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10" r:id="rId2"/>
    <p:sldMasterId id="2147483858" r:id="rId3"/>
    <p:sldMasterId id="2147483870" r:id="rId4"/>
    <p:sldMasterId id="2147483930" r:id="rId5"/>
    <p:sldMasterId id="2147483942" r:id="rId6"/>
    <p:sldMasterId id="2147483944" r:id="rId7"/>
  </p:sldMasterIdLst>
  <p:notesMasterIdLst>
    <p:notesMasterId r:id="rId120"/>
  </p:notesMasterIdLst>
  <p:handoutMasterIdLst>
    <p:handoutMasterId r:id="rId121"/>
  </p:handoutMasterIdLst>
  <p:sldIdLst>
    <p:sldId id="414" r:id="rId8"/>
    <p:sldId id="523" r:id="rId9"/>
    <p:sldId id="482" r:id="rId10"/>
    <p:sldId id="488"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10" r:id="rId25"/>
    <p:sldId id="511" r:id="rId26"/>
    <p:sldId id="512" r:id="rId27"/>
    <p:sldId id="513" r:id="rId28"/>
    <p:sldId id="514" r:id="rId29"/>
    <p:sldId id="515" r:id="rId30"/>
    <p:sldId id="516" r:id="rId31"/>
    <p:sldId id="518" r:id="rId32"/>
    <p:sldId id="517" r:id="rId33"/>
    <p:sldId id="519" r:id="rId34"/>
    <p:sldId id="520" r:id="rId35"/>
    <p:sldId id="540" r:id="rId36"/>
    <p:sldId id="541" r:id="rId37"/>
    <p:sldId id="542" r:id="rId38"/>
    <p:sldId id="543" r:id="rId39"/>
    <p:sldId id="544" r:id="rId40"/>
    <p:sldId id="546" r:id="rId41"/>
    <p:sldId id="547" r:id="rId42"/>
    <p:sldId id="548" r:id="rId43"/>
    <p:sldId id="554" r:id="rId44"/>
    <p:sldId id="555" r:id="rId45"/>
    <p:sldId id="556" r:id="rId46"/>
    <p:sldId id="557" r:id="rId47"/>
    <p:sldId id="558" r:id="rId48"/>
    <p:sldId id="559" r:id="rId49"/>
    <p:sldId id="560" r:id="rId50"/>
    <p:sldId id="561" r:id="rId51"/>
    <p:sldId id="562" r:id="rId52"/>
    <p:sldId id="563" r:id="rId53"/>
    <p:sldId id="564" r:id="rId54"/>
    <p:sldId id="565" r:id="rId55"/>
    <p:sldId id="566" r:id="rId56"/>
    <p:sldId id="567" r:id="rId57"/>
    <p:sldId id="568" r:id="rId58"/>
    <p:sldId id="569" r:id="rId59"/>
    <p:sldId id="570" r:id="rId60"/>
    <p:sldId id="571" r:id="rId61"/>
    <p:sldId id="572" r:id="rId62"/>
    <p:sldId id="573" r:id="rId63"/>
    <p:sldId id="574" r:id="rId64"/>
    <p:sldId id="575" r:id="rId65"/>
    <p:sldId id="576" r:id="rId66"/>
    <p:sldId id="577" r:id="rId67"/>
    <p:sldId id="578" r:id="rId68"/>
    <p:sldId id="579" r:id="rId69"/>
    <p:sldId id="580" r:id="rId70"/>
    <p:sldId id="581" r:id="rId71"/>
    <p:sldId id="582" r:id="rId72"/>
    <p:sldId id="583" r:id="rId73"/>
    <p:sldId id="584" r:id="rId74"/>
    <p:sldId id="585" r:id="rId75"/>
    <p:sldId id="586" r:id="rId76"/>
    <p:sldId id="587" r:id="rId77"/>
    <p:sldId id="588" r:id="rId78"/>
    <p:sldId id="589" r:id="rId79"/>
    <p:sldId id="590" r:id="rId80"/>
    <p:sldId id="591" r:id="rId81"/>
    <p:sldId id="592" r:id="rId82"/>
    <p:sldId id="593" r:id="rId83"/>
    <p:sldId id="594" r:id="rId84"/>
    <p:sldId id="595" r:id="rId85"/>
    <p:sldId id="596" r:id="rId86"/>
    <p:sldId id="597" r:id="rId87"/>
    <p:sldId id="598" r:id="rId88"/>
    <p:sldId id="599" r:id="rId89"/>
    <p:sldId id="600" r:id="rId90"/>
    <p:sldId id="601" r:id="rId91"/>
    <p:sldId id="528" r:id="rId92"/>
    <p:sldId id="613" r:id="rId93"/>
    <p:sldId id="526" r:id="rId94"/>
    <p:sldId id="527" r:id="rId95"/>
    <p:sldId id="531" r:id="rId96"/>
    <p:sldId id="532" r:id="rId97"/>
    <p:sldId id="533" r:id="rId98"/>
    <p:sldId id="534" r:id="rId99"/>
    <p:sldId id="535" r:id="rId100"/>
    <p:sldId id="536" r:id="rId101"/>
    <p:sldId id="537" r:id="rId102"/>
    <p:sldId id="538" r:id="rId103"/>
    <p:sldId id="539" r:id="rId104"/>
    <p:sldId id="549" r:id="rId105"/>
    <p:sldId id="551" r:id="rId106"/>
    <p:sldId id="552" r:id="rId107"/>
    <p:sldId id="553" r:id="rId108"/>
    <p:sldId id="603" r:id="rId109"/>
    <p:sldId id="602" r:id="rId110"/>
    <p:sldId id="604" r:id="rId111"/>
    <p:sldId id="605" r:id="rId112"/>
    <p:sldId id="606" r:id="rId113"/>
    <p:sldId id="607" r:id="rId114"/>
    <p:sldId id="608" r:id="rId115"/>
    <p:sldId id="609" r:id="rId116"/>
    <p:sldId id="610" r:id="rId117"/>
    <p:sldId id="611" r:id="rId118"/>
    <p:sldId id="612" r:id="rId119"/>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CC"/>
    <a:srgbClr val="66FFFF"/>
    <a:srgbClr val="FF5050"/>
    <a:srgbClr val="FFBBCB"/>
    <a:srgbClr val="FFB4A2"/>
    <a:srgbClr val="FFB7DA"/>
    <a:srgbClr val="003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76" y="-72"/>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1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20" Type="http://schemas.openxmlformats.org/officeDocument/2006/relationships/notesMaster" Target="notesMasters/notesMaster1.xml"/><Relationship Id="rId121" Type="http://schemas.openxmlformats.org/officeDocument/2006/relationships/handoutMaster" Target="handoutMasters/handoutMaster1.xml"/><Relationship Id="rId122" Type="http://schemas.openxmlformats.org/officeDocument/2006/relationships/printerSettings" Target="printerSettings/printerSettings1.bin"/><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00" Type="http://schemas.openxmlformats.org/officeDocument/2006/relationships/slide" Target="slides/slide93.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9E5FB19D-E154-B848-A32C-4B104316D994}" type="slidenum">
              <a:rPr lang="en-US" sz="1200" b="0"/>
              <a:pPr defTabSz="868363"/>
              <a:t>‹#›</a:t>
            </a:fld>
            <a:endParaRPr lang="en-US" sz="1200" b="0"/>
          </a:p>
        </p:txBody>
      </p:sp>
    </p:spTree>
    <p:extLst>
      <p:ext uri="{BB962C8B-B14F-4D97-AF65-F5344CB8AC3E}">
        <p14:creationId xmlns:p14="http://schemas.microsoft.com/office/powerpoint/2010/main" val="472978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ADE6B700-5D50-EF4D-96D9-176F884B4DD0}" type="slidenum">
              <a:rPr lang="en-US" sz="1200" b="0">
                <a:latin typeface="Century Gothic" charset="0"/>
              </a:rPr>
              <a:pPr defTabSz="868363"/>
              <a:t>‹#›</a:t>
            </a:fld>
            <a:endParaRPr lang="en-US" sz="1200" b="0">
              <a:latin typeface="Century Gothic" charset="0"/>
            </a:endParaRPr>
          </a:p>
        </p:txBody>
      </p:sp>
      <p:sp>
        <p:nvSpPr>
          <p:cNvPr id="6148" name="Rectangle 4"/>
          <p:cNvSpPr>
            <a:spLocks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336279193"/>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a:cs typeface="+mn-cs"/>
            </a:endParaRPr>
          </a:p>
        </p:txBody>
      </p:sp>
      <p:sp>
        <p:nvSpPr>
          <p:cNvPr id="26627" name="Slide Number Placeholder 3"/>
          <p:cNvSpPr>
            <a:spLocks noGrp="1"/>
          </p:cNvSpPr>
          <p:nvPr>
            <p:ph type="sldNum" sz="quarter" idx="4294967295"/>
          </p:nvPr>
        </p:nvSpPr>
        <p:spPr bwMode="auto">
          <a:xfrm>
            <a:off x="3878263" y="8924925"/>
            <a:ext cx="2965450"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fld id="{7EC36C0A-E9D8-2240-AD46-BDB2604EDB05}" type="slidenum">
              <a:rPr lang="en-US">
                <a:solidFill>
                  <a:srgbClr val="000000"/>
                </a:solidFill>
              </a:rPr>
              <a:pPr/>
              <a:t>19</a:t>
            </a:fld>
            <a:endParaRPr 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06488" y="709613"/>
            <a:ext cx="4643437"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4274"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6322"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7346"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dirty="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8370"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COFF (Common Object File Format) is another object file format (from AT&amp;T) used in early versions of Unix.  Microsoft Windows systems use the Portable Executable (PE) object file format.  PE is a modified version of COFF.</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Magic number identifies that this is a file of ELF format.  The machine says what is the target architecture for this file, e.g. x86, 64-bit Intel, etc.  There is also a field saying what is the target OS.</a:t>
            </a:r>
          </a:p>
          <a:p>
            <a:pPr marL="0" lvl="1"/>
            <a:r>
              <a:rPr lang="en-US" dirty="0">
                <a:solidFill>
                  <a:srgbClr val="000066"/>
                </a:solidFill>
                <a:latin typeface="Helvetica" charset="0"/>
              </a:rPr>
              <a:t>Static variables allocated like global variables in .data/.</a:t>
            </a:r>
            <a:r>
              <a:rPr lang="en-US" dirty="0" err="1">
                <a:solidFill>
                  <a:srgbClr val="000066"/>
                </a:solidFill>
                <a:latin typeface="Helvetica" charset="0"/>
              </a:rPr>
              <a:t>bss</a:t>
            </a:r>
            <a:r>
              <a:rPr lang="en-US" dirty="0">
                <a:solidFill>
                  <a:srgbClr val="000066"/>
                </a:solidFill>
                <a:latin typeface="Helvetica" charset="0"/>
              </a:rPr>
              <a:t> - See Chapter 7, </a:t>
            </a:r>
            <a:r>
              <a:rPr lang="en-US" dirty="0" smtClean="0">
                <a:solidFill>
                  <a:srgbClr val="000066"/>
                </a:solidFill>
                <a:latin typeface="Helvetica" charset="0"/>
              </a:rPr>
              <a:t>page</a:t>
            </a:r>
            <a:r>
              <a:rPr lang="en-US" baseline="0" dirty="0" smtClean="0">
                <a:solidFill>
                  <a:srgbClr val="000066"/>
                </a:solidFill>
                <a:latin typeface="Helvetica" charset="0"/>
              </a:rPr>
              <a:t> 676.</a:t>
            </a:r>
            <a:endParaRPr lang="en-US" dirty="0">
              <a:solidFill>
                <a:srgbClr val="000066"/>
              </a:solidFill>
              <a:latin typeface="Helvetica" charset="0"/>
            </a:endParaRP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ep</a:t>
            </a:r>
            <a:r>
              <a:rPr lang="en-US" dirty="0" smtClean="0"/>
              <a:t> = &amp;e,</a:t>
            </a:r>
            <a:r>
              <a:rPr lang="en-US" baseline="0" dirty="0" smtClean="0"/>
              <a:t> then after concatenating together all the .text and .data sections, we know exactly the address of e in the .data section, namely its offset from the start of the .data section.  Since we also know the sizes in # of bytes for all the concatenated .text sections, then we know exactly the address of e in the .data section.  Hence we can substitute in that address to the variable </a:t>
            </a:r>
            <a:r>
              <a:rPr lang="en-US" baseline="0" dirty="0" err="1" smtClean="0"/>
              <a:t>ep</a:t>
            </a:r>
            <a:r>
              <a:rPr lang="en-US" baseline="0" dirty="0" smtClean="0"/>
              <a:t> located in .data just below it in this case.</a:t>
            </a:r>
            <a:endParaRPr lang="en-US" dirty="0"/>
          </a:p>
        </p:txBody>
      </p:sp>
    </p:spTree>
    <p:extLst>
      <p:ext uri="{BB962C8B-B14F-4D97-AF65-F5344CB8AC3E}">
        <p14:creationId xmlns:p14="http://schemas.microsoft.com/office/powerpoint/2010/main" val="700922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Note: the encoding fc ff ff ff is little endian, so should read ff ff ff fc, which equals -4.  This is a PC-relative address saying that at the address PC-4, we have an as yet undefined symbol.  Note in this example, if the CPU is at the call statement, the PC actually points to the next instruction to be executed, which is at address 8.  PC-4 = 8-4 = 4, so this disassembly is saying that at address 4 in the .text section, we need to fill in the address of function a() when we later link.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know the locations of </a:t>
            </a:r>
            <a:r>
              <a:rPr lang="en-US" dirty="0" err="1" smtClean="0"/>
              <a:t>ep</a:t>
            </a:r>
            <a:r>
              <a:rPr lang="en-US" dirty="0" smtClean="0"/>
              <a:t>,</a:t>
            </a:r>
            <a:r>
              <a:rPr lang="en-US" baseline="0" dirty="0" smtClean="0"/>
              <a:t> x, or y yet until the final executable has been concatenated together and the .data section’s starting address is known.  So we temporarily put placeholders for each global variable.</a:t>
            </a:r>
            <a:endParaRPr lang="en-US" dirty="0"/>
          </a:p>
        </p:txBody>
      </p:sp>
    </p:spTree>
    <p:extLst>
      <p:ext uri="{BB962C8B-B14F-4D97-AF65-F5344CB8AC3E}">
        <p14:creationId xmlns:p14="http://schemas.microsoft.com/office/powerpoint/2010/main" val="226989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08075" y="711200"/>
            <a:ext cx="4641850" cy="3509963"/>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2" name="Rectangle 2"/>
          <p:cNvSpPr txBox="1">
            <a:spLocks noGrp="1" noChangeArrowheads="1"/>
          </p:cNvSpPr>
          <p:nvPr>
            <p:ph type="body"/>
          </p:nvPr>
        </p:nvSpPr>
        <p:spPr>
          <a:xfrm>
            <a:off x="914400" y="4465638"/>
            <a:ext cx="5016500" cy="4238625"/>
          </a:xfrm>
          <a:solidFill>
            <a:srgbClr val="FFFFFF"/>
          </a:solidFill>
          <a:ln w="9360">
            <a:solidFill>
              <a:srgbClr val="000000"/>
            </a:solidFill>
          </a:ln>
        </p:spPr>
        <p:txBody>
          <a:bodyPr wrap="none" anchor="ctr"/>
          <a:lstStyle/>
          <a:p>
            <a:pPr>
              <a:defRPr/>
            </a:pPr>
            <a:r>
              <a:rPr lang="en-US" dirty="0">
                <a:cs typeface="+mn-cs"/>
              </a:rPr>
              <a:t>Doubly linked free list with </a:t>
            </a:r>
            <a:r>
              <a:rPr lang="en-US" dirty="0" err="1">
                <a:cs typeface="+mn-cs"/>
              </a:rPr>
              <a:t>prev</a:t>
            </a:r>
            <a:r>
              <a:rPr lang="en-US" dirty="0">
                <a:cs typeface="+mn-cs"/>
              </a:rPr>
              <a:t> </a:t>
            </a:r>
            <a:r>
              <a:rPr lang="en-US" dirty="0" err="1">
                <a:cs typeface="+mn-cs"/>
              </a:rPr>
              <a:t>ptr</a:t>
            </a:r>
            <a:r>
              <a:rPr lang="en-US" dirty="0">
                <a:cs typeface="+mn-cs"/>
              </a:rPr>
              <a:t> and next </a:t>
            </a:r>
            <a:r>
              <a:rPr lang="en-US" dirty="0" err="1">
                <a:cs typeface="+mn-cs"/>
              </a:rPr>
              <a:t>ptr</a:t>
            </a:r>
            <a:r>
              <a:rPr lang="en-US" dirty="0">
                <a:cs typeface="+mn-cs"/>
              </a:rPr>
              <a:t> is easier to manage.  If you want to allocate a block, and therefore say delete an item from the free linked list say F2, in a singly linked approach, after you'd found the right block F2, you'd have to somehow go back to the previous block F1 to change its pointer to point to the next block F3.  To find F1's next </a:t>
            </a:r>
            <a:r>
              <a:rPr lang="en-US" dirty="0" err="1">
                <a:cs typeface="+mn-cs"/>
              </a:rPr>
              <a:t>ptr</a:t>
            </a:r>
            <a:r>
              <a:rPr lang="en-US" dirty="0">
                <a:cs typeface="+mn-cs"/>
              </a:rPr>
              <a:t>, this would require either remembering the previous block as you moved forward in the linked list, or re-searching the linked list.  Instead, the previous pointer of a doubly linked list automatically points to F1, and thus makes it </a:t>
            </a:r>
            <a:r>
              <a:rPr lang="en-US" dirty="0" smtClean="0">
                <a:cs typeface="+mn-cs"/>
              </a:rPr>
              <a:t>easy/fast to </a:t>
            </a:r>
            <a:r>
              <a:rPr lang="en-US" dirty="0">
                <a:cs typeface="+mn-cs"/>
              </a:rPr>
              <a:t>delete an item.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Note call 8048540 &lt;a&gt; encoded using PC-relative addressing as e8 08 00 00 00 is correct, because the PC-relative offset of 8 encoded within the call instruction takes into account that the PC is pointing at the *next* instruction </a:t>
            </a:r>
            <a:r>
              <a:rPr lang="en-US" dirty="0" err="1"/>
              <a:t>pushl</a:t>
            </a:r>
            <a:r>
              <a:rPr lang="en-US" dirty="0"/>
              <a:t> $0x0 located at 8048538.  So 8 + 8048538 = 8048540  in hex = start of function ‘a’</a:t>
            </a:r>
            <a:r>
              <a:rPr lang="en-US" dirty="0" smtClean="0"/>
              <a:t>.</a:t>
            </a:r>
          </a:p>
          <a:p>
            <a:r>
              <a:rPr lang="en-US" dirty="0" smtClean="0"/>
              <a:t>Note how the linker has concatenated </a:t>
            </a:r>
            <a:r>
              <a:rPr lang="en-US" dirty="0" err="1" smtClean="0"/>
              <a:t>a.o’s</a:t>
            </a:r>
            <a:r>
              <a:rPr lang="en-US" dirty="0" smtClean="0"/>
              <a:t> .text</a:t>
            </a:r>
            <a:r>
              <a:rPr lang="en-US" baseline="0" dirty="0" smtClean="0"/>
              <a:t> *</a:t>
            </a:r>
            <a:r>
              <a:rPr lang="en-US" dirty="0" smtClean="0"/>
              <a:t>immediately after* </a:t>
            </a:r>
            <a:r>
              <a:rPr lang="en-US" dirty="0" err="1" smtClean="0"/>
              <a:t>main.o’s</a:t>
            </a:r>
            <a:r>
              <a:rPr lang="en-US" dirty="0" smtClean="0"/>
              <a:t> .text.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it’s not just undefined symbols</a:t>
            </a:r>
            <a:r>
              <a:rPr lang="en-US" baseline="0" dirty="0" smtClean="0"/>
              <a:t> that need to be relocated.  All symbols need to be relocated.  For example, </a:t>
            </a:r>
            <a:r>
              <a:rPr lang="en-US" baseline="0" dirty="0" err="1" smtClean="0"/>
              <a:t>buf</a:t>
            </a:r>
            <a:r>
              <a:rPr lang="en-US" baseline="0" dirty="0" smtClean="0"/>
              <a:t> is defined locally, and is offset of 0 to </a:t>
            </a:r>
            <a:r>
              <a:rPr lang="en-US" baseline="0" dirty="0" err="1" smtClean="0"/>
              <a:t>main.o’s</a:t>
            </a:r>
            <a:r>
              <a:rPr lang="en-US" baseline="0" dirty="0" smtClean="0"/>
              <a:t> .data section.  However, after stitching together all the .text and .data sections, only then will </a:t>
            </a:r>
            <a:r>
              <a:rPr lang="en-US" baseline="0" dirty="0" err="1" smtClean="0"/>
              <a:t>buf’s</a:t>
            </a:r>
            <a:r>
              <a:rPr lang="en-US" baseline="0" dirty="0" smtClean="0"/>
              <a:t> address be </a:t>
            </a:r>
            <a:r>
              <a:rPr lang="en-US" baseline="0" smtClean="0"/>
              <a:t>definitively known.</a:t>
            </a:r>
            <a:endParaRPr lang="en-US"/>
          </a:p>
        </p:txBody>
      </p:sp>
    </p:spTree>
    <p:extLst>
      <p:ext uri="{BB962C8B-B14F-4D97-AF65-F5344CB8AC3E}">
        <p14:creationId xmlns:p14="http://schemas.microsoft.com/office/powerpoint/2010/main" val="1116682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pp. </a:t>
            </a:r>
            <a:r>
              <a:rPr lang="en-US" dirty="0" smtClean="0"/>
              <a:t>688</a:t>
            </a:r>
            <a:r>
              <a:rPr lang="en-US" baseline="0" dirty="0" smtClean="0"/>
              <a:t>-689 </a:t>
            </a:r>
            <a:r>
              <a:rPr lang="en-US" dirty="0" smtClean="0"/>
              <a:t>about </a:t>
            </a:r>
            <a:r>
              <a:rPr lang="en-US" dirty="0"/>
              <a:t>the importance of correctly ordering the compilation command line.  Because of the way the linker resolves undefined symbols, all references to symbols should occur first, before the files containing the definition of symbols are listed, i.e. list all .c source files before the libraries in the command line.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This is load-time dynamic linking.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Details about how dynamic linking saves storage/memory have to do with memory mapping and position independent code, that we are not covering in this class.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1087438" y="711200"/>
            <a:ext cx="4679950" cy="3509963"/>
          </a:xfrm>
          <a:ln/>
        </p:spPr>
      </p:sp>
      <p:sp>
        <p:nvSpPr>
          <p:cNvPr id="587779" name="Rectangle 3"/>
          <p:cNvSpPr>
            <a:spLocks noGrp="1" noChangeArrowheads="1"/>
          </p:cNvSpPr>
          <p:nvPr>
            <p:ph type="body" idx="1"/>
          </p:nvPr>
        </p:nvSpPr>
        <p:spPr>
          <a:xfrm>
            <a:off x="914400" y="4464050"/>
            <a:ext cx="5016500" cy="4227513"/>
          </a:xfrm>
        </p:spPr>
        <p:txBody>
          <a:bodyPr/>
          <a:lstStyle/>
          <a:p>
            <a:pPr>
              <a:defRPr/>
            </a:pPr>
            <a:endParaRPr lang="en-US" smtClean="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106488" y="709613"/>
            <a:ext cx="4643437"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9394"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084263" y="711200"/>
            <a:ext cx="4679950" cy="3509963"/>
          </a:xfrm>
          <a:ln/>
        </p:spPr>
      </p:sp>
      <p:sp>
        <p:nvSpPr>
          <p:cNvPr id="547843" name="Rectangle 3"/>
          <p:cNvSpPr>
            <a:spLocks noGrp="1" noChangeArrowheads="1"/>
          </p:cNvSpPr>
          <p:nvPr>
            <p:ph type="body" idx="1"/>
          </p:nvPr>
        </p:nvSpPr>
        <p:spPr>
          <a:xfrm>
            <a:off x="914400" y="4464050"/>
            <a:ext cx="5016500" cy="4227513"/>
          </a:xfrm>
        </p:spPr>
        <p:txBody>
          <a:bodyPr/>
          <a:lstStyle/>
          <a:p>
            <a:pPr>
              <a:defRPr/>
            </a:pPr>
            <a:endParaRPr lang="en-US"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08075" y="711200"/>
            <a:ext cx="4641850" cy="3509963"/>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47106" name="Rectangle 2"/>
          <p:cNvSpPr txBox="1">
            <a:spLocks noGrp="1" noChangeArrowheads="1"/>
          </p:cNvSpPr>
          <p:nvPr>
            <p:ph type="body"/>
          </p:nvPr>
        </p:nvSpPr>
        <p:spPr>
          <a:xfrm>
            <a:off x="914400" y="4465638"/>
            <a:ext cx="5016500" cy="4238625"/>
          </a:xfrm>
          <a:solidFill>
            <a:srgbClr val="FFFFFF"/>
          </a:solidFill>
          <a:ln w="9360">
            <a:solidFill>
              <a:srgbClr val="000000"/>
            </a:solidFill>
          </a:ln>
        </p:spPr>
        <p:txBody>
          <a:bodyPr wrap="none" anchor="ctr"/>
          <a:lstStyle/>
          <a:p>
            <a:pPr>
              <a:defRPr/>
            </a:pPr>
            <a:endParaRPr lang="en-US">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COFF (Common Object File Format) is another object file format (from AT&amp;T) used in early versions of Unix.  Microsoft Windows systems use the Portable Executable (PE) object file format.  PE is a modified version of COFF.</a:t>
            </a:r>
          </a:p>
          <a:p>
            <a:pPr marL="0" lvl="1"/>
            <a:r>
              <a:rPr lang="en-US">
                <a:solidFill>
                  <a:srgbClr val="000066"/>
                </a:solidFill>
                <a:latin typeface="Helvetica" charset="0"/>
              </a:rPr>
              <a:t>Static variables allocated like global variables in .data/.bss - See Chapter 7, e.g. pp. 660-661</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48130"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49154"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0178"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2"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1202"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101725" y="709613"/>
            <a:ext cx="4643438" cy="3511550"/>
          </a:xfrm>
          <a:prstGeom prst="rect">
            <a:avLst/>
          </a:prstGeom>
          <a:solidFill>
            <a:srgbClr val="FFFFFF"/>
          </a:solidFill>
          <a:ln w="9525">
            <a:solidFill>
              <a:srgbClr val="000000"/>
            </a:solidFill>
            <a:miter lim="800000"/>
            <a:headEnd/>
            <a:tailEnd/>
          </a:ln>
        </p:spPr>
        <p:txBody>
          <a:bodyPr wrap="none" lIns="90997" tIns="45499" rIns="90997" bIns="45499"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00"/>
              </a:solidFill>
            </a:endParaRPr>
          </a:p>
        </p:txBody>
      </p:sp>
      <p:sp>
        <p:nvSpPr>
          <p:cNvPr id="53250" name="Rectangle 2"/>
          <p:cNvSpPr txBox="1">
            <a:spLocks noGrp="1" noChangeArrowheads="1"/>
          </p:cNvSpPr>
          <p:nvPr>
            <p:ph type="body"/>
          </p:nvPr>
        </p:nvSpPr>
        <p:spPr>
          <a:xfrm>
            <a:off x="914400" y="4465638"/>
            <a:ext cx="5016500" cy="4229100"/>
          </a:xfrm>
          <a:ln>
            <a:round/>
          </a:ln>
        </p:spPr>
        <p:txBody>
          <a:bodyPr wrap="none" anchor="ctr"/>
          <a:lstStyle/>
          <a:p>
            <a:pPr>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81820638"/>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2123764"/>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52762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2327842645"/>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0802645"/>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2768299"/>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2985000"/>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0026608"/>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3595849"/>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83619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8954484"/>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9476306"/>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3565317"/>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449188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3572752"/>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1645855513"/>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3584168"/>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20293418"/>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756596"/>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3833261"/>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5763213"/>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0930"/>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2102737"/>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5336800"/>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1634601"/>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1577219"/>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4967657"/>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568372630"/>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527716"/>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060330"/>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9765480"/>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0943581"/>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7553240"/>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186745"/>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4134"/>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5412883"/>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5582447"/>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9691410"/>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9592825"/>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820459442"/>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8566441"/>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1652847"/>
      </p:ext>
    </p:extLst>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758543"/>
      </p:ext>
    </p:extLst>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0070900"/>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15522"/>
      </p:ext>
    </p:extLst>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0171599"/>
      </p:ext>
    </p:extLst>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576081"/>
      </p:ext>
    </p:extLst>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1984012"/>
      </p:ext>
    </p:extLst>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4480971"/>
      </p:ext>
    </p:extLst>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4750073"/>
      </p:ext>
    </p:extLst>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3350"/>
      </p:ext>
    </p:extLst>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5937188"/>
      </p:ext>
    </p:extLst>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218245190"/>
      </p:ext>
    </p:extLst>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4481203"/>
      </p:ext>
    </p:extLst>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6833791"/>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8865351"/>
      </p:ext>
    </p:extLst>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4751835"/>
      </p:ext>
    </p:extLst>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9245334"/>
      </p:ext>
    </p:extLst>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6294554"/>
      </p:ext>
    </p:extLst>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416971"/>
      </p:ext>
    </p:extLst>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667097"/>
      </p:ext>
    </p:extLst>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2348985"/>
      </p:ext>
    </p:extLst>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4804070"/>
      </p:ext>
    </p:extLst>
  </p:cSld>
  <p:clrMapOvr>
    <a:masterClrMapping/>
  </p:clrMapOvr>
  <p:transition xmlns:p14="http://schemas.microsoft.com/office/powerpoint/2010/mai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4073581"/>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964093"/>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6559376"/>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5682086"/>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7.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4FDABF51-726E-864F-9362-45AFE60EBFDD}"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3926"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1998663" indent="-168275" algn="l" rtl="0" eaLnBrk="0" fontAlgn="base" hangingPunct="0">
        <a:spcBef>
          <a:spcPct val="20000"/>
        </a:spcBef>
        <a:spcAft>
          <a:spcPct val="0"/>
        </a:spcAft>
        <a:buChar char="o"/>
        <a:defRPr sz="1600" b="1">
          <a:solidFill>
            <a:schemeClr val="tx1"/>
          </a:solidFill>
          <a:latin typeface="+mn-lt"/>
          <a:ea typeface="ＭＳ Ｐゴシック" pitchFamily="-111" charset="-128"/>
        </a:defRPr>
      </a:lvl5pPr>
      <a:lvl6pPr marL="2455863" indent="-168275" algn="l" rtl="0" fontAlgn="base">
        <a:spcBef>
          <a:spcPct val="20000"/>
        </a:spcBef>
        <a:spcAft>
          <a:spcPct val="0"/>
        </a:spcAft>
        <a:buChar char="o"/>
        <a:defRPr sz="1600" b="1">
          <a:solidFill>
            <a:schemeClr val="tx1"/>
          </a:solidFill>
          <a:latin typeface="+mn-lt"/>
          <a:ea typeface="ＭＳ Ｐゴシック" pitchFamily="-111" charset="-128"/>
        </a:defRPr>
      </a:lvl6pPr>
      <a:lvl7pPr marL="2913063" indent="-168275" algn="l" rtl="0" fontAlgn="base">
        <a:spcBef>
          <a:spcPct val="20000"/>
        </a:spcBef>
        <a:spcAft>
          <a:spcPct val="0"/>
        </a:spcAft>
        <a:buChar char="o"/>
        <a:defRPr sz="1600" b="1">
          <a:solidFill>
            <a:schemeClr val="tx1"/>
          </a:solidFill>
          <a:latin typeface="+mn-lt"/>
          <a:ea typeface="ＭＳ Ｐゴシック" pitchFamily="-111" charset="-128"/>
        </a:defRPr>
      </a:lvl7pPr>
      <a:lvl8pPr marL="3370263" indent="-168275" algn="l" rtl="0" fontAlgn="base">
        <a:spcBef>
          <a:spcPct val="20000"/>
        </a:spcBef>
        <a:spcAft>
          <a:spcPct val="0"/>
        </a:spcAft>
        <a:buChar char="o"/>
        <a:defRPr sz="1600" b="1">
          <a:solidFill>
            <a:schemeClr val="tx1"/>
          </a:solidFill>
          <a:latin typeface="+mn-lt"/>
          <a:ea typeface="ＭＳ Ｐゴシック" pitchFamily="-111" charset="-128"/>
        </a:defRPr>
      </a:lvl8pPr>
      <a:lvl9pPr marL="3827463" indent="-168275" algn="l" rtl="0" fontAlgn="base">
        <a:spcBef>
          <a:spcPct val="20000"/>
        </a:spcBef>
        <a:spcAft>
          <a:spcPct val="0"/>
        </a:spcAft>
        <a:buChar char="o"/>
        <a:defRPr sz="1600" b="1">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FDF12144-F03C-4B46-82A2-8D38F44F7FA2}"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2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blurRad="63500" dist="17961" dir="2700000" algn="ctr" rotWithShape="0">
                    <a:schemeClr val="tx2">
                      <a:alpha val="74998"/>
                    </a:schemeClr>
                  </a:outerShdw>
                </a:effectLst>
              </a14:hiddenEffects>
            </a:ext>
          </a:extLst>
        </p:spPr>
        <p:txBody>
          <a:bodyPr wrap="none" lIns="45715" tIns="45715" rIns="45715" bIns="45715" anchor="ctr">
            <a:spAutoFit/>
          </a:bodyPr>
          <a:lstStyle/>
          <a:p>
            <a:pPr>
              <a:defRPr/>
            </a:pPr>
            <a:r>
              <a:rPr lang="en-US" sz="1400" b="0">
                <a:solidFill>
                  <a:srgbClr val="660033"/>
                </a:solidFill>
              </a:rPr>
              <a:t>– </a:t>
            </a:r>
            <a:fld id="{E5D5F3F1-9A2B-CB44-96F9-7CF4F4942EA0}"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928"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blurRad="63500" dist="17961" dir="2700000" algn="ctr" rotWithShape="0">
                    <a:schemeClr val="tx2">
                      <a:alpha val="74998"/>
                    </a:schemeClr>
                  </a:outerShdw>
                </a:effectLst>
              </a14:hiddenEffects>
            </a:ext>
          </a:extLst>
        </p:spPr>
        <p:txBody>
          <a:bodyPr wrap="none" lIns="45715" tIns="45715" rIns="45715" bIns="45715" anchor="ctr">
            <a:spAutoFit/>
          </a:bodyPr>
          <a:lstStyle/>
          <a:p>
            <a:pPr>
              <a:defRPr/>
            </a:pPr>
            <a:r>
              <a:rPr lang="en-US" sz="1400" b="0">
                <a:solidFill>
                  <a:srgbClr val="660033"/>
                </a:solidFill>
              </a:rPr>
              <a:t>– </a:t>
            </a:r>
            <a:fld id="{88933D70-37D1-2A48-8358-F8837D500ED8}"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929"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C282F3A3-5F74-E743-9E38-73106A75A3E4}"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
        <p:nvSpPr>
          <p:cNvPr id="2053"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rgbClr val="660033"/>
                </a:solidFill>
              </a:rPr>
              <a:t>Adapted From CMU</a:t>
            </a:r>
          </a:p>
        </p:txBody>
      </p:sp>
    </p:spTree>
    <p:extLst>
      <p:ext uri="{BB962C8B-B14F-4D97-AF65-F5344CB8AC3E}">
        <p14:creationId xmlns:p14="http://schemas.microsoft.com/office/powerpoint/2010/main" val="153150737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01CE49F6-3E4E-7048-B8E4-AABB10EA5635}"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2097721258"/>
      </p:ext>
    </p:extLst>
  </p:cSld>
  <p:clrMap bg1="lt1" tx1="dk1" bg2="lt2" tx2="dk2" accent1="accent1" accent2="accent2" accent3="accent3" accent4="accent4" accent5="accent5" accent6="accent6" hlink="hlink" folHlink="folHlink"/>
  <p:sldLayoutIdLst>
    <p:sldLayoutId id="2147483943" r:id="rId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Courier New" charset="0"/>
                <a:ea typeface="ＭＳ Ｐゴシック" charset="0"/>
                <a:cs typeface="ＭＳ Ｐゴシック" charset="0"/>
              </a:defRPr>
            </a:lvl1pPr>
            <a:lvl2pPr marL="37931725" indent="-37474525">
              <a:defRPr sz="2400" b="1">
                <a:solidFill>
                  <a:schemeClr val="tx1"/>
                </a:solidFill>
                <a:latin typeface="Courier New" charset="0"/>
                <a:ea typeface="ＭＳ Ｐゴシック" charset="0"/>
              </a:defRPr>
            </a:lvl2pPr>
            <a:lvl3pPr>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defRPr/>
            </a:pPr>
            <a:r>
              <a:rPr lang="en-US" sz="1400" b="0" smtClean="0">
                <a:solidFill>
                  <a:srgbClr val="660033"/>
                </a:solidFill>
                <a:latin typeface="Helvetica" charset="0"/>
              </a:rPr>
              <a:t>– </a:t>
            </a:r>
            <a:fld id="{7539D828-E77B-764F-8CE4-7BADFBF94836}" type="slidenum">
              <a:rPr lang="en-US" sz="1400" b="0" smtClean="0">
                <a:solidFill>
                  <a:srgbClr val="660033"/>
                </a:solidFill>
                <a:latin typeface="Helvetica" charset="0"/>
              </a:rPr>
              <a:pPr>
                <a:defRPr/>
              </a:pPr>
              <a:t>‹#›</a:t>
            </a:fld>
            <a:r>
              <a:rPr lang="en-US" sz="1400" b="0" smtClean="0">
                <a:solidFill>
                  <a:srgbClr val="660033"/>
                </a:solidFill>
                <a:latin typeface="Helvetica" charset="0"/>
              </a:rPr>
              <a:t> –</a:t>
            </a:r>
            <a:endParaRPr lang="en-US" sz="1400" b="0" smtClean="0">
              <a:solidFill>
                <a:srgbClr val="000066"/>
              </a:solidFill>
              <a:latin typeface="Helvetica" charset="0"/>
            </a:endParaRPr>
          </a:p>
        </p:txBody>
      </p:sp>
    </p:spTree>
    <p:extLst>
      <p:ext uri="{BB962C8B-B14F-4D97-AF65-F5344CB8AC3E}">
        <p14:creationId xmlns:p14="http://schemas.microsoft.com/office/powerpoint/2010/main" val="1783056816"/>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1836738"/>
            <a:ext cx="9144000" cy="1565275"/>
          </a:xfrm>
          <a:effectLst>
            <a:outerShdw blurRad="63500" dist="53882" dir="2700000" algn="ctr" rotWithShape="0">
              <a:srgbClr val="969696"/>
            </a:outerShdw>
          </a:effectLst>
        </p:spPr>
        <p:txBody>
          <a:bodyPr/>
          <a:lstStyle/>
          <a:p>
            <a:pPr algn="ctr" eaLnBrk="1" hangingPunct="1">
              <a:defRPr/>
            </a:pPr>
            <a:r>
              <a:rPr lang="en-US" dirty="0"/>
              <a:t>Chapter 9: </a:t>
            </a:r>
            <a:r>
              <a:rPr lang="en-US" dirty="0" smtClean="0"/>
              <a:t>Heap </a:t>
            </a:r>
            <a:r>
              <a:rPr lang="en-US" dirty="0" smtClean="0"/>
              <a:t>Management &amp;</a:t>
            </a:r>
            <a:br>
              <a:rPr lang="en-US" dirty="0" smtClean="0"/>
            </a:br>
            <a:r>
              <a:rPr lang="en-US" dirty="0" smtClean="0"/>
              <a:t/>
            </a:r>
            <a:br>
              <a:rPr lang="en-US" dirty="0" smtClean="0"/>
            </a:br>
            <a:r>
              <a:rPr lang="en-US" dirty="0" smtClean="0">
                <a:latin typeface="Helvetica" charset="0"/>
              </a:rPr>
              <a:t>Chapter </a:t>
            </a:r>
            <a:r>
              <a:rPr lang="en-US" dirty="0">
                <a:latin typeface="Helvetica" charset="0"/>
              </a:rPr>
              <a:t>7: Linking</a:t>
            </a:r>
            <a:br>
              <a:rPr lang="en-US" dirty="0">
                <a:latin typeface="Helvetica" charset="0"/>
              </a:rPr>
            </a:br>
            <a:endParaRPr lang="en-US" dirty="0"/>
          </a:p>
        </p:txBody>
      </p:sp>
      <p:sp>
        <p:nvSpPr>
          <p:cNvPr id="141315" name="Rectangle 3"/>
          <p:cNvSpPr>
            <a:spLocks noGrp="1" noChangeArrowheads="1"/>
          </p:cNvSpPr>
          <p:nvPr>
            <p:ph type="body" idx="1"/>
          </p:nvPr>
        </p:nvSpPr>
        <p:spPr>
          <a:xfrm>
            <a:off x="1676400" y="3733800"/>
            <a:ext cx="6175375" cy="2233613"/>
          </a:xfrm>
        </p:spPr>
        <p:txBody>
          <a:bodyPr lIns="90487" tIns="44450" rIns="90487" bIns="44450"/>
          <a:lstStyle/>
          <a:p>
            <a:pPr eaLnBrk="1" hangingPunct="1">
              <a:lnSpc>
                <a:spcPct val="80000"/>
              </a:lnSpc>
              <a:buFont typeface="Wingdings" charset="0"/>
              <a:buNone/>
              <a:defRPr/>
            </a:pPr>
            <a:r>
              <a:rPr lang="en-US" dirty="0"/>
              <a:t>Topics</a:t>
            </a:r>
          </a:p>
          <a:p>
            <a:pPr lvl="1" eaLnBrk="1" hangingPunct="1">
              <a:defRPr/>
            </a:pPr>
            <a:r>
              <a:rPr lang="en-US" dirty="0" smtClean="0">
                <a:ea typeface="ＭＳ Ｐゴシック" charset="0"/>
              </a:rPr>
              <a:t>Implicit Free List</a:t>
            </a:r>
          </a:p>
          <a:p>
            <a:pPr lvl="1" eaLnBrk="1" hangingPunct="1">
              <a:defRPr/>
            </a:pPr>
            <a:r>
              <a:rPr lang="en-US" dirty="0" smtClean="0">
                <a:ea typeface="ＭＳ Ｐゴシック" charset="0"/>
              </a:rPr>
              <a:t>Explicit Free List</a:t>
            </a:r>
          </a:p>
          <a:p>
            <a:pPr lvl="1" eaLnBrk="1" hangingPunct="1">
              <a:defRPr/>
            </a:pPr>
            <a:r>
              <a:rPr lang="en-US" dirty="0" smtClean="0">
                <a:ea typeface="ＭＳ Ｐゴシック" charset="0"/>
              </a:rPr>
              <a:t>Segregated Free </a:t>
            </a:r>
            <a:r>
              <a:rPr lang="en-US" dirty="0" smtClean="0">
                <a:ea typeface="ＭＳ Ｐゴシック" charset="0"/>
              </a:rPr>
              <a:t>List</a:t>
            </a:r>
          </a:p>
          <a:p>
            <a:pPr lvl="1" eaLnBrk="1" hangingPunct="1">
              <a:defRPr/>
            </a:pPr>
            <a:r>
              <a:rPr lang="en-US" dirty="0">
                <a:latin typeface="Helvetica" charset="0"/>
                <a:ea typeface="ＭＳ Ｐゴシック" charset="0"/>
              </a:rPr>
              <a:t>Static linking</a:t>
            </a:r>
          </a:p>
          <a:p>
            <a:pPr lvl="1" eaLnBrk="1" hangingPunct="1">
              <a:defRPr/>
            </a:pPr>
            <a:r>
              <a:rPr lang="en-US" dirty="0">
                <a:latin typeface="Helvetica" charset="0"/>
                <a:ea typeface="ＭＳ Ｐゴシック" charset="0"/>
              </a:rPr>
              <a:t>Object </a:t>
            </a:r>
            <a:r>
              <a:rPr lang="en-US" dirty="0" smtClean="0">
                <a:latin typeface="Helvetica" charset="0"/>
                <a:ea typeface="ＭＳ Ｐゴシック" charset="0"/>
              </a:rPr>
              <a:t>files</a:t>
            </a:r>
          </a:p>
          <a:p>
            <a:pPr lvl="1" eaLnBrk="1" hangingPunct="1">
              <a:defRPr/>
            </a:pPr>
            <a:r>
              <a:rPr lang="en-US" dirty="0" smtClean="0">
                <a:latin typeface="Helvetica" charset="0"/>
                <a:ea typeface="ＭＳ Ｐゴシック" charset="0"/>
              </a:rPr>
              <a:t>Dynamic linking</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381000" y="417513"/>
            <a:ext cx="6769100" cy="573087"/>
          </a:xfrm>
        </p:spPr>
        <p:txBody>
          <a:bodyPr/>
          <a:lstStyle/>
          <a:p>
            <a:pPr eaLnBrk="1" hangingPunct="1">
              <a:defRPr/>
            </a:pPr>
            <a:r>
              <a:rPr lang="en-US" smtClean="0">
                <a:cs typeface="+mj-cs"/>
              </a:rPr>
              <a:t>Implicit List: Coalescing</a:t>
            </a:r>
          </a:p>
        </p:txBody>
      </p:sp>
      <p:sp>
        <p:nvSpPr>
          <p:cNvPr id="569347" name="Rectangle 3"/>
          <p:cNvSpPr>
            <a:spLocks noGrp="1" noChangeArrowheads="1"/>
          </p:cNvSpPr>
          <p:nvPr>
            <p:ph type="body" idx="1"/>
          </p:nvPr>
        </p:nvSpPr>
        <p:spPr>
          <a:xfrm>
            <a:off x="290513" y="1220788"/>
            <a:ext cx="8307387" cy="1293812"/>
          </a:xfrm>
        </p:spPr>
        <p:txBody>
          <a:bodyPr/>
          <a:lstStyle/>
          <a:p>
            <a:pPr eaLnBrk="1" hangingPunct="1">
              <a:lnSpc>
                <a:spcPct val="85000"/>
              </a:lnSpc>
              <a:defRPr/>
            </a:pPr>
            <a:r>
              <a:rPr lang="en-US" sz="2800" dirty="0">
                <a:latin typeface="Helvetica" charset="0"/>
                <a:ea typeface="ＭＳ Ｐゴシック" charset="0"/>
                <a:cs typeface="ＭＳ Ｐゴシック" charset="0"/>
              </a:rPr>
              <a:t>Join (</a:t>
            </a:r>
            <a:r>
              <a:rPr lang="en-US" sz="2800" i="1" dirty="0" err="1">
                <a:solidFill>
                  <a:srgbClr val="FF0000"/>
                </a:solidFill>
                <a:latin typeface="Helvetica" charset="0"/>
                <a:ea typeface="ＭＳ Ｐゴシック" charset="0"/>
                <a:cs typeface="ＭＳ Ｐゴシック" charset="0"/>
              </a:rPr>
              <a:t>coelesce</a:t>
            </a:r>
            <a:r>
              <a:rPr lang="en-US" sz="2800" dirty="0">
                <a:latin typeface="Helvetica" charset="0"/>
                <a:ea typeface="ＭＳ Ｐゴシック" charset="0"/>
                <a:cs typeface="ＭＳ Ｐゴシック" charset="0"/>
              </a:rPr>
              <a:t>) with next and/or previous block if they are free</a:t>
            </a:r>
          </a:p>
          <a:p>
            <a:pPr lvl="1" eaLnBrk="1" hangingPunct="1">
              <a:lnSpc>
                <a:spcPct val="90000"/>
              </a:lnSpc>
              <a:defRPr/>
            </a:pPr>
            <a:r>
              <a:rPr lang="en-US" sz="2400" dirty="0">
                <a:latin typeface="Helvetica" charset="0"/>
                <a:ea typeface="ＭＳ Ｐゴシック" charset="0"/>
              </a:rPr>
              <a:t>Coalescing with next </a:t>
            </a:r>
            <a:r>
              <a:rPr lang="en-US" sz="2400" dirty="0" smtClean="0">
                <a:latin typeface="Helvetica" charset="0"/>
                <a:ea typeface="ＭＳ Ｐゴシック" charset="0"/>
              </a:rPr>
              <a:t>block</a:t>
            </a:r>
            <a:endParaRPr lang="en-US" b="0" dirty="0">
              <a:latin typeface="Courier New" charset="0"/>
              <a:ea typeface="ＭＳ Ｐゴシック" charset="0"/>
            </a:endParaRPr>
          </a:p>
        </p:txBody>
      </p:sp>
      <p:sp>
        <p:nvSpPr>
          <p:cNvPr id="16387" name="Rectangle 4"/>
          <p:cNvSpPr>
            <a:spLocks noChangeArrowheads="1"/>
          </p:cNvSpPr>
          <p:nvPr/>
        </p:nvSpPr>
        <p:spPr bwMode="auto">
          <a:xfrm>
            <a:off x="3733800" y="27432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6388" name="Rectangle 5"/>
          <p:cNvSpPr>
            <a:spLocks noChangeArrowheads="1"/>
          </p:cNvSpPr>
          <p:nvPr/>
        </p:nvSpPr>
        <p:spPr bwMode="auto">
          <a:xfrm>
            <a:off x="4038600" y="27432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6389" name="Rectangle 6"/>
          <p:cNvSpPr>
            <a:spLocks noChangeArrowheads="1"/>
          </p:cNvSpPr>
          <p:nvPr/>
        </p:nvSpPr>
        <p:spPr bwMode="auto">
          <a:xfrm>
            <a:off x="4343400" y="27432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6390" name="Rectangle 7"/>
          <p:cNvSpPr>
            <a:spLocks noChangeArrowheads="1"/>
          </p:cNvSpPr>
          <p:nvPr/>
        </p:nvSpPr>
        <p:spPr bwMode="auto">
          <a:xfrm>
            <a:off x="4648200" y="27432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6391" name="Rectangle 8"/>
          <p:cNvSpPr>
            <a:spLocks noChangeArrowheads="1"/>
          </p:cNvSpPr>
          <p:nvPr/>
        </p:nvSpPr>
        <p:spPr bwMode="auto">
          <a:xfrm>
            <a:off x="5257800" y="2743200"/>
            <a:ext cx="304800" cy="304800"/>
          </a:xfrm>
          <a:prstGeom prst="rect">
            <a:avLst/>
          </a:prstGeom>
          <a:solidFill>
            <a:srgbClr val="99FFCC"/>
          </a:solidFill>
          <a:ln w="3175">
            <a:solidFill>
              <a:schemeClr val="tx1"/>
            </a:solidFill>
            <a:miter lim="800000"/>
            <a:headEnd/>
            <a:tailEnd/>
          </a:ln>
        </p:spPr>
        <p:txBody>
          <a:bodyPr wrap="none" anchor="ctr"/>
          <a:lstStyle/>
          <a:p>
            <a:endParaRPr lang="en-US" sz="2400">
              <a:solidFill>
                <a:srgbClr val="000066"/>
              </a:solidFill>
            </a:endParaRPr>
          </a:p>
        </p:txBody>
      </p:sp>
      <p:sp>
        <p:nvSpPr>
          <p:cNvPr id="16392" name="Rectangle 9"/>
          <p:cNvSpPr>
            <a:spLocks noChangeArrowheads="1"/>
          </p:cNvSpPr>
          <p:nvPr/>
        </p:nvSpPr>
        <p:spPr bwMode="auto">
          <a:xfrm>
            <a:off x="5562600" y="2743200"/>
            <a:ext cx="304800" cy="304800"/>
          </a:xfrm>
          <a:prstGeom prst="rect">
            <a:avLst/>
          </a:prstGeom>
          <a:solidFill>
            <a:srgbClr val="99FFCC"/>
          </a:solidFill>
          <a:ln w="3175">
            <a:solidFill>
              <a:schemeClr val="tx1"/>
            </a:solidFill>
            <a:miter lim="800000"/>
            <a:headEnd/>
            <a:tailEnd/>
          </a:ln>
        </p:spPr>
        <p:txBody>
          <a:bodyPr wrap="none" anchor="ctr"/>
          <a:lstStyle/>
          <a:p>
            <a:endParaRPr lang="en-US" sz="2400">
              <a:solidFill>
                <a:srgbClr val="000066"/>
              </a:solidFill>
            </a:endParaRPr>
          </a:p>
        </p:txBody>
      </p:sp>
      <p:sp>
        <p:nvSpPr>
          <p:cNvPr id="16393" name="Rectangle 10"/>
          <p:cNvSpPr>
            <a:spLocks noChangeArrowheads="1"/>
          </p:cNvSpPr>
          <p:nvPr/>
        </p:nvSpPr>
        <p:spPr bwMode="auto">
          <a:xfrm>
            <a:off x="5867400" y="2743200"/>
            <a:ext cx="304800" cy="304800"/>
          </a:xfrm>
          <a:prstGeom prst="rect">
            <a:avLst/>
          </a:prstGeom>
          <a:solidFill>
            <a:srgbClr val="99FFCC"/>
          </a:solidFill>
          <a:ln w="3175">
            <a:solidFill>
              <a:schemeClr val="tx1"/>
            </a:solidFill>
            <a:miter lim="800000"/>
            <a:headEnd/>
            <a:tailEnd/>
          </a:ln>
        </p:spPr>
        <p:txBody>
          <a:bodyPr wrap="none" anchor="ctr"/>
          <a:lstStyle/>
          <a:p>
            <a:endParaRPr lang="en-US" sz="2400">
              <a:solidFill>
                <a:srgbClr val="000066"/>
              </a:solidFill>
            </a:endParaRPr>
          </a:p>
        </p:txBody>
      </p:sp>
      <p:sp>
        <p:nvSpPr>
          <p:cNvPr id="16394" name="Rectangle 11"/>
          <p:cNvSpPr>
            <a:spLocks noChangeArrowheads="1"/>
          </p:cNvSpPr>
          <p:nvPr/>
        </p:nvSpPr>
        <p:spPr bwMode="auto">
          <a:xfrm>
            <a:off x="6172200" y="2743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395" name="Rectangle 12"/>
          <p:cNvSpPr>
            <a:spLocks noChangeArrowheads="1"/>
          </p:cNvSpPr>
          <p:nvPr/>
        </p:nvSpPr>
        <p:spPr bwMode="auto">
          <a:xfrm>
            <a:off x="6477000" y="2743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396" name="Rectangle 13"/>
          <p:cNvSpPr>
            <a:spLocks noChangeArrowheads="1"/>
          </p:cNvSpPr>
          <p:nvPr/>
        </p:nvSpPr>
        <p:spPr bwMode="auto">
          <a:xfrm>
            <a:off x="6781800" y="2743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6397" name="Rectangle 14"/>
          <p:cNvSpPr>
            <a:spLocks noChangeArrowheads="1"/>
          </p:cNvSpPr>
          <p:nvPr/>
        </p:nvSpPr>
        <p:spPr bwMode="auto">
          <a:xfrm>
            <a:off x="7086600" y="2743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6398" name="Rectangle 15"/>
          <p:cNvSpPr>
            <a:spLocks noChangeArrowheads="1"/>
          </p:cNvSpPr>
          <p:nvPr/>
        </p:nvSpPr>
        <p:spPr bwMode="auto">
          <a:xfrm>
            <a:off x="4953000" y="2743200"/>
            <a:ext cx="304800" cy="304800"/>
          </a:xfrm>
          <a:prstGeom prst="rect">
            <a:avLst/>
          </a:prstGeom>
          <a:solidFill>
            <a:srgbClr val="99FFCC"/>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6399" name="Freeform 16"/>
          <p:cNvSpPr>
            <a:spLocks/>
          </p:cNvSpPr>
          <p:nvPr/>
        </p:nvSpPr>
        <p:spPr bwMode="auto">
          <a:xfrm>
            <a:off x="3886200" y="25146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0" name="Text Box 17"/>
          <p:cNvSpPr txBox="1">
            <a:spLocks noChangeArrowheads="1"/>
          </p:cNvSpPr>
          <p:nvPr/>
        </p:nvSpPr>
        <p:spPr bwMode="auto">
          <a:xfrm>
            <a:off x="6156325" y="2736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p>
        </p:txBody>
      </p:sp>
      <p:sp>
        <p:nvSpPr>
          <p:cNvPr id="16401" name="Freeform 18"/>
          <p:cNvSpPr>
            <a:spLocks/>
          </p:cNvSpPr>
          <p:nvPr/>
        </p:nvSpPr>
        <p:spPr bwMode="auto">
          <a:xfrm>
            <a:off x="5029200" y="2514600"/>
            <a:ext cx="1295400" cy="228600"/>
          </a:xfrm>
          <a:custGeom>
            <a:avLst/>
            <a:gdLst>
              <a:gd name="T0" fmla="*/ 0 w 816"/>
              <a:gd name="T1" fmla="*/ 362902500 h 144"/>
              <a:gd name="T2" fmla="*/ 1088707500 w 816"/>
              <a:gd name="T3" fmla="*/ 0 h 144"/>
              <a:gd name="T4" fmla="*/ 2056447500 w 816"/>
              <a:gd name="T5" fmla="*/ 362902500 h 144"/>
              <a:gd name="T6" fmla="*/ 0 60000 65536"/>
              <a:gd name="T7" fmla="*/ 0 60000 65536"/>
              <a:gd name="T8" fmla="*/ 0 60000 65536"/>
            </a:gdLst>
            <a:ahLst/>
            <a:cxnLst>
              <a:cxn ang="T6">
                <a:pos x="T0" y="T1"/>
              </a:cxn>
              <a:cxn ang="T7">
                <a:pos x="T2" y="T3"/>
              </a:cxn>
              <a:cxn ang="T8">
                <a:pos x="T4" y="T5"/>
              </a:cxn>
            </a:cxnLst>
            <a:rect l="0" t="0" r="r" b="b"/>
            <a:pathLst>
              <a:path w="816" h="144">
                <a:moveTo>
                  <a:pt x="0" y="144"/>
                </a:moveTo>
                <a:cubicBezTo>
                  <a:pt x="148" y="72"/>
                  <a:pt x="296" y="0"/>
                  <a:pt x="432" y="0"/>
                </a:cubicBezTo>
                <a:cubicBezTo>
                  <a:pt x="568" y="0"/>
                  <a:pt x="692" y="72"/>
                  <a:pt x="816"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2" name="Freeform 19"/>
          <p:cNvSpPr>
            <a:spLocks/>
          </p:cNvSpPr>
          <p:nvPr/>
        </p:nvSpPr>
        <p:spPr bwMode="auto">
          <a:xfrm>
            <a:off x="6324600" y="2590800"/>
            <a:ext cx="609600" cy="152400"/>
          </a:xfrm>
          <a:custGeom>
            <a:avLst/>
            <a:gdLst>
              <a:gd name="T0" fmla="*/ 0 w 384"/>
              <a:gd name="T1" fmla="*/ 241935000 h 96"/>
              <a:gd name="T2" fmla="*/ 483870000 w 384"/>
              <a:gd name="T3" fmla="*/ 0 h 96"/>
              <a:gd name="T4" fmla="*/ 967740000 w 384"/>
              <a:gd name="T5" fmla="*/ 241935000 h 96"/>
              <a:gd name="T6" fmla="*/ 0 60000 65536"/>
              <a:gd name="T7" fmla="*/ 0 60000 65536"/>
              <a:gd name="T8" fmla="*/ 0 60000 65536"/>
            </a:gdLst>
            <a:ahLst/>
            <a:cxnLst>
              <a:cxn ang="T6">
                <a:pos x="T0" y="T1"/>
              </a:cxn>
              <a:cxn ang="T7">
                <a:pos x="T2" y="T3"/>
              </a:cxn>
              <a:cxn ang="T8">
                <a:pos x="T4" y="T5"/>
              </a:cxn>
            </a:cxnLst>
            <a:rect l="0" t="0" r="r" b="b"/>
            <a:pathLst>
              <a:path w="384" h="96">
                <a:moveTo>
                  <a:pt x="0" y="96"/>
                </a:moveTo>
                <a:cubicBezTo>
                  <a:pt x="64" y="48"/>
                  <a:pt x="128" y="0"/>
                  <a:pt x="192" y="0"/>
                </a:cubicBezTo>
                <a:cubicBezTo>
                  <a:pt x="256" y="0"/>
                  <a:pt x="320" y="48"/>
                  <a:pt x="384" y="96"/>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3" name="Text Box 21"/>
          <p:cNvSpPr txBox="1">
            <a:spLocks noChangeArrowheads="1"/>
          </p:cNvSpPr>
          <p:nvPr/>
        </p:nvSpPr>
        <p:spPr bwMode="auto">
          <a:xfrm>
            <a:off x="4953000" y="31242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p</a:t>
            </a:r>
            <a:endParaRPr lang="en-US" sz="1600">
              <a:solidFill>
                <a:srgbClr val="000066"/>
              </a:solidFill>
            </a:endParaRPr>
          </a:p>
        </p:txBody>
      </p:sp>
      <p:sp>
        <p:nvSpPr>
          <p:cNvPr id="16404" name="Line 22"/>
          <p:cNvSpPr>
            <a:spLocks noChangeShapeType="1"/>
          </p:cNvSpPr>
          <p:nvPr/>
        </p:nvSpPr>
        <p:spPr bwMode="auto">
          <a:xfrm flipV="1">
            <a:off x="5105400" y="3048000"/>
            <a:ext cx="0" cy="15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05" name="Group 35"/>
          <p:cNvGrpSpPr>
            <a:grpSpLocks/>
          </p:cNvGrpSpPr>
          <p:nvPr/>
        </p:nvGrpSpPr>
        <p:grpSpPr bwMode="auto">
          <a:xfrm>
            <a:off x="2514600" y="2514600"/>
            <a:ext cx="1371600" cy="533400"/>
            <a:chOff x="1296" y="1248"/>
            <a:chExt cx="864" cy="336"/>
          </a:xfrm>
        </p:grpSpPr>
        <p:sp>
          <p:nvSpPr>
            <p:cNvPr id="16431" name="Rectangle 36"/>
            <p:cNvSpPr>
              <a:spLocks noChangeArrowheads="1"/>
            </p:cNvSpPr>
            <p:nvPr/>
          </p:nvSpPr>
          <p:spPr bwMode="auto">
            <a:xfrm>
              <a:off x="1296" y="1392"/>
              <a:ext cx="192" cy="192"/>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6432" name="Rectangle 37"/>
            <p:cNvSpPr>
              <a:spLocks noChangeArrowheads="1"/>
            </p:cNvSpPr>
            <p:nvPr/>
          </p:nvSpPr>
          <p:spPr bwMode="auto">
            <a:xfrm>
              <a:off x="1488" y="1392"/>
              <a:ext cx="192" cy="192"/>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33" name="Rectangle 38"/>
            <p:cNvSpPr>
              <a:spLocks noChangeArrowheads="1"/>
            </p:cNvSpPr>
            <p:nvPr/>
          </p:nvSpPr>
          <p:spPr bwMode="auto">
            <a:xfrm>
              <a:off x="1680" y="1392"/>
              <a:ext cx="192" cy="192"/>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34" name="Rectangle 39"/>
            <p:cNvSpPr>
              <a:spLocks noChangeArrowheads="1"/>
            </p:cNvSpPr>
            <p:nvPr/>
          </p:nvSpPr>
          <p:spPr bwMode="auto">
            <a:xfrm>
              <a:off x="1872" y="1392"/>
              <a:ext cx="192" cy="192"/>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35" name="Freeform 40"/>
            <p:cNvSpPr>
              <a:spLocks/>
            </p:cNvSpPr>
            <p:nvPr/>
          </p:nvSpPr>
          <p:spPr bwMode="auto">
            <a:xfrm>
              <a:off x="1392" y="1248"/>
              <a:ext cx="768" cy="144"/>
            </a:xfrm>
            <a:custGeom>
              <a:avLst/>
              <a:gdLst>
                <a:gd name="T0" fmla="*/ 0 w 768"/>
                <a:gd name="T1" fmla="*/ 144 h 144"/>
                <a:gd name="T2" fmla="*/ 384 w 768"/>
                <a:gd name="T3" fmla="*/ 0 h 144"/>
                <a:gd name="T4" fmla="*/ 768 w 768"/>
                <a:gd name="T5" fmla="*/ 144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 name="Group 1"/>
          <p:cNvGrpSpPr>
            <a:grpSpLocks/>
          </p:cNvGrpSpPr>
          <p:nvPr/>
        </p:nvGrpSpPr>
        <p:grpSpPr bwMode="auto">
          <a:xfrm>
            <a:off x="1203325" y="3201988"/>
            <a:ext cx="6188075" cy="836612"/>
            <a:chOff x="1203325" y="3201988"/>
            <a:chExt cx="6188075" cy="836612"/>
          </a:xfrm>
        </p:grpSpPr>
        <p:sp>
          <p:nvSpPr>
            <p:cNvPr id="16411" name="Text Box 20"/>
            <p:cNvSpPr txBox="1">
              <a:spLocks noChangeArrowheads="1"/>
            </p:cNvSpPr>
            <p:nvPr/>
          </p:nvSpPr>
          <p:spPr bwMode="auto">
            <a:xfrm>
              <a:off x="1203325" y="3201988"/>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free(p)</a:t>
              </a:r>
              <a:endParaRPr lang="en-US" sz="1600">
                <a:solidFill>
                  <a:srgbClr val="000066"/>
                </a:solidFill>
              </a:endParaRPr>
            </a:p>
          </p:txBody>
        </p:sp>
        <p:sp>
          <p:nvSpPr>
            <p:cNvPr id="16412" name="Rectangle 23"/>
            <p:cNvSpPr>
              <a:spLocks noChangeArrowheads="1"/>
            </p:cNvSpPr>
            <p:nvPr/>
          </p:nvSpPr>
          <p:spPr bwMode="auto">
            <a:xfrm>
              <a:off x="2514600" y="3733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6413" name="Rectangle 24"/>
            <p:cNvSpPr>
              <a:spLocks noChangeArrowheads="1"/>
            </p:cNvSpPr>
            <p:nvPr/>
          </p:nvSpPr>
          <p:spPr bwMode="auto">
            <a:xfrm>
              <a:off x="28194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14" name="Rectangle 25"/>
            <p:cNvSpPr>
              <a:spLocks noChangeArrowheads="1"/>
            </p:cNvSpPr>
            <p:nvPr/>
          </p:nvSpPr>
          <p:spPr bwMode="auto">
            <a:xfrm>
              <a:off x="31242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15" name="Rectangle 26"/>
            <p:cNvSpPr>
              <a:spLocks noChangeArrowheads="1"/>
            </p:cNvSpPr>
            <p:nvPr/>
          </p:nvSpPr>
          <p:spPr bwMode="auto">
            <a:xfrm>
              <a:off x="34290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16" name="Rectangle 27"/>
            <p:cNvSpPr>
              <a:spLocks noChangeArrowheads="1"/>
            </p:cNvSpPr>
            <p:nvPr/>
          </p:nvSpPr>
          <p:spPr bwMode="auto">
            <a:xfrm>
              <a:off x="3733800" y="3733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6417" name="Rectangle 28"/>
            <p:cNvSpPr>
              <a:spLocks noChangeArrowheads="1"/>
            </p:cNvSpPr>
            <p:nvPr/>
          </p:nvSpPr>
          <p:spPr bwMode="auto">
            <a:xfrm>
              <a:off x="4038600" y="3733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6418" name="Rectangle 29"/>
            <p:cNvSpPr>
              <a:spLocks noChangeArrowheads="1"/>
            </p:cNvSpPr>
            <p:nvPr/>
          </p:nvSpPr>
          <p:spPr bwMode="auto">
            <a:xfrm>
              <a:off x="4343400" y="3733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6419" name="Rectangle 30"/>
            <p:cNvSpPr>
              <a:spLocks noChangeArrowheads="1"/>
            </p:cNvSpPr>
            <p:nvPr/>
          </p:nvSpPr>
          <p:spPr bwMode="auto">
            <a:xfrm>
              <a:off x="4648200" y="3733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6420" name="Rectangle 31"/>
            <p:cNvSpPr>
              <a:spLocks noChangeArrowheads="1"/>
            </p:cNvSpPr>
            <p:nvPr/>
          </p:nvSpPr>
          <p:spPr bwMode="auto">
            <a:xfrm>
              <a:off x="6781800" y="3733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6421" name="Rectangle 32"/>
            <p:cNvSpPr>
              <a:spLocks noChangeArrowheads="1"/>
            </p:cNvSpPr>
            <p:nvPr/>
          </p:nvSpPr>
          <p:spPr bwMode="auto">
            <a:xfrm>
              <a:off x="7086600" y="37338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6422" name="Freeform 33"/>
            <p:cNvSpPr>
              <a:spLocks/>
            </p:cNvSpPr>
            <p:nvPr/>
          </p:nvSpPr>
          <p:spPr bwMode="auto">
            <a:xfrm>
              <a:off x="3886200" y="3505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23" name="Freeform 34"/>
            <p:cNvSpPr>
              <a:spLocks/>
            </p:cNvSpPr>
            <p:nvPr/>
          </p:nvSpPr>
          <p:spPr bwMode="auto">
            <a:xfrm>
              <a:off x="2667000" y="3505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24" name="Rectangle 41"/>
            <p:cNvSpPr>
              <a:spLocks noChangeArrowheads="1"/>
            </p:cNvSpPr>
            <p:nvPr/>
          </p:nvSpPr>
          <p:spPr bwMode="auto">
            <a:xfrm>
              <a:off x="52578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25" name="Rectangle 42"/>
            <p:cNvSpPr>
              <a:spLocks noChangeArrowheads="1"/>
            </p:cNvSpPr>
            <p:nvPr/>
          </p:nvSpPr>
          <p:spPr bwMode="auto">
            <a:xfrm>
              <a:off x="55626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26" name="Rectangle 43"/>
            <p:cNvSpPr>
              <a:spLocks noChangeArrowheads="1"/>
            </p:cNvSpPr>
            <p:nvPr/>
          </p:nvSpPr>
          <p:spPr bwMode="auto">
            <a:xfrm>
              <a:off x="58674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27" name="Rectangle 44"/>
            <p:cNvSpPr>
              <a:spLocks noChangeArrowheads="1"/>
            </p:cNvSpPr>
            <p:nvPr/>
          </p:nvSpPr>
          <p:spPr bwMode="auto">
            <a:xfrm>
              <a:off x="61722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28" name="Rectangle 45"/>
            <p:cNvSpPr>
              <a:spLocks noChangeArrowheads="1"/>
            </p:cNvSpPr>
            <p:nvPr/>
          </p:nvSpPr>
          <p:spPr bwMode="auto">
            <a:xfrm>
              <a:off x="6477000" y="3733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6429" name="Rectangle 46"/>
            <p:cNvSpPr>
              <a:spLocks noChangeArrowheads="1"/>
            </p:cNvSpPr>
            <p:nvPr/>
          </p:nvSpPr>
          <p:spPr bwMode="auto">
            <a:xfrm>
              <a:off x="4953000" y="3733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6430" name="Freeform 47"/>
            <p:cNvSpPr>
              <a:spLocks/>
            </p:cNvSpPr>
            <p:nvPr/>
          </p:nvSpPr>
          <p:spPr bwMode="auto">
            <a:xfrm>
              <a:off x="5105400" y="3505200"/>
              <a:ext cx="1828800" cy="228600"/>
            </a:xfrm>
            <a:custGeom>
              <a:avLst/>
              <a:gdLst>
                <a:gd name="T0" fmla="*/ 0 w 1152"/>
                <a:gd name="T1" fmla="*/ 362902500 h 144"/>
                <a:gd name="T2" fmla="*/ 1451610000 w 1152"/>
                <a:gd name="T3" fmla="*/ 0 h 144"/>
                <a:gd name="T4" fmla="*/ 2147483647 w 1152"/>
                <a:gd name="T5" fmla="*/ 362902500 h 144"/>
                <a:gd name="T6" fmla="*/ 0 60000 65536"/>
                <a:gd name="T7" fmla="*/ 0 60000 65536"/>
                <a:gd name="T8" fmla="*/ 0 60000 65536"/>
              </a:gdLst>
              <a:ahLst/>
              <a:cxnLst>
                <a:cxn ang="T6">
                  <a:pos x="T0" y="T1"/>
                </a:cxn>
                <a:cxn ang="T7">
                  <a:pos x="T2" y="T3"/>
                </a:cxn>
                <a:cxn ang="T8">
                  <a:pos x="T4" y="T5"/>
                </a:cxn>
              </a:cxnLst>
              <a:rect l="0" t="0" r="r" b="b"/>
              <a:pathLst>
                <a:path w="1152" h="144">
                  <a:moveTo>
                    <a:pt x="0" y="144"/>
                  </a:moveTo>
                  <a:cubicBezTo>
                    <a:pt x="192" y="72"/>
                    <a:pt x="384" y="0"/>
                    <a:pt x="576" y="0"/>
                  </a:cubicBezTo>
                  <a:cubicBezTo>
                    <a:pt x="768" y="0"/>
                    <a:pt x="960" y="72"/>
                    <a:pt x="1152"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6407" name="Rectangle 49"/>
          <p:cNvSpPr>
            <a:spLocks noChangeArrowheads="1"/>
          </p:cNvSpPr>
          <p:nvPr/>
        </p:nvSpPr>
        <p:spPr bwMode="auto">
          <a:xfrm>
            <a:off x="1981200" y="2597150"/>
            <a:ext cx="6477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lstStyle/>
          <a:p>
            <a:pPr lvl="2" algn="l" eaLnBrk="1" hangingPunct="1">
              <a:lnSpc>
                <a:spcPct val="107000"/>
              </a:lnSpc>
              <a:spcBef>
                <a:spcPct val="10000"/>
              </a:spcBef>
              <a:buClr>
                <a:srgbClr val="005400"/>
              </a:buClr>
              <a:buSzPct val="90000"/>
              <a:buFont typeface="Wingdings" charset="0"/>
              <a:buNone/>
            </a:pPr>
            <a:endParaRPr lang="en-US" sz="1600">
              <a:solidFill>
                <a:srgbClr val="000099"/>
              </a:solidFill>
              <a:latin typeface="Courier New" charset="0"/>
            </a:endParaRPr>
          </a:p>
        </p:txBody>
      </p:sp>
      <p:sp>
        <p:nvSpPr>
          <p:cNvPr id="16408" name="Rectangle 51"/>
          <p:cNvSpPr>
            <a:spLocks noChangeArrowheads="1"/>
          </p:cNvSpPr>
          <p:nvPr/>
        </p:nvSpPr>
        <p:spPr bwMode="auto">
          <a:xfrm>
            <a:off x="1074738" y="2597150"/>
            <a:ext cx="75358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p>
            <a:pPr lvl="2" algn="l" eaLnBrk="1" hangingPunct="1">
              <a:lnSpc>
                <a:spcPct val="107000"/>
              </a:lnSpc>
              <a:spcBef>
                <a:spcPct val="10000"/>
              </a:spcBef>
              <a:buClr>
                <a:srgbClr val="005400"/>
              </a:buClr>
              <a:buSzPct val="90000"/>
              <a:buFont typeface="Wingdings" charset="0"/>
              <a:buNone/>
            </a:pPr>
            <a:endParaRPr lang="en-US" sz="1600">
              <a:solidFill>
                <a:srgbClr val="000099"/>
              </a:solidFill>
              <a:latin typeface="Courier New" charset="0"/>
            </a:endParaRPr>
          </a:p>
        </p:txBody>
      </p:sp>
      <p:sp>
        <p:nvSpPr>
          <p:cNvPr id="53254" name="Text Box 53"/>
          <p:cNvSpPr txBox="1">
            <a:spLocks noChangeArrowheads="1"/>
          </p:cNvSpPr>
          <p:nvPr/>
        </p:nvSpPr>
        <p:spPr bwMode="auto">
          <a:xfrm>
            <a:off x="838200" y="4419600"/>
            <a:ext cx="7696200" cy="1695450"/>
          </a:xfrm>
          <a:prstGeom prst="rect">
            <a:avLst/>
          </a:prstGeom>
          <a:solidFill>
            <a:srgbClr val="FFFF99"/>
          </a:solidFill>
          <a:ln w="12700">
            <a:solidFill>
              <a:schemeClr val="tx1"/>
            </a:solidFill>
            <a:miter lim="800000"/>
            <a:headEnd/>
            <a:tailEnd/>
          </a:ln>
        </p:spPr>
        <p:txBody>
          <a:bodyPr>
            <a:spAutoFit/>
          </a:bodyPr>
          <a:lstStyle>
            <a:lvl1pPr marL="342900" indent="-342900">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2" algn="l" eaLnBrk="1" hangingPunct="1">
              <a:lnSpc>
                <a:spcPct val="107000"/>
              </a:lnSpc>
              <a:spcBef>
                <a:spcPct val="10000"/>
              </a:spcBef>
              <a:buClr>
                <a:srgbClr val="005400"/>
              </a:buClr>
              <a:buSzPct val="90000"/>
              <a:buFont typeface="Wingdings" charset="0"/>
              <a:buNone/>
            </a:pPr>
            <a:r>
              <a:rPr lang="en-US" sz="1600">
                <a:solidFill>
                  <a:srgbClr val="000099"/>
                </a:solidFill>
                <a:latin typeface="Courier New" charset="0"/>
              </a:rPr>
              <a:t>void free_block(ptr p) {</a:t>
            </a:r>
            <a:br>
              <a:rPr lang="en-US" sz="1600">
                <a:solidFill>
                  <a:srgbClr val="000099"/>
                </a:solidFill>
                <a:latin typeface="Courier New" charset="0"/>
              </a:rPr>
            </a:br>
            <a:r>
              <a:rPr lang="en-US" sz="1600">
                <a:solidFill>
                  <a:srgbClr val="000099"/>
                </a:solidFill>
                <a:latin typeface="Courier New" charset="0"/>
              </a:rPr>
              <a:t>    *p = *p &amp; -2;          // clear allocated flag</a:t>
            </a:r>
            <a:br>
              <a:rPr lang="en-US" sz="1600">
                <a:solidFill>
                  <a:srgbClr val="000099"/>
                </a:solidFill>
                <a:latin typeface="Courier New" charset="0"/>
              </a:rPr>
            </a:br>
            <a:r>
              <a:rPr lang="en-US" sz="1600">
                <a:solidFill>
                  <a:srgbClr val="000099"/>
                </a:solidFill>
                <a:latin typeface="Courier New" charset="0"/>
              </a:rPr>
              <a:t>    next = p + *p;         // find next block</a:t>
            </a:r>
            <a:br>
              <a:rPr lang="en-US" sz="1600">
                <a:solidFill>
                  <a:srgbClr val="000099"/>
                </a:solidFill>
                <a:latin typeface="Courier New" charset="0"/>
              </a:rPr>
            </a:br>
            <a:r>
              <a:rPr lang="en-US" sz="1600">
                <a:solidFill>
                  <a:srgbClr val="000099"/>
                </a:solidFill>
                <a:latin typeface="Courier New" charset="0"/>
              </a:rPr>
              <a:t>    if ((*next &amp; 1) == 0) // if next block is free...</a:t>
            </a:r>
          </a:p>
          <a:p>
            <a:pPr lvl="2" algn="l" eaLnBrk="1" hangingPunct="1">
              <a:lnSpc>
                <a:spcPct val="107000"/>
              </a:lnSpc>
              <a:spcBef>
                <a:spcPct val="10000"/>
              </a:spcBef>
              <a:buClr>
                <a:srgbClr val="005400"/>
              </a:buClr>
              <a:buSzPct val="90000"/>
              <a:buFont typeface="Wingdings" charset="0"/>
              <a:buNone/>
            </a:pPr>
            <a:r>
              <a:rPr lang="en-US" sz="1600">
                <a:solidFill>
                  <a:srgbClr val="000099"/>
                </a:solidFill>
                <a:latin typeface="Courier New" charset="0"/>
              </a:rPr>
              <a:t>      *p = *p + *next;    // then add to this block</a:t>
            </a:r>
            <a:br>
              <a:rPr lang="en-US" sz="1600">
                <a:solidFill>
                  <a:srgbClr val="000099"/>
                </a:solidFill>
                <a:latin typeface="Courier New" charset="0"/>
              </a:rPr>
            </a:br>
            <a:r>
              <a:rPr lang="en-US" sz="1600">
                <a:solidFill>
                  <a:srgbClr val="000099"/>
                </a:solidFill>
                <a:latin typeface="Courier New" charset="0"/>
              </a:rPr>
              <a:t>}</a:t>
            </a:r>
            <a:endParaRPr lang="en-US" sz="1600">
              <a:solidFill>
                <a:srgbClr val="000066"/>
              </a:solidFill>
              <a:latin typeface="Courier New" charset="0"/>
            </a:endParaRPr>
          </a:p>
        </p:txBody>
      </p:sp>
      <p:sp>
        <p:nvSpPr>
          <p:cNvPr id="52" name="Rectangle 3"/>
          <p:cNvSpPr txBox="1">
            <a:spLocks noChangeArrowheads="1"/>
          </p:cNvSpPr>
          <p:nvPr/>
        </p:nvSpPr>
        <p:spPr bwMode="auto">
          <a:xfrm>
            <a:off x="381000" y="6096000"/>
            <a:ext cx="83073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chemeClr val="hlink"/>
              </a:buClr>
              <a:buSzPct val="75000"/>
              <a:buFont typeface="Wingdings" charset="0"/>
              <a:buChar char="n"/>
            </a:pPr>
            <a:r>
              <a:rPr lang="en-US"/>
              <a:t>But how do we coalesce with previous block?</a:t>
            </a:r>
            <a:endParaRPr lang="en-US" sz="2000" b="0">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dissolve">
                                      <p:cBhvr>
                                        <p:cTn id="12" dur="500"/>
                                        <p:tgtEl>
                                          <p:spTgt spid="53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381000" y="417513"/>
            <a:ext cx="7175500" cy="573087"/>
          </a:xfrm>
        </p:spPr>
        <p:txBody>
          <a:bodyPr/>
          <a:lstStyle/>
          <a:p>
            <a:pPr eaLnBrk="1" hangingPunct="1">
              <a:defRPr/>
            </a:pPr>
            <a:r>
              <a:rPr lang="en-US" smtClean="0">
                <a:cs typeface="+mj-cs"/>
              </a:rPr>
              <a:t>Simple Segregated Storage</a:t>
            </a:r>
          </a:p>
        </p:txBody>
      </p:sp>
      <p:sp>
        <p:nvSpPr>
          <p:cNvPr id="595971" name="Rectangle 3"/>
          <p:cNvSpPr>
            <a:spLocks noGrp="1" noChangeArrowheads="1"/>
          </p:cNvSpPr>
          <p:nvPr>
            <p:ph type="body" idx="1"/>
          </p:nvPr>
        </p:nvSpPr>
        <p:spPr>
          <a:xfrm>
            <a:off x="290513" y="1220788"/>
            <a:ext cx="8307387" cy="5484812"/>
          </a:xfrm>
        </p:spPr>
        <p:txBody>
          <a:bodyPr/>
          <a:lstStyle/>
          <a:p>
            <a:pPr eaLnBrk="1" hangingPunct="1">
              <a:lnSpc>
                <a:spcPct val="85000"/>
              </a:lnSpc>
              <a:defRPr/>
            </a:pPr>
            <a:r>
              <a:rPr lang="en-US" sz="2000" smtClean="0">
                <a:cs typeface="+mn-cs"/>
              </a:rPr>
              <a:t>Separate heap and free list for each size class</a:t>
            </a:r>
          </a:p>
          <a:p>
            <a:pPr eaLnBrk="1" hangingPunct="1">
              <a:lnSpc>
                <a:spcPct val="85000"/>
              </a:lnSpc>
              <a:defRPr/>
            </a:pPr>
            <a:r>
              <a:rPr lang="en-US" sz="2000" smtClean="0">
                <a:cs typeface="+mn-cs"/>
              </a:rPr>
              <a:t>No splitting</a:t>
            </a:r>
          </a:p>
          <a:p>
            <a:pPr eaLnBrk="1" hangingPunct="1">
              <a:lnSpc>
                <a:spcPct val="85000"/>
              </a:lnSpc>
              <a:defRPr/>
            </a:pPr>
            <a:r>
              <a:rPr lang="en-US" sz="2000" smtClean="0">
                <a:cs typeface="+mn-cs"/>
              </a:rPr>
              <a:t>To allocate a block of size n:</a:t>
            </a:r>
          </a:p>
          <a:p>
            <a:pPr lvl="1" eaLnBrk="1" hangingPunct="1">
              <a:lnSpc>
                <a:spcPct val="90000"/>
              </a:lnSpc>
              <a:defRPr/>
            </a:pPr>
            <a:r>
              <a:rPr lang="en-US" sz="1800" smtClean="0"/>
              <a:t>If free list for size n is not empty,</a:t>
            </a:r>
          </a:p>
          <a:p>
            <a:pPr lvl="2" eaLnBrk="1" hangingPunct="1">
              <a:lnSpc>
                <a:spcPct val="97000"/>
              </a:lnSpc>
              <a:defRPr/>
            </a:pPr>
            <a:r>
              <a:rPr lang="en-US" sz="1600" smtClean="0"/>
              <a:t>allocate first block on list (note, list can be implicit or explicit)</a:t>
            </a:r>
          </a:p>
          <a:p>
            <a:pPr lvl="1" eaLnBrk="1" hangingPunct="1">
              <a:lnSpc>
                <a:spcPct val="90000"/>
              </a:lnSpc>
              <a:defRPr/>
            </a:pPr>
            <a:r>
              <a:rPr lang="en-US" sz="1800" smtClean="0"/>
              <a:t>If free list is empty, </a:t>
            </a:r>
          </a:p>
          <a:p>
            <a:pPr lvl="2" eaLnBrk="1" hangingPunct="1">
              <a:lnSpc>
                <a:spcPct val="97000"/>
              </a:lnSpc>
              <a:defRPr/>
            </a:pPr>
            <a:r>
              <a:rPr lang="en-US" sz="1600" smtClean="0"/>
              <a:t>get a new page </a:t>
            </a:r>
          </a:p>
          <a:p>
            <a:pPr lvl="2" eaLnBrk="1" hangingPunct="1">
              <a:lnSpc>
                <a:spcPct val="97000"/>
              </a:lnSpc>
              <a:defRPr/>
            </a:pPr>
            <a:r>
              <a:rPr lang="en-US" sz="1600" smtClean="0"/>
              <a:t>create new free list from all blocks in page</a:t>
            </a:r>
          </a:p>
          <a:p>
            <a:pPr lvl="2" eaLnBrk="1" hangingPunct="1">
              <a:lnSpc>
                <a:spcPct val="97000"/>
              </a:lnSpc>
              <a:defRPr/>
            </a:pPr>
            <a:r>
              <a:rPr lang="en-US" sz="1600" smtClean="0"/>
              <a:t>allocate first block on list</a:t>
            </a:r>
          </a:p>
          <a:p>
            <a:pPr lvl="1" eaLnBrk="1" hangingPunct="1">
              <a:lnSpc>
                <a:spcPct val="90000"/>
              </a:lnSpc>
              <a:defRPr/>
            </a:pPr>
            <a:r>
              <a:rPr lang="en-US" sz="1800" smtClean="0"/>
              <a:t>Constant time</a:t>
            </a:r>
          </a:p>
          <a:p>
            <a:pPr eaLnBrk="1" hangingPunct="1">
              <a:lnSpc>
                <a:spcPct val="85000"/>
              </a:lnSpc>
              <a:defRPr/>
            </a:pPr>
            <a:r>
              <a:rPr lang="en-US" sz="2000" smtClean="0">
                <a:cs typeface="+mn-cs"/>
              </a:rPr>
              <a:t>To free a block:</a:t>
            </a:r>
          </a:p>
          <a:p>
            <a:pPr lvl="1" eaLnBrk="1" hangingPunct="1">
              <a:lnSpc>
                <a:spcPct val="90000"/>
              </a:lnSpc>
              <a:defRPr/>
            </a:pPr>
            <a:r>
              <a:rPr lang="en-US" sz="1800" smtClean="0"/>
              <a:t>Add to free list</a:t>
            </a:r>
          </a:p>
          <a:p>
            <a:pPr lvl="1" eaLnBrk="1" hangingPunct="1">
              <a:lnSpc>
                <a:spcPct val="90000"/>
              </a:lnSpc>
              <a:defRPr/>
            </a:pPr>
            <a:r>
              <a:rPr lang="en-US" sz="1800" smtClean="0"/>
              <a:t>If page is empty, return the page for use by another size (optional)</a:t>
            </a:r>
          </a:p>
          <a:p>
            <a:pPr eaLnBrk="1" hangingPunct="1">
              <a:lnSpc>
                <a:spcPct val="85000"/>
              </a:lnSpc>
              <a:defRPr/>
            </a:pPr>
            <a:r>
              <a:rPr lang="en-US" sz="2000" smtClean="0">
                <a:cs typeface="+mn-cs"/>
              </a:rPr>
              <a:t>Tradeoffs:</a:t>
            </a:r>
          </a:p>
          <a:p>
            <a:pPr lvl="1" eaLnBrk="1" hangingPunct="1">
              <a:lnSpc>
                <a:spcPct val="90000"/>
              </a:lnSpc>
              <a:defRPr/>
            </a:pPr>
            <a:r>
              <a:rPr lang="en-US" sz="1800" smtClean="0"/>
              <a:t>Fast, but can fragment badly</a:t>
            </a:r>
          </a:p>
          <a:p>
            <a:pPr lvl="1" eaLnBrk="1" hangingPunct="1">
              <a:lnSpc>
                <a:spcPct val="90000"/>
              </a:lnSpc>
              <a:defRPr/>
            </a:pPr>
            <a:endParaRPr lang="en-US" sz="1800" smtClean="0"/>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381000" y="381000"/>
            <a:ext cx="6053138" cy="573088"/>
          </a:xfrm>
        </p:spPr>
        <p:txBody>
          <a:bodyPr/>
          <a:lstStyle/>
          <a:p>
            <a:pPr eaLnBrk="1" hangingPunct="1">
              <a:defRPr/>
            </a:pPr>
            <a:r>
              <a:rPr lang="en-US" smtClean="0">
                <a:cs typeface="+mj-cs"/>
              </a:rPr>
              <a:t>Harsh Reality</a:t>
            </a:r>
          </a:p>
        </p:txBody>
      </p:sp>
      <p:sp>
        <p:nvSpPr>
          <p:cNvPr id="546819" name="Rectangle 3"/>
          <p:cNvSpPr>
            <a:spLocks noGrp="1" noChangeArrowheads="1"/>
          </p:cNvSpPr>
          <p:nvPr>
            <p:ph type="body" idx="1"/>
          </p:nvPr>
        </p:nvSpPr>
        <p:spPr/>
        <p:txBody>
          <a:bodyPr/>
          <a:lstStyle/>
          <a:p>
            <a:pPr algn="ctr" eaLnBrk="1" hangingPunct="1">
              <a:defRPr/>
            </a:pPr>
            <a:r>
              <a:rPr lang="en-US" i="1" smtClean="0">
                <a:solidFill>
                  <a:srgbClr val="FF0000"/>
                </a:solidFill>
                <a:cs typeface="+mn-cs"/>
              </a:rPr>
              <a:t>Memory Matters</a:t>
            </a:r>
            <a:endParaRPr lang="en-US" smtClean="0">
              <a:solidFill>
                <a:srgbClr val="FF0000"/>
              </a:solidFill>
              <a:cs typeface="+mn-cs"/>
            </a:endParaRPr>
          </a:p>
          <a:p>
            <a:pPr eaLnBrk="1" hangingPunct="1">
              <a:defRPr/>
            </a:pPr>
            <a:r>
              <a:rPr lang="en-US" smtClean="0">
                <a:cs typeface="+mn-cs"/>
              </a:rPr>
              <a:t>Memory is not unbounded</a:t>
            </a:r>
          </a:p>
          <a:p>
            <a:pPr lvl="1" eaLnBrk="1" hangingPunct="1">
              <a:defRPr/>
            </a:pPr>
            <a:r>
              <a:rPr lang="en-US" smtClean="0"/>
              <a:t>It must be allocated and managed</a:t>
            </a:r>
          </a:p>
          <a:p>
            <a:pPr lvl="1" eaLnBrk="1" hangingPunct="1">
              <a:defRPr/>
            </a:pPr>
            <a:r>
              <a:rPr lang="en-US" smtClean="0"/>
              <a:t>Many applications are memory dominated</a:t>
            </a:r>
          </a:p>
          <a:p>
            <a:pPr lvl="2" eaLnBrk="1" hangingPunct="1">
              <a:defRPr/>
            </a:pPr>
            <a:r>
              <a:rPr lang="en-US" smtClean="0"/>
              <a:t>Especially those based on complex, graph algorithms</a:t>
            </a:r>
          </a:p>
          <a:p>
            <a:pPr eaLnBrk="1" hangingPunct="1">
              <a:defRPr/>
            </a:pPr>
            <a:r>
              <a:rPr lang="en-US" smtClean="0">
                <a:cs typeface="+mn-cs"/>
              </a:rPr>
              <a:t>Memory referencing bugs especially pernicious</a:t>
            </a:r>
          </a:p>
          <a:p>
            <a:pPr lvl="1" eaLnBrk="1" hangingPunct="1">
              <a:defRPr/>
            </a:pPr>
            <a:r>
              <a:rPr lang="en-US" smtClean="0"/>
              <a:t>Effects are distant in both time and space</a:t>
            </a:r>
          </a:p>
          <a:p>
            <a:pPr eaLnBrk="1" hangingPunct="1">
              <a:defRPr/>
            </a:pPr>
            <a:r>
              <a:rPr lang="en-US" smtClean="0">
                <a:cs typeface="+mn-cs"/>
              </a:rPr>
              <a:t>Memory performance is not uniform</a:t>
            </a:r>
          </a:p>
          <a:p>
            <a:pPr lvl="1" eaLnBrk="1" hangingPunct="1">
              <a:defRPr/>
            </a:pPr>
            <a:r>
              <a:rPr lang="en-US" smtClean="0"/>
              <a:t>Cache and virtual memory effects can greatly affect program performance</a:t>
            </a:r>
          </a:p>
          <a:p>
            <a:pPr lvl="1" eaLnBrk="1" hangingPunct="1">
              <a:defRPr/>
            </a:pPr>
            <a:r>
              <a:rPr lang="en-US" smtClean="0"/>
              <a:t>Adapting program to characteristics of memory system can lead to major speed improvements</a:t>
            </a:r>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808288"/>
            <a:ext cx="8716962" cy="781050"/>
          </a:xfrm>
        </p:spPr>
        <p:txBody>
          <a:bodyPr/>
          <a:lstStyle/>
          <a:p>
            <a:pPr algn="ctr">
              <a:defRPr/>
            </a:pPr>
            <a:r>
              <a:rPr lang="en-US" dirty="0" smtClean="0">
                <a:latin typeface="Helvetica" charset="0"/>
                <a:ea typeface="ＭＳ Ｐゴシック" charset="0"/>
                <a:cs typeface="ＭＳ Ｐゴシック" charset="0"/>
              </a:rPr>
              <a:t>Chapter 7</a:t>
            </a:r>
            <a:br>
              <a:rPr lang="en-US" dirty="0" smtClean="0">
                <a:latin typeface="Helvetica" charset="0"/>
                <a:ea typeface="ＭＳ Ｐゴシック" charset="0"/>
                <a:cs typeface="ＭＳ Ｐゴシック" charset="0"/>
              </a:rPr>
            </a:br>
            <a:r>
              <a:rPr lang="en-US" dirty="0">
                <a:latin typeface="Helvetica" charset="0"/>
                <a:ea typeface="ＭＳ Ｐゴシック" charset="0"/>
                <a:cs typeface="ＭＳ Ｐゴシック" charset="0"/>
              </a:rPr>
              <a:t/>
            </a:r>
            <a:br>
              <a:rPr lang="en-US" dirty="0">
                <a:latin typeface="Helvetica" charset="0"/>
                <a:ea typeface="ＭＳ Ｐゴシック" charset="0"/>
                <a:cs typeface="ＭＳ Ｐゴシック" charset="0"/>
              </a:rPr>
            </a:br>
            <a:r>
              <a:rPr lang="en-US" dirty="0" smtClean="0">
                <a:latin typeface="Helvetica" charset="0"/>
                <a:ea typeface="ＭＳ Ｐゴシック" charset="0"/>
                <a:cs typeface="ＭＳ Ｐゴシック" charset="0"/>
              </a:rPr>
              <a:t>Supplementary Slides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429463019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808288"/>
            <a:ext cx="8716962" cy="781050"/>
          </a:xfrm>
        </p:spPr>
        <p:txBody>
          <a:bodyPr/>
          <a:lstStyle/>
          <a:p>
            <a:pPr algn="ctr">
              <a:defRPr/>
            </a:pPr>
            <a:r>
              <a:rPr lang="en-US" dirty="0" smtClean="0">
                <a:latin typeface="Helvetica" charset="0"/>
                <a:ea typeface="ＭＳ Ｐゴシック" charset="0"/>
                <a:cs typeface="ＭＳ Ｐゴシック" charset="0"/>
              </a:rPr>
              <a:t>Integrate lectures </a:t>
            </a:r>
            <a:r>
              <a:rPr lang="en-US" dirty="0" smtClean="0">
                <a:latin typeface="Helvetica" charset="0"/>
                <a:ea typeface="ＭＳ Ｐゴシック" charset="0"/>
                <a:cs typeface="ＭＳ Ｐゴシック" charset="0"/>
              </a:rPr>
              <a:t>17 &amp; 18 from 3</a:t>
            </a:r>
            <a:r>
              <a:rPr lang="en-US" baseline="30000" dirty="0" smtClean="0">
                <a:latin typeface="Helvetica" charset="0"/>
                <a:ea typeface="ＭＳ Ｐゴシック" charset="0"/>
                <a:cs typeface="ＭＳ Ｐゴシック" charset="0"/>
              </a:rPr>
              <a:t>rd</a:t>
            </a:r>
            <a:r>
              <a:rPr lang="en-US" dirty="0" smtClean="0">
                <a:latin typeface="Helvetica" charset="0"/>
                <a:ea typeface="ＭＳ Ｐゴシック" charset="0"/>
                <a:cs typeface="ＭＳ Ｐゴシック" charset="0"/>
              </a:rPr>
              <a:t> </a:t>
            </a:r>
            <a:r>
              <a:rPr lang="en-US" dirty="0" err="1" smtClean="0">
                <a:latin typeface="Helvetica" charset="0"/>
                <a:ea typeface="ＭＳ Ｐゴシック" charset="0"/>
                <a:cs typeface="ＭＳ Ｐゴシック" charset="0"/>
              </a:rPr>
              <a:t>ed</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84539370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810000" y="228600"/>
            <a:ext cx="5181600" cy="573088"/>
          </a:xfrm>
        </p:spPr>
        <p:txBody>
          <a:bodyPr/>
          <a:lstStyle/>
          <a:p>
            <a:pPr eaLnBrk="1" hangingPunct="1">
              <a:defRPr/>
            </a:pPr>
            <a:r>
              <a:rPr lang="en-US">
                <a:ea typeface="+mj-ea"/>
                <a:cs typeface="+mj-cs"/>
              </a:rPr>
              <a:t>Linux Memory Layout</a:t>
            </a:r>
          </a:p>
        </p:txBody>
      </p:sp>
      <p:sp>
        <p:nvSpPr>
          <p:cNvPr id="348163" name="Rectangle 3"/>
          <p:cNvSpPr>
            <a:spLocks noGrp="1" noChangeArrowheads="1"/>
          </p:cNvSpPr>
          <p:nvPr>
            <p:ph type="body" idx="1"/>
          </p:nvPr>
        </p:nvSpPr>
        <p:spPr>
          <a:xfrm>
            <a:off x="3276600" y="914400"/>
            <a:ext cx="5867400" cy="5486400"/>
          </a:xfrm>
        </p:spPr>
        <p:txBody>
          <a:bodyPr/>
          <a:lstStyle/>
          <a:p>
            <a:pPr eaLnBrk="1" hangingPunct="1">
              <a:buFont typeface="Wingdings" charset="2"/>
              <a:buNone/>
              <a:defRPr/>
            </a:pPr>
            <a:r>
              <a:rPr lang="en-US" sz="2000">
                <a:ea typeface="+mn-ea"/>
                <a:cs typeface="+mn-cs"/>
              </a:rPr>
              <a:t>Stack</a:t>
            </a:r>
          </a:p>
          <a:p>
            <a:pPr lvl="1" eaLnBrk="1" hangingPunct="1">
              <a:buFont typeface="Wingdings" charset="2"/>
              <a:buChar char="n"/>
              <a:defRPr/>
            </a:pPr>
            <a:r>
              <a:rPr lang="en-US" sz="1800"/>
              <a:t>Runtime stack (8MB limit)</a:t>
            </a:r>
          </a:p>
          <a:p>
            <a:pPr eaLnBrk="1" hangingPunct="1">
              <a:buFont typeface="Wingdings" charset="2"/>
              <a:buNone/>
              <a:defRPr/>
            </a:pPr>
            <a:r>
              <a:rPr lang="en-US" sz="2000">
                <a:ea typeface="+mn-ea"/>
                <a:cs typeface="+mn-cs"/>
              </a:rPr>
              <a:t>Heap</a:t>
            </a:r>
          </a:p>
          <a:p>
            <a:pPr lvl="1" eaLnBrk="1" hangingPunct="1">
              <a:buFont typeface="Wingdings" charset="2"/>
              <a:buChar char="n"/>
              <a:defRPr/>
            </a:pPr>
            <a:r>
              <a:rPr lang="en-US" sz="1800"/>
              <a:t>Dynamically allocated storage</a:t>
            </a:r>
          </a:p>
          <a:p>
            <a:pPr lvl="1" eaLnBrk="1" hangingPunct="1">
              <a:buFont typeface="Wingdings" charset="2"/>
              <a:buChar char="n"/>
              <a:defRPr/>
            </a:pPr>
            <a:r>
              <a:rPr lang="en-US" sz="1800"/>
              <a:t>When call </a:t>
            </a:r>
            <a:r>
              <a:rPr lang="en-US" sz="1800">
                <a:latin typeface="Courier New" charset="0"/>
              </a:rPr>
              <a:t>malloc</a:t>
            </a:r>
            <a:r>
              <a:rPr lang="en-US" sz="1800"/>
              <a:t>, </a:t>
            </a:r>
            <a:r>
              <a:rPr lang="en-US" sz="1800">
                <a:latin typeface="Courier New" charset="0"/>
              </a:rPr>
              <a:t>calloc</a:t>
            </a:r>
            <a:r>
              <a:rPr lang="en-US" sz="1800"/>
              <a:t>, </a:t>
            </a:r>
            <a:r>
              <a:rPr lang="en-US" sz="1800">
                <a:latin typeface="Courier New" charset="0"/>
              </a:rPr>
              <a:t>new</a:t>
            </a:r>
          </a:p>
          <a:p>
            <a:pPr eaLnBrk="1" hangingPunct="1">
              <a:buFont typeface="Wingdings" charset="2"/>
              <a:buNone/>
              <a:defRPr/>
            </a:pPr>
            <a:r>
              <a:rPr lang="en-US" sz="2000">
                <a:ea typeface="+mn-ea"/>
                <a:cs typeface="+mn-cs"/>
              </a:rPr>
              <a:t>DLLs</a:t>
            </a:r>
          </a:p>
          <a:p>
            <a:pPr lvl="1" eaLnBrk="1" hangingPunct="1">
              <a:buFont typeface="Wingdings" charset="2"/>
              <a:buChar char="n"/>
              <a:defRPr/>
            </a:pPr>
            <a:r>
              <a:rPr lang="en-US" sz="1800"/>
              <a:t>Dynamically Linked Libraries</a:t>
            </a:r>
          </a:p>
          <a:p>
            <a:pPr lvl="1" eaLnBrk="1" hangingPunct="1">
              <a:buFont typeface="Wingdings" charset="2"/>
              <a:buChar char="n"/>
              <a:defRPr/>
            </a:pPr>
            <a:r>
              <a:rPr lang="en-US" sz="1800"/>
              <a:t>Library routines (e.g., </a:t>
            </a:r>
            <a:r>
              <a:rPr lang="en-US" sz="1800">
                <a:latin typeface="Courier New" charset="0"/>
              </a:rPr>
              <a:t>printf</a:t>
            </a:r>
            <a:r>
              <a:rPr lang="en-US" sz="1800"/>
              <a:t>, </a:t>
            </a:r>
            <a:r>
              <a:rPr lang="en-US" sz="1800">
                <a:latin typeface="Courier New" charset="0"/>
              </a:rPr>
              <a:t>malloc</a:t>
            </a:r>
            <a:r>
              <a:rPr lang="en-US" sz="1800"/>
              <a:t>)</a:t>
            </a:r>
          </a:p>
          <a:p>
            <a:pPr lvl="1" eaLnBrk="1" hangingPunct="1">
              <a:buFont typeface="Wingdings" charset="2"/>
              <a:buChar char="n"/>
              <a:defRPr/>
            </a:pPr>
            <a:r>
              <a:rPr lang="en-US" sz="1800"/>
              <a:t>Linked into object code when first executed</a:t>
            </a:r>
          </a:p>
          <a:p>
            <a:pPr eaLnBrk="1" hangingPunct="1">
              <a:buFont typeface="Wingdings" charset="2"/>
              <a:buNone/>
              <a:defRPr/>
            </a:pPr>
            <a:r>
              <a:rPr lang="en-US" sz="2000">
                <a:ea typeface="+mn-ea"/>
                <a:cs typeface="+mn-cs"/>
              </a:rPr>
              <a:t>Data</a:t>
            </a:r>
          </a:p>
          <a:p>
            <a:pPr lvl="1" eaLnBrk="1" hangingPunct="1">
              <a:buFont typeface="Wingdings" charset="2"/>
              <a:buChar char="n"/>
              <a:defRPr/>
            </a:pPr>
            <a:r>
              <a:rPr lang="en-US" sz="1800"/>
              <a:t>Statically allocated data</a:t>
            </a:r>
          </a:p>
          <a:p>
            <a:pPr lvl="1" eaLnBrk="1" hangingPunct="1">
              <a:buFont typeface="Wingdings" charset="2"/>
              <a:buChar char="n"/>
              <a:defRPr/>
            </a:pPr>
            <a:r>
              <a:rPr lang="en-US" sz="1800"/>
              <a:t>E.g., arrays &amp; strings declared in code</a:t>
            </a:r>
          </a:p>
          <a:p>
            <a:pPr eaLnBrk="1" hangingPunct="1">
              <a:buFont typeface="Wingdings" charset="2"/>
              <a:buNone/>
              <a:defRPr/>
            </a:pPr>
            <a:r>
              <a:rPr lang="en-US" sz="2000">
                <a:ea typeface="+mn-ea"/>
                <a:cs typeface="+mn-cs"/>
              </a:rPr>
              <a:t>Text</a:t>
            </a:r>
          </a:p>
          <a:p>
            <a:pPr lvl="1" eaLnBrk="1" hangingPunct="1">
              <a:buFont typeface="Wingdings" charset="2"/>
              <a:buChar char="n"/>
              <a:defRPr/>
            </a:pPr>
            <a:r>
              <a:rPr lang="en-US" sz="1800"/>
              <a:t>Executable machine instructions</a:t>
            </a:r>
          </a:p>
          <a:p>
            <a:pPr lvl="1" eaLnBrk="1" hangingPunct="1">
              <a:buFont typeface="Wingdings" charset="2"/>
              <a:buChar char="n"/>
              <a:defRPr/>
            </a:pPr>
            <a:r>
              <a:rPr lang="en-US" sz="1800"/>
              <a:t>Read-only</a:t>
            </a:r>
          </a:p>
        </p:txBody>
      </p:sp>
      <p:sp>
        <p:nvSpPr>
          <p:cNvPr id="91139" name="Text Box 5"/>
          <p:cNvSpPr txBox="1">
            <a:spLocks noChangeArrowheads="1"/>
          </p:cNvSpPr>
          <p:nvPr/>
        </p:nvSpPr>
        <p:spPr bwMode="auto">
          <a:xfrm>
            <a:off x="152400" y="2057400"/>
            <a:ext cx="1082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Upper </a:t>
            </a:r>
          </a:p>
          <a:p>
            <a:pPr algn="l">
              <a:lnSpc>
                <a:spcPct val="100000"/>
              </a:lnSpc>
            </a:pPr>
            <a:r>
              <a:rPr lang="en-US" sz="1800" b="0">
                <a:solidFill>
                  <a:srgbClr val="000066"/>
                </a:solidFill>
              </a:rPr>
              <a:t>2 hex digits of address</a:t>
            </a:r>
          </a:p>
        </p:txBody>
      </p:sp>
      <p:sp>
        <p:nvSpPr>
          <p:cNvPr id="91140" name="Text Box 6"/>
          <p:cNvSpPr txBox="1">
            <a:spLocks noChangeArrowheads="1"/>
          </p:cNvSpPr>
          <p:nvPr/>
        </p:nvSpPr>
        <p:spPr bwMode="auto">
          <a:xfrm>
            <a:off x="152400" y="3505200"/>
            <a:ext cx="1219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Red Hat</a:t>
            </a:r>
          </a:p>
          <a:p>
            <a:pPr algn="l">
              <a:lnSpc>
                <a:spcPct val="100000"/>
              </a:lnSpc>
            </a:pPr>
            <a:r>
              <a:rPr lang="en-US" sz="1800">
                <a:solidFill>
                  <a:srgbClr val="000066"/>
                </a:solidFill>
              </a:rPr>
              <a:t>v. 6.2</a:t>
            </a:r>
          </a:p>
          <a:p>
            <a:pPr algn="l">
              <a:lnSpc>
                <a:spcPct val="100000"/>
              </a:lnSpc>
            </a:pPr>
            <a:r>
              <a:rPr lang="en-US" sz="1800">
                <a:solidFill>
                  <a:srgbClr val="000066"/>
                </a:solidFill>
              </a:rPr>
              <a:t>~1920MB</a:t>
            </a:r>
          </a:p>
          <a:p>
            <a:pPr algn="l">
              <a:lnSpc>
                <a:spcPct val="100000"/>
              </a:lnSpc>
            </a:pPr>
            <a:r>
              <a:rPr lang="en-US" sz="1800">
                <a:solidFill>
                  <a:srgbClr val="000066"/>
                </a:solidFill>
              </a:rPr>
              <a:t>memory</a:t>
            </a:r>
          </a:p>
          <a:p>
            <a:pPr algn="l">
              <a:lnSpc>
                <a:spcPct val="100000"/>
              </a:lnSpc>
            </a:pPr>
            <a:r>
              <a:rPr lang="en-US" sz="1800">
                <a:solidFill>
                  <a:srgbClr val="000066"/>
                </a:solidFill>
              </a:rPr>
              <a:t>limit</a:t>
            </a:r>
          </a:p>
        </p:txBody>
      </p:sp>
      <p:grpSp>
        <p:nvGrpSpPr>
          <p:cNvPr id="91141" name="Group 28"/>
          <p:cNvGrpSpPr>
            <a:grpSpLocks/>
          </p:cNvGrpSpPr>
          <p:nvPr/>
        </p:nvGrpSpPr>
        <p:grpSpPr bwMode="auto">
          <a:xfrm>
            <a:off x="1143000" y="152400"/>
            <a:ext cx="1981200" cy="6538913"/>
            <a:chOff x="720" y="96"/>
            <a:chExt cx="1248" cy="4119"/>
          </a:xfrm>
        </p:grpSpPr>
        <p:sp>
          <p:nvSpPr>
            <p:cNvPr id="91142" name="Rectangle 8"/>
            <p:cNvSpPr>
              <a:spLocks noChangeArrowheads="1"/>
            </p:cNvSpPr>
            <p:nvPr/>
          </p:nvSpPr>
          <p:spPr bwMode="auto">
            <a:xfrm>
              <a:off x="1056" y="316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3" name="Rectangle 9"/>
            <p:cNvSpPr>
              <a:spLocks noChangeArrowheads="1"/>
            </p:cNvSpPr>
            <p:nvPr/>
          </p:nvSpPr>
          <p:spPr bwMode="auto">
            <a:xfrm>
              <a:off x="1056" y="216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4" name="Rectangle 10"/>
            <p:cNvSpPr>
              <a:spLocks noChangeArrowheads="1"/>
            </p:cNvSpPr>
            <p:nvPr/>
          </p:nvSpPr>
          <p:spPr bwMode="auto">
            <a:xfrm>
              <a:off x="1056" y="1152"/>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5" name="Rectangle 11"/>
            <p:cNvSpPr>
              <a:spLocks noChangeArrowheads="1"/>
            </p:cNvSpPr>
            <p:nvPr/>
          </p:nvSpPr>
          <p:spPr bwMode="auto">
            <a:xfrm>
              <a:off x="1056" y="144"/>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6" name="Text Box 12"/>
            <p:cNvSpPr txBox="1">
              <a:spLocks noChangeArrowheads="1"/>
            </p:cNvSpPr>
            <p:nvPr/>
          </p:nvSpPr>
          <p:spPr bwMode="auto">
            <a:xfrm>
              <a:off x="720" y="9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FF</a:t>
              </a:r>
            </a:p>
          </p:txBody>
        </p:sp>
        <p:sp>
          <p:nvSpPr>
            <p:cNvPr id="91147" name="Text Box 13"/>
            <p:cNvSpPr txBox="1">
              <a:spLocks noChangeArrowheads="1"/>
            </p:cNvSpPr>
            <p:nvPr/>
          </p:nvSpPr>
          <p:spPr bwMode="auto">
            <a:xfrm>
              <a:off x="720" y="11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1148" name="Text Box 14"/>
            <p:cNvSpPr txBox="1">
              <a:spLocks noChangeArrowheads="1"/>
            </p:cNvSpPr>
            <p:nvPr/>
          </p:nvSpPr>
          <p:spPr bwMode="auto">
            <a:xfrm>
              <a:off x="720" y="213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1149" name="Text Box 15"/>
            <p:cNvSpPr txBox="1">
              <a:spLocks noChangeArrowheads="1"/>
            </p:cNvSpPr>
            <p:nvPr/>
          </p:nvSpPr>
          <p:spPr bwMode="auto">
            <a:xfrm>
              <a:off x="720" y="314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1150" name="Text Box 16"/>
            <p:cNvSpPr txBox="1">
              <a:spLocks noChangeArrowheads="1"/>
            </p:cNvSpPr>
            <p:nvPr/>
          </p:nvSpPr>
          <p:spPr bwMode="auto">
            <a:xfrm>
              <a:off x="720" y="96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C0</a:t>
              </a:r>
            </a:p>
          </p:txBody>
        </p:sp>
        <p:sp>
          <p:nvSpPr>
            <p:cNvPr id="91151" name="Text Box 17"/>
            <p:cNvSpPr txBox="1">
              <a:spLocks noChangeArrowheads="1"/>
            </p:cNvSpPr>
            <p:nvPr/>
          </p:nvSpPr>
          <p:spPr bwMode="auto">
            <a:xfrm>
              <a:off x="720"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1152" name="Text Box 18"/>
            <p:cNvSpPr txBox="1">
              <a:spLocks noChangeArrowheads="1"/>
            </p:cNvSpPr>
            <p:nvPr/>
          </p:nvSpPr>
          <p:spPr bwMode="auto">
            <a:xfrm>
              <a:off x="720"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1153" name="Text Box 19"/>
            <p:cNvSpPr txBox="1">
              <a:spLocks noChangeArrowheads="1"/>
            </p:cNvSpPr>
            <p:nvPr/>
          </p:nvSpPr>
          <p:spPr bwMode="auto">
            <a:xfrm>
              <a:off x="720" y="398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1154" name="Rectangle 20"/>
            <p:cNvSpPr>
              <a:spLocks noChangeArrowheads="1"/>
            </p:cNvSpPr>
            <p:nvPr/>
          </p:nvSpPr>
          <p:spPr bwMode="auto">
            <a:xfrm>
              <a:off x="1056" y="144"/>
              <a:ext cx="912" cy="40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1155" name="Rectangle 21"/>
            <p:cNvSpPr>
              <a:spLocks noChangeArrowheads="1"/>
            </p:cNvSpPr>
            <p:nvPr/>
          </p:nvSpPr>
          <p:spPr bwMode="auto">
            <a:xfrm>
              <a:off x="1056" y="1152"/>
              <a:ext cx="912" cy="24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Stack</a:t>
              </a:r>
            </a:p>
          </p:txBody>
        </p:sp>
        <p:sp>
          <p:nvSpPr>
            <p:cNvPr id="91156" name="Rectangle 22"/>
            <p:cNvSpPr>
              <a:spLocks noChangeArrowheads="1"/>
            </p:cNvSpPr>
            <p:nvPr/>
          </p:nvSpPr>
          <p:spPr bwMode="auto">
            <a:xfrm>
              <a:off x="1056" y="2976"/>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DLLs</a:t>
              </a:r>
            </a:p>
          </p:txBody>
        </p:sp>
        <p:sp>
          <p:nvSpPr>
            <p:cNvPr id="91157" name="Rectangle 23"/>
            <p:cNvSpPr>
              <a:spLocks noChangeArrowheads="1"/>
            </p:cNvSpPr>
            <p:nvPr/>
          </p:nvSpPr>
          <p:spPr bwMode="auto">
            <a:xfrm>
              <a:off x="1056" y="3792"/>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Text</a:t>
              </a:r>
            </a:p>
          </p:txBody>
        </p:sp>
        <p:sp>
          <p:nvSpPr>
            <p:cNvPr id="91158" name="Rectangle 24"/>
            <p:cNvSpPr>
              <a:spLocks noChangeArrowheads="1"/>
            </p:cNvSpPr>
            <p:nvPr/>
          </p:nvSpPr>
          <p:spPr bwMode="auto">
            <a:xfrm>
              <a:off x="1056" y="360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Data</a:t>
              </a:r>
            </a:p>
          </p:txBody>
        </p:sp>
        <p:sp>
          <p:nvSpPr>
            <p:cNvPr id="91159" name="Rectangle 25"/>
            <p:cNvSpPr>
              <a:spLocks noChangeArrowheads="1"/>
            </p:cNvSpPr>
            <p:nvPr/>
          </p:nvSpPr>
          <p:spPr bwMode="auto">
            <a:xfrm>
              <a:off x="1056" y="3168"/>
              <a:ext cx="912" cy="432"/>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sz="2000">
                  <a:solidFill>
                    <a:srgbClr val="FFFFFF"/>
                  </a:solidFill>
                </a:rPr>
                <a:t>Heap</a:t>
              </a:r>
            </a:p>
          </p:txBody>
        </p:sp>
        <p:sp>
          <p:nvSpPr>
            <p:cNvPr id="91160" name="Rectangle 26"/>
            <p:cNvSpPr>
              <a:spLocks noChangeArrowheads="1"/>
            </p:cNvSpPr>
            <p:nvPr/>
          </p:nvSpPr>
          <p:spPr bwMode="auto">
            <a:xfrm>
              <a:off x="1056" y="2016"/>
              <a:ext cx="912" cy="96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sz="2000">
                  <a:solidFill>
                    <a:srgbClr val="FFFFFF"/>
                  </a:solidFill>
                </a:rPr>
                <a:t>Heap</a:t>
              </a:r>
            </a:p>
          </p:txBody>
        </p:sp>
        <p:sp>
          <p:nvSpPr>
            <p:cNvPr id="91161" name="Text Box 27"/>
            <p:cNvSpPr txBox="1">
              <a:spLocks noChangeArrowheads="1"/>
            </p:cNvSpPr>
            <p:nvPr/>
          </p:nvSpPr>
          <p:spPr bwMode="auto">
            <a:xfrm>
              <a:off x="720" y="379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spTree>
    <p:extLst>
      <p:ext uri="{BB962C8B-B14F-4D97-AF65-F5344CB8AC3E}">
        <p14:creationId xmlns:p14="http://schemas.microsoft.com/office/powerpoint/2010/main" val="2466886171"/>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990600" y="228600"/>
            <a:ext cx="6134100" cy="573088"/>
          </a:xfrm>
        </p:spPr>
        <p:txBody>
          <a:bodyPr/>
          <a:lstStyle/>
          <a:p>
            <a:pPr eaLnBrk="1" hangingPunct="1">
              <a:defRPr/>
            </a:pPr>
            <a:r>
              <a:rPr lang="en-US">
                <a:ea typeface="+mj-ea"/>
                <a:cs typeface="+mj-cs"/>
              </a:rPr>
              <a:t>Linux Memory Allocation</a:t>
            </a:r>
          </a:p>
        </p:txBody>
      </p:sp>
      <p:grpSp>
        <p:nvGrpSpPr>
          <p:cNvPr id="2" name="Group 78"/>
          <p:cNvGrpSpPr>
            <a:grpSpLocks/>
          </p:cNvGrpSpPr>
          <p:nvPr/>
        </p:nvGrpSpPr>
        <p:grpSpPr bwMode="auto">
          <a:xfrm>
            <a:off x="2514600" y="1038225"/>
            <a:ext cx="1981200" cy="5395913"/>
            <a:chOff x="1584" y="654"/>
            <a:chExt cx="1248" cy="3399"/>
          </a:xfrm>
        </p:grpSpPr>
        <p:sp>
          <p:nvSpPr>
            <p:cNvPr id="92221" name="Text Box 17"/>
            <p:cNvSpPr txBox="1">
              <a:spLocks noChangeArrowheads="1"/>
            </p:cNvSpPr>
            <p:nvPr/>
          </p:nvSpPr>
          <p:spPr bwMode="auto">
            <a:xfrm>
              <a:off x="1920" y="65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Linked</a:t>
              </a:r>
            </a:p>
          </p:txBody>
        </p:sp>
        <p:sp>
          <p:nvSpPr>
            <p:cNvPr id="92222" name="Rectangle 18"/>
            <p:cNvSpPr>
              <a:spLocks noChangeArrowheads="1"/>
            </p:cNvSpPr>
            <p:nvPr/>
          </p:nvSpPr>
          <p:spPr bwMode="auto">
            <a:xfrm>
              <a:off x="1920" y="300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23" name="Rectangle 19"/>
            <p:cNvSpPr>
              <a:spLocks noChangeArrowheads="1"/>
            </p:cNvSpPr>
            <p:nvPr/>
          </p:nvSpPr>
          <p:spPr bwMode="auto">
            <a:xfrm>
              <a:off x="1920" y="199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24" name="Rectangle 20"/>
            <p:cNvSpPr>
              <a:spLocks noChangeArrowheads="1"/>
            </p:cNvSpPr>
            <p:nvPr/>
          </p:nvSpPr>
          <p:spPr bwMode="auto">
            <a:xfrm>
              <a:off x="1920" y="99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25" name="Text Box 21"/>
            <p:cNvSpPr txBox="1">
              <a:spLocks noChangeArrowheads="1"/>
            </p:cNvSpPr>
            <p:nvPr/>
          </p:nvSpPr>
          <p:spPr bwMode="auto">
            <a:xfrm>
              <a:off x="1584" y="95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226" name="Text Box 22"/>
            <p:cNvSpPr txBox="1">
              <a:spLocks noChangeArrowheads="1"/>
            </p:cNvSpPr>
            <p:nvPr/>
          </p:nvSpPr>
          <p:spPr bwMode="auto">
            <a:xfrm>
              <a:off x="1584"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227" name="Text Box 23"/>
            <p:cNvSpPr txBox="1">
              <a:spLocks noChangeArrowheads="1"/>
            </p:cNvSpPr>
            <p:nvPr/>
          </p:nvSpPr>
          <p:spPr bwMode="auto">
            <a:xfrm>
              <a:off x="1584" y="298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228" name="Text Box 24"/>
            <p:cNvSpPr txBox="1">
              <a:spLocks noChangeArrowheads="1"/>
            </p:cNvSpPr>
            <p:nvPr/>
          </p:nvSpPr>
          <p:spPr bwMode="auto">
            <a:xfrm>
              <a:off x="1584" y="180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229" name="Text Box 25"/>
            <p:cNvSpPr txBox="1">
              <a:spLocks noChangeArrowheads="1"/>
            </p:cNvSpPr>
            <p:nvPr/>
          </p:nvSpPr>
          <p:spPr bwMode="auto">
            <a:xfrm>
              <a:off x="1584" y="281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230" name="Text Box 26"/>
            <p:cNvSpPr txBox="1">
              <a:spLocks noChangeArrowheads="1"/>
            </p:cNvSpPr>
            <p:nvPr/>
          </p:nvSpPr>
          <p:spPr bwMode="auto">
            <a:xfrm>
              <a:off x="1584" y="382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231" name="Rectangle 27"/>
            <p:cNvSpPr>
              <a:spLocks noChangeArrowheads="1"/>
            </p:cNvSpPr>
            <p:nvPr/>
          </p:nvSpPr>
          <p:spPr bwMode="auto">
            <a:xfrm>
              <a:off x="1920" y="990"/>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232" name="Rectangle 28"/>
            <p:cNvSpPr>
              <a:spLocks noChangeArrowheads="1"/>
            </p:cNvSpPr>
            <p:nvPr/>
          </p:nvSpPr>
          <p:spPr bwMode="auto">
            <a:xfrm>
              <a:off x="1920" y="990"/>
              <a:ext cx="912" cy="114"/>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233" name="Rectangle 29"/>
            <p:cNvSpPr>
              <a:spLocks noChangeArrowheads="1"/>
            </p:cNvSpPr>
            <p:nvPr/>
          </p:nvSpPr>
          <p:spPr bwMode="auto">
            <a:xfrm>
              <a:off x="1920" y="2814"/>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2234" name="Rectangle 30"/>
            <p:cNvSpPr>
              <a:spLocks noChangeArrowheads="1"/>
            </p:cNvSpPr>
            <p:nvPr/>
          </p:nvSpPr>
          <p:spPr bwMode="auto">
            <a:xfrm>
              <a:off x="1920" y="363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235" name="Rectangle 31"/>
            <p:cNvSpPr>
              <a:spLocks noChangeArrowheads="1"/>
            </p:cNvSpPr>
            <p:nvPr/>
          </p:nvSpPr>
          <p:spPr bwMode="auto">
            <a:xfrm>
              <a:off x="1920" y="343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236" name="Line 65"/>
            <p:cNvSpPr>
              <a:spLocks noChangeShapeType="1"/>
            </p:cNvSpPr>
            <p:nvPr/>
          </p:nvSpPr>
          <p:spPr bwMode="auto">
            <a:xfrm>
              <a:off x="2352"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37" name="Text Box 71"/>
            <p:cNvSpPr txBox="1">
              <a:spLocks noChangeArrowheads="1"/>
            </p:cNvSpPr>
            <p:nvPr/>
          </p:nvSpPr>
          <p:spPr bwMode="auto">
            <a:xfrm>
              <a:off x="1584"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3" name="Group 76"/>
          <p:cNvGrpSpPr>
            <a:grpSpLocks/>
          </p:cNvGrpSpPr>
          <p:nvPr/>
        </p:nvGrpSpPr>
        <p:grpSpPr bwMode="auto">
          <a:xfrm>
            <a:off x="4724400" y="762000"/>
            <a:ext cx="1981200" cy="5686425"/>
            <a:chOff x="2976" y="480"/>
            <a:chExt cx="1248" cy="3582"/>
          </a:xfrm>
        </p:grpSpPr>
        <p:sp>
          <p:nvSpPr>
            <p:cNvPr id="92202" name="Text Box 32"/>
            <p:cNvSpPr txBox="1">
              <a:spLocks noChangeArrowheads="1"/>
            </p:cNvSpPr>
            <p:nvPr/>
          </p:nvSpPr>
          <p:spPr bwMode="auto">
            <a:xfrm>
              <a:off x="3312" y="48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Some Heap</a:t>
              </a:r>
            </a:p>
          </p:txBody>
        </p:sp>
        <p:sp>
          <p:nvSpPr>
            <p:cNvPr id="92203" name="Rectangle 33"/>
            <p:cNvSpPr>
              <a:spLocks noChangeArrowheads="1"/>
            </p:cNvSpPr>
            <p:nvPr/>
          </p:nvSpPr>
          <p:spPr bwMode="auto">
            <a:xfrm>
              <a:off x="3312" y="3015"/>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04" name="Rectangle 34"/>
            <p:cNvSpPr>
              <a:spLocks noChangeArrowheads="1"/>
            </p:cNvSpPr>
            <p:nvPr/>
          </p:nvSpPr>
          <p:spPr bwMode="auto">
            <a:xfrm>
              <a:off x="3312" y="200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05" name="Rectangle 35"/>
            <p:cNvSpPr>
              <a:spLocks noChangeArrowheads="1"/>
            </p:cNvSpPr>
            <p:nvPr/>
          </p:nvSpPr>
          <p:spPr bwMode="auto">
            <a:xfrm>
              <a:off x="3312" y="99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06" name="Text Box 36"/>
            <p:cNvSpPr txBox="1">
              <a:spLocks noChangeArrowheads="1"/>
            </p:cNvSpPr>
            <p:nvPr/>
          </p:nvSpPr>
          <p:spPr bwMode="auto">
            <a:xfrm>
              <a:off x="2976" y="96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207" name="Text Box 37"/>
            <p:cNvSpPr txBox="1">
              <a:spLocks noChangeArrowheads="1"/>
            </p:cNvSpPr>
            <p:nvPr/>
          </p:nvSpPr>
          <p:spPr bwMode="auto">
            <a:xfrm>
              <a:off x="2976" y="197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208" name="Text Box 38"/>
            <p:cNvSpPr txBox="1">
              <a:spLocks noChangeArrowheads="1"/>
            </p:cNvSpPr>
            <p:nvPr/>
          </p:nvSpPr>
          <p:spPr bwMode="auto">
            <a:xfrm>
              <a:off x="2976" y="299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209" name="Text Box 39"/>
            <p:cNvSpPr txBox="1">
              <a:spLocks noChangeArrowheads="1"/>
            </p:cNvSpPr>
            <p:nvPr/>
          </p:nvSpPr>
          <p:spPr bwMode="auto">
            <a:xfrm>
              <a:off x="2976" y="181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210" name="Text Box 40"/>
            <p:cNvSpPr txBox="1">
              <a:spLocks noChangeArrowheads="1"/>
            </p:cNvSpPr>
            <p:nvPr/>
          </p:nvSpPr>
          <p:spPr bwMode="auto">
            <a:xfrm>
              <a:off x="2976" y="282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211" name="Text Box 41"/>
            <p:cNvSpPr txBox="1">
              <a:spLocks noChangeArrowheads="1"/>
            </p:cNvSpPr>
            <p:nvPr/>
          </p:nvSpPr>
          <p:spPr bwMode="auto">
            <a:xfrm>
              <a:off x="2976" y="38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212" name="Rectangle 42"/>
            <p:cNvSpPr>
              <a:spLocks noChangeArrowheads="1"/>
            </p:cNvSpPr>
            <p:nvPr/>
          </p:nvSpPr>
          <p:spPr bwMode="auto">
            <a:xfrm>
              <a:off x="3312" y="999"/>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213" name="Rectangle 43"/>
            <p:cNvSpPr>
              <a:spLocks noChangeArrowheads="1"/>
            </p:cNvSpPr>
            <p:nvPr/>
          </p:nvSpPr>
          <p:spPr bwMode="auto">
            <a:xfrm>
              <a:off x="3312" y="999"/>
              <a:ext cx="912" cy="153"/>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214" name="Rectangle 44"/>
            <p:cNvSpPr>
              <a:spLocks noChangeArrowheads="1"/>
            </p:cNvSpPr>
            <p:nvPr/>
          </p:nvSpPr>
          <p:spPr bwMode="auto">
            <a:xfrm>
              <a:off x="3312" y="2823"/>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2215" name="Rectangle 45"/>
            <p:cNvSpPr>
              <a:spLocks noChangeArrowheads="1"/>
            </p:cNvSpPr>
            <p:nvPr/>
          </p:nvSpPr>
          <p:spPr bwMode="auto">
            <a:xfrm>
              <a:off x="3312" y="363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216" name="Rectangle 46"/>
            <p:cNvSpPr>
              <a:spLocks noChangeArrowheads="1"/>
            </p:cNvSpPr>
            <p:nvPr/>
          </p:nvSpPr>
          <p:spPr bwMode="auto">
            <a:xfrm>
              <a:off x="3312" y="3447"/>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217" name="Rectangle 47"/>
            <p:cNvSpPr>
              <a:spLocks noChangeArrowheads="1"/>
            </p:cNvSpPr>
            <p:nvPr/>
          </p:nvSpPr>
          <p:spPr bwMode="auto">
            <a:xfrm>
              <a:off x="3312" y="2352"/>
              <a:ext cx="912" cy="471"/>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92218" name="Line 66"/>
            <p:cNvSpPr>
              <a:spLocks noChangeShapeType="1"/>
            </p:cNvSpPr>
            <p:nvPr/>
          </p:nvSpPr>
          <p:spPr bwMode="auto">
            <a:xfrm>
              <a:off x="3744" y="1200"/>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19" name="Line 68"/>
            <p:cNvSpPr>
              <a:spLocks noChangeShapeType="1"/>
            </p:cNvSpPr>
            <p:nvPr/>
          </p:nvSpPr>
          <p:spPr bwMode="auto">
            <a:xfrm flipV="1">
              <a:off x="3744" y="206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20" name="Text Box 72"/>
            <p:cNvSpPr txBox="1">
              <a:spLocks noChangeArrowheads="1"/>
            </p:cNvSpPr>
            <p:nvPr/>
          </p:nvSpPr>
          <p:spPr bwMode="auto">
            <a:xfrm>
              <a:off x="2976"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4" name="Group 77"/>
          <p:cNvGrpSpPr>
            <a:grpSpLocks/>
          </p:cNvGrpSpPr>
          <p:nvPr/>
        </p:nvGrpSpPr>
        <p:grpSpPr bwMode="auto">
          <a:xfrm>
            <a:off x="6934200" y="762000"/>
            <a:ext cx="1981200" cy="5700713"/>
            <a:chOff x="4368" y="480"/>
            <a:chExt cx="1248" cy="3591"/>
          </a:xfrm>
        </p:grpSpPr>
        <p:sp>
          <p:nvSpPr>
            <p:cNvPr id="92182" name="Text Box 48"/>
            <p:cNvSpPr txBox="1">
              <a:spLocks noChangeArrowheads="1"/>
            </p:cNvSpPr>
            <p:nvPr/>
          </p:nvSpPr>
          <p:spPr bwMode="auto">
            <a:xfrm>
              <a:off x="4704" y="48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More</a:t>
              </a:r>
            </a:p>
            <a:p>
              <a:pPr>
                <a:lnSpc>
                  <a:spcPct val="100000"/>
                </a:lnSpc>
              </a:pPr>
              <a:r>
                <a:rPr lang="en-US">
                  <a:solidFill>
                    <a:srgbClr val="000066"/>
                  </a:solidFill>
                </a:rPr>
                <a:t>Heap</a:t>
              </a:r>
            </a:p>
          </p:txBody>
        </p:sp>
        <p:sp>
          <p:nvSpPr>
            <p:cNvPr id="92183" name="Rectangle 49"/>
            <p:cNvSpPr>
              <a:spLocks noChangeArrowheads="1"/>
            </p:cNvSpPr>
            <p:nvPr/>
          </p:nvSpPr>
          <p:spPr bwMode="auto">
            <a:xfrm>
              <a:off x="4704" y="3024"/>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84" name="Rectangle 50"/>
            <p:cNvSpPr>
              <a:spLocks noChangeArrowheads="1"/>
            </p:cNvSpPr>
            <p:nvPr/>
          </p:nvSpPr>
          <p:spPr bwMode="auto">
            <a:xfrm>
              <a:off x="4704" y="201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85" name="Rectangle 51"/>
            <p:cNvSpPr>
              <a:spLocks noChangeArrowheads="1"/>
            </p:cNvSpPr>
            <p:nvPr/>
          </p:nvSpPr>
          <p:spPr bwMode="auto">
            <a:xfrm>
              <a:off x="4704" y="100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86" name="Text Box 52"/>
            <p:cNvSpPr txBox="1">
              <a:spLocks noChangeArrowheads="1"/>
            </p:cNvSpPr>
            <p:nvPr/>
          </p:nvSpPr>
          <p:spPr bwMode="auto">
            <a:xfrm>
              <a:off x="4368" y="96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187" name="Text Box 53"/>
            <p:cNvSpPr txBox="1">
              <a:spLocks noChangeArrowheads="1"/>
            </p:cNvSpPr>
            <p:nvPr/>
          </p:nvSpPr>
          <p:spPr bwMode="auto">
            <a:xfrm>
              <a:off x="4368" y="198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188" name="Text Box 54"/>
            <p:cNvSpPr txBox="1">
              <a:spLocks noChangeArrowheads="1"/>
            </p:cNvSpPr>
            <p:nvPr/>
          </p:nvSpPr>
          <p:spPr bwMode="auto">
            <a:xfrm>
              <a:off x="4368" y="300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189" name="Text Box 55"/>
            <p:cNvSpPr txBox="1">
              <a:spLocks noChangeArrowheads="1"/>
            </p:cNvSpPr>
            <p:nvPr/>
          </p:nvSpPr>
          <p:spPr bwMode="auto">
            <a:xfrm>
              <a:off x="4368" y="182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190" name="Text Box 56"/>
            <p:cNvSpPr txBox="1">
              <a:spLocks noChangeArrowheads="1"/>
            </p:cNvSpPr>
            <p:nvPr/>
          </p:nvSpPr>
          <p:spPr bwMode="auto">
            <a:xfrm>
              <a:off x="4368" y="283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191" name="Text Box 57"/>
            <p:cNvSpPr txBox="1">
              <a:spLocks noChangeArrowheads="1"/>
            </p:cNvSpPr>
            <p:nvPr/>
          </p:nvSpPr>
          <p:spPr bwMode="auto">
            <a:xfrm>
              <a:off x="4368" y="384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192" name="Rectangle 58"/>
            <p:cNvSpPr>
              <a:spLocks noChangeArrowheads="1"/>
            </p:cNvSpPr>
            <p:nvPr/>
          </p:nvSpPr>
          <p:spPr bwMode="auto">
            <a:xfrm>
              <a:off x="4704" y="1008"/>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93" name="Rectangle 59"/>
            <p:cNvSpPr>
              <a:spLocks noChangeArrowheads="1"/>
            </p:cNvSpPr>
            <p:nvPr/>
          </p:nvSpPr>
          <p:spPr bwMode="auto">
            <a:xfrm>
              <a:off x="4704" y="1008"/>
              <a:ext cx="912" cy="24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194" name="Rectangle 60"/>
            <p:cNvSpPr>
              <a:spLocks noChangeArrowheads="1"/>
            </p:cNvSpPr>
            <p:nvPr/>
          </p:nvSpPr>
          <p:spPr bwMode="auto">
            <a:xfrm>
              <a:off x="4704" y="2832"/>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2195" name="Rectangle 61"/>
            <p:cNvSpPr>
              <a:spLocks noChangeArrowheads="1"/>
            </p:cNvSpPr>
            <p:nvPr/>
          </p:nvSpPr>
          <p:spPr bwMode="auto">
            <a:xfrm>
              <a:off x="4704" y="364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196" name="Rectangle 62"/>
            <p:cNvSpPr>
              <a:spLocks noChangeArrowheads="1"/>
            </p:cNvSpPr>
            <p:nvPr/>
          </p:nvSpPr>
          <p:spPr bwMode="auto">
            <a:xfrm>
              <a:off x="4704" y="3456"/>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197" name="Rectangle 63"/>
            <p:cNvSpPr>
              <a:spLocks noChangeArrowheads="1"/>
            </p:cNvSpPr>
            <p:nvPr/>
          </p:nvSpPr>
          <p:spPr bwMode="auto">
            <a:xfrm>
              <a:off x="4704" y="3216"/>
              <a:ext cx="912" cy="24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92198" name="Rectangle 64"/>
            <p:cNvSpPr>
              <a:spLocks noChangeArrowheads="1"/>
            </p:cNvSpPr>
            <p:nvPr/>
          </p:nvSpPr>
          <p:spPr bwMode="auto">
            <a:xfrm>
              <a:off x="4704" y="1872"/>
              <a:ext cx="912" cy="96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92199" name="Line 67"/>
            <p:cNvSpPr>
              <a:spLocks noChangeShapeType="1"/>
            </p:cNvSpPr>
            <p:nvPr/>
          </p:nvSpPr>
          <p:spPr bwMode="auto">
            <a:xfrm>
              <a:off x="5136" y="1296"/>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00" name="Line 69"/>
            <p:cNvSpPr>
              <a:spLocks noChangeShapeType="1"/>
            </p:cNvSpPr>
            <p:nvPr/>
          </p:nvSpPr>
          <p:spPr bwMode="auto">
            <a:xfrm flipV="1">
              <a:off x="5136" y="3072"/>
              <a:ext cx="0" cy="144"/>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01" name="Text Box 73"/>
            <p:cNvSpPr txBox="1">
              <a:spLocks noChangeArrowheads="1"/>
            </p:cNvSpPr>
            <p:nvPr/>
          </p:nvSpPr>
          <p:spPr bwMode="auto">
            <a:xfrm>
              <a:off x="4368"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92165" name="Group 75"/>
          <p:cNvGrpSpPr>
            <a:grpSpLocks/>
          </p:cNvGrpSpPr>
          <p:nvPr/>
        </p:nvGrpSpPr>
        <p:grpSpPr bwMode="auto">
          <a:xfrm>
            <a:off x="304800" y="1023938"/>
            <a:ext cx="1981200" cy="5395912"/>
            <a:chOff x="192" y="645"/>
            <a:chExt cx="1248" cy="3399"/>
          </a:xfrm>
        </p:grpSpPr>
        <p:sp>
          <p:nvSpPr>
            <p:cNvPr id="92166" name="Text Box 3"/>
            <p:cNvSpPr txBox="1">
              <a:spLocks noChangeArrowheads="1"/>
            </p:cNvSpPr>
            <p:nvPr/>
          </p:nvSpPr>
          <p:spPr bwMode="auto">
            <a:xfrm>
              <a:off x="528" y="64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Initially</a:t>
              </a:r>
            </a:p>
          </p:txBody>
        </p:sp>
        <p:sp>
          <p:nvSpPr>
            <p:cNvPr id="92167" name="Rectangle 4"/>
            <p:cNvSpPr>
              <a:spLocks noChangeArrowheads="1"/>
            </p:cNvSpPr>
            <p:nvPr/>
          </p:nvSpPr>
          <p:spPr bwMode="auto">
            <a:xfrm>
              <a:off x="528" y="299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68" name="Rectangle 5"/>
            <p:cNvSpPr>
              <a:spLocks noChangeArrowheads="1"/>
            </p:cNvSpPr>
            <p:nvPr/>
          </p:nvSpPr>
          <p:spPr bwMode="auto">
            <a:xfrm>
              <a:off x="528" y="198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69" name="Rectangle 6"/>
            <p:cNvSpPr>
              <a:spLocks noChangeArrowheads="1"/>
            </p:cNvSpPr>
            <p:nvPr/>
          </p:nvSpPr>
          <p:spPr bwMode="auto">
            <a:xfrm>
              <a:off x="528" y="981"/>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70" name="Text Box 7"/>
            <p:cNvSpPr txBox="1">
              <a:spLocks noChangeArrowheads="1"/>
            </p:cNvSpPr>
            <p:nvPr/>
          </p:nvSpPr>
          <p:spPr bwMode="auto">
            <a:xfrm>
              <a:off x="192" y="94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171" name="Text Box 8"/>
            <p:cNvSpPr txBox="1">
              <a:spLocks noChangeArrowheads="1"/>
            </p:cNvSpPr>
            <p:nvPr/>
          </p:nvSpPr>
          <p:spPr bwMode="auto">
            <a:xfrm>
              <a:off x="192" y="195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172" name="Text Box 9"/>
            <p:cNvSpPr txBox="1">
              <a:spLocks noChangeArrowheads="1"/>
            </p:cNvSpPr>
            <p:nvPr/>
          </p:nvSpPr>
          <p:spPr bwMode="auto">
            <a:xfrm>
              <a:off x="192"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173" name="Text Box 10"/>
            <p:cNvSpPr txBox="1">
              <a:spLocks noChangeArrowheads="1"/>
            </p:cNvSpPr>
            <p:nvPr/>
          </p:nvSpPr>
          <p:spPr bwMode="auto">
            <a:xfrm>
              <a:off x="192" y="179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174" name="Text Box 11"/>
            <p:cNvSpPr txBox="1">
              <a:spLocks noChangeArrowheads="1"/>
            </p:cNvSpPr>
            <p:nvPr/>
          </p:nvSpPr>
          <p:spPr bwMode="auto">
            <a:xfrm>
              <a:off x="192" y="280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175" name="Text Box 12"/>
            <p:cNvSpPr txBox="1">
              <a:spLocks noChangeArrowheads="1"/>
            </p:cNvSpPr>
            <p:nvPr/>
          </p:nvSpPr>
          <p:spPr bwMode="auto">
            <a:xfrm>
              <a:off x="192" y="38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176" name="Rectangle 13"/>
            <p:cNvSpPr>
              <a:spLocks noChangeArrowheads="1"/>
            </p:cNvSpPr>
            <p:nvPr/>
          </p:nvSpPr>
          <p:spPr bwMode="auto">
            <a:xfrm>
              <a:off x="528" y="981"/>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77" name="Rectangle 14"/>
            <p:cNvSpPr>
              <a:spLocks noChangeArrowheads="1"/>
            </p:cNvSpPr>
            <p:nvPr/>
          </p:nvSpPr>
          <p:spPr bwMode="auto">
            <a:xfrm>
              <a:off x="528" y="981"/>
              <a:ext cx="912" cy="75"/>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178" name="Rectangle 15"/>
            <p:cNvSpPr>
              <a:spLocks noChangeArrowheads="1"/>
            </p:cNvSpPr>
            <p:nvPr/>
          </p:nvSpPr>
          <p:spPr bwMode="auto">
            <a:xfrm>
              <a:off x="528" y="3621"/>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179" name="Rectangle 16"/>
            <p:cNvSpPr>
              <a:spLocks noChangeArrowheads="1"/>
            </p:cNvSpPr>
            <p:nvPr/>
          </p:nvSpPr>
          <p:spPr bwMode="auto">
            <a:xfrm>
              <a:off x="528" y="342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180" name="Text Box 70"/>
            <p:cNvSpPr txBox="1">
              <a:spLocks noChangeArrowheads="1"/>
            </p:cNvSpPr>
            <p:nvPr/>
          </p:nvSpPr>
          <p:spPr bwMode="auto">
            <a:xfrm>
              <a:off x="192"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sp>
          <p:nvSpPr>
            <p:cNvPr id="92181" name="Line 74"/>
            <p:cNvSpPr>
              <a:spLocks noChangeShapeType="1"/>
            </p:cNvSpPr>
            <p:nvPr/>
          </p:nvSpPr>
          <p:spPr bwMode="auto">
            <a:xfrm>
              <a:off x="960"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spTree>
    <p:extLst>
      <p:ext uri="{BB962C8B-B14F-4D97-AF65-F5344CB8AC3E}">
        <p14:creationId xmlns:p14="http://schemas.microsoft.com/office/powerpoint/2010/main" val="882876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a:t>
            </a:r>
          </a:p>
        </p:txBody>
      </p:sp>
      <p:sp>
        <p:nvSpPr>
          <p:cNvPr id="3" name="Content Placeholder 2"/>
          <p:cNvSpPr>
            <a:spLocks noGrp="1"/>
          </p:cNvSpPr>
          <p:nvPr>
            <p:ph idx="1"/>
          </p:nvPr>
        </p:nvSpPr>
        <p:spPr>
          <a:xfrm>
            <a:off x="290513" y="977900"/>
            <a:ext cx="8307387" cy="1201738"/>
          </a:xfrm>
        </p:spPr>
        <p:txBody>
          <a:bodyPr/>
          <a:lstStyle/>
          <a:p>
            <a:pPr>
              <a:defRPr/>
            </a:pPr>
            <a:r>
              <a:rPr lang="en-US" dirty="0" smtClean="0">
                <a:latin typeface="Helvetica" charset="0"/>
                <a:ea typeface="ＭＳ Ｐゴシック" charset="0"/>
                <a:cs typeface="ＭＳ Ｐゴシック" charset="0"/>
              </a:rPr>
              <a:t>Chapter </a:t>
            </a:r>
            <a:r>
              <a:rPr lang="en-US" dirty="0">
                <a:latin typeface="Helvetica" charset="0"/>
                <a:ea typeface="ＭＳ Ｐゴシック" charset="0"/>
                <a:cs typeface="ＭＳ Ｐゴシック" charset="0"/>
              </a:rPr>
              <a:t>7: Linking</a:t>
            </a:r>
          </a:p>
          <a:p>
            <a:pPr lvl="1">
              <a:defRPr/>
            </a:pPr>
            <a:r>
              <a:rPr lang="en-US" dirty="0">
                <a:latin typeface="Helvetica" charset="0"/>
                <a:ea typeface="ＭＳ Ｐゴシック" charset="0"/>
              </a:rPr>
              <a:t>Merge separate object files into a single executable program</a:t>
            </a: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grpSp>
        <p:nvGrpSpPr>
          <p:cNvPr id="4" name="Group 52"/>
          <p:cNvGrpSpPr>
            <a:grpSpLocks/>
          </p:cNvGrpSpPr>
          <p:nvPr/>
        </p:nvGrpSpPr>
        <p:grpSpPr bwMode="auto">
          <a:xfrm>
            <a:off x="6831013" y="2374900"/>
            <a:ext cx="2452687" cy="2244725"/>
            <a:chOff x="6831013" y="3912513"/>
            <a:chExt cx="2452192" cy="2245939"/>
          </a:xfrm>
        </p:grpSpPr>
        <p:sp>
          <p:nvSpPr>
            <p:cNvPr id="93229" name="Rectangle 10"/>
            <p:cNvSpPr>
              <a:spLocks noChangeArrowheads="1"/>
            </p:cNvSpPr>
            <p:nvPr/>
          </p:nvSpPr>
          <p:spPr bwMode="auto">
            <a:xfrm>
              <a:off x="68310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30" name="TextBox 11"/>
            <p:cNvSpPr txBox="1">
              <a:spLocks noChangeArrowheads="1"/>
            </p:cNvSpPr>
            <p:nvPr/>
          </p:nvSpPr>
          <p:spPr bwMode="auto">
            <a:xfrm>
              <a:off x="70645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Linker</a:t>
              </a:r>
            </a:p>
          </p:txBody>
        </p:sp>
        <p:cxnSp>
          <p:nvCxnSpPr>
            <p:cNvPr id="93231" name="Straight Arrow Connector 15"/>
            <p:cNvCxnSpPr>
              <a:cxnSpLocks noChangeShapeType="1"/>
            </p:cNvCxnSpPr>
            <p:nvPr/>
          </p:nvCxnSpPr>
          <p:spPr bwMode="auto">
            <a:xfrm>
              <a:off x="80883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232" name="TextBox 23"/>
            <p:cNvSpPr txBox="1">
              <a:spLocks noChangeArrowheads="1"/>
            </p:cNvSpPr>
            <p:nvPr/>
          </p:nvSpPr>
          <p:spPr bwMode="auto">
            <a:xfrm>
              <a:off x="7689676" y="5232398"/>
              <a:ext cx="1223165" cy="92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alibri" charset="0"/>
                  <a:cs typeface="Calibri" charset="0"/>
                </a:rPr>
                <a:t>Executable</a:t>
              </a:r>
            </a:p>
            <a:p>
              <a:pPr algn="l">
                <a:lnSpc>
                  <a:spcPct val="65000"/>
                </a:lnSpc>
                <a:spcBef>
                  <a:spcPct val="50000"/>
                </a:spcBef>
              </a:pPr>
              <a:r>
                <a:rPr lang="en-US" sz="1800">
                  <a:solidFill>
                    <a:srgbClr val="FF0000"/>
                  </a:solidFill>
                  <a:latin typeface="Calibri" charset="0"/>
                  <a:cs typeface="Calibri" charset="0"/>
                </a:rPr>
                <a:t>Object</a:t>
              </a:r>
            </a:p>
            <a:p>
              <a:pPr algn="l">
                <a:lnSpc>
                  <a:spcPct val="65000"/>
                </a:lnSpc>
                <a:spcBef>
                  <a:spcPct val="50000"/>
                </a:spcBef>
              </a:pPr>
              <a:r>
                <a:rPr lang="en-US" sz="1800">
                  <a:solidFill>
                    <a:srgbClr val="FF0000"/>
                  </a:solidFill>
                  <a:latin typeface="Calibri" charset="0"/>
                  <a:cs typeface="Calibri" charset="0"/>
                </a:rPr>
                <a:t>Code (ELF)</a:t>
              </a:r>
            </a:p>
          </p:txBody>
        </p:sp>
        <p:sp>
          <p:nvSpPr>
            <p:cNvPr id="93233" name="TextBox 28"/>
            <p:cNvSpPr txBox="1">
              <a:spLocks noChangeArrowheads="1"/>
            </p:cNvSpPr>
            <p:nvPr/>
          </p:nvSpPr>
          <p:spPr bwMode="auto">
            <a:xfrm>
              <a:off x="7102666"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ld</a:t>
              </a:r>
            </a:p>
          </p:txBody>
        </p:sp>
        <p:sp>
          <p:nvSpPr>
            <p:cNvPr id="93234" name="TextBox 33"/>
            <p:cNvSpPr txBox="1">
              <a:spLocks noChangeArrowheads="1"/>
            </p:cNvSpPr>
            <p:nvPr/>
          </p:nvSpPr>
          <p:spPr bwMode="auto">
            <a:xfrm>
              <a:off x="8229318" y="4428066"/>
              <a:ext cx="1053887" cy="60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ja-JP" altLang="en-US" sz="1800" b="0">
                  <a:solidFill>
                    <a:srgbClr val="000066"/>
                  </a:solidFill>
                  <a:latin typeface="Courier" charset="0"/>
                  <a:cs typeface="Courier" charset="0"/>
                </a:rPr>
                <a:t>“</a:t>
              </a:r>
              <a:r>
                <a:rPr lang="en-US" altLang="ja-JP" sz="1800" b="0">
                  <a:solidFill>
                    <a:srgbClr val="000066"/>
                  </a:solidFill>
                  <a:latin typeface="Courier" charset="0"/>
                  <a:cs typeface="Courier" charset="0"/>
                </a:rPr>
                <a:t>.exe</a:t>
              </a:r>
              <a:r>
                <a:rPr lang="ja-JP" altLang="en-US" sz="1800" b="0">
                  <a:solidFill>
                    <a:srgbClr val="000066"/>
                  </a:solidFill>
                  <a:latin typeface="Courier" charset="0"/>
                  <a:cs typeface="Courier" charset="0"/>
                </a:rPr>
                <a:t>”</a:t>
              </a:r>
              <a:endParaRPr lang="en-US" altLang="ja-JP" sz="1800" b="0">
                <a:solidFill>
                  <a:srgbClr val="000066"/>
                </a:solidFill>
                <a:latin typeface="Courier" charset="0"/>
                <a:cs typeface="Courier" charset="0"/>
              </a:endParaRPr>
            </a:p>
            <a:p>
              <a:pPr algn="l">
                <a:lnSpc>
                  <a:spcPct val="65000"/>
                </a:lnSpc>
                <a:spcBef>
                  <a:spcPct val="50000"/>
                </a:spcBef>
              </a:pPr>
              <a:r>
                <a:rPr lang="en-US" sz="1800" b="0">
                  <a:solidFill>
                    <a:srgbClr val="FF1A1A"/>
                  </a:solidFill>
                  <a:latin typeface="Courier" charset="0"/>
                  <a:cs typeface="Courier" charset="0"/>
                </a:rPr>
                <a:t>p</a:t>
              </a:r>
            </a:p>
          </p:txBody>
        </p:sp>
      </p:grpSp>
      <p:grpSp>
        <p:nvGrpSpPr>
          <p:cNvPr id="5" name="Group 54"/>
          <p:cNvGrpSpPr>
            <a:grpSpLocks/>
          </p:cNvGrpSpPr>
          <p:nvPr/>
        </p:nvGrpSpPr>
        <p:grpSpPr bwMode="auto">
          <a:xfrm>
            <a:off x="147638" y="2159000"/>
            <a:ext cx="6770687" cy="1535113"/>
            <a:chOff x="147365" y="3874869"/>
            <a:chExt cx="6770575" cy="1535331"/>
          </a:xfrm>
        </p:grpSpPr>
        <p:grpSp>
          <p:nvGrpSpPr>
            <p:cNvPr id="93210" name="Group 50"/>
            <p:cNvGrpSpPr>
              <a:grpSpLocks/>
            </p:cNvGrpSpPr>
            <p:nvPr/>
          </p:nvGrpSpPr>
          <p:grpSpPr bwMode="auto">
            <a:xfrm>
              <a:off x="147365" y="4090313"/>
              <a:ext cx="6770575" cy="1319887"/>
              <a:chOff x="147365" y="3912513"/>
              <a:chExt cx="6770575" cy="1319887"/>
            </a:xfrm>
          </p:grpSpPr>
          <p:sp>
            <p:nvSpPr>
              <p:cNvPr id="93212" name="Rectangle 4"/>
              <p:cNvSpPr>
                <a:spLocks noChangeArrowheads="1"/>
              </p:cNvSpPr>
              <p:nvPr/>
            </p:nvSpPr>
            <p:spPr bwMode="auto">
              <a:xfrm>
                <a:off x="10271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13" name="TextBox 5"/>
              <p:cNvSpPr txBox="1">
                <a:spLocks noChangeArrowheads="1"/>
              </p:cNvSpPr>
              <p:nvPr/>
            </p:nvSpPr>
            <p:spPr bwMode="auto">
              <a:xfrm>
                <a:off x="10724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Pre-</a:t>
                </a:r>
              </a:p>
              <a:p>
                <a:pPr algn="l">
                  <a:lnSpc>
                    <a:spcPct val="65000"/>
                  </a:lnSpc>
                  <a:spcBef>
                    <a:spcPct val="50000"/>
                  </a:spcBef>
                </a:pPr>
                <a:r>
                  <a:rPr lang="en-US" sz="1600">
                    <a:solidFill>
                      <a:srgbClr val="000066"/>
                    </a:solidFill>
                    <a:latin typeface="Courier New" charset="0"/>
                  </a:rPr>
                  <a:t>processor</a:t>
                </a:r>
              </a:p>
            </p:txBody>
          </p:sp>
          <p:sp>
            <p:nvSpPr>
              <p:cNvPr id="93214" name="Rectangle 6"/>
              <p:cNvSpPr>
                <a:spLocks noChangeArrowheads="1"/>
              </p:cNvSpPr>
              <p:nvPr/>
            </p:nvSpPr>
            <p:spPr bwMode="auto">
              <a:xfrm>
                <a:off x="29575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15" name="TextBox 7"/>
              <p:cNvSpPr txBox="1">
                <a:spLocks noChangeArrowheads="1"/>
              </p:cNvSpPr>
              <p:nvPr/>
            </p:nvSpPr>
            <p:spPr bwMode="auto">
              <a:xfrm>
                <a:off x="30543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Compiler</a:t>
                </a:r>
              </a:p>
            </p:txBody>
          </p:sp>
          <p:sp>
            <p:nvSpPr>
              <p:cNvPr id="93216" name="Rectangle 8"/>
              <p:cNvSpPr>
                <a:spLocks noChangeArrowheads="1"/>
              </p:cNvSpPr>
              <p:nvPr/>
            </p:nvSpPr>
            <p:spPr bwMode="auto">
              <a:xfrm>
                <a:off x="49006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17" name="TextBox 9"/>
              <p:cNvSpPr txBox="1">
                <a:spLocks noChangeArrowheads="1"/>
              </p:cNvSpPr>
              <p:nvPr/>
            </p:nvSpPr>
            <p:spPr bwMode="auto">
              <a:xfrm>
                <a:off x="49162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Assembler</a:t>
                </a:r>
              </a:p>
            </p:txBody>
          </p:sp>
          <p:cxnSp>
            <p:nvCxnSpPr>
              <p:cNvPr id="93218" name="Straight Arrow Connector 12"/>
              <p:cNvCxnSpPr>
                <a:cxnSpLocks noChangeShapeType="1"/>
                <a:stCxn id="93212" idx="3"/>
              </p:cNvCxnSpPr>
              <p:nvPr/>
            </p:nvCxnSpPr>
            <p:spPr bwMode="auto">
              <a:xfrm>
                <a:off x="22844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19" name="Straight Arrow Connector 13"/>
              <p:cNvCxnSpPr>
                <a:cxnSpLocks noChangeShapeType="1"/>
              </p:cNvCxnSpPr>
              <p:nvPr/>
            </p:nvCxnSpPr>
            <p:spPr bwMode="auto">
              <a:xfrm>
                <a:off x="42148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20" name="Straight Arrow Connector 14"/>
              <p:cNvCxnSpPr>
                <a:cxnSpLocks noChangeShapeType="1"/>
              </p:cNvCxnSpPr>
              <p:nvPr/>
            </p:nvCxnSpPr>
            <p:spPr bwMode="auto">
              <a:xfrm>
                <a:off x="61579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21" name="Straight Arrow Connector 16"/>
              <p:cNvCxnSpPr>
                <a:cxnSpLocks noChangeShapeType="1"/>
              </p:cNvCxnSpPr>
              <p:nvPr/>
            </p:nvCxnSpPr>
            <p:spPr bwMode="auto">
              <a:xfrm>
                <a:off x="3540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222" name="TextBox 25"/>
              <p:cNvSpPr txBox="1">
                <a:spLocks noChangeArrowheads="1"/>
              </p:cNvSpPr>
              <p:nvPr/>
            </p:nvSpPr>
            <p:spPr bwMode="auto">
              <a:xfrm>
                <a:off x="1322935"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cpp</a:t>
                </a:r>
              </a:p>
            </p:txBody>
          </p:sp>
          <p:sp>
            <p:nvSpPr>
              <p:cNvPr id="93223" name="TextBox 26"/>
              <p:cNvSpPr txBox="1">
                <a:spLocks noChangeArrowheads="1"/>
              </p:cNvSpPr>
              <p:nvPr/>
            </p:nvSpPr>
            <p:spPr bwMode="auto">
              <a:xfrm>
                <a:off x="3229331"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cc1</a:t>
                </a:r>
              </a:p>
            </p:txBody>
          </p:sp>
          <p:sp>
            <p:nvSpPr>
              <p:cNvPr id="93224" name="TextBox 27"/>
              <p:cNvSpPr txBox="1">
                <a:spLocks noChangeArrowheads="1"/>
              </p:cNvSpPr>
              <p:nvPr/>
            </p:nvSpPr>
            <p:spPr bwMode="auto">
              <a:xfrm>
                <a:off x="5284465"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as</a:t>
                </a:r>
              </a:p>
            </p:txBody>
          </p:sp>
          <p:sp>
            <p:nvSpPr>
              <p:cNvPr id="93225" name="TextBox 29"/>
              <p:cNvSpPr txBox="1">
                <a:spLocks noChangeArrowheads="1"/>
              </p:cNvSpPr>
              <p:nvPr/>
            </p:nvSpPr>
            <p:spPr bwMode="auto">
              <a:xfrm>
                <a:off x="147365"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m.c</a:t>
                </a:r>
              </a:p>
            </p:txBody>
          </p:sp>
          <p:sp>
            <p:nvSpPr>
              <p:cNvPr id="93226" name="TextBox 30"/>
              <p:cNvSpPr txBox="1">
                <a:spLocks noChangeArrowheads="1"/>
              </p:cNvSpPr>
              <p:nvPr/>
            </p:nvSpPr>
            <p:spPr bwMode="auto">
              <a:xfrm>
                <a:off x="22349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m.i</a:t>
                </a:r>
              </a:p>
            </p:txBody>
          </p:sp>
          <p:sp>
            <p:nvSpPr>
              <p:cNvPr id="93227" name="TextBox 31"/>
              <p:cNvSpPr txBox="1">
                <a:spLocks noChangeArrowheads="1"/>
              </p:cNvSpPr>
              <p:nvPr/>
            </p:nvSpPr>
            <p:spPr bwMode="auto">
              <a:xfrm>
                <a:off x="42161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m.s</a:t>
                </a:r>
              </a:p>
            </p:txBody>
          </p:sp>
          <p:sp>
            <p:nvSpPr>
              <p:cNvPr id="93228" name="TextBox 32"/>
              <p:cNvSpPr txBox="1">
                <a:spLocks noChangeArrowheads="1"/>
              </p:cNvSpPr>
              <p:nvPr/>
            </p:nvSpPr>
            <p:spPr bwMode="auto">
              <a:xfrm>
                <a:off x="6179186" y="43570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m.o</a:t>
                </a:r>
              </a:p>
            </p:txBody>
          </p:sp>
        </p:grpSp>
        <p:sp>
          <p:nvSpPr>
            <p:cNvPr id="93211" name="TextBox 53"/>
            <p:cNvSpPr txBox="1">
              <a:spLocks noChangeArrowheads="1"/>
            </p:cNvSpPr>
            <p:nvPr/>
          </p:nvSpPr>
          <p:spPr bwMode="auto">
            <a:xfrm>
              <a:off x="381000" y="3874869"/>
              <a:ext cx="184663" cy="31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endParaRPr lang="en-US" sz="2000">
                <a:solidFill>
                  <a:srgbClr val="000066"/>
                </a:solidFill>
                <a:latin typeface="Calibri" charset="0"/>
                <a:cs typeface="Calibri" charset="0"/>
              </a:endParaRPr>
            </a:p>
          </p:txBody>
        </p:sp>
      </p:grpSp>
      <p:grpSp>
        <p:nvGrpSpPr>
          <p:cNvPr id="7" name="Group 94"/>
          <p:cNvGrpSpPr>
            <a:grpSpLocks/>
          </p:cNvGrpSpPr>
          <p:nvPr/>
        </p:nvGrpSpPr>
        <p:grpSpPr bwMode="auto">
          <a:xfrm>
            <a:off x="141288" y="3497263"/>
            <a:ext cx="7310437" cy="1643062"/>
            <a:chOff x="141288" y="5213350"/>
            <a:chExt cx="7309825" cy="1643054"/>
          </a:xfrm>
        </p:grpSpPr>
        <p:grpSp>
          <p:nvGrpSpPr>
            <p:cNvPr id="93191" name="Group 51"/>
            <p:cNvGrpSpPr>
              <a:grpSpLocks/>
            </p:cNvGrpSpPr>
            <p:nvPr/>
          </p:nvGrpSpPr>
          <p:grpSpPr bwMode="auto">
            <a:xfrm>
              <a:off x="141288" y="5213350"/>
              <a:ext cx="6777037" cy="1497013"/>
              <a:chOff x="141944" y="5035435"/>
              <a:chExt cx="6775996" cy="1497687"/>
            </a:xfrm>
          </p:grpSpPr>
          <p:cxnSp>
            <p:nvCxnSpPr>
              <p:cNvPr id="93193" name="Straight Arrow Connector 18"/>
              <p:cNvCxnSpPr>
                <a:cxnSpLocks noChangeShapeType="1"/>
              </p:cNvCxnSpPr>
              <p:nvPr/>
            </p:nvCxnSpPr>
            <p:spPr bwMode="auto">
              <a:xfrm flipV="1">
                <a:off x="61524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194" name="Rectangle 34"/>
              <p:cNvSpPr>
                <a:spLocks noChangeArrowheads="1"/>
              </p:cNvSpPr>
              <p:nvPr/>
            </p:nvSpPr>
            <p:spPr bwMode="auto">
              <a:xfrm>
                <a:off x="10216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195" name="TextBox 35"/>
              <p:cNvSpPr txBox="1">
                <a:spLocks noChangeArrowheads="1"/>
              </p:cNvSpPr>
              <p:nvPr/>
            </p:nvSpPr>
            <p:spPr bwMode="auto">
              <a:xfrm>
                <a:off x="1067041" y="5796522"/>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Pre-</a:t>
                </a:r>
              </a:p>
              <a:p>
                <a:pPr algn="l">
                  <a:lnSpc>
                    <a:spcPct val="65000"/>
                  </a:lnSpc>
                  <a:spcBef>
                    <a:spcPct val="50000"/>
                  </a:spcBef>
                </a:pPr>
                <a:r>
                  <a:rPr lang="en-US" sz="1600">
                    <a:solidFill>
                      <a:srgbClr val="000066"/>
                    </a:solidFill>
                    <a:latin typeface="Courier New" charset="0"/>
                  </a:rPr>
                  <a:t>processor</a:t>
                </a:r>
              </a:p>
            </p:txBody>
          </p:sp>
          <p:sp>
            <p:nvSpPr>
              <p:cNvPr id="93196" name="Rectangle 36"/>
              <p:cNvSpPr>
                <a:spLocks noChangeArrowheads="1"/>
              </p:cNvSpPr>
              <p:nvPr/>
            </p:nvSpPr>
            <p:spPr bwMode="auto">
              <a:xfrm>
                <a:off x="29520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197" name="TextBox 37"/>
              <p:cNvSpPr txBox="1">
                <a:spLocks noChangeArrowheads="1"/>
              </p:cNvSpPr>
              <p:nvPr/>
            </p:nvSpPr>
            <p:spPr bwMode="auto">
              <a:xfrm>
                <a:off x="3048887" y="5796522"/>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Compiler</a:t>
                </a:r>
              </a:p>
            </p:txBody>
          </p:sp>
          <p:sp>
            <p:nvSpPr>
              <p:cNvPr id="93198" name="Rectangle 38"/>
              <p:cNvSpPr>
                <a:spLocks noChangeArrowheads="1"/>
              </p:cNvSpPr>
              <p:nvPr/>
            </p:nvSpPr>
            <p:spPr bwMode="auto">
              <a:xfrm>
                <a:off x="48951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199" name="TextBox 39"/>
              <p:cNvSpPr txBox="1">
                <a:spLocks noChangeArrowheads="1"/>
              </p:cNvSpPr>
              <p:nvPr/>
            </p:nvSpPr>
            <p:spPr bwMode="auto">
              <a:xfrm>
                <a:off x="4910835" y="5796522"/>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Assembler</a:t>
                </a:r>
              </a:p>
            </p:txBody>
          </p:sp>
          <p:cxnSp>
            <p:nvCxnSpPr>
              <p:cNvPr id="93200" name="Straight Arrow Connector 40"/>
              <p:cNvCxnSpPr>
                <a:cxnSpLocks noChangeShapeType="1"/>
                <a:stCxn id="93194" idx="3"/>
              </p:cNvCxnSpPr>
              <p:nvPr/>
            </p:nvCxnSpPr>
            <p:spPr bwMode="auto">
              <a:xfrm>
                <a:off x="2278992" y="608862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01" name="Straight Arrow Connector 41"/>
              <p:cNvCxnSpPr>
                <a:cxnSpLocks noChangeShapeType="1"/>
              </p:cNvCxnSpPr>
              <p:nvPr/>
            </p:nvCxnSpPr>
            <p:spPr bwMode="auto">
              <a:xfrm>
                <a:off x="4209392" y="608703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02" name="Straight Arrow Connector 42"/>
              <p:cNvCxnSpPr>
                <a:cxnSpLocks noChangeShapeType="1"/>
              </p:cNvCxnSpPr>
              <p:nvPr/>
            </p:nvCxnSpPr>
            <p:spPr bwMode="auto">
              <a:xfrm>
                <a:off x="348592" y="608544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203" name="TextBox 43"/>
              <p:cNvSpPr txBox="1">
                <a:spLocks noChangeArrowheads="1"/>
              </p:cNvSpPr>
              <p:nvPr/>
            </p:nvSpPr>
            <p:spPr bwMode="auto">
              <a:xfrm>
                <a:off x="1317514"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cpp</a:t>
                </a:r>
              </a:p>
            </p:txBody>
          </p:sp>
          <p:sp>
            <p:nvSpPr>
              <p:cNvPr id="93204" name="TextBox 44"/>
              <p:cNvSpPr txBox="1">
                <a:spLocks noChangeArrowheads="1"/>
              </p:cNvSpPr>
              <p:nvPr/>
            </p:nvSpPr>
            <p:spPr bwMode="auto">
              <a:xfrm>
                <a:off x="3223910"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cc1</a:t>
                </a:r>
              </a:p>
            </p:txBody>
          </p:sp>
          <p:sp>
            <p:nvSpPr>
              <p:cNvPr id="93205" name="TextBox 45"/>
              <p:cNvSpPr txBox="1">
                <a:spLocks noChangeArrowheads="1"/>
              </p:cNvSpPr>
              <p:nvPr/>
            </p:nvSpPr>
            <p:spPr bwMode="auto">
              <a:xfrm>
                <a:off x="5279044" y="5213235"/>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as</a:t>
                </a:r>
              </a:p>
            </p:txBody>
          </p:sp>
          <p:sp>
            <p:nvSpPr>
              <p:cNvPr id="93206" name="TextBox 46"/>
              <p:cNvSpPr txBox="1">
                <a:spLocks noChangeArrowheads="1"/>
              </p:cNvSpPr>
              <p:nvPr/>
            </p:nvSpPr>
            <p:spPr bwMode="auto">
              <a:xfrm>
                <a:off x="141944"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a.c</a:t>
                </a:r>
              </a:p>
            </p:txBody>
          </p:sp>
          <p:sp>
            <p:nvSpPr>
              <p:cNvPr id="93207" name="TextBox 47"/>
              <p:cNvSpPr txBox="1">
                <a:spLocks noChangeArrowheads="1"/>
              </p:cNvSpPr>
              <p:nvPr/>
            </p:nvSpPr>
            <p:spPr bwMode="auto">
              <a:xfrm>
                <a:off x="22294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a.i</a:t>
                </a:r>
              </a:p>
            </p:txBody>
          </p:sp>
          <p:sp>
            <p:nvSpPr>
              <p:cNvPr id="93208" name="TextBox 48"/>
              <p:cNvSpPr txBox="1">
                <a:spLocks noChangeArrowheads="1"/>
              </p:cNvSpPr>
              <p:nvPr/>
            </p:nvSpPr>
            <p:spPr bwMode="auto">
              <a:xfrm>
                <a:off x="42106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a.s</a:t>
                </a:r>
              </a:p>
            </p:txBody>
          </p:sp>
          <p:sp>
            <p:nvSpPr>
              <p:cNvPr id="93209" name="TextBox 49"/>
              <p:cNvSpPr txBox="1">
                <a:spLocks noChangeArrowheads="1"/>
              </p:cNvSpPr>
              <p:nvPr/>
            </p:nvSpPr>
            <p:spPr bwMode="auto">
              <a:xfrm>
                <a:off x="6179186" y="54052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a.o</a:t>
                </a:r>
              </a:p>
            </p:txBody>
          </p:sp>
        </p:grpSp>
        <p:sp>
          <p:nvSpPr>
            <p:cNvPr id="93192" name="TextBox 23"/>
            <p:cNvSpPr txBox="1">
              <a:spLocks noChangeArrowheads="1"/>
            </p:cNvSpPr>
            <p:nvPr/>
          </p:nvSpPr>
          <p:spPr bwMode="auto">
            <a:xfrm>
              <a:off x="6147338" y="5930766"/>
              <a:ext cx="1303775" cy="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alibri" charset="0"/>
                  <a:cs typeface="Calibri" charset="0"/>
                </a:rPr>
                <a:t>Relocatable</a:t>
              </a:r>
            </a:p>
            <a:p>
              <a:pPr algn="l">
                <a:lnSpc>
                  <a:spcPct val="65000"/>
                </a:lnSpc>
                <a:spcBef>
                  <a:spcPct val="50000"/>
                </a:spcBef>
              </a:pPr>
              <a:r>
                <a:rPr lang="en-US" sz="1800">
                  <a:solidFill>
                    <a:srgbClr val="FF0000"/>
                  </a:solidFill>
                  <a:latin typeface="Calibri" charset="0"/>
                  <a:cs typeface="Calibri" charset="0"/>
                </a:rPr>
                <a:t>Object</a:t>
              </a:r>
            </a:p>
            <a:p>
              <a:pPr algn="l">
                <a:lnSpc>
                  <a:spcPct val="65000"/>
                </a:lnSpc>
                <a:spcBef>
                  <a:spcPct val="50000"/>
                </a:spcBef>
              </a:pPr>
              <a:r>
                <a:rPr lang="en-US" sz="1800">
                  <a:solidFill>
                    <a:srgbClr val="FF0000"/>
                  </a:solidFill>
                  <a:latin typeface="Calibri" charset="0"/>
                  <a:cs typeface="Calibri" charset="0"/>
                </a:rPr>
                <a:t>Code (ELF)</a:t>
              </a:r>
            </a:p>
          </p:txBody>
        </p:sp>
      </p:grpSp>
      <p:sp>
        <p:nvSpPr>
          <p:cNvPr id="96" name="Content Placeholder 2"/>
          <p:cNvSpPr txBox="1">
            <a:spLocks/>
          </p:cNvSpPr>
          <p:nvPr/>
        </p:nvSpPr>
        <p:spPr bwMode="auto">
          <a:xfrm>
            <a:off x="404813" y="5230813"/>
            <a:ext cx="8307387" cy="785812"/>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Courier New" charset="0"/>
                <a:ea typeface="ＭＳ Ｐゴシック" charset="0"/>
                <a:cs typeface="ＭＳ Ｐゴシック" charset="0"/>
              </a:defRPr>
            </a:lvl1pPr>
            <a:lvl2pPr marL="744538" indent="-246063">
              <a:defRPr sz="2400" b="1">
                <a:solidFill>
                  <a:schemeClr val="tx1"/>
                </a:solidFill>
                <a:latin typeface="Courier New" charset="0"/>
                <a:ea typeface="ＭＳ Ｐゴシック" charset="0"/>
              </a:defRPr>
            </a:lvl2pPr>
            <a:lvl3pPr marL="1365250" indent="-457200">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lvl="2" algn="l">
              <a:lnSpc>
                <a:spcPct val="107000"/>
              </a:lnSpc>
              <a:spcBef>
                <a:spcPct val="10000"/>
              </a:spcBef>
              <a:buClr>
                <a:srgbClr val="005400"/>
              </a:buClr>
              <a:buSzPct val="90000"/>
              <a:buFont typeface="Helvetica" charset="0"/>
              <a:buAutoNum type="arabicPeriod"/>
              <a:defRPr/>
            </a:pPr>
            <a:r>
              <a:rPr lang="en-US" sz="2000" smtClean="0">
                <a:solidFill>
                  <a:srgbClr val="FF0000"/>
                </a:solidFill>
                <a:latin typeface="Helvetica" charset="0"/>
              </a:rPr>
              <a:t>Resolve undefined symbols</a:t>
            </a:r>
          </a:p>
          <a:p>
            <a:pPr lvl="2" algn="l">
              <a:lnSpc>
                <a:spcPct val="107000"/>
              </a:lnSpc>
              <a:spcBef>
                <a:spcPct val="10000"/>
              </a:spcBef>
              <a:buClr>
                <a:srgbClr val="005400"/>
              </a:buClr>
              <a:buSzPct val="90000"/>
              <a:buFont typeface="Helvetica" charset="0"/>
              <a:buAutoNum type="arabicPeriod"/>
              <a:defRPr/>
            </a:pPr>
            <a:r>
              <a:rPr lang="en-US" sz="2000" smtClean="0">
                <a:solidFill>
                  <a:srgbClr val="FF0000"/>
                </a:solidFill>
                <a:latin typeface="Helvetica" charset="0"/>
              </a:rPr>
              <a:t>Relocate code</a:t>
            </a:r>
          </a:p>
          <a:p>
            <a:pPr lvl="1" algn="l">
              <a:lnSpc>
                <a:spcPct val="100000"/>
              </a:lnSpc>
              <a:spcBef>
                <a:spcPct val="25000"/>
              </a:spcBef>
              <a:buClr>
                <a:srgbClr val="660033"/>
              </a:buClr>
              <a:buSzPct val="75000"/>
              <a:buFont typeface="Wingdings" charset="0"/>
              <a:buChar char="n"/>
              <a:defRPr/>
            </a:pPr>
            <a:endParaRPr lang="en-US" sz="2000" smtClean="0">
              <a:solidFill>
                <a:srgbClr val="000066"/>
              </a:solidFill>
              <a:latin typeface="Helvetica" charset="0"/>
            </a:endParaRPr>
          </a:p>
          <a:p>
            <a:pPr algn="l">
              <a:lnSpc>
                <a:spcPct val="95000"/>
              </a:lnSpc>
              <a:spcBef>
                <a:spcPct val="50000"/>
              </a:spcBef>
              <a:buClr>
                <a:srgbClr val="660033"/>
              </a:buClr>
              <a:buFont typeface="Wingdings" charset="0"/>
              <a:buChar char="•"/>
              <a:defRPr/>
            </a:pPr>
            <a:endParaRPr lang="en-US" smtClean="0">
              <a:solidFill>
                <a:srgbClr val="003300"/>
              </a:solidFill>
              <a:effectLst>
                <a:outerShdw blurRad="38100" dist="38100" dir="2700000" algn="tl">
                  <a:srgbClr val="DDDDDD"/>
                </a:outerShdw>
              </a:effectLst>
              <a:latin typeface="Helvetica" charset="0"/>
            </a:endParaRPr>
          </a:p>
          <a:p>
            <a:pPr algn="l">
              <a:lnSpc>
                <a:spcPct val="95000"/>
              </a:lnSpc>
              <a:spcBef>
                <a:spcPct val="50000"/>
              </a:spcBef>
              <a:buClr>
                <a:srgbClr val="660033"/>
              </a:buClr>
              <a:buFont typeface="Wingdings" charset="0"/>
              <a:buChar char="•"/>
              <a:defRPr/>
            </a:pPr>
            <a:endParaRPr lang="en-US" smtClean="0">
              <a:solidFill>
                <a:srgbClr val="003300"/>
              </a:solidFill>
              <a:effectLst>
                <a:outerShdw blurRad="38100" dist="38100" dir="2700000" algn="tl">
                  <a:srgbClr val="DDDDDD"/>
                </a:outerShdw>
              </a:effectLst>
              <a:latin typeface="Helvetica" charset="0"/>
            </a:endParaRPr>
          </a:p>
        </p:txBody>
      </p:sp>
    </p:spTree>
    <p:extLst>
      <p:ext uri="{BB962C8B-B14F-4D97-AF65-F5344CB8AC3E}">
        <p14:creationId xmlns:p14="http://schemas.microsoft.com/office/powerpoint/2010/main" val="20902987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6">
                                            <p:txEl>
                                              <p:pRg st="0" end="0"/>
                                            </p:txEl>
                                          </p:spTgt>
                                        </p:tgtEl>
                                        <p:attrNameLst>
                                          <p:attrName>style.visibility</p:attrName>
                                        </p:attrNameLst>
                                      </p:cBhvr>
                                      <p:to>
                                        <p:strVal val="visible"/>
                                      </p:to>
                                    </p:set>
                                    <p:animEffect transition="in" filter="fade">
                                      <p:cBhvr>
                                        <p:cTn id="30" dur="500"/>
                                        <p:tgtEl>
                                          <p:spTgt spid="9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6">
                                            <p:txEl>
                                              <p:pRg st="1" end="1"/>
                                            </p:txEl>
                                          </p:spTgt>
                                        </p:tgtEl>
                                        <p:attrNameLst>
                                          <p:attrName>style.visibility</p:attrName>
                                        </p:attrNameLst>
                                      </p:cBhvr>
                                      <p:to>
                                        <p:strVal val="visible"/>
                                      </p:to>
                                    </p:set>
                                    <p:animEffect transition="in" filter="fade">
                                      <p:cBhvr>
                                        <p:cTn id="33" dur="500"/>
                                        <p:tgtEl>
                                          <p:spTgt spid="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6"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95" name="Rectangle 15"/>
          <p:cNvSpPr>
            <a:spLocks noGrp="1" noChangeArrowheads="1"/>
          </p:cNvSpPr>
          <p:nvPr>
            <p:ph type="title"/>
          </p:nvPr>
        </p:nvSpPr>
        <p:spPr>
          <a:xfrm>
            <a:off x="419100" y="31750"/>
            <a:ext cx="8716963" cy="781050"/>
          </a:xfrm>
        </p:spPr>
        <p:txBody>
          <a:bodyPr/>
          <a:lstStyle/>
          <a:p>
            <a:pPr eaLnBrk="1" hangingPunct="1">
              <a:defRPr/>
            </a:pPr>
            <a:r>
              <a:rPr lang="en-US" dirty="0"/>
              <a:t>ELF Object File Format</a:t>
            </a:r>
          </a:p>
        </p:txBody>
      </p:sp>
      <p:sp>
        <p:nvSpPr>
          <p:cNvPr id="199696" name="Rectangle 16"/>
          <p:cNvSpPr>
            <a:spLocks noGrp="1" noChangeArrowheads="1"/>
          </p:cNvSpPr>
          <p:nvPr>
            <p:ph type="body" idx="1"/>
          </p:nvPr>
        </p:nvSpPr>
        <p:spPr>
          <a:xfrm>
            <a:off x="290513" y="825500"/>
            <a:ext cx="5576887" cy="5224463"/>
          </a:xfrm>
        </p:spPr>
        <p:txBody>
          <a:bodyPr/>
          <a:lstStyle/>
          <a:p>
            <a:pPr eaLnBrk="1" hangingPunct="1">
              <a:lnSpc>
                <a:spcPct val="85000"/>
              </a:lnSpc>
              <a:buFont typeface="Wingdings" charset="0"/>
              <a:buNone/>
              <a:defRPr/>
            </a:pPr>
            <a:r>
              <a:rPr lang="en-US" sz="2000" dirty="0" smtClean="0">
                <a:latin typeface="Courier New" charset="0"/>
                <a:ea typeface="ＭＳ Ｐゴシック" charset="0"/>
                <a:cs typeface="ＭＳ Ｐゴシック" charset="0"/>
              </a:rPr>
              <a:t>.</a:t>
            </a:r>
            <a:r>
              <a:rPr lang="en-US" sz="2000" dirty="0">
                <a:latin typeface="Courier New" charset="0"/>
                <a:ea typeface="ＭＳ Ｐゴシック" charset="0"/>
                <a:cs typeface="ＭＳ Ｐゴシック" charset="0"/>
              </a:rPr>
              <a:t>text</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Code!</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.data</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Initialized (static) data – global variables</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a:t>
            </a:r>
            <a:r>
              <a:rPr lang="en-US" sz="2000" dirty="0" err="1">
                <a:latin typeface="Courier New" charset="0"/>
                <a:ea typeface="ＭＳ Ｐゴシック" charset="0"/>
                <a:cs typeface="ＭＳ Ｐゴシック" charset="0"/>
              </a:rPr>
              <a:t>bss</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Uninitialized (static) data – global </a:t>
            </a:r>
            <a:r>
              <a:rPr lang="en-US" sz="1800" dirty="0" smtClean="0">
                <a:latin typeface="Helvetica" charset="0"/>
                <a:ea typeface="ＭＳ Ｐゴシック" charset="0"/>
              </a:rPr>
              <a:t>variables</a:t>
            </a:r>
          </a:p>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symtab</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Symbol table</a:t>
            </a:r>
          </a:p>
          <a:p>
            <a:pPr lvl="1" eaLnBrk="1" hangingPunct="1">
              <a:lnSpc>
                <a:spcPct val="90000"/>
              </a:lnSpc>
              <a:buFont typeface="Wingdings" pitchFamily="-1" charset="2"/>
              <a:buChar char="n"/>
              <a:defRPr/>
            </a:pPr>
            <a:r>
              <a:rPr lang="en-US" sz="1800" dirty="0">
                <a:ea typeface="ＭＳ Ｐゴシック" pitchFamily="-1" charset="-128"/>
              </a:rPr>
              <a:t>Procedure and static variable names</a:t>
            </a:r>
          </a:p>
          <a:p>
            <a:pPr eaLnBrk="1" hangingPunct="1">
              <a:lnSpc>
                <a:spcPct val="85000"/>
              </a:lnSpc>
              <a:buFont typeface="Wingdings" pitchFamily="-1" charset="2"/>
              <a:buNone/>
              <a:defRPr/>
            </a:pPr>
            <a:r>
              <a:rPr lang="en-US" sz="2000" dirty="0" smtClean="0">
                <a:latin typeface="Courier New" pitchFamily="-1" charset="0"/>
              </a:rPr>
              <a:t>.</a:t>
            </a:r>
            <a:r>
              <a:rPr lang="en-US" sz="2000" dirty="0" err="1">
                <a:latin typeface="Courier New" pitchFamily="-1" charset="0"/>
              </a:rPr>
              <a:t>rel.text</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.text</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instructions that will need to be modified in the executable</a:t>
            </a:r>
          </a:p>
          <a:p>
            <a:pPr eaLnBrk="1" hangingPunct="1">
              <a:lnSpc>
                <a:spcPct val="85000"/>
              </a:lnSpc>
              <a:buFont typeface="Wingdings" pitchFamily="-1" charset="2"/>
              <a:buNone/>
              <a:defRPr/>
            </a:pPr>
            <a:r>
              <a:rPr lang="en-US" sz="2000" dirty="0" smtClean="0">
                <a:latin typeface="Courier New" pitchFamily="-1" charset="0"/>
              </a:rPr>
              <a:t>.</a:t>
            </a:r>
            <a:r>
              <a:rPr lang="en-US" sz="2000" dirty="0" err="1">
                <a:latin typeface="Courier New" pitchFamily="-1" charset="0"/>
              </a:rPr>
              <a:t>rel.data</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.data</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pointer data that will need to be modified in the merged </a:t>
            </a:r>
            <a:r>
              <a:rPr lang="en-US" sz="1800" dirty="0" smtClean="0">
                <a:ea typeface="ＭＳ Ｐゴシック" pitchFamily="-1" charset="-128"/>
              </a:rPr>
              <a:t>executable</a:t>
            </a:r>
            <a:endParaRPr lang="en-US" sz="1800" dirty="0">
              <a:latin typeface="Helvetica" charset="0"/>
              <a:ea typeface="ＭＳ Ｐゴシック" charset="0"/>
            </a:endParaRPr>
          </a:p>
          <a:p>
            <a:pPr lvl="1" eaLnBrk="1" hangingPunct="1">
              <a:lnSpc>
                <a:spcPct val="90000"/>
              </a:lnSpc>
              <a:defRPr/>
            </a:pPr>
            <a:endParaRPr lang="en-US" sz="1800" dirty="0">
              <a:latin typeface="Helvetica" charset="0"/>
              <a:ea typeface="ＭＳ Ｐゴシック" charset="0"/>
            </a:endParaRPr>
          </a:p>
        </p:txBody>
      </p:sp>
      <p:sp>
        <p:nvSpPr>
          <p:cNvPr id="94211" name="Rectangle 4"/>
          <p:cNvSpPr>
            <a:spLocks noChangeArrowheads="1"/>
          </p:cNvSpPr>
          <p:nvPr/>
        </p:nvSpPr>
        <p:spPr bwMode="auto">
          <a:xfrm>
            <a:off x="5867400" y="13716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94212" name="Rectangle 5"/>
          <p:cNvSpPr>
            <a:spLocks noChangeArrowheads="1"/>
          </p:cNvSpPr>
          <p:nvPr/>
        </p:nvSpPr>
        <p:spPr bwMode="auto">
          <a:xfrm>
            <a:off x="5867400" y="17526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Program header table</a:t>
            </a:r>
          </a:p>
          <a:p>
            <a:pPr>
              <a:lnSpc>
                <a:spcPct val="100000"/>
              </a:lnSpc>
            </a:pPr>
            <a:r>
              <a:rPr lang="en-US" sz="1600">
                <a:solidFill>
                  <a:srgbClr val="000066"/>
                </a:solidFill>
              </a:rPr>
              <a:t>(required for executables)</a:t>
            </a:r>
          </a:p>
        </p:txBody>
      </p:sp>
      <p:sp>
        <p:nvSpPr>
          <p:cNvPr id="94213" name="Rectangle 6"/>
          <p:cNvSpPr>
            <a:spLocks noChangeArrowheads="1"/>
          </p:cNvSpPr>
          <p:nvPr/>
        </p:nvSpPr>
        <p:spPr bwMode="auto">
          <a:xfrm>
            <a:off x="5867400" y="2362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.text</a:t>
            </a:r>
            <a:r>
              <a:rPr lang="en-US" sz="1600">
                <a:solidFill>
                  <a:srgbClr val="FF1A1A"/>
                </a:solidFill>
              </a:rPr>
              <a:t> section</a:t>
            </a:r>
          </a:p>
        </p:txBody>
      </p:sp>
      <p:sp>
        <p:nvSpPr>
          <p:cNvPr id="94214" name="Rectangle 7"/>
          <p:cNvSpPr>
            <a:spLocks noChangeArrowheads="1"/>
          </p:cNvSpPr>
          <p:nvPr/>
        </p:nvSpPr>
        <p:spPr bwMode="auto">
          <a:xfrm>
            <a:off x="5867400" y="2743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.data</a:t>
            </a:r>
            <a:r>
              <a:rPr lang="en-US" sz="1600">
                <a:solidFill>
                  <a:srgbClr val="FF1A1A"/>
                </a:solidFill>
              </a:rPr>
              <a:t> section</a:t>
            </a:r>
          </a:p>
        </p:txBody>
      </p:sp>
      <p:sp>
        <p:nvSpPr>
          <p:cNvPr id="94215" name="Rectangle 8"/>
          <p:cNvSpPr>
            <a:spLocks noChangeArrowheads="1"/>
          </p:cNvSpPr>
          <p:nvPr/>
        </p:nvSpPr>
        <p:spPr bwMode="auto">
          <a:xfrm>
            <a:off x="5867400" y="3124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.bss</a:t>
            </a:r>
            <a:r>
              <a:rPr lang="en-US" sz="1600">
                <a:solidFill>
                  <a:srgbClr val="FF1A1A"/>
                </a:solidFill>
              </a:rPr>
              <a:t> section</a:t>
            </a:r>
          </a:p>
        </p:txBody>
      </p:sp>
      <p:sp>
        <p:nvSpPr>
          <p:cNvPr id="94216" name="Rectangle 9"/>
          <p:cNvSpPr>
            <a:spLocks noChangeArrowheads="1"/>
          </p:cNvSpPr>
          <p:nvPr/>
        </p:nvSpPr>
        <p:spPr bwMode="auto">
          <a:xfrm>
            <a:off x="5867400" y="3505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94217" name="Rectangle 10"/>
          <p:cNvSpPr>
            <a:spLocks noChangeArrowheads="1"/>
          </p:cNvSpPr>
          <p:nvPr/>
        </p:nvSpPr>
        <p:spPr bwMode="auto">
          <a:xfrm>
            <a:off x="5867400" y="3886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.rel.txt</a:t>
            </a:r>
          </a:p>
        </p:txBody>
      </p:sp>
      <p:sp>
        <p:nvSpPr>
          <p:cNvPr id="94218" name="Rectangle 11"/>
          <p:cNvSpPr>
            <a:spLocks noChangeArrowheads="1"/>
          </p:cNvSpPr>
          <p:nvPr/>
        </p:nvSpPr>
        <p:spPr bwMode="auto">
          <a:xfrm>
            <a:off x="5867400" y="4267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94219" name="Rectangle 12"/>
          <p:cNvSpPr>
            <a:spLocks noChangeArrowheads="1"/>
          </p:cNvSpPr>
          <p:nvPr/>
        </p:nvSpPr>
        <p:spPr bwMode="auto">
          <a:xfrm>
            <a:off x="5867400" y="4648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.debug</a:t>
            </a:r>
          </a:p>
        </p:txBody>
      </p:sp>
      <p:sp>
        <p:nvSpPr>
          <p:cNvPr id="94220" name="Rectangle 13"/>
          <p:cNvSpPr>
            <a:spLocks noChangeArrowheads="1"/>
          </p:cNvSpPr>
          <p:nvPr/>
        </p:nvSpPr>
        <p:spPr bwMode="auto">
          <a:xfrm>
            <a:off x="5867400" y="50292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Section header table</a:t>
            </a:r>
          </a:p>
          <a:p>
            <a:pPr>
              <a:lnSpc>
                <a:spcPct val="100000"/>
              </a:lnSpc>
            </a:pPr>
            <a:r>
              <a:rPr lang="en-US" sz="1600">
                <a:solidFill>
                  <a:srgbClr val="000066"/>
                </a:solidFill>
              </a:rPr>
              <a:t>(required for relocatables)</a:t>
            </a:r>
          </a:p>
        </p:txBody>
      </p:sp>
      <p:sp>
        <p:nvSpPr>
          <p:cNvPr id="94221" name="Text Box 14"/>
          <p:cNvSpPr txBox="1">
            <a:spLocks noChangeArrowheads="1"/>
          </p:cNvSpPr>
          <p:nvPr/>
        </p:nvSpPr>
        <p:spPr bwMode="auto">
          <a:xfrm>
            <a:off x="8839200" y="12192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Tree>
    <p:extLst>
      <p:ext uri="{BB962C8B-B14F-4D97-AF65-F5344CB8AC3E}">
        <p14:creationId xmlns:p14="http://schemas.microsoft.com/office/powerpoint/2010/main" val="5660144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96">
                                            <p:txEl>
                                              <p:pRg st="0" end="0"/>
                                            </p:txEl>
                                          </p:spTgt>
                                        </p:tgtEl>
                                        <p:attrNameLst>
                                          <p:attrName>style.visibility</p:attrName>
                                        </p:attrNameLst>
                                      </p:cBhvr>
                                      <p:to>
                                        <p:strVal val="visible"/>
                                      </p:to>
                                    </p:set>
                                    <p:animEffect transition="in" filter="fade">
                                      <p:cBhvr>
                                        <p:cTn id="7" dur="500"/>
                                        <p:tgtEl>
                                          <p:spTgt spid="19969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96">
                                            <p:txEl>
                                              <p:pRg st="1" end="1"/>
                                            </p:txEl>
                                          </p:spTgt>
                                        </p:tgtEl>
                                        <p:attrNameLst>
                                          <p:attrName>style.visibility</p:attrName>
                                        </p:attrNameLst>
                                      </p:cBhvr>
                                      <p:to>
                                        <p:strVal val="visible"/>
                                      </p:to>
                                    </p:set>
                                    <p:animEffect transition="in" filter="fade">
                                      <p:cBhvr>
                                        <p:cTn id="10" dur="500"/>
                                        <p:tgtEl>
                                          <p:spTgt spid="19969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9696">
                                            <p:txEl>
                                              <p:pRg st="2" end="2"/>
                                            </p:txEl>
                                          </p:spTgt>
                                        </p:tgtEl>
                                        <p:attrNameLst>
                                          <p:attrName>style.visibility</p:attrName>
                                        </p:attrNameLst>
                                      </p:cBhvr>
                                      <p:to>
                                        <p:strVal val="visible"/>
                                      </p:to>
                                    </p:set>
                                    <p:animEffect transition="in" filter="fade">
                                      <p:cBhvr>
                                        <p:cTn id="15" dur="500"/>
                                        <p:tgtEl>
                                          <p:spTgt spid="19969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9696">
                                            <p:txEl>
                                              <p:pRg st="3" end="3"/>
                                            </p:txEl>
                                          </p:spTgt>
                                        </p:tgtEl>
                                        <p:attrNameLst>
                                          <p:attrName>style.visibility</p:attrName>
                                        </p:attrNameLst>
                                      </p:cBhvr>
                                      <p:to>
                                        <p:strVal val="visible"/>
                                      </p:to>
                                    </p:set>
                                    <p:animEffect transition="in" filter="fade">
                                      <p:cBhvr>
                                        <p:cTn id="18" dur="500"/>
                                        <p:tgtEl>
                                          <p:spTgt spid="19969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9696">
                                            <p:txEl>
                                              <p:pRg st="4" end="4"/>
                                            </p:txEl>
                                          </p:spTgt>
                                        </p:tgtEl>
                                        <p:attrNameLst>
                                          <p:attrName>style.visibility</p:attrName>
                                        </p:attrNameLst>
                                      </p:cBhvr>
                                      <p:to>
                                        <p:strVal val="visible"/>
                                      </p:to>
                                    </p:set>
                                    <p:animEffect transition="in" filter="fade">
                                      <p:cBhvr>
                                        <p:cTn id="23" dur="500"/>
                                        <p:tgtEl>
                                          <p:spTgt spid="19969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9696">
                                            <p:txEl>
                                              <p:pRg st="5" end="5"/>
                                            </p:txEl>
                                          </p:spTgt>
                                        </p:tgtEl>
                                        <p:attrNameLst>
                                          <p:attrName>style.visibility</p:attrName>
                                        </p:attrNameLst>
                                      </p:cBhvr>
                                      <p:to>
                                        <p:strVal val="visible"/>
                                      </p:to>
                                    </p:set>
                                    <p:animEffect transition="in" filter="fade">
                                      <p:cBhvr>
                                        <p:cTn id="26" dur="500"/>
                                        <p:tgtEl>
                                          <p:spTgt spid="19969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9696">
                                            <p:txEl>
                                              <p:pRg st="6" end="6"/>
                                            </p:txEl>
                                          </p:spTgt>
                                        </p:tgtEl>
                                        <p:attrNameLst>
                                          <p:attrName>style.visibility</p:attrName>
                                        </p:attrNameLst>
                                      </p:cBhvr>
                                      <p:to>
                                        <p:strVal val="visible"/>
                                      </p:to>
                                    </p:set>
                                    <p:animEffect transition="in" filter="fade">
                                      <p:cBhvr>
                                        <p:cTn id="31" dur="500"/>
                                        <p:tgtEl>
                                          <p:spTgt spid="19969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9696">
                                            <p:txEl>
                                              <p:pRg st="7" end="7"/>
                                            </p:txEl>
                                          </p:spTgt>
                                        </p:tgtEl>
                                        <p:attrNameLst>
                                          <p:attrName>style.visibility</p:attrName>
                                        </p:attrNameLst>
                                      </p:cBhvr>
                                      <p:to>
                                        <p:strVal val="visible"/>
                                      </p:to>
                                    </p:set>
                                    <p:animEffect transition="in" filter="fade">
                                      <p:cBhvr>
                                        <p:cTn id="34" dur="500"/>
                                        <p:tgtEl>
                                          <p:spTgt spid="199696">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9696">
                                            <p:txEl>
                                              <p:pRg st="8" end="8"/>
                                            </p:txEl>
                                          </p:spTgt>
                                        </p:tgtEl>
                                        <p:attrNameLst>
                                          <p:attrName>style.visibility</p:attrName>
                                        </p:attrNameLst>
                                      </p:cBhvr>
                                      <p:to>
                                        <p:strVal val="visible"/>
                                      </p:to>
                                    </p:set>
                                    <p:animEffect transition="in" filter="fade">
                                      <p:cBhvr>
                                        <p:cTn id="37" dur="500"/>
                                        <p:tgtEl>
                                          <p:spTgt spid="199696">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9696">
                                            <p:txEl>
                                              <p:pRg st="9" end="9"/>
                                            </p:txEl>
                                          </p:spTgt>
                                        </p:tgtEl>
                                        <p:attrNameLst>
                                          <p:attrName>style.visibility</p:attrName>
                                        </p:attrNameLst>
                                      </p:cBhvr>
                                      <p:to>
                                        <p:strVal val="visible"/>
                                      </p:to>
                                    </p:set>
                                    <p:animEffect transition="in" filter="fade">
                                      <p:cBhvr>
                                        <p:cTn id="42" dur="500"/>
                                        <p:tgtEl>
                                          <p:spTgt spid="199696">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9696">
                                            <p:txEl>
                                              <p:pRg st="10" end="10"/>
                                            </p:txEl>
                                          </p:spTgt>
                                        </p:tgtEl>
                                        <p:attrNameLst>
                                          <p:attrName>style.visibility</p:attrName>
                                        </p:attrNameLst>
                                      </p:cBhvr>
                                      <p:to>
                                        <p:strVal val="visible"/>
                                      </p:to>
                                    </p:set>
                                    <p:animEffect transition="in" filter="fade">
                                      <p:cBhvr>
                                        <p:cTn id="45" dur="500"/>
                                        <p:tgtEl>
                                          <p:spTgt spid="199696">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9696">
                                            <p:txEl>
                                              <p:pRg st="11" end="11"/>
                                            </p:txEl>
                                          </p:spTgt>
                                        </p:tgtEl>
                                        <p:attrNameLst>
                                          <p:attrName>style.visibility</p:attrName>
                                        </p:attrNameLst>
                                      </p:cBhvr>
                                      <p:to>
                                        <p:strVal val="visible"/>
                                      </p:to>
                                    </p:set>
                                    <p:animEffect transition="in" filter="fade">
                                      <p:cBhvr>
                                        <p:cTn id="48" dur="500"/>
                                        <p:tgtEl>
                                          <p:spTgt spid="199696">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9696">
                                            <p:txEl>
                                              <p:pRg st="12" end="12"/>
                                            </p:txEl>
                                          </p:spTgt>
                                        </p:tgtEl>
                                        <p:attrNameLst>
                                          <p:attrName>style.visibility</p:attrName>
                                        </p:attrNameLst>
                                      </p:cBhvr>
                                      <p:to>
                                        <p:strVal val="visible"/>
                                      </p:to>
                                    </p:set>
                                    <p:animEffect transition="in" filter="fade">
                                      <p:cBhvr>
                                        <p:cTn id="53" dur="500"/>
                                        <p:tgtEl>
                                          <p:spTgt spid="199696">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9696">
                                            <p:txEl>
                                              <p:pRg st="13" end="13"/>
                                            </p:txEl>
                                          </p:spTgt>
                                        </p:tgtEl>
                                        <p:attrNameLst>
                                          <p:attrName>style.visibility</p:attrName>
                                        </p:attrNameLst>
                                      </p:cBhvr>
                                      <p:to>
                                        <p:strVal val="visible"/>
                                      </p:to>
                                    </p:set>
                                    <p:animEffect transition="in" filter="fade">
                                      <p:cBhvr>
                                        <p:cTn id="56" dur="500"/>
                                        <p:tgtEl>
                                          <p:spTgt spid="199696">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9696">
                                            <p:txEl>
                                              <p:pRg st="14" end="14"/>
                                            </p:txEl>
                                          </p:spTgt>
                                        </p:tgtEl>
                                        <p:attrNameLst>
                                          <p:attrName>style.visibility</p:attrName>
                                        </p:attrNameLst>
                                      </p:cBhvr>
                                      <p:to>
                                        <p:strVal val="visible"/>
                                      </p:to>
                                    </p:set>
                                    <p:animEffect transition="in" filter="fade">
                                      <p:cBhvr>
                                        <p:cTn id="59" dur="500"/>
                                        <p:tgtEl>
                                          <p:spTgt spid="19969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04800" y="228600"/>
            <a:ext cx="6870700" cy="573088"/>
          </a:xfrm>
        </p:spPr>
        <p:txBody>
          <a:bodyPr/>
          <a:lstStyle/>
          <a:p>
            <a:pPr eaLnBrk="1" hangingPunct="1">
              <a:defRPr/>
            </a:pPr>
            <a:r>
              <a:rPr lang="en-US">
                <a:ea typeface="+mj-ea"/>
                <a:cs typeface="+mj-cs"/>
              </a:rPr>
              <a:t>Text &amp; Stack Example</a:t>
            </a:r>
          </a:p>
        </p:txBody>
      </p:sp>
      <p:sp>
        <p:nvSpPr>
          <p:cNvPr id="96258" name="Rectangle 3"/>
          <p:cNvSpPr>
            <a:spLocks noChangeArrowheads="1"/>
          </p:cNvSpPr>
          <p:nvPr/>
        </p:nvSpPr>
        <p:spPr bwMode="auto">
          <a:xfrm>
            <a:off x="304800" y="1371600"/>
            <a:ext cx="6096000" cy="1625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sz="2000">
                <a:solidFill>
                  <a:srgbClr val="000066"/>
                </a:solidFill>
                <a:latin typeface="Courier New" charset="0"/>
              </a:rPr>
              <a:t>(gdb) break main</a:t>
            </a:r>
          </a:p>
          <a:p>
            <a:pPr algn="l">
              <a:lnSpc>
                <a:spcPct val="100000"/>
              </a:lnSpc>
            </a:pPr>
            <a:r>
              <a:rPr lang="en-US" sz="2000">
                <a:solidFill>
                  <a:srgbClr val="000066"/>
                </a:solidFill>
                <a:latin typeface="Courier New" charset="0"/>
              </a:rPr>
              <a:t>(gdb) run</a:t>
            </a:r>
          </a:p>
          <a:p>
            <a:pPr algn="l">
              <a:lnSpc>
                <a:spcPct val="100000"/>
              </a:lnSpc>
            </a:pPr>
            <a:r>
              <a:rPr lang="en-US" sz="2000">
                <a:solidFill>
                  <a:srgbClr val="000066"/>
                </a:solidFill>
                <a:latin typeface="Courier New" charset="0"/>
              </a:rPr>
              <a:t>  Breakpoint 1, 0x804856f in main ()</a:t>
            </a:r>
          </a:p>
          <a:p>
            <a:pPr algn="l">
              <a:lnSpc>
                <a:spcPct val="100000"/>
              </a:lnSpc>
            </a:pPr>
            <a:r>
              <a:rPr lang="en-US" sz="2000">
                <a:solidFill>
                  <a:srgbClr val="000066"/>
                </a:solidFill>
                <a:latin typeface="Courier New" charset="0"/>
              </a:rPr>
              <a:t>(gdb) print $esp</a:t>
            </a:r>
          </a:p>
          <a:p>
            <a:pPr algn="l">
              <a:lnSpc>
                <a:spcPct val="100000"/>
              </a:lnSpc>
            </a:pPr>
            <a:r>
              <a:rPr lang="en-US" sz="2000">
                <a:solidFill>
                  <a:srgbClr val="000066"/>
                </a:solidFill>
                <a:latin typeface="Courier New" charset="0"/>
              </a:rPr>
              <a:t>  $3 = (void *) 0xbffffc78</a:t>
            </a:r>
          </a:p>
        </p:txBody>
      </p:sp>
      <p:sp>
        <p:nvSpPr>
          <p:cNvPr id="352260" name="Rectangle 4"/>
          <p:cNvSpPr>
            <a:spLocks noGrp="1" noChangeArrowheads="1"/>
          </p:cNvSpPr>
          <p:nvPr>
            <p:ph type="body" idx="1"/>
          </p:nvPr>
        </p:nvSpPr>
        <p:spPr>
          <a:xfrm>
            <a:off x="304800" y="3657600"/>
            <a:ext cx="6110288" cy="2032000"/>
          </a:xfrm>
        </p:spPr>
        <p:txBody>
          <a:bodyPr/>
          <a:lstStyle/>
          <a:p>
            <a:pPr eaLnBrk="1" hangingPunct="1">
              <a:buFont typeface="Wingdings" charset="2"/>
              <a:buNone/>
              <a:defRPr/>
            </a:pPr>
            <a:r>
              <a:rPr lang="en-US">
                <a:ea typeface="+mn-ea"/>
                <a:cs typeface="+mn-cs"/>
              </a:rPr>
              <a:t>Main</a:t>
            </a:r>
          </a:p>
          <a:p>
            <a:pPr lvl="1" eaLnBrk="1" hangingPunct="1">
              <a:buFont typeface="Wingdings" charset="2"/>
              <a:buChar char="n"/>
              <a:defRPr/>
            </a:pPr>
            <a:r>
              <a:rPr lang="en-US"/>
              <a:t>Address </a:t>
            </a:r>
            <a:r>
              <a:rPr lang="en-US">
                <a:latin typeface="Courier New" charset="0"/>
              </a:rPr>
              <a:t>0x804856f</a:t>
            </a:r>
            <a:r>
              <a:rPr lang="en-US"/>
              <a:t> should be read </a:t>
            </a:r>
            <a:r>
              <a:rPr lang="en-US">
                <a:latin typeface="Courier New" charset="0"/>
              </a:rPr>
              <a:t>0x</a:t>
            </a:r>
            <a:r>
              <a:rPr lang="en-US" i="1">
                <a:latin typeface="Courier New" charset="0"/>
              </a:rPr>
              <a:t>08</a:t>
            </a:r>
            <a:r>
              <a:rPr lang="en-US">
                <a:latin typeface="Courier New" charset="0"/>
              </a:rPr>
              <a:t>04856f</a:t>
            </a:r>
            <a:endParaRPr lang="en-US"/>
          </a:p>
          <a:p>
            <a:pPr eaLnBrk="1" hangingPunct="1">
              <a:buFont typeface="Wingdings" charset="2"/>
              <a:buNone/>
              <a:defRPr/>
            </a:pPr>
            <a:r>
              <a:rPr lang="en-US">
                <a:ea typeface="+mn-ea"/>
                <a:cs typeface="+mn-cs"/>
              </a:rPr>
              <a:t>Stack</a:t>
            </a:r>
          </a:p>
          <a:p>
            <a:pPr lvl="1" eaLnBrk="1" hangingPunct="1">
              <a:buFont typeface="Wingdings" charset="2"/>
              <a:buChar char="n"/>
              <a:defRPr/>
            </a:pPr>
            <a:r>
              <a:rPr lang="en-US"/>
              <a:t>Address </a:t>
            </a:r>
            <a:r>
              <a:rPr lang="en-US">
                <a:latin typeface="Courier New" charset="0"/>
              </a:rPr>
              <a:t>0x</a:t>
            </a:r>
            <a:r>
              <a:rPr lang="en-US" i="1">
                <a:latin typeface="Courier New" charset="0"/>
              </a:rPr>
              <a:t>bf</a:t>
            </a:r>
            <a:r>
              <a:rPr lang="en-US">
                <a:latin typeface="Courier New" charset="0"/>
              </a:rPr>
              <a:t>fffc78</a:t>
            </a:r>
          </a:p>
        </p:txBody>
      </p:sp>
      <p:grpSp>
        <p:nvGrpSpPr>
          <p:cNvPr id="96260" name="Group 5"/>
          <p:cNvGrpSpPr>
            <a:grpSpLocks/>
          </p:cNvGrpSpPr>
          <p:nvPr/>
        </p:nvGrpSpPr>
        <p:grpSpPr bwMode="auto">
          <a:xfrm>
            <a:off x="6629400" y="685800"/>
            <a:ext cx="1981200" cy="5395913"/>
            <a:chOff x="192" y="645"/>
            <a:chExt cx="1248" cy="3399"/>
          </a:xfrm>
        </p:grpSpPr>
        <p:sp>
          <p:nvSpPr>
            <p:cNvPr id="96261" name="Text Box 6"/>
            <p:cNvSpPr txBox="1">
              <a:spLocks noChangeArrowheads="1"/>
            </p:cNvSpPr>
            <p:nvPr/>
          </p:nvSpPr>
          <p:spPr bwMode="auto">
            <a:xfrm>
              <a:off x="528" y="64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Initially</a:t>
              </a:r>
            </a:p>
          </p:txBody>
        </p:sp>
        <p:sp>
          <p:nvSpPr>
            <p:cNvPr id="96262" name="Rectangle 7"/>
            <p:cNvSpPr>
              <a:spLocks noChangeArrowheads="1"/>
            </p:cNvSpPr>
            <p:nvPr/>
          </p:nvSpPr>
          <p:spPr bwMode="auto">
            <a:xfrm>
              <a:off x="528" y="299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6263" name="Rectangle 8"/>
            <p:cNvSpPr>
              <a:spLocks noChangeArrowheads="1"/>
            </p:cNvSpPr>
            <p:nvPr/>
          </p:nvSpPr>
          <p:spPr bwMode="auto">
            <a:xfrm>
              <a:off x="528" y="198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6264" name="Rectangle 9"/>
            <p:cNvSpPr>
              <a:spLocks noChangeArrowheads="1"/>
            </p:cNvSpPr>
            <p:nvPr/>
          </p:nvSpPr>
          <p:spPr bwMode="auto">
            <a:xfrm>
              <a:off x="528" y="981"/>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6265" name="Text Box 10"/>
            <p:cNvSpPr txBox="1">
              <a:spLocks noChangeArrowheads="1"/>
            </p:cNvSpPr>
            <p:nvPr/>
          </p:nvSpPr>
          <p:spPr bwMode="auto">
            <a:xfrm>
              <a:off x="192" y="94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6266" name="Text Box 11"/>
            <p:cNvSpPr txBox="1">
              <a:spLocks noChangeArrowheads="1"/>
            </p:cNvSpPr>
            <p:nvPr/>
          </p:nvSpPr>
          <p:spPr bwMode="auto">
            <a:xfrm>
              <a:off x="192" y="195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6267" name="Text Box 12"/>
            <p:cNvSpPr txBox="1">
              <a:spLocks noChangeArrowheads="1"/>
            </p:cNvSpPr>
            <p:nvPr/>
          </p:nvSpPr>
          <p:spPr bwMode="auto">
            <a:xfrm>
              <a:off x="192"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6268" name="Text Box 13"/>
            <p:cNvSpPr txBox="1">
              <a:spLocks noChangeArrowheads="1"/>
            </p:cNvSpPr>
            <p:nvPr/>
          </p:nvSpPr>
          <p:spPr bwMode="auto">
            <a:xfrm>
              <a:off x="192" y="179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6269" name="Text Box 14"/>
            <p:cNvSpPr txBox="1">
              <a:spLocks noChangeArrowheads="1"/>
            </p:cNvSpPr>
            <p:nvPr/>
          </p:nvSpPr>
          <p:spPr bwMode="auto">
            <a:xfrm>
              <a:off x="192" y="280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6270" name="Text Box 15"/>
            <p:cNvSpPr txBox="1">
              <a:spLocks noChangeArrowheads="1"/>
            </p:cNvSpPr>
            <p:nvPr/>
          </p:nvSpPr>
          <p:spPr bwMode="auto">
            <a:xfrm>
              <a:off x="192" y="38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6271" name="Rectangle 16"/>
            <p:cNvSpPr>
              <a:spLocks noChangeArrowheads="1"/>
            </p:cNvSpPr>
            <p:nvPr/>
          </p:nvSpPr>
          <p:spPr bwMode="auto">
            <a:xfrm>
              <a:off x="528" y="981"/>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6272" name="Rectangle 17"/>
            <p:cNvSpPr>
              <a:spLocks noChangeArrowheads="1"/>
            </p:cNvSpPr>
            <p:nvPr/>
          </p:nvSpPr>
          <p:spPr bwMode="auto">
            <a:xfrm>
              <a:off x="528" y="981"/>
              <a:ext cx="912" cy="75"/>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6273" name="Rectangle 18"/>
            <p:cNvSpPr>
              <a:spLocks noChangeArrowheads="1"/>
            </p:cNvSpPr>
            <p:nvPr/>
          </p:nvSpPr>
          <p:spPr bwMode="auto">
            <a:xfrm>
              <a:off x="528" y="3621"/>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6274" name="Rectangle 19"/>
            <p:cNvSpPr>
              <a:spLocks noChangeArrowheads="1"/>
            </p:cNvSpPr>
            <p:nvPr/>
          </p:nvSpPr>
          <p:spPr bwMode="auto">
            <a:xfrm>
              <a:off x="528" y="342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6275" name="Text Box 20"/>
            <p:cNvSpPr txBox="1">
              <a:spLocks noChangeArrowheads="1"/>
            </p:cNvSpPr>
            <p:nvPr/>
          </p:nvSpPr>
          <p:spPr bwMode="auto">
            <a:xfrm>
              <a:off x="192"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sp>
          <p:nvSpPr>
            <p:cNvPr id="96276" name="Line 21"/>
            <p:cNvSpPr>
              <a:spLocks noChangeShapeType="1"/>
            </p:cNvSpPr>
            <p:nvPr/>
          </p:nvSpPr>
          <p:spPr bwMode="auto">
            <a:xfrm>
              <a:off x="960"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spTree>
    <p:extLst>
      <p:ext uri="{BB962C8B-B14F-4D97-AF65-F5344CB8AC3E}">
        <p14:creationId xmlns:p14="http://schemas.microsoft.com/office/powerpoint/2010/main" val="126022324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304800" y="228600"/>
            <a:ext cx="7162800" cy="573088"/>
          </a:xfrm>
        </p:spPr>
        <p:txBody>
          <a:bodyPr/>
          <a:lstStyle/>
          <a:p>
            <a:pPr eaLnBrk="1" hangingPunct="1">
              <a:defRPr/>
            </a:pPr>
            <a:r>
              <a:rPr lang="en-US">
                <a:ea typeface="+mj-ea"/>
                <a:cs typeface="+mj-cs"/>
              </a:rPr>
              <a:t>Dynamic Linking Example</a:t>
            </a:r>
          </a:p>
        </p:txBody>
      </p:sp>
      <p:sp>
        <p:nvSpPr>
          <p:cNvPr id="97282" name="Rectangle 3"/>
          <p:cNvSpPr>
            <a:spLocks noChangeArrowheads="1"/>
          </p:cNvSpPr>
          <p:nvPr/>
        </p:nvSpPr>
        <p:spPr bwMode="auto">
          <a:xfrm>
            <a:off x="304800" y="990600"/>
            <a:ext cx="6400800" cy="2540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sz="2000">
                <a:solidFill>
                  <a:srgbClr val="000066"/>
                </a:solidFill>
                <a:latin typeface="Courier New" charset="0"/>
              </a:rPr>
              <a:t>(gdb) print malloc</a:t>
            </a:r>
          </a:p>
          <a:p>
            <a:pPr algn="l">
              <a:lnSpc>
                <a:spcPct val="100000"/>
              </a:lnSpc>
            </a:pPr>
            <a:r>
              <a:rPr lang="en-US" sz="2000">
                <a:solidFill>
                  <a:srgbClr val="000066"/>
                </a:solidFill>
                <a:latin typeface="Courier New" charset="0"/>
              </a:rPr>
              <a:t>  $1 = {&lt;text variable, no debug info&gt;}   </a:t>
            </a:r>
          </a:p>
          <a:p>
            <a:pPr algn="l">
              <a:lnSpc>
                <a:spcPct val="100000"/>
              </a:lnSpc>
            </a:pPr>
            <a:r>
              <a:rPr lang="en-US" sz="2000">
                <a:solidFill>
                  <a:srgbClr val="000066"/>
                </a:solidFill>
                <a:latin typeface="Courier New" charset="0"/>
              </a:rPr>
              <a:t>    0x8048454 &lt;malloc&gt;</a:t>
            </a:r>
          </a:p>
          <a:p>
            <a:pPr algn="l">
              <a:lnSpc>
                <a:spcPct val="100000"/>
              </a:lnSpc>
            </a:pPr>
            <a:r>
              <a:rPr lang="en-US" sz="2000">
                <a:solidFill>
                  <a:srgbClr val="000066"/>
                </a:solidFill>
                <a:latin typeface="Courier New" charset="0"/>
              </a:rPr>
              <a:t>(gdb) run</a:t>
            </a:r>
          </a:p>
          <a:p>
            <a:pPr algn="l">
              <a:lnSpc>
                <a:spcPct val="100000"/>
              </a:lnSpc>
            </a:pPr>
            <a:r>
              <a:rPr lang="en-US" sz="2000">
                <a:solidFill>
                  <a:srgbClr val="000066"/>
                </a:solidFill>
                <a:latin typeface="Courier New" charset="0"/>
              </a:rPr>
              <a:t>  Program exited normally.</a:t>
            </a:r>
          </a:p>
          <a:p>
            <a:pPr algn="l">
              <a:lnSpc>
                <a:spcPct val="100000"/>
              </a:lnSpc>
            </a:pPr>
            <a:r>
              <a:rPr lang="en-US" sz="2000">
                <a:solidFill>
                  <a:srgbClr val="000066"/>
                </a:solidFill>
                <a:latin typeface="Courier New" charset="0"/>
              </a:rPr>
              <a:t>(gdb) print malloc</a:t>
            </a:r>
          </a:p>
          <a:p>
            <a:pPr algn="l">
              <a:lnSpc>
                <a:spcPct val="100000"/>
              </a:lnSpc>
            </a:pPr>
            <a:r>
              <a:rPr lang="en-US" sz="2000">
                <a:solidFill>
                  <a:srgbClr val="000066"/>
                </a:solidFill>
                <a:latin typeface="Courier New" charset="0"/>
              </a:rPr>
              <a:t>  $2 = {void *(unsigned int)} </a:t>
            </a:r>
          </a:p>
          <a:p>
            <a:pPr algn="l">
              <a:lnSpc>
                <a:spcPct val="100000"/>
              </a:lnSpc>
            </a:pPr>
            <a:r>
              <a:rPr lang="en-US" sz="2000">
                <a:solidFill>
                  <a:srgbClr val="000066"/>
                </a:solidFill>
                <a:latin typeface="Courier New" charset="0"/>
              </a:rPr>
              <a:t>    0x40006240 &lt;malloc&gt;</a:t>
            </a:r>
          </a:p>
        </p:txBody>
      </p:sp>
      <p:sp>
        <p:nvSpPr>
          <p:cNvPr id="351236" name="Rectangle 4"/>
          <p:cNvSpPr>
            <a:spLocks noGrp="1" noChangeArrowheads="1"/>
          </p:cNvSpPr>
          <p:nvPr>
            <p:ph type="body" idx="1"/>
          </p:nvPr>
        </p:nvSpPr>
        <p:spPr>
          <a:xfrm>
            <a:off x="290513" y="3886200"/>
            <a:ext cx="6415087" cy="2559050"/>
          </a:xfrm>
        </p:spPr>
        <p:txBody>
          <a:bodyPr/>
          <a:lstStyle/>
          <a:p>
            <a:pPr eaLnBrk="1" hangingPunct="1">
              <a:buFont typeface="Wingdings" charset="2"/>
              <a:buNone/>
              <a:defRPr/>
            </a:pPr>
            <a:r>
              <a:rPr lang="en-US">
                <a:ea typeface="+mn-ea"/>
                <a:cs typeface="+mn-cs"/>
              </a:rPr>
              <a:t>Initially</a:t>
            </a:r>
          </a:p>
          <a:p>
            <a:pPr lvl="1" eaLnBrk="1" hangingPunct="1">
              <a:buFont typeface="Wingdings" charset="2"/>
              <a:buChar char="n"/>
              <a:defRPr/>
            </a:pPr>
            <a:r>
              <a:rPr lang="en-US"/>
              <a:t>Code in text segment that invokes dynamic linker</a:t>
            </a:r>
          </a:p>
          <a:p>
            <a:pPr lvl="1" eaLnBrk="1" hangingPunct="1">
              <a:buFont typeface="Wingdings" charset="2"/>
              <a:buChar char="n"/>
              <a:defRPr/>
            </a:pPr>
            <a:r>
              <a:rPr lang="en-US"/>
              <a:t>Address </a:t>
            </a:r>
            <a:r>
              <a:rPr lang="en-US">
                <a:latin typeface="Courier New" charset="0"/>
              </a:rPr>
              <a:t>0x8048454</a:t>
            </a:r>
            <a:r>
              <a:rPr lang="en-US"/>
              <a:t> should be read </a:t>
            </a:r>
            <a:r>
              <a:rPr lang="en-US">
                <a:latin typeface="Courier New" charset="0"/>
              </a:rPr>
              <a:t>0x08048454</a:t>
            </a:r>
            <a:endParaRPr lang="en-US"/>
          </a:p>
          <a:p>
            <a:pPr eaLnBrk="1" hangingPunct="1">
              <a:buFont typeface="Wingdings" charset="2"/>
              <a:buNone/>
              <a:defRPr/>
            </a:pPr>
            <a:r>
              <a:rPr lang="en-US">
                <a:ea typeface="+mn-ea"/>
                <a:cs typeface="+mn-cs"/>
              </a:rPr>
              <a:t>Final</a:t>
            </a:r>
          </a:p>
          <a:p>
            <a:pPr lvl="1" eaLnBrk="1" hangingPunct="1">
              <a:buFont typeface="Wingdings" charset="2"/>
              <a:buChar char="n"/>
              <a:defRPr/>
            </a:pPr>
            <a:r>
              <a:rPr lang="en-US"/>
              <a:t>Code in DLL region</a:t>
            </a:r>
          </a:p>
        </p:txBody>
      </p:sp>
      <p:grpSp>
        <p:nvGrpSpPr>
          <p:cNvPr id="2" name="Group 5"/>
          <p:cNvGrpSpPr>
            <a:grpSpLocks/>
          </p:cNvGrpSpPr>
          <p:nvPr/>
        </p:nvGrpSpPr>
        <p:grpSpPr bwMode="auto">
          <a:xfrm>
            <a:off x="6858000" y="762000"/>
            <a:ext cx="1981200" cy="5395913"/>
            <a:chOff x="1584" y="654"/>
            <a:chExt cx="1248" cy="3399"/>
          </a:xfrm>
        </p:grpSpPr>
        <p:sp>
          <p:nvSpPr>
            <p:cNvPr id="97285" name="Text Box 6"/>
            <p:cNvSpPr txBox="1">
              <a:spLocks noChangeArrowheads="1"/>
            </p:cNvSpPr>
            <p:nvPr/>
          </p:nvSpPr>
          <p:spPr bwMode="auto">
            <a:xfrm>
              <a:off x="1920" y="65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Linked</a:t>
              </a:r>
            </a:p>
          </p:txBody>
        </p:sp>
        <p:sp>
          <p:nvSpPr>
            <p:cNvPr id="97286" name="Rectangle 7"/>
            <p:cNvSpPr>
              <a:spLocks noChangeArrowheads="1"/>
            </p:cNvSpPr>
            <p:nvPr/>
          </p:nvSpPr>
          <p:spPr bwMode="auto">
            <a:xfrm>
              <a:off x="1920" y="300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7287" name="Rectangle 8"/>
            <p:cNvSpPr>
              <a:spLocks noChangeArrowheads="1"/>
            </p:cNvSpPr>
            <p:nvPr/>
          </p:nvSpPr>
          <p:spPr bwMode="auto">
            <a:xfrm>
              <a:off x="1920" y="199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7288" name="Rectangle 9"/>
            <p:cNvSpPr>
              <a:spLocks noChangeArrowheads="1"/>
            </p:cNvSpPr>
            <p:nvPr/>
          </p:nvSpPr>
          <p:spPr bwMode="auto">
            <a:xfrm>
              <a:off x="1920" y="99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7289" name="Text Box 10"/>
            <p:cNvSpPr txBox="1">
              <a:spLocks noChangeArrowheads="1"/>
            </p:cNvSpPr>
            <p:nvPr/>
          </p:nvSpPr>
          <p:spPr bwMode="auto">
            <a:xfrm>
              <a:off x="1584" y="95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7290" name="Text Box 11"/>
            <p:cNvSpPr txBox="1">
              <a:spLocks noChangeArrowheads="1"/>
            </p:cNvSpPr>
            <p:nvPr/>
          </p:nvSpPr>
          <p:spPr bwMode="auto">
            <a:xfrm>
              <a:off x="1584"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7291" name="Text Box 12"/>
            <p:cNvSpPr txBox="1">
              <a:spLocks noChangeArrowheads="1"/>
            </p:cNvSpPr>
            <p:nvPr/>
          </p:nvSpPr>
          <p:spPr bwMode="auto">
            <a:xfrm>
              <a:off x="1584" y="298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7292" name="Text Box 13"/>
            <p:cNvSpPr txBox="1">
              <a:spLocks noChangeArrowheads="1"/>
            </p:cNvSpPr>
            <p:nvPr/>
          </p:nvSpPr>
          <p:spPr bwMode="auto">
            <a:xfrm>
              <a:off x="1584" y="180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7293" name="Text Box 14"/>
            <p:cNvSpPr txBox="1">
              <a:spLocks noChangeArrowheads="1"/>
            </p:cNvSpPr>
            <p:nvPr/>
          </p:nvSpPr>
          <p:spPr bwMode="auto">
            <a:xfrm>
              <a:off x="1584" y="281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7294" name="Text Box 15"/>
            <p:cNvSpPr txBox="1">
              <a:spLocks noChangeArrowheads="1"/>
            </p:cNvSpPr>
            <p:nvPr/>
          </p:nvSpPr>
          <p:spPr bwMode="auto">
            <a:xfrm>
              <a:off x="1584" y="382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7295" name="Rectangle 16"/>
            <p:cNvSpPr>
              <a:spLocks noChangeArrowheads="1"/>
            </p:cNvSpPr>
            <p:nvPr/>
          </p:nvSpPr>
          <p:spPr bwMode="auto">
            <a:xfrm>
              <a:off x="1920" y="990"/>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7296" name="Rectangle 17"/>
            <p:cNvSpPr>
              <a:spLocks noChangeArrowheads="1"/>
            </p:cNvSpPr>
            <p:nvPr/>
          </p:nvSpPr>
          <p:spPr bwMode="auto">
            <a:xfrm>
              <a:off x="1920" y="990"/>
              <a:ext cx="912" cy="114"/>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7297" name="Rectangle 18"/>
            <p:cNvSpPr>
              <a:spLocks noChangeArrowheads="1"/>
            </p:cNvSpPr>
            <p:nvPr/>
          </p:nvSpPr>
          <p:spPr bwMode="auto">
            <a:xfrm>
              <a:off x="1920" y="2814"/>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7298" name="Rectangle 19"/>
            <p:cNvSpPr>
              <a:spLocks noChangeArrowheads="1"/>
            </p:cNvSpPr>
            <p:nvPr/>
          </p:nvSpPr>
          <p:spPr bwMode="auto">
            <a:xfrm>
              <a:off x="1920" y="363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7299" name="Rectangle 20"/>
            <p:cNvSpPr>
              <a:spLocks noChangeArrowheads="1"/>
            </p:cNvSpPr>
            <p:nvPr/>
          </p:nvSpPr>
          <p:spPr bwMode="auto">
            <a:xfrm>
              <a:off x="1920" y="343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7300" name="Line 21"/>
            <p:cNvSpPr>
              <a:spLocks noChangeShapeType="1"/>
            </p:cNvSpPr>
            <p:nvPr/>
          </p:nvSpPr>
          <p:spPr bwMode="auto">
            <a:xfrm>
              <a:off x="2352"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7301" name="Text Box 22"/>
            <p:cNvSpPr txBox="1">
              <a:spLocks noChangeArrowheads="1"/>
            </p:cNvSpPr>
            <p:nvPr/>
          </p:nvSpPr>
          <p:spPr bwMode="auto">
            <a:xfrm>
              <a:off x="1584"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spTree>
    <p:extLst>
      <p:ext uri="{BB962C8B-B14F-4D97-AF65-F5344CB8AC3E}">
        <p14:creationId xmlns:p14="http://schemas.microsoft.com/office/powerpoint/2010/main" val="1273358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381000" y="417513"/>
            <a:ext cx="8763000" cy="573087"/>
          </a:xfrm>
        </p:spPr>
        <p:txBody>
          <a:bodyPr/>
          <a:lstStyle/>
          <a:p>
            <a:pPr eaLnBrk="1" hangingPunct="1">
              <a:defRPr/>
            </a:pPr>
            <a:r>
              <a:rPr lang="en-US" smtClean="0">
                <a:cs typeface="+mj-cs"/>
              </a:rPr>
              <a:t>Implicit List: Bidirectional Coalescing </a:t>
            </a:r>
          </a:p>
        </p:txBody>
      </p:sp>
      <p:sp>
        <p:nvSpPr>
          <p:cNvPr id="570371" name="Rectangle 3"/>
          <p:cNvSpPr>
            <a:spLocks noGrp="1" noChangeArrowheads="1"/>
          </p:cNvSpPr>
          <p:nvPr>
            <p:ph type="body" idx="1"/>
          </p:nvPr>
        </p:nvSpPr>
        <p:spPr>
          <a:xfrm>
            <a:off x="290513" y="1220788"/>
            <a:ext cx="8307387" cy="1089025"/>
          </a:xfrm>
        </p:spPr>
        <p:txBody>
          <a:bodyPr/>
          <a:lstStyle/>
          <a:p>
            <a:pPr eaLnBrk="1" hangingPunct="1">
              <a:lnSpc>
                <a:spcPct val="85000"/>
              </a:lnSpc>
              <a:defRPr/>
            </a:pPr>
            <a:r>
              <a:rPr lang="en-US" sz="2000" i="1" smtClean="0">
                <a:solidFill>
                  <a:srgbClr val="FF0000"/>
                </a:solidFill>
                <a:cs typeface="+mn-cs"/>
              </a:rPr>
              <a:t>Boundary tags</a:t>
            </a:r>
            <a:r>
              <a:rPr lang="en-US" sz="2000" smtClean="0">
                <a:cs typeface="+mn-cs"/>
              </a:rPr>
              <a:t> [Knuth73]</a:t>
            </a:r>
          </a:p>
          <a:p>
            <a:pPr lvl="1" eaLnBrk="1" hangingPunct="1">
              <a:lnSpc>
                <a:spcPct val="90000"/>
              </a:lnSpc>
              <a:defRPr/>
            </a:pPr>
            <a:r>
              <a:rPr lang="en-US" sz="1800" smtClean="0"/>
              <a:t>Replicate size/allocated word at bottom of free blocks</a:t>
            </a:r>
          </a:p>
          <a:p>
            <a:pPr lvl="1" eaLnBrk="1" hangingPunct="1">
              <a:lnSpc>
                <a:spcPct val="90000"/>
              </a:lnSpc>
              <a:defRPr/>
            </a:pPr>
            <a:r>
              <a:rPr lang="en-US" sz="1800" smtClean="0"/>
              <a:t>Allows us to traverse the </a:t>
            </a:r>
            <a:r>
              <a:rPr lang="ja-JP" altLang="en-US" sz="1800" smtClean="0">
                <a:latin typeface="Arial"/>
              </a:rPr>
              <a:t>“</a:t>
            </a:r>
            <a:r>
              <a:rPr lang="en-US" sz="1800" smtClean="0"/>
              <a:t>list</a:t>
            </a:r>
            <a:r>
              <a:rPr lang="ja-JP" altLang="en-US" sz="1800" smtClean="0">
                <a:latin typeface="Arial"/>
              </a:rPr>
              <a:t>”</a:t>
            </a:r>
            <a:r>
              <a:rPr lang="en-US" sz="1800" smtClean="0"/>
              <a:t> backwards, but requires extra space</a:t>
            </a:r>
          </a:p>
          <a:p>
            <a:pPr lvl="1" eaLnBrk="1" hangingPunct="1">
              <a:lnSpc>
                <a:spcPct val="90000"/>
              </a:lnSpc>
              <a:defRPr/>
            </a:pPr>
            <a:r>
              <a:rPr lang="en-US" sz="1800" smtClean="0"/>
              <a:t>Important and general technique!</a:t>
            </a:r>
          </a:p>
        </p:txBody>
      </p:sp>
      <p:grpSp>
        <p:nvGrpSpPr>
          <p:cNvPr id="3" name="Group 2"/>
          <p:cNvGrpSpPr>
            <a:grpSpLocks/>
          </p:cNvGrpSpPr>
          <p:nvPr/>
        </p:nvGrpSpPr>
        <p:grpSpPr bwMode="auto">
          <a:xfrm>
            <a:off x="1371600" y="5575300"/>
            <a:ext cx="5486400" cy="762000"/>
            <a:chOff x="1371600" y="5575300"/>
            <a:chExt cx="5486400" cy="762000"/>
          </a:xfrm>
        </p:grpSpPr>
        <p:sp>
          <p:nvSpPr>
            <p:cNvPr id="17425" name="Rectangle 14"/>
            <p:cNvSpPr>
              <a:spLocks noChangeArrowheads="1"/>
            </p:cNvSpPr>
            <p:nvPr/>
          </p:nvSpPr>
          <p:spPr bwMode="auto">
            <a:xfrm>
              <a:off x="13716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7426" name="Rectangle 15"/>
            <p:cNvSpPr>
              <a:spLocks noChangeArrowheads="1"/>
            </p:cNvSpPr>
            <p:nvPr/>
          </p:nvSpPr>
          <p:spPr bwMode="auto">
            <a:xfrm>
              <a:off x="16764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7427" name="Rectangle 16"/>
            <p:cNvSpPr>
              <a:spLocks noChangeArrowheads="1"/>
            </p:cNvSpPr>
            <p:nvPr/>
          </p:nvSpPr>
          <p:spPr bwMode="auto">
            <a:xfrm>
              <a:off x="19812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7428" name="Rectangle 17"/>
            <p:cNvSpPr>
              <a:spLocks noChangeArrowheads="1"/>
            </p:cNvSpPr>
            <p:nvPr/>
          </p:nvSpPr>
          <p:spPr bwMode="auto">
            <a:xfrm>
              <a:off x="22860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7429" name="Rectangle 18"/>
            <p:cNvSpPr>
              <a:spLocks noChangeArrowheads="1"/>
            </p:cNvSpPr>
            <p:nvPr/>
          </p:nvSpPr>
          <p:spPr bwMode="auto">
            <a:xfrm>
              <a:off x="25908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7430" name="Rectangle 19"/>
            <p:cNvSpPr>
              <a:spLocks noChangeArrowheads="1"/>
            </p:cNvSpPr>
            <p:nvPr/>
          </p:nvSpPr>
          <p:spPr bwMode="auto">
            <a:xfrm>
              <a:off x="2895600" y="58039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7431" name="Rectangle 20"/>
            <p:cNvSpPr>
              <a:spLocks noChangeArrowheads="1"/>
            </p:cNvSpPr>
            <p:nvPr/>
          </p:nvSpPr>
          <p:spPr bwMode="auto">
            <a:xfrm>
              <a:off x="3200400" y="58039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7432" name="Rectangle 21"/>
            <p:cNvSpPr>
              <a:spLocks noChangeArrowheads="1"/>
            </p:cNvSpPr>
            <p:nvPr/>
          </p:nvSpPr>
          <p:spPr bwMode="auto">
            <a:xfrm>
              <a:off x="35052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7433" name="Rectangle 22"/>
            <p:cNvSpPr>
              <a:spLocks noChangeArrowheads="1"/>
            </p:cNvSpPr>
            <p:nvPr/>
          </p:nvSpPr>
          <p:spPr bwMode="auto">
            <a:xfrm>
              <a:off x="41148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7434" name="Rectangle 23"/>
            <p:cNvSpPr>
              <a:spLocks noChangeArrowheads="1"/>
            </p:cNvSpPr>
            <p:nvPr/>
          </p:nvSpPr>
          <p:spPr bwMode="auto">
            <a:xfrm>
              <a:off x="44196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7435" name="Rectangle 24"/>
            <p:cNvSpPr>
              <a:spLocks noChangeArrowheads="1"/>
            </p:cNvSpPr>
            <p:nvPr/>
          </p:nvSpPr>
          <p:spPr bwMode="auto">
            <a:xfrm>
              <a:off x="47244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7436" name="Rectangle 25"/>
            <p:cNvSpPr>
              <a:spLocks noChangeArrowheads="1"/>
            </p:cNvSpPr>
            <p:nvPr/>
          </p:nvSpPr>
          <p:spPr bwMode="auto">
            <a:xfrm>
              <a:off x="50292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7437" name="Rectangle 26"/>
            <p:cNvSpPr>
              <a:spLocks noChangeArrowheads="1"/>
            </p:cNvSpPr>
            <p:nvPr/>
          </p:nvSpPr>
          <p:spPr bwMode="auto">
            <a:xfrm>
              <a:off x="53340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7438" name="Rectangle 27"/>
            <p:cNvSpPr>
              <a:spLocks noChangeArrowheads="1"/>
            </p:cNvSpPr>
            <p:nvPr/>
          </p:nvSpPr>
          <p:spPr bwMode="auto">
            <a:xfrm>
              <a:off x="56388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7439" name="Rectangle 28"/>
            <p:cNvSpPr>
              <a:spLocks noChangeArrowheads="1"/>
            </p:cNvSpPr>
            <p:nvPr/>
          </p:nvSpPr>
          <p:spPr bwMode="auto">
            <a:xfrm>
              <a:off x="59436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7440" name="Rectangle 29"/>
            <p:cNvSpPr>
              <a:spLocks noChangeArrowheads="1"/>
            </p:cNvSpPr>
            <p:nvPr/>
          </p:nvSpPr>
          <p:spPr bwMode="auto">
            <a:xfrm>
              <a:off x="38100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7441" name="Freeform 30"/>
            <p:cNvSpPr>
              <a:spLocks/>
            </p:cNvSpPr>
            <p:nvPr/>
          </p:nvSpPr>
          <p:spPr bwMode="auto">
            <a:xfrm>
              <a:off x="2743200" y="55753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2" name="Freeform 31"/>
            <p:cNvSpPr>
              <a:spLocks/>
            </p:cNvSpPr>
            <p:nvPr/>
          </p:nvSpPr>
          <p:spPr bwMode="auto">
            <a:xfrm>
              <a:off x="3962400" y="5575300"/>
              <a:ext cx="1828800" cy="228600"/>
            </a:xfrm>
            <a:custGeom>
              <a:avLst/>
              <a:gdLst>
                <a:gd name="T0" fmla="*/ 0 w 1152"/>
                <a:gd name="T1" fmla="*/ 362902500 h 144"/>
                <a:gd name="T2" fmla="*/ 1451610000 w 1152"/>
                <a:gd name="T3" fmla="*/ 0 h 144"/>
                <a:gd name="T4" fmla="*/ 2147483647 w 1152"/>
                <a:gd name="T5" fmla="*/ 362902500 h 144"/>
                <a:gd name="T6" fmla="*/ 0 60000 65536"/>
                <a:gd name="T7" fmla="*/ 0 60000 65536"/>
                <a:gd name="T8" fmla="*/ 0 60000 65536"/>
              </a:gdLst>
              <a:ahLst/>
              <a:cxnLst>
                <a:cxn ang="T6">
                  <a:pos x="T0" y="T1"/>
                </a:cxn>
                <a:cxn ang="T7">
                  <a:pos x="T2" y="T3"/>
                </a:cxn>
                <a:cxn ang="T8">
                  <a:pos x="T4" y="T5"/>
                </a:cxn>
              </a:cxnLst>
              <a:rect l="0" t="0" r="r" b="b"/>
              <a:pathLst>
                <a:path w="1152" h="144">
                  <a:moveTo>
                    <a:pt x="0" y="144"/>
                  </a:moveTo>
                  <a:cubicBezTo>
                    <a:pt x="192" y="72"/>
                    <a:pt x="384" y="0"/>
                    <a:pt x="576" y="0"/>
                  </a:cubicBezTo>
                  <a:cubicBezTo>
                    <a:pt x="768" y="0"/>
                    <a:pt x="960" y="72"/>
                    <a:pt x="1152"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3" name="Freeform 32"/>
            <p:cNvSpPr>
              <a:spLocks/>
            </p:cNvSpPr>
            <p:nvPr/>
          </p:nvSpPr>
          <p:spPr bwMode="auto">
            <a:xfrm>
              <a:off x="1524000" y="55753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4" name="Rectangle 33"/>
            <p:cNvSpPr>
              <a:spLocks noChangeArrowheads="1"/>
            </p:cNvSpPr>
            <p:nvPr/>
          </p:nvSpPr>
          <p:spPr bwMode="auto">
            <a:xfrm>
              <a:off x="62484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7445" name="Rectangle 34"/>
            <p:cNvSpPr>
              <a:spLocks noChangeArrowheads="1"/>
            </p:cNvSpPr>
            <p:nvPr/>
          </p:nvSpPr>
          <p:spPr bwMode="auto">
            <a:xfrm>
              <a:off x="65532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7446" name="Freeform 35"/>
            <p:cNvSpPr>
              <a:spLocks/>
            </p:cNvSpPr>
            <p:nvPr/>
          </p:nvSpPr>
          <p:spPr bwMode="auto">
            <a:xfrm>
              <a:off x="2438400" y="6108700"/>
              <a:ext cx="1219200" cy="228600"/>
            </a:xfrm>
            <a:custGeom>
              <a:avLst/>
              <a:gdLst>
                <a:gd name="T0" fmla="*/ 1935480000 w 768"/>
                <a:gd name="T1" fmla="*/ 0 h 144"/>
                <a:gd name="T2" fmla="*/ 846772500 w 768"/>
                <a:gd name="T3" fmla="*/ 362902500 h 144"/>
                <a:gd name="T4" fmla="*/ 0 w 768"/>
                <a:gd name="T5" fmla="*/ 0 h 144"/>
                <a:gd name="T6" fmla="*/ 0 60000 65536"/>
                <a:gd name="T7" fmla="*/ 0 60000 65536"/>
                <a:gd name="T8" fmla="*/ 0 60000 65536"/>
              </a:gdLst>
              <a:ahLst/>
              <a:cxnLst>
                <a:cxn ang="T6">
                  <a:pos x="T0" y="T1"/>
                </a:cxn>
                <a:cxn ang="T7">
                  <a:pos x="T2" y="T3"/>
                </a:cxn>
                <a:cxn ang="T8">
                  <a:pos x="T4" y="T5"/>
                </a:cxn>
              </a:cxnLst>
              <a:rect l="0" t="0" r="r" b="b"/>
              <a:pathLst>
                <a:path w="768" h="144">
                  <a:moveTo>
                    <a:pt x="768" y="0"/>
                  </a:moveTo>
                  <a:cubicBezTo>
                    <a:pt x="616" y="72"/>
                    <a:pt x="464" y="144"/>
                    <a:pt x="336" y="144"/>
                  </a:cubicBezTo>
                  <a:cubicBezTo>
                    <a:pt x="208" y="144"/>
                    <a:pt x="104" y="72"/>
                    <a:pt x="0" y="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7" name="Freeform 36"/>
            <p:cNvSpPr>
              <a:spLocks/>
            </p:cNvSpPr>
            <p:nvPr/>
          </p:nvSpPr>
          <p:spPr bwMode="auto">
            <a:xfrm>
              <a:off x="3657600" y="6108700"/>
              <a:ext cx="1828800" cy="228600"/>
            </a:xfrm>
            <a:custGeom>
              <a:avLst/>
              <a:gdLst>
                <a:gd name="T0" fmla="*/ 2147483647 w 1152"/>
                <a:gd name="T1" fmla="*/ 0 h 144"/>
                <a:gd name="T2" fmla="*/ 1451610000 w 1152"/>
                <a:gd name="T3" fmla="*/ 362902500 h 144"/>
                <a:gd name="T4" fmla="*/ 0 w 1152"/>
                <a:gd name="T5" fmla="*/ 0 h 144"/>
                <a:gd name="T6" fmla="*/ 0 60000 65536"/>
                <a:gd name="T7" fmla="*/ 0 60000 65536"/>
                <a:gd name="T8" fmla="*/ 0 60000 65536"/>
              </a:gdLst>
              <a:ahLst/>
              <a:cxnLst>
                <a:cxn ang="T6">
                  <a:pos x="T0" y="T1"/>
                </a:cxn>
                <a:cxn ang="T7">
                  <a:pos x="T2" y="T3"/>
                </a:cxn>
                <a:cxn ang="T8">
                  <a:pos x="T4" y="T5"/>
                </a:cxn>
              </a:cxnLst>
              <a:rect l="0" t="0" r="r" b="b"/>
              <a:pathLst>
                <a:path w="1152" h="144">
                  <a:moveTo>
                    <a:pt x="1152" y="0"/>
                  </a:moveTo>
                  <a:cubicBezTo>
                    <a:pt x="960" y="72"/>
                    <a:pt x="768" y="144"/>
                    <a:pt x="576" y="144"/>
                  </a:cubicBezTo>
                  <a:cubicBezTo>
                    <a:pt x="384" y="144"/>
                    <a:pt x="192" y="72"/>
                    <a:pt x="0" y="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8" name="Freeform 37"/>
            <p:cNvSpPr>
              <a:spLocks/>
            </p:cNvSpPr>
            <p:nvPr/>
          </p:nvSpPr>
          <p:spPr bwMode="auto">
            <a:xfrm>
              <a:off x="5486400" y="6108700"/>
              <a:ext cx="1219200" cy="228600"/>
            </a:xfrm>
            <a:custGeom>
              <a:avLst/>
              <a:gdLst>
                <a:gd name="T0" fmla="*/ 1935480000 w 768"/>
                <a:gd name="T1" fmla="*/ 0 h 144"/>
                <a:gd name="T2" fmla="*/ 967740000 w 768"/>
                <a:gd name="T3" fmla="*/ 362902500 h 144"/>
                <a:gd name="T4" fmla="*/ 0 w 768"/>
                <a:gd name="T5" fmla="*/ 0 h 144"/>
                <a:gd name="T6" fmla="*/ 0 60000 65536"/>
                <a:gd name="T7" fmla="*/ 0 60000 65536"/>
                <a:gd name="T8" fmla="*/ 0 60000 65536"/>
              </a:gdLst>
              <a:ahLst/>
              <a:cxnLst>
                <a:cxn ang="T6">
                  <a:pos x="T0" y="T1"/>
                </a:cxn>
                <a:cxn ang="T7">
                  <a:pos x="T2" y="T3"/>
                </a:cxn>
                <a:cxn ang="T8">
                  <a:pos x="T4" y="T5"/>
                </a:cxn>
              </a:cxnLst>
              <a:rect l="0" t="0" r="r" b="b"/>
              <a:pathLst>
                <a:path w="768" h="144">
                  <a:moveTo>
                    <a:pt x="768" y="0"/>
                  </a:moveTo>
                  <a:cubicBezTo>
                    <a:pt x="640" y="72"/>
                    <a:pt x="512" y="144"/>
                    <a:pt x="384" y="144"/>
                  </a:cubicBezTo>
                  <a:cubicBezTo>
                    <a:pt x="256" y="144"/>
                    <a:pt x="63" y="23"/>
                    <a:pt x="0" y="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 name="Group 1"/>
          <p:cNvGrpSpPr>
            <a:grpSpLocks/>
          </p:cNvGrpSpPr>
          <p:nvPr/>
        </p:nvGrpSpPr>
        <p:grpSpPr bwMode="auto">
          <a:xfrm>
            <a:off x="533400" y="2543175"/>
            <a:ext cx="7181850" cy="2714625"/>
            <a:chOff x="533400" y="2543175"/>
            <a:chExt cx="7181850" cy="2714625"/>
          </a:xfrm>
        </p:grpSpPr>
        <p:sp>
          <p:nvSpPr>
            <p:cNvPr id="17413" name="Rectangle 4"/>
            <p:cNvSpPr>
              <a:spLocks noChangeArrowheads="1"/>
            </p:cNvSpPr>
            <p:nvPr/>
          </p:nvSpPr>
          <p:spPr bwMode="auto">
            <a:xfrm>
              <a:off x="3111500" y="3000375"/>
              <a:ext cx="1370013"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size</a:t>
              </a:r>
            </a:p>
          </p:txBody>
        </p:sp>
        <p:sp>
          <p:nvSpPr>
            <p:cNvPr id="17414" name="Text Box 5"/>
            <p:cNvSpPr txBox="1">
              <a:spLocks noChangeArrowheads="1"/>
            </p:cNvSpPr>
            <p:nvPr/>
          </p:nvSpPr>
          <p:spPr bwMode="auto">
            <a:xfrm>
              <a:off x="3565525" y="2543175"/>
              <a:ext cx="846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1 word</a:t>
              </a:r>
            </a:p>
          </p:txBody>
        </p:sp>
        <p:sp>
          <p:nvSpPr>
            <p:cNvPr id="17415" name="Text Box 6"/>
            <p:cNvSpPr txBox="1">
              <a:spLocks noChangeArrowheads="1"/>
            </p:cNvSpPr>
            <p:nvPr/>
          </p:nvSpPr>
          <p:spPr bwMode="auto">
            <a:xfrm>
              <a:off x="533400" y="3533775"/>
              <a:ext cx="14827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Format of</a:t>
              </a:r>
            </a:p>
            <a:p>
              <a:pPr algn="l">
                <a:lnSpc>
                  <a:spcPct val="100000"/>
                </a:lnSpc>
              </a:pPr>
              <a:r>
                <a:rPr lang="en-US" sz="1600">
                  <a:solidFill>
                    <a:srgbClr val="000066"/>
                  </a:solidFill>
                </a:rPr>
                <a:t>allocated and</a:t>
              </a:r>
            </a:p>
            <a:p>
              <a:pPr algn="l">
                <a:lnSpc>
                  <a:spcPct val="100000"/>
                </a:lnSpc>
              </a:pPr>
              <a:r>
                <a:rPr lang="en-US" sz="1600">
                  <a:solidFill>
                    <a:srgbClr val="000066"/>
                  </a:solidFill>
                </a:rPr>
                <a:t>free blocks</a:t>
              </a:r>
            </a:p>
          </p:txBody>
        </p:sp>
        <p:sp>
          <p:nvSpPr>
            <p:cNvPr id="17416" name="Rectangle 7"/>
            <p:cNvSpPr>
              <a:spLocks noChangeArrowheads="1"/>
            </p:cNvSpPr>
            <p:nvPr/>
          </p:nvSpPr>
          <p:spPr bwMode="auto">
            <a:xfrm>
              <a:off x="3111500" y="3381375"/>
              <a:ext cx="1676400" cy="1285875"/>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payload and</a:t>
              </a:r>
            </a:p>
            <a:p>
              <a:pPr>
                <a:lnSpc>
                  <a:spcPct val="100000"/>
                </a:lnSpc>
              </a:pPr>
              <a:r>
                <a:rPr lang="en-US" sz="1600">
                  <a:solidFill>
                    <a:srgbClr val="000066"/>
                  </a:solidFill>
                </a:rPr>
                <a:t>padding</a:t>
              </a:r>
            </a:p>
          </p:txBody>
        </p:sp>
        <p:sp>
          <p:nvSpPr>
            <p:cNvPr id="17417" name="Text Box 8"/>
            <p:cNvSpPr txBox="1">
              <a:spLocks noChangeArrowheads="1"/>
            </p:cNvSpPr>
            <p:nvPr/>
          </p:nvSpPr>
          <p:spPr bwMode="auto">
            <a:xfrm>
              <a:off x="5091113" y="3178175"/>
              <a:ext cx="2624137"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a = 1: allocated block  </a:t>
              </a:r>
            </a:p>
            <a:p>
              <a:pPr algn="l">
                <a:lnSpc>
                  <a:spcPct val="100000"/>
                </a:lnSpc>
              </a:pPr>
              <a:r>
                <a:rPr lang="en-US" sz="1600">
                  <a:solidFill>
                    <a:srgbClr val="000066"/>
                  </a:solidFill>
                </a:rPr>
                <a:t>a = 0: free block</a:t>
              </a:r>
            </a:p>
            <a:p>
              <a:pPr algn="l">
                <a:lnSpc>
                  <a:spcPct val="100000"/>
                </a:lnSpc>
              </a:pPr>
              <a:endParaRPr lang="en-US" sz="1600">
                <a:solidFill>
                  <a:srgbClr val="000066"/>
                </a:solidFill>
              </a:endParaRPr>
            </a:p>
            <a:p>
              <a:pPr algn="l">
                <a:lnSpc>
                  <a:spcPct val="100000"/>
                </a:lnSpc>
              </a:pPr>
              <a:r>
                <a:rPr lang="en-US" sz="1600">
                  <a:solidFill>
                    <a:srgbClr val="000066"/>
                  </a:solidFill>
                </a:rPr>
                <a:t>size: total block size</a:t>
              </a:r>
            </a:p>
            <a:p>
              <a:pPr algn="l">
                <a:lnSpc>
                  <a:spcPct val="100000"/>
                </a:lnSpc>
              </a:pPr>
              <a:endParaRPr lang="en-US" sz="1600">
                <a:solidFill>
                  <a:srgbClr val="000066"/>
                </a:solidFill>
              </a:endParaRPr>
            </a:p>
            <a:p>
              <a:pPr algn="l">
                <a:lnSpc>
                  <a:spcPct val="100000"/>
                </a:lnSpc>
              </a:pPr>
              <a:r>
                <a:rPr lang="en-US" sz="1600">
                  <a:solidFill>
                    <a:srgbClr val="000066"/>
                  </a:solidFill>
                </a:rPr>
                <a:t>payload: application data</a:t>
              </a:r>
            </a:p>
            <a:p>
              <a:pPr algn="l">
                <a:lnSpc>
                  <a:spcPct val="100000"/>
                </a:lnSpc>
              </a:pPr>
              <a:r>
                <a:rPr lang="en-US" sz="1600">
                  <a:solidFill>
                    <a:srgbClr val="000066"/>
                  </a:solidFill>
                </a:rPr>
                <a:t>(allocated blocks only)</a:t>
              </a:r>
            </a:p>
            <a:p>
              <a:pPr algn="l">
                <a:lnSpc>
                  <a:spcPct val="100000"/>
                </a:lnSpc>
              </a:pPr>
              <a:endParaRPr lang="en-US" sz="1600">
                <a:solidFill>
                  <a:srgbClr val="000066"/>
                </a:solidFill>
              </a:endParaRPr>
            </a:p>
          </p:txBody>
        </p:sp>
        <p:sp>
          <p:nvSpPr>
            <p:cNvPr id="17418" name="Rectangle 9"/>
            <p:cNvSpPr>
              <a:spLocks noChangeArrowheads="1"/>
            </p:cNvSpPr>
            <p:nvPr/>
          </p:nvSpPr>
          <p:spPr bwMode="auto">
            <a:xfrm>
              <a:off x="4481513" y="3000375"/>
              <a:ext cx="304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a:t>
              </a:r>
            </a:p>
          </p:txBody>
        </p:sp>
        <p:sp>
          <p:nvSpPr>
            <p:cNvPr id="17419" name="Rectangle 10"/>
            <p:cNvSpPr>
              <a:spLocks noChangeArrowheads="1"/>
            </p:cNvSpPr>
            <p:nvPr/>
          </p:nvSpPr>
          <p:spPr bwMode="auto">
            <a:xfrm>
              <a:off x="3109913" y="4676775"/>
              <a:ext cx="1370012"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size</a:t>
              </a:r>
            </a:p>
          </p:txBody>
        </p:sp>
        <p:sp>
          <p:nvSpPr>
            <p:cNvPr id="17420" name="Rectangle 11"/>
            <p:cNvSpPr>
              <a:spLocks noChangeArrowheads="1"/>
            </p:cNvSpPr>
            <p:nvPr/>
          </p:nvSpPr>
          <p:spPr bwMode="auto">
            <a:xfrm>
              <a:off x="4479925" y="4676775"/>
              <a:ext cx="304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a:t>
              </a:r>
            </a:p>
          </p:txBody>
        </p:sp>
        <p:sp>
          <p:nvSpPr>
            <p:cNvPr id="17421" name="Text Box 12"/>
            <p:cNvSpPr txBox="1">
              <a:spLocks noChangeArrowheads="1"/>
            </p:cNvSpPr>
            <p:nvPr/>
          </p:nvSpPr>
          <p:spPr bwMode="auto">
            <a:xfrm>
              <a:off x="990600" y="4676775"/>
              <a:ext cx="1489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Boundary tag</a:t>
              </a:r>
            </a:p>
            <a:p>
              <a:pPr algn="l">
                <a:lnSpc>
                  <a:spcPct val="100000"/>
                </a:lnSpc>
              </a:pPr>
              <a:r>
                <a:rPr lang="en-US" sz="1600">
                  <a:solidFill>
                    <a:srgbClr val="000066"/>
                  </a:solidFill>
                </a:rPr>
                <a:t>  (footer)</a:t>
              </a:r>
            </a:p>
          </p:txBody>
        </p:sp>
        <p:sp>
          <p:nvSpPr>
            <p:cNvPr id="17422" name="Line 13"/>
            <p:cNvSpPr>
              <a:spLocks noChangeShapeType="1"/>
            </p:cNvSpPr>
            <p:nvPr/>
          </p:nvSpPr>
          <p:spPr bwMode="auto">
            <a:xfrm>
              <a:off x="2514600" y="4829175"/>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3" name="Text Box 38"/>
            <p:cNvSpPr txBox="1">
              <a:spLocks noChangeArrowheads="1"/>
            </p:cNvSpPr>
            <p:nvPr/>
          </p:nvSpPr>
          <p:spPr bwMode="auto">
            <a:xfrm>
              <a:off x="1676400" y="2924175"/>
              <a:ext cx="871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Header</a:t>
              </a:r>
            </a:p>
          </p:txBody>
        </p:sp>
        <p:sp>
          <p:nvSpPr>
            <p:cNvPr id="17424" name="Line 39"/>
            <p:cNvSpPr>
              <a:spLocks noChangeShapeType="1"/>
            </p:cNvSpPr>
            <p:nvPr/>
          </p:nvSpPr>
          <p:spPr bwMode="auto">
            <a:xfrm>
              <a:off x="2590800" y="3152775"/>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General Relocation Algorithm</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 </a:t>
            </a:r>
          </a:p>
          <a:p>
            <a:pPr lvl="1" eaLnBrk="1" hangingPunct="1">
              <a:defRPr/>
            </a:pPr>
            <a:endParaRPr lang="en-US">
              <a:latin typeface="Helvetica" charset="0"/>
              <a:ea typeface="ＭＳ Ｐゴシック" charset="0"/>
            </a:endParaRPr>
          </a:p>
        </p:txBody>
      </p:sp>
      <p:pic>
        <p:nvPicPr>
          <p:cNvPr id="983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220788"/>
            <a:ext cx="8509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909574"/>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8" name="Rectangle 28"/>
          <p:cNvSpPr>
            <a:spLocks noGrp="1" noChangeArrowheads="1"/>
          </p:cNvSpPr>
          <p:nvPr>
            <p:ph type="title"/>
          </p:nvPr>
        </p:nvSpPr>
        <p:spPr/>
        <p:txBody>
          <a:bodyPr/>
          <a:lstStyle/>
          <a:p>
            <a:pPr eaLnBrk="1" hangingPunct="1">
              <a:defRPr/>
            </a:pPr>
            <a:r>
              <a:rPr lang="en-US"/>
              <a:t>The Complete Picture</a:t>
            </a:r>
          </a:p>
        </p:txBody>
      </p:sp>
      <p:sp>
        <p:nvSpPr>
          <p:cNvPr id="99330" name="Line 3"/>
          <p:cNvSpPr>
            <a:spLocks noChangeShapeType="1"/>
          </p:cNvSpPr>
          <p:nvPr/>
        </p:nvSpPr>
        <p:spPr bwMode="auto">
          <a:xfrm>
            <a:off x="2854325" y="1438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31" name="Rectangle 4"/>
          <p:cNvSpPr>
            <a:spLocks noChangeArrowheads="1"/>
          </p:cNvSpPr>
          <p:nvPr/>
        </p:nvSpPr>
        <p:spPr bwMode="auto">
          <a:xfrm>
            <a:off x="2168525" y="18081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99332" name="Text Box 5"/>
          <p:cNvSpPr txBox="1">
            <a:spLocks noChangeArrowheads="1"/>
          </p:cNvSpPr>
          <p:nvPr/>
        </p:nvSpPr>
        <p:spPr bwMode="auto">
          <a:xfrm>
            <a:off x="2546350" y="11334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m.c</a:t>
            </a:r>
          </a:p>
        </p:txBody>
      </p:sp>
      <p:sp>
        <p:nvSpPr>
          <p:cNvPr id="99333" name="Text Box 6"/>
          <p:cNvSpPr txBox="1">
            <a:spLocks noChangeArrowheads="1"/>
          </p:cNvSpPr>
          <p:nvPr/>
        </p:nvSpPr>
        <p:spPr bwMode="auto">
          <a:xfrm>
            <a:off x="2546350" y="25050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m.o</a:t>
            </a:r>
          </a:p>
        </p:txBody>
      </p:sp>
      <p:sp>
        <p:nvSpPr>
          <p:cNvPr id="99334" name="Rectangle 7"/>
          <p:cNvSpPr>
            <a:spLocks noChangeArrowheads="1"/>
          </p:cNvSpPr>
          <p:nvPr/>
        </p:nvSpPr>
        <p:spPr bwMode="auto">
          <a:xfrm>
            <a:off x="3844925" y="18081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99335" name="Text Box 8"/>
          <p:cNvSpPr txBox="1">
            <a:spLocks noChangeArrowheads="1"/>
          </p:cNvSpPr>
          <p:nvPr/>
        </p:nvSpPr>
        <p:spPr bwMode="auto">
          <a:xfrm>
            <a:off x="4222750" y="11334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a.c</a:t>
            </a:r>
          </a:p>
        </p:txBody>
      </p:sp>
      <p:sp>
        <p:nvSpPr>
          <p:cNvPr id="99336" name="Text Box 9"/>
          <p:cNvSpPr txBox="1">
            <a:spLocks noChangeArrowheads="1"/>
          </p:cNvSpPr>
          <p:nvPr/>
        </p:nvSpPr>
        <p:spPr bwMode="auto">
          <a:xfrm>
            <a:off x="4222750" y="25050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a.o</a:t>
            </a:r>
          </a:p>
        </p:txBody>
      </p:sp>
      <p:sp>
        <p:nvSpPr>
          <p:cNvPr id="99337" name="Line 10"/>
          <p:cNvSpPr>
            <a:spLocks noChangeShapeType="1"/>
          </p:cNvSpPr>
          <p:nvPr/>
        </p:nvSpPr>
        <p:spPr bwMode="auto">
          <a:xfrm>
            <a:off x="4530725" y="1438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38" name="Line 11"/>
          <p:cNvSpPr>
            <a:spLocks noChangeShapeType="1"/>
          </p:cNvSpPr>
          <p:nvPr/>
        </p:nvSpPr>
        <p:spPr bwMode="auto">
          <a:xfrm>
            <a:off x="2854325" y="2200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39" name="Line 12"/>
          <p:cNvSpPr>
            <a:spLocks noChangeShapeType="1"/>
          </p:cNvSpPr>
          <p:nvPr/>
        </p:nvSpPr>
        <p:spPr bwMode="auto">
          <a:xfrm>
            <a:off x="4530725" y="2200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0" name="Line 13"/>
          <p:cNvSpPr>
            <a:spLocks noChangeShapeType="1"/>
          </p:cNvSpPr>
          <p:nvPr/>
        </p:nvSpPr>
        <p:spPr bwMode="auto">
          <a:xfrm>
            <a:off x="2854325" y="2809875"/>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1" name="Line 14"/>
          <p:cNvSpPr>
            <a:spLocks noChangeShapeType="1"/>
          </p:cNvSpPr>
          <p:nvPr/>
        </p:nvSpPr>
        <p:spPr bwMode="auto">
          <a:xfrm>
            <a:off x="4530725" y="28098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2" name="Text Box 15"/>
          <p:cNvSpPr txBox="1">
            <a:spLocks noChangeArrowheads="1"/>
          </p:cNvSpPr>
          <p:nvPr/>
        </p:nvSpPr>
        <p:spPr bwMode="auto">
          <a:xfrm>
            <a:off x="5127625" y="4029075"/>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libc.so</a:t>
            </a:r>
          </a:p>
        </p:txBody>
      </p:sp>
      <p:sp>
        <p:nvSpPr>
          <p:cNvPr id="99343" name="Line 16"/>
          <p:cNvSpPr>
            <a:spLocks noChangeShapeType="1"/>
          </p:cNvSpPr>
          <p:nvPr/>
        </p:nvSpPr>
        <p:spPr bwMode="auto">
          <a:xfrm flipH="1">
            <a:off x="4800600" y="4333875"/>
            <a:ext cx="86042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4" name="Rectangle 17"/>
          <p:cNvSpPr>
            <a:spLocks noChangeArrowheads="1"/>
          </p:cNvSpPr>
          <p:nvPr/>
        </p:nvSpPr>
        <p:spPr bwMode="auto">
          <a:xfrm>
            <a:off x="3006725" y="3267075"/>
            <a:ext cx="29718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Static Linker (ld)</a:t>
            </a:r>
          </a:p>
        </p:txBody>
      </p:sp>
      <p:sp>
        <p:nvSpPr>
          <p:cNvPr id="99345" name="Text Box 18"/>
          <p:cNvSpPr txBox="1">
            <a:spLocks noChangeArrowheads="1"/>
          </p:cNvSpPr>
          <p:nvPr/>
        </p:nvSpPr>
        <p:spPr bwMode="auto">
          <a:xfrm>
            <a:off x="4403725" y="401796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99346" name="Rectangle 19"/>
          <p:cNvSpPr>
            <a:spLocks noChangeArrowheads="1"/>
          </p:cNvSpPr>
          <p:nvPr/>
        </p:nvSpPr>
        <p:spPr bwMode="auto">
          <a:xfrm>
            <a:off x="2362200" y="4856163"/>
            <a:ext cx="419100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Loader/Dynamic Linker</a:t>
            </a:r>
          </a:p>
          <a:p>
            <a:pPr>
              <a:lnSpc>
                <a:spcPct val="100000"/>
              </a:lnSpc>
            </a:pPr>
            <a:r>
              <a:rPr lang="en-US">
                <a:solidFill>
                  <a:srgbClr val="000066"/>
                </a:solidFill>
              </a:rPr>
              <a:t>(ld-linux.so)</a:t>
            </a:r>
          </a:p>
        </p:txBody>
      </p:sp>
      <p:sp>
        <p:nvSpPr>
          <p:cNvPr id="99347" name="Line 20"/>
          <p:cNvSpPr>
            <a:spLocks noChangeShapeType="1"/>
          </p:cNvSpPr>
          <p:nvPr/>
        </p:nvSpPr>
        <p:spPr bwMode="auto">
          <a:xfrm>
            <a:off x="4508500" y="3724275"/>
            <a:ext cx="635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8" name="Line 21"/>
          <p:cNvSpPr>
            <a:spLocks noChangeShapeType="1"/>
          </p:cNvSpPr>
          <p:nvPr/>
        </p:nvSpPr>
        <p:spPr bwMode="auto">
          <a:xfrm>
            <a:off x="4495800" y="44100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9" name="Text Box 22"/>
          <p:cNvSpPr txBox="1">
            <a:spLocks noChangeArrowheads="1"/>
          </p:cNvSpPr>
          <p:nvPr/>
        </p:nvSpPr>
        <p:spPr bwMode="auto">
          <a:xfrm>
            <a:off x="5584825" y="2516188"/>
            <a:ext cx="1958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libwhatever.a</a:t>
            </a:r>
          </a:p>
        </p:txBody>
      </p:sp>
      <p:sp>
        <p:nvSpPr>
          <p:cNvPr id="99350" name="Line 23"/>
          <p:cNvSpPr>
            <a:spLocks noChangeShapeType="1"/>
          </p:cNvSpPr>
          <p:nvPr/>
        </p:nvSpPr>
        <p:spPr bwMode="auto">
          <a:xfrm flipH="1">
            <a:off x="5137150" y="2820988"/>
            <a:ext cx="8255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51" name="Line 24"/>
          <p:cNvSpPr>
            <a:spLocks noChangeShapeType="1"/>
          </p:cNvSpPr>
          <p:nvPr/>
        </p:nvSpPr>
        <p:spPr bwMode="auto">
          <a:xfrm>
            <a:off x="4495800" y="549116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52" name="Text Box 25"/>
          <p:cNvSpPr txBox="1">
            <a:spLocks noChangeArrowheads="1"/>
          </p:cNvSpPr>
          <p:nvPr/>
        </p:nvSpPr>
        <p:spPr bwMode="auto">
          <a:xfrm>
            <a:off x="4267200" y="59483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r>
              <a:rPr lang="ja-JP" altLang="en-US" sz="1800">
                <a:solidFill>
                  <a:srgbClr val="000066"/>
                </a:solidFill>
                <a:latin typeface="Courier New" charset="0"/>
              </a:rPr>
              <a:t>’</a:t>
            </a:r>
            <a:endParaRPr lang="en-US" sz="1800">
              <a:solidFill>
                <a:srgbClr val="000066"/>
              </a:solidFill>
              <a:latin typeface="Courier New" charset="0"/>
            </a:endParaRPr>
          </a:p>
        </p:txBody>
      </p:sp>
      <p:sp>
        <p:nvSpPr>
          <p:cNvPr id="99353" name="Text Box 26"/>
          <p:cNvSpPr txBox="1">
            <a:spLocks noChangeArrowheads="1"/>
          </p:cNvSpPr>
          <p:nvPr/>
        </p:nvSpPr>
        <p:spPr bwMode="auto">
          <a:xfrm>
            <a:off x="6327775" y="4029075"/>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libm.so</a:t>
            </a:r>
          </a:p>
        </p:txBody>
      </p:sp>
      <p:sp>
        <p:nvSpPr>
          <p:cNvPr id="99354" name="Line 27"/>
          <p:cNvSpPr>
            <a:spLocks noChangeShapeType="1"/>
          </p:cNvSpPr>
          <p:nvPr/>
        </p:nvSpPr>
        <p:spPr bwMode="auto">
          <a:xfrm flipH="1">
            <a:off x="5791200" y="4333875"/>
            <a:ext cx="106997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Tree>
    <p:extLst>
      <p:ext uri="{BB962C8B-B14F-4D97-AF65-F5344CB8AC3E}">
        <p14:creationId xmlns:p14="http://schemas.microsoft.com/office/powerpoint/2010/main" val="12564595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304800" y="228600"/>
            <a:ext cx="8001000" cy="573088"/>
          </a:xfrm>
        </p:spPr>
        <p:txBody>
          <a:bodyPr/>
          <a:lstStyle/>
          <a:p>
            <a:pPr eaLnBrk="1" hangingPunct="1">
              <a:defRPr/>
            </a:pPr>
            <a:r>
              <a:rPr lang="en-US" dirty="0">
                <a:latin typeface="Helvetica" charset="0"/>
                <a:ea typeface="ＭＳ Ｐゴシック" charset="0"/>
                <a:cs typeface="ＭＳ Ｐゴシック" charset="0"/>
              </a:rPr>
              <a:t>Position Independent Code (PIC</a:t>
            </a:r>
            <a:r>
              <a:rPr lang="en-US" dirty="0" smtClean="0">
                <a:latin typeface="Helvetica" charset="0"/>
                <a:ea typeface="ＭＳ Ｐゴシック" charset="0"/>
                <a:cs typeface="ＭＳ Ｐゴシック" charset="0"/>
              </a:rPr>
              <a:t>)</a:t>
            </a:r>
            <a:br>
              <a:rPr lang="en-US" dirty="0" smtClean="0">
                <a:latin typeface="Helvetica" charset="0"/>
                <a:ea typeface="ＭＳ Ｐゴシック" charset="0"/>
                <a:cs typeface="ＭＳ Ｐゴシック" charset="0"/>
              </a:rPr>
            </a:br>
            <a:r>
              <a:rPr lang="en-US" dirty="0" smtClean="0">
                <a:latin typeface="Helvetica" charset="0"/>
                <a:ea typeface="ＭＳ Ｐゴシック" charset="0"/>
                <a:cs typeface="ＭＳ Ｐゴシック" charset="0"/>
              </a:rPr>
              <a:t>(not on final)</a:t>
            </a:r>
            <a:endParaRPr lang="en-US" dirty="0">
              <a:latin typeface="Helvetica" charset="0"/>
              <a:ea typeface="ＭＳ Ｐゴシック" charset="0"/>
              <a:cs typeface="ＭＳ Ｐゴシック" charset="0"/>
            </a:endParaRPr>
          </a:p>
        </p:txBody>
      </p:sp>
      <p:sp>
        <p:nvSpPr>
          <p:cNvPr id="473091" name="Rectangle 3"/>
          <p:cNvSpPr>
            <a:spLocks noGrp="1" noChangeArrowheads="1"/>
          </p:cNvSpPr>
          <p:nvPr>
            <p:ph type="body" idx="1"/>
          </p:nvPr>
        </p:nvSpPr>
        <p:spPr>
          <a:xfrm>
            <a:off x="290513" y="990600"/>
            <a:ext cx="8307387" cy="5454650"/>
          </a:xfrm>
        </p:spPr>
        <p:txBody>
          <a:bodyPr/>
          <a:lstStyle/>
          <a:p>
            <a:pPr eaLnBrk="1" hangingPunct="1">
              <a:buFont typeface="Wingdings" charset="0"/>
              <a:buNone/>
              <a:defRPr/>
            </a:pPr>
            <a:r>
              <a:rPr lang="en-US" dirty="0">
                <a:latin typeface="Helvetica" charset="0"/>
                <a:ea typeface="ＭＳ Ｐゴシック" charset="0"/>
                <a:cs typeface="ＭＳ Ｐゴシック" charset="0"/>
              </a:rPr>
              <a:t>Goal: Be able to put code anywhere in memory</a:t>
            </a:r>
          </a:p>
          <a:p>
            <a:pPr eaLnBrk="1" hangingPunct="1">
              <a:buFont typeface="Wingdings" charset="0"/>
              <a:buNone/>
              <a:defRPr/>
            </a:pPr>
            <a:r>
              <a:rPr lang="en-US" dirty="0">
                <a:latin typeface="Helvetica" charset="0"/>
                <a:ea typeface="ＭＳ Ｐゴシック" charset="0"/>
                <a:cs typeface="ＭＳ Ｐゴシック" charset="0"/>
              </a:rPr>
              <a:t>Add a Global Offset Table (GOT) to .data</a:t>
            </a:r>
          </a:p>
          <a:p>
            <a:pPr lvl="1" eaLnBrk="1" hangingPunct="1">
              <a:defRPr/>
            </a:pPr>
            <a:r>
              <a:rPr lang="en-US" dirty="0">
                <a:latin typeface="Helvetica" charset="0"/>
                <a:ea typeface="ＭＳ Ｐゴシック" charset="0"/>
              </a:rPr>
              <a:t>All references in an object module to global </a:t>
            </a:r>
            <a:r>
              <a:rPr lang="en-US" dirty="0" smtClean="0">
                <a:latin typeface="Helvetica" charset="0"/>
                <a:ea typeface="ＭＳ Ｐゴシック" charset="0"/>
              </a:rPr>
              <a:t>variables </a:t>
            </a:r>
            <a:r>
              <a:rPr lang="en-US" dirty="0">
                <a:latin typeface="Helvetica" charset="0"/>
                <a:ea typeface="ＭＳ Ｐゴシック" charset="0"/>
              </a:rPr>
              <a:t>and externally defined functions go through the GOT</a:t>
            </a:r>
          </a:p>
          <a:p>
            <a:pPr>
              <a:buFont typeface="Wingdings" charset="0"/>
              <a:buNone/>
              <a:defRPr/>
            </a:pPr>
            <a:r>
              <a:rPr lang="en-US" dirty="0">
                <a:latin typeface="Helvetica" charset="0"/>
                <a:ea typeface="ＭＳ Ｐゴシック" charset="0"/>
                <a:cs typeface="ＭＳ Ｐゴシック" charset="0"/>
              </a:rPr>
              <a:t>At load time, the dynamic linker relocates each entry in the GOT so that it contains the appropriate absolute address.</a:t>
            </a:r>
          </a:p>
          <a:p>
            <a:pPr lvl="1" eaLnBrk="1" hangingPunct="1">
              <a:defRPr/>
            </a:pPr>
            <a:r>
              <a:rPr lang="en-US" dirty="0">
                <a:latin typeface="Helvetica" charset="0"/>
                <a:ea typeface="ＭＳ Ｐゴシック" charset="0"/>
              </a:rPr>
              <a:t>To reference say a global variable, replace it with 5 lines of code that first reference the appropriate location in the GOT</a:t>
            </a:r>
          </a:p>
          <a:p>
            <a:pPr lvl="1" eaLnBrk="1" hangingPunct="1">
              <a:defRPr/>
            </a:pPr>
            <a:r>
              <a:rPr lang="en-US" dirty="0">
                <a:latin typeface="Helvetica" charset="0"/>
                <a:ea typeface="ＭＳ Ｐゴシック" charset="0"/>
              </a:rPr>
              <a:t>That is a pointer to the actual location of the global variable in say a shared library</a:t>
            </a:r>
          </a:p>
          <a:p>
            <a:pPr lvl="1" eaLnBrk="1" hangingPunct="1">
              <a:defRPr/>
            </a:pPr>
            <a:r>
              <a:rPr lang="en-US" dirty="0">
                <a:latin typeface="Helvetica" charset="0"/>
                <a:ea typeface="ＭＳ Ｐゴシック" charset="0"/>
              </a:rPr>
              <a:t>To reference an externally defined function, similarly reference the GOT offset, which is a pointer to function in a shared library</a:t>
            </a:r>
          </a:p>
          <a:p>
            <a:pPr lvl="2" eaLnBrk="1" hangingPunct="1">
              <a:defRPr/>
            </a:pPr>
            <a:r>
              <a:rPr lang="en-US" sz="1800" dirty="0">
                <a:latin typeface="Helvetica" charset="0"/>
                <a:ea typeface="ＭＳ Ｐゴシック" charset="0"/>
              </a:rPr>
              <a:t>lazy binding is more efficient by substituting an indirect jump (uses a procedure linkage table (PLT) the first time)</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98727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fade">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fade">
                                      <p:cBhvr>
                                        <p:cTn id="12" dur="500"/>
                                        <p:tgtEl>
                                          <p:spTgt spid="4730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3091">
                                            <p:txEl>
                                              <p:pRg st="2" end="2"/>
                                            </p:txEl>
                                          </p:spTgt>
                                        </p:tgtEl>
                                        <p:attrNameLst>
                                          <p:attrName>style.visibility</p:attrName>
                                        </p:attrNameLst>
                                      </p:cBhvr>
                                      <p:to>
                                        <p:strVal val="visible"/>
                                      </p:to>
                                    </p:set>
                                    <p:animEffect transition="in" filter="fade">
                                      <p:cBhvr>
                                        <p:cTn id="15" dur="500"/>
                                        <p:tgtEl>
                                          <p:spTgt spid="4730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3091">
                                            <p:txEl>
                                              <p:pRg st="3" end="3"/>
                                            </p:txEl>
                                          </p:spTgt>
                                        </p:tgtEl>
                                        <p:attrNameLst>
                                          <p:attrName>style.visibility</p:attrName>
                                        </p:attrNameLst>
                                      </p:cBhvr>
                                      <p:to>
                                        <p:strVal val="visible"/>
                                      </p:to>
                                    </p:set>
                                    <p:animEffect transition="in" filter="fade">
                                      <p:cBhvr>
                                        <p:cTn id="20" dur="500"/>
                                        <p:tgtEl>
                                          <p:spTgt spid="47309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3091">
                                            <p:txEl>
                                              <p:pRg st="4" end="4"/>
                                            </p:txEl>
                                          </p:spTgt>
                                        </p:tgtEl>
                                        <p:attrNameLst>
                                          <p:attrName>style.visibility</p:attrName>
                                        </p:attrNameLst>
                                      </p:cBhvr>
                                      <p:to>
                                        <p:strVal val="visible"/>
                                      </p:to>
                                    </p:set>
                                    <p:animEffect transition="in" filter="fade">
                                      <p:cBhvr>
                                        <p:cTn id="23" dur="500"/>
                                        <p:tgtEl>
                                          <p:spTgt spid="47309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3091">
                                            <p:txEl>
                                              <p:pRg st="5" end="5"/>
                                            </p:txEl>
                                          </p:spTgt>
                                        </p:tgtEl>
                                        <p:attrNameLst>
                                          <p:attrName>style.visibility</p:attrName>
                                        </p:attrNameLst>
                                      </p:cBhvr>
                                      <p:to>
                                        <p:strVal val="visible"/>
                                      </p:to>
                                    </p:set>
                                    <p:animEffect transition="in" filter="fade">
                                      <p:cBhvr>
                                        <p:cTn id="26" dur="500"/>
                                        <p:tgtEl>
                                          <p:spTgt spid="4730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3091">
                                            <p:txEl>
                                              <p:pRg st="6" end="6"/>
                                            </p:txEl>
                                          </p:spTgt>
                                        </p:tgtEl>
                                        <p:attrNameLst>
                                          <p:attrName>style.visibility</p:attrName>
                                        </p:attrNameLst>
                                      </p:cBhvr>
                                      <p:to>
                                        <p:strVal val="visible"/>
                                      </p:to>
                                    </p:set>
                                    <p:animEffect transition="in" filter="fade">
                                      <p:cBhvr>
                                        <p:cTn id="29" dur="500"/>
                                        <p:tgtEl>
                                          <p:spTgt spid="47309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3091">
                                            <p:txEl>
                                              <p:pRg st="7" end="7"/>
                                            </p:txEl>
                                          </p:spTgt>
                                        </p:tgtEl>
                                        <p:attrNameLst>
                                          <p:attrName>style.visibility</p:attrName>
                                        </p:attrNameLst>
                                      </p:cBhvr>
                                      <p:to>
                                        <p:strVal val="visible"/>
                                      </p:to>
                                    </p:set>
                                    <p:animEffect transition="in" filter="fade">
                                      <p:cBhvr>
                                        <p:cTn id="32" dur="500"/>
                                        <p:tgtEl>
                                          <p:spTgt spid="473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381000" y="417513"/>
            <a:ext cx="7023100" cy="573087"/>
          </a:xfrm>
        </p:spPr>
        <p:txBody>
          <a:bodyPr/>
          <a:lstStyle/>
          <a:p>
            <a:pPr eaLnBrk="1" hangingPunct="1">
              <a:defRPr/>
            </a:pPr>
            <a:r>
              <a:rPr lang="en-US" smtClean="0">
                <a:cs typeface="+mj-cs"/>
              </a:rPr>
              <a:t>Constant Time Coalescing</a:t>
            </a:r>
          </a:p>
        </p:txBody>
      </p:sp>
      <p:sp>
        <p:nvSpPr>
          <p:cNvPr id="18434" name="Rectangle 3"/>
          <p:cNvSpPr>
            <a:spLocks noChangeArrowheads="1"/>
          </p:cNvSpPr>
          <p:nvPr/>
        </p:nvSpPr>
        <p:spPr bwMode="auto">
          <a:xfrm>
            <a:off x="2438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sz="2400">
              <a:solidFill>
                <a:srgbClr val="000066"/>
              </a:solidFill>
            </a:endParaRPr>
          </a:p>
        </p:txBody>
      </p:sp>
      <p:sp>
        <p:nvSpPr>
          <p:cNvPr id="18435" name="Rectangle 4"/>
          <p:cNvSpPr>
            <a:spLocks noChangeArrowheads="1"/>
          </p:cNvSpPr>
          <p:nvPr/>
        </p:nvSpPr>
        <p:spPr bwMode="auto">
          <a:xfrm>
            <a:off x="2438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allocated</a:t>
            </a:r>
          </a:p>
        </p:txBody>
      </p:sp>
      <p:sp>
        <p:nvSpPr>
          <p:cNvPr id="18436" name="Rectangle 5"/>
          <p:cNvSpPr>
            <a:spLocks noChangeArrowheads="1"/>
          </p:cNvSpPr>
          <p:nvPr/>
        </p:nvSpPr>
        <p:spPr bwMode="auto">
          <a:xfrm>
            <a:off x="2438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allocated</a:t>
            </a:r>
          </a:p>
        </p:txBody>
      </p:sp>
      <p:sp>
        <p:nvSpPr>
          <p:cNvPr id="18437" name="Rectangle 6"/>
          <p:cNvSpPr>
            <a:spLocks noChangeArrowheads="1"/>
          </p:cNvSpPr>
          <p:nvPr/>
        </p:nvSpPr>
        <p:spPr bwMode="auto">
          <a:xfrm>
            <a:off x="3962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sz="2400">
              <a:solidFill>
                <a:srgbClr val="000066"/>
              </a:solidFill>
            </a:endParaRPr>
          </a:p>
        </p:txBody>
      </p:sp>
      <p:sp>
        <p:nvSpPr>
          <p:cNvPr id="18438" name="Rectangle 7"/>
          <p:cNvSpPr>
            <a:spLocks noChangeArrowheads="1"/>
          </p:cNvSpPr>
          <p:nvPr/>
        </p:nvSpPr>
        <p:spPr bwMode="auto">
          <a:xfrm>
            <a:off x="3962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allocated</a:t>
            </a:r>
          </a:p>
        </p:txBody>
      </p:sp>
      <p:sp>
        <p:nvSpPr>
          <p:cNvPr id="18439" name="Rectangle 8"/>
          <p:cNvSpPr>
            <a:spLocks noChangeArrowheads="1"/>
          </p:cNvSpPr>
          <p:nvPr/>
        </p:nvSpPr>
        <p:spPr bwMode="auto">
          <a:xfrm>
            <a:off x="3962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free</a:t>
            </a:r>
          </a:p>
        </p:txBody>
      </p:sp>
      <p:sp>
        <p:nvSpPr>
          <p:cNvPr id="18440" name="Rectangle 9"/>
          <p:cNvSpPr>
            <a:spLocks noChangeArrowheads="1"/>
          </p:cNvSpPr>
          <p:nvPr/>
        </p:nvSpPr>
        <p:spPr bwMode="auto">
          <a:xfrm>
            <a:off x="5486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sz="2400">
              <a:solidFill>
                <a:srgbClr val="000066"/>
              </a:solidFill>
            </a:endParaRPr>
          </a:p>
        </p:txBody>
      </p:sp>
      <p:sp>
        <p:nvSpPr>
          <p:cNvPr id="18441" name="Rectangle 10"/>
          <p:cNvSpPr>
            <a:spLocks noChangeArrowheads="1"/>
          </p:cNvSpPr>
          <p:nvPr/>
        </p:nvSpPr>
        <p:spPr bwMode="auto">
          <a:xfrm>
            <a:off x="5486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free</a:t>
            </a:r>
          </a:p>
        </p:txBody>
      </p:sp>
      <p:sp>
        <p:nvSpPr>
          <p:cNvPr id="18442" name="Rectangle 11"/>
          <p:cNvSpPr>
            <a:spLocks noChangeArrowheads="1"/>
          </p:cNvSpPr>
          <p:nvPr/>
        </p:nvSpPr>
        <p:spPr bwMode="auto">
          <a:xfrm>
            <a:off x="5486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allocated</a:t>
            </a:r>
          </a:p>
        </p:txBody>
      </p:sp>
      <p:sp>
        <p:nvSpPr>
          <p:cNvPr id="18443" name="Rectangle 12"/>
          <p:cNvSpPr>
            <a:spLocks noChangeArrowheads="1"/>
          </p:cNvSpPr>
          <p:nvPr/>
        </p:nvSpPr>
        <p:spPr bwMode="auto">
          <a:xfrm>
            <a:off x="7010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sz="2400">
              <a:solidFill>
                <a:srgbClr val="000066"/>
              </a:solidFill>
            </a:endParaRPr>
          </a:p>
        </p:txBody>
      </p:sp>
      <p:sp>
        <p:nvSpPr>
          <p:cNvPr id="18444" name="Rectangle 13"/>
          <p:cNvSpPr>
            <a:spLocks noChangeArrowheads="1"/>
          </p:cNvSpPr>
          <p:nvPr/>
        </p:nvSpPr>
        <p:spPr bwMode="auto">
          <a:xfrm>
            <a:off x="7010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free</a:t>
            </a:r>
          </a:p>
        </p:txBody>
      </p:sp>
      <p:sp>
        <p:nvSpPr>
          <p:cNvPr id="18445" name="Rectangle 14"/>
          <p:cNvSpPr>
            <a:spLocks noChangeArrowheads="1"/>
          </p:cNvSpPr>
          <p:nvPr/>
        </p:nvSpPr>
        <p:spPr bwMode="auto">
          <a:xfrm>
            <a:off x="7010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free</a:t>
            </a:r>
          </a:p>
        </p:txBody>
      </p:sp>
      <p:sp>
        <p:nvSpPr>
          <p:cNvPr id="18446" name="Text Box 15"/>
          <p:cNvSpPr txBox="1">
            <a:spLocks noChangeArrowheads="1"/>
          </p:cNvSpPr>
          <p:nvPr/>
        </p:nvSpPr>
        <p:spPr bwMode="auto">
          <a:xfrm>
            <a:off x="381000" y="2749550"/>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block being</a:t>
            </a:r>
          </a:p>
          <a:p>
            <a:pPr algn="l">
              <a:lnSpc>
                <a:spcPct val="100000"/>
              </a:lnSpc>
            </a:pPr>
            <a:r>
              <a:rPr lang="en-US" sz="1800">
                <a:solidFill>
                  <a:srgbClr val="000066"/>
                </a:solidFill>
              </a:rPr>
              <a:t>freed</a:t>
            </a:r>
          </a:p>
        </p:txBody>
      </p:sp>
      <p:sp>
        <p:nvSpPr>
          <p:cNvPr id="18447" name="Line 16"/>
          <p:cNvSpPr>
            <a:spLocks noChangeShapeType="1"/>
          </p:cNvSpPr>
          <p:nvPr/>
        </p:nvSpPr>
        <p:spPr bwMode="auto">
          <a:xfrm>
            <a:off x="1828800" y="30480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7"/>
          <p:cNvSpPr txBox="1">
            <a:spLocks noChangeArrowheads="1"/>
          </p:cNvSpPr>
          <p:nvPr/>
        </p:nvSpPr>
        <p:spPr bwMode="auto">
          <a:xfrm>
            <a:off x="2514600" y="19812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Case 1</a:t>
            </a:r>
          </a:p>
        </p:txBody>
      </p:sp>
      <p:sp>
        <p:nvSpPr>
          <p:cNvPr id="18449" name="Text Box 18"/>
          <p:cNvSpPr txBox="1">
            <a:spLocks noChangeArrowheads="1"/>
          </p:cNvSpPr>
          <p:nvPr/>
        </p:nvSpPr>
        <p:spPr bwMode="auto">
          <a:xfrm>
            <a:off x="4038600" y="19812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Case 2</a:t>
            </a:r>
          </a:p>
        </p:txBody>
      </p:sp>
      <p:sp>
        <p:nvSpPr>
          <p:cNvPr id="18450" name="Text Box 19"/>
          <p:cNvSpPr txBox="1">
            <a:spLocks noChangeArrowheads="1"/>
          </p:cNvSpPr>
          <p:nvPr/>
        </p:nvSpPr>
        <p:spPr bwMode="auto">
          <a:xfrm>
            <a:off x="5562600" y="19812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Case 3</a:t>
            </a:r>
          </a:p>
        </p:txBody>
      </p:sp>
      <p:sp>
        <p:nvSpPr>
          <p:cNvPr id="18451" name="Text Box 20"/>
          <p:cNvSpPr txBox="1">
            <a:spLocks noChangeArrowheads="1"/>
          </p:cNvSpPr>
          <p:nvPr/>
        </p:nvSpPr>
        <p:spPr bwMode="auto">
          <a:xfrm>
            <a:off x="7086600" y="19812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Case 4</a:t>
            </a:r>
          </a:p>
        </p:txBody>
      </p:sp>
      <p:sp>
        <p:nvSpPr>
          <p:cNvPr id="18452" name="TextBox 1"/>
          <p:cNvSpPr txBox="1">
            <a:spLocks noChangeArrowheads="1"/>
          </p:cNvSpPr>
          <p:nvPr/>
        </p:nvSpPr>
        <p:spPr bwMode="auto">
          <a:xfrm>
            <a:off x="593725" y="4419600"/>
            <a:ext cx="74072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In the worst case 4, only have to fuse three free blocks and update</a:t>
            </a:r>
          </a:p>
          <a:p>
            <a:r>
              <a:rPr lang="en-US" sz="1800"/>
              <a:t>their headers – hence coalescing takes “constant time”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p:cNvSpPr>
          <p:nvPr/>
        </p:nvSpPr>
        <p:spPr bwMode="auto">
          <a:xfrm>
            <a:off x="2362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19458" name="Rectangle 3"/>
          <p:cNvSpPr>
            <a:spLocks noChangeArrowheads="1"/>
          </p:cNvSpPr>
          <p:nvPr/>
        </p:nvSpPr>
        <p:spPr bwMode="auto">
          <a:xfrm>
            <a:off x="3657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59" name="Rectangle 4"/>
          <p:cNvSpPr>
            <a:spLocks noChangeArrowheads="1"/>
          </p:cNvSpPr>
          <p:nvPr/>
        </p:nvSpPr>
        <p:spPr bwMode="auto">
          <a:xfrm>
            <a:off x="2362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572421" name="Rectangle 5"/>
          <p:cNvSpPr>
            <a:spLocks noGrp="1" noChangeArrowheads="1"/>
          </p:cNvSpPr>
          <p:nvPr>
            <p:ph type="title"/>
          </p:nvPr>
        </p:nvSpPr>
        <p:spPr>
          <a:xfrm>
            <a:off x="381000" y="417513"/>
            <a:ext cx="8305800" cy="573087"/>
          </a:xfrm>
        </p:spPr>
        <p:txBody>
          <a:bodyPr/>
          <a:lstStyle/>
          <a:p>
            <a:pPr eaLnBrk="1" hangingPunct="1">
              <a:defRPr/>
            </a:pPr>
            <a:r>
              <a:rPr lang="en-US" smtClean="0">
                <a:cs typeface="+mj-cs"/>
              </a:rPr>
              <a:t>Constant Time Coalescing (Case 1)</a:t>
            </a:r>
          </a:p>
        </p:txBody>
      </p:sp>
      <p:sp>
        <p:nvSpPr>
          <p:cNvPr id="19461" name="Rectangle 6"/>
          <p:cNvSpPr>
            <a:spLocks noChangeArrowheads="1"/>
          </p:cNvSpPr>
          <p:nvPr/>
        </p:nvSpPr>
        <p:spPr bwMode="auto">
          <a:xfrm>
            <a:off x="2362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62" name="Rectangle 7"/>
          <p:cNvSpPr>
            <a:spLocks noChangeArrowheads="1"/>
          </p:cNvSpPr>
          <p:nvPr/>
        </p:nvSpPr>
        <p:spPr bwMode="auto">
          <a:xfrm>
            <a:off x="2362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19463" name="Rectangle 8"/>
          <p:cNvSpPr>
            <a:spLocks noChangeArrowheads="1"/>
          </p:cNvSpPr>
          <p:nvPr/>
        </p:nvSpPr>
        <p:spPr bwMode="auto">
          <a:xfrm>
            <a:off x="3657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64" name="Rectangle 9"/>
          <p:cNvSpPr>
            <a:spLocks noChangeArrowheads="1"/>
          </p:cNvSpPr>
          <p:nvPr/>
        </p:nvSpPr>
        <p:spPr bwMode="auto">
          <a:xfrm>
            <a:off x="2362200" y="16764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19465" name="Line 10"/>
          <p:cNvSpPr>
            <a:spLocks noChangeShapeType="1"/>
          </p:cNvSpPr>
          <p:nvPr/>
        </p:nvSpPr>
        <p:spPr bwMode="auto">
          <a:xfrm>
            <a:off x="3200400" y="3962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6" name="Rectangle 11"/>
          <p:cNvSpPr>
            <a:spLocks noChangeArrowheads="1"/>
          </p:cNvSpPr>
          <p:nvPr/>
        </p:nvSpPr>
        <p:spPr bwMode="auto">
          <a:xfrm>
            <a:off x="2362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19467" name="Rectangle 12"/>
          <p:cNvSpPr>
            <a:spLocks noChangeArrowheads="1"/>
          </p:cNvSpPr>
          <p:nvPr/>
        </p:nvSpPr>
        <p:spPr bwMode="auto">
          <a:xfrm>
            <a:off x="3657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19468" name="Rectangle 13"/>
          <p:cNvSpPr>
            <a:spLocks noChangeArrowheads="1"/>
          </p:cNvSpPr>
          <p:nvPr/>
        </p:nvSpPr>
        <p:spPr bwMode="auto">
          <a:xfrm>
            <a:off x="2362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69" name="Rectangle 14"/>
          <p:cNvSpPr>
            <a:spLocks noChangeArrowheads="1"/>
          </p:cNvSpPr>
          <p:nvPr/>
        </p:nvSpPr>
        <p:spPr bwMode="auto">
          <a:xfrm>
            <a:off x="2362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70" name="Rectangle 15"/>
          <p:cNvSpPr>
            <a:spLocks noChangeArrowheads="1"/>
          </p:cNvSpPr>
          <p:nvPr/>
        </p:nvSpPr>
        <p:spPr bwMode="auto">
          <a:xfrm>
            <a:off x="2362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19471" name="Rectangle 16"/>
          <p:cNvSpPr>
            <a:spLocks noChangeArrowheads="1"/>
          </p:cNvSpPr>
          <p:nvPr/>
        </p:nvSpPr>
        <p:spPr bwMode="auto">
          <a:xfrm>
            <a:off x="3657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19472" name="Rectangle 17"/>
          <p:cNvSpPr>
            <a:spLocks noChangeArrowheads="1"/>
          </p:cNvSpPr>
          <p:nvPr/>
        </p:nvSpPr>
        <p:spPr bwMode="auto">
          <a:xfrm>
            <a:off x="2362200" y="25908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19473" name="Rectangle 18"/>
          <p:cNvSpPr>
            <a:spLocks noChangeArrowheads="1"/>
          </p:cNvSpPr>
          <p:nvPr/>
        </p:nvSpPr>
        <p:spPr bwMode="auto">
          <a:xfrm>
            <a:off x="2362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19474" name="Rectangle 19"/>
          <p:cNvSpPr>
            <a:spLocks noChangeArrowheads="1"/>
          </p:cNvSpPr>
          <p:nvPr/>
        </p:nvSpPr>
        <p:spPr bwMode="auto">
          <a:xfrm>
            <a:off x="3657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75" name="Rectangle 20"/>
          <p:cNvSpPr>
            <a:spLocks noChangeArrowheads="1"/>
          </p:cNvSpPr>
          <p:nvPr/>
        </p:nvSpPr>
        <p:spPr bwMode="auto">
          <a:xfrm>
            <a:off x="2362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76" name="Rectangle 21"/>
          <p:cNvSpPr>
            <a:spLocks noChangeArrowheads="1"/>
          </p:cNvSpPr>
          <p:nvPr/>
        </p:nvSpPr>
        <p:spPr bwMode="auto">
          <a:xfrm>
            <a:off x="2362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77" name="Rectangle 22"/>
          <p:cNvSpPr>
            <a:spLocks noChangeArrowheads="1"/>
          </p:cNvSpPr>
          <p:nvPr/>
        </p:nvSpPr>
        <p:spPr bwMode="auto">
          <a:xfrm>
            <a:off x="2362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19478" name="Rectangle 23"/>
          <p:cNvSpPr>
            <a:spLocks noChangeArrowheads="1"/>
          </p:cNvSpPr>
          <p:nvPr/>
        </p:nvSpPr>
        <p:spPr bwMode="auto">
          <a:xfrm>
            <a:off x="3657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79" name="Rectangle 24"/>
          <p:cNvSpPr>
            <a:spLocks noChangeArrowheads="1"/>
          </p:cNvSpPr>
          <p:nvPr/>
        </p:nvSpPr>
        <p:spPr bwMode="auto">
          <a:xfrm>
            <a:off x="2362200" y="35052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19480" name="Rectangle 25"/>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19481" name="Rectangle 26"/>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82" name="Rectangle 27"/>
          <p:cNvSpPr>
            <a:spLocks noChangeArrowheads="1"/>
          </p:cNvSpPr>
          <p:nvPr/>
        </p:nvSpPr>
        <p:spPr bwMode="auto">
          <a:xfrm>
            <a:off x="5029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83" name="Rectangle 28"/>
          <p:cNvSpPr>
            <a:spLocks noChangeArrowheads="1"/>
          </p:cNvSpPr>
          <p:nvPr/>
        </p:nvSpPr>
        <p:spPr bwMode="auto">
          <a:xfrm>
            <a:off x="5029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84" name="Rectangle 29"/>
          <p:cNvSpPr>
            <a:spLocks noChangeArrowheads="1"/>
          </p:cNvSpPr>
          <p:nvPr/>
        </p:nvSpPr>
        <p:spPr bwMode="auto">
          <a:xfrm>
            <a:off x="5029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19485" name="Rectangle 30"/>
          <p:cNvSpPr>
            <a:spLocks noChangeArrowheads="1"/>
          </p:cNvSpPr>
          <p:nvPr/>
        </p:nvSpPr>
        <p:spPr bwMode="auto">
          <a:xfrm>
            <a:off x="6324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86" name="Rectangle 31"/>
          <p:cNvSpPr>
            <a:spLocks noChangeArrowheads="1"/>
          </p:cNvSpPr>
          <p:nvPr/>
        </p:nvSpPr>
        <p:spPr bwMode="auto">
          <a:xfrm>
            <a:off x="5029200" y="16764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19487" name="Line 32"/>
          <p:cNvSpPr>
            <a:spLocks noChangeShapeType="1"/>
          </p:cNvSpPr>
          <p:nvPr/>
        </p:nvSpPr>
        <p:spPr bwMode="auto">
          <a:xfrm>
            <a:off x="5867400" y="3962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8" name="Rectangle 33"/>
          <p:cNvSpPr>
            <a:spLocks noChangeArrowheads="1"/>
          </p:cNvSpPr>
          <p:nvPr/>
        </p:nvSpPr>
        <p:spPr bwMode="auto">
          <a:xfrm>
            <a:off x="5029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19489" name="Rectangle 34"/>
          <p:cNvSpPr>
            <a:spLocks noChangeArrowheads="1"/>
          </p:cNvSpPr>
          <p:nvPr/>
        </p:nvSpPr>
        <p:spPr bwMode="auto">
          <a:xfrm>
            <a:off x="6324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19490" name="Rectangle 35"/>
          <p:cNvSpPr>
            <a:spLocks noChangeArrowheads="1"/>
          </p:cNvSpPr>
          <p:nvPr/>
        </p:nvSpPr>
        <p:spPr bwMode="auto">
          <a:xfrm>
            <a:off x="5029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91" name="Rectangle 36"/>
          <p:cNvSpPr>
            <a:spLocks noChangeArrowheads="1"/>
          </p:cNvSpPr>
          <p:nvPr/>
        </p:nvSpPr>
        <p:spPr bwMode="auto">
          <a:xfrm>
            <a:off x="5029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92" name="Rectangle 37"/>
          <p:cNvSpPr>
            <a:spLocks noChangeArrowheads="1"/>
          </p:cNvSpPr>
          <p:nvPr/>
        </p:nvSpPr>
        <p:spPr bwMode="auto">
          <a:xfrm>
            <a:off x="5029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19493" name="Rectangle 38"/>
          <p:cNvSpPr>
            <a:spLocks noChangeArrowheads="1"/>
          </p:cNvSpPr>
          <p:nvPr/>
        </p:nvSpPr>
        <p:spPr bwMode="auto">
          <a:xfrm>
            <a:off x="6324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19494" name="Rectangle 39"/>
          <p:cNvSpPr>
            <a:spLocks noChangeArrowheads="1"/>
          </p:cNvSpPr>
          <p:nvPr/>
        </p:nvSpPr>
        <p:spPr bwMode="auto">
          <a:xfrm>
            <a:off x="5029200" y="25908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19495" name="Rectangle 40"/>
          <p:cNvSpPr>
            <a:spLocks noChangeArrowheads="1"/>
          </p:cNvSpPr>
          <p:nvPr/>
        </p:nvSpPr>
        <p:spPr bwMode="auto">
          <a:xfrm>
            <a:off x="5029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19496" name="Rectangle 41"/>
          <p:cNvSpPr>
            <a:spLocks noChangeArrowheads="1"/>
          </p:cNvSpPr>
          <p:nvPr/>
        </p:nvSpPr>
        <p:spPr bwMode="auto">
          <a:xfrm>
            <a:off x="6324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497" name="Rectangle 42"/>
          <p:cNvSpPr>
            <a:spLocks noChangeArrowheads="1"/>
          </p:cNvSpPr>
          <p:nvPr/>
        </p:nvSpPr>
        <p:spPr bwMode="auto">
          <a:xfrm>
            <a:off x="5029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98" name="Rectangle 43"/>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19499" name="Rectangle 44"/>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19500" name="Rectangle 45"/>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19501" name="Rectangle 46"/>
          <p:cNvSpPr>
            <a:spLocks noChangeArrowheads="1"/>
          </p:cNvSpPr>
          <p:nvPr/>
        </p:nvSpPr>
        <p:spPr bwMode="auto">
          <a:xfrm>
            <a:off x="5029200" y="35052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19502" name="Line 47"/>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03" name="TextBox 1"/>
          <p:cNvSpPr txBox="1">
            <a:spLocks noChangeArrowheads="1"/>
          </p:cNvSpPr>
          <p:nvPr/>
        </p:nvSpPr>
        <p:spPr bwMode="auto">
          <a:xfrm>
            <a:off x="1139825" y="2667000"/>
            <a:ext cx="1146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Free this</a:t>
            </a:r>
          </a:p>
          <a:p>
            <a:r>
              <a:rPr lang="en-US" sz="1800">
                <a:solidFill>
                  <a:srgbClr val="FF0000"/>
                </a:solidFill>
              </a:rPr>
              <a:t>block</a:t>
            </a:r>
          </a:p>
        </p:txBody>
      </p:sp>
      <p:sp>
        <p:nvSpPr>
          <p:cNvPr id="3" name="Left Brace 2"/>
          <p:cNvSpPr/>
          <p:nvPr/>
        </p:nvSpPr>
        <p:spPr bwMode="auto">
          <a:xfrm>
            <a:off x="2133600" y="2590800"/>
            <a:ext cx="152400" cy="838200"/>
          </a:xfrm>
          <a:prstGeom prst="leftBrac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0482" name="Rectangle 3"/>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0483" name="Rectangle 4"/>
          <p:cNvSpPr>
            <a:spLocks noChangeArrowheads="1"/>
          </p:cNvSpPr>
          <p:nvPr/>
        </p:nvSpPr>
        <p:spPr bwMode="auto">
          <a:xfrm>
            <a:off x="5029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573445" name="Rectangle 5"/>
          <p:cNvSpPr>
            <a:spLocks noGrp="1" noChangeArrowheads="1"/>
          </p:cNvSpPr>
          <p:nvPr>
            <p:ph type="title"/>
          </p:nvPr>
        </p:nvSpPr>
        <p:spPr>
          <a:xfrm>
            <a:off x="381000" y="417513"/>
            <a:ext cx="8305800" cy="573087"/>
          </a:xfrm>
        </p:spPr>
        <p:txBody>
          <a:bodyPr/>
          <a:lstStyle/>
          <a:p>
            <a:pPr eaLnBrk="1" hangingPunct="1">
              <a:defRPr/>
            </a:pPr>
            <a:r>
              <a:rPr lang="en-US" smtClean="0">
                <a:cs typeface="+mj-cs"/>
              </a:rPr>
              <a:t>Constant Time Coalescing (Case 2)</a:t>
            </a:r>
          </a:p>
        </p:txBody>
      </p:sp>
      <p:sp>
        <p:nvSpPr>
          <p:cNvPr id="20485" name="Rectangle 6"/>
          <p:cNvSpPr>
            <a:spLocks noChangeArrowheads="1"/>
          </p:cNvSpPr>
          <p:nvPr/>
        </p:nvSpPr>
        <p:spPr bwMode="auto">
          <a:xfrm>
            <a:off x="5029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486" name="Rectangle 7"/>
          <p:cNvSpPr>
            <a:spLocks noChangeArrowheads="1"/>
          </p:cNvSpPr>
          <p:nvPr/>
        </p:nvSpPr>
        <p:spPr bwMode="auto">
          <a:xfrm>
            <a:off x="5029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0487" name="Rectangle 8"/>
          <p:cNvSpPr>
            <a:spLocks noChangeArrowheads="1"/>
          </p:cNvSpPr>
          <p:nvPr/>
        </p:nvSpPr>
        <p:spPr bwMode="auto">
          <a:xfrm>
            <a:off x="6324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0488" name="Rectangle 9"/>
          <p:cNvSpPr>
            <a:spLocks noChangeArrowheads="1"/>
          </p:cNvSpPr>
          <p:nvPr/>
        </p:nvSpPr>
        <p:spPr bwMode="auto">
          <a:xfrm>
            <a:off x="5029200" y="16764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0489" name="Rectangle 10"/>
          <p:cNvSpPr>
            <a:spLocks noChangeArrowheads="1"/>
          </p:cNvSpPr>
          <p:nvPr/>
        </p:nvSpPr>
        <p:spPr bwMode="auto">
          <a:xfrm>
            <a:off x="5029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n+m2</a:t>
            </a:r>
          </a:p>
        </p:txBody>
      </p:sp>
      <p:sp>
        <p:nvSpPr>
          <p:cNvPr id="20490" name="Rectangle 11"/>
          <p:cNvSpPr>
            <a:spLocks noChangeArrowheads="1"/>
          </p:cNvSpPr>
          <p:nvPr/>
        </p:nvSpPr>
        <p:spPr bwMode="auto">
          <a:xfrm>
            <a:off x="6324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20491" name="Rectangle 12"/>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492" name="Rectangle 13"/>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n+m2</a:t>
            </a:r>
          </a:p>
        </p:txBody>
      </p:sp>
      <p:sp>
        <p:nvSpPr>
          <p:cNvPr id="20493" name="Rectangle 14"/>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20494" name="Rectangle 15"/>
          <p:cNvSpPr>
            <a:spLocks noChangeArrowheads="1"/>
          </p:cNvSpPr>
          <p:nvPr/>
        </p:nvSpPr>
        <p:spPr bwMode="auto">
          <a:xfrm>
            <a:off x="22098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0495" name="Rectangle 16"/>
          <p:cNvSpPr>
            <a:spLocks noChangeArrowheads="1"/>
          </p:cNvSpPr>
          <p:nvPr/>
        </p:nvSpPr>
        <p:spPr bwMode="auto">
          <a:xfrm>
            <a:off x="35052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0496" name="Rectangle 17"/>
          <p:cNvSpPr>
            <a:spLocks noChangeArrowheads="1"/>
          </p:cNvSpPr>
          <p:nvPr/>
        </p:nvSpPr>
        <p:spPr bwMode="auto">
          <a:xfrm>
            <a:off x="22098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497" name="Rectangle 18"/>
          <p:cNvSpPr>
            <a:spLocks noChangeArrowheads="1"/>
          </p:cNvSpPr>
          <p:nvPr/>
        </p:nvSpPr>
        <p:spPr bwMode="auto">
          <a:xfrm>
            <a:off x="22098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498" name="Rectangle 19"/>
          <p:cNvSpPr>
            <a:spLocks noChangeArrowheads="1"/>
          </p:cNvSpPr>
          <p:nvPr/>
        </p:nvSpPr>
        <p:spPr bwMode="auto">
          <a:xfrm>
            <a:off x="22098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0499" name="Rectangle 20"/>
          <p:cNvSpPr>
            <a:spLocks noChangeArrowheads="1"/>
          </p:cNvSpPr>
          <p:nvPr/>
        </p:nvSpPr>
        <p:spPr bwMode="auto">
          <a:xfrm>
            <a:off x="35052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0500" name="Rectangle 21"/>
          <p:cNvSpPr>
            <a:spLocks noChangeArrowheads="1"/>
          </p:cNvSpPr>
          <p:nvPr/>
        </p:nvSpPr>
        <p:spPr bwMode="auto">
          <a:xfrm>
            <a:off x="2209800" y="16764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0501" name="Line 22"/>
          <p:cNvSpPr>
            <a:spLocks noChangeShapeType="1"/>
          </p:cNvSpPr>
          <p:nvPr/>
        </p:nvSpPr>
        <p:spPr bwMode="auto">
          <a:xfrm>
            <a:off x="3048000" y="3962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2" name="Rectangle 23"/>
          <p:cNvSpPr>
            <a:spLocks noChangeArrowheads="1"/>
          </p:cNvSpPr>
          <p:nvPr/>
        </p:nvSpPr>
        <p:spPr bwMode="auto">
          <a:xfrm>
            <a:off x="22098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20503" name="Rectangle 24"/>
          <p:cNvSpPr>
            <a:spLocks noChangeArrowheads="1"/>
          </p:cNvSpPr>
          <p:nvPr/>
        </p:nvSpPr>
        <p:spPr bwMode="auto">
          <a:xfrm>
            <a:off x="35052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20504" name="Rectangle 25"/>
          <p:cNvSpPr>
            <a:spLocks noChangeArrowheads="1"/>
          </p:cNvSpPr>
          <p:nvPr/>
        </p:nvSpPr>
        <p:spPr bwMode="auto">
          <a:xfrm>
            <a:off x="22098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505" name="Rectangle 26"/>
          <p:cNvSpPr>
            <a:spLocks noChangeArrowheads="1"/>
          </p:cNvSpPr>
          <p:nvPr/>
        </p:nvSpPr>
        <p:spPr bwMode="auto">
          <a:xfrm>
            <a:off x="22098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506" name="Rectangle 27"/>
          <p:cNvSpPr>
            <a:spLocks noChangeArrowheads="1"/>
          </p:cNvSpPr>
          <p:nvPr/>
        </p:nvSpPr>
        <p:spPr bwMode="auto">
          <a:xfrm>
            <a:off x="22098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20507" name="Rectangle 28"/>
          <p:cNvSpPr>
            <a:spLocks noChangeArrowheads="1"/>
          </p:cNvSpPr>
          <p:nvPr/>
        </p:nvSpPr>
        <p:spPr bwMode="auto">
          <a:xfrm>
            <a:off x="35052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20508" name="Rectangle 29"/>
          <p:cNvSpPr>
            <a:spLocks noChangeArrowheads="1"/>
          </p:cNvSpPr>
          <p:nvPr/>
        </p:nvSpPr>
        <p:spPr bwMode="auto">
          <a:xfrm>
            <a:off x="2209800" y="25908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0509" name="Rectangle 30"/>
          <p:cNvSpPr>
            <a:spLocks noChangeArrowheads="1"/>
          </p:cNvSpPr>
          <p:nvPr/>
        </p:nvSpPr>
        <p:spPr bwMode="auto">
          <a:xfrm>
            <a:off x="22098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0510" name="Rectangle 31"/>
          <p:cNvSpPr>
            <a:spLocks noChangeArrowheads="1"/>
          </p:cNvSpPr>
          <p:nvPr/>
        </p:nvSpPr>
        <p:spPr bwMode="auto">
          <a:xfrm>
            <a:off x="35052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0511" name="Rectangle 32"/>
          <p:cNvSpPr>
            <a:spLocks noChangeArrowheads="1"/>
          </p:cNvSpPr>
          <p:nvPr/>
        </p:nvSpPr>
        <p:spPr bwMode="auto">
          <a:xfrm>
            <a:off x="22098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512" name="Rectangle 33"/>
          <p:cNvSpPr>
            <a:spLocks noChangeArrowheads="1"/>
          </p:cNvSpPr>
          <p:nvPr/>
        </p:nvSpPr>
        <p:spPr bwMode="auto">
          <a:xfrm>
            <a:off x="22098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513" name="Rectangle 34"/>
          <p:cNvSpPr>
            <a:spLocks noChangeArrowheads="1"/>
          </p:cNvSpPr>
          <p:nvPr/>
        </p:nvSpPr>
        <p:spPr bwMode="auto">
          <a:xfrm>
            <a:off x="22098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0514" name="Rectangle 35"/>
          <p:cNvSpPr>
            <a:spLocks noChangeArrowheads="1"/>
          </p:cNvSpPr>
          <p:nvPr/>
        </p:nvSpPr>
        <p:spPr bwMode="auto">
          <a:xfrm>
            <a:off x="35052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0515" name="Rectangle 36"/>
          <p:cNvSpPr>
            <a:spLocks noChangeArrowheads="1"/>
          </p:cNvSpPr>
          <p:nvPr/>
        </p:nvSpPr>
        <p:spPr bwMode="auto">
          <a:xfrm>
            <a:off x="2209800" y="35052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0516" name="Line 37"/>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7" name="Rectangle 38"/>
          <p:cNvSpPr>
            <a:spLocks noChangeArrowheads="1"/>
          </p:cNvSpPr>
          <p:nvPr/>
        </p:nvSpPr>
        <p:spPr bwMode="auto">
          <a:xfrm>
            <a:off x="5029200" y="2895600"/>
            <a:ext cx="1676400" cy="12192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0518" name="Rectangle 39"/>
          <p:cNvSpPr>
            <a:spLocks noChangeArrowheads="1"/>
          </p:cNvSpPr>
          <p:nvPr/>
        </p:nvSpPr>
        <p:spPr bwMode="auto">
          <a:xfrm>
            <a:off x="5029200" y="2590800"/>
            <a:ext cx="1676400" cy="1828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0519" name="TextBox 39"/>
          <p:cNvSpPr txBox="1">
            <a:spLocks noChangeArrowheads="1"/>
          </p:cNvSpPr>
          <p:nvPr/>
        </p:nvSpPr>
        <p:spPr bwMode="auto">
          <a:xfrm>
            <a:off x="990600" y="2667000"/>
            <a:ext cx="1146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Free this</a:t>
            </a:r>
          </a:p>
          <a:p>
            <a:r>
              <a:rPr lang="en-US" sz="1800">
                <a:solidFill>
                  <a:srgbClr val="FF0000"/>
                </a:solidFill>
              </a:rPr>
              <a:t>block</a:t>
            </a:r>
          </a:p>
        </p:txBody>
      </p:sp>
      <p:sp>
        <p:nvSpPr>
          <p:cNvPr id="41" name="Left Brace 40"/>
          <p:cNvSpPr/>
          <p:nvPr/>
        </p:nvSpPr>
        <p:spPr bwMode="auto">
          <a:xfrm>
            <a:off x="1984375" y="2590800"/>
            <a:ext cx="152400" cy="838200"/>
          </a:xfrm>
          <a:prstGeom prst="leftBrac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2362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1506" name="Rectangle 3"/>
          <p:cNvSpPr>
            <a:spLocks noChangeArrowheads="1"/>
          </p:cNvSpPr>
          <p:nvPr/>
        </p:nvSpPr>
        <p:spPr bwMode="auto">
          <a:xfrm>
            <a:off x="3657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1507" name="Rectangle 4"/>
          <p:cNvSpPr>
            <a:spLocks noChangeArrowheads="1"/>
          </p:cNvSpPr>
          <p:nvPr/>
        </p:nvSpPr>
        <p:spPr bwMode="auto">
          <a:xfrm>
            <a:off x="2362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574469" name="Rectangle 5"/>
          <p:cNvSpPr>
            <a:spLocks noGrp="1" noChangeArrowheads="1"/>
          </p:cNvSpPr>
          <p:nvPr>
            <p:ph type="title"/>
          </p:nvPr>
        </p:nvSpPr>
        <p:spPr>
          <a:xfrm>
            <a:off x="381000" y="417513"/>
            <a:ext cx="8382000" cy="573087"/>
          </a:xfrm>
        </p:spPr>
        <p:txBody>
          <a:bodyPr/>
          <a:lstStyle/>
          <a:p>
            <a:pPr eaLnBrk="1" hangingPunct="1">
              <a:defRPr/>
            </a:pPr>
            <a:r>
              <a:rPr lang="en-US" smtClean="0">
                <a:cs typeface="+mj-cs"/>
              </a:rPr>
              <a:t>Constant Time Coalescing (Case 3)</a:t>
            </a:r>
          </a:p>
        </p:txBody>
      </p:sp>
      <p:sp>
        <p:nvSpPr>
          <p:cNvPr id="21509" name="Rectangle 6"/>
          <p:cNvSpPr>
            <a:spLocks noChangeArrowheads="1"/>
          </p:cNvSpPr>
          <p:nvPr/>
        </p:nvSpPr>
        <p:spPr bwMode="auto">
          <a:xfrm>
            <a:off x="2362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10" name="Rectangle 7"/>
          <p:cNvSpPr>
            <a:spLocks noChangeArrowheads="1"/>
          </p:cNvSpPr>
          <p:nvPr/>
        </p:nvSpPr>
        <p:spPr bwMode="auto">
          <a:xfrm>
            <a:off x="2362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1511" name="Rectangle 8"/>
          <p:cNvSpPr>
            <a:spLocks noChangeArrowheads="1"/>
          </p:cNvSpPr>
          <p:nvPr/>
        </p:nvSpPr>
        <p:spPr bwMode="auto">
          <a:xfrm>
            <a:off x="3657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1512" name="Rectangle 9"/>
          <p:cNvSpPr>
            <a:spLocks noChangeArrowheads="1"/>
          </p:cNvSpPr>
          <p:nvPr/>
        </p:nvSpPr>
        <p:spPr bwMode="auto">
          <a:xfrm>
            <a:off x="2362200" y="16764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1513" name="Line 10"/>
          <p:cNvSpPr>
            <a:spLocks noChangeShapeType="1"/>
          </p:cNvSpPr>
          <p:nvPr/>
        </p:nvSpPr>
        <p:spPr bwMode="auto">
          <a:xfrm>
            <a:off x="3200400" y="3962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4" name="Rectangle 11"/>
          <p:cNvSpPr>
            <a:spLocks noChangeArrowheads="1"/>
          </p:cNvSpPr>
          <p:nvPr/>
        </p:nvSpPr>
        <p:spPr bwMode="auto">
          <a:xfrm>
            <a:off x="2362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21515" name="Rectangle 12"/>
          <p:cNvSpPr>
            <a:spLocks noChangeArrowheads="1"/>
          </p:cNvSpPr>
          <p:nvPr/>
        </p:nvSpPr>
        <p:spPr bwMode="auto">
          <a:xfrm>
            <a:off x="3657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21516" name="Rectangle 13"/>
          <p:cNvSpPr>
            <a:spLocks noChangeArrowheads="1"/>
          </p:cNvSpPr>
          <p:nvPr/>
        </p:nvSpPr>
        <p:spPr bwMode="auto">
          <a:xfrm>
            <a:off x="2362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17" name="Rectangle 14"/>
          <p:cNvSpPr>
            <a:spLocks noChangeArrowheads="1"/>
          </p:cNvSpPr>
          <p:nvPr/>
        </p:nvSpPr>
        <p:spPr bwMode="auto">
          <a:xfrm>
            <a:off x="2362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18" name="Rectangle 15"/>
          <p:cNvSpPr>
            <a:spLocks noChangeArrowheads="1"/>
          </p:cNvSpPr>
          <p:nvPr/>
        </p:nvSpPr>
        <p:spPr bwMode="auto">
          <a:xfrm>
            <a:off x="2362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21519" name="Rectangle 16"/>
          <p:cNvSpPr>
            <a:spLocks noChangeArrowheads="1"/>
          </p:cNvSpPr>
          <p:nvPr/>
        </p:nvSpPr>
        <p:spPr bwMode="auto">
          <a:xfrm>
            <a:off x="3657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21520" name="Rectangle 17"/>
          <p:cNvSpPr>
            <a:spLocks noChangeArrowheads="1"/>
          </p:cNvSpPr>
          <p:nvPr/>
        </p:nvSpPr>
        <p:spPr bwMode="auto">
          <a:xfrm>
            <a:off x="2362200" y="25908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1521" name="Rectangle 18"/>
          <p:cNvSpPr>
            <a:spLocks noChangeArrowheads="1"/>
          </p:cNvSpPr>
          <p:nvPr/>
        </p:nvSpPr>
        <p:spPr bwMode="auto">
          <a:xfrm>
            <a:off x="2362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1522" name="Rectangle 19"/>
          <p:cNvSpPr>
            <a:spLocks noChangeArrowheads="1"/>
          </p:cNvSpPr>
          <p:nvPr/>
        </p:nvSpPr>
        <p:spPr bwMode="auto">
          <a:xfrm>
            <a:off x="3657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1523" name="Rectangle 20"/>
          <p:cNvSpPr>
            <a:spLocks noChangeArrowheads="1"/>
          </p:cNvSpPr>
          <p:nvPr/>
        </p:nvSpPr>
        <p:spPr bwMode="auto">
          <a:xfrm>
            <a:off x="2362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24" name="Rectangle 21"/>
          <p:cNvSpPr>
            <a:spLocks noChangeArrowheads="1"/>
          </p:cNvSpPr>
          <p:nvPr/>
        </p:nvSpPr>
        <p:spPr bwMode="auto">
          <a:xfrm>
            <a:off x="2362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25" name="Rectangle 22"/>
          <p:cNvSpPr>
            <a:spLocks noChangeArrowheads="1"/>
          </p:cNvSpPr>
          <p:nvPr/>
        </p:nvSpPr>
        <p:spPr bwMode="auto">
          <a:xfrm>
            <a:off x="2362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1526" name="Rectangle 23"/>
          <p:cNvSpPr>
            <a:spLocks noChangeArrowheads="1"/>
          </p:cNvSpPr>
          <p:nvPr/>
        </p:nvSpPr>
        <p:spPr bwMode="auto">
          <a:xfrm>
            <a:off x="3657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1527" name="Rectangle 24"/>
          <p:cNvSpPr>
            <a:spLocks noChangeArrowheads="1"/>
          </p:cNvSpPr>
          <p:nvPr/>
        </p:nvSpPr>
        <p:spPr bwMode="auto">
          <a:xfrm>
            <a:off x="2362200" y="35052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1528" name="Rectangle 25"/>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n+m1</a:t>
            </a:r>
          </a:p>
        </p:txBody>
      </p:sp>
      <p:sp>
        <p:nvSpPr>
          <p:cNvPr id="21529" name="Rectangle 26"/>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21530" name="Rectangle 27"/>
          <p:cNvSpPr>
            <a:spLocks noChangeArrowheads="1"/>
          </p:cNvSpPr>
          <p:nvPr/>
        </p:nvSpPr>
        <p:spPr bwMode="auto">
          <a:xfrm>
            <a:off x="5029200" y="1981200"/>
            <a:ext cx="1676400" cy="12192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31" name="Line 28"/>
          <p:cNvSpPr>
            <a:spLocks noChangeShapeType="1"/>
          </p:cNvSpPr>
          <p:nvPr/>
        </p:nvSpPr>
        <p:spPr bwMode="auto">
          <a:xfrm>
            <a:off x="5867400" y="3962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2" name="Rectangle 29"/>
          <p:cNvSpPr>
            <a:spLocks noChangeArrowheads="1"/>
          </p:cNvSpPr>
          <p:nvPr/>
        </p:nvSpPr>
        <p:spPr bwMode="auto">
          <a:xfrm>
            <a:off x="5029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33" name="Rectangle 30"/>
          <p:cNvSpPr>
            <a:spLocks noChangeArrowheads="1"/>
          </p:cNvSpPr>
          <p:nvPr/>
        </p:nvSpPr>
        <p:spPr bwMode="auto">
          <a:xfrm>
            <a:off x="5029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n+m1</a:t>
            </a:r>
          </a:p>
        </p:txBody>
      </p:sp>
      <p:sp>
        <p:nvSpPr>
          <p:cNvPr id="21534" name="Rectangle 31"/>
          <p:cNvSpPr>
            <a:spLocks noChangeArrowheads="1"/>
          </p:cNvSpPr>
          <p:nvPr/>
        </p:nvSpPr>
        <p:spPr bwMode="auto">
          <a:xfrm>
            <a:off x="6324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21535" name="Rectangle 32"/>
          <p:cNvSpPr>
            <a:spLocks noChangeArrowheads="1"/>
          </p:cNvSpPr>
          <p:nvPr/>
        </p:nvSpPr>
        <p:spPr bwMode="auto">
          <a:xfrm>
            <a:off x="5029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1536" name="Rectangle 33"/>
          <p:cNvSpPr>
            <a:spLocks noChangeArrowheads="1"/>
          </p:cNvSpPr>
          <p:nvPr/>
        </p:nvSpPr>
        <p:spPr bwMode="auto">
          <a:xfrm>
            <a:off x="6324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1537" name="Rectangle 34"/>
          <p:cNvSpPr>
            <a:spLocks noChangeArrowheads="1"/>
          </p:cNvSpPr>
          <p:nvPr/>
        </p:nvSpPr>
        <p:spPr bwMode="auto">
          <a:xfrm>
            <a:off x="5029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38" name="Rectangle 35"/>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539" name="Rectangle 36"/>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1540" name="Rectangle 37"/>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1</a:t>
            </a:r>
          </a:p>
        </p:txBody>
      </p:sp>
      <p:sp>
        <p:nvSpPr>
          <p:cNvPr id="21541" name="Rectangle 38"/>
          <p:cNvSpPr>
            <a:spLocks noChangeArrowheads="1"/>
          </p:cNvSpPr>
          <p:nvPr/>
        </p:nvSpPr>
        <p:spPr bwMode="auto">
          <a:xfrm>
            <a:off x="5029200" y="35052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1542" name="Line 39"/>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3" name="Rectangle 40"/>
          <p:cNvSpPr>
            <a:spLocks noChangeArrowheads="1"/>
          </p:cNvSpPr>
          <p:nvPr/>
        </p:nvSpPr>
        <p:spPr bwMode="auto">
          <a:xfrm>
            <a:off x="5029200" y="1676400"/>
            <a:ext cx="1676400" cy="1828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1544" name="TextBox 40"/>
          <p:cNvSpPr txBox="1">
            <a:spLocks noChangeArrowheads="1"/>
          </p:cNvSpPr>
          <p:nvPr/>
        </p:nvSpPr>
        <p:spPr bwMode="auto">
          <a:xfrm>
            <a:off x="1139825" y="2667000"/>
            <a:ext cx="1146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Free this</a:t>
            </a:r>
          </a:p>
          <a:p>
            <a:r>
              <a:rPr lang="en-US" sz="1800">
                <a:solidFill>
                  <a:srgbClr val="FF0000"/>
                </a:solidFill>
              </a:rPr>
              <a:t>block</a:t>
            </a:r>
          </a:p>
        </p:txBody>
      </p:sp>
      <p:sp>
        <p:nvSpPr>
          <p:cNvPr id="42" name="Left Brace 41"/>
          <p:cNvSpPr/>
          <p:nvPr/>
        </p:nvSpPr>
        <p:spPr bwMode="auto">
          <a:xfrm>
            <a:off x="2133600" y="2590800"/>
            <a:ext cx="152400" cy="838200"/>
          </a:xfrm>
          <a:prstGeom prst="leftBrac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2362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2530" name="Rectangle 3"/>
          <p:cNvSpPr>
            <a:spLocks noChangeArrowheads="1"/>
          </p:cNvSpPr>
          <p:nvPr/>
        </p:nvSpPr>
        <p:spPr bwMode="auto">
          <a:xfrm>
            <a:off x="3657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2531" name="Rectangle 4"/>
          <p:cNvSpPr>
            <a:spLocks noChangeArrowheads="1"/>
          </p:cNvSpPr>
          <p:nvPr/>
        </p:nvSpPr>
        <p:spPr bwMode="auto">
          <a:xfrm>
            <a:off x="2362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575493" name="Rectangle 5"/>
          <p:cNvSpPr>
            <a:spLocks noGrp="1" noChangeArrowheads="1"/>
          </p:cNvSpPr>
          <p:nvPr>
            <p:ph type="title"/>
          </p:nvPr>
        </p:nvSpPr>
        <p:spPr>
          <a:xfrm>
            <a:off x="381000" y="417513"/>
            <a:ext cx="8382000" cy="573087"/>
          </a:xfrm>
        </p:spPr>
        <p:txBody>
          <a:bodyPr/>
          <a:lstStyle/>
          <a:p>
            <a:pPr eaLnBrk="1" hangingPunct="1">
              <a:defRPr/>
            </a:pPr>
            <a:r>
              <a:rPr lang="en-US" smtClean="0">
                <a:cs typeface="+mj-cs"/>
              </a:rPr>
              <a:t>Constant Time Coalescing (Case 4)</a:t>
            </a:r>
          </a:p>
        </p:txBody>
      </p:sp>
      <p:sp>
        <p:nvSpPr>
          <p:cNvPr id="22533" name="Rectangle 6"/>
          <p:cNvSpPr>
            <a:spLocks noChangeArrowheads="1"/>
          </p:cNvSpPr>
          <p:nvPr/>
        </p:nvSpPr>
        <p:spPr bwMode="auto">
          <a:xfrm>
            <a:off x="2362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34" name="Rectangle 7"/>
          <p:cNvSpPr>
            <a:spLocks noChangeArrowheads="1"/>
          </p:cNvSpPr>
          <p:nvPr/>
        </p:nvSpPr>
        <p:spPr bwMode="auto">
          <a:xfrm>
            <a:off x="2362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m1</a:t>
            </a:r>
          </a:p>
        </p:txBody>
      </p:sp>
      <p:sp>
        <p:nvSpPr>
          <p:cNvPr id="22535" name="Rectangle 8"/>
          <p:cNvSpPr>
            <a:spLocks noChangeArrowheads="1"/>
          </p:cNvSpPr>
          <p:nvPr/>
        </p:nvSpPr>
        <p:spPr bwMode="auto">
          <a:xfrm>
            <a:off x="3657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2536" name="Rectangle 9"/>
          <p:cNvSpPr>
            <a:spLocks noChangeArrowheads="1"/>
          </p:cNvSpPr>
          <p:nvPr/>
        </p:nvSpPr>
        <p:spPr bwMode="auto">
          <a:xfrm>
            <a:off x="2362200" y="16764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2537" name="Line 10"/>
          <p:cNvSpPr>
            <a:spLocks noChangeShapeType="1"/>
          </p:cNvSpPr>
          <p:nvPr/>
        </p:nvSpPr>
        <p:spPr bwMode="auto">
          <a:xfrm>
            <a:off x="3200400" y="3962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38" name="Rectangle 11"/>
          <p:cNvSpPr>
            <a:spLocks noChangeArrowheads="1"/>
          </p:cNvSpPr>
          <p:nvPr/>
        </p:nvSpPr>
        <p:spPr bwMode="auto">
          <a:xfrm>
            <a:off x="2362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22539" name="Rectangle 12"/>
          <p:cNvSpPr>
            <a:spLocks noChangeArrowheads="1"/>
          </p:cNvSpPr>
          <p:nvPr/>
        </p:nvSpPr>
        <p:spPr bwMode="auto">
          <a:xfrm>
            <a:off x="3657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22540" name="Rectangle 13"/>
          <p:cNvSpPr>
            <a:spLocks noChangeArrowheads="1"/>
          </p:cNvSpPr>
          <p:nvPr/>
        </p:nvSpPr>
        <p:spPr bwMode="auto">
          <a:xfrm>
            <a:off x="2362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41" name="Rectangle 14"/>
          <p:cNvSpPr>
            <a:spLocks noChangeArrowheads="1"/>
          </p:cNvSpPr>
          <p:nvPr/>
        </p:nvSpPr>
        <p:spPr bwMode="auto">
          <a:xfrm>
            <a:off x="2362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42" name="Rectangle 15"/>
          <p:cNvSpPr>
            <a:spLocks noChangeArrowheads="1"/>
          </p:cNvSpPr>
          <p:nvPr/>
        </p:nvSpPr>
        <p:spPr bwMode="auto">
          <a:xfrm>
            <a:off x="2362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a:t>
            </a:r>
          </a:p>
        </p:txBody>
      </p:sp>
      <p:sp>
        <p:nvSpPr>
          <p:cNvPr id="22543" name="Rectangle 16"/>
          <p:cNvSpPr>
            <a:spLocks noChangeArrowheads="1"/>
          </p:cNvSpPr>
          <p:nvPr/>
        </p:nvSpPr>
        <p:spPr bwMode="auto">
          <a:xfrm>
            <a:off x="3657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1</a:t>
            </a:r>
          </a:p>
        </p:txBody>
      </p:sp>
      <p:sp>
        <p:nvSpPr>
          <p:cNvPr id="22544" name="Rectangle 17"/>
          <p:cNvSpPr>
            <a:spLocks noChangeArrowheads="1"/>
          </p:cNvSpPr>
          <p:nvPr/>
        </p:nvSpPr>
        <p:spPr bwMode="auto">
          <a:xfrm>
            <a:off x="2362200" y="25908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2545" name="Rectangle 18"/>
          <p:cNvSpPr>
            <a:spLocks noChangeArrowheads="1"/>
          </p:cNvSpPr>
          <p:nvPr/>
        </p:nvSpPr>
        <p:spPr bwMode="auto">
          <a:xfrm>
            <a:off x="2362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2546" name="Rectangle 19"/>
          <p:cNvSpPr>
            <a:spLocks noChangeArrowheads="1"/>
          </p:cNvSpPr>
          <p:nvPr/>
        </p:nvSpPr>
        <p:spPr bwMode="auto">
          <a:xfrm>
            <a:off x="3657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2547" name="Rectangle 20"/>
          <p:cNvSpPr>
            <a:spLocks noChangeArrowheads="1"/>
          </p:cNvSpPr>
          <p:nvPr/>
        </p:nvSpPr>
        <p:spPr bwMode="auto">
          <a:xfrm>
            <a:off x="2362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48" name="Rectangle 21"/>
          <p:cNvSpPr>
            <a:spLocks noChangeArrowheads="1"/>
          </p:cNvSpPr>
          <p:nvPr/>
        </p:nvSpPr>
        <p:spPr bwMode="auto">
          <a:xfrm>
            <a:off x="2362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49" name="Rectangle 22"/>
          <p:cNvSpPr>
            <a:spLocks noChangeArrowheads="1"/>
          </p:cNvSpPr>
          <p:nvPr/>
        </p:nvSpPr>
        <p:spPr bwMode="auto">
          <a:xfrm>
            <a:off x="2362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m2</a:t>
            </a:r>
          </a:p>
        </p:txBody>
      </p:sp>
      <p:sp>
        <p:nvSpPr>
          <p:cNvPr id="22550" name="Rectangle 23"/>
          <p:cNvSpPr>
            <a:spLocks noChangeArrowheads="1"/>
          </p:cNvSpPr>
          <p:nvPr/>
        </p:nvSpPr>
        <p:spPr bwMode="auto">
          <a:xfrm>
            <a:off x="3657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0</a:t>
            </a:r>
          </a:p>
        </p:txBody>
      </p:sp>
      <p:sp>
        <p:nvSpPr>
          <p:cNvPr id="22551" name="Rectangle 24"/>
          <p:cNvSpPr>
            <a:spLocks noChangeArrowheads="1"/>
          </p:cNvSpPr>
          <p:nvPr/>
        </p:nvSpPr>
        <p:spPr bwMode="auto">
          <a:xfrm>
            <a:off x="2362200" y="3505200"/>
            <a:ext cx="1676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2552" name="Rectangle 25"/>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n+m1+m2</a:t>
            </a:r>
          </a:p>
        </p:txBody>
      </p:sp>
      <p:sp>
        <p:nvSpPr>
          <p:cNvPr id="22553" name="Rectangle 26"/>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22554" name="Rectangle 27"/>
          <p:cNvSpPr>
            <a:spLocks noChangeArrowheads="1"/>
          </p:cNvSpPr>
          <p:nvPr/>
        </p:nvSpPr>
        <p:spPr bwMode="auto">
          <a:xfrm>
            <a:off x="5029200" y="1981200"/>
            <a:ext cx="1676400" cy="21336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55" name="Rectangle 28"/>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2556" name="Rectangle 29"/>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n+m1+m2</a:t>
            </a:r>
          </a:p>
        </p:txBody>
      </p:sp>
      <p:sp>
        <p:nvSpPr>
          <p:cNvPr id="22557" name="Rectangle 30"/>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FF0000"/>
                </a:solidFill>
              </a:rPr>
              <a:t>0</a:t>
            </a:r>
          </a:p>
        </p:txBody>
      </p:sp>
      <p:sp>
        <p:nvSpPr>
          <p:cNvPr id="22558" name="Line 31"/>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9" name="Rectangle 32"/>
          <p:cNvSpPr>
            <a:spLocks noChangeArrowheads="1"/>
          </p:cNvSpPr>
          <p:nvPr/>
        </p:nvSpPr>
        <p:spPr bwMode="auto">
          <a:xfrm>
            <a:off x="5029200" y="1676400"/>
            <a:ext cx="1676400" cy="2743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22560" name="TextBox 32"/>
          <p:cNvSpPr txBox="1">
            <a:spLocks noChangeArrowheads="1"/>
          </p:cNvSpPr>
          <p:nvPr/>
        </p:nvSpPr>
        <p:spPr bwMode="auto">
          <a:xfrm>
            <a:off x="1139825" y="2667000"/>
            <a:ext cx="1146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Free this</a:t>
            </a:r>
          </a:p>
          <a:p>
            <a:r>
              <a:rPr lang="en-US" sz="1800">
                <a:solidFill>
                  <a:srgbClr val="FF0000"/>
                </a:solidFill>
              </a:rPr>
              <a:t>block</a:t>
            </a:r>
          </a:p>
        </p:txBody>
      </p:sp>
      <p:sp>
        <p:nvSpPr>
          <p:cNvPr id="34" name="Left Brace 33"/>
          <p:cNvSpPr/>
          <p:nvPr/>
        </p:nvSpPr>
        <p:spPr bwMode="auto">
          <a:xfrm>
            <a:off x="2133600" y="2590800"/>
            <a:ext cx="152400" cy="838200"/>
          </a:xfrm>
          <a:prstGeom prst="leftBrac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381000" y="417513"/>
            <a:ext cx="8382000" cy="573087"/>
          </a:xfrm>
        </p:spPr>
        <p:txBody>
          <a:bodyPr/>
          <a:lstStyle/>
          <a:p>
            <a:pPr eaLnBrk="1" hangingPunct="1">
              <a:defRPr/>
            </a:pPr>
            <a:r>
              <a:rPr lang="en-US" smtClean="0">
                <a:cs typeface="+mj-cs"/>
              </a:rPr>
              <a:t>Summary of Key Allocator Policies</a:t>
            </a:r>
          </a:p>
        </p:txBody>
      </p:sp>
      <p:sp>
        <p:nvSpPr>
          <p:cNvPr id="576515" name="Rectangle 3"/>
          <p:cNvSpPr>
            <a:spLocks noGrp="1" noChangeArrowheads="1"/>
          </p:cNvSpPr>
          <p:nvPr>
            <p:ph type="body" idx="1"/>
          </p:nvPr>
        </p:nvSpPr>
        <p:spPr>
          <a:xfrm>
            <a:off x="290513" y="1220788"/>
            <a:ext cx="8307387" cy="5484812"/>
          </a:xfrm>
        </p:spPr>
        <p:txBody>
          <a:bodyPr/>
          <a:lstStyle/>
          <a:p>
            <a:pPr eaLnBrk="1" hangingPunct="1">
              <a:defRPr/>
            </a:pPr>
            <a:r>
              <a:rPr lang="en-US" sz="2000" dirty="0" smtClean="0">
                <a:cs typeface="+mn-cs"/>
              </a:rPr>
              <a:t>Placement policy:</a:t>
            </a:r>
          </a:p>
          <a:p>
            <a:pPr lvl="1" eaLnBrk="1" hangingPunct="1">
              <a:defRPr/>
            </a:pPr>
            <a:r>
              <a:rPr lang="en-US" sz="1800" dirty="0" smtClean="0"/>
              <a:t>First fit, next fit, best fit, etc.</a:t>
            </a:r>
          </a:p>
          <a:p>
            <a:pPr lvl="1" eaLnBrk="1" hangingPunct="1">
              <a:defRPr/>
            </a:pPr>
            <a:r>
              <a:rPr lang="en-US" sz="1800" dirty="0" smtClean="0"/>
              <a:t>Trades off lower throughput for less fragmentation	</a:t>
            </a:r>
          </a:p>
          <a:p>
            <a:pPr lvl="2" eaLnBrk="1" hangingPunct="1">
              <a:defRPr/>
            </a:pPr>
            <a:r>
              <a:rPr lang="en-US" sz="1600" dirty="0" smtClean="0"/>
              <a:t>Interesting observation: segregated free lists (next slides) approximate a best fit placement policy without having to search entire free list.</a:t>
            </a:r>
          </a:p>
          <a:p>
            <a:pPr eaLnBrk="1" hangingPunct="1">
              <a:defRPr/>
            </a:pPr>
            <a:r>
              <a:rPr lang="en-US" sz="2000" dirty="0" smtClean="0">
                <a:cs typeface="+mn-cs"/>
              </a:rPr>
              <a:t>Splitting policy:</a:t>
            </a:r>
          </a:p>
          <a:p>
            <a:pPr lvl="1" eaLnBrk="1" hangingPunct="1">
              <a:defRPr/>
            </a:pPr>
            <a:r>
              <a:rPr lang="en-US" sz="1800" dirty="0" smtClean="0"/>
              <a:t>When do we go ahead and split free blocks?</a:t>
            </a:r>
          </a:p>
          <a:p>
            <a:pPr lvl="1" eaLnBrk="1" hangingPunct="1">
              <a:defRPr/>
            </a:pPr>
            <a:r>
              <a:rPr lang="en-US" sz="1800" dirty="0" smtClean="0"/>
              <a:t>How much internal fragmentation are we willing to tolerate?</a:t>
            </a:r>
          </a:p>
          <a:p>
            <a:pPr eaLnBrk="1" hangingPunct="1">
              <a:defRPr/>
            </a:pPr>
            <a:r>
              <a:rPr lang="en-US" sz="2000" dirty="0" smtClean="0">
                <a:cs typeface="+mn-cs"/>
              </a:rPr>
              <a:t>Coalescing policy:</a:t>
            </a:r>
          </a:p>
          <a:p>
            <a:pPr lvl="1" eaLnBrk="1" hangingPunct="1">
              <a:defRPr/>
            </a:pPr>
            <a:r>
              <a:rPr lang="en-US" sz="1800" dirty="0" smtClean="0"/>
              <a:t>Immediate coalescing: coalesce adjacent blocks each time free is called </a:t>
            </a:r>
          </a:p>
          <a:p>
            <a:pPr lvl="1" eaLnBrk="1" hangingPunct="1">
              <a:defRPr/>
            </a:pPr>
            <a:r>
              <a:rPr lang="en-US" sz="1800" dirty="0" smtClean="0"/>
              <a:t>Deferred coalescing: try to improve performance of free by deferring coalescing until needed. e.g.,</a:t>
            </a:r>
          </a:p>
          <a:p>
            <a:pPr lvl="2" eaLnBrk="1" hangingPunct="1">
              <a:defRPr/>
            </a:pPr>
            <a:r>
              <a:rPr lang="en-US" sz="1600" dirty="0" smtClean="0"/>
              <a:t>Coalesce as you scan the free list for </a:t>
            </a:r>
            <a:r>
              <a:rPr lang="en-US" sz="1600" dirty="0" err="1" smtClean="0"/>
              <a:t>malloc</a:t>
            </a:r>
            <a:r>
              <a:rPr lang="en-US" sz="1600" dirty="0" smtClean="0"/>
              <a:t>.</a:t>
            </a:r>
          </a:p>
          <a:p>
            <a:pPr lvl="2" eaLnBrk="1" hangingPunct="1">
              <a:defRPr/>
            </a:pPr>
            <a:r>
              <a:rPr lang="en-US" sz="1600" dirty="0" smtClean="0"/>
              <a:t>Coalesce when the amount of external fragmentation reaches some threshold.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fade">
                                      <p:cBhvr>
                                        <p:cTn id="7" dur="500"/>
                                        <p:tgtEl>
                                          <p:spTgt spid="5765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fade">
                                      <p:cBhvr>
                                        <p:cTn id="10" dur="500"/>
                                        <p:tgtEl>
                                          <p:spTgt spid="5765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6515">
                                            <p:txEl>
                                              <p:pRg st="2" end="2"/>
                                            </p:txEl>
                                          </p:spTgt>
                                        </p:tgtEl>
                                        <p:attrNameLst>
                                          <p:attrName>style.visibility</p:attrName>
                                        </p:attrNameLst>
                                      </p:cBhvr>
                                      <p:to>
                                        <p:strVal val="visible"/>
                                      </p:to>
                                    </p:set>
                                    <p:animEffect transition="in" filter="fade">
                                      <p:cBhvr>
                                        <p:cTn id="13" dur="500"/>
                                        <p:tgtEl>
                                          <p:spTgt spid="5765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6515">
                                            <p:txEl>
                                              <p:pRg st="3" end="3"/>
                                            </p:txEl>
                                          </p:spTgt>
                                        </p:tgtEl>
                                        <p:attrNameLst>
                                          <p:attrName>style.visibility</p:attrName>
                                        </p:attrNameLst>
                                      </p:cBhvr>
                                      <p:to>
                                        <p:strVal val="visible"/>
                                      </p:to>
                                    </p:set>
                                    <p:animEffect transition="in" filter="fade">
                                      <p:cBhvr>
                                        <p:cTn id="16" dur="500"/>
                                        <p:tgtEl>
                                          <p:spTgt spid="57651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76515">
                                            <p:txEl>
                                              <p:pRg st="4" end="4"/>
                                            </p:txEl>
                                          </p:spTgt>
                                        </p:tgtEl>
                                        <p:attrNameLst>
                                          <p:attrName>style.visibility</p:attrName>
                                        </p:attrNameLst>
                                      </p:cBhvr>
                                      <p:to>
                                        <p:strVal val="visible"/>
                                      </p:to>
                                    </p:set>
                                    <p:animEffect transition="in" filter="fade">
                                      <p:cBhvr>
                                        <p:cTn id="21" dur="500"/>
                                        <p:tgtEl>
                                          <p:spTgt spid="5765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6515">
                                            <p:txEl>
                                              <p:pRg st="5" end="5"/>
                                            </p:txEl>
                                          </p:spTgt>
                                        </p:tgtEl>
                                        <p:attrNameLst>
                                          <p:attrName>style.visibility</p:attrName>
                                        </p:attrNameLst>
                                      </p:cBhvr>
                                      <p:to>
                                        <p:strVal val="visible"/>
                                      </p:to>
                                    </p:set>
                                    <p:animEffect transition="in" filter="fade">
                                      <p:cBhvr>
                                        <p:cTn id="24" dur="500"/>
                                        <p:tgtEl>
                                          <p:spTgt spid="5765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76515">
                                            <p:txEl>
                                              <p:pRg st="6" end="6"/>
                                            </p:txEl>
                                          </p:spTgt>
                                        </p:tgtEl>
                                        <p:attrNameLst>
                                          <p:attrName>style.visibility</p:attrName>
                                        </p:attrNameLst>
                                      </p:cBhvr>
                                      <p:to>
                                        <p:strVal val="visible"/>
                                      </p:to>
                                    </p:set>
                                    <p:animEffect transition="in" filter="fade">
                                      <p:cBhvr>
                                        <p:cTn id="27" dur="500"/>
                                        <p:tgtEl>
                                          <p:spTgt spid="57651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76515">
                                            <p:txEl>
                                              <p:pRg st="7" end="7"/>
                                            </p:txEl>
                                          </p:spTgt>
                                        </p:tgtEl>
                                        <p:attrNameLst>
                                          <p:attrName>style.visibility</p:attrName>
                                        </p:attrNameLst>
                                      </p:cBhvr>
                                      <p:to>
                                        <p:strVal val="visible"/>
                                      </p:to>
                                    </p:set>
                                    <p:animEffect transition="in" filter="fade">
                                      <p:cBhvr>
                                        <p:cTn id="32" dur="500"/>
                                        <p:tgtEl>
                                          <p:spTgt spid="57651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6515">
                                            <p:txEl>
                                              <p:pRg st="8" end="8"/>
                                            </p:txEl>
                                          </p:spTgt>
                                        </p:tgtEl>
                                        <p:attrNameLst>
                                          <p:attrName>style.visibility</p:attrName>
                                        </p:attrNameLst>
                                      </p:cBhvr>
                                      <p:to>
                                        <p:strVal val="visible"/>
                                      </p:to>
                                    </p:set>
                                    <p:animEffect transition="in" filter="fade">
                                      <p:cBhvr>
                                        <p:cTn id="35" dur="500"/>
                                        <p:tgtEl>
                                          <p:spTgt spid="57651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6515">
                                            <p:txEl>
                                              <p:pRg st="9" end="9"/>
                                            </p:txEl>
                                          </p:spTgt>
                                        </p:tgtEl>
                                        <p:attrNameLst>
                                          <p:attrName>style.visibility</p:attrName>
                                        </p:attrNameLst>
                                      </p:cBhvr>
                                      <p:to>
                                        <p:strVal val="visible"/>
                                      </p:to>
                                    </p:set>
                                    <p:animEffect transition="in" filter="fade">
                                      <p:cBhvr>
                                        <p:cTn id="38" dur="500"/>
                                        <p:tgtEl>
                                          <p:spTgt spid="57651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6515">
                                            <p:txEl>
                                              <p:pRg st="10" end="10"/>
                                            </p:txEl>
                                          </p:spTgt>
                                        </p:tgtEl>
                                        <p:attrNameLst>
                                          <p:attrName>style.visibility</p:attrName>
                                        </p:attrNameLst>
                                      </p:cBhvr>
                                      <p:to>
                                        <p:strVal val="visible"/>
                                      </p:to>
                                    </p:set>
                                    <p:animEffect transition="in" filter="fade">
                                      <p:cBhvr>
                                        <p:cTn id="41" dur="500"/>
                                        <p:tgtEl>
                                          <p:spTgt spid="576515">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6515">
                                            <p:txEl>
                                              <p:pRg st="11" end="11"/>
                                            </p:txEl>
                                          </p:spTgt>
                                        </p:tgtEl>
                                        <p:attrNameLst>
                                          <p:attrName>style.visibility</p:attrName>
                                        </p:attrNameLst>
                                      </p:cBhvr>
                                      <p:to>
                                        <p:strVal val="visible"/>
                                      </p:to>
                                    </p:set>
                                    <p:animEffect transition="in" filter="fade">
                                      <p:cBhvr>
                                        <p:cTn id="44" dur="500"/>
                                        <p:tgtEl>
                                          <p:spTgt spid="5765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381000" y="417513"/>
            <a:ext cx="6756400" cy="573087"/>
          </a:xfrm>
        </p:spPr>
        <p:txBody>
          <a:bodyPr/>
          <a:lstStyle/>
          <a:p>
            <a:pPr eaLnBrk="1" hangingPunct="1">
              <a:defRPr/>
            </a:pPr>
            <a:r>
              <a:rPr lang="en-US" smtClean="0">
                <a:cs typeface="+mj-cs"/>
              </a:rPr>
              <a:t>Implicit Lists: Summary</a:t>
            </a:r>
          </a:p>
        </p:txBody>
      </p:sp>
      <p:sp>
        <p:nvSpPr>
          <p:cNvPr id="577539" name="Rectangle 3"/>
          <p:cNvSpPr>
            <a:spLocks noGrp="1" noChangeArrowheads="1"/>
          </p:cNvSpPr>
          <p:nvPr>
            <p:ph type="body" idx="1"/>
          </p:nvPr>
        </p:nvSpPr>
        <p:spPr/>
        <p:txBody>
          <a:bodyPr/>
          <a:lstStyle/>
          <a:p>
            <a:pPr eaLnBrk="1" hangingPunct="1">
              <a:lnSpc>
                <a:spcPct val="85000"/>
              </a:lnSpc>
              <a:buFont typeface="Wingdings" charset="0"/>
              <a:buChar char="l"/>
              <a:defRPr/>
            </a:pPr>
            <a:r>
              <a:rPr lang="en-US" dirty="0">
                <a:latin typeface="Helvetica" charset="0"/>
                <a:ea typeface="ＭＳ Ｐゴシック" charset="0"/>
                <a:cs typeface="ＭＳ Ｐゴシック" charset="0"/>
              </a:rPr>
              <a:t>Implementation: </a:t>
            </a:r>
            <a:r>
              <a:rPr lang="en-US" sz="2000" dirty="0">
                <a:latin typeface="Helvetica" charset="0"/>
                <a:ea typeface="ＭＳ Ｐゴシック" charset="0"/>
                <a:cs typeface="ＭＳ Ｐゴシック" charset="0"/>
              </a:rPr>
              <a:t>very simple</a:t>
            </a:r>
            <a:endParaRPr lang="en-US" dirty="0">
              <a:latin typeface="Helvetica" charset="0"/>
              <a:ea typeface="ＭＳ Ｐゴシック" charset="0"/>
              <a:cs typeface="ＭＳ Ｐゴシック" charset="0"/>
            </a:endParaRPr>
          </a:p>
          <a:p>
            <a:pPr eaLnBrk="1" hangingPunct="1">
              <a:lnSpc>
                <a:spcPct val="85000"/>
              </a:lnSpc>
              <a:buFont typeface="Wingdings" charset="0"/>
              <a:buChar char="l"/>
              <a:defRPr/>
            </a:pPr>
            <a:r>
              <a:rPr lang="en-US" dirty="0">
                <a:latin typeface="Helvetica" charset="0"/>
                <a:ea typeface="ＭＳ Ｐゴシック" charset="0"/>
                <a:cs typeface="ＭＳ Ｐゴシック" charset="0"/>
              </a:rPr>
              <a:t>Allocate: </a:t>
            </a:r>
            <a:r>
              <a:rPr lang="en-US" sz="2000" dirty="0">
                <a:latin typeface="Helvetica" charset="0"/>
                <a:ea typeface="ＭＳ Ｐゴシック" charset="0"/>
                <a:cs typeface="ＭＳ Ｐゴシック" charset="0"/>
              </a:rPr>
              <a:t>linear time worst case</a:t>
            </a:r>
            <a:endParaRPr lang="en-US" dirty="0">
              <a:latin typeface="Helvetica" charset="0"/>
              <a:ea typeface="ＭＳ Ｐゴシック" charset="0"/>
              <a:cs typeface="ＭＳ Ｐゴシック" charset="0"/>
            </a:endParaRPr>
          </a:p>
          <a:p>
            <a:pPr eaLnBrk="1" hangingPunct="1">
              <a:lnSpc>
                <a:spcPct val="85000"/>
              </a:lnSpc>
              <a:buFont typeface="Wingdings" charset="0"/>
              <a:buChar char="l"/>
              <a:defRPr/>
            </a:pPr>
            <a:r>
              <a:rPr lang="en-US" dirty="0">
                <a:latin typeface="Helvetica" charset="0"/>
                <a:ea typeface="ＭＳ Ｐゴシック" charset="0"/>
                <a:cs typeface="ＭＳ Ｐゴシック" charset="0"/>
              </a:rPr>
              <a:t>Free: </a:t>
            </a:r>
            <a:r>
              <a:rPr lang="en-US" sz="2000" dirty="0">
                <a:latin typeface="Helvetica" charset="0"/>
                <a:ea typeface="ＭＳ Ｐゴシック" charset="0"/>
                <a:cs typeface="ＭＳ Ｐゴシック" charset="0"/>
              </a:rPr>
              <a:t>constant time worst case -- even with coalescing</a:t>
            </a:r>
            <a:endParaRPr lang="en-US" dirty="0">
              <a:latin typeface="Helvetica" charset="0"/>
              <a:ea typeface="ＭＳ Ｐゴシック" charset="0"/>
              <a:cs typeface="ＭＳ Ｐゴシック" charset="0"/>
            </a:endParaRPr>
          </a:p>
          <a:p>
            <a:pPr eaLnBrk="1" hangingPunct="1">
              <a:lnSpc>
                <a:spcPct val="85000"/>
              </a:lnSpc>
              <a:buFont typeface="Wingdings" charset="0"/>
              <a:buChar char="l"/>
              <a:defRPr/>
            </a:pPr>
            <a:r>
              <a:rPr lang="en-US" dirty="0">
                <a:latin typeface="Helvetica" charset="0"/>
                <a:ea typeface="ＭＳ Ｐゴシック" charset="0"/>
                <a:cs typeface="ＭＳ Ｐゴシック" charset="0"/>
              </a:rPr>
              <a:t>Memory usage: </a:t>
            </a:r>
            <a:r>
              <a:rPr lang="en-US" sz="2000" dirty="0">
                <a:latin typeface="Helvetica" charset="0"/>
                <a:ea typeface="ＭＳ Ｐゴシック" charset="0"/>
                <a:cs typeface="ＭＳ Ｐゴシック" charset="0"/>
              </a:rPr>
              <a:t>will depend on placement policy</a:t>
            </a:r>
            <a:endParaRPr lang="en-US" dirty="0">
              <a:latin typeface="Helvetica" charset="0"/>
              <a:ea typeface="ＭＳ Ｐゴシック" charset="0"/>
              <a:cs typeface="ＭＳ Ｐゴシック" charset="0"/>
            </a:endParaRPr>
          </a:p>
          <a:p>
            <a:pPr lvl="1" eaLnBrk="1" hangingPunct="1">
              <a:lnSpc>
                <a:spcPct val="90000"/>
              </a:lnSpc>
              <a:defRPr/>
            </a:pPr>
            <a:r>
              <a:rPr lang="en-US" dirty="0">
                <a:latin typeface="Helvetica" charset="0"/>
                <a:ea typeface="ＭＳ Ｐゴシック" charset="0"/>
              </a:rPr>
              <a:t>First fit, next fit or best fit</a:t>
            </a:r>
          </a:p>
          <a:p>
            <a:pPr lvl="1" eaLnBrk="1" hangingPunct="1">
              <a:lnSpc>
                <a:spcPct val="90000"/>
              </a:lnSpc>
              <a:defRPr/>
            </a:pPr>
            <a:endParaRPr lang="en-US" dirty="0">
              <a:latin typeface="Helvetica" charset="0"/>
              <a:ea typeface="ＭＳ Ｐゴシック" charset="0"/>
            </a:endParaRPr>
          </a:p>
          <a:p>
            <a:pPr eaLnBrk="1" hangingPunct="1">
              <a:lnSpc>
                <a:spcPct val="85000"/>
              </a:lnSpc>
              <a:defRPr/>
            </a:pPr>
            <a:r>
              <a:rPr lang="en-US" dirty="0">
                <a:latin typeface="Helvetica" charset="0"/>
                <a:ea typeface="ＭＳ Ｐゴシック" charset="0"/>
                <a:cs typeface="ＭＳ Ｐゴシック" charset="0"/>
              </a:rPr>
              <a:t>Not used in practice for </a:t>
            </a:r>
            <a:r>
              <a:rPr lang="en-US" dirty="0" err="1">
                <a:latin typeface="Helvetica" charset="0"/>
                <a:ea typeface="ＭＳ Ｐゴシック" charset="0"/>
                <a:cs typeface="ＭＳ Ｐゴシック" charset="0"/>
              </a:rPr>
              <a:t>malloc</a:t>
            </a:r>
            <a:r>
              <a:rPr lang="en-US" dirty="0">
                <a:latin typeface="Helvetica" charset="0"/>
                <a:ea typeface="ＭＳ Ｐゴシック" charset="0"/>
                <a:cs typeface="ＭＳ Ｐゴシック" charset="0"/>
              </a:rPr>
              <a:t>/free because of linear time </a:t>
            </a:r>
            <a:r>
              <a:rPr lang="en-US" dirty="0" smtClean="0">
                <a:latin typeface="Helvetica" charset="0"/>
                <a:ea typeface="ＭＳ Ｐゴシック" charset="0"/>
                <a:cs typeface="ＭＳ Ｐゴシック" charset="0"/>
              </a:rPr>
              <a:t>to allocate</a:t>
            </a:r>
            <a:r>
              <a:rPr lang="en-US" dirty="0">
                <a:latin typeface="Helvetica" charset="0"/>
                <a:ea typeface="ＭＳ Ｐゴシック" charset="0"/>
                <a:cs typeface="ＭＳ Ｐゴシック" charset="0"/>
              </a:rPr>
              <a:t>.  Used in many special purpose applications.</a:t>
            </a:r>
          </a:p>
          <a:p>
            <a:pPr eaLnBrk="1" hangingPunct="1">
              <a:lnSpc>
                <a:spcPct val="85000"/>
              </a:lnSpc>
              <a:defRPr/>
            </a:pPr>
            <a:endParaRPr lang="en-US" dirty="0">
              <a:latin typeface="Helvetica" charset="0"/>
              <a:ea typeface="ＭＳ Ｐゴシック" charset="0"/>
              <a:cs typeface="ＭＳ Ｐゴシック" charset="0"/>
            </a:endParaRPr>
          </a:p>
          <a:p>
            <a:pPr eaLnBrk="1" hangingPunct="1">
              <a:lnSpc>
                <a:spcPct val="85000"/>
              </a:lnSpc>
              <a:defRPr/>
            </a:pPr>
            <a:r>
              <a:rPr lang="en-US" dirty="0">
                <a:latin typeface="Helvetica" charset="0"/>
                <a:ea typeface="ＭＳ Ｐゴシック" charset="0"/>
                <a:cs typeface="ＭＳ Ｐゴシック" charset="0"/>
              </a:rPr>
              <a:t>However, the concepts of splitting and boundary tag coalescing are general to </a:t>
            </a:r>
            <a:r>
              <a:rPr lang="en-US" i="1" dirty="0">
                <a:latin typeface="Helvetica" charset="0"/>
                <a:ea typeface="ＭＳ Ｐゴシック" charset="0"/>
                <a:cs typeface="ＭＳ Ｐゴシック" charset="0"/>
              </a:rPr>
              <a:t>all</a:t>
            </a:r>
            <a:r>
              <a:rPr lang="en-US" dirty="0">
                <a:latin typeface="Helvetica" charset="0"/>
                <a:ea typeface="ＭＳ Ｐゴシック" charset="0"/>
                <a:cs typeface="ＭＳ Ｐゴシック" charset="0"/>
              </a:rPr>
              <a:t> allocators.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dissolve">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dissolve">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dissolve">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7539">
                                            <p:txEl>
                                              <p:pRg st="3" end="3"/>
                                            </p:txEl>
                                          </p:spTgt>
                                        </p:tgtEl>
                                        <p:attrNameLst>
                                          <p:attrName>style.visibility</p:attrName>
                                        </p:attrNameLst>
                                      </p:cBhvr>
                                      <p:to>
                                        <p:strVal val="visible"/>
                                      </p:to>
                                    </p:set>
                                    <p:animEffect transition="in" filter="dissolve">
                                      <p:cBhvr>
                                        <p:cTn id="22" dur="500"/>
                                        <p:tgtEl>
                                          <p:spTgt spid="577539">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7539">
                                            <p:txEl>
                                              <p:pRg st="4" end="4"/>
                                            </p:txEl>
                                          </p:spTgt>
                                        </p:tgtEl>
                                        <p:attrNameLst>
                                          <p:attrName>style.visibility</p:attrName>
                                        </p:attrNameLst>
                                      </p:cBhvr>
                                      <p:to>
                                        <p:strVal val="visible"/>
                                      </p:to>
                                    </p:set>
                                    <p:animEffect transition="in" filter="dissolve">
                                      <p:cBhvr>
                                        <p:cTn id="25" dur="500"/>
                                        <p:tgtEl>
                                          <p:spTgt spid="5775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77539">
                                            <p:txEl>
                                              <p:pRg st="6" end="6"/>
                                            </p:txEl>
                                          </p:spTgt>
                                        </p:tgtEl>
                                        <p:attrNameLst>
                                          <p:attrName>style.visibility</p:attrName>
                                        </p:attrNameLst>
                                      </p:cBhvr>
                                      <p:to>
                                        <p:strVal val="visible"/>
                                      </p:to>
                                    </p:set>
                                    <p:animEffect transition="in" filter="dissolve">
                                      <p:cBhvr>
                                        <p:cTn id="30" dur="500"/>
                                        <p:tgtEl>
                                          <p:spTgt spid="57753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77539">
                                            <p:txEl>
                                              <p:pRg st="8" end="8"/>
                                            </p:txEl>
                                          </p:spTgt>
                                        </p:tgtEl>
                                        <p:attrNameLst>
                                          <p:attrName>style.visibility</p:attrName>
                                        </p:attrNameLst>
                                      </p:cBhvr>
                                      <p:to>
                                        <p:strVal val="visible"/>
                                      </p:to>
                                    </p:set>
                                    <p:animEffect transition="in" filter="dissolve">
                                      <p:cBhvr>
                                        <p:cTn id="35" dur="500"/>
                                        <p:tgtEl>
                                          <p:spTgt spid="577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396875" y="2941638"/>
            <a:ext cx="8594725" cy="1620837"/>
          </a:xfrm>
          <a:prstGeom prst="rect">
            <a:avLst/>
          </a:prstGeom>
          <a:solidFill>
            <a:schemeClr val="bg2">
              <a:lumMod val="20000"/>
              <a:lumOff val="80000"/>
            </a:schemeClr>
          </a:solidFill>
          <a:ln w="12700" cap="flat" cmpd="sng" algn="ctr">
            <a:noFill/>
            <a:prstDash val="solid"/>
            <a:round/>
            <a:headEnd type="none" w="med" len="med"/>
            <a:tailEnd type="arrow" w="med" len="med"/>
          </a:ln>
          <a:effectLst/>
        </p:spPr>
        <p:txBody>
          <a:bodyPr anchor="ctr"/>
          <a:lstStyle/>
          <a:p>
            <a:pPr>
              <a:defRPr/>
            </a:pPr>
            <a:endParaRPr lang="en-US" sz="1600" dirty="0">
              <a:solidFill>
                <a:srgbClr val="000066"/>
              </a:solidFill>
              <a:latin typeface="Helvetica"/>
            </a:endParaRPr>
          </a:p>
        </p:txBody>
      </p:sp>
      <p:sp>
        <p:nvSpPr>
          <p:cNvPr id="2" name="Title 1"/>
          <p:cNvSpPr>
            <a:spLocks noGrp="1"/>
          </p:cNvSpPr>
          <p:nvPr>
            <p:ph type="title"/>
          </p:nvPr>
        </p:nvSpPr>
        <p:spPr/>
        <p:txBody>
          <a:bodyPr/>
          <a:lstStyle/>
          <a:p>
            <a:pPr eaLnBrk="1" hangingPunct="1">
              <a:defRPr/>
            </a:pPr>
            <a:r>
              <a:rPr lang="en-US">
                <a:latin typeface="Helvetica" charset="0"/>
                <a:ea typeface="ＭＳ Ｐゴシック" charset="0"/>
                <a:cs typeface="ＭＳ Ｐゴシック" charset="0"/>
              </a:rPr>
              <a:t>Keeping Track of Free Blocks</a:t>
            </a:r>
          </a:p>
        </p:txBody>
      </p:sp>
      <p:sp>
        <p:nvSpPr>
          <p:cNvPr id="3" name="Content Placeholder 2"/>
          <p:cNvSpPr>
            <a:spLocks noGrp="1"/>
          </p:cNvSpPr>
          <p:nvPr>
            <p:ph idx="1"/>
          </p:nvPr>
        </p:nvSpPr>
        <p:spPr>
          <a:xfrm>
            <a:off x="396875" y="1254125"/>
            <a:ext cx="8594725" cy="5375275"/>
          </a:xfrm>
        </p:spPr>
        <p:txBody>
          <a:bodyPr/>
          <a:lstStyle/>
          <a:p>
            <a:pPr eaLnBrk="1" hangingPunct="1">
              <a:defRPr/>
            </a:pPr>
            <a:r>
              <a:rPr lang="en-US" dirty="0" smtClean="0">
                <a:cs typeface="+mn-cs"/>
              </a:rPr>
              <a:t>Method 1: </a:t>
            </a:r>
            <a:r>
              <a:rPr lang="en-US" i="1" dirty="0" smtClean="0">
                <a:solidFill>
                  <a:srgbClr val="C00000"/>
                </a:solidFill>
                <a:cs typeface="+mn-cs"/>
              </a:rPr>
              <a:t>Implicit free list </a:t>
            </a:r>
            <a:r>
              <a:rPr lang="en-US" dirty="0" smtClean="0">
                <a:cs typeface="+mn-cs"/>
              </a:rPr>
              <a:t>using length—links all blocks</a:t>
            </a:r>
          </a:p>
          <a:p>
            <a:pPr eaLnBrk="1" hangingPunct="1">
              <a:defRPr/>
            </a:pPr>
            <a:endParaRPr lang="en-US" dirty="0" smtClean="0">
              <a:cs typeface="+mn-cs"/>
            </a:endParaRPr>
          </a:p>
          <a:p>
            <a:pPr eaLnBrk="1" hangingPunct="1">
              <a:defRPr/>
            </a:pPr>
            <a:endParaRPr lang="en-US" dirty="0" smtClean="0">
              <a:cs typeface="+mn-cs"/>
            </a:endParaRPr>
          </a:p>
          <a:p>
            <a:pPr eaLnBrk="1" hangingPunct="1">
              <a:defRPr/>
            </a:pPr>
            <a:r>
              <a:rPr lang="en-US" dirty="0" smtClean="0">
                <a:cs typeface="+mn-cs"/>
              </a:rPr>
              <a:t>Method 2: </a:t>
            </a:r>
            <a:r>
              <a:rPr lang="en-GB" i="1" dirty="0" smtClean="0">
                <a:solidFill>
                  <a:srgbClr val="C00000"/>
                </a:solidFill>
                <a:cs typeface="+mn-cs"/>
              </a:rPr>
              <a:t>Explicit free list</a:t>
            </a:r>
            <a:r>
              <a:rPr lang="en-GB" dirty="0" smtClean="0">
                <a:solidFill>
                  <a:srgbClr val="C00000"/>
                </a:solidFill>
                <a:cs typeface="+mn-cs"/>
              </a:rPr>
              <a:t> </a:t>
            </a:r>
            <a:r>
              <a:rPr lang="en-GB" dirty="0" smtClean="0">
                <a:cs typeface="+mn-cs"/>
              </a:rPr>
              <a:t>among the free blocks using pointers</a:t>
            </a:r>
          </a:p>
          <a:p>
            <a:pPr eaLnBrk="1" hangingPunct="1">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smtClean="0">
              <a:cs typeface="+mn-cs"/>
            </a:endParaRPr>
          </a:p>
          <a:p>
            <a:pPr eaLnBrk="1" hangingPunct="1">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cs typeface="+mn-cs"/>
            </a:endParaRPr>
          </a:p>
          <a:p>
            <a:pPr eaLnBrk="1" hangingPunct="1">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cs typeface="+mn-cs"/>
              </a:rPr>
              <a:t>Method 3: </a:t>
            </a:r>
            <a:r>
              <a:rPr lang="en-GB" i="1" dirty="0" smtClean="0">
                <a:solidFill>
                  <a:srgbClr val="C00000"/>
                </a:solidFill>
                <a:cs typeface="+mn-cs"/>
              </a:rPr>
              <a:t>Segregated free list</a:t>
            </a:r>
          </a:p>
          <a:p>
            <a:pPr lvl="1" eaLnBrk="1" hangingPunct="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Different free lists for different size classes</a:t>
            </a:r>
            <a:endParaRPr lang="en-US" dirty="0" smtClean="0"/>
          </a:p>
          <a:p>
            <a:pPr lvl="1" eaLnBrk="1" hangingPunct="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US" dirty="0" smtClean="0"/>
          </a:p>
          <a:p>
            <a:pPr eaLnBrk="1" hangingPunct="1">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US" dirty="0" smtClean="0">
                <a:cs typeface="+mn-cs"/>
              </a:rPr>
              <a:t>Method 4: </a:t>
            </a:r>
            <a:r>
              <a:rPr lang="en-GB" i="1" dirty="0" smtClean="0">
                <a:solidFill>
                  <a:srgbClr val="C00000"/>
                </a:solidFill>
                <a:cs typeface="+mn-cs"/>
              </a:rPr>
              <a:t>Blocks sorted by size</a:t>
            </a:r>
          </a:p>
          <a:p>
            <a:pPr lvl="1" eaLnBrk="1" hangingPunct="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Can use a balanced tree (e.g. Red-Black tree) with pointers within each free block, and the length used as a key</a:t>
            </a:r>
          </a:p>
        </p:txBody>
      </p:sp>
      <p:sp>
        <p:nvSpPr>
          <p:cNvPr id="25604" name="Rectangle 4"/>
          <p:cNvSpPr>
            <a:spLocks noChangeArrowheads="1"/>
          </p:cNvSpPr>
          <p:nvPr/>
        </p:nvSpPr>
        <p:spPr bwMode="auto">
          <a:xfrm>
            <a:off x="1600200" y="2209800"/>
            <a:ext cx="304800" cy="304800"/>
          </a:xfrm>
          <a:prstGeom prst="rect">
            <a:avLst/>
          </a:prstGeom>
          <a:solidFill>
            <a:srgbClr val="FFFFFF"/>
          </a:solidFill>
          <a:ln w="3240">
            <a:solidFill>
              <a:schemeClr val="tx1"/>
            </a:solidFill>
            <a:miter lim="800000"/>
            <a:headEnd/>
            <a:tailEnd/>
          </a:ln>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urier New" charset="0"/>
              </a:rPr>
              <a:t>5</a:t>
            </a:r>
          </a:p>
        </p:txBody>
      </p:sp>
      <p:sp>
        <p:nvSpPr>
          <p:cNvPr id="25605" name="Rectangle 5"/>
          <p:cNvSpPr>
            <a:spLocks noChangeArrowheads="1"/>
          </p:cNvSpPr>
          <p:nvPr/>
        </p:nvSpPr>
        <p:spPr bwMode="auto">
          <a:xfrm>
            <a:off x="19050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06" name="Rectangle 6"/>
          <p:cNvSpPr>
            <a:spLocks noChangeArrowheads="1"/>
          </p:cNvSpPr>
          <p:nvPr/>
        </p:nvSpPr>
        <p:spPr bwMode="auto">
          <a:xfrm>
            <a:off x="22098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07" name="Rectangle 7"/>
          <p:cNvSpPr>
            <a:spLocks noChangeArrowheads="1"/>
          </p:cNvSpPr>
          <p:nvPr/>
        </p:nvSpPr>
        <p:spPr bwMode="auto">
          <a:xfrm>
            <a:off x="25146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08" name="Rectangle 8"/>
          <p:cNvSpPr>
            <a:spLocks noChangeArrowheads="1"/>
          </p:cNvSpPr>
          <p:nvPr/>
        </p:nvSpPr>
        <p:spPr bwMode="auto">
          <a:xfrm>
            <a:off x="28194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09" name="Rectangle 9"/>
          <p:cNvSpPr>
            <a:spLocks noChangeArrowheads="1"/>
          </p:cNvSpPr>
          <p:nvPr/>
        </p:nvSpPr>
        <p:spPr bwMode="auto">
          <a:xfrm>
            <a:off x="3124200" y="2209800"/>
            <a:ext cx="304800" cy="304800"/>
          </a:xfrm>
          <a:prstGeom prst="rect">
            <a:avLst/>
          </a:prstGeom>
          <a:solidFill>
            <a:srgbClr val="C0C0C0"/>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4</a:t>
            </a:r>
          </a:p>
        </p:txBody>
      </p:sp>
      <p:sp>
        <p:nvSpPr>
          <p:cNvPr id="25610" name="Rectangle 10"/>
          <p:cNvSpPr>
            <a:spLocks noChangeArrowheads="1"/>
          </p:cNvSpPr>
          <p:nvPr/>
        </p:nvSpPr>
        <p:spPr bwMode="auto">
          <a:xfrm>
            <a:off x="3429000" y="22098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11" name="Rectangle 11"/>
          <p:cNvSpPr>
            <a:spLocks noChangeArrowheads="1"/>
          </p:cNvSpPr>
          <p:nvPr/>
        </p:nvSpPr>
        <p:spPr bwMode="auto">
          <a:xfrm>
            <a:off x="3733800" y="22098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12" name="Rectangle 12"/>
          <p:cNvSpPr>
            <a:spLocks noChangeArrowheads="1"/>
          </p:cNvSpPr>
          <p:nvPr/>
        </p:nvSpPr>
        <p:spPr bwMode="auto">
          <a:xfrm>
            <a:off x="4038600" y="22098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13" name="Rectangle 13"/>
          <p:cNvSpPr>
            <a:spLocks noChangeArrowheads="1"/>
          </p:cNvSpPr>
          <p:nvPr/>
        </p:nvSpPr>
        <p:spPr bwMode="auto">
          <a:xfrm>
            <a:off x="46482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14" name="Rectangle 14"/>
          <p:cNvSpPr>
            <a:spLocks noChangeArrowheads="1"/>
          </p:cNvSpPr>
          <p:nvPr/>
        </p:nvSpPr>
        <p:spPr bwMode="auto">
          <a:xfrm>
            <a:off x="49530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15" name="Rectangle 15"/>
          <p:cNvSpPr>
            <a:spLocks noChangeArrowheads="1"/>
          </p:cNvSpPr>
          <p:nvPr/>
        </p:nvSpPr>
        <p:spPr bwMode="auto">
          <a:xfrm>
            <a:off x="52578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16" name="Rectangle 16"/>
          <p:cNvSpPr>
            <a:spLocks noChangeArrowheads="1"/>
          </p:cNvSpPr>
          <p:nvPr/>
        </p:nvSpPr>
        <p:spPr bwMode="auto">
          <a:xfrm>
            <a:off x="55626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17" name="Rectangle 17"/>
          <p:cNvSpPr>
            <a:spLocks noChangeArrowheads="1"/>
          </p:cNvSpPr>
          <p:nvPr/>
        </p:nvSpPr>
        <p:spPr bwMode="auto">
          <a:xfrm>
            <a:off x="5867400" y="2209800"/>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18" name="Rectangle 18"/>
          <p:cNvSpPr>
            <a:spLocks noChangeArrowheads="1"/>
          </p:cNvSpPr>
          <p:nvPr/>
        </p:nvSpPr>
        <p:spPr bwMode="auto">
          <a:xfrm>
            <a:off x="6172200" y="2209800"/>
            <a:ext cx="304800" cy="304800"/>
          </a:xfrm>
          <a:prstGeom prst="rect">
            <a:avLst/>
          </a:prstGeom>
          <a:solidFill>
            <a:srgbClr val="C0C0C0"/>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2</a:t>
            </a:r>
          </a:p>
        </p:txBody>
      </p:sp>
      <p:sp>
        <p:nvSpPr>
          <p:cNvPr id="25619" name="Rectangle 19"/>
          <p:cNvSpPr>
            <a:spLocks noChangeArrowheads="1"/>
          </p:cNvSpPr>
          <p:nvPr/>
        </p:nvSpPr>
        <p:spPr bwMode="auto">
          <a:xfrm>
            <a:off x="6477000" y="22098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20" name="Rectangle 20"/>
          <p:cNvSpPr>
            <a:spLocks noChangeArrowheads="1"/>
          </p:cNvSpPr>
          <p:nvPr/>
        </p:nvSpPr>
        <p:spPr bwMode="auto">
          <a:xfrm>
            <a:off x="4343400" y="2209800"/>
            <a:ext cx="304800" cy="304800"/>
          </a:xfrm>
          <a:prstGeom prst="rect">
            <a:avLst/>
          </a:prstGeom>
          <a:solidFill>
            <a:srgbClr val="FFFFFF"/>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6</a:t>
            </a:r>
          </a:p>
        </p:txBody>
      </p:sp>
      <p:sp>
        <p:nvSpPr>
          <p:cNvPr id="25621" name="Freeform 39"/>
          <p:cNvSpPr>
            <a:spLocks/>
          </p:cNvSpPr>
          <p:nvPr/>
        </p:nvSpPr>
        <p:spPr bwMode="auto">
          <a:xfrm>
            <a:off x="1752600" y="1973263"/>
            <a:ext cx="1524000" cy="228600"/>
          </a:xfrm>
          <a:custGeom>
            <a:avLst/>
            <a:gdLst>
              <a:gd name="T0" fmla="*/ 0 w 960"/>
              <a:gd name="T1" fmla="*/ 2147483647 h 144"/>
              <a:gd name="T2" fmla="*/ 2147483647 w 960"/>
              <a:gd name="T3" fmla="*/ 0 h 144"/>
              <a:gd name="T4" fmla="*/ 2147483647 w 960"/>
              <a:gd name="T5" fmla="*/ 2147483647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56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2" name="Freeform 40"/>
          <p:cNvSpPr>
            <a:spLocks/>
          </p:cNvSpPr>
          <p:nvPr/>
        </p:nvSpPr>
        <p:spPr bwMode="auto">
          <a:xfrm>
            <a:off x="3276600" y="1973263"/>
            <a:ext cx="1219200" cy="228600"/>
          </a:xfrm>
          <a:custGeom>
            <a:avLst/>
            <a:gdLst>
              <a:gd name="T0" fmla="*/ 0 w 768"/>
              <a:gd name="T1" fmla="*/ 2147483647 h 144"/>
              <a:gd name="T2" fmla="*/ 2147483647 w 768"/>
              <a:gd name="T3" fmla="*/ 0 h 144"/>
              <a:gd name="T4" fmla="*/ 2147483647 w 768"/>
              <a:gd name="T5" fmla="*/ 2147483647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56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3" name="Freeform 41"/>
          <p:cNvSpPr>
            <a:spLocks/>
          </p:cNvSpPr>
          <p:nvPr/>
        </p:nvSpPr>
        <p:spPr bwMode="auto">
          <a:xfrm>
            <a:off x="4495800" y="1973263"/>
            <a:ext cx="1828800" cy="228600"/>
          </a:xfrm>
          <a:custGeom>
            <a:avLst/>
            <a:gdLst>
              <a:gd name="T0" fmla="*/ 0 w 1152"/>
              <a:gd name="T1" fmla="*/ 2147483647 h 144"/>
              <a:gd name="T2" fmla="*/ 2147483647 w 1152"/>
              <a:gd name="T3" fmla="*/ 0 h 144"/>
              <a:gd name="T4" fmla="*/ 2147483647 w 1152"/>
              <a:gd name="T5" fmla="*/ 2147483647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56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24" name="Rectangle 21"/>
          <p:cNvSpPr>
            <a:spLocks noChangeArrowheads="1"/>
          </p:cNvSpPr>
          <p:nvPr/>
        </p:nvSpPr>
        <p:spPr bwMode="auto">
          <a:xfrm>
            <a:off x="1600200" y="3962400"/>
            <a:ext cx="325438" cy="304800"/>
          </a:xfrm>
          <a:prstGeom prst="rect">
            <a:avLst/>
          </a:prstGeom>
          <a:solidFill>
            <a:srgbClr val="FFFFFF"/>
          </a:solidFill>
          <a:ln w="3240">
            <a:solidFill>
              <a:schemeClr val="tx1"/>
            </a:solidFill>
            <a:miter lim="800000"/>
            <a:headEnd/>
            <a:tailEnd/>
          </a:ln>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urier New" charset="0"/>
              </a:rPr>
              <a:t>5</a:t>
            </a:r>
          </a:p>
        </p:txBody>
      </p:sp>
      <p:sp>
        <p:nvSpPr>
          <p:cNvPr id="25625" name="Rectangle 22"/>
          <p:cNvSpPr>
            <a:spLocks noChangeArrowheads="1"/>
          </p:cNvSpPr>
          <p:nvPr/>
        </p:nvSpPr>
        <p:spPr bwMode="auto">
          <a:xfrm>
            <a:off x="19050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26" name="Rectangle 23"/>
          <p:cNvSpPr>
            <a:spLocks noChangeArrowheads="1"/>
          </p:cNvSpPr>
          <p:nvPr/>
        </p:nvSpPr>
        <p:spPr bwMode="auto">
          <a:xfrm>
            <a:off x="22098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27" name="Rectangle 24"/>
          <p:cNvSpPr>
            <a:spLocks noChangeArrowheads="1"/>
          </p:cNvSpPr>
          <p:nvPr/>
        </p:nvSpPr>
        <p:spPr bwMode="auto">
          <a:xfrm>
            <a:off x="25146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28" name="Rectangle 25"/>
          <p:cNvSpPr>
            <a:spLocks noChangeArrowheads="1"/>
          </p:cNvSpPr>
          <p:nvPr/>
        </p:nvSpPr>
        <p:spPr bwMode="auto">
          <a:xfrm>
            <a:off x="28194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29" name="Rectangle 26"/>
          <p:cNvSpPr>
            <a:spLocks noChangeArrowheads="1"/>
          </p:cNvSpPr>
          <p:nvPr/>
        </p:nvSpPr>
        <p:spPr bwMode="auto">
          <a:xfrm>
            <a:off x="3124200" y="3962400"/>
            <a:ext cx="325438" cy="304800"/>
          </a:xfrm>
          <a:prstGeom prst="rect">
            <a:avLst/>
          </a:prstGeom>
          <a:solidFill>
            <a:srgbClr val="C0C0C0"/>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4</a:t>
            </a:r>
          </a:p>
        </p:txBody>
      </p:sp>
      <p:sp>
        <p:nvSpPr>
          <p:cNvPr id="25630" name="Rectangle 27"/>
          <p:cNvSpPr>
            <a:spLocks noChangeArrowheads="1"/>
          </p:cNvSpPr>
          <p:nvPr/>
        </p:nvSpPr>
        <p:spPr bwMode="auto">
          <a:xfrm>
            <a:off x="3429000" y="39624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31" name="Rectangle 28"/>
          <p:cNvSpPr>
            <a:spLocks noChangeArrowheads="1"/>
          </p:cNvSpPr>
          <p:nvPr/>
        </p:nvSpPr>
        <p:spPr bwMode="auto">
          <a:xfrm>
            <a:off x="3733800" y="39624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32" name="Rectangle 29"/>
          <p:cNvSpPr>
            <a:spLocks noChangeArrowheads="1"/>
          </p:cNvSpPr>
          <p:nvPr/>
        </p:nvSpPr>
        <p:spPr bwMode="auto">
          <a:xfrm>
            <a:off x="4038600" y="39624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33" name="Rectangle 30"/>
          <p:cNvSpPr>
            <a:spLocks noChangeArrowheads="1"/>
          </p:cNvSpPr>
          <p:nvPr/>
        </p:nvSpPr>
        <p:spPr bwMode="auto">
          <a:xfrm>
            <a:off x="46482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34" name="Rectangle 31"/>
          <p:cNvSpPr>
            <a:spLocks noChangeArrowheads="1"/>
          </p:cNvSpPr>
          <p:nvPr/>
        </p:nvSpPr>
        <p:spPr bwMode="auto">
          <a:xfrm>
            <a:off x="49530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35" name="Rectangle 32"/>
          <p:cNvSpPr>
            <a:spLocks noChangeArrowheads="1"/>
          </p:cNvSpPr>
          <p:nvPr/>
        </p:nvSpPr>
        <p:spPr bwMode="auto">
          <a:xfrm>
            <a:off x="52578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36" name="Rectangle 33"/>
          <p:cNvSpPr>
            <a:spLocks noChangeArrowheads="1"/>
          </p:cNvSpPr>
          <p:nvPr/>
        </p:nvSpPr>
        <p:spPr bwMode="auto">
          <a:xfrm>
            <a:off x="55626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37" name="Rectangle 34"/>
          <p:cNvSpPr>
            <a:spLocks noChangeArrowheads="1"/>
          </p:cNvSpPr>
          <p:nvPr/>
        </p:nvSpPr>
        <p:spPr bwMode="auto">
          <a:xfrm>
            <a:off x="5867400" y="39624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5638" name="Rectangle 35"/>
          <p:cNvSpPr>
            <a:spLocks noChangeArrowheads="1"/>
          </p:cNvSpPr>
          <p:nvPr/>
        </p:nvSpPr>
        <p:spPr bwMode="auto">
          <a:xfrm>
            <a:off x="6172200" y="3962400"/>
            <a:ext cx="325438" cy="304800"/>
          </a:xfrm>
          <a:prstGeom prst="rect">
            <a:avLst/>
          </a:prstGeom>
          <a:solidFill>
            <a:srgbClr val="C0C0C0"/>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2</a:t>
            </a:r>
          </a:p>
        </p:txBody>
      </p:sp>
      <p:sp>
        <p:nvSpPr>
          <p:cNvPr id="25639" name="Rectangle 36"/>
          <p:cNvSpPr>
            <a:spLocks noChangeArrowheads="1"/>
          </p:cNvSpPr>
          <p:nvPr/>
        </p:nvSpPr>
        <p:spPr bwMode="auto">
          <a:xfrm>
            <a:off x="6477000" y="39624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5640" name="Rectangle 37"/>
          <p:cNvSpPr>
            <a:spLocks noChangeArrowheads="1"/>
          </p:cNvSpPr>
          <p:nvPr/>
        </p:nvSpPr>
        <p:spPr bwMode="auto">
          <a:xfrm>
            <a:off x="4343400" y="3962400"/>
            <a:ext cx="325438" cy="304800"/>
          </a:xfrm>
          <a:prstGeom prst="rect">
            <a:avLst/>
          </a:prstGeom>
          <a:solidFill>
            <a:srgbClr val="FFFFFF"/>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6</a:t>
            </a:r>
          </a:p>
        </p:txBody>
      </p:sp>
      <p:sp>
        <p:nvSpPr>
          <p:cNvPr id="25641" name="Freeform 38"/>
          <p:cNvSpPr>
            <a:spLocks/>
          </p:cNvSpPr>
          <p:nvPr/>
        </p:nvSpPr>
        <p:spPr bwMode="auto">
          <a:xfrm>
            <a:off x="2057400" y="3632200"/>
            <a:ext cx="2600325" cy="482600"/>
          </a:xfrm>
          <a:custGeom>
            <a:avLst/>
            <a:gdLst>
              <a:gd name="T0" fmla="*/ 0 w 1536"/>
              <a:gd name="T1" fmla="*/ 2147483647 h 304"/>
              <a:gd name="T2" fmla="*/ 2147483647 w 1536"/>
              <a:gd name="T3" fmla="*/ 2147483647 h 304"/>
              <a:gd name="T4" fmla="*/ 2147483647 w 1536"/>
              <a:gd name="T5" fmla="*/ 2147483647 h 304"/>
              <a:gd name="T6" fmla="*/ 0 60000 65536"/>
              <a:gd name="T7" fmla="*/ 0 60000 65536"/>
              <a:gd name="T8" fmla="*/ 0 60000 65536"/>
              <a:gd name="T9" fmla="*/ 0 w 1536"/>
              <a:gd name="T10" fmla="*/ 0 h 304"/>
              <a:gd name="T11" fmla="*/ 1536 w 1536"/>
              <a:gd name="T12" fmla="*/ 304 h 304"/>
            </a:gdLst>
            <a:ahLst/>
            <a:cxnLst>
              <a:cxn ang="T6">
                <a:pos x="T0" y="T1"/>
              </a:cxn>
              <a:cxn ang="T7">
                <a:pos x="T2" y="T3"/>
              </a:cxn>
              <a:cxn ang="T8">
                <a:pos x="T4" y="T5"/>
              </a:cxn>
            </a:cxnLst>
            <a:rect l="T9" t="T10" r="T11" b="T12"/>
            <a:pathLst>
              <a:path w="1536" h="304">
                <a:moveTo>
                  <a:pt x="0" y="304"/>
                </a:moveTo>
                <a:cubicBezTo>
                  <a:pt x="328" y="167"/>
                  <a:pt x="656" y="31"/>
                  <a:pt x="912" y="16"/>
                </a:cubicBezTo>
                <a:cubicBezTo>
                  <a:pt x="1167" y="0"/>
                  <a:pt x="1351" y="104"/>
                  <a:pt x="1536" y="208"/>
                </a:cubicBezTo>
              </a:path>
            </a:pathLst>
          </a:custGeom>
          <a:noFill/>
          <a:ln w="2556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rPr>
              <a:t>Announcements</a:t>
            </a:r>
          </a:p>
        </p:txBody>
      </p:sp>
      <p:sp>
        <p:nvSpPr>
          <p:cNvPr id="3" name="Content Placeholder 2"/>
          <p:cNvSpPr>
            <a:spLocks noGrp="1"/>
          </p:cNvSpPr>
          <p:nvPr>
            <p:ph idx="1"/>
          </p:nvPr>
        </p:nvSpPr>
        <p:spPr>
          <a:xfrm>
            <a:off x="290513" y="1220788"/>
            <a:ext cx="8624887" cy="5224462"/>
          </a:xfrm>
        </p:spPr>
        <p:txBody>
          <a:bodyPr/>
          <a:lstStyle/>
          <a:p>
            <a:pPr>
              <a:defRPr/>
            </a:pPr>
            <a:r>
              <a:rPr lang="en-US" dirty="0" smtClean="0">
                <a:latin typeface="Helvetica" charset="0"/>
              </a:rPr>
              <a:t>Shell </a:t>
            </a:r>
            <a:r>
              <a:rPr lang="en-US" dirty="0">
                <a:latin typeface="Helvetica" charset="0"/>
              </a:rPr>
              <a:t>lab </a:t>
            </a:r>
            <a:r>
              <a:rPr lang="en-US" dirty="0" smtClean="0">
                <a:latin typeface="Helvetica" charset="0"/>
              </a:rPr>
              <a:t>grading this </a:t>
            </a:r>
            <a:r>
              <a:rPr lang="en-US" dirty="0" smtClean="0">
                <a:latin typeface="Helvetica" charset="0"/>
              </a:rPr>
              <a:t>week </a:t>
            </a:r>
            <a:r>
              <a:rPr lang="mr-IN" dirty="0" smtClean="0">
                <a:latin typeface="Helvetica" charset="0"/>
              </a:rPr>
              <a:t>–</a:t>
            </a:r>
            <a:r>
              <a:rPr lang="en-US" dirty="0" smtClean="0">
                <a:latin typeface="Helvetica" charset="0"/>
              </a:rPr>
              <a:t> attend your interviews</a:t>
            </a:r>
            <a:endParaRPr lang="en-US" dirty="0" smtClean="0">
              <a:latin typeface="Helvetica" charset="0"/>
            </a:endParaRPr>
          </a:p>
          <a:p>
            <a:pPr>
              <a:defRPr/>
            </a:pPr>
            <a:r>
              <a:rPr lang="en-US" dirty="0" smtClean="0">
                <a:latin typeface="Helvetica" charset="0"/>
              </a:rPr>
              <a:t>Last Recitation </a:t>
            </a:r>
            <a:r>
              <a:rPr lang="en-US" dirty="0" smtClean="0">
                <a:latin typeface="Helvetica" charset="0"/>
              </a:rPr>
              <a:t>Exercise </a:t>
            </a:r>
            <a:r>
              <a:rPr lang="en-US" dirty="0" smtClean="0">
                <a:latin typeface="Helvetica" charset="0"/>
              </a:rPr>
              <a:t>due </a:t>
            </a:r>
            <a:r>
              <a:rPr lang="en-US" dirty="0" smtClean="0">
                <a:latin typeface="Helvetica" charset="0"/>
              </a:rPr>
              <a:t>Thurs Dec 14 </a:t>
            </a:r>
            <a:r>
              <a:rPr lang="en-US" dirty="0" smtClean="0">
                <a:latin typeface="Helvetica" charset="0"/>
              </a:rPr>
              <a:t>by </a:t>
            </a:r>
            <a:r>
              <a:rPr lang="en-US" dirty="0" smtClean="0">
                <a:latin typeface="Helvetica" charset="0"/>
              </a:rPr>
              <a:t>11:55 </a:t>
            </a:r>
            <a:r>
              <a:rPr lang="en-US" dirty="0" smtClean="0">
                <a:latin typeface="Helvetica" charset="0"/>
              </a:rPr>
              <a:t>pm</a:t>
            </a:r>
          </a:p>
          <a:p>
            <a:pPr>
              <a:defRPr/>
            </a:pPr>
            <a:r>
              <a:rPr lang="en-US" dirty="0" smtClean="0">
                <a:latin typeface="Helvetica" charset="0"/>
              </a:rPr>
              <a:t>Final </a:t>
            </a:r>
            <a:r>
              <a:rPr lang="en-US" dirty="0">
                <a:latin typeface="Helvetica" charset="0"/>
              </a:rPr>
              <a:t>exam is </a:t>
            </a:r>
            <a:r>
              <a:rPr lang="en-US" dirty="0" smtClean="0">
                <a:latin typeface="Helvetica" charset="0"/>
              </a:rPr>
              <a:t>Wednesday Dec 20, 1:30-4 pm</a:t>
            </a:r>
            <a:endParaRPr lang="en-US" dirty="0" smtClean="0">
              <a:latin typeface="Helvetica" charset="0"/>
            </a:endParaRPr>
          </a:p>
          <a:p>
            <a:pPr lvl="1">
              <a:defRPr/>
            </a:pPr>
            <a:r>
              <a:rPr lang="en-US" dirty="0" smtClean="0">
                <a:latin typeface="Helvetica" charset="0"/>
                <a:ea typeface="ＭＳ Ｐゴシック" charset="0"/>
              </a:rPr>
              <a:t>Sections 101-104 go to </a:t>
            </a:r>
            <a:r>
              <a:rPr lang="en-US" dirty="0" err="1" smtClean="0">
                <a:latin typeface="Helvetica" charset="0"/>
                <a:ea typeface="ＭＳ Ｐゴシック" charset="0"/>
              </a:rPr>
              <a:t>Hellems</a:t>
            </a:r>
            <a:r>
              <a:rPr lang="en-US" dirty="0" smtClean="0">
                <a:latin typeface="Helvetica" charset="0"/>
                <a:ea typeface="ＭＳ Ｐゴシック" charset="0"/>
              </a:rPr>
              <a:t> 252 (as for 1</a:t>
            </a:r>
            <a:r>
              <a:rPr lang="en-US" baseline="30000" dirty="0" smtClean="0">
                <a:latin typeface="Helvetica" charset="0"/>
                <a:ea typeface="ＭＳ Ｐゴシック" charset="0"/>
              </a:rPr>
              <a:t>st</a:t>
            </a:r>
            <a:r>
              <a:rPr lang="en-US" dirty="0" smtClean="0">
                <a:latin typeface="Helvetica" charset="0"/>
                <a:ea typeface="ＭＳ Ｐゴシック" charset="0"/>
              </a:rPr>
              <a:t> two midterms)</a:t>
            </a:r>
          </a:p>
          <a:p>
            <a:pPr lvl="1">
              <a:defRPr/>
            </a:pPr>
            <a:r>
              <a:rPr lang="en-US" dirty="0" smtClean="0">
                <a:latin typeface="Helvetica" charset="0"/>
                <a:ea typeface="ＭＳ Ｐゴシック" charset="0"/>
              </a:rPr>
              <a:t>Similar procedure to </a:t>
            </a:r>
            <a:r>
              <a:rPr lang="en-US" dirty="0" smtClean="0">
                <a:latin typeface="Helvetica" charset="0"/>
                <a:ea typeface="ＭＳ Ｐゴシック" charset="0"/>
              </a:rPr>
              <a:t>midterms, closed book, no electronics, can bring 1 page front/back summary </a:t>
            </a:r>
            <a:r>
              <a:rPr lang="en-US" dirty="0" smtClean="0">
                <a:latin typeface="Helvetica" charset="0"/>
                <a:ea typeface="ＭＳ Ｐゴシック" charset="0"/>
              </a:rPr>
              <a:t>sheet, etc.</a:t>
            </a:r>
          </a:p>
          <a:p>
            <a:pPr lvl="1">
              <a:defRPr/>
            </a:pPr>
            <a:r>
              <a:rPr lang="en-US" dirty="0" smtClean="0">
                <a:latin typeface="Helvetica" charset="0"/>
                <a:ea typeface="ＭＳ Ｐゴシック" charset="0"/>
              </a:rPr>
              <a:t>Comprehensive </a:t>
            </a:r>
            <a:r>
              <a:rPr lang="en-US" dirty="0" smtClean="0">
                <a:latin typeface="Helvetica" charset="0"/>
                <a:ea typeface="ＭＳ Ｐゴシック" charset="0"/>
              </a:rPr>
              <a:t>but </a:t>
            </a:r>
            <a:r>
              <a:rPr lang="en-US" dirty="0" smtClean="0">
                <a:latin typeface="Helvetica" charset="0"/>
                <a:ea typeface="ＭＳ Ｐゴシック" charset="0"/>
              </a:rPr>
              <a:t>90-95% on </a:t>
            </a:r>
            <a:r>
              <a:rPr lang="en-US" dirty="0" err="1" smtClean="0">
                <a:latin typeface="Helvetica" charset="0"/>
                <a:ea typeface="ＭＳ Ｐゴシック" charset="0"/>
              </a:rPr>
              <a:t>Ch</a:t>
            </a:r>
            <a:r>
              <a:rPr lang="en-US" dirty="0" smtClean="0">
                <a:latin typeface="Helvetica" charset="0"/>
                <a:ea typeface="ＭＳ Ｐゴシック" charset="0"/>
              </a:rPr>
              <a:t> </a:t>
            </a:r>
            <a:r>
              <a:rPr lang="en-US" dirty="0" smtClean="0">
                <a:latin typeface="Helvetica" charset="0"/>
                <a:ea typeface="ＭＳ Ｐゴシック" charset="0"/>
              </a:rPr>
              <a:t>7-</a:t>
            </a:r>
            <a:r>
              <a:rPr lang="en-US" dirty="0" smtClean="0">
                <a:latin typeface="Helvetica" charset="0"/>
                <a:ea typeface="ＭＳ Ｐゴシック" charset="0"/>
              </a:rPr>
              <a:t>9 </a:t>
            </a:r>
            <a:r>
              <a:rPr lang="en-US" dirty="0" smtClean="0">
                <a:latin typeface="Helvetica" charset="0"/>
                <a:ea typeface="ＭＳ Ｐゴシック" charset="0"/>
              </a:rPr>
              <a:t>material, with likely T/F general knowledge questions on prior material.</a:t>
            </a:r>
          </a:p>
          <a:p>
            <a:pPr lvl="1">
              <a:defRPr/>
            </a:pPr>
            <a:r>
              <a:rPr lang="en-US" dirty="0" smtClean="0">
                <a:latin typeface="Helvetica" charset="0"/>
                <a:ea typeface="ＭＳ Ｐゴシック" charset="0"/>
              </a:rPr>
              <a:t>It </a:t>
            </a:r>
            <a:r>
              <a:rPr lang="en-US" dirty="0" smtClean="0">
                <a:latin typeface="Helvetica" charset="0"/>
                <a:ea typeface="ＭＳ Ｐゴシック" charset="0"/>
              </a:rPr>
              <a:t>will </a:t>
            </a:r>
            <a:r>
              <a:rPr lang="en-US" dirty="0" smtClean="0">
                <a:latin typeface="Helvetica" charset="0"/>
                <a:ea typeface="ＭＳ Ｐゴシック" charset="0"/>
              </a:rPr>
              <a:t>likely be </a:t>
            </a:r>
            <a:r>
              <a:rPr lang="en-US" dirty="0" smtClean="0">
                <a:latin typeface="Helvetica" charset="0"/>
                <a:ea typeface="ＭＳ Ｐゴシック" charset="0"/>
              </a:rPr>
              <a:t>longer than </a:t>
            </a:r>
            <a:r>
              <a:rPr lang="en-US" dirty="0" smtClean="0">
                <a:latin typeface="Helvetica" charset="0"/>
                <a:ea typeface="ＭＳ Ｐゴシック" charset="0"/>
              </a:rPr>
              <a:t>midterms, say 1 ½ hours.</a:t>
            </a:r>
            <a:endParaRPr lang="en-US" dirty="0" smtClean="0">
              <a:latin typeface="Helvetica" charset="0"/>
              <a:ea typeface="ＭＳ Ｐゴシック" charset="0"/>
            </a:endParaRPr>
          </a:p>
          <a:p>
            <a:pPr lvl="1">
              <a:defRPr/>
            </a:pPr>
            <a:r>
              <a:rPr lang="en-US" dirty="0" smtClean="0">
                <a:latin typeface="Helvetica" charset="0"/>
                <a:ea typeface="ＭＳ Ｐゴシック" charset="0"/>
              </a:rPr>
              <a:t>We’ll release some practice problems </a:t>
            </a:r>
            <a:r>
              <a:rPr lang="en-US" dirty="0" smtClean="0">
                <a:latin typeface="Helvetica" charset="0"/>
                <a:ea typeface="ＭＳ Ｐゴシック" charset="0"/>
              </a:rPr>
              <a:t>Friday/Saturday</a:t>
            </a:r>
            <a:endParaRPr lang="en-US" dirty="0">
              <a:latin typeface="Helvetica" charset="0"/>
              <a:ea typeface="ＭＳ Ｐゴシック" charset="0"/>
            </a:endParaRPr>
          </a:p>
          <a:p>
            <a:pPr>
              <a:defRPr/>
            </a:pPr>
            <a:r>
              <a:rPr lang="en-US" dirty="0" smtClean="0">
                <a:latin typeface="Helvetica" charset="0"/>
              </a:rPr>
              <a:t>Reading:</a:t>
            </a:r>
            <a:endParaRPr lang="en-US" dirty="0">
              <a:latin typeface="Helvetica" charset="0"/>
            </a:endParaRPr>
          </a:p>
          <a:p>
            <a:pPr lvl="1">
              <a:defRPr/>
            </a:pPr>
            <a:r>
              <a:rPr lang="en-US" dirty="0">
                <a:latin typeface="Helvetica" charset="0"/>
                <a:ea typeface="ＭＳ Ｐゴシック" charset="0"/>
              </a:rPr>
              <a:t>Read Chapter 9, except </a:t>
            </a:r>
            <a:r>
              <a:rPr lang="en-US" dirty="0" smtClean="0">
                <a:latin typeface="Helvetica" charset="0"/>
                <a:ea typeface="ＭＳ Ｐゴシック" charset="0"/>
              </a:rPr>
              <a:t>9.8</a:t>
            </a:r>
            <a:endParaRPr lang="en-US" dirty="0" smtClean="0">
              <a:latin typeface="Helvetica" charset="0"/>
              <a:ea typeface="ＭＳ Ｐゴシック" charset="0"/>
            </a:endParaRPr>
          </a:p>
          <a:p>
            <a:pPr lvl="1">
              <a:defRPr/>
            </a:pPr>
            <a:r>
              <a:rPr lang="en-US" dirty="0" smtClean="0">
                <a:latin typeface="Helvetica" charset="0"/>
                <a:ea typeface="ＭＳ Ｐゴシック" charset="0"/>
              </a:rPr>
              <a:t>Read Chapter 7, except 7.12 (no position independent code)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idx="4294967295"/>
          </p:nvPr>
        </p:nvSpPr>
        <p:spPr>
          <a:xfrm>
            <a:off x="292100" y="228600"/>
            <a:ext cx="6070600" cy="5730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cs typeface="+mj-cs"/>
              </a:rPr>
              <a:t>Explicit Free Lists</a:t>
            </a:r>
          </a:p>
        </p:txBody>
      </p:sp>
      <p:sp>
        <p:nvSpPr>
          <p:cNvPr id="6149" name="Rectangle 5"/>
          <p:cNvSpPr>
            <a:spLocks noGrp="1" noChangeArrowheads="1"/>
          </p:cNvSpPr>
          <p:nvPr>
            <p:ph type="body" idx="1"/>
          </p:nvPr>
        </p:nvSpPr>
        <p:spPr>
          <a:xfrm>
            <a:off x="304800" y="1905000"/>
            <a:ext cx="8307388" cy="1843088"/>
          </a:xfrm>
        </p:spPr>
        <p:txBody>
          <a:bodyPr/>
          <a:lstStyle/>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cs typeface="+mn-cs"/>
              </a:rPr>
              <a:t>Maintain list(s) of </a:t>
            </a:r>
            <a:r>
              <a:rPr lang="en-GB" i="1" dirty="0">
                <a:solidFill>
                  <a:srgbClr val="C00000"/>
                </a:solidFill>
                <a:cs typeface="+mn-cs"/>
              </a:rPr>
              <a:t>free</a:t>
            </a:r>
            <a:r>
              <a:rPr lang="en-GB" dirty="0">
                <a:cs typeface="+mn-cs"/>
              </a:rPr>
              <a:t> blocks, not </a:t>
            </a:r>
            <a:r>
              <a:rPr lang="en-GB" i="1" dirty="0">
                <a:solidFill>
                  <a:srgbClr val="C00000"/>
                </a:solidFill>
                <a:cs typeface="+mn-cs"/>
              </a:rPr>
              <a:t>all</a:t>
            </a:r>
            <a:r>
              <a:rPr lang="en-GB" dirty="0">
                <a:cs typeface="+mn-cs"/>
              </a:rPr>
              <a:t> blocks</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The “next” free block could be anywhere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So we need to store forward/back pointers, not just sizes</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Still need boundary tags for coalescing</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Luckily we track only free blocks, so we can use payload area</a:t>
            </a:r>
          </a:p>
        </p:txBody>
      </p:sp>
      <p:grpSp>
        <p:nvGrpSpPr>
          <p:cNvPr id="2" name="Group 1"/>
          <p:cNvGrpSpPr>
            <a:grpSpLocks/>
          </p:cNvGrpSpPr>
          <p:nvPr/>
        </p:nvGrpSpPr>
        <p:grpSpPr bwMode="auto">
          <a:xfrm>
            <a:off x="1828800" y="3897313"/>
            <a:ext cx="2163763" cy="2732087"/>
            <a:chOff x="1828800" y="3897313"/>
            <a:chExt cx="2163763" cy="2732087"/>
          </a:xfrm>
        </p:grpSpPr>
        <p:sp>
          <p:nvSpPr>
            <p:cNvPr id="27679" name="Rectangle 3"/>
            <p:cNvSpPr>
              <a:spLocks noChangeArrowheads="1"/>
            </p:cNvSpPr>
            <p:nvPr/>
          </p:nvSpPr>
          <p:spPr bwMode="auto">
            <a:xfrm>
              <a:off x="2057400" y="4343400"/>
              <a:ext cx="1370013" cy="381000"/>
            </a:xfrm>
            <a:prstGeom prst="rect">
              <a:avLst/>
            </a:prstGeom>
            <a:solidFill>
              <a:srgbClr val="F1C7C7"/>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size</a:t>
              </a:r>
            </a:p>
          </p:txBody>
        </p:sp>
        <p:sp>
          <p:nvSpPr>
            <p:cNvPr id="27680" name="Rectangle 6"/>
            <p:cNvSpPr>
              <a:spLocks noChangeArrowheads="1"/>
            </p:cNvSpPr>
            <p:nvPr/>
          </p:nvSpPr>
          <p:spPr bwMode="auto">
            <a:xfrm>
              <a:off x="2057400" y="4724400"/>
              <a:ext cx="1676400" cy="1524000"/>
            </a:xfrm>
            <a:prstGeom prst="rect">
              <a:avLst/>
            </a:prstGeom>
            <a:solidFill>
              <a:srgbClr val="D5F1CF"/>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payload and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padding</a:t>
              </a:r>
            </a:p>
          </p:txBody>
        </p:sp>
        <p:sp>
          <p:nvSpPr>
            <p:cNvPr id="27681" name="Rectangle 8"/>
            <p:cNvSpPr>
              <a:spLocks noChangeArrowheads="1"/>
            </p:cNvSpPr>
            <p:nvPr/>
          </p:nvSpPr>
          <p:spPr bwMode="auto">
            <a:xfrm>
              <a:off x="3429000" y="4343400"/>
              <a:ext cx="304800" cy="381000"/>
            </a:xfrm>
            <a:prstGeom prst="rect">
              <a:avLst/>
            </a:prstGeom>
            <a:solidFill>
              <a:srgbClr val="EBAFAF"/>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a</a:t>
              </a:r>
            </a:p>
          </p:txBody>
        </p:sp>
        <p:sp>
          <p:nvSpPr>
            <p:cNvPr id="27682" name="Rectangle 9"/>
            <p:cNvSpPr>
              <a:spLocks noChangeArrowheads="1"/>
            </p:cNvSpPr>
            <p:nvPr/>
          </p:nvSpPr>
          <p:spPr bwMode="auto">
            <a:xfrm>
              <a:off x="2055813" y="6248400"/>
              <a:ext cx="1373187" cy="381000"/>
            </a:xfrm>
            <a:prstGeom prst="rect">
              <a:avLst/>
            </a:prstGeom>
            <a:solidFill>
              <a:srgbClr val="F1C7C7"/>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size</a:t>
              </a:r>
            </a:p>
          </p:txBody>
        </p:sp>
        <p:sp>
          <p:nvSpPr>
            <p:cNvPr id="27683" name="Rectangle 10"/>
            <p:cNvSpPr>
              <a:spLocks noChangeArrowheads="1"/>
            </p:cNvSpPr>
            <p:nvPr/>
          </p:nvSpPr>
          <p:spPr bwMode="auto">
            <a:xfrm>
              <a:off x="3429000" y="6248400"/>
              <a:ext cx="304800" cy="381000"/>
            </a:xfrm>
            <a:prstGeom prst="rect">
              <a:avLst/>
            </a:prstGeom>
            <a:solidFill>
              <a:srgbClr val="EBAFAF"/>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a</a:t>
              </a:r>
            </a:p>
          </p:txBody>
        </p:sp>
        <p:sp>
          <p:nvSpPr>
            <p:cNvPr id="27684" name="TextBox 65"/>
            <p:cNvSpPr txBox="1">
              <a:spLocks noChangeArrowheads="1"/>
            </p:cNvSpPr>
            <p:nvPr/>
          </p:nvSpPr>
          <p:spPr bwMode="auto">
            <a:xfrm>
              <a:off x="1828800" y="3897313"/>
              <a:ext cx="2163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alibri" charset="0"/>
                </a:rPr>
                <a:t>Allocated (as before)</a:t>
              </a:r>
            </a:p>
          </p:txBody>
        </p:sp>
      </p:grpSp>
      <p:grpSp>
        <p:nvGrpSpPr>
          <p:cNvPr id="3" name="Group 2"/>
          <p:cNvGrpSpPr>
            <a:grpSpLocks/>
          </p:cNvGrpSpPr>
          <p:nvPr/>
        </p:nvGrpSpPr>
        <p:grpSpPr bwMode="auto">
          <a:xfrm>
            <a:off x="5561013" y="3886200"/>
            <a:ext cx="1677987" cy="2743200"/>
            <a:chOff x="5561013" y="3886200"/>
            <a:chExt cx="1677987" cy="2743200"/>
          </a:xfrm>
        </p:grpSpPr>
        <p:sp>
          <p:nvSpPr>
            <p:cNvPr id="27671" name="Rectangle 3"/>
            <p:cNvSpPr>
              <a:spLocks noChangeArrowheads="1"/>
            </p:cNvSpPr>
            <p:nvPr/>
          </p:nvSpPr>
          <p:spPr bwMode="auto">
            <a:xfrm>
              <a:off x="5562600" y="4343400"/>
              <a:ext cx="1370013" cy="381000"/>
            </a:xfrm>
            <a:prstGeom prst="rect">
              <a:avLst/>
            </a:prstGeom>
            <a:solidFill>
              <a:srgbClr val="F1C7C7"/>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size</a:t>
              </a:r>
            </a:p>
          </p:txBody>
        </p:sp>
        <p:sp>
          <p:nvSpPr>
            <p:cNvPr id="27672" name="Rectangle 6"/>
            <p:cNvSpPr>
              <a:spLocks noChangeArrowheads="1"/>
            </p:cNvSpPr>
            <p:nvPr/>
          </p:nvSpPr>
          <p:spPr bwMode="auto">
            <a:xfrm>
              <a:off x="5562600" y="5486400"/>
              <a:ext cx="1676400" cy="762000"/>
            </a:xfrm>
            <a:prstGeom prst="rect">
              <a:avLst/>
            </a:prstGeom>
            <a:solidFill>
              <a:schemeClr val="bg1"/>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rgbClr val="000066"/>
                </a:solidFill>
                <a:latin typeface="Calibri" charset="0"/>
              </a:endParaRPr>
            </a:p>
          </p:txBody>
        </p:sp>
        <p:sp>
          <p:nvSpPr>
            <p:cNvPr id="27673" name="Rectangle 8"/>
            <p:cNvSpPr>
              <a:spLocks noChangeArrowheads="1"/>
            </p:cNvSpPr>
            <p:nvPr/>
          </p:nvSpPr>
          <p:spPr bwMode="auto">
            <a:xfrm>
              <a:off x="6934200" y="4343400"/>
              <a:ext cx="304800" cy="381000"/>
            </a:xfrm>
            <a:prstGeom prst="rect">
              <a:avLst/>
            </a:prstGeom>
            <a:solidFill>
              <a:srgbClr val="EBAFAF"/>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a</a:t>
              </a:r>
            </a:p>
          </p:txBody>
        </p:sp>
        <p:sp>
          <p:nvSpPr>
            <p:cNvPr id="27674" name="Rectangle 9"/>
            <p:cNvSpPr>
              <a:spLocks noChangeArrowheads="1"/>
            </p:cNvSpPr>
            <p:nvPr/>
          </p:nvSpPr>
          <p:spPr bwMode="auto">
            <a:xfrm>
              <a:off x="5561013" y="6248400"/>
              <a:ext cx="1373187" cy="381000"/>
            </a:xfrm>
            <a:prstGeom prst="rect">
              <a:avLst/>
            </a:prstGeom>
            <a:solidFill>
              <a:srgbClr val="F1C7C7"/>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size</a:t>
              </a:r>
            </a:p>
          </p:txBody>
        </p:sp>
        <p:sp>
          <p:nvSpPr>
            <p:cNvPr id="27675" name="Rectangle 10"/>
            <p:cNvSpPr>
              <a:spLocks noChangeArrowheads="1"/>
            </p:cNvSpPr>
            <p:nvPr/>
          </p:nvSpPr>
          <p:spPr bwMode="auto">
            <a:xfrm>
              <a:off x="6934200" y="6248400"/>
              <a:ext cx="304800" cy="381000"/>
            </a:xfrm>
            <a:prstGeom prst="rect">
              <a:avLst/>
            </a:prstGeom>
            <a:solidFill>
              <a:srgbClr val="EBAFAF"/>
            </a:solidFill>
            <a:ln w="1270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a</a:t>
              </a:r>
            </a:p>
          </p:txBody>
        </p:sp>
        <p:sp>
          <p:nvSpPr>
            <p:cNvPr id="64" name="Rectangle 3"/>
            <p:cNvSpPr>
              <a:spLocks noChangeArrowheads="1"/>
            </p:cNvSpPr>
            <p:nvPr/>
          </p:nvSpPr>
          <p:spPr bwMode="auto">
            <a:xfrm>
              <a:off x="5562600" y="4724400"/>
              <a:ext cx="1676400" cy="381000"/>
            </a:xfrm>
            <a:prstGeom prst="rect">
              <a:avLst/>
            </a:prstGeom>
            <a:solidFill>
              <a:schemeClr val="accent2">
                <a:lumMod val="20000"/>
                <a:lumOff val="80000"/>
              </a:schemeClr>
            </a:solidFill>
            <a:ln w="12700">
              <a:solidFill>
                <a:schemeClr val="tx1"/>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rgbClr val="000066"/>
                  </a:solidFill>
                  <a:latin typeface="Calibri" pitchFamily="34" charset="0"/>
                </a:rPr>
                <a:t>next</a:t>
              </a:r>
            </a:p>
          </p:txBody>
        </p:sp>
        <p:sp>
          <p:nvSpPr>
            <p:cNvPr id="65" name="Rectangle 3"/>
            <p:cNvSpPr>
              <a:spLocks noChangeArrowheads="1"/>
            </p:cNvSpPr>
            <p:nvPr/>
          </p:nvSpPr>
          <p:spPr bwMode="auto">
            <a:xfrm>
              <a:off x="5562600" y="5105400"/>
              <a:ext cx="1676400" cy="381000"/>
            </a:xfrm>
            <a:prstGeom prst="rect">
              <a:avLst/>
            </a:prstGeom>
            <a:solidFill>
              <a:schemeClr val="accent2">
                <a:lumMod val="20000"/>
                <a:lumOff val="80000"/>
              </a:schemeClr>
            </a:solidFill>
            <a:ln w="12700">
              <a:solidFill>
                <a:schemeClr val="tx1"/>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err="1">
                  <a:solidFill>
                    <a:srgbClr val="000066"/>
                  </a:solidFill>
                  <a:latin typeface="Calibri" pitchFamily="34" charset="0"/>
                </a:rPr>
                <a:t>prev</a:t>
              </a:r>
              <a:endParaRPr lang="en-GB" sz="1600" dirty="0">
                <a:solidFill>
                  <a:srgbClr val="000066"/>
                </a:solidFill>
                <a:latin typeface="Calibri" pitchFamily="34" charset="0"/>
              </a:endParaRPr>
            </a:p>
          </p:txBody>
        </p:sp>
        <p:sp>
          <p:nvSpPr>
            <p:cNvPr id="27678" name="TextBox 66"/>
            <p:cNvSpPr txBox="1">
              <a:spLocks noChangeArrowheads="1"/>
            </p:cNvSpPr>
            <p:nvPr/>
          </p:nvSpPr>
          <p:spPr bwMode="auto">
            <a:xfrm>
              <a:off x="6096000" y="3886200"/>
              <a:ext cx="60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alibri" charset="0"/>
                </a:rPr>
                <a:t>Free</a:t>
              </a:r>
            </a:p>
          </p:txBody>
        </p:sp>
      </p:grpSp>
      <p:sp>
        <p:nvSpPr>
          <p:cNvPr id="27653" name="Rectangle 21"/>
          <p:cNvSpPr>
            <a:spLocks noChangeArrowheads="1"/>
          </p:cNvSpPr>
          <p:nvPr/>
        </p:nvSpPr>
        <p:spPr bwMode="auto">
          <a:xfrm>
            <a:off x="1600200" y="1371600"/>
            <a:ext cx="325438" cy="304800"/>
          </a:xfrm>
          <a:prstGeom prst="rect">
            <a:avLst/>
          </a:prstGeom>
          <a:solidFill>
            <a:srgbClr val="FFFFFF"/>
          </a:solidFill>
          <a:ln w="3240">
            <a:solidFill>
              <a:schemeClr val="tx1"/>
            </a:solidFill>
            <a:miter lim="800000"/>
            <a:headEnd/>
            <a:tailEnd/>
          </a:ln>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ourier New" charset="0"/>
              </a:rPr>
              <a:t>5</a:t>
            </a:r>
          </a:p>
        </p:txBody>
      </p:sp>
      <p:sp>
        <p:nvSpPr>
          <p:cNvPr id="27654" name="Rectangle 22"/>
          <p:cNvSpPr>
            <a:spLocks noChangeArrowheads="1"/>
          </p:cNvSpPr>
          <p:nvPr/>
        </p:nvSpPr>
        <p:spPr bwMode="auto">
          <a:xfrm>
            <a:off x="19050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55" name="Rectangle 23"/>
          <p:cNvSpPr>
            <a:spLocks noChangeArrowheads="1"/>
          </p:cNvSpPr>
          <p:nvPr/>
        </p:nvSpPr>
        <p:spPr bwMode="auto">
          <a:xfrm>
            <a:off x="22098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56" name="Rectangle 24"/>
          <p:cNvSpPr>
            <a:spLocks noChangeArrowheads="1"/>
          </p:cNvSpPr>
          <p:nvPr/>
        </p:nvSpPr>
        <p:spPr bwMode="auto">
          <a:xfrm>
            <a:off x="25146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57" name="Rectangle 25"/>
          <p:cNvSpPr>
            <a:spLocks noChangeArrowheads="1"/>
          </p:cNvSpPr>
          <p:nvPr/>
        </p:nvSpPr>
        <p:spPr bwMode="auto">
          <a:xfrm>
            <a:off x="28194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58" name="Rectangle 26"/>
          <p:cNvSpPr>
            <a:spLocks noChangeArrowheads="1"/>
          </p:cNvSpPr>
          <p:nvPr/>
        </p:nvSpPr>
        <p:spPr bwMode="auto">
          <a:xfrm>
            <a:off x="3124200" y="1371600"/>
            <a:ext cx="325438" cy="304800"/>
          </a:xfrm>
          <a:prstGeom prst="rect">
            <a:avLst/>
          </a:prstGeom>
          <a:solidFill>
            <a:srgbClr val="C0C0C0"/>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4</a:t>
            </a:r>
          </a:p>
        </p:txBody>
      </p:sp>
      <p:sp>
        <p:nvSpPr>
          <p:cNvPr id="27659" name="Rectangle 27"/>
          <p:cNvSpPr>
            <a:spLocks noChangeArrowheads="1"/>
          </p:cNvSpPr>
          <p:nvPr/>
        </p:nvSpPr>
        <p:spPr bwMode="auto">
          <a:xfrm>
            <a:off x="3429000" y="13716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7660" name="Rectangle 28"/>
          <p:cNvSpPr>
            <a:spLocks noChangeArrowheads="1"/>
          </p:cNvSpPr>
          <p:nvPr/>
        </p:nvSpPr>
        <p:spPr bwMode="auto">
          <a:xfrm>
            <a:off x="3733800" y="13716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7661" name="Rectangle 29"/>
          <p:cNvSpPr>
            <a:spLocks noChangeArrowheads="1"/>
          </p:cNvSpPr>
          <p:nvPr/>
        </p:nvSpPr>
        <p:spPr bwMode="auto">
          <a:xfrm>
            <a:off x="4038600" y="13716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7662" name="Rectangle 30"/>
          <p:cNvSpPr>
            <a:spLocks noChangeArrowheads="1"/>
          </p:cNvSpPr>
          <p:nvPr/>
        </p:nvSpPr>
        <p:spPr bwMode="auto">
          <a:xfrm>
            <a:off x="46482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63" name="Rectangle 31"/>
          <p:cNvSpPr>
            <a:spLocks noChangeArrowheads="1"/>
          </p:cNvSpPr>
          <p:nvPr/>
        </p:nvSpPr>
        <p:spPr bwMode="auto">
          <a:xfrm>
            <a:off x="49530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64" name="Rectangle 32"/>
          <p:cNvSpPr>
            <a:spLocks noChangeArrowheads="1"/>
          </p:cNvSpPr>
          <p:nvPr/>
        </p:nvSpPr>
        <p:spPr bwMode="auto">
          <a:xfrm>
            <a:off x="52578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65" name="Rectangle 33"/>
          <p:cNvSpPr>
            <a:spLocks noChangeArrowheads="1"/>
          </p:cNvSpPr>
          <p:nvPr/>
        </p:nvSpPr>
        <p:spPr bwMode="auto">
          <a:xfrm>
            <a:off x="55626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66" name="Rectangle 34"/>
          <p:cNvSpPr>
            <a:spLocks noChangeArrowheads="1"/>
          </p:cNvSpPr>
          <p:nvPr/>
        </p:nvSpPr>
        <p:spPr bwMode="auto">
          <a:xfrm>
            <a:off x="5867400" y="1371600"/>
            <a:ext cx="325438"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27667" name="Rectangle 35"/>
          <p:cNvSpPr>
            <a:spLocks noChangeArrowheads="1"/>
          </p:cNvSpPr>
          <p:nvPr/>
        </p:nvSpPr>
        <p:spPr bwMode="auto">
          <a:xfrm>
            <a:off x="6172200" y="1371600"/>
            <a:ext cx="325438" cy="304800"/>
          </a:xfrm>
          <a:prstGeom prst="rect">
            <a:avLst/>
          </a:prstGeom>
          <a:solidFill>
            <a:srgbClr val="C0C0C0"/>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2</a:t>
            </a:r>
          </a:p>
        </p:txBody>
      </p:sp>
      <p:sp>
        <p:nvSpPr>
          <p:cNvPr id="27668" name="Rectangle 36"/>
          <p:cNvSpPr>
            <a:spLocks noChangeArrowheads="1"/>
          </p:cNvSpPr>
          <p:nvPr/>
        </p:nvSpPr>
        <p:spPr bwMode="auto">
          <a:xfrm>
            <a:off x="6477000" y="1371600"/>
            <a:ext cx="325438"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27669" name="Rectangle 37"/>
          <p:cNvSpPr>
            <a:spLocks noChangeArrowheads="1"/>
          </p:cNvSpPr>
          <p:nvPr/>
        </p:nvSpPr>
        <p:spPr bwMode="auto">
          <a:xfrm>
            <a:off x="4343400" y="1371600"/>
            <a:ext cx="325438" cy="304800"/>
          </a:xfrm>
          <a:prstGeom prst="rect">
            <a:avLst/>
          </a:prstGeom>
          <a:solidFill>
            <a:srgbClr val="FFFFFF"/>
          </a:solidFill>
          <a:ln w="3240">
            <a:solidFill>
              <a:schemeClr val="tx1"/>
            </a:solidFill>
            <a:miter lim="800000"/>
            <a:headEnd/>
            <a:tailEnd/>
          </a:ln>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rPr>
              <a:t>6</a:t>
            </a:r>
          </a:p>
        </p:txBody>
      </p:sp>
      <p:sp>
        <p:nvSpPr>
          <p:cNvPr id="27670" name="Freeform 38"/>
          <p:cNvSpPr>
            <a:spLocks/>
          </p:cNvSpPr>
          <p:nvPr/>
        </p:nvSpPr>
        <p:spPr bwMode="auto">
          <a:xfrm>
            <a:off x="2057400" y="1041400"/>
            <a:ext cx="2600325" cy="482600"/>
          </a:xfrm>
          <a:custGeom>
            <a:avLst/>
            <a:gdLst>
              <a:gd name="T0" fmla="*/ 0 w 1536"/>
              <a:gd name="T1" fmla="*/ 2147483647 h 304"/>
              <a:gd name="T2" fmla="*/ 2147483647 w 1536"/>
              <a:gd name="T3" fmla="*/ 2147483647 h 304"/>
              <a:gd name="T4" fmla="*/ 2147483647 w 1536"/>
              <a:gd name="T5" fmla="*/ 2147483647 h 304"/>
              <a:gd name="T6" fmla="*/ 0 60000 65536"/>
              <a:gd name="T7" fmla="*/ 0 60000 65536"/>
              <a:gd name="T8" fmla="*/ 0 60000 65536"/>
              <a:gd name="T9" fmla="*/ 0 w 1536"/>
              <a:gd name="T10" fmla="*/ 0 h 304"/>
              <a:gd name="T11" fmla="*/ 1536 w 1536"/>
              <a:gd name="T12" fmla="*/ 304 h 304"/>
            </a:gdLst>
            <a:ahLst/>
            <a:cxnLst>
              <a:cxn ang="T6">
                <a:pos x="T0" y="T1"/>
              </a:cxn>
              <a:cxn ang="T7">
                <a:pos x="T2" y="T3"/>
              </a:cxn>
              <a:cxn ang="T8">
                <a:pos x="T4" y="T5"/>
              </a:cxn>
            </a:cxnLst>
            <a:rect l="T9" t="T10" r="T11" b="T12"/>
            <a:pathLst>
              <a:path w="1536" h="304">
                <a:moveTo>
                  <a:pt x="0" y="304"/>
                </a:moveTo>
                <a:cubicBezTo>
                  <a:pt x="328" y="167"/>
                  <a:pt x="656" y="31"/>
                  <a:pt x="912" y="16"/>
                </a:cubicBezTo>
                <a:cubicBezTo>
                  <a:pt x="1167" y="0"/>
                  <a:pt x="1351" y="104"/>
                  <a:pt x="1536" y="208"/>
                </a:cubicBezTo>
              </a:path>
            </a:pathLst>
          </a:custGeom>
          <a:noFill/>
          <a:ln w="2556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dissolve">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dissolve">
                                      <p:cBhvr>
                                        <p:cTn id="12" dur="500"/>
                                        <p:tgtEl>
                                          <p:spTgt spid="614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animEffect transition="in" filter="dissolve">
                                      <p:cBhvr>
                                        <p:cTn id="15" dur="500"/>
                                        <p:tgtEl>
                                          <p:spTgt spid="614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149">
                                            <p:txEl>
                                              <p:pRg st="3" end="3"/>
                                            </p:txEl>
                                          </p:spTgt>
                                        </p:tgtEl>
                                        <p:attrNameLst>
                                          <p:attrName>style.visibility</p:attrName>
                                        </p:attrNameLst>
                                      </p:cBhvr>
                                      <p:to>
                                        <p:strVal val="visible"/>
                                      </p:to>
                                    </p:set>
                                    <p:animEffect transition="in" filter="dissolve">
                                      <p:cBhvr>
                                        <p:cTn id="20" dur="500"/>
                                        <p:tgtEl>
                                          <p:spTgt spid="614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149">
                                            <p:txEl>
                                              <p:pRg st="4" end="4"/>
                                            </p:txEl>
                                          </p:spTgt>
                                        </p:tgtEl>
                                        <p:attrNameLst>
                                          <p:attrName>style.visibility</p:attrName>
                                        </p:attrNameLst>
                                      </p:cBhvr>
                                      <p:to>
                                        <p:strVal val="visible"/>
                                      </p:to>
                                    </p:set>
                                    <p:animEffect transition="in" filter="dissolve">
                                      <p:cBhvr>
                                        <p:cTn id="25" dur="500"/>
                                        <p:tgtEl>
                                          <p:spTgt spid="614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Line 1"/>
          <p:cNvSpPr>
            <a:spLocks noChangeShapeType="1"/>
          </p:cNvSpPr>
          <p:nvPr/>
        </p:nvSpPr>
        <p:spPr bwMode="auto">
          <a:xfrm>
            <a:off x="3276600" y="2057400"/>
            <a:ext cx="457200" cy="0"/>
          </a:xfrm>
          <a:prstGeom prst="line">
            <a:avLst/>
          </a:prstGeom>
          <a:noFill/>
          <a:ln w="2556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98" name="Line 2"/>
          <p:cNvSpPr>
            <a:spLocks noChangeShapeType="1"/>
          </p:cNvSpPr>
          <p:nvPr/>
        </p:nvSpPr>
        <p:spPr bwMode="auto">
          <a:xfrm>
            <a:off x="4572000" y="2057400"/>
            <a:ext cx="381000" cy="0"/>
          </a:xfrm>
          <a:prstGeom prst="line">
            <a:avLst/>
          </a:prstGeom>
          <a:noFill/>
          <a:ln w="2556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699" name="Line 3"/>
          <p:cNvSpPr>
            <a:spLocks noChangeShapeType="1"/>
          </p:cNvSpPr>
          <p:nvPr/>
        </p:nvSpPr>
        <p:spPr bwMode="auto">
          <a:xfrm>
            <a:off x="6096000" y="2057400"/>
            <a:ext cx="381000" cy="0"/>
          </a:xfrm>
          <a:prstGeom prst="line">
            <a:avLst/>
          </a:prstGeom>
          <a:noFill/>
          <a:ln w="2556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8" name="Rectangle 4"/>
          <p:cNvSpPr>
            <a:spLocks noGrp="1" noChangeArrowheads="1"/>
          </p:cNvSpPr>
          <p:nvPr>
            <p:ph type="title" idx="4294967295"/>
          </p:nvPr>
        </p:nvSpPr>
        <p:spPr>
          <a:xfrm>
            <a:off x="292100" y="481013"/>
            <a:ext cx="6070600" cy="57308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cs typeface="+mj-cs"/>
              </a:rPr>
              <a:t>Explicit Free Lists</a:t>
            </a:r>
          </a:p>
        </p:txBody>
      </p:sp>
      <p:sp>
        <p:nvSpPr>
          <p:cNvPr id="6149" name="Rectangle 5"/>
          <p:cNvSpPr>
            <a:spLocks noGrp="1" noChangeArrowheads="1"/>
          </p:cNvSpPr>
          <p:nvPr>
            <p:ph type="body" idx="1"/>
          </p:nvPr>
        </p:nvSpPr>
        <p:spPr>
          <a:xfrm>
            <a:off x="307975" y="1270000"/>
            <a:ext cx="8307388" cy="2436813"/>
          </a:xfrm>
        </p:spPr>
        <p:txBody>
          <a:bodyPr/>
          <a:lstStyle/>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Logically</a:t>
            </a:r>
            <a:r>
              <a:rPr lang="en-GB" dirty="0" smtClean="0">
                <a:latin typeface="Helvetica" charset="0"/>
                <a:ea typeface="ＭＳ Ｐゴシック" charset="0"/>
                <a:cs typeface="ＭＳ Ｐゴシック" charset="0"/>
              </a:rPr>
              <a:t>:</a:t>
            </a:r>
          </a:p>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cs typeface="ＭＳ Ｐゴシック" charset="0"/>
            </a:endParaRPr>
          </a:p>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smtClean="0">
              <a:latin typeface="Helvetica" charset="0"/>
              <a:ea typeface="ＭＳ Ｐゴシック" charset="0"/>
              <a:cs typeface="ＭＳ Ｐゴシック" charset="0"/>
            </a:endParaRPr>
          </a:p>
          <a:p>
            <a:pPr marL="498475" lvl="1" indent="0" eaLnBrk="1" hangingPunct="1">
              <a:lnSpc>
                <a:spcPct val="85000"/>
              </a:lnSpc>
              <a:buFont typeface="Wingdings" charse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latin typeface="Helvetica" charset="0"/>
                <a:ea typeface="ＭＳ Ｐゴシック" charset="0"/>
                <a:cs typeface="ＭＳ Ｐゴシック" charset="0"/>
              </a:rPr>
              <a:t>Doubly linked free list gives better performance for </a:t>
            </a:r>
            <a:r>
              <a:rPr lang="en-GB" dirty="0" err="1" smtClean="0">
                <a:latin typeface="Helvetica" charset="0"/>
                <a:ea typeface="ＭＳ Ｐゴシック" charset="0"/>
                <a:cs typeface="ＭＳ Ｐゴシック" charset="0"/>
              </a:rPr>
              <a:t>malloc’ing</a:t>
            </a:r>
            <a:r>
              <a:rPr lang="en-GB" dirty="0" smtClean="0">
                <a:latin typeface="Helvetica" charset="0"/>
                <a:ea typeface="ＭＳ Ｐゴシック" charset="0"/>
                <a:cs typeface="ＭＳ Ｐゴシック" charset="0"/>
              </a:rPr>
              <a:t> than a singly linked free list.</a:t>
            </a:r>
            <a:endParaRPr lang="en-GB" dirty="0">
              <a:latin typeface="Helvetica" charset="0"/>
              <a:ea typeface="ＭＳ Ｐゴシック" charset="0"/>
              <a:cs typeface="ＭＳ Ｐゴシック" charset="0"/>
            </a:endParaRPr>
          </a:p>
        </p:txBody>
      </p:sp>
      <p:sp>
        <p:nvSpPr>
          <p:cNvPr id="6150" name="Rectangle 6"/>
          <p:cNvSpPr>
            <a:spLocks noChangeArrowheads="1"/>
          </p:cNvSpPr>
          <p:nvPr/>
        </p:nvSpPr>
        <p:spPr bwMode="auto">
          <a:xfrm>
            <a:off x="2438400" y="1981200"/>
            <a:ext cx="838200" cy="3048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rgbClr val="000066"/>
                </a:solidFill>
                <a:latin typeface="Calibri" pitchFamily="34" charset="0"/>
                <a:ea typeface="msgothic" charset="0"/>
                <a:cs typeface="msgothic" charset="0"/>
              </a:rPr>
              <a:t>A</a:t>
            </a:r>
          </a:p>
        </p:txBody>
      </p:sp>
      <p:sp>
        <p:nvSpPr>
          <p:cNvPr id="6151" name="Rectangle 7"/>
          <p:cNvSpPr>
            <a:spLocks noChangeArrowheads="1"/>
          </p:cNvSpPr>
          <p:nvPr/>
        </p:nvSpPr>
        <p:spPr bwMode="auto">
          <a:xfrm>
            <a:off x="3733800" y="1981200"/>
            <a:ext cx="838200" cy="3048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rgbClr val="000066"/>
                </a:solidFill>
                <a:latin typeface="Calibri" pitchFamily="34" charset="0"/>
                <a:ea typeface="msgothic" charset="0"/>
                <a:cs typeface="msgothic" charset="0"/>
              </a:rPr>
              <a:t>B</a:t>
            </a:r>
          </a:p>
        </p:txBody>
      </p:sp>
      <p:sp>
        <p:nvSpPr>
          <p:cNvPr id="6152" name="Rectangle 8"/>
          <p:cNvSpPr>
            <a:spLocks noChangeArrowheads="1"/>
          </p:cNvSpPr>
          <p:nvPr/>
        </p:nvSpPr>
        <p:spPr bwMode="auto">
          <a:xfrm>
            <a:off x="4953000" y="1981200"/>
            <a:ext cx="1143000" cy="3048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nSpc>
                <a:spcPct val="100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rgbClr val="000066"/>
                </a:solidFill>
                <a:latin typeface="Calibri" pitchFamily="34" charset="0"/>
                <a:ea typeface="msgothic" charset="0"/>
                <a:cs typeface="msgothic" charset="0"/>
              </a:rPr>
              <a:t>C</a:t>
            </a:r>
          </a:p>
        </p:txBody>
      </p:sp>
      <p:sp>
        <p:nvSpPr>
          <p:cNvPr id="29705" name="Line 9"/>
          <p:cNvSpPr>
            <a:spLocks noChangeShapeType="1"/>
          </p:cNvSpPr>
          <p:nvPr/>
        </p:nvSpPr>
        <p:spPr bwMode="auto">
          <a:xfrm flipH="1">
            <a:off x="4570413" y="2209800"/>
            <a:ext cx="384175" cy="1588"/>
          </a:xfrm>
          <a:prstGeom prst="line">
            <a:avLst/>
          </a:prstGeom>
          <a:noFill/>
          <a:ln w="2556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Line 10"/>
          <p:cNvSpPr>
            <a:spLocks noChangeShapeType="1"/>
          </p:cNvSpPr>
          <p:nvPr/>
        </p:nvSpPr>
        <p:spPr bwMode="auto">
          <a:xfrm flipH="1">
            <a:off x="3275013" y="2209800"/>
            <a:ext cx="460375" cy="1588"/>
          </a:xfrm>
          <a:prstGeom prst="line">
            <a:avLst/>
          </a:prstGeom>
          <a:noFill/>
          <a:ln w="2556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7" name="Line 11"/>
          <p:cNvSpPr>
            <a:spLocks noChangeShapeType="1"/>
          </p:cNvSpPr>
          <p:nvPr/>
        </p:nvSpPr>
        <p:spPr bwMode="auto">
          <a:xfrm flipH="1">
            <a:off x="2132013" y="2209800"/>
            <a:ext cx="307975" cy="1588"/>
          </a:xfrm>
          <a:prstGeom prst="line">
            <a:avLst/>
          </a:prstGeom>
          <a:noFill/>
          <a:ln w="2556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 name="Group 2"/>
          <p:cNvGrpSpPr>
            <a:grpSpLocks/>
          </p:cNvGrpSpPr>
          <p:nvPr/>
        </p:nvGrpSpPr>
        <p:grpSpPr bwMode="auto">
          <a:xfrm>
            <a:off x="304800" y="4040188"/>
            <a:ext cx="8397875" cy="2436812"/>
            <a:chOff x="304800" y="4040187"/>
            <a:chExt cx="8397875" cy="2436813"/>
          </a:xfrm>
        </p:grpSpPr>
        <p:sp>
          <p:nvSpPr>
            <p:cNvPr id="29709" name="Rectangle 12"/>
            <p:cNvSpPr>
              <a:spLocks noChangeArrowheads="1"/>
            </p:cNvSpPr>
            <p:nvPr/>
          </p:nvSpPr>
          <p:spPr bwMode="auto">
            <a:xfrm>
              <a:off x="1185863" y="5576888"/>
              <a:ext cx="304800" cy="304800"/>
            </a:xfrm>
            <a:prstGeom prst="rect">
              <a:avLst/>
            </a:prstGeom>
            <a:solidFill>
              <a:srgbClr val="FFFFFF"/>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10" name="Rectangle 13"/>
            <p:cNvSpPr>
              <a:spLocks noChangeArrowheads="1"/>
            </p:cNvSpPr>
            <p:nvPr/>
          </p:nvSpPr>
          <p:spPr bwMode="auto">
            <a:xfrm>
              <a:off x="14906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11" name="Rectangle 14"/>
            <p:cNvSpPr>
              <a:spLocks noChangeArrowheads="1"/>
            </p:cNvSpPr>
            <p:nvPr/>
          </p:nvSpPr>
          <p:spPr bwMode="auto">
            <a:xfrm>
              <a:off x="17954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12" name="Rectangle 15"/>
            <p:cNvSpPr>
              <a:spLocks noChangeArrowheads="1"/>
            </p:cNvSpPr>
            <p:nvPr/>
          </p:nvSpPr>
          <p:spPr bwMode="auto">
            <a:xfrm>
              <a:off x="2100263" y="5576888"/>
              <a:ext cx="304800" cy="304800"/>
            </a:xfrm>
            <a:prstGeom prst="rect">
              <a:avLst/>
            </a:prstGeom>
            <a:solidFill>
              <a:srgbClr val="FFFFFF"/>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13" name="Rectangle 16"/>
            <p:cNvSpPr>
              <a:spLocks noChangeArrowheads="1"/>
            </p:cNvSpPr>
            <p:nvPr/>
          </p:nvSpPr>
          <p:spPr bwMode="auto">
            <a:xfrm>
              <a:off x="2405063" y="5576888"/>
              <a:ext cx="304800" cy="304800"/>
            </a:xfrm>
            <a:prstGeom prst="rect">
              <a:avLst/>
            </a:prstGeom>
            <a:solidFill>
              <a:srgbClr val="C0C0C0"/>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14" name="Rectangle 17"/>
            <p:cNvSpPr>
              <a:spLocks noChangeArrowheads="1"/>
            </p:cNvSpPr>
            <p:nvPr/>
          </p:nvSpPr>
          <p:spPr bwMode="auto">
            <a:xfrm>
              <a:off x="2709863" y="55768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29715" name="Rectangle 18"/>
            <p:cNvSpPr>
              <a:spLocks noChangeArrowheads="1"/>
            </p:cNvSpPr>
            <p:nvPr/>
          </p:nvSpPr>
          <p:spPr bwMode="auto">
            <a:xfrm>
              <a:off x="3014663" y="55768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29716" name="Rectangle 19"/>
            <p:cNvSpPr>
              <a:spLocks noChangeArrowheads="1"/>
            </p:cNvSpPr>
            <p:nvPr/>
          </p:nvSpPr>
          <p:spPr bwMode="auto">
            <a:xfrm>
              <a:off x="3319463" y="5576888"/>
              <a:ext cx="304800" cy="304800"/>
            </a:xfrm>
            <a:prstGeom prst="rect">
              <a:avLst/>
            </a:prstGeom>
            <a:solidFill>
              <a:srgbClr val="C0C0C0"/>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17" name="Rectangle 20"/>
            <p:cNvSpPr>
              <a:spLocks noChangeArrowheads="1"/>
            </p:cNvSpPr>
            <p:nvPr/>
          </p:nvSpPr>
          <p:spPr bwMode="auto">
            <a:xfrm>
              <a:off x="39290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18" name="Rectangle 21"/>
            <p:cNvSpPr>
              <a:spLocks noChangeArrowheads="1"/>
            </p:cNvSpPr>
            <p:nvPr/>
          </p:nvSpPr>
          <p:spPr bwMode="auto">
            <a:xfrm>
              <a:off x="42338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19" name="Rectangle 22"/>
            <p:cNvSpPr>
              <a:spLocks noChangeArrowheads="1"/>
            </p:cNvSpPr>
            <p:nvPr/>
          </p:nvSpPr>
          <p:spPr bwMode="auto">
            <a:xfrm>
              <a:off x="45386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20" name="Rectangle 23"/>
            <p:cNvSpPr>
              <a:spLocks noChangeArrowheads="1"/>
            </p:cNvSpPr>
            <p:nvPr/>
          </p:nvSpPr>
          <p:spPr bwMode="auto">
            <a:xfrm>
              <a:off x="48434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21" name="Rectangle 24"/>
            <p:cNvSpPr>
              <a:spLocks noChangeArrowheads="1"/>
            </p:cNvSpPr>
            <p:nvPr/>
          </p:nvSpPr>
          <p:spPr bwMode="auto">
            <a:xfrm>
              <a:off x="5148263" y="5576888"/>
              <a:ext cx="304800" cy="304800"/>
            </a:xfrm>
            <a:prstGeom prst="rect">
              <a:avLst/>
            </a:prstGeom>
            <a:solidFill>
              <a:srgbClr val="FFFFFF"/>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6</a:t>
              </a:r>
            </a:p>
          </p:txBody>
        </p:sp>
        <p:sp>
          <p:nvSpPr>
            <p:cNvPr id="29722" name="Rectangle 25"/>
            <p:cNvSpPr>
              <a:spLocks noChangeArrowheads="1"/>
            </p:cNvSpPr>
            <p:nvPr/>
          </p:nvSpPr>
          <p:spPr bwMode="auto">
            <a:xfrm>
              <a:off x="5757863" y="55768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29723" name="Rectangle 26"/>
            <p:cNvSpPr>
              <a:spLocks noChangeArrowheads="1"/>
            </p:cNvSpPr>
            <p:nvPr/>
          </p:nvSpPr>
          <p:spPr bwMode="auto">
            <a:xfrm>
              <a:off x="3624263" y="5576888"/>
              <a:ext cx="304800" cy="304800"/>
            </a:xfrm>
            <a:prstGeom prst="rect">
              <a:avLst/>
            </a:prstGeom>
            <a:solidFill>
              <a:srgbClr val="FFFFFF"/>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6</a:t>
              </a:r>
            </a:p>
          </p:txBody>
        </p:sp>
        <p:sp>
          <p:nvSpPr>
            <p:cNvPr id="29724" name="Rectangle 27"/>
            <p:cNvSpPr>
              <a:spLocks noChangeArrowheads="1"/>
            </p:cNvSpPr>
            <p:nvPr/>
          </p:nvSpPr>
          <p:spPr bwMode="auto">
            <a:xfrm>
              <a:off x="6672263" y="5576888"/>
              <a:ext cx="304800" cy="304800"/>
            </a:xfrm>
            <a:prstGeom prst="rect">
              <a:avLst/>
            </a:prstGeom>
            <a:solidFill>
              <a:srgbClr val="FFFFFF"/>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25" name="Rectangle 28"/>
            <p:cNvSpPr>
              <a:spLocks noChangeArrowheads="1"/>
            </p:cNvSpPr>
            <p:nvPr/>
          </p:nvSpPr>
          <p:spPr bwMode="auto">
            <a:xfrm>
              <a:off x="5453063" y="5576888"/>
              <a:ext cx="304800" cy="304800"/>
            </a:xfrm>
            <a:prstGeom prst="rect">
              <a:avLst/>
            </a:prstGeom>
            <a:solidFill>
              <a:srgbClr val="C0C0C0"/>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26" name="Rectangle 29"/>
            <p:cNvSpPr>
              <a:spLocks noChangeArrowheads="1"/>
            </p:cNvSpPr>
            <p:nvPr/>
          </p:nvSpPr>
          <p:spPr bwMode="auto">
            <a:xfrm>
              <a:off x="6062663" y="55768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29727" name="Rectangle 30"/>
            <p:cNvSpPr>
              <a:spLocks noChangeArrowheads="1"/>
            </p:cNvSpPr>
            <p:nvPr/>
          </p:nvSpPr>
          <p:spPr bwMode="auto">
            <a:xfrm>
              <a:off x="6367463" y="5576888"/>
              <a:ext cx="304800" cy="304800"/>
            </a:xfrm>
            <a:prstGeom prst="rect">
              <a:avLst/>
            </a:prstGeom>
            <a:solidFill>
              <a:srgbClr val="C0C0C0"/>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28" name="Rectangle 31"/>
            <p:cNvSpPr>
              <a:spLocks noChangeArrowheads="1"/>
            </p:cNvSpPr>
            <p:nvPr/>
          </p:nvSpPr>
          <p:spPr bwMode="auto">
            <a:xfrm>
              <a:off x="69770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29" name="Rectangle 32"/>
            <p:cNvSpPr>
              <a:spLocks noChangeArrowheads="1"/>
            </p:cNvSpPr>
            <p:nvPr/>
          </p:nvSpPr>
          <p:spPr bwMode="auto">
            <a:xfrm>
              <a:off x="7281863" y="55768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29730" name="Rectangle 33"/>
            <p:cNvSpPr>
              <a:spLocks noChangeArrowheads="1"/>
            </p:cNvSpPr>
            <p:nvPr/>
          </p:nvSpPr>
          <p:spPr bwMode="auto">
            <a:xfrm>
              <a:off x="7586663" y="5576888"/>
              <a:ext cx="304800" cy="304800"/>
            </a:xfrm>
            <a:prstGeom prst="rect">
              <a:avLst/>
            </a:prstGeom>
            <a:solidFill>
              <a:srgbClr val="FFFFFF"/>
            </a:solidFill>
            <a:ln w="3240">
              <a:solidFill>
                <a:srgbClr val="000066"/>
              </a:solidFill>
              <a:miter lim="800000"/>
              <a:headEnd/>
              <a:tailEnd/>
            </a:ln>
          </p:spPr>
          <p:txBody>
            <a:bodyPr wrap="none" lIns="90000" tIns="46800" rIns="90000" bIns="46800" anchor="ctr"/>
            <a:lstStyle/>
            <a:p>
              <a:pPr>
                <a:lnSpc>
                  <a:spcPct val="100000"/>
                </a:lnSpc>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Calibri" charset="0"/>
                  <a:cs typeface="msgothic" charset="0"/>
                </a:rPr>
                <a:t>4</a:t>
              </a:r>
            </a:p>
          </p:txBody>
        </p:sp>
        <p:sp>
          <p:nvSpPr>
            <p:cNvPr id="29731" name="Freeform 34"/>
            <p:cNvSpPr>
              <a:spLocks/>
            </p:cNvSpPr>
            <p:nvPr/>
          </p:nvSpPr>
          <p:spPr bwMode="auto">
            <a:xfrm>
              <a:off x="1643063" y="5170488"/>
              <a:ext cx="5181600" cy="558800"/>
            </a:xfrm>
            <a:custGeom>
              <a:avLst/>
              <a:gdLst>
                <a:gd name="T0" fmla="*/ 0 w 3264"/>
                <a:gd name="T1" fmla="*/ 2147483647 h 352"/>
                <a:gd name="T2" fmla="*/ 2147483647 w 3264"/>
                <a:gd name="T3" fmla="*/ 2147483647 h 352"/>
                <a:gd name="T4" fmla="*/ 2147483647 w 3264"/>
                <a:gd name="T5" fmla="*/ 2147483647 h 352"/>
                <a:gd name="T6" fmla="*/ 0 60000 65536"/>
                <a:gd name="T7" fmla="*/ 0 60000 65536"/>
                <a:gd name="T8" fmla="*/ 0 60000 65536"/>
                <a:gd name="T9" fmla="*/ 0 w 3264"/>
                <a:gd name="T10" fmla="*/ 0 h 352"/>
                <a:gd name="T11" fmla="*/ 3264 w 3264"/>
                <a:gd name="T12" fmla="*/ 352 h 352"/>
              </a:gdLst>
              <a:ahLst/>
              <a:cxnLst>
                <a:cxn ang="T6">
                  <a:pos x="T0" y="T1"/>
                </a:cxn>
                <a:cxn ang="T7">
                  <a:pos x="T2" y="T3"/>
                </a:cxn>
                <a:cxn ang="T8">
                  <a:pos x="T4" y="T5"/>
                </a:cxn>
              </a:cxnLst>
              <a:rect l="T9" t="T10" r="T11" b="T12"/>
              <a:pathLst>
                <a:path w="3264" h="352">
                  <a:moveTo>
                    <a:pt x="0" y="352"/>
                  </a:moveTo>
                  <a:cubicBezTo>
                    <a:pt x="712" y="191"/>
                    <a:pt x="1424" y="31"/>
                    <a:pt x="1968" y="16"/>
                  </a:cubicBezTo>
                  <a:cubicBezTo>
                    <a:pt x="2511" y="0"/>
                    <a:pt x="2887" y="128"/>
                    <a:pt x="3264" y="256"/>
                  </a:cubicBezTo>
                </a:path>
              </a:pathLst>
            </a:custGeom>
            <a:noFill/>
            <a:ln w="2556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32" name="Freeform 35"/>
            <p:cNvSpPr>
              <a:spLocks/>
            </p:cNvSpPr>
            <p:nvPr/>
          </p:nvSpPr>
          <p:spPr bwMode="auto">
            <a:xfrm>
              <a:off x="3776663" y="5094288"/>
              <a:ext cx="3352800" cy="635000"/>
            </a:xfrm>
            <a:custGeom>
              <a:avLst/>
              <a:gdLst>
                <a:gd name="T0" fmla="*/ 2147483647 w 2112"/>
                <a:gd name="T1" fmla="*/ 2147483647 h 400"/>
                <a:gd name="T2" fmla="*/ 2147483647 w 2112"/>
                <a:gd name="T3" fmla="*/ 2147483647 h 400"/>
                <a:gd name="T4" fmla="*/ 0 w 2112"/>
                <a:gd name="T5" fmla="*/ 2147483647 h 400"/>
                <a:gd name="T6" fmla="*/ 0 60000 65536"/>
                <a:gd name="T7" fmla="*/ 0 60000 65536"/>
                <a:gd name="T8" fmla="*/ 0 60000 65536"/>
                <a:gd name="T9" fmla="*/ 0 w 2112"/>
                <a:gd name="T10" fmla="*/ 0 h 400"/>
                <a:gd name="T11" fmla="*/ 2112 w 2112"/>
                <a:gd name="T12" fmla="*/ 400 h 400"/>
              </a:gdLst>
              <a:ahLst/>
              <a:cxnLst>
                <a:cxn ang="T6">
                  <a:pos x="T0" y="T1"/>
                </a:cxn>
                <a:cxn ang="T7">
                  <a:pos x="T2" y="T3"/>
                </a:cxn>
                <a:cxn ang="T8">
                  <a:pos x="T4" y="T5"/>
                </a:cxn>
              </a:cxnLst>
              <a:rect l="T9" t="T10" r="T11" b="T12"/>
              <a:pathLst>
                <a:path w="2112" h="400">
                  <a:moveTo>
                    <a:pt x="2112" y="400"/>
                  </a:moveTo>
                  <a:cubicBezTo>
                    <a:pt x="2072" y="216"/>
                    <a:pt x="2032" y="32"/>
                    <a:pt x="1680" y="16"/>
                  </a:cubicBezTo>
                  <a:cubicBezTo>
                    <a:pt x="1328" y="0"/>
                    <a:pt x="280" y="256"/>
                    <a:pt x="0" y="304"/>
                  </a:cubicBezTo>
                </a:path>
              </a:pathLst>
            </a:custGeom>
            <a:noFill/>
            <a:ln w="2556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33" name="Freeform 36"/>
            <p:cNvSpPr>
              <a:spLocks/>
            </p:cNvSpPr>
            <p:nvPr/>
          </p:nvSpPr>
          <p:spPr bwMode="auto">
            <a:xfrm>
              <a:off x="1338263" y="5729288"/>
              <a:ext cx="6096000" cy="671512"/>
            </a:xfrm>
            <a:custGeom>
              <a:avLst/>
              <a:gdLst>
                <a:gd name="T0" fmla="*/ 2147483647 w 3840"/>
                <a:gd name="T1" fmla="*/ 0 h 423"/>
                <a:gd name="T2" fmla="*/ 2147483647 w 3840"/>
                <a:gd name="T3" fmla="*/ 2147483647 h 423"/>
                <a:gd name="T4" fmla="*/ 2147483647 w 3840"/>
                <a:gd name="T5" fmla="*/ 2147483647 h 423"/>
                <a:gd name="T6" fmla="*/ 0 w 3840"/>
                <a:gd name="T7" fmla="*/ 2147483647 h 423"/>
                <a:gd name="T8" fmla="*/ 0 60000 65536"/>
                <a:gd name="T9" fmla="*/ 0 60000 65536"/>
                <a:gd name="T10" fmla="*/ 0 60000 65536"/>
                <a:gd name="T11" fmla="*/ 0 60000 65536"/>
                <a:gd name="T12" fmla="*/ 0 w 3840"/>
                <a:gd name="T13" fmla="*/ 0 h 423"/>
                <a:gd name="T14" fmla="*/ 3840 w 3840"/>
                <a:gd name="T15" fmla="*/ 423 h 423"/>
              </a:gdLst>
              <a:ahLst/>
              <a:cxnLst>
                <a:cxn ang="T8">
                  <a:pos x="T0" y="T1"/>
                </a:cxn>
                <a:cxn ang="T9">
                  <a:pos x="T2" y="T3"/>
                </a:cxn>
                <a:cxn ang="T10">
                  <a:pos x="T4" y="T5"/>
                </a:cxn>
                <a:cxn ang="T11">
                  <a:pos x="T6" y="T7"/>
                </a:cxn>
              </a:cxnLst>
              <a:rect l="T12" t="T13" r="T14" b="T15"/>
              <a:pathLst>
                <a:path w="3840" h="423">
                  <a:moveTo>
                    <a:pt x="3840" y="0"/>
                  </a:moveTo>
                  <a:cubicBezTo>
                    <a:pt x="3719" y="136"/>
                    <a:pt x="3599" y="272"/>
                    <a:pt x="3072" y="336"/>
                  </a:cubicBezTo>
                  <a:cubicBezTo>
                    <a:pt x="2544" y="399"/>
                    <a:pt x="1183" y="423"/>
                    <a:pt x="672" y="384"/>
                  </a:cubicBezTo>
                  <a:cubicBezTo>
                    <a:pt x="160" y="344"/>
                    <a:pt x="80" y="220"/>
                    <a:pt x="0" y="96"/>
                  </a:cubicBezTo>
                </a:path>
              </a:pathLst>
            </a:custGeom>
            <a:noFill/>
            <a:ln w="2556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34" name="Freeform 37"/>
            <p:cNvSpPr>
              <a:spLocks/>
            </p:cNvSpPr>
            <p:nvPr/>
          </p:nvSpPr>
          <p:spPr bwMode="auto">
            <a:xfrm>
              <a:off x="4386263" y="5729288"/>
              <a:ext cx="2438400" cy="481012"/>
            </a:xfrm>
            <a:custGeom>
              <a:avLst/>
              <a:gdLst>
                <a:gd name="T0" fmla="*/ 0 w 1536"/>
                <a:gd name="T1" fmla="*/ 0 h 303"/>
                <a:gd name="T2" fmla="*/ 2147483647 w 1536"/>
                <a:gd name="T3" fmla="*/ 2147483647 h 303"/>
                <a:gd name="T4" fmla="*/ 2147483647 w 1536"/>
                <a:gd name="T5" fmla="*/ 2147483647 h 303"/>
                <a:gd name="T6" fmla="*/ 0 60000 65536"/>
                <a:gd name="T7" fmla="*/ 0 60000 65536"/>
                <a:gd name="T8" fmla="*/ 0 60000 65536"/>
                <a:gd name="T9" fmla="*/ 0 w 1536"/>
                <a:gd name="T10" fmla="*/ 0 h 303"/>
                <a:gd name="T11" fmla="*/ 1536 w 1536"/>
                <a:gd name="T12" fmla="*/ 303 h 303"/>
              </a:gdLst>
              <a:ahLst/>
              <a:cxnLst>
                <a:cxn ang="T6">
                  <a:pos x="T0" y="T1"/>
                </a:cxn>
                <a:cxn ang="T7">
                  <a:pos x="T2" y="T3"/>
                </a:cxn>
                <a:cxn ang="T8">
                  <a:pos x="T4" y="T5"/>
                </a:cxn>
              </a:cxnLst>
              <a:rect l="T9" t="T10" r="T11" b="T12"/>
              <a:pathLst>
                <a:path w="1536" h="303">
                  <a:moveTo>
                    <a:pt x="0" y="0"/>
                  </a:moveTo>
                  <a:cubicBezTo>
                    <a:pt x="280" y="136"/>
                    <a:pt x="560" y="272"/>
                    <a:pt x="816" y="288"/>
                  </a:cubicBezTo>
                  <a:cubicBezTo>
                    <a:pt x="1071" y="303"/>
                    <a:pt x="1303" y="199"/>
                    <a:pt x="1536" y="96"/>
                  </a:cubicBezTo>
                </a:path>
              </a:pathLst>
            </a:custGeom>
            <a:noFill/>
            <a:ln w="2556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35" name="Text Box 38"/>
            <p:cNvSpPr txBox="1">
              <a:spLocks noChangeArrowheads="1"/>
            </p:cNvSpPr>
            <p:nvPr/>
          </p:nvSpPr>
          <p:spPr bwMode="auto">
            <a:xfrm>
              <a:off x="6826250" y="4891088"/>
              <a:ext cx="18764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Clr>
                  <a:srgbClr val="66FF66"/>
                </a:buClr>
                <a:buFont typeface="Helvetica" charset="0"/>
                <a:buNone/>
              </a:pPr>
              <a:r>
                <a:rPr lang="en-GB" sz="1600">
                  <a:solidFill>
                    <a:srgbClr val="00B050"/>
                  </a:solidFill>
                  <a:latin typeface="Calibri" charset="0"/>
                  <a:cs typeface="msgothic" charset="0"/>
                </a:rPr>
                <a:t>Forward (next) links</a:t>
              </a:r>
            </a:p>
          </p:txBody>
        </p:sp>
        <p:sp>
          <p:nvSpPr>
            <p:cNvPr id="29736" name="Text Box 39"/>
            <p:cNvSpPr txBox="1">
              <a:spLocks noChangeArrowheads="1"/>
            </p:cNvSpPr>
            <p:nvPr/>
          </p:nvSpPr>
          <p:spPr bwMode="auto">
            <a:xfrm>
              <a:off x="7112000" y="6027738"/>
              <a:ext cx="157321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Clr>
                  <a:srgbClr val="FF0066"/>
                </a:buClr>
                <a:buFont typeface="Helvetica" charset="0"/>
                <a:buNone/>
              </a:pPr>
              <a:r>
                <a:rPr lang="en-GB" sz="1600">
                  <a:solidFill>
                    <a:srgbClr val="C00000"/>
                  </a:solidFill>
                  <a:latin typeface="Calibri" charset="0"/>
                  <a:cs typeface="msgothic" charset="0"/>
                </a:rPr>
                <a:t>Back (prev) links</a:t>
              </a:r>
            </a:p>
          </p:txBody>
        </p:sp>
        <p:sp>
          <p:nvSpPr>
            <p:cNvPr id="29737" name="Text Box 40"/>
            <p:cNvSpPr txBox="1">
              <a:spLocks noChangeArrowheads="1"/>
            </p:cNvSpPr>
            <p:nvPr/>
          </p:nvSpPr>
          <p:spPr bwMode="auto">
            <a:xfrm>
              <a:off x="7646988" y="564673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endParaRPr lang="en-US">
                <a:solidFill>
                  <a:srgbClr val="000066"/>
                </a:solidFill>
              </a:endParaRPr>
            </a:p>
          </p:txBody>
        </p:sp>
        <p:sp>
          <p:nvSpPr>
            <p:cNvPr id="29738" name="Freeform 41"/>
            <p:cNvSpPr>
              <a:spLocks/>
            </p:cNvSpPr>
            <p:nvPr/>
          </p:nvSpPr>
          <p:spPr bwMode="auto">
            <a:xfrm>
              <a:off x="4081463" y="4672013"/>
              <a:ext cx="3495675" cy="1057275"/>
            </a:xfrm>
            <a:custGeom>
              <a:avLst/>
              <a:gdLst>
                <a:gd name="T0" fmla="*/ 0 w 2202"/>
                <a:gd name="T1" fmla="*/ 2147483647 h 666"/>
                <a:gd name="T2" fmla="*/ 2147483647 w 2202"/>
                <a:gd name="T3" fmla="*/ 2147483647 h 666"/>
                <a:gd name="T4" fmla="*/ 2147483647 w 2202"/>
                <a:gd name="T5" fmla="*/ 0 h 666"/>
                <a:gd name="T6" fmla="*/ 0 60000 65536"/>
                <a:gd name="T7" fmla="*/ 0 60000 65536"/>
                <a:gd name="T8" fmla="*/ 0 60000 65536"/>
                <a:gd name="T9" fmla="*/ 0 w 2202"/>
                <a:gd name="T10" fmla="*/ 0 h 666"/>
                <a:gd name="T11" fmla="*/ 2202 w 2202"/>
                <a:gd name="T12" fmla="*/ 666 h 666"/>
              </a:gdLst>
              <a:ahLst/>
              <a:cxnLst>
                <a:cxn ang="T6">
                  <a:pos x="T0" y="T1"/>
                </a:cxn>
                <a:cxn ang="T7">
                  <a:pos x="T2" y="T3"/>
                </a:cxn>
                <a:cxn ang="T8">
                  <a:pos x="T4" y="T5"/>
                </a:cxn>
              </a:cxnLst>
              <a:rect l="T9" t="T10" r="T11" b="T12"/>
              <a:pathLst>
                <a:path w="2202" h="666">
                  <a:moveTo>
                    <a:pt x="0" y="666"/>
                  </a:moveTo>
                  <a:cubicBezTo>
                    <a:pt x="70" y="585"/>
                    <a:pt x="55" y="289"/>
                    <a:pt x="422" y="178"/>
                  </a:cubicBezTo>
                  <a:cubicBezTo>
                    <a:pt x="789" y="67"/>
                    <a:pt x="1831" y="37"/>
                    <a:pt x="2202" y="0"/>
                  </a:cubicBezTo>
                </a:path>
              </a:pathLst>
            </a:custGeom>
            <a:noFill/>
            <a:ln w="2556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39" name="Freeform 42"/>
            <p:cNvSpPr>
              <a:spLocks/>
            </p:cNvSpPr>
            <p:nvPr/>
          </p:nvSpPr>
          <p:spPr bwMode="auto">
            <a:xfrm>
              <a:off x="1185863" y="5729288"/>
              <a:ext cx="762000" cy="457200"/>
            </a:xfrm>
            <a:custGeom>
              <a:avLst/>
              <a:gdLst>
                <a:gd name="T0" fmla="*/ 2147483647 w 480"/>
                <a:gd name="T1" fmla="*/ 0 h 288"/>
                <a:gd name="T2" fmla="*/ 2147483647 w 480"/>
                <a:gd name="T3" fmla="*/ 2147483647 h 288"/>
                <a:gd name="T4" fmla="*/ 0 w 480"/>
                <a:gd name="T5" fmla="*/ 2147483647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480" y="0"/>
                  </a:moveTo>
                  <a:cubicBezTo>
                    <a:pt x="448" y="96"/>
                    <a:pt x="416" y="192"/>
                    <a:pt x="336" y="240"/>
                  </a:cubicBezTo>
                  <a:cubicBezTo>
                    <a:pt x="256" y="288"/>
                    <a:pt x="128" y="288"/>
                    <a:pt x="0" y="288"/>
                  </a:cubicBezTo>
                </a:path>
              </a:pathLst>
            </a:custGeom>
            <a:noFill/>
            <a:ln w="25560">
              <a:solidFill>
                <a:srgbClr val="C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40" name="Text Box 43"/>
            <p:cNvSpPr txBox="1">
              <a:spLocks noChangeArrowheads="1"/>
            </p:cNvSpPr>
            <p:nvPr/>
          </p:nvSpPr>
          <p:spPr bwMode="auto">
            <a:xfrm>
              <a:off x="1624013" y="5267325"/>
              <a:ext cx="3079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cs typeface="msgothic" charset="0"/>
                </a:rPr>
                <a:t>A</a:t>
              </a:r>
            </a:p>
          </p:txBody>
        </p:sp>
        <p:sp>
          <p:nvSpPr>
            <p:cNvPr id="29741" name="Text Box 44"/>
            <p:cNvSpPr txBox="1">
              <a:spLocks noChangeArrowheads="1"/>
            </p:cNvSpPr>
            <p:nvPr/>
          </p:nvSpPr>
          <p:spPr bwMode="auto">
            <a:xfrm>
              <a:off x="7207250" y="5272088"/>
              <a:ext cx="2984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cs typeface="msgothic" charset="0"/>
                </a:rPr>
                <a:t>B</a:t>
              </a:r>
            </a:p>
          </p:txBody>
        </p:sp>
        <p:sp>
          <p:nvSpPr>
            <p:cNvPr id="29742" name="Text Box 45"/>
            <p:cNvSpPr txBox="1">
              <a:spLocks noChangeArrowheads="1"/>
            </p:cNvSpPr>
            <p:nvPr/>
          </p:nvSpPr>
          <p:spPr bwMode="auto">
            <a:xfrm>
              <a:off x="4386263" y="5883275"/>
              <a:ext cx="2905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cs typeface="msgothic" charset="0"/>
                </a:rPr>
                <a:t>C</a:t>
              </a:r>
            </a:p>
          </p:txBody>
        </p:sp>
        <p:sp>
          <p:nvSpPr>
            <p:cNvPr id="50" name="Rectangle 5"/>
            <p:cNvSpPr txBox="1">
              <a:spLocks noChangeArrowheads="1"/>
            </p:cNvSpPr>
            <p:nvPr/>
          </p:nvSpPr>
          <p:spPr bwMode="auto">
            <a:xfrm>
              <a:off x="304800" y="4040187"/>
              <a:ext cx="8307388" cy="2436813"/>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latin typeface="Helvetica" charset="0"/>
                  <a:ea typeface="ＭＳ Ｐゴシック" charset="0"/>
                  <a:cs typeface="ＭＳ Ｐゴシック" charset="0"/>
                </a:rPr>
                <a:t>Physically, blocks can be in any order</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0" name="Rectangle 72"/>
          <p:cNvSpPr>
            <a:spLocks noChangeArrowheads="1"/>
          </p:cNvSpPr>
          <p:nvPr/>
        </p:nvSpPr>
        <p:spPr bwMode="auto">
          <a:xfrm>
            <a:off x="487363" y="1377950"/>
            <a:ext cx="7607300" cy="2003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7169" name="Rectangle 1"/>
          <p:cNvSpPr>
            <a:spLocks noGrp="1" noChangeArrowheads="1"/>
          </p:cNvSpPr>
          <p:nvPr>
            <p:ph type="title" idx="4294967295"/>
          </p:nvPr>
        </p:nvSpPr>
        <p:spPr>
          <a:xfrm>
            <a:off x="381000" y="469900"/>
            <a:ext cx="8001000" cy="5730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Helvetica" charset="0"/>
                <a:ea typeface="ＭＳ Ｐゴシック" charset="0"/>
                <a:cs typeface="ＭＳ Ｐゴシック" charset="0"/>
              </a:rPr>
              <a:t>Allocating From Explicit Free Lists</a:t>
            </a:r>
          </a:p>
        </p:txBody>
      </p:sp>
      <p:sp>
        <p:nvSpPr>
          <p:cNvPr id="31747" name="Rectangle 18"/>
          <p:cNvSpPr>
            <a:spLocks noChangeArrowheads="1"/>
          </p:cNvSpPr>
          <p:nvPr/>
        </p:nvSpPr>
        <p:spPr bwMode="auto">
          <a:xfrm>
            <a:off x="2566988" y="2227263"/>
            <a:ext cx="36576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1748" name="Rectangle 23"/>
          <p:cNvSpPr>
            <a:spLocks noChangeArrowheads="1"/>
          </p:cNvSpPr>
          <p:nvPr/>
        </p:nvSpPr>
        <p:spPr bwMode="auto">
          <a:xfrm>
            <a:off x="2566988" y="1541463"/>
            <a:ext cx="7620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1749" name="Rectangle 28"/>
          <p:cNvSpPr>
            <a:spLocks noChangeArrowheads="1"/>
          </p:cNvSpPr>
          <p:nvPr/>
        </p:nvSpPr>
        <p:spPr bwMode="auto">
          <a:xfrm>
            <a:off x="2566988" y="2913063"/>
            <a:ext cx="7620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1750" name="Oval 32"/>
          <p:cNvSpPr>
            <a:spLocks noChangeArrowheads="1"/>
          </p:cNvSpPr>
          <p:nvPr/>
        </p:nvSpPr>
        <p:spPr bwMode="auto">
          <a:xfrm>
            <a:off x="2643188" y="2303463"/>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51" name="Line 33"/>
          <p:cNvSpPr>
            <a:spLocks noChangeShapeType="1"/>
          </p:cNvSpPr>
          <p:nvPr/>
        </p:nvSpPr>
        <p:spPr bwMode="auto">
          <a:xfrm>
            <a:off x="2719388" y="2379663"/>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2" name="Oval 34"/>
          <p:cNvSpPr>
            <a:spLocks noChangeArrowheads="1"/>
          </p:cNvSpPr>
          <p:nvPr/>
        </p:nvSpPr>
        <p:spPr bwMode="auto">
          <a:xfrm>
            <a:off x="2643188" y="1617663"/>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53" name="Line 35"/>
          <p:cNvSpPr>
            <a:spLocks noChangeShapeType="1"/>
          </p:cNvSpPr>
          <p:nvPr/>
        </p:nvSpPr>
        <p:spPr bwMode="auto">
          <a:xfrm>
            <a:off x="2719388" y="1693863"/>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4" name="Oval 36"/>
          <p:cNvSpPr>
            <a:spLocks noChangeArrowheads="1"/>
          </p:cNvSpPr>
          <p:nvPr/>
        </p:nvSpPr>
        <p:spPr bwMode="auto">
          <a:xfrm flipV="1">
            <a:off x="2947988" y="2987675"/>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55" name="Line 37"/>
          <p:cNvSpPr>
            <a:spLocks noChangeShapeType="1"/>
          </p:cNvSpPr>
          <p:nvPr/>
        </p:nvSpPr>
        <p:spPr bwMode="auto">
          <a:xfrm flipV="1">
            <a:off x="3024188" y="2528888"/>
            <a:ext cx="1587"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Oval 38"/>
          <p:cNvSpPr>
            <a:spLocks noChangeArrowheads="1"/>
          </p:cNvSpPr>
          <p:nvPr/>
        </p:nvSpPr>
        <p:spPr bwMode="auto">
          <a:xfrm flipV="1">
            <a:off x="2947988" y="2301875"/>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57" name="Line 39"/>
          <p:cNvSpPr>
            <a:spLocks noChangeShapeType="1"/>
          </p:cNvSpPr>
          <p:nvPr/>
        </p:nvSpPr>
        <p:spPr bwMode="auto">
          <a:xfrm flipV="1">
            <a:off x="3024188" y="1843088"/>
            <a:ext cx="1587"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8" name="Oval 59"/>
          <p:cNvSpPr>
            <a:spLocks noChangeArrowheads="1"/>
          </p:cNvSpPr>
          <p:nvPr/>
        </p:nvSpPr>
        <p:spPr bwMode="auto">
          <a:xfrm>
            <a:off x="2643188" y="2989263"/>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59" name="Oval 62"/>
          <p:cNvSpPr>
            <a:spLocks noChangeArrowheads="1"/>
          </p:cNvSpPr>
          <p:nvPr/>
        </p:nvSpPr>
        <p:spPr bwMode="auto">
          <a:xfrm flipV="1">
            <a:off x="2947988" y="1616075"/>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60" name="Text Box 63"/>
          <p:cNvSpPr txBox="1">
            <a:spLocks noChangeArrowheads="1"/>
          </p:cNvSpPr>
          <p:nvPr/>
        </p:nvSpPr>
        <p:spPr bwMode="auto">
          <a:xfrm>
            <a:off x="552450" y="1371600"/>
            <a:ext cx="9318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Before</a:t>
            </a:r>
          </a:p>
        </p:txBody>
      </p:sp>
      <p:sp>
        <p:nvSpPr>
          <p:cNvPr id="7194" name="Rectangle 26"/>
          <p:cNvSpPr>
            <a:spLocks noChangeArrowheads="1"/>
          </p:cNvSpPr>
          <p:nvPr/>
        </p:nvSpPr>
        <p:spPr bwMode="auto">
          <a:xfrm>
            <a:off x="3328988" y="1465263"/>
            <a:ext cx="304800" cy="457200"/>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7199" name="Rectangle 31"/>
          <p:cNvSpPr>
            <a:spLocks noChangeArrowheads="1"/>
          </p:cNvSpPr>
          <p:nvPr/>
        </p:nvSpPr>
        <p:spPr bwMode="auto">
          <a:xfrm>
            <a:off x="3328988" y="2836863"/>
            <a:ext cx="304800" cy="457200"/>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nvGrpSpPr>
          <p:cNvPr id="2" name="Group 1"/>
          <p:cNvGrpSpPr>
            <a:grpSpLocks/>
          </p:cNvGrpSpPr>
          <p:nvPr/>
        </p:nvGrpSpPr>
        <p:grpSpPr bwMode="auto">
          <a:xfrm>
            <a:off x="487363" y="3649663"/>
            <a:ext cx="7607300" cy="2828925"/>
            <a:chOff x="487363" y="3649663"/>
            <a:chExt cx="7607300" cy="2828925"/>
          </a:xfrm>
        </p:grpSpPr>
        <p:sp>
          <p:nvSpPr>
            <p:cNvPr id="7241" name="Rectangle 73"/>
            <p:cNvSpPr>
              <a:spLocks noChangeArrowheads="1"/>
            </p:cNvSpPr>
            <p:nvPr/>
          </p:nvSpPr>
          <p:spPr bwMode="auto">
            <a:xfrm>
              <a:off x="487363" y="3649663"/>
              <a:ext cx="7607300" cy="28289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31766" name="Rectangle 3"/>
            <p:cNvSpPr>
              <a:spLocks noChangeArrowheads="1"/>
            </p:cNvSpPr>
            <p:nvPr/>
          </p:nvSpPr>
          <p:spPr bwMode="auto">
            <a:xfrm>
              <a:off x="2566988" y="5181600"/>
              <a:ext cx="7620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1767" name="Rectangle 8"/>
            <p:cNvSpPr>
              <a:spLocks noChangeArrowheads="1"/>
            </p:cNvSpPr>
            <p:nvPr/>
          </p:nvSpPr>
          <p:spPr bwMode="auto">
            <a:xfrm>
              <a:off x="2566988" y="3810000"/>
              <a:ext cx="7620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1768" name="Oval 42"/>
            <p:cNvSpPr>
              <a:spLocks noChangeArrowheads="1"/>
            </p:cNvSpPr>
            <p:nvPr/>
          </p:nvSpPr>
          <p:spPr bwMode="auto">
            <a:xfrm>
              <a:off x="1576388" y="6096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69" name="Line 43"/>
            <p:cNvSpPr>
              <a:spLocks noChangeShapeType="1"/>
            </p:cNvSpPr>
            <p:nvPr/>
          </p:nvSpPr>
          <p:spPr bwMode="auto">
            <a:xfrm flipV="1">
              <a:off x="1652588" y="4799013"/>
              <a:ext cx="914400" cy="1374775"/>
            </a:xfrm>
            <a:prstGeom prst="line">
              <a:avLst/>
            </a:prstGeom>
            <a:noFill/>
            <a:ln w="57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Rectangle 46"/>
            <p:cNvSpPr>
              <a:spLocks noChangeArrowheads="1"/>
            </p:cNvSpPr>
            <p:nvPr/>
          </p:nvSpPr>
          <p:spPr bwMode="auto">
            <a:xfrm>
              <a:off x="4395788" y="4495800"/>
              <a:ext cx="1828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1771" name="Rectangle 50"/>
            <p:cNvSpPr>
              <a:spLocks noChangeArrowheads="1"/>
            </p:cNvSpPr>
            <p:nvPr/>
          </p:nvSpPr>
          <p:spPr bwMode="auto">
            <a:xfrm>
              <a:off x="2566988" y="4495800"/>
              <a:ext cx="1828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1772" name="Oval 54"/>
            <p:cNvSpPr>
              <a:spLocks noChangeArrowheads="1"/>
            </p:cNvSpPr>
            <p:nvPr/>
          </p:nvSpPr>
          <p:spPr bwMode="auto">
            <a:xfrm>
              <a:off x="4471988" y="45720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73" name="Oval 55"/>
            <p:cNvSpPr>
              <a:spLocks noChangeArrowheads="1"/>
            </p:cNvSpPr>
            <p:nvPr/>
          </p:nvSpPr>
          <p:spPr bwMode="auto">
            <a:xfrm>
              <a:off x="2643188" y="38862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74" name="Oval 56"/>
            <p:cNvSpPr>
              <a:spLocks noChangeArrowheads="1"/>
            </p:cNvSpPr>
            <p:nvPr/>
          </p:nvSpPr>
          <p:spPr bwMode="auto">
            <a:xfrm flipV="1">
              <a:off x="2947988" y="52578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75" name="Oval 60"/>
            <p:cNvSpPr>
              <a:spLocks noChangeArrowheads="1"/>
            </p:cNvSpPr>
            <p:nvPr/>
          </p:nvSpPr>
          <p:spPr bwMode="auto">
            <a:xfrm>
              <a:off x="2643188" y="52578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76" name="Oval 61"/>
            <p:cNvSpPr>
              <a:spLocks noChangeArrowheads="1"/>
            </p:cNvSpPr>
            <p:nvPr/>
          </p:nvSpPr>
          <p:spPr bwMode="auto">
            <a:xfrm flipV="1">
              <a:off x="2947988" y="38862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77" name="Text Box 64"/>
            <p:cNvSpPr txBox="1">
              <a:spLocks noChangeArrowheads="1"/>
            </p:cNvSpPr>
            <p:nvPr/>
          </p:nvSpPr>
          <p:spPr bwMode="auto">
            <a:xfrm>
              <a:off x="552450" y="3657600"/>
              <a:ext cx="739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After</a:t>
              </a:r>
            </a:p>
          </p:txBody>
        </p:sp>
        <p:sp>
          <p:nvSpPr>
            <p:cNvPr id="31778" name="Oval 65"/>
            <p:cNvSpPr>
              <a:spLocks noChangeArrowheads="1"/>
            </p:cNvSpPr>
            <p:nvPr/>
          </p:nvSpPr>
          <p:spPr bwMode="auto">
            <a:xfrm flipV="1">
              <a:off x="4776788" y="45720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1779" name="Freeform 66"/>
            <p:cNvSpPr>
              <a:spLocks/>
            </p:cNvSpPr>
            <p:nvPr/>
          </p:nvSpPr>
          <p:spPr bwMode="auto">
            <a:xfrm>
              <a:off x="2719388" y="3962400"/>
              <a:ext cx="1828800" cy="533400"/>
            </a:xfrm>
            <a:custGeom>
              <a:avLst/>
              <a:gdLst>
                <a:gd name="T0" fmla="*/ 0 w 1152"/>
                <a:gd name="T1" fmla="*/ 0 h 336"/>
                <a:gd name="T2" fmla="*/ 2147483647 w 1152"/>
                <a:gd name="T3" fmla="*/ 2147483647 h 336"/>
                <a:gd name="T4" fmla="*/ 2147483647 w 1152"/>
                <a:gd name="T5" fmla="*/ 2147483647 h 336"/>
                <a:gd name="T6" fmla="*/ 2147483647 w 1152"/>
                <a:gd name="T7" fmla="*/ 2147483647 h 336"/>
                <a:gd name="T8" fmla="*/ 0 60000 65536"/>
                <a:gd name="T9" fmla="*/ 0 60000 65536"/>
                <a:gd name="T10" fmla="*/ 0 60000 65536"/>
                <a:gd name="T11" fmla="*/ 0 60000 65536"/>
                <a:gd name="T12" fmla="*/ 0 w 1152"/>
                <a:gd name="T13" fmla="*/ 0 h 336"/>
                <a:gd name="T14" fmla="*/ 1152 w 1152"/>
                <a:gd name="T15" fmla="*/ 336 h 336"/>
              </a:gdLst>
              <a:ahLst/>
              <a:cxnLst>
                <a:cxn ang="T8">
                  <a:pos x="T0" y="T1"/>
                </a:cxn>
                <a:cxn ang="T9">
                  <a:pos x="T2" y="T3"/>
                </a:cxn>
                <a:cxn ang="T10">
                  <a:pos x="T4" y="T5"/>
                </a:cxn>
                <a:cxn ang="T11">
                  <a:pos x="T6" y="T7"/>
                </a:cxn>
              </a:cxnLst>
              <a:rect l="T12" t="T13" r="T14" b="T15"/>
              <a:pathLst>
                <a:path w="1152" h="336">
                  <a:moveTo>
                    <a:pt x="0" y="0"/>
                  </a:moveTo>
                  <a:cubicBezTo>
                    <a:pt x="50" y="33"/>
                    <a:pt x="142" y="163"/>
                    <a:pt x="303" y="197"/>
                  </a:cubicBezTo>
                  <a:cubicBezTo>
                    <a:pt x="464" y="231"/>
                    <a:pt x="824" y="184"/>
                    <a:pt x="965" y="207"/>
                  </a:cubicBezTo>
                  <a:cubicBezTo>
                    <a:pt x="1106" y="230"/>
                    <a:pt x="1113" y="309"/>
                    <a:pt x="1152" y="336"/>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0" name="Freeform 67"/>
            <p:cNvSpPr>
              <a:spLocks/>
            </p:cNvSpPr>
            <p:nvPr/>
          </p:nvSpPr>
          <p:spPr bwMode="auto">
            <a:xfrm flipH="1">
              <a:off x="2719388" y="4648200"/>
              <a:ext cx="1828800" cy="533400"/>
            </a:xfrm>
            <a:custGeom>
              <a:avLst/>
              <a:gdLst>
                <a:gd name="T0" fmla="*/ 0 w 1152"/>
                <a:gd name="T1" fmla="*/ 0 h 336"/>
                <a:gd name="T2" fmla="*/ 2147483647 w 1152"/>
                <a:gd name="T3" fmla="*/ 2147483647 h 336"/>
                <a:gd name="T4" fmla="*/ 2147483647 w 1152"/>
                <a:gd name="T5" fmla="*/ 2147483647 h 336"/>
                <a:gd name="T6" fmla="*/ 2147483647 w 1152"/>
                <a:gd name="T7" fmla="*/ 2147483647 h 336"/>
                <a:gd name="T8" fmla="*/ 0 60000 65536"/>
                <a:gd name="T9" fmla="*/ 0 60000 65536"/>
                <a:gd name="T10" fmla="*/ 0 60000 65536"/>
                <a:gd name="T11" fmla="*/ 0 60000 65536"/>
                <a:gd name="T12" fmla="*/ 0 w 1152"/>
                <a:gd name="T13" fmla="*/ 0 h 336"/>
                <a:gd name="T14" fmla="*/ 1152 w 1152"/>
                <a:gd name="T15" fmla="*/ 336 h 336"/>
              </a:gdLst>
              <a:ahLst/>
              <a:cxnLst>
                <a:cxn ang="T8">
                  <a:pos x="T0" y="T1"/>
                </a:cxn>
                <a:cxn ang="T9">
                  <a:pos x="T2" y="T3"/>
                </a:cxn>
                <a:cxn ang="T10">
                  <a:pos x="T4" y="T5"/>
                </a:cxn>
                <a:cxn ang="T11">
                  <a:pos x="T6" y="T7"/>
                </a:cxn>
              </a:cxnLst>
              <a:rect l="T12" t="T13" r="T14" b="T15"/>
              <a:pathLst>
                <a:path w="1152" h="336">
                  <a:moveTo>
                    <a:pt x="0" y="0"/>
                  </a:moveTo>
                  <a:cubicBezTo>
                    <a:pt x="50" y="33"/>
                    <a:pt x="142" y="163"/>
                    <a:pt x="303" y="197"/>
                  </a:cubicBezTo>
                  <a:cubicBezTo>
                    <a:pt x="464" y="231"/>
                    <a:pt x="824" y="184"/>
                    <a:pt x="965" y="207"/>
                  </a:cubicBezTo>
                  <a:cubicBezTo>
                    <a:pt x="1106" y="230"/>
                    <a:pt x="1113" y="309"/>
                    <a:pt x="1152" y="336"/>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1" name="Text Box 70"/>
            <p:cNvSpPr txBox="1">
              <a:spLocks noChangeArrowheads="1"/>
            </p:cNvSpPr>
            <p:nvPr/>
          </p:nvSpPr>
          <p:spPr bwMode="auto">
            <a:xfrm>
              <a:off x="1762125" y="5972175"/>
              <a:ext cx="2120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Courier New" charset="0"/>
                <a:buNone/>
              </a:pPr>
              <a:r>
                <a:rPr lang="en-GB">
                  <a:solidFill>
                    <a:srgbClr val="000066"/>
                  </a:solidFill>
                  <a:latin typeface="Courier New" charset="0"/>
                  <a:cs typeface="msgothic" charset="0"/>
                </a:rPr>
                <a:t>= malloc(…)</a:t>
              </a:r>
            </a:p>
          </p:txBody>
        </p:sp>
        <p:sp>
          <p:nvSpPr>
            <p:cNvPr id="31782" name="Text Box 71"/>
            <p:cNvSpPr txBox="1">
              <a:spLocks noChangeArrowheads="1"/>
            </p:cNvSpPr>
            <p:nvPr/>
          </p:nvSpPr>
          <p:spPr bwMode="auto">
            <a:xfrm>
              <a:off x="6086475" y="3657600"/>
              <a:ext cx="19669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(with splitting)</a:t>
              </a:r>
            </a:p>
          </p:txBody>
        </p:sp>
        <p:sp>
          <p:nvSpPr>
            <p:cNvPr id="7179" name="Rectangle 11"/>
            <p:cNvSpPr>
              <a:spLocks noChangeArrowheads="1"/>
            </p:cNvSpPr>
            <p:nvPr/>
          </p:nvSpPr>
          <p:spPr bwMode="auto">
            <a:xfrm>
              <a:off x="3328988" y="3733800"/>
              <a:ext cx="304800" cy="457200"/>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31784" name="Freeform 69"/>
            <p:cNvSpPr>
              <a:spLocks/>
            </p:cNvSpPr>
            <p:nvPr/>
          </p:nvSpPr>
          <p:spPr bwMode="auto">
            <a:xfrm>
              <a:off x="3176588" y="4038600"/>
              <a:ext cx="1684337" cy="596900"/>
            </a:xfrm>
            <a:custGeom>
              <a:avLst/>
              <a:gdLst>
                <a:gd name="T0" fmla="*/ 2147483647 w 965"/>
                <a:gd name="T1" fmla="*/ 2147483647 h 424"/>
                <a:gd name="T2" fmla="*/ 2147483647 w 965"/>
                <a:gd name="T3" fmla="*/ 2147483647 h 424"/>
                <a:gd name="T4" fmla="*/ 2147483647 w 965"/>
                <a:gd name="T5" fmla="*/ 2147483647 h 424"/>
                <a:gd name="T6" fmla="*/ 0 w 965"/>
                <a:gd name="T7" fmla="*/ 0 h 424"/>
                <a:gd name="T8" fmla="*/ 0 60000 65536"/>
                <a:gd name="T9" fmla="*/ 0 60000 65536"/>
                <a:gd name="T10" fmla="*/ 0 60000 65536"/>
                <a:gd name="T11" fmla="*/ 0 60000 65536"/>
                <a:gd name="T12" fmla="*/ 0 w 965"/>
                <a:gd name="T13" fmla="*/ 0 h 424"/>
                <a:gd name="T14" fmla="*/ 965 w 965"/>
                <a:gd name="T15" fmla="*/ 424 h 424"/>
              </a:gdLst>
              <a:ahLst/>
              <a:cxnLst>
                <a:cxn ang="T8">
                  <a:pos x="T0" y="T1"/>
                </a:cxn>
                <a:cxn ang="T9">
                  <a:pos x="T2" y="T3"/>
                </a:cxn>
                <a:cxn ang="T10">
                  <a:pos x="T4" y="T5"/>
                </a:cxn>
                <a:cxn ang="T11">
                  <a:pos x="T6" y="T7"/>
                </a:cxn>
              </a:cxnLst>
              <a:rect l="T12" t="T13" r="T14" b="T15"/>
              <a:pathLst>
                <a:path w="965" h="424">
                  <a:moveTo>
                    <a:pt x="965" y="424"/>
                  </a:moveTo>
                  <a:cubicBezTo>
                    <a:pt x="930" y="374"/>
                    <a:pt x="875" y="184"/>
                    <a:pt x="758" y="126"/>
                  </a:cubicBezTo>
                  <a:cubicBezTo>
                    <a:pt x="641" y="68"/>
                    <a:pt x="389" y="97"/>
                    <a:pt x="263" y="76"/>
                  </a:cubicBezTo>
                  <a:cubicBezTo>
                    <a:pt x="137" y="55"/>
                    <a:pt x="55" y="16"/>
                    <a:pt x="0" y="0"/>
                  </a:cubicBezTo>
                </a:path>
              </a:pathLst>
            </a:custGeom>
            <a:noFill/>
            <a:ln w="5724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Rectangle 6"/>
            <p:cNvSpPr>
              <a:spLocks noChangeArrowheads="1"/>
            </p:cNvSpPr>
            <p:nvPr/>
          </p:nvSpPr>
          <p:spPr bwMode="auto">
            <a:xfrm>
              <a:off x="3328988" y="5105400"/>
              <a:ext cx="304800" cy="457200"/>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31786" name="Freeform 68"/>
            <p:cNvSpPr>
              <a:spLocks/>
            </p:cNvSpPr>
            <p:nvPr/>
          </p:nvSpPr>
          <p:spPr bwMode="auto">
            <a:xfrm>
              <a:off x="3024188" y="4800600"/>
              <a:ext cx="1828800" cy="533400"/>
            </a:xfrm>
            <a:custGeom>
              <a:avLst/>
              <a:gdLst>
                <a:gd name="T0" fmla="*/ 0 w 1152"/>
                <a:gd name="T1" fmla="*/ 2147483647 h 336"/>
                <a:gd name="T2" fmla="*/ 2147483647 w 1152"/>
                <a:gd name="T3" fmla="*/ 2147483647 h 336"/>
                <a:gd name="T4" fmla="*/ 2147483647 w 1152"/>
                <a:gd name="T5" fmla="*/ 2147483647 h 336"/>
                <a:gd name="T6" fmla="*/ 2147483647 w 1152"/>
                <a:gd name="T7" fmla="*/ 0 h 336"/>
                <a:gd name="T8" fmla="*/ 0 60000 65536"/>
                <a:gd name="T9" fmla="*/ 0 60000 65536"/>
                <a:gd name="T10" fmla="*/ 0 60000 65536"/>
                <a:gd name="T11" fmla="*/ 0 60000 65536"/>
                <a:gd name="T12" fmla="*/ 0 w 1152"/>
                <a:gd name="T13" fmla="*/ 0 h 336"/>
                <a:gd name="T14" fmla="*/ 1152 w 1152"/>
                <a:gd name="T15" fmla="*/ 336 h 336"/>
              </a:gdLst>
              <a:ahLst/>
              <a:cxnLst>
                <a:cxn ang="T8">
                  <a:pos x="T0" y="T1"/>
                </a:cxn>
                <a:cxn ang="T9">
                  <a:pos x="T2" y="T3"/>
                </a:cxn>
                <a:cxn ang="T10">
                  <a:pos x="T4" y="T5"/>
                </a:cxn>
                <a:cxn ang="T11">
                  <a:pos x="T6" y="T7"/>
                </a:cxn>
              </a:cxnLst>
              <a:rect l="T12" t="T13" r="T14" b="T15"/>
              <a:pathLst>
                <a:path w="1152" h="336">
                  <a:moveTo>
                    <a:pt x="0" y="336"/>
                  </a:moveTo>
                  <a:cubicBezTo>
                    <a:pt x="53" y="311"/>
                    <a:pt x="159" y="214"/>
                    <a:pt x="318" y="184"/>
                  </a:cubicBezTo>
                  <a:cubicBezTo>
                    <a:pt x="477" y="154"/>
                    <a:pt x="816" y="185"/>
                    <a:pt x="955" y="154"/>
                  </a:cubicBezTo>
                  <a:cubicBezTo>
                    <a:pt x="1094" y="123"/>
                    <a:pt x="1111" y="32"/>
                    <a:pt x="1152" y="0"/>
                  </a:cubicBezTo>
                </a:path>
              </a:pathLst>
            </a:custGeom>
            <a:noFill/>
            <a:ln w="5724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1764" name="TextBox 41"/>
          <p:cNvSpPr txBox="1">
            <a:spLocks noChangeArrowheads="1"/>
          </p:cNvSpPr>
          <p:nvPr/>
        </p:nvSpPr>
        <p:spPr bwMode="auto">
          <a:xfrm>
            <a:off x="6243638" y="1066800"/>
            <a:ext cx="198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3333FF"/>
                </a:solidFill>
                <a:latin typeface="Calibri" charset="0"/>
              </a:rPr>
              <a:t>conceptual graphic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317500" y="493713"/>
            <a:ext cx="7454900" cy="57308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cs typeface="+mj-cs"/>
              </a:rPr>
              <a:t>Freeing With Explicit Free Lists</a:t>
            </a:r>
          </a:p>
        </p:txBody>
      </p:sp>
      <p:sp>
        <p:nvSpPr>
          <p:cNvPr id="8194" name="Rectangle 2"/>
          <p:cNvSpPr>
            <a:spLocks noGrp="1" noChangeArrowheads="1"/>
          </p:cNvSpPr>
          <p:nvPr>
            <p:ph type="body" idx="1"/>
          </p:nvPr>
        </p:nvSpPr>
        <p:spPr>
          <a:xfrm>
            <a:off x="328613" y="1220788"/>
            <a:ext cx="8307387" cy="5224462"/>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i="1" dirty="0">
                <a:solidFill>
                  <a:srgbClr val="C00000"/>
                </a:solidFill>
                <a:latin typeface="Helvetica" charset="0"/>
                <a:ea typeface="ＭＳ Ｐゴシック" charset="0"/>
                <a:cs typeface="ＭＳ Ｐゴシック" charset="0"/>
              </a:rPr>
              <a:t>Insertion policy</a:t>
            </a:r>
            <a:r>
              <a:rPr lang="en-GB" dirty="0">
                <a:solidFill>
                  <a:srgbClr val="C00000"/>
                </a:solidFill>
                <a:latin typeface="Helvetica" charset="0"/>
                <a:ea typeface="ＭＳ Ｐゴシック" charset="0"/>
                <a:cs typeface="ＭＳ Ｐゴシック" charset="0"/>
              </a:rPr>
              <a:t>: </a:t>
            </a:r>
            <a:r>
              <a:rPr lang="en-GB" dirty="0">
                <a:latin typeface="Helvetica" charset="0"/>
                <a:ea typeface="ＭＳ Ｐゴシック" charset="0"/>
                <a:cs typeface="ＭＳ Ｐゴシック" charset="0"/>
              </a:rPr>
              <a:t>Where in the free list do you put a newly freed block?</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LIFO (last-in-first-out) policy</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Insert freed block at the beginning of the free list</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i="1" dirty="0">
                <a:solidFill>
                  <a:srgbClr val="C00000"/>
                </a:solidFill>
                <a:latin typeface="Helvetica" charset="0"/>
                <a:ea typeface="ＭＳ Ｐゴシック" charset="0"/>
              </a:rPr>
              <a:t>Pro:</a:t>
            </a:r>
            <a:r>
              <a:rPr lang="en-GB" dirty="0">
                <a:latin typeface="Helvetica" charset="0"/>
                <a:ea typeface="ＭＳ Ｐゴシック" charset="0"/>
              </a:rPr>
              <a:t> simple and constant time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i="1" dirty="0">
                <a:solidFill>
                  <a:srgbClr val="C00000"/>
                </a:solidFill>
                <a:latin typeface="Helvetica" charset="0"/>
                <a:ea typeface="ＭＳ Ｐゴシック" charset="0"/>
              </a:rPr>
              <a:t>Con:</a:t>
            </a:r>
            <a:r>
              <a:rPr lang="en-GB" dirty="0">
                <a:latin typeface="Helvetica" charset="0"/>
                <a:ea typeface="ＭＳ Ｐゴシック" charset="0"/>
              </a:rPr>
              <a:t> studies suggest fragmentation is worse than address ordered</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endParaRP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Address-ordered policy</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Insert freed blocks so that free list blocks are always in address order: </a:t>
            </a:r>
            <a:br>
              <a:rPr lang="en-GB" dirty="0">
                <a:latin typeface="Helvetica" charset="0"/>
                <a:ea typeface="ＭＳ Ｐゴシック" charset="0"/>
              </a:rPr>
            </a:br>
            <a:r>
              <a:rPr lang="en-GB" dirty="0">
                <a:latin typeface="Helvetica" charset="0"/>
                <a:ea typeface="ＭＳ Ｐゴシック" charset="0"/>
              </a:rPr>
              <a:t>	         </a:t>
            </a:r>
            <a:r>
              <a:rPr lang="en-GB" i="1" dirty="0" err="1">
                <a:latin typeface="Helvetica" charset="0"/>
                <a:ea typeface="ＭＳ Ｐゴシック" charset="0"/>
              </a:rPr>
              <a:t>addr</a:t>
            </a:r>
            <a:r>
              <a:rPr lang="en-GB" i="1" dirty="0">
                <a:latin typeface="Helvetica" charset="0"/>
                <a:ea typeface="ＭＳ Ｐゴシック" charset="0"/>
              </a:rPr>
              <a:t>(</a:t>
            </a:r>
            <a:r>
              <a:rPr lang="en-GB" i="1" dirty="0" err="1">
                <a:latin typeface="Helvetica" charset="0"/>
                <a:ea typeface="ＭＳ Ｐゴシック" charset="0"/>
              </a:rPr>
              <a:t>prev</a:t>
            </a:r>
            <a:r>
              <a:rPr lang="en-GB" i="1" dirty="0">
                <a:latin typeface="Helvetica" charset="0"/>
                <a:ea typeface="ＭＳ Ｐゴシック" charset="0"/>
              </a:rPr>
              <a:t>) &lt; </a:t>
            </a:r>
            <a:r>
              <a:rPr lang="en-GB" i="1" dirty="0" err="1">
                <a:latin typeface="Helvetica" charset="0"/>
                <a:ea typeface="ＭＳ Ｐゴシック" charset="0"/>
              </a:rPr>
              <a:t>addr</a:t>
            </a:r>
            <a:r>
              <a:rPr lang="en-GB" i="1" dirty="0">
                <a:latin typeface="Helvetica" charset="0"/>
                <a:ea typeface="ＭＳ Ｐゴシック" charset="0"/>
              </a:rPr>
              <a:t>(</a:t>
            </a:r>
            <a:r>
              <a:rPr lang="en-GB" i="1" dirty="0" err="1">
                <a:latin typeface="Helvetica" charset="0"/>
                <a:ea typeface="ＭＳ Ｐゴシック" charset="0"/>
              </a:rPr>
              <a:t>curr</a:t>
            </a:r>
            <a:r>
              <a:rPr lang="en-GB" i="1" dirty="0">
                <a:latin typeface="Helvetica" charset="0"/>
                <a:ea typeface="ＭＳ Ｐゴシック" charset="0"/>
              </a:rPr>
              <a:t>) &lt; </a:t>
            </a:r>
            <a:r>
              <a:rPr lang="en-GB" i="1" dirty="0" err="1">
                <a:latin typeface="Helvetica" charset="0"/>
                <a:ea typeface="ＭＳ Ｐゴシック" charset="0"/>
              </a:rPr>
              <a:t>addr</a:t>
            </a:r>
            <a:r>
              <a:rPr lang="en-GB" i="1" dirty="0">
                <a:latin typeface="Helvetica" charset="0"/>
                <a:ea typeface="ＭＳ Ｐゴシック" charset="0"/>
              </a:rPr>
              <a:t>(next)</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 </a:t>
            </a:r>
            <a:r>
              <a:rPr lang="en-GB" i="1" dirty="0">
                <a:solidFill>
                  <a:srgbClr val="C00000"/>
                </a:solidFill>
                <a:latin typeface="Helvetica" charset="0"/>
                <a:ea typeface="ＭＳ Ｐゴシック" charset="0"/>
              </a:rPr>
              <a:t>Con:</a:t>
            </a:r>
            <a:r>
              <a:rPr lang="en-GB" dirty="0">
                <a:latin typeface="Helvetica" charset="0"/>
                <a:ea typeface="ＭＳ Ｐゴシック" charset="0"/>
              </a:rPr>
              <a:t> requires search</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 </a:t>
            </a:r>
            <a:r>
              <a:rPr lang="en-GB" i="1" dirty="0">
                <a:solidFill>
                  <a:srgbClr val="C00000"/>
                </a:solidFill>
                <a:latin typeface="Helvetica" charset="0"/>
                <a:ea typeface="ＭＳ Ｐゴシック" charset="0"/>
              </a:rPr>
              <a:t>Pro:</a:t>
            </a:r>
            <a:r>
              <a:rPr lang="en-GB" dirty="0">
                <a:latin typeface="Helvetica" charset="0"/>
                <a:ea typeface="ＭＳ Ｐゴシック" charset="0"/>
              </a:rPr>
              <a:t> studies suggest fragmentation is lower than LIFO</a:t>
            </a:r>
          </a:p>
          <a:p>
            <a:pPr lvl="2" eaLnBrk="1" hangingPunct="1">
              <a:buFont typeface="Wingdings" charse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dissolve">
                                      <p:cBhvr>
                                        <p:cTn id="7" dur="5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dissolve">
                                      <p:cBhvr>
                                        <p:cTn id="12" dur="500"/>
                                        <p:tgtEl>
                                          <p:spTgt spid="8194">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animEffect transition="in" filter="dissolve">
                                      <p:cBhvr>
                                        <p:cTn id="15" dur="500"/>
                                        <p:tgtEl>
                                          <p:spTgt spid="8194">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194">
                                            <p:txEl>
                                              <p:pRg st="3" end="3"/>
                                            </p:txEl>
                                          </p:spTgt>
                                        </p:tgtEl>
                                        <p:attrNameLst>
                                          <p:attrName>style.visibility</p:attrName>
                                        </p:attrNameLst>
                                      </p:cBhvr>
                                      <p:to>
                                        <p:strVal val="visible"/>
                                      </p:to>
                                    </p:set>
                                    <p:animEffect transition="in" filter="dissolve">
                                      <p:cBhvr>
                                        <p:cTn id="18" dur="500"/>
                                        <p:tgtEl>
                                          <p:spTgt spid="819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194">
                                            <p:txEl>
                                              <p:pRg st="4" end="4"/>
                                            </p:txEl>
                                          </p:spTgt>
                                        </p:tgtEl>
                                        <p:attrNameLst>
                                          <p:attrName>style.visibility</p:attrName>
                                        </p:attrNameLst>
                                      </p:cBhvr>
                                      <p:to>
                                        <p:strVal val="visible"/>
                                      </p:to>
                                    </p:set>
                                    <p:animEffect transition="in" filter="dissolve">
                                      <p:cBhvr>
                                        <p:cTn id="21" dur="500"/>
                                        <p:tgtEl>
                                          <p:spTgt spid="819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194">
                                            <p:txEl>
                                              <p:pRg st="6" end="6"/>
                                            </p:txEl>
                                          </p:spTgt>
                                        </p:tgtEl>
                                        <p:attrNameLst>
                                          <p:attrName>style.visibility</p:attrName>
                                        </p:attrNameLst>
                                      </p:cBhvr>
                                      <p:to>
                                        <p:strVal val="visible"/>
                                      </p:to>
                                    </p:set>
                                    <p:animEffect transition="in" filter="dissolve">
                                      <p:cBhvr>
                                        <p:cTn id="26" dur="500"/>
                                        <p:tgtEl>
                                          <p:spTgt spid="8194">
                                            <p:txEl>
                                              <p:pRg st="6" end="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194">
                                            <p:txEl>
                                              <p:pRg st="7" end="7"/>
                                            </p:txEl>
                                          </p:spTgt>
                                        </p:tgtEl>
                                        <p:attrNameLst>
                                          <p:attrName>style.visibility</p:attrName>
                                        </p:attrNameLst>
                                      </p:cBhvr>
                                      <p:to>
                                        <p:strVal val="visible"/>
                                      </p:to>
                                    </p:set>
                                    <p:animEffect transition="in" filter="dissolve">
                                      <p:cBhvr>
                                        <p:cTn id="29" dur="500"/>
                                        <p:tgtEl>
                                          <p:spTgt spid="8194">
                                            <p:txEl>
                                              <p:pRg st="7" end="7"/>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194">
                                            <p:txEl>
                                              <p:pRg st="8" end="8"/>
                                            </p:txEl>
                                          </p:spTgt>
                                        </p:tgtEl>
                                        <p:attrNameLst>
                                          <p:attrName>style.visibility</p:attrName>
                                        </p:attrNameLst>
                                      </p:cBhvr>
                                      <p:to>
                                        <p:strVal val="visible"/>
                                      </p:to>
                                    </p:set>
                                    <p:animEffect transition="in" filter="dissolve">
                                      <p:cBhvr>
                                        <p:cTn id="32" dur="500"/>
                                        <p:tgtEl>
                                          <p:spTgt spid="8194">
                                            <p:txEl>
                                              <p:pRg st="8" end="8"/>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194">
                                            <p:txEl>
                                              <p:pRg st="9" end="9"/>
                                            </p:txEl>
                                          </p:spTgt>
                                        </p:tgtEl>
                                        <p:attrNameLst>
                                          <p:attrName>style.visibility</p:attrName>
                                        </p:attrNameLst>
                                      </p:cBhvr>
                                      <p:to>
                                        <p:strVal val="visible"/>
                                      </p:to>
                                    </p:set>
                                    <p:animEffect transition="in" filter="dissolve">
                                      <p:cBhvr>
                                        <p:cTn id="35" dur="500"/>
                                        <p:tgtEl>
                                          <p:spTgt spid="81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6" name="Rectangle 60"/>
          <p:cNvSpPr>
            <a:spLocks noChangeArrowheads="1"/>
          </p:cNvSpPr>
          <p:nvPr/>
        </p:nvSpPr>
        <p:spPr bwMode="auto">
          <a:xfrm>
            <a:off x="382588" y="4424363"/>
            <a:ext cx="8151812" cy="1747837"/>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9275" name="Rectangle 59"/>
          <p:cNvSpPr>
            <a:spLocks noChangeArrowheads="1"/>
          </p:cNvSpPr>
          <p:nvPr/>
        </p:nvSpPr>
        <p:spPr bwMode="auto">
          <a:xfrm>
            <a:off x="382588" y="1452563"/>
            <a:ext cx="8151812" cy="203517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35843" name="Rectangle 1"/>
          <p:cNvSpPr>
            <a:spLocks noChangeArrowheads="1"/>
          </p:cNvSpPr>
          <p:nvPr/>
        </p:nvSpPr>
        <p:spPr bwMode="auto">
          <a:xfrm>
            <a:off x="3997325" y="2616200"/>
            <a:ext cx="1219200" cy="457200"/>
          </a:xfrm>
          <a:prstGeom prst="rect">
            <a:avLst/>
          </a:prstGeom>
          <a:solidFill>
            <a:srgbClr val="F6F5BD"/>
          </a:solidFill>
          <a:ln w="9525">
            <a:solidFill>
              <a:schemeClr val="tx1"/>
            </a:solidFill>
            <a:miter lim="800000"/>
            <a:headEnd/>
            <a:tailEnd/>
          </a:ln>
        </p:spPr>
        <p:txBody>
          <a:bodyPr wrap="none" anchor="ctr"/>
          <a:lstStyle/>
          <a:p>
            <a:endParaRPr lang="en-US" sz="2400">
              <a:solidFill>
                <a:srgbClr val="000066"/>
              </a:solidFill>
            </a:endParaRPr>
          </a:p>
        </p:txBody>
      </p:sp>
      <p:sp>
        <p:nvSpPr>
          <p:cNvPr id="35844" name="Freeform 2"/>
          <p:cNvSpPr>
            <a:spLocks/>
          </p:cNvSpPr>
          <p:nvPr/>
        </p:nvSpPr>
        <p:spPr bwMode="auto">
          <a:xfrm>
            <a:off x="1474788" y="2455863"/>
            <a:ext cx="5862637" cy="388937"/>
          </a:xfrm>
          <a:custGeom>
            <a:avLst/>
            <a:gdLst>
              <a:gd name="T0" fmla="*/ 0 w 3693"/>
              <a:gd name="T1" fmla="*/ 2147483647 h 245"/>
              <a:gd name="T2" fmla="*/ 2147483647 w 3693"/>
              <a:gd name="T3" fmla="*/ 2147483647 h 245"/>
              <a:gd name="T4" fmla="*/ 2147483647 w 3693"/>
              <a:gd name="T5" fmla="*/ 2147483647 h 245"/>
              <a:gd name="T6" fmla="*/ 2147483647 w 3693"/>
              <a:gd name="T7" fmla="*/ 2147483647 h 245"/>
              <a:gd name="T8" fmla="*/ 0 60000 65536"/>
              <a:gd name="T9" fmla="*/ 0 60000 65536"/>
              <a:gd name="T10" fmla="*/ 0 60000 65536"/>
              <a:gd name="T11" fmla="*/ 0 60000 65536"/>
              <a:gd name="T12" fmla="*/ 0 w 3693"/>
              <a:gd name="T13" fmla="*/ 0 h 245"/>
              <a:gd name="T14" fmla="*/ 3693 w 3693"/>
              <a:gd name="T15" fmla="*/ 245 h 245"/>
            </a:gdLst>
            <a:ahLst/>
            <a:cxnLst>
              <a:cxn ang="T8">
                <a:pos x="T0" y="T1"/>
              </a:cxn>
              <a:cxn ang="T9">
                <a:pos x="T2" y="T3"/>
              </a:cxn>
              <a:cxn ang="T10">
                <a:pos x="T4" y="T5"/>
              </a:cxn>
              <a:cxn ang="T11">
                <a:pos x="T6" y="T7"/>
              </a:cxn>
            </a:cxnLst>
            <a:rect l="T12" t="T13" r="T14" b="T15"/>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9" name="Rectangle 3"/>
          <p:cNvSpPr>
            <a:spLocks noGrp="1" noChangeArrowheads="1"/>
          </p:cNvSpPr>
          <p:nvPr>
            <p:ph type="title" idx="4294967295"/>
          </p:nvPr>
        </p:nvSpPr>
        <p:spPr>
          <a:xfrm>
            <a:off x="274638" y="45720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cs typeface="+mj-cs"/>
              </a:rPr>
              <a:t>Freeing With a LIFO Policy (Case 1)</a:t>
            </a:r>
          </a:p>
        </p:txBody>
      </p:sp>
      <p:sp>
        <p:nvSpPr>
          <p:cNvPr id="9220" name="Rectangle 4"/>
          <p:cNvSpPr>
            <a:spLocks noGrp="1" noChangeArrowheads="1"/>
          </p:cNvSpPr>
          <p:nvPr>
            <p:ph type="body" idx="1"/>
          </p:nvPr>
        </p:nvSpPr>
        <p:spPr>
          <a:xfrm>
            <a:off x="290513" y="3794125"/>
            <a:ext cx="8307387" cy="554038"/>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Insert the freed block at the root of the list</a:t>
            </a:r>
          </a:p>
        </p:txBody>
      </p:sp>
      <p:sp>
        <p:nvSpPr>
          <p:cNvPr id="35847" name="Rectangle 5"/>
          <p:cNvSpPr>
            <a:spLocks noChangeArrowheads="1"/>
          </p:cNvSpPr>
          <p:nvPr/>
        </p:nvSpPr>
        <p:spPr bwMode="auto">
          <a:xfrm>
            <a:off x="39973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48" name="Rectangle 6"/>
          <p:cNvSpPr>
            <a:spLocks noChangeArrowheads="1"/>
          </p:cNvSpPr>
          <p:nvPr/>
        </p:nvSpPr>
        <p:spPr bwMode="auto">
          <a:xfrm>
            <a:off x="43021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49" name="Rectangle 7"/>
          <p:cNvSpPr>
            <a:spLocks noChangeArrowheads="1"/>
          </p:cNvSpPr>
          <p:nvPr/>
        </p:nvSpPr>
        <p:spPr bwMode="auto">
          <a:xfrm>
            <a:off x="46069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0" name="Rectangle 8"/>
          <p:cNvSpPr>
            <a:spLocks noChangeArrowheads="1"/>
          </p:cNvSpPr>
          <p:nvPr/>
        </p:nvSpPr>
        <p:spPr bwMode="auto">
          <a:xfrm>
            <a:off x="49117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1" name="Rectangle 9"/>
          <p:cNvSpPr>
            <a:spLocks noChangeArrowheads="1"/>
          </p:cNvSpPr>
          <p:nvPr/>
        </p:nvSpPr>
        <p:spPr bwMode="auto">
          <a:xfrm>
            <a:off x="58261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2" name="Rectangle 10"/>
          <p:cNvSpPr>
            <a:spLocks noChangeArrowheads="1"/>
          </p:cNvSpPr>
          <p:nvPr/>
        </p:nvSpPr>
        <p:spPr bwMode="auto">
          <a:xfrm>
            <a:off x="61309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3" name="Rectangle 11"/>
          <p:cNvSpPr>
            <a:spLocks noChangeArrowheads="1"/>
          </p:cNvSpPr>
          <p:nvPr/>
        </p:nvSpPr>
        <p:spPr bwMode="auto">
          <a:xfrm>
            <a:off x="27781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4" name="Rectangle 12"/>
          <p:cNvSpPr>
            <a:spLocks noChangeArrowheads="1"/>
          </p:cNvSpPr>
          <p:nvPr/>
        </p:nvSpPr>
        <p:spPr bwMode="auto">
          <a:xfrm>
            <a:off x="30829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5" name="Rectangle 13"/>
          <p:cNvSpPr>
            <a:spLocks noChangeArrowheads="1"/>
          </p:cNvSpPr>
          <p:nvPr/>
        </p:nvSpPr>
        <p:spPr bwMode="auto">
          <a:xfrm>
            <a:off x="33877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6" name="Rectangle 14"/>
          <p:cNvSpPr>
            <a:spLocks noChangeArrowheads="1"/>
          </p:cNvSpPr>
          <p:nvPr/>
        </p:nvSpPr>
        <p:spPr bwMode="auto">
          <a:xfrm>
            <a:off x="36925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7" name="Rectangle 15"/>
          <p:cNvSpPr>
            <a:spLocks noChangeArrowheads="1"/>
          </p:cNvSpPr>
          <p:nvPr/>
        </p:nvSpPr>
        <p:spPr bwMode="auto">
          <a:xfrm>
            <a:off x="52165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8" name="Rectangle 16"/>
          <p:cNvSpPr>
            <a:spLocks noChangeArrowheads="1"/>
          </p:cNvSpPr>
          <p:nvPr/>
        </p:nvSpPr>
        <p:spPr bwMode="auto">
          <a:xfrm>
            <a:off x="5521325" y="2692400"/>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35859" name="Rectangle 17"/>
          <p:cNvSpPr>
            <a:spLocks noChangeArrowheads="1"/>
          </p:cNvSpPr>
          <p:nvPr/>
        </p:nvSpPr>
        <p:spPr bwMode="auto">
          <a:xfrm>
            <a:off x="1177925" y="2692400"/>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35860" name="Group 18"/>
          <p:cNvGrpSpPr>
            <a:grpSpLocks/>
          </p:cNvGrpSpPr>
          <p:nvPr/>
        </p:nvGrpSpPr>
        <p:grpSpPr bwMode="auto">
          <a:xfrm>
            <a:off x="7350125" y="2616200"/>
            <a:ext cx="1065213" cy="455613"/>
            <a:chOff x="4560" y="1399"/>
            <a:chExt cx="671" cy="287"/>
          </a:xfrm>
        </p:grpSpPr>
        <p:sp>
          <p:nvSpPr>
            <p:cNvPr id="35898" name="Rectangle 19"/>
            <p:cNvSpPr>
              <a:spLocks noChangeArrowheads="1"/>
            </p:cNvSpPr>
            <p:nvPr/>
          </p:nvSpPr>
          <p:spPr bwMode="auto">
            <a:xfrm>
              <a:off x="4560" y="1447"/>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5899" name="Rectangle 20"/>
            <p:cNvSpPr>
              <a:spLocks noChangeArrowheads="1"/>
            </p:cNvSpPr>
            <p:nvPr/>
          </p:nvSpPr>
          <p:spPr bwMode="auto">
            <a:xfrm>
              <a:off x="4752" y="1447"/>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5900" name="Rectangle 21"/>
            <p:cNvSpPr>
              <a:spLocks noChangeArrowheads="1"/>
            </p:cNvSpPr>
            <p:nvPr/>
          </p:nvSpPr>
          <p:spPr bwMode="auto">
            <a:xfrm>
              <a:off x="4944" y="1447"/>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9238" name="Rectangle 22"/>
            <p:cNvSpPr>
              <a:spLocks noChangeArrowheads="1"/>
            </p:cNvSpPr>
            <p:nvPr/>
          </p:nvSpPr>
          <p:spPr bwMode="auto">
            <a:xfrm>
              <a:off x="5040" y="1399"/>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5861" name="Oval 23"/>
          <p:cNvSpPr>
            <a:spLocks noChangeArrowheads="1"/>
          </p:cNvSpPr>
          <p:nvPr/>
        </p:nvSpPr>
        <p:spPr bwMode="auto">
          <a:xfrm>
            <a:off x="7426325" y="27686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5862" name="Line 24"/>
          <p:cNvSpPr>
            <a:spLocks noChangeShapeType="1"/>
          </p:cNvSpPr>
          <p:nvPr/>
        </p:nvSpPr>
        <p:spPr bwMode="auto">
          <a:xfrm>
            <a:off x="7502525" y="2844800"/>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3" name="Oval 25"/>
          <p:cNvSpPr>
            <a:spLocks noChangeArrowheads="1"/>
          </p:cNvSpPr>
          <p:nvPr/>
        </p:nvSpPr>
        <p:spPr bwMode="auto">
          <a:xfrm>
            <a:off x="7731125" y="2768600"/>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35864" name="Text Box 26"/>
          <p:cNvSpPr txBox="1">
            <a:spLocks noChangeArrowheads="1"/>
          </p:cNvSpPr>
          <p:nvPr/>
        </p:nvSpPr>
        <p:spPr bwMode="auto">
          <a:xfrm>
            <a:off x="3625850" y="1778000"/>
            <a:ext cx="13827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Courier New" charset="0"/>
              <a:buNone/>
            </a:pPr>
            <a:r>
              <a:rPr lang="en-GB">
                <a:solidFill>
                  <a:srgbClr val="000066"/>
                </a:solidFill>
                <a:latin typeface="Courier New" charset="0"/>
                <a:cs typeface="msgothic" charset="0"/>
              </a:rPr>
              <a:t>free( )</a:t>
            </a:r>
          </a:p>
        </p:txBody>
      </p:sp>
      <p:sp>
        <p:nvSpPr>
          <p:cNvPr id="35865" name="Oval 27"/>
          <p:cNvSpPr>
            <a:spLocks noChangeArrowheads="1"/>
          </p:cNvSpPr>
          <p:nvPr/>
        </p:nvSpPr>
        <p:spPr bwMode="auto">
          <a:xfrm>
            <a:off x="4606925" y="19304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5866" name="Line 28"/>
          <p:cNvSpPr>
            <a:spLocks noChangeShapeType="1"/>
          </p:cNvSpPr>
          <p:nvPr/>
        </p:nvSpPr>
        <p:spPr bwMode="auto">
          <a:xfrm flipH="1">
            <a:off x="4148138" y="2006600"/>
            <a:ext cx="536575" cy="685800"/>
          </a:xfrm>
          <a:prstGeom prst="line">
            <a:avLst/>
          </a:prstGeom>
          <a:noFill/>
          <a:ln w="57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5" name="Rectangle 29"/>
          <p:cNvSpPr>
            <a:spLocks noChangeArrowheads="1"/>
          </p:cNvSpPr>
          <p:nvPr/>
        </p:nvSpPr>
        <p:spPr bwMode="auto">
          <a:xfrm>
            <a:off x="3997325" y="5303838"/>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9246" name="Rectangle 30"/>
          <p:cNvSpPr>
            <a:spLocks noChangeArrowheads="1"/>
          </p:cNvSpPr>
          <p:nvPr/>
        </p:nvSpPr>
        <p:spPr bwMode="auto">
          <a:xfrm>
            <a:off x="4302125" y="5303838"/>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9247" name="Rectangle 31"/>
          <p:cNvSpPr>
            <a:spLocks noChangeArrowheads="1"/>
          </p:cNvSpPr>
          <p:nvPr/>
        </p:nvSpPr>
        <p:spPr bwMode="auto">
          <a:xfrm>
            <a:off x="4606925" y="5303838"/>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9248" name="Rectangle 32"/>
          <p:cNvSpPr>
            <a:spLocks noChangeArrowheads="1"/>
          </p:cNvSpPr>
          <p:nvPr/>
        </p:nvSpPr>
        <p:spPr bwMode="auto">
          <a:xfrm>
            <a:off x="4911725" y="5303838"/>
            <a:ext cx="304800" cy="304800"/>
          </a:xfrm>
          <a:prstGeom prst="rect">
            <a:avLst/>
          </a:prstGeom>
          <a:solidFill>
            <a:srgbClr val="FFFFFF"/>
          </a:solidFill>
          <a:ln w="3240">
            <a:solidFill>
              <a:schemeClr val="tx1"/>
            </a:solidFill>
            <a:miter lim="800000"/>
            <a:headEnd/>
            <a:tailEnd/>
          </a:ln>
        </p:spPr>
        <p:txBody>
          <a:bodyPr wrap="none" anchor="ctr"/>
          <a:lstStyle/>
          <a:p>
            <a:endParaRPr lang="en-US" sz="2400">
              <a:solidFill>
                <a:srgbClr val="000066"/>
              </a:solidFill>
            </a:endParaRPr>
          </a:p>
        </p:txBody>
      </p:sp>
      <p:sp>
        <p:nvSpPr>
          <p:cNvPr id="9249" name="Rectangle 33"/>
          <p:cNvSpPr>
            <a:spLocks noChangeArrowheads="1"/>
          </p:cNvSpPr>
          <p:nvPr/>
        </p:nvSpPr>
        <p:spPr bwMode="auto">
          <a:xfrm>
            <a:off x="58261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0" name="Rectangle 34"/>
          <p:cNvSpPr>
            <a:spLocks noChangeArrowheads="1"/>
          </p:cNvSpPr>
          <p:nvPr/>
        </p:nvSpPr>
        <p:spPr bwMode="auto">
          <a:xfrm>
            <a:off x="61309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1" name="Rectangle 35"/>
          <p:cNvSpPr>
            <a:spLocks noChangeArrowheads="1"/>
          </p:cNvSpPr>
          <p:nvPr/>
        </p:nvSpPr>
        <p:spPr bwMode="auto">
          <a:xfrm>
            <a:off x="27781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2" name="Rectangle 36"/>
          <p:cNvSpPr>
            <a:spLocks noChangeArrowheads="1"/>
          </p:cNvSpPr>
          <p:nvPr/>
        </p:nvSpPr>
        <p:spPr bwMode="auto">
          <a:xfrm>
            <a:off x="30829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3" name="Rectangle 37"/>
          <p:cNvSpPr>
            <a:spLocks noChangeArrowheads="1"/>
          </p:cNvSpPr>
          <p:nvPr/>
        </p:nvSpPr>
        <p:spPr bwMode="auto">
          <a:xfrm>
            <a:off x="33877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4" name="Rectangle 38"/>
          <p:cNvSpPr>
            <a:spLocks noChangeArrowheads="1"/>
          </p:cNvSpPr>
          <p:nvPr/>
        </p:nvSpPr>
        <p:spPr bwMode="auto">
          <a:xfrm>
            <a:off x="36925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5" name="Oval 39"/>
          <p:cNvSpPr>
            <a:spLocks noChangeArrowheads="1"/>
          </p:cNvSpPr>
          <p:nvPr/>
        </p:nvSpPr>
        <p:spPr bwMode="auto">
          <a:xfrm>
            <a:off x="4073525" y="538003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9256" name="Rectangle 40"/>
          <p:cNvSpPr>
            <a:spLocks noChangeArrowheads="1"/>
          </p:cNvSpPr>
          <p:nvPr/>
        </p:nvSpPr>
        <p:spPr bwMode="auto">
          <a:xfrm>
            <a:off x="55213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57" name="Rectangle 41"/>
          <p:cNvSpPr>
            <a:spLocks noChangeArrowheads="1"/>
          </p:cNvSpPr>
          <p:nvPr/>
        </p:nvSpPr>
        <p:spPr bwMode="auto">
          <a:xfrm>
            <a:off x="1203325" y="5303838"/>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3" name="Group 42"/>
          <p:cNvGrpSpPr>
            <a:grpSpLocks/>
          </p:cNvGrpSpPr>
          <p:nvPr/>
        </p:nvGrpSpPr>
        <p:grpSpPr bwMode="auto">
          <a:xfrm>
            <a:off x="7350125" y="5227638"/>
            <a:ext cx="1065213" cy="455612"/>
            <a:chOff x="4560" y="3395"/>
            <a:chExt cx="671" cy="287"/>
          </a:xfrm>
        </p:grpSpPr>
        <p:sp>
          <p:nvSpPr>
            <p:cNvPr id="35894" name="Rectangle 43"/>
            <p:cNvSpPr>
              <a:spLocks noChangeArrowheads="1"/>
            </p:cNvSpPr>
            <p:nvPr/>
          </p:nvSpPr>
          <p:spPr bwMode="auto">
            <a:xfrm>
              <a:off x="4560" y="34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5895" name="Rectangle 44"/>
            <p:cNvSpPr>
              <a:spLocks noChangeArrowheads="1"/>
            </p:cNvSpPr>
            <p:nvPr/>
          </p:nvSpPr>
          <p:spPr bwMode="auto">
            <a:xfrm>
              <a:off x="4752" y="34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5896" name="Rectangle 45"/>
            <p:cNvSpPr>
              <a:spLocks noChangeArrowheads="1"/>
            </p:cNvSpPr>
            <p:nvPr/>
          </p:nvSpPr>
          <p:spPr bwMode="auto">
            <a:xfrm>
              <a:off x="4944" y="34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9262" name="Rectangle 46"/>
            <p:cNvSpPr>
              <a:spLocks noChangeArrowheads="1"/>
            </p:cNvSpPr>
            <p:nvPr/>
          </p:nvSpPr>
          <p:spPr bwMode="auto">
            <a:xfrm>
              <a:off x="5040" y="3395"/>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9263" name="Oval 47"/>
          <p:cNvSpPr>
            <a:spLocks noChangeArrowheads="1"/>
          </p:cNvSpPr>
          <p:nvPr/>
        </p:nvSpPr>
        <p:spPr bwMode="auto">
          <a:xfrm>
            <a:off x="7426325" y="538003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9264" name="Line 48"/>
          <p:cNvSpPr>
            <a:spLocks noChangeShapeType="1"/>
          </p:cNvSpPr>
          <p:nvPr/>
        </p:nvSpPr>
        <p:spPr bwMode="auto">
          <a:xfrm>
            <a:off x="7502525" y="5456238"/>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65" name="Oval 49"/>
          <p:cNvSpPr>
            <a:spLocks noChangeArrowheads="1"/>
          </p:cNvSpPr>
          <p:nvPr/>
        </p:nvSpPr>
        <p:spPr bwMode="auto">
          <a:xfrm>
            <a:off x="7731125" y="538003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9266" name="Rectangle 50"/>
          <p:cNvSpPr>
            <a:spLocks noChangeArrowheads="1"/>
          </p:cNvSpPr>
          <p:nvPr/>
        </p:nvSpPr>
        <p:spPr bwMode="auto">
          <a:xfrm>
            <a:off x="5216525" y="5303838"/>
            <a:ext cx="304800" cy="304800"/>
          </a:xfrm>
          <a:prstGeom prst="rect">
            <a:avLst/>
          </a:prstGeom>
          <a:solidFill>
            <a:srgbClr val="C0C0C0"/>
          </a:solidFill>
          <a:ln w="3240">
            <a:solidFill>
              <a:schemeClr val="tx1"/>
            </a:solidFill>
            <a:miter lim="800000"/>
            <a:headEnd/>
            <a:tailEnd/>
          </a:ln>
        </p:spPr>
        <p:txBody>
          <a:bodyPr wrap="none" anchor="ctr"/>
          <a:lstStyle/>
          <a:p>
            <a:endParaRPr lang="en-US" sz="2400">
              <a:solidFill>
                <a:srgbClr val="000066"/>
              </a:solidFill>
            </a:endParaRPr>
          </a:p>
        </p:txBody>
      </p:sp>
      <p:sp>
        <p:nvSpPr>
          <p:cNvPr id="9267" name="Freeform 51"/>
          <p:cNvSpPr>
            <a:spLocks/>
          </p:cNvSpPr>
          <p:nvPr/>
        </p:nvSpPr>
        <p:spPr bwMode="auto">
          <a:xfrm>
            <a:off x="4149725" y="5151438"/>
            <a:ext cx="3200400" cy="304800"/>
          </a:xfrm>
          <a:custGeom>
            <a:avLst/>
            <a:gdLst>
              <a:gd name="T0" fmla="*/ 0 w 2784"/>
              <a:gd name="T1" fmla="*/ 2147483647 h 218"/>
              <a:gd name="T2" fmla="*/ 2147483647 w 2784"/>
              <a:gd name="T3" fmla="*/ 2147483647 h 218"/>
              <a:gd name="T4" fmla="*/ 2147483647 w 2784"/>
              <a:gd name="T5" fmla="*/ 2147483647 h 218"/>
              <a:gd name="T6" fmla="*/ 2147483647 w 2784"/>
              <a:gd name="T7" fmla="*/ 2147483647 h 218"/>
              <a:gd name="T8" fmla="*/ 0 60000 65536"/>
              <a:gd name="T9" fmla="*/ 0 60000 65536"/>
              <a:gd name="T10" fmla="*/ 0 60000 65536"/>
              <a:gd name="T11" fmla="*/ 0 60000 65536"/>
              <a:gd name="T12" fmla="*/ 0 w 2784"/>
              <a:gd name="T13" fmla="*/ 0 h 218"/>
              <a:gd name="T14" fmla="*/ 2784 w 2784"/>
              <a:gd name="T15" fmla="*/ 218 h 218"/>
            </a:gdLst>
            <a:ahLst/>
            <a:cxnLst>
              <a:cxn ang="T8">
                <a:pos x="T0" y="T1"/>
              </a:cxn>
              <a:cxn ang="T9">
                <a:pos x="T2" y="T3"/>
              </a:cxn>
              <a:cxn ang="T10">
                <a:pos x="T4" y="T5"/>
              </a:cxn>
              <a:cxn ang="T11">
                <a:pos x="T6" y="T7"/>
              </a:cxn>
            </a:cxnLst>
            <a:rect l="T12" t="T13" r="T14" b="T15"/>
            <a:pathLst>
              <a:path w="2784" h="218">
                <a:moveTo>
                  <a:pt x="0" y="218"/>
                </a:moveTo>
                <a:cubicBezTo>
                  <a:pt x="79" y="187"/>
                  <a:pt x="121" y="62"/>
                  <a:pt x="472" y="31"/>
                </a:cubicBezTo>
                <a:cubicBezTo>
                  <a:pt x="823" y="0"/>
                  <a:pt x="1724" y="0"/>
                  <a:pt x="2109" y="31"/>
                </a:cubicBezTo>
                <a:cubicBezTo>
                  <a:pt x="2494" y="62"/>
                  <a:pt x="2644" y="179"/>
                  <a:pt x="2784" y="218"/>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8" name="Freeform 52"/>
          <p:cNvSpPr>
            <a:spLocks/>
          </p:cNvSpPr>
          <p:nvPr/>
        </p:nvSpPr>
        <p:spPr bwMode="auto">
          <a:xfrm>
            <a:off x="5059363" y="5464175"/>
            <a:ext cx="2752725" cy="371475"/>
          </a:xfrm>
          <a:custGeom>
            <a:avLst/>
            <a:gdLst>
              <a:gd name="T0" fmla="*/ 2147483647 w 1734"/>
              <a:gd name="T1" fmla="*/ 0 h 234"/>
              <a:gd name="T2" fmla="*/ 2147483647 w 1734"/>
              <a:gd name="T3" fmla="*/ 2147483647 h 234"/>
              <a:gd name="T4" fmla="*/ 2147483647 w 1734"/>
              <a:gd name="T5" fmla="*/ 2147483647 h 234"/>
              <a:gd name="T6" fmla="*/ 0 w 1734"/>
              <a:gd name="T7" fmla="*/ 2147483647 h 234"/>
              <a:gd name="T8" fmla="*/ 0 60000 65536"/>
              <a:gd name="T9" fmla="*/ 0 60000 65536"/>
              <a:gd name="T10" fmla="*/ 0 60000 65536"/>
              <a:gd name="T11" fmla="*/ 0 60000 65536"/>
              <a:gd name="T12" fmla="*/ 0 w 1734"/>
              <a:gd name="T13" fmla="*/ 0 h 234"/>
              <a:gd name="T14" fmla="*/ 1734 w 1734"/>
              <a:gd name="T15" fmla="*/ 234 h 234"/>
            </a:gdLst>
            <a:ahLst/>
            <a:cxnLst>
              <a:cxn ang="T8">
                <a:pos x="T0" y="T1"/>
              </a:cxn>
              <a:cxn ang="T9">
                <a:pos x="T2" y="T3"/>
              </a:cxn>
              <a:cxn ang="T10">
                <a:pos x="T4" y="T5"/>
              </a:cxn>
              <a:cxn ang="T11">
                <a:pos x="T6" y="T7"/>
              </a:cxn>
            </a:cxnLst>
            <a:rect l="T12" t="T13" r="T14" b="T15"/>
            <a:pathLst>
              <a:path w="1734" h="234">
                <a:moveTo>
                  <a:pt x="1734" y="0"/>
                </a:moveTo>
                <a:cubicBezTo>
                  <a:pt x="1692" y="32"/>
                  <a:pt x="1719" y="156"/>
                  <a:pt x="1481" y="192"/>
                </a:cubicBezTo>
                <a:cubicBezTo>
                  <a:pt x="1243" y="228"/>
                  <a:pt x="551" y="234"/>
                  <a:pt x="304" y="217"/>
                </a:cubicBezTo>
                <a:cubicBezTo>
                  <a:pt x="57" y="200"/>
                  <a:pt x="63" y="117"/>
                  <a:pt x="0" y="91"/>
                </a:cubicBezTo>
              </a:path>
            </a:pathLst>
          </a:custGeom>
          <a:noFill/>
          <a:ln w="5724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87" name="Text Box 53"/>
          <p:cNvSpPr txBox="1">
            <a:spLocks noChangeArrowheads="1"/>
          </p:cNvSpPr>
          <p:nvPr/>
        </p:nvSpPr>
        <p:spPr bwMode="auto">
          <a:xfrm>
            <a:off x="400050" y="2640013"/>
            <a:ext cx="6969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9270" name="Text Box 54"/>
          <p:cNvSpPr txBox="1">
            <a:spLocks noChangeArrowheads="1"/>
          </p:cNvSpPr>
          <p:nvPr/>
        </p:nvSpPr>
        <p:spPr bwMode="auto">
          <a:xfrm>
            <a:off x="415925" y="5253038"/>
            <a:ext cx="6969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35889" name="Text Box 55"/>
          <p:cNvSpPr txBox="1">
            <a:spLocks noChangeArrowheads="1"/>
          </p:cNvSpPr>
          <p:nvPr/>
        </p:nvSpPr>
        <p:spPr bwMode="auto">
          <a:xfrm>
            <a:off x="434975" y="1462088"/>
            <a:ext cx="9382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Before</a:t>
            </a:r>
          </a:p>
        </p:txBody>
      </p:sp>
      <p:sp>
        <p:nvSpPr>
          <p:cNvPr id="9272" name="Text Box 56"/>
          <p:cNvSpPr txBox="1">
            <a:spLocks noChangeArrowheads="1"/>
          </p:cNvSpPr>
          <p:nvPr/>
        </p:nvSpPr>
        <p:spPr bwMode="auto">
          <a:xfrm>
            <a:off x="420688" y="4424363"/>
            <a:ext cx="744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After</a:t>
            </a:r>
          </a:p>
        </p:txBody>
      </p:sp>
      <p:sp>
        <p:nvSpPr>
          <p:cNvPr id="9273" name="Oval 57"/>
          <p:cNvSpPr>
            <a:spLocks noChangeArrowheads="1"/>
          </p:cNvSpPr>
          <p:nvPr/>
        </p:nvSpPr>
        <p:spPr bwMode="auto">
          <a:xfrm>
            <a:off x="4378325" y="5380038"/>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9274" name="Freeform 58"/>
          <p:cNvSpPr>
            <a:spLocks/>
          </p:cNvSpPr>
          <p:nvPr/>
        </p:nvSpPr>
        <p:spPr bwMode="auto">
          <a:xfrm>
            <a:off x="1482725" y="5014913"/>
            <a:ext cx="2671763" cy="441325"/>
          </a:xfrm>
          <a:custGeom>
            <a:avLst/>
            <a:gdLst>
              <a:gd name="T0" fmla="*/ 0 w 1683"/>
              <a:gd name="T1" fmla="*/ 2147483647 h 278"/>
              <a:gd name="T2" fmla="*/ 2147483647 w 1683"/>
              <a:gd name="T3" fmla="*/ 2147483647 h 278"/>
              <a:gd name="T4" fmla="*/ 2147483647 w 1683"/>
              <a:gd name="T5" fmla="*/ 2147483647 h 278"/>
              <a:gd name="T6" fmla="*/ 2147483647 w 1683"/>
              <a:gd name="T7" fmla="*/ 2147483647 h 278"/>
              <a:gd name="T8" fmla="*/ 0 60000 65536"/>
              <a:gd name="T9" fmla="*/ 0 60000 65536"/>
              <a:gd name="T10" fmla="*/ 0 60000 65536"/>
              <a:gd name="T11" fmla="*/ 0 60000 65536"/>
              <a:gd name="T12" fmla="*/ 0 w 1683"/>
              <a:gd name="T13" fmla="*/ 0 h 278"/>
              <a:gd name="T14" fmla="*/ 1683 w 1683"/>
              <a:gd name="T15" fmla="*/ 278 h 278"/>
            </a:gdLst>
            <a:ahLst/>
            <a:cxnLst>
              <a:cxn ang="T8">
                <a:pos x="T0" y="T1"/>
              </a:cxn>
              <a:cxn ang="T9">
                <a:pos x="T2" y="T3"/>
              </a:cxn>
              <a:cxn ang="T10">
                <a:pos x="T4" y="T5"/>
              </a:cxn>
              <a:cxn ang="T11">
                <a:pos x="T6" y="T7"/>
              </a:cxn>
            </a:cxnLst>
            <a:rect l="T12" t="T13" r="T14" b="T15"/>
            <a:pathLst>
              <a:path w="1683" h="278">
                <a:moveTo>
                  <a:pt x="0" y="278"/>
                </a:moveTo>
                <a:cubicBezTo>
                  <a:pt x="80" y="238"/>
                  <a:pt x="239" y="82"/>
                  <a:pt x="480" y="41"/>
                </a:cubicBezTo>
                <a:cubicBezTo>
                  <a:pt x="721" y="0"/>
                  <a:pt x="1245" y="7"/>
                  <a:pt x="1445" y="30"/>
                </a:cubicBezTo>
                <a:cubicBezTo>
                  <a:pt x="1645" y="53"/>
                  <a:pt x="1634" y="150"/>
                  <a:pt x="1683" y="182"/>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93" name="TextBox 61"/>
          <p:cNvSpPr txBox="1">
            <a:spLocks noChangeArrowheads="1"/>
          </p:cNvSpPr>
          <p:nvPr/>
        </p:nvSpPr>
        <p:spPr bwMode="auto">
          <a:xfrm>
            <a:off x="6677025" y="1104900"/>
            <a:ext cx="198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3333FF"/>
                </a:solidFill>
                <a:latin typeface="Calibri" charset="0"/>
              </a:rPr>
              <a:t>conceptual graphic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6" grpId="0" animBg="1"/>
      <p:bldP spid="9245" grpId="0" animBg="1"/>
      <p:bldP spid="9246" grpId="0" animBg="1"/>
      <p:bldP spid="9247" grpId="0" animBg="1"/>
      <p:bldP spid="9248" grpId="0" animBg="1"/>
      <p:bldP spid="9249" grpId="0" animBg="1"/>
      <p:bldP spid="9250" grpId="0" animBg="1"/>
      <p:bldP spid="9251" grpId="0" animBg="1"/>
      <p:bldP spid="9252" grpId="0" animBg="1"/>
      <p:bldP spid="9253" grpId="0" animBg="1"/>
      <p:bldP spid="9254" grpId="0" animBg="1"/>
      <p:bldP spid="9255" grpId="0" animBg="1"/>
      <p:bldP spid="9256" grpId="0" animBg="1"/>
      <p:bldP spid="9257" grpId="0" animBg="1"/>
      <p:bldP spid="9263" grpId="0" animBg="1"/>
      <p:bldP spid="9264" grpId="0" animBg="1"/>
      <p:bldP spid="9265" grpId="0" animBg="1"/>
      <p:bldP spid="9266" grpId="0" animBg="1"/>
      <p:bldP spid="9267" grpId="0" animBg="1"/>
      <p:bldP spid="9268" grpId="0" animBg="1"/>
      <p:bldP spid="9270" grpId="0"/>
      <p:bldP spid="9272" grpId="0"/>
      <p:bldP spid="9273" grpId="0" animBg="1"/>
      <p:bldP spid="92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9" name="Rectangle 95"/>
          <p:cNvSpPr>
            <a:spLocks noChangeArrowheads="1"/>
          </p:cNvSpPr>
          <p:nvPr/>
        </p:nvSpPr>
        <p:spPr bwMode="auto">
          <a:xfrm>
            <a:off x="396875" y="1263650"/>
            <a:ext cx="8151813" cy="2130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37890" name="Rectangle 1"/>
          <p:cNvSpPr>
            <a:spLocks noChangeArrowheads="1"/>
          </p:cNvSpPr>
          <p:nvPr/>
        </p:nvSpPr>
        <p:spPr bwMode="auto">
          <a:xfrm>
            <a:off x="4011613" y="2209800"/>
            <a:ext cx="1219200" cy="457200"/>
          </a:xfrm>
          <a:prstGeom prst="rect">
            <a:avLst/>
          </a:prstGeom>
          <a:solidFill>
            <a:srgbClr val="F6F5BD"/>
          </a:solidFill>
          <a:ln w="9525">
            <a:solidFill>
              <a:schemeClr val="tx1"/>
            </a:solidFill>
            <a:miter lim="800000"/>
            <a:headEnd/>
            <a:tailEnd/>
          </a:ln>
        </p:spPr>
        <p:txBody>
          <a:bodyPr wrap="none" anchor="ctr"/>
          <a:lstStyle/>
          <a:p>
            <a:endParaRPr lang="en-US" sz="2400">
              <a:solidFill>
                <a:srgbClr val="000066"/>
              </a:solidFill>
            </a:endParaRPr>
          </a:p>
        </p:txBody>
      </p:sp>
      <p:sp>
        <p:nvSpPr>
          <p:cNvPr id="37891" name="Freeform 8"/>
          <p:cNvSpPr>
            <a:spLocks/>
          </p:cNvSpPr>
          <p:nvPr/>
        </p:nvSpPr>
        <p:spPr bwMode="auto">
          <a:xfrm>
            <a:off x="1489075" y="2049463"/>
            <a:ext cx="5862638" cy="388937"/>
          </a:xfrm>
          <a:custGeom>
            <a:avLst/>
            <a:gdLst>
              <a:gd name="T0" fmla="*/ 0 w 3693"/>
              <a:gd name="T1" fmla="*/ 2147483647 h 245"/>
              <a:gd name="T2" fmla="*/ 2147483647 w 3693"/>
              <a:gd name="T3" fmla="*/ 2147483647 h 245"/>
              <a:gd name="T4" fmla="*/ 2147483647 w 3693"/>
              <a:gd name="T5" fmla="*/ 2147483647 h 245"/>
              <a:gd name="T6" fmla="*/ 2147483647 w 3693"/>
              <a:gd name="T7" fmla="*/ 2147483647 h 245"/>
              <a:gd name="T8" fmla="*/ 0 60000 65536"/>
              <a:gd name="T9" fmla="*/ 0 60000 65536"/>
              <a:gd name="T10" fmla="*/ 0 60000 65536"/>
              <a:gd name="T11" fmla="*/ 0 60000 65536"/>
              <a:gd name="T12" fmla="*/ 0 w 3693"/>
              <a:gd name="T13" fmla="*/ 0 h 245"/>
              <a:gd name="T14" fmla="*/ 3693 w 3693"/>
              <a:gd name="T15" fmla="*/ 245 h 245"/>
            </a:gdLst>
            <a:ahLst/>
            <a:cxnLst>
              <a:cxn ang="T8">
                <a:pos x="T0" y="T1"/>
              </a:cxn>
              <a:cxn ang="T9">
                <a:pos x="T2" y="T3"/>
              </a:cxn>
              <a:cxn ang="T10">
                <a:pos x="T4" y="T5"/>
              </a:cxn>
              <a:cxn ang="T11">
                <a:pos x="T6" y="T7"/>
              </a:cxn>
            </a:cxnLst>
            <a:rect l="T12" t="T13" r="T14" b="T15"/>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Rectangle 9"/>
          <p:cNvSpPr>
            <a:spLocks noGrp="1" noChangeArrowheads="1"/>
          </p:cNvSpPr>
          <p:nvPr>
            <p:ph type="title" idx="4294967295"/>
          </p:nvPr>
        </p:nvSpPr>
        <p:spPr>
          <a:xfrm>
            <a:off x="274638" y="360363"/>
            <a:ext cx="8716962" cy="7826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cs typeface="+mj-cs"/>
              </a:rPr>
              <a:t>Freeing With a LIFO Policy (Case </a:t>
            </a:r>
            <a:r>
              <a:rPr lang="en-GB" dirty="0" smtClean="0">
                <a:cs typeface="+mj-cs"/>
              </a:rPr>
              <a:t>2)</a:t>
            </a:r>
            <a:endParaRPr lang="en-GB" dirty="0">
              <a:cs typeface="+mj-cs"/>
            </a:endParaRPr>
          </a:p>
        </p:txBody>
      </p:sp>
      <p:sp>
        <p:nvSpPr>
          <p:cNvPr id="11274" name="Rectangle 10"/>
          <p:cNvSpPr>
            <a:spLocks noGrp="1" noChangeArrowheads="1"/>
          </p:cNvSpPr>
          <p:nvPr>
            <p:ph type="body" idx="1"/>
          </p:nvPr>
        </p:nvSpPr>
        <p:spPr>
          <a:xfrm>
            <a:off x="288925" y="3692525"/>
            <a:ext cx="8307388" cy="784225"/>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Splice out successor block, coalesce both memory blocks and insert the new block at the root of the list</a:t>
            </a:r>
          </a:p>
        </p:txBody>
      </p:sp>
      <p:sp>
        <p:nvSpPr>
          <p:cNvPr id="37894" name="Rectangle 11"/>
          <p:cNvSpPr>
            <a:spLocks noChangeArrowheads="1"/>
          </p:cNvSpPr>
          <p:nvPr/>
        </p:nvSpPr>
        <p:spPr bwMode="auto">
          <a:xfrm>
            <a:off x="40116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895" name="Rectangle 12"/>
          <p:cNvSpPr>
            <a:spLocks noChangeArrowheads="1"/>
          </p:cNvSpPr>
          <p:nvPr/>
        </p:nvSpPr>
        <p:spPr bwMode="auto">
          <a:xfrm>
            <a:off x="43164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896" name="Rectangle 13"/>
          <p:cNvSpPr>
            <a:spLocks noChangeArrowheads="1"/>
          </p:cNvSpPr>
          <p:nvPr/>
        </p:nvSpPr>
        <p:spPr bwMode="auto">
          <a:xfrm>
            <a:off x="46212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897" name="Rectangle 14"/>
          <p:cNvSpPr>
            <a:spLocks noChangeArrowheads="1"/>
          </p:cNvSpPr>
          <p:nvPr/>
        </p:nvSpPr>
        <p:spPr bwMode="auto">
          <a:xfrm>
            <a:off x="49260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898" name="Rectangle 15"/>
          <p:cNvSpPr>
            <a:spLocks noChangeArrowheads="1"/>
          </p:cNvSpPr>
          <p:nvPr/>
        </p:nvSpPr>
        <p:spPr bwMode="auto">
          <a:xfrm>
            <a:off x="5840413" y="22860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899" name="Rectangle 16"/>
          <p:cNvSpPr>
            <a:spLocks noChangeArrowheads="1"/>
          </p:cNvSpPr>
          <p:nvPr/>
        </p:nvSpPr>
        <p:spPr bwMode="auto">
          <a:xfrm>
            <a:off x="6145213" y="22860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00" name="Rectangle 17"/>
          <p:cNvSpPr>
            <a:spLocks noChangeArrowheads="1"/>
          </p:cNvSpPr>
          <p:nvPr/>
        </p:nvSpPr>
        <p:spPr bwMode="auto">
          <a:xfrm>
            <a:off x="27924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901" name="Rectangle 18"/>
          <p:cNvSpPr>
            <a:spLocks noChangeArrowheads="1"/>
          </p:cNvSpPr>
          <p:nvPr/>
        </p:nvSpPr>
        <p:spPr bwMode="auto">
          <a:xfrm>
            <a:off x="30972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902" name="Rectangle 19"/>
          <p:cNvSpPr>
            <a:spLocks noChangeArrowheads="1"/>
          </p:cNvSpPr>
          <p:nvPr/>
        </p:nvSpPr>
        <p:spPr bwMode="auto">
          <a:xfrm>
            <a:off x="34020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903" name="Rectangle 20"/>
          <p:cNvSpPr>
            <a:spLocks noChangeArrowheads="1"/>
          </p:cNvSpPr>
          <p:nvPr/>
        </p:nvSpPr>
        <p:spPr bwMode="auto">
          <a:xfrm>
            <a:off x="3706813" y="2286000"/>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7904" name="Rectangle 21"/>
          <p:cNvSpPr>
            <a:spLocks noChangeArrowheads="1"/>
          </p:cNvSpPr>
          <p:nvPr/>
        </p:nvSpPr>
        <p:spPr bwMode="auto">
          <a:xfrm>
            <a:off x="5230813" y="22860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05" name="Rectangle 22"/>
          <p:cNvSpPr>
            <a:spLocks noChangeArrowheads="1"/>
          </p:cNvSpPr>
          <p:nvPr/>
        </p:nvSpPr>
        <p:spPr bwMode="auto">
          <a:xfrm>
            <a:off x="5535613" y="22860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grpSp>
        <p:nvGrpSpPr>
          <p:cNvPr id="37906" name="Group 23"/>
          <p:cNvGrpSpPr>
            <a:grpSpLocks/>
          </p:cNvGrpSpPr>
          <p:nvPr/>
        </p:nvGrpSpPr>
        <p:grpSpPr bwMode="auto">
          <a:xfrm>
            <a:off x="5230813" y="1524000"/>
            <a:ext cx="1065212" cy="455613"/>
            <a:chOff x="3216" y="876"/>
            <a:chExt cx="671" cy="287"/>
          </a:xfrm>
        </p:grpSpPr>
        <p:sp>
          <p:nvSpPr>
            <p:cNvPr id="37982" name="Rectangle 24"/>
            <p:cNvSpPr>
              <a:spLocks noChangeArrowheads="1"/>
            </p:cNvSpPr>
            <p:nvPr/>
          </p:nvSpPr>
          <p:spPr bwMode="auto">
            <a:xfrm>
              <a:off x="3216" y="924"/>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83" name="Rectangle 25"/>
            <p:cNvSpPr>
              <a:spLocks noChangeArrowheads="1"/>
            </p:cNvSpPr>
            <p:nvPr/>
          </p:nvSpPr>
          <p:spPr bwMode="auto">
            <a:xfrm>
              <a:off x="3408" y="924"/>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84" name="Rectangle 26"/>
            <p:cNvSpPr>
              <a:spLocks noChangeArrowheads="1"/>
            </p:cNvSpPr>
            <p:nvPr/>
          </p:nvSpPr>
          <p:spPr bwMode="auto">
            <a:xfrm>
              <a:off x="3600" y="924"/>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1291" name="Rectangle 27"/>
            <p:cNvSpPr>
              <a:spLocks noChangeArrowheads="1"/>
            </p:cNvSpPr>
            <p:nvPr/>
          </p:nvSpPr>
          <p:spPr bwMode="auto">
            <a:xfrm>
              <a:off x="3696" y="876"/>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grpSp>
        <p:nvGrpSpPr>
          <p:cNvPr id="37907" name="Group 28"/>
          <p:cNvGrpSpPr>
            <a:grpSpLocks/>
          </p:cNvGrpSpPr>
          <p:nvPr/>
        </p:nvGrpSpPr>
        <p:grpSpPr bwMode="auto">
          <a:xfrm>
            <a:off x="5230813" y="2895600"/>
            <a:ext cx="1065212" cy="455613"/>
            <a:chOff x="3216" y="1740"/>
            <a:chExt cx="671" cy="287"/>
          </a:xfrm>
        </p:grpSpPr>
        <p:sp>
          <p:nvSpPr>
            <p:cNvPr id="37978" name="Rectangle 29"/>
            <p:cNvSpPr>
              <a:spLocks noChangeArrowheads="1"/>
            </p:cNvSpPr>
            <p:nvPr/>
          </p:nvSpPr>
          <p:spPr bwMode="auto">
            <a:xfrm>
              <a:off x="3216" y="178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79" name="Rectangle 30"/>
            <p:cNvSpPr>
              <a:spLocks noChangeArrowheads="1"/>
            </p:cNvSpPr>
            <p:nvPr/>
          </p:nvSpPr>
          <p:spPr bwMode="auto">
            <a:xfrm>
              <a:off x="3408" y="178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80" name="Rectangle 31"/>
            <p:cNvSpPr>
              <a:spLocks noChangeArrowheads="1"/>
            </p:cNvSpPr>
            <p:nvPr/>
          </p:nvSpPr>
          <p:spPr bwMode="auto">
            <a:xfrm>
              <a:off x="3600" y="178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1296" name="Rectangle 32"/>
            <p:cNvSpPr>
              <a:spLocks noChangeArrowheads="1"/>
            </p:cNvSpPr>
            <p:nvPr/>
          </p:nvSpPr>
          <p:spPr bwMode="auto">
            <a:xfrm>
              <a:off x="3696" y="1740"/>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7908" name="Oval 33"/>
          <p:cNvSpPr>
            <a:spLocks noChangeArrowheads="1"/>
          </p:cNvSpPr>
          <p:nvPr/>
        </p:nvSpPr>
        <p:spPr bwMode="auto">
          <a:xfrm>
            <a:off x="5307013" y="23622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09" name="Line 34"/>
          <p:cNvSpPr>
            <a:spLocks noChangeShapeType="1"/>
          </p:cNvSpPr>
          <p:nvPr/>
        </p:nvSpPr>
        <p:spPr bwMode="auto">
          <a:xfrm>
            <a:off x="5383213" y="2438400"/>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0" name="Oval 35"/>
          <p:cNvSpPr>
            <a:spLocks noChangeArrowheads="1"/>
          </p:cNvSpPr>
          <p:nvPr/>
        </p:nvSpPr>
        <p:spPr bwMode="auto">
          <a:xfrm>
            <a:off x="5307013" y="16764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11" name="Line 36"/>
          <p:cNvSpPr>
            <a:spLocks noChangeShapeType="1"/>
          </p:cNvSpPr>
          <p:nvPr/>
        </p:nvSpPr>
        <p:spPr bwMode="auto">
          <a:xfrm>
            <a:off x="5383213" y="1752600"/>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2" name="Oval 37"/>
          <p:cNvSpPr>
            <a:spLocks noChangeArrowheads="1"/>
          </p:cNvSpPr>
          <p:nvPr/>
        </p:nvSpPr>
        <p:spPr bwMode="auto">
          <a:xfrm flipV="1">
            <a:off x="5611813" y="30480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13" name="Line 38"/>
          <p:cNvSpPr>
            <a:spLocks noChangeShapeType="1"/>
          </p:cNvSpPr>
          <p:nvPr/>
        </p:nvSpPr>
        <p:spPr bwMode="auto">
          <a:xfrm flipV="1">
            <a:off x="5688013" y="2589213"/>
            <a:ext cx="1587"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4" name="Oval 39"/>
          <p:cNvSpPr>
            <a:spLocks noChangeArrowheads="1"/>
          </p:cNvSpPr>
          <p:nvPr/>
        </p:nvSpPr>
        <p:spPr bwMode="auto">
          <a:xfrm flipV="1">
            <a:off x="5611813" y="23622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15" name="Line 40"/>
          <p:cNvSpPr>
            <a:spLocks noChangeShapeType="1"/>
          </p:cNvSpPr>
          <p:nvPr/>
        </p:nvSpPr>
        <p:spPr bwMode="auto">
          <a:xfrm flipV="1">
            <a:off x="5688013" y="1903413"/>
            <a:ext cx="1587"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6" name="Rectangle 41"/>
          <p:cNvSpPr>
            <a:spLocks noChangeArrowheads="1"/>
          </p:cNvSpPr>
          <p:nvPr/>
        </p:nvSpPr>
        <p:spPr bwMode="auto">
          <a:xfrm>
            <a:off x="1192213" y="2286000"/>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37917" name="Group 42"/>
          <p:cNvGrpSpPr>
            <a:grpSpLocks/>
          </p:cNvGrpSpPr>
          <p:nvPr/>
        </p:nvGrpSpPr>
        <p:grpSpPr bwMode="auto">
          <a:xfrm>
            <a:off x="7364413" y="2209800"/>
            <a:ext cx="1065212" cy="455613"/>
            <a:chOff x="4560" y="1308"/>
            <a:chExt cx="671" cy="287"/>
          </a:xfrm>
        </p:grpSpPr>
        <p:sp>
          <p:nvSpPr>
            <p:cNvPr id="37974" name="Rectangle 43"/>
            <p:cNvSpPr>
              <a:spLocks noChangeArrowheads="1"/>
            </p:cNvSpPr>
            <p:nvPr/>
          </p:nvSpPr>
          <p:spPr bwMode="auto">
            <a:xfrm>
              <a:off x="4560" y="1356"/>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75" name="Rectangle 44"/>
            <p:cNvSpPr>
              <a:spLocks noChangeArrowheads="1"/>
            </p:cNvSpPr>
            <p:nvPr/>
          </p:nvSpPr>
          <p:spPr bwMode="auto">
            <a:xfrm>
              <a:off x="4752" y="1356"/>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76" name="Rectangle 45"/>
            <p:cNvSpPr>
              <a:spLocks noChangeArrowheads="1"/>
            </p:cNvSpPr>
            <p:nvPr/>
          </p:nvSpPr>
          <p:spPr bwMode="auto">
            <a:xfrm>
              <a:off x="4944" y="1356"/>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1310" name="Rectangle 46"/>
            <p:cNvSpPr>
              <a:spLocks noChangeArrowheads="1"/>
            </p:cNvSpPr>
            <p:nvPr/>
          </p:nvSpPr>
          <p:spPr bwMode="auto">
            <a:xfrm>
              <a:off x="5040" y="1308"/>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7918" name="Oval 47"/>
          <p:cNvSpPr>
            <a:spLocks noChangeArrowheads="1"/>
          </p:cNvSpPr>
          <p:nvPr/>
        </p:nvSpPr>
        <p:spPr bwMode="auto">
          <a:xfrm>
            <a:off x="7440613" y="23622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19" name="Line 48"/>
          <p:cNvSpPr>
            <a:spLocks noChangeShapeType="1"/>
          </p:cNvSpPr>
          <p:nvPr/>
        </p:nvSpPr>
        <p:spPr bwMode="auto">
          <a:xfrm>
            <a:off x="7516813" y="2438400"/>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0" name="Oval 49"/>
          <p:cNvSpPr>
            <a:spLocks noChangeArrowheads="1"/>
          </p:cNvSpPr>
          <p:nvPr/>
        </p:nvSpPr>
        <p:spPr bwMode="auto">
          <a:xfrm>
            <a:off x="7745413" y="2362200"/>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37921" name="Text Box 50"/>
          <p:cNvSpPr txBox="1">
            <a:spLocks noChangeArrowheads="1"/>
          </p:cNvSpPr>
          <p:nvPr/>
        </p:nvSpPr>
        <p:spPr bwMode="auto">
          <a:xfrm>
            <a:off x="3640138" y="1371600"/>
            <a:ext cx="13827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Courier New" charset="0"/>
              <a:buNone/>
            </a:pPr>
            <a:r>
              <a:rPr lang="en-GB">
                <a:solidFill>
                  <a:srgbClr val="000066"/>
                </a:solidFill>
                <a:latin typeface="Courier New" charset="0"/>
                <a:cs typeface="msgothic" charset="0"/>
              </a:rPr>
              <a:t>free( )</a:t>
            </a:r>
          </a:p>
        </p:txBody>
      </p:sp>
      <p:sp>
        <p:nvSpPr>
          <p:cNvPr id="37922" name="Oval 51"/>
          <p:cNvSpPr>
            <a:spLocks noChangeArrowheads="1"/>
          </p:cNvSpPr>
          <p:nvPr/>
        </p:nvSpPr>
        <p:spPr bwMode="auto">
          <a:xfrm>
            <a:off x="4621213" y="1524000"/>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23" name="Line 52"/>
          <p:cNvSpPr>
            <a:spLocks noChangeShapeType="1"/>
          </p:cNvSpPr>
          <p:nvPr/>
        </p:nvSpPr>
        <p:spPr bwMode="auto">
          <a:xfrm flipH="1">
            <a:off x="4162425" y="1600200"/>
            <a:ext cx="536575" cy="685800"/>
          </a:xfrm>
          <a:prstGeom prst="line">
            <a:avLst/>
          </a:prstGeom>
          <a:noFill/>
          <a:ln w="57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Oval 86"/>
          <p:cNvSpPr>
            <a:spLocks noChangeArrowheads="1"/>
          </p:cNvSpPr>
          <p:nvPr/>
        </p:nvSpPr>
        <p:spPr bwMode="auto">
          <a:xfrm>
            <a:off x="5307013" y="30480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25" name="Oval 89"/>
          <p:cNvSpPr>
            <a:spLocks noChangeArrowheads="1"/>
          </p:cNvSpPr>
          <p:nvPr/>
        </p:nvSpPr>
        <p:spPr bwMode="auto">
          <a:xfrm flipV="1">
            <a:off x="5611813" y="16764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7926" name="Text Box 90"/>
          <p:cNvSpPr txBox="1">
            <a:spLocks noChangeArrowheads="1"/>
          </p:cNvSpPr>
          <p:nvPr/>
        </p:nvSpPr>
        <p:spPr bwMode="auto">
          <a:xfrm>
            <a:off x="414338" y="2233613"/>
            <a:ext cx="698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37927" name="Text Box 92"/>
          <p:cNvSpPr txBox="1">
            <a:spLocks noChangeArrowheads="1"/>
          </p:cNvSpPr>
          <p:nvPr/>
        </p:nvSpPr>
        <p:spPr bwMode="auto">
          <a:xfrm>
            <a:off x="430213" y="1276350"/>
            <a:ext cx="9382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Before</a:t>
            </a:r>
          </a:p>
        </p:txBody>
      </p:sp>
      <p:sp>
        <p:nvSpPr>
          <p:cNvPr id="11360" name="Rectangle 96"/>
          <p:cNvSpPr>
            <a:spLocks noChangeArrowheads="1"/>
          </p:cNvSpPr>
          <p:nvPr/>
        </p:nvSpPr>
        <p:spPr bwMode="auto">
          <a:xfrm>
            <a:off x="396875" y="4575175"/>
            <a:ext cx="8151813" cy="2130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nvGrpSpPr>
          <p:cNvPr id="76804" name="Group 2"/>
          <p:cNvGrpSpPr>
            <a:grpSpLocks/>
          </p:cNvGrpSpPr>
          <p:nvPr/>
        </p:nvGrpSpPr>
        <p:grpSpPr bwMode="auto">
          <a:xfrm>
            <a:off x="5230813" y="6137275"/>
            <a:ext cx="1065212" cy="455613"/>
            <a:chOff x="3216" y="3782"/>
            <a:chExt cx="671" cy="287"/>
          </a:xfrm>
        </p:grpSpPr>
        <p:sp>
          <p:nvSpPr>
            <p:cNvPr id="37970" name="Rectangle 3"/>
            <p:cNvSpPr>
              <a:spLocks noChangeArrowheads="1"/>
            </p:cNvSpPr>
            <p:nvPr/>
          </p:nvSpPr>
          <p:spPr bwMode="auto">
            <a:xfrm>
              <a:off x="3216" y="3830"/>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71" name="Rectangle 4"/>
            <p:cNvSpPr>
              <a:spLocks noChangeArrowheads="1"/>
            </p:cNvSpPr>
            <p:nvPr/>
          </p:nvSpPr>
          <p:spPr bwMode="auto">
            <a:xfrm>
              <a:off x="3408" y="3830"/>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72" name="Rectangle 5"/>
            <p:cNvSpPr>
              <a:spLocks noChangeArrowheads="1"/>
            </p:cNvSpPr>
            <p:nvPr/>
          </p:nvSpPr>
          <p:spPr bwMode="auto">
            <a:xfrm>
              <a:off x="3600" y="3830"/>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1270" name="Rectangle 6"/>
            <p:cNvSpPr>
              <a:spLocks noChangeArrowheads="1"/>
            </p:cNvSpPr>
            <p:nvPr/>
          </p:nvSpPr>
          <p:spPr bwMode="auto">
            <a:xfrm>
              <a:off x="3696" y="3782"/>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76805" name="Line 7"/>
          <p:cNvSpPr>
            <a:spLocks noChangeShapeType="1"/>
          </p:cNvSpPr>
          <p:nvPr/>
        </p:nvSpPr>
        <p:spPr bwMode="auto">
          <a:xfrm flipV="1">
            <a:off x="5688013" y="5145088"/>
            <a:ext cx="1587" cy="12223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39" name="Rectangle 53"/>
          <p:cNvSpPr>
            <a:spLocks noChangeArrowheads="1"/>
          </p:cNvSpPr>
          <p:nvPr/>
        </p:nvSpPr>
        <p:spPr bwMode="auto">
          <a:xfrm>
            <a:off x="40116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40" name="Rectangle 54"/>
          <p:cNvSpPr>
            <a:spLocks noChangeArrowheads="1"/>
          </p:cNvSpPr>
          <p:nvPr/>
        </p:nvSpPr>
        <p:spPr bwMode="auto">
          <a:xfrm>
            <a:off x="43164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41" name="Rectangle 55"/>
          <p:cNvSpPr>
            <a:spLocks noChangeArrowheads="1"/>
          </p:cNvSpPr>
          <p:nvPr/>
        </p:nvSpPr>
        <p:spPr bwMode="auto">
          <a:xfrm>
            <a:off x="46212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42" name="Rectangle 56"/>
          <p:cNvSpPr>
            <a:spLocks noChangeArrowheads="1"/>
          </p:cNvSpPr>
          <p:nvPr/>
        </p:nvSpPr>
        <p:spPr bwMode="auto">
          <a:xfrm>
            <a:off x="49260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43" name="Rectangle 57"/>
          <p:cNvSpPr>
            <a:spLocks noChangeArrowheads="1"/>
          </p:cNvSpPr>
          <p:nvPr/>
        </p:nvSpPr>
        <p:spPr bwMode="auto">
          <a:xfrm>
            <a:off x="58404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44" name="Rectangle 58"/>
          <p:cNvSpPr>
            <a:spLocks noChangeArrowheads="1"/>
          </p:cNvSpPr>
          <p:nvPr/>
        </p:nvSpPr>
        <p:spPr bwMode="auto">
          <a:xfrm>
            <a:off x="61452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45" name="Rectangle 59"/>
          <p:cNvSpPr>
            <a:spLocks noChangeArrowheads="1"/>
          </p:cNvSpPr>
          <p:nvPr/>
        </p:nvSpPr>
        <p:spPr bwMode="auto">
          <a:xfrm>
            <a:off x="2792413" y="552767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76846" name="Rectangle 60"/>
          <p:cNvSpPr>
            <a:spLocks noChangeArrowheads="1"/>
          </p:cNvSpPr>
          <p:nvPr/>
        </p:nvSpPr>
        <p:spPr bwMode="auto">
          <a:xfrm>
            <a:off x="3097213" y="552767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76847" name="Rectangle 61"/>
          <p:cNvSpPr>
            <a:spLocks noChangeArrowheads="1"/>
          </p:cNvSpPr>
          <p:nvPr/>
        </p:nvSpPr>
        <p:spPr bwMode="auto">
          <a:xfrm>
            <a:off x="3402013" y="552767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76848" name="Rectangle 62"/>
          <p:cNvSpPr>
            <a:spLocks noChangeArrowheads="1"/>
          </p:cNvSpPr>
          <p:nvPr/>
        </p:nvSpPr>
        <p:spPr bwMode="auto">
          <a:xfrm>
            <a:off x="3706813" y="552767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76849" name="Oval 63"/>
          <p:cNvSpPr>
            <a:spLocks noChangeArrowheads="1"/>
          </p:cNvSpPr>
          <p:nvPr/>
        </p:nvSpPr>
        <p:spPr bwMode="auto">
          <a:xfrm>
            <a:off x="4087813" y="560387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50" name="Rectangle 64"/>
          <p:cNvSpPr>
            <a:spLocks noChangeArrowheads="1"/>
          </p:cNvSpPr>
          <p:nvPr/>
        </p:nvSpPr>
        <p:spPr bwMode="auto">
          <a:xfrm>
            <a:off x="55356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grpSp>
        <p:nvGrpSpPr>
          <p:cNvPr id="76851" name="Group 65"/>
          <p:cNvGrpSpPr>
            <a:grpSpLocks/>
          </p:cNvGrpSpPr>
          <p:nvPr/>
        </p:nvGrpSpPr>
        <p:grpSpPr bwMode="auto">
          <a:xfrm>
            <a:off x="5230813" y="4765675"/>
            <a:ext cx="1065212" cy="455613"/>
            <a:chOff x="3216" y="2918"/>
            <a:chExt cx="671" cy="287"/>
          </a:xfrm>
        </p:grpSpPr>
        <p:sp>
          <p:nvSpPr>
            <p:cNvPr id="37966" name="Rectangle 66"/>
            <p:cNvSpPr>
              <a:spLocks noChangeArrowheads="1"/>
            </p:cNvSpPr>
            <p:nvPr/>
          </p:nvSpPr>
          <p:spPr bwMode="auto">
            <a:xfrm>
              <a:off x="3216" y="2966"/>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67" name="Rectangle 67"/>
            <p:cNvSpPr>
              <a:spLocks noChangeArrowheads="1"/>
            </p:cNvSpPr>
            <p:nvPr/>
          </p:nvSpPr>
          <p:spPr bwMode="auto">
            <a:xfrm>
              <a:off x="3408" y="2966"/>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68" name="Rectangle 68"/>
            <p:cNvSpPr>
              <a:spLocks noChangeArrowheads="1"/>
            </p:cNvSpPr>
            <p:nvPr/>
          </p:nvSpPr>
          <p:spPr bwMode="auto">
            <a:xfrm>
              <a:off x="3600" y="2966"/>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1333" name="Rectangle 69"/>
            <p:cNvSpPr>
              <a:spLocks noChangeArrowheads="1"/>
            </p:cNvSpPr>
            <p:nvPr/>
          </p:nvSpPr>
          <p:spPr bwMode="auto">
            <a:xfrm>
              <a:off x="3696" y="2918"/>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76852" name="Oval 70"/>
          <p:cNvSpPr>
            <a:spLocks noChangeArrowheads="1"/>
          </p:cNvSpPr>
          <p:nvPr/>
        </p:nvSpPr>
        <p:spPr bwMode="auto">
          <a:xfrm>
            <a:off x="5307013" y="491807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53" name="Line 71"/>
          <p:cNvSpPr>
            <a:spLocks noChangeShapeType="1"/>
          </p:cNvSpPr>
          <p:nvPr/>
        </p:nvSpPr>
        <p:spPr bwMode="auto">
          <a:xfrm>
            <a:off x="5383213" y="4994275"/>
            <a:ext cx="1587" cy="12192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54" name="Oval 72"/>
          <p:cNvSpPr>
            <a:spLocks noChangeArrowheads="1"/>
          </p:cNvSpPr>
          <p:nvPr/>
        </p:nvSpPr>
        <p:spPr bwMode="auto">
          <a:xfrm flipV="1">
            <a:off x="5611813" y="62880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55" name="Rectangle 73"/>
          <p:cNvSpPr>
            <a:spLocks noChangeArrowheads="1"/>
          </p:cNvSpPr>
          <p:nvPr/>
        </p:nvSpPr>
        <p:spPr bwMode="auto">
          <a:xfrm>
            <a:off x="1192213" y="5527675"/>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76856" name="Group 74"/>
          <p:cNvGrpSpPr>
            <a:grpSpLocks/>
          </p:cNvGrpSpPr>
          <p:nvPr/>
        </p:nvGrpSpPr>
        <p:grpSpPr bwMode="auto">
          <a:xfrm>
            <a:off x="7364413" y="5451475"/>
            <a:ext cx="1065212" cy="455613"/>
            <a:chOff x="4560" y="3350"/>
            <a:chExt cx="671" cy="287"/>
          </a:xfrm>
        </p:grpSpPr>
        <p:sp>
          <p:nvSpPr>
            <p:cNvPr id="37962" name="Rectangle 75"/>
            <p:cNvSpPr>
              <a:spLocks noChangeArrowheads="1"/>
            </p:cNvSpPr>
            <p:nvPr/>
          </p:nvSpPr>
          <p:spPr bwMode="auto">
            <a:xfrm>
              <a:off x="4560" y="339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63" name="Rectangle 76"/>
            <p:cNvSpPr>
              <a:spLocks noChangeArrowheads="1"/>
            </p:cNvSpPr>
            <p:nvPr/>
          </p:nvSpPr>
          <p:spPr bwMode="auto">
            <a:xfrm>
              <a:off x="4752" y="339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7964" name="Rectangle 77"/>
            <p:cNvSpPr>
              <a:spLocks noChangeArrowheads="1"/>
            </p:cNvSpPr>
            <p:nvPr/>
          </p:nvSpPr>
          <p:spPr bwMode="auto">
            <a:xfrm>
              <a:off x="4944" y="339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1342" name="Rectangle 78"/>
            <p:cNvSpPr>
              <a:spLocks noChangeArrowheads="1"/>
            </p:cNvSpPr>
            <p:nvPr/>
          </p:nvSpPr>
          <p:spPr bwMode="auto">
            <a:xfrm>
              <a:off x="5040" y="3350"/>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76857" name="Oval 79"/>
          <p:cNvSpPr>
            <a:spLocks noChangeArrowheads="1"/>
          </p:cNvSpPr>
          <p:nvPr/>
        </p:nvSpPr>
        <p:spPr bwMode="auto">
          <a:xfrm>
            <a:off x="7440613" y="560387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58" name="Line 80"/>
          <p:cNvSpPr>
            <a:spLocks noChangeShapeType="1"/>
          </p:cNvSpPr>
          <p:nvPr/>
        </p:nvSpPr>
        <p:spPr bwMode="auto">
          <a:xfrm>
            <a:off x="7516813" y="5680075"/>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59" name="Oval 81"/>
          <p:cNvSpPr>
            <a:spLocks noChangeArrowheads="1"/>
          </p:cNvSpPr>
          <p:nvPr/>
        </p:nvSpPr>
        <p:spPr bwMode="auto">
          <a:xfrm>
            <a:off x="7745413" y="5603875"/>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60" name="Rectangle 82"/>
          <p:cNvSpPr>
            <a:spLocks noChangeArrowheads="1"/>
          </p:cNvSpPr>
          <p:nvPr/>
        </p:nvSpPr>
        <p:spPr bwMode="auto">
          <a:xfrm>
            <a:off x="5230813" y="552767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76861" name="Oval 83"/>
          <p:cNvSpPr>
            <a:spLocks noChangeArrowheads="1"/>
          </p:cNvSpPr>
          <p:nvPr/>
        </p:nvSpPr>
        <p:spPr bwMode="auto">
          <a:xfrm>
            <a:off x="4392613" y="5603875"/>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76862" name="Freeform 84"/>
          <p:cNvSpPr>
            <a:spLocks/>
          </p:cNvSpPr>
          <p:nvPr/>
        </p:nvSpPr>
        <p:spPr bwMode="auto">
          <a:xfrm>
            <a:off x="4151313" y="5326063"/>
            <a:ext cx="3213100" cy="354012"/>
          </a:xfrm>
          <a:custGeom>
            <a:avLst/>
            <a:gdLst>
              <a:gd name="T0" fmla="*/ 0 w 2024"/>
              <a:gd name="T1" fmla="*/ 2147483647 h 223"/>
              <a:gd name="T2" fmla="*/ 2147483647 w 2024"/>
              <a:gd name="T3" fmla="*/ 2147483647 h 223"/>
              <a:gd name="T4" fmla="*/ 2147483647 w 2024"/>
              <a:gd name="T5" fmla="*/ 2147483647 h 223"/>
              <a:gd name="T6" fmla="*/ 2147483647 w 2024"/>
              <a:gd name="T7" fmla="*/ 2147483647 h 223"/>
              <a:gd name="T8" fmla="*/ 0 60000 65536"/>
              <a:gd name="T9" fmla="*/ 0 60000 65536"/>
              <a:gd name="T10" fmla="*/ 0 60000 65536"/>
              <a:gd name="T11" fmla="*/ 0 60000 65536"/>
              <a:gd name="T12" fmla="*/ 0 w 2024"/>
              <a:gd name="T13" fmla="*/ 0 h 223"/>
              <a:gd name="T14" fmla="*/ 2024 w 2024"/>
              <a:gd name="T15" fmla="*/ 223 h 223"/>
            </a:gdLst>
            <a:ahLst/>
            <a:cxnLst>
              <a:cxn ang="T8">
                <a:pos x="T0" y="T1"/>
              </a:cxn>
              <a:cxn ang="T9">
                <a:pos x="T2" y="T3"/>
              </a:cxn>
              <a:cxn ang="T10">
                <a:pos x="T4" y="T5"/>
              </a:cxn>
              <a:cxn ang="T11">
                <a:pos x="T6" y="T7"/>
              </a:cxn>
            </a:cxnLst>
            <a:rect l="T12" t="T13" r="T14" b="T15"/>
            <a:pathLst>
              <a:path w="2024" h="223">
                <a:moveTo>
                  <a:pt x="0" y="223"/>
                </a:moveTo>
                <a:cubicBezTo>
                  <a:pt x="48" y="191"/>
                  <a:pt x="63" y="62"/>
                  <a:pt x="288" y="31"/>
                </a:cubicBezTo>
                <a:cubicBezTo>
                  <a:pt x="513" y="0"/>
                  <a:pt x="1060" y="4"/>
                  <a:pt x="1349" y="36"/>
                </a:cubicBezTo>
                <a:cubicBezTo>
                  <a:pt x="1638" y="68"/>
                  <a:pt x="1884" y="184"/>
                  <a:pt x="2024" y="223"/>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863" name="Freeform 85"/>
          <p:cNvSpPr>
            <a:spLocks/>
          </p:cNvSpPr>
          <p:nvPr/>
        </p:nvSpPr>
        <p:spPr bwMode="auto">
          <a:xfrm>
            <a:off x="6450013" y="5656263"/>
            <a:ext cx="1371600" cy="365125"/>
          </a:xfrm>
          <a:custGeom>
            <a:avLst/>
            <a:gdLst>
              <a:gd name="T0" fmla="*/ 2147483647 w 864"/>
              <a:gd name="T1" fmla="*/ 2147483647 h 230"/>
              <a:gd name="T2" fmla="*/ 2147483647 w 864"/>
              <a:gd name="T3" fmla="*/ 2147483647 h 230"/>
              <a:gd name="T4" fmla="*/ 2147483647 w 864"/>
              <a:gd name="T5" fmla="*/ 2147483647 h 230"/>
              <a:gd name="T6" fmla="*/ 0 w 864"/>
              <a:gd name="T7" fmla="*/ 2147483647 h 230"/>
              <a:gd name="T8" fmla="*/ 0 60000 65536"/>
              <a:gd name="T9" fmla="*/ 0 60000 65536"/>
              <a:gd name="T10" fmla="*/ 0 60000 65536"/>
              <a:gd name="T11" fmla="*/ 0 60000 65536"/>
              <a:gd name="T12" fmla="*/ 0 w 864"/>
              <a:gd name="T13" fmla="*/ 0 h 230"/>
              <a:gd name="T14" fmla="*/ 864 w 864"/>
              <a:gd name="T15" fmla="*/ 230 h 230"/>
            </a:gdLst>
            <a:ahLst/>
            <a:cxnLst>
              <a:cxn ang="T8">
                <a:pos x="T0" y="T1"/>
              </a:cxn>
              <a:cxn ang="T9">
                <a:pos x="T2" y="T3"/>
              </a:cxn>
              <a:cxn ang="T10">
                <a:pos x="T4" y="T5"/>
              </a:cxn>
              <a:cxn ang="T11">
                <a:pos x="T6" y="T7"/>
              </a:cxn>
            </a:cxnLst>
            <a:rect l="T12" t="T13" r="T14" b="T15"/>
            <a:pathLst>
              <a:path w="864" h="230">
                <a:moveTo>
                  <a:pt x="864" y="15"/>
                </a:moveTo>
                <a:cubicBezTo>
                  <a:pt x="844" y="50"/>
                  <a:pt x="854" y="224"/>
                  <a:pt x="745" y="227"/>
                </a:cubicBezTo>
                <a:cubicBezTo>
                  <a:pt x="636" y="230"/>
                  <a:pt x="334" y="70"/>
                  <a:pt x="210" y="35"/>
                </a:cubicBezTo>
                <a:cubicBezTo>
                  <a:pt x="86" y="0"/>
                  <a:pt x="44" y="19"/>
                  <a:pt x="0" y="15"/>
                </a:cubicBezTo>
              </a:path>
            </a:pathLst>
          </a:custGeom>
          <a:noFill/>
          <a:ln w="5724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865" name="Oval 87"/>
          <p:cNvSpPr>
            <a:spLocks noChangeArrowheads="1"/>
          </p:cNvSpPr>
          <p:nvPr/>
        </p:nvSpPr>
        <p:spPr bwMode="auto">
          <a:xfrm>
            <a:off x="5307013" y="628967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66" name="Oval 88"/>
          <p:cNvSpPr>
            <a:spLocks noChangeArrowheads="1"/>
          </p:cNvSpPr>
          <p:nvPr/>
        </p:nvSpPr>
        <p:spPr bwMode="auto">
          <a:xfrm flipV="1">
            <a:off x="5611813" y="49164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76869" name="Text Box 91"/>
          <p:cNvSpPr txBox="1">
            <a:spLocks noChangeArrowheads="1"/>
          </p:cNvSpPr>
          <p:nvPr/>
        </p:nvSpPr>
        <p:spPr bwMode="auto">
          <a:xfrm>
            <a:off x="430213" y="5476875"/>
            <a:ext cx="698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76871" name="Text Box 93"/>
          <p:cNvSpPr txBox="1">
            <a:spLocks noChangeArrowheads="1"/>
          </p:cNvSpPr>
          <p:nvPr/>
        </p:nvSpPr>
        <p:spPr bwMode="auto">
          <a:xfrm>
            <a:off x="449263" y="4583113"/>
            <a:ext cx="742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After</a:t>
            </a:r>
          </a:p>
        </p:txBody>
      </p:sp>
      <p:sp>
        <p:nvSpPr>
          <p:cNvPr id="76872" name="Freeform 94"/>
          <p:cNvSpPr>
            <a:spLocks/>
          </p:cNvSpPr>
          <p:nvPr/>
        </p:nvSpPr>
        <p:spPr bwMode="auto">
          <a:xfrm>
            <a:off x="1481138" y="5235575"/>
            <a:ext cx="2662237" cy="436563"/>
          </a:xfrm>
          <a:custGeom>
            <a:avLst/>
            <a:gdLst>
              <a:gd name="T0" fmla="*/ 0 w 1677"/>
              <a:gd name="T1" fmla="*/ 2147483647 h 275"/>
              <a:gd name="T2" fmla="*/ 2147483647 w 1677"/>
              <a:gd name="T3" fmla="*/ 2147483647 h 275"/>
              <a:gd name="T4" fmla="*/ 2147483647 w 1677"/>
              <a:gd name="T5" fmla="*/ 2147483647 h 275"/>
              <a:gd name="T6" fmla="*/ 2147483647 w 1677"/>
              <a:gd name="T7" fmla="*/ 2147483647 h 275"/>
              <a:gd name="T8" fmla="*/ 0 60000 65536"/>
              <a:gd name="T9" fmla="*/ 0 60000 65536"/>
              <a:gd name="T10" fmla="*/ 0 60000 65536"/>
              <a:gd name="T11" fmla="*/ 0 60000 65536"/>
              <a:gd name="T12" fmla="*/ 0 w 1677"/>
              <a:gd name="T13" fmla="*/ 0 h 275"/>
              <a:gd name="T14" fmla="*/ 1677 w 1677"/>
              <a:gd name="T15" fmla="*/ 275 h 275"/>
            </a:gdLst>
            <a:ahLst/>
            <a:cxnLst>
              <a:cxn ang="T8">
                <a:pos x="T0" y="T1"/>
              </a:cxn>
              <a:cxn ang="T9">
                <a:pos x="T2" y="T3"/>
              </a:cxn>
              <a:cxn ang="T10">
                <a:pos x="T4" y="T5"/>
              </a:cxn>
              <a:cxn ang="T11">
                <a:pos x="T6" y="T7"/>
              </a:cxn>
            </a:cxnLst>
            <a:rect l="T12" t="T13" r="T14" b="T15"/>
            <a:pathLst>
              <a:path w="1677" h="275">
                <a:moveTo>
                  <a:pt x="0" y="275"/>
                </a:moveTo>
                <a:cubicBezTo>
                  <a:pt x="86" y="236"/>
                  <a:pt x="284" y="85"/>
                  <a:pt x="515" y="43"/>
                </a:cubicBezTo>
                <a:cubicBezTo>
                  <a:pt x="746" y="1"/>
                  <a:pt x="1195" y="0"/>
                  <a:pt x="1389" y="22"/>
                </a:cubicBezTo>
                <a:cubicBezTo>
                  <a:pt x="1583" y="44"/>
                  <a:pt x="1617" y="142"/>
                  <a:pt x="1677" y="174"/>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61" name="TextBox 97"/>
          <p:cNvSpPr txBox="1">
            <a:spLocks noChangeArrowheads="1"/>
          </p:cNvSpPr>
          <p:nvPr/>
        </p:nvSpPr>
        <p:spPr bwMode="auto">
          <a:xfrm>
            <a:off x="6677025" y="895350"/>
            <a:ext cx="198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3333FF"/>
                </a:solidFill>
                <a:latin typeface="Calibri" charset="0"/>
              </a:rPr>
              <a:t>conceptual graphic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0"/>
                                        </p:tgtEl>
                                        <p:attrNameLst>
                                          <p:attrName>style.visibility</p:attrName>
                                        </p:attrNameLst>
                                      </p:cBhvr>
                                      <p:to>
                                        <p:strVal val="visible"/>
                                      </p:to>
                                    </p:set>
                                    <p:animEffect transition="in" filter="dissolve">
                                      <p:cBhvr>
                                        <p:cTn id="7" dur="500"/>
                                        <p:tgtEl>
                                          <p:spTgt spid="11360"/>
                                        </p:tgtEl>
                                      </p:cBhvr>
                                    </p:animEffect>
                                  </p:childTnLst>
                                </p:cTn>
                              </p:par>
                              <p:par>
                                <p:cTn id="8" presetID="9" presetClass="entr" presetSubtype="0" fill="hold" nodeType="withEffect">
                                  <p:stCondLst>
                                    <p:cond delay="0"/>
                                  </p:stCondLst>
                                  <p:childTnLst>
                                    <p:set>
                                      <p:cBhvr>
                                        <p:cTn id="9" dur="1" fill="hold">
                                          <p:stCondLst>
                                            <p:cond delay="0"/>
                                          </p:stCondLst>
                                        </p:cTn>
                                        <p:tgtEl>
                                          <p:spTgt spid="76804"/>
                                        </p:tgtEl>
                                        <p:attrNameLst>
                                          <p:attrName>style.visibility</p:attrName>
                                        </p:attrNameLst>
                                      </p:cBhvr>
                                      <p:to>
                                        <p:strVal val="visible"/>
                                      </p:to>
                                    </p:set>
                                    <p:animEffect transition="in" filter="dissolve">
                                      <p:cBhvr>
                                        <p:cTn id="10" dur="500"/>
                                        <p:tgtEl>
                                          <p:spTgt spid="768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805"/>
                                        </p:tgtEl>
                                        <p:attrNameLst>
                                          <p:attrName>style.visibility</p:attrName>
                                        </p:attrNameLst>
                                      </p:cBhvr>
                                      <p:to>
                                        <p:strVal val="visible"/>
                                      </p:to>
                                    </p:set>
                                    <p:animEffect transition="in" filter="dissolve">
                                      <p:cBhvr>
                                        <p:cTn id="13" dur="500"/>
                                        <p:tgtEl>
                                          <p:spTgt spid="7680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6839"/>
                                        </p:tgtEl>
                                        <p:attrNameLst>
                                          <p:attrName>style.visibility</p:attrName>
                                        </p:attrNameLst>
                                      </p:cBhvr>
                                      <p:to>
                                        <p:strVal val="visible"/>
                                      </p:to>
                                    </p:set>
                                    <p:animEffect transition="in" filter="dissolve">
                                      <p:cBhvr>
                                        <p:cTn id="16" dur="500"/>
                                        <p:tgtEl>
                                          <p:spTgt spid="7683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6840"/>
                                        </p:tgtEl>
                                        <p:attrNameLst>
                                          <p:attrName>style.visibility</p:attrName>
                                        </p:attrNameLst>
                                      </p:cBhvr>
                                      <p:to>
                                        <p:strVal val="visible"/>
                                      </p:to>
                                    </p:set>
                                    <p:animEffect transition="in" filter="dissolve">
                                      <p:cBhvr>
                                        <p:cTn id="19" dur="500"/>
                                        <p:tgtEl>
                                          <p:spTgt spid="7684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841"/>
                                        </p:tgtEl>
                                        <p:attrNameLst>
                                          <p:attrName>style.visibility</p:attrName>
                                        </p:attrNameLst>
                                      </p:cBhvr>
                                      <p:to>
                                        <p:strVal val="visible"/>
                                      </p:to>
                                    </p:set>
                                    <p:animEffect transition="in" filter="dissolve">
                                      <p:cBhvr>
                                        <p:cTn id="22" dur="500"/>
                                        <p:tgtEl>
                                          <p:spTgt spid="7684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6842"/>
                                        </p:tgtEl>
                                        <p:attrNameLst>
                                          <p:attrName>style.visibility</p:attrName>
                                        </p:attrNameLst>
                                      </p:cBhvr>
                                      <p:to>
                                        <p:strVal val="visible"/>
                                      </p:to>
                                    </p:set>
                                    <p:animEffect transition="in" filter="dissolve">
                                      <p:cBhvr>
                                        <p:cTn id="25" dur="500"/>
                                        <p:tgtEl>
                                          <p:spTgt spid="7684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6843"/>
                                        </p:tgtEl>
                                        <p:attrNameLst>
                                          <p:attrName>style.visibility</p:attrName>
                                        </p:attrNameLst>
                                      </p:cBhvr>
                                      <p:to>
                                        <p:strVal val="visible"/>
                                      </p:to>
                                    </p:set>
                                    <p:animEffect transition="in" filter="dissolve">
                                      <p:cBhvr>
                                        <p:cTn id="28" dur="500"/>
                                        <p:tgtEl>
                                          <p:spTgt spid="7684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6844"/>
                                        </p:tgtEl>
                                        <p:attrNameLst>
                                          <p:attrName>style.visibility</p:attrName>
                                        </p:attrNameLst>
                                      </p:cBhvr>
                                      <p:to>
                                        <p:strVal val="visible"/>
                                      </p:to>
                                    </p:set>
                                    <p:animEffect transition="in" filter="dissolve">
                                      <p:cBhvr>
                                        <p:cTn id="31" dur="500"/>
                                        <p:tgtEl>
                                          <p:spTgt spid="7684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845"/>
                                        </p:tgtEl>
                                        <p:attrNameLst>
                                          <p:attrName>style.visibility</p:attrName>
                                        </p:attrNameLst>
                                      </p:cBhvr>
                                      <p:to>
                                        <p:strVal val="visible"/>
                                      </p:to>
                                    </p:set>
                                    <p:animEffect transition="in" filter="dissolve">
                                      <p:cBhvr>
                                        <p:cTn id="34" dur="500"/>
                                        <p:tgtEl>
                                          <p:spTgt spid="7684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6846"/>
                                        </p:tgtEl>
                                        <p:attrNameLst>
                                          <p:attrName>style.visibility</p:attrName>
                                        </p:attrNameLst>
                                      </p:cBhvr>
                                      <p:to>
                                        <p:strVal val="visible"/>
                                      </p:to>
                                    </p:set>
                                    <p:animEffect transition="in" filter="dissolve">
                                      <p:cBhvr>
                                        <p:cTn id="37" dur="500"/>
                                        <p:tgtEl>
                                          <p:spTgt spid="7684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6847"/>
                                        </p:tgtEl>
                                        <p:attrNameLst>
                                          <p:attrName>style.visibility</p:attrName>
                                        </p:attrNameLst>
                                      </p:cBhvr>
                                      <p:to>
                                        <p:strVal val="visible"/>
                                      </p:to>
                                    </p:set>
                                    <p:animEffect transition="in" filter="dissolve">
                                      <p:cBhvr>
                                        <p:cTn id="40" dur="500"/>
                                        <p:tgtEl>
                                          <p:spTgt spid="7684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6848"/>
                                        </p:tgtEl>
                                        <p:attrNameLst>
                                          <p:attrName>style.visibility</p:attrName>
                                        </p:attrNameLst>
                                      </p:cBhvr>
                                      <p:to>
                                        <p:strVal val="visible"/>
                                      </p:to>
                                    </p:set>
                                    <p:animEffect transition="in" filter="dissolve">
                                      <p:cBhvr>
                                        <p:cTn id="43" dur="500"/>
                                        <p:tgtEl>
                                          <p:spTgt spid="7684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6849"/>
                                        </p:tgtEl>
                                        <p:attrNameLst>
                                          <p:attrName>style.visibility</p:attrName>
                                        </p:attrNameLst>
                                      </p:cBhvr>
                                      <p:to>
                                        <p:strVal val="visible"/>
                                      </p:to>
                                    </p:set>
                                    <p:animEffect transition="in" filter="dissolve">
                                      <p:cBhvr>
                                        <p:cTn id="46" dur="500"/>
                                        <p:tgtEl>
                                          <p:spTgt spid="7684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6850"/>
                                        </p:tgtEl>
                                        <p:attrNameLst>
                                          <p:attrName>style.visibility</p:attrName>
                                        </p:attrNameLst>
                                      </p:cBhvr>
                                      <p:to>
                                        <p:strVal val="visible"/>
                                      </p:to>
                                    </p:set>
                                    <p:animEffect transition="in" filter="dissolve">
                                      <p:cBhvr>
                                        <p:cTn id="49" dur="500"/>
                                        <p:tgtEl>
                                          <p:spTgt spid="76850"/>
                                        </p:tgtEl>
                                      </p:cBhvr>
                                    </p:animEffect>
                                  </p:childTnLst>
                                </p:cTn>
                              </p:par>
                              <p:par>
                                <p:cTn id="50" presetID="9" presetClass="entr" presetSubtype="0" fill="hold" nodeType="withEffect">
                                  <p:stCondLst>
                                    <p:cond delay="0"/>
                                  </p:stCondLst>
                                  <p:childTnLst>
                                    <p:set>
                                      <p:cBhvr>
                                        <p:cTn id="51" dur="1" fill="hold">
                                          <p:stCondLst>
                                            <p:cond delay="0"/>
                                          </p:stCondLst>
                                        </p:cTn>
                                        <p:tgtEl>
                                          <p:spTgt spid="76851"/>
                                        </p:tgtEl>
                                        <p:attrNameLst>
                                          <p:attrName>style.visibility</p:attrName>
                                        </p:attrNameLst>
                                      </p:cBhvr>
                                      <p:to>
                                        <p:strVal val="visible"/>
                                      </p:to>
                                    </p:set>
                                    <p:animEffect transition="in" filter="dissolve">
                                      <p:cBhvr>
                                        <p:cTn id="52" dur="500"/>
                                        <p:tgtEl>
                                          <p:spTgt spid="7685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6852"/>
                                        </p:tgtEl>
                                        <p:attrNameLst>
                                          <p:attrName>style.visibility</p:attrName>
                                        </p:attrNameLst>
                                      </p:cBhvr>
                                      <p:to>
                                        <p:strVal val="visible"/>
                                      </p:to>
                                    </p:set>
                                    <p:animEffect transition="in" filter="dissolve">
                                      <p:cBhvr>
                                        <p:cTn id="55" dur="500"/>
                                        <p:tgtEl>
                                          <p:spTgt spid="7685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6853"/>
                                        </p:tgtEl>
                                        <p:attrNameLst>
                                          <p:attrName>style.visibility</p:attrName>
                                        </p:attrNameLst>
                                      </p:cBhvr>
                                      <p:to>
                                        <p:strVal val="visible"/>
                                      </p:to>
                                    </p:set>
                                    <p:animEffect transition="in" filter="dissolve">
                                      <p:cBhvr>
                                        <p:cTn id="58" dur="500"/>
                                        <p:tgtEl>
                                          <p:spTgt spid="7685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6854"/>
                                        </p:tgtEl>
                                        <p:attrNameLst>
                                          <p:attrName>style.visibility</p:attrName>
                                        </p:attrNameLst>
                                      </p:cBhvr>
                                      <p:to>
                                        <p:strVal val="visible"/>
                                      </p:to>
                                    </p:set>
                                    <p:animEffect transition="in" filter="dissolve">
                                      <p:cBhvr>
                                        <p:cTn id="61" dur="500"/>
                                        <p:tgtEl>
                                          <p:spTgt spid="7685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6855"/>
                                        </p:tgtEl>
                                        <p:attrNameLst>
                                          <p:attrName>style.visibility</p:attrName>
                                        </p:attrNameLst>
                                      </p:cBhvr>
                                      <p:to>
                                        <p:strVal val="visible"/>
                                      </p:to>
                                    </p:set>
                                    <p:animEffect transition="in" filter="dissolve">
                                      <p:cBhvr>
                                        <p:cTn id="64" dur="500"/>
                                        <p:tgtEl>
                                          <p:spTgt spid="76855"/>
                                        </p:tgtEl>
                                      </p:cBhvr>
                                    </p:animEffect>
                                  </p:childTnLst>
                                </p:cTn>
                              </p:par>
                              <p:par>
                                <p:cTn id="65" presetID="9" presetClass="entr" presetSubtype="0" fill="hold" nodeType="withEffect">
                                  <p:stCondLst>
                                    <p:cond delay="0"/>
                                  </p:stCondLst>
                                  <p:childTnLst>
                                    <p:set>
                                      <p:cBhvr>
                                        <p:cTn id="66" dur="1" fill="hold">
                                          <p:stCondLst>
                                            <p:cond delay="0"/>
                                          </p:stCondLst>
                                        </p:cTn>
                                        <p:tgtEl>
                                          <p:spTgt spid="76856"/>
                                        </p:tgtEl>
                                        <p:attrNameLst>
                                          <p:attrName>style.visibility</p:attrName>
                                        </p:attrNameLst>
                                      </p:cBhvr>
                                      <p:to>
                                        <p:strVal val="visible"/>
                                      </p:to>
                                    </p:set>
                                    <p:animEffect transition="in" filter="dissolve">
                                      <p:cBhvr>
                                        <p:cTn id="67" dur="500"/>
                                        <p:tgtEl>
                                          <p:spTgt spid="7685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6857"/>
                                        </p:tgtEl>
                                        <p:attrNameLst>
                                          <p:attrName>style.visibility</p:attrName>
                                        </p:attrNameLst>
                                      </p:cBhvr>
                                      <p:to>
                                        <p:strVal val="visible"/>
                                      </p:to>
                                    </p:set>
                                    <p:animEffect transition="in" filter="dissolve">
                                      <p:cBhvr>
                                        <p:cTn id="70" dur="500"/>
                                        <p:tgtEl>
                                          <p:spTgt spid="7685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6858"/>
                                        </p:tgtEl>
                                        <p:attrNameLst>
                                          <p:attrName>style.visibility</p:attrName>
                                        </p:attrNameLst>
                                      </p:cBhvr>
                                      <p:to>
                                        <p:strVal val="visible"/>
                                      </p:to>
                                    </p:set>
                                    <p:animEffect transition="in" filter="dissolve">
                                      <p:cBhvr>
                                        <p:cTn id="73" dur="500"/>
                                        <p:tgtEl>
                                          <p:spTgt spid="7685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6859"/>
                                        </p:tgtEl>
                                        <p:attrNameLst>
                                          <p:attrName>style.visibility</p:attrName>
                                        </p:attrNameLst>
                                      </p:cBhvr>
                                      <p:to>
                                        <p:strVal val="visible"/>
                                      </p:to>
                                    </p:set>
                                    <p:animEffect transition="in" filter="dissolve">
                                      <p:cBhvr>
                                        <p:cTn id="76" dur="500"/>
                                        <p:tgtEl>
                                          <p:spTgt spid="7685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6860"/>
                                        </p:tgtEl>
                                        <p:attrNameLst>
                                          <p:attrName>style.visibility</p:attrName>
                                        </p:attrNameLst>
                                      </p:cBhvr>
                                      <p:to>
                                        <p:strVal val="visible"/>
                                      </p:to>
                                    </p:set>
                                    <p:animEffect transition="in" filter="dissolve">
                                      <p:cBhvr>
                                        <p:cTn id="79" dur="500"/>
                                        <p:tgtEl>
                                          <p:spTgt spid="7686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6861"/>
                                        </p:tgtEl>
                                        <p:attrNameLst>
                                          <p:attrName>style.visibility</p:attrName>
                                        </p:attrNameLst>
                                      </p:cBhvr>
                                      <p:to>
                                        <p:strVal val="visible"/>
                                      </p:to>
                                    </p:set>
                                    <p:animEffect transition="in" filter="dissolve">
                                      <p:cBhvr>
                                        <p:cTn id="82" dur="500"/>
                                        <p:tgtEl>
                                          <p:spTgt spid="7686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862"/>
                                        </p:tgtEl>
                                        <p:attrNameLst>
                                          <p:attrName>style.visibility</p:attrName>
                                        </p:attrNameLst>
                                      </p:cBhvr>
                                      <p:to>
                                        <p:strVal val="visible"/>
                                      </p:to>
                                    </p:set>
                                    <p:animEffect transition="in" filter="dissolve">
                                      <p:cBhvr>
                                        <p:cTn id="85" dur="500"/>
                                        <p:tgtEl>
                                          <p:spTgt spid="7686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6863"/>
                                        </p:tgtEl>
                                        <p:attrNameLst>
                                          <p:attrName>style.visibility</p:attrName>
                                        </p:attrNameLst>
                                      </p:cBhvr>
                                      <p:to>
                                        <p:strVal val="visible"/>
                                      </p:to>
                                    </p:set>
                                    <p:animEffect transition="in" filter="dissolve">
                                      <p:cBhvr>
                                        <p:cTn id="88" dur="500"/>
                                        <p:tgtEl>
                                          <p:spTgt spid="7686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6865"/>
                                        </p:tgtEl>
                                        <p:attrNameLst>
                                          <p:attrName>style.visibility</p:attrName>
                                        </p:attrNameLst>
                                      </p:cBhvr>
                                      <p:to>
                                        <p:strVal val="visible"/>
                                      </p:to>
                                    </p:set>
                                    <p:animEffect transition="in" filter="dissolve">
                                      <p:cBhvr>
                                        <p:cTn id="91" dur="500"/>
                                        <p:tgtEl>
                                          <p:spTgt spid="7686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6866"/>
                                        </p:tgtEl>
                                        <p:attrNameLst>
                                          <p:attrName>style.visibility</p:attrName>
                                        </p:attrNameLst>
                                      </p:cBhvr>
                                      <p:to>
                                        <p:strVal val="visible"/>
                                      </p:to>
                                    </p:set>
                                    <p:animEffect transition="in" filter="dissolve">
                                      <p:cBhvr>
                                        <p:cTn id="94" dur="500"/>
                                        <p:tgtEl>
                                          <p:spTgt spid="7686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6869"/>
                                        </p:tgtEl>
                                        <p:attrNameLst>
                                          <p:attrName>style.visibility</p:attrName>
                                        </p:attrNameLst>
                                      </p:cBhvr>
                                      <p:to>
                                        <p:strVal val="visible"/>
                                      </p:to>
                                    </p:set>
                                    <p:animEffect transition="in" filter="dissolve">
                                      <p:cBhvr>
                                        <p:cTn id="97" dur="500"/>
                                        <p:tgtEl>
                                          <p:spTgt spid="7686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6871"/>
                                        </p:tgtEl>
                                        <p:attrNameLst>
                                          <p:attrName>style.visibility</p:attrName>
                                        </p:attrNameLst>
                                      </p:cBhvr>
                                      <p:to>
                                        <p:strVal val="visible"/>
                                      </p:to>
                                    </p:set>
                                    <p:animEffect transition="in" filter="dissolve">
                                      <p:cBhvr>
                                        <p:cTn id="100" dur="500"/>
                                        <p:tgtEl>
                                          <p:spTgt spid="7687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6872"/>
                                        </p:tgtEl>
                                        <p:attrNameLst>
                                          <p:attrName>style.visibility</p:attrName>
                                        </p:attrNameLst>
                                      </p:cBhvr>
                                      <p:to>
                                        <p:strVal val="visible"/>
                                      </p:to>
                                    </p:set>
                                    <p:animEffect transition="in" filter="dissolve">
                                      <p:cBhvr>
                                        <p:cTn id="103" dur="500"/>
                                        <p:tgtEl>
                                          <p:spTgt spid="7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0" grpId="0" animBg="1"/>
      <p:bldP spid="76805" grpId="0" animBg="1"/>
      <p:bldP spid="76839" grpId="0" animBg="1"/>
      <p:bldP spid="76840" grpId="0" animBg="1"/>
      <p:bldP spid="76841" grpId="0" animBg="1"/>
      <p:bldP spid="76842" grpId="0" animBg="1"/>
      <p:bldP spid="76843" grpId="0" animBg="1"/>
      <p:bldP spid="76844" grpId="0" animBg="1"/>
      <p:bldP spid="76845" grpId="0" animBg="1"/>
      <p:bldP spid="76846" grpId="0" animBg="1"/>
      <p:bldP spid="76847" grpId="0" animBg="1"/>
      <p:bldP spid="76848" grpId="0" animBg="1"/>
      <p:bldP spid="76849" grpId="0" animBg="1"/>
      <p:bldP spid="76850" grpId="0" animBg="1"/>
      <p:bldP spid="76852" grpId="0" animBg="1"/>
      <p:bldP spid="76853" grpId="0" animBg="1"/>
      <p:bldP spid="76854" grpId="0" animBg="1"/>
      <p:bldP spid="76855" grpId="0" animBg="1"/>
      <p:bldP spid="76857" grpId="0" animBg="1"/>
      <p:bldP spid="76858" grpId="0" animBg="1"/>
      <p:bldP spid="76859" grpId="0" animBg="1"/>
      <p:bldP spid="76860" grpId="0" animBg="1"/>
      <p:bldP spid="76861" grpId="0" animBg="1"/>
      <p:bldP spid="76862" grpId="0" animBg="1"/>
      <p:bldP spid="76863" grpId="0" animBg="1"/>
      <p:bldP spid="76865" grpId="0" animBg="1"/>
      <p:bldP spid="76866" grpId="0" animBg="1"/>
      <p:bldP spid="76869" grpId="0"/>
      <p:bldP spid="76871" grpId="0"/>
      <p:bldP spid="768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5" name="Rectangle 95"/>
          <p:cNvSpPr>
            <a:spLocks noChangeArrowheads="1"/>
          </p:cNvSpPr>
          <p:nvPr/>
        </p:nvSpPr>
        <p:spPr bwMode="auto">
          <a:xfrm>
            <a:off x="396875" y="1295400"/>
            <a:ext cx="8151813" cy="2130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39938" name="Rectangle 1"/>
          <p:cNvSpPr>
            <a:spLocks noChangeArrowheads="1"/>
          </p:cNvSpPr>
          <p:nvPr/>
        </p:nvSpPr>
        <p:spPr bwMode="auto">
          <a:xfrm>
            <a:off x="4011613" y="2206625"/>
            <a:ext cx="1219200" cy="457200"/>
          </a:xfrm>
          <a:prstGeom prst="rect">
            <a:avLst/>
          </a:prstGeom>
          <a:solidFill>
            <a:srgbClr val="F6F5BD"/>
          </a:solidFill>
          <a:ln w="9525">
            <a:solidFill>
              <a:schemeClr val="tx1"/>
            </a:solidFill>
            <a:miter lim="800000"/>
            <a:headEnd/>
            <a:tailEnd/>
          </a:ln>
        </p:spPr>
        <p:txBody>
          <a:bodyPr wrap="none" anchor="ctr"/>
          <a:lstStyle/>
          <a:p>
            <a:endParaRPr lang="en-US" sz="2400">
              <a:solidFill>
                <a:srgbClr val="000066"/>
              </a:solidFill>
            </a:endParaRPr>
          </a:p>
        </p:txBody>
      </p:sp>
      <p:sp>
        <p:nvSpPr>
          <p:cNvPr id="39939" name="Freeform 14"/>
          <p:cNvSpPr>
            <a:spLocks/>
          </p:cNvSpPr>
          <p:nvPr/>
        </p:nvSpPr>
        <p:spPr bwMode="auto">
          <a:xfrm>
            <a:off x="1489075" y="2046288"/>
            <a:ext cx="5862638" cy="388937"/>
          </a:xfrm>
          <a:custGeom>
            <a:avLst/>
            <a:gdLst>
              <a:gd name="T0" fmla="*/ 0 w 3693"/>
              <a:gd name="T1" fmla="*/ 2147483647 h 245"/>
              <a:gd name="T2" fmla="*/ 2147483647 w 3693"/>
              <a:gd name="T3" fmla="*/ 2147483647 h 245"/>
              <a:gd name="T4" fmla="*/ 2147483647 w 3693"/>
              <a:gd name="T5" fmla="*/ 2147483647 h 245"/>
              <a:gd name="T6" fmla="*/ 2147483647 w 3693"/>
              <a:gd name="T7" fmla="*/ 2147483647 h 245"/>
              <a:gd name="T8" fmla="*/ 0 60000 65536"/>
              <a:gd name="T9" fmla="*/ 0 60000 65536"/>
              <a:gd name="T10" fmla="*/ 0 60000 65536"/>
              <a:gd name="T11" fmla="*/ 0 60000 65536"/>
              <a:gd name="T12" fmla="*/ 0 w 3693"/>
              <a:gd name="T13" fmla="*/ 0 h 245"/>
              <a:gd name="T14" fmla="*/ 3693 w 3693"/>
              <a:gd name="T15" fmla="*/ 245 h 245"/>
            </a:gdLst>
            <a:ahLst/>
            <a:cxnLst>
              <a:cxn ang="T8">
                <a:pos x="T0" y="T1"/>
              </a:cxn>
              <a:cxn ang="T9">
                <a:pos x="T2" y="T3"/>
              </a:cxn>
              <a:cxn ang="T10">
                <a:pos x="T4" y="T5"/>
              </a:cxn>
              <a:cxn ang="T11">
                <a:pos x="T6" y="T7"/>
              </a:cxn>
            </a:cxnLst>
            <a:rect l="T12" t="T13" r="T14" b="T15"/>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Rectangle 15"/>
          <p:cNvSpPr>
            <a:spLocks noGrp="1" noChangeArrowheads="1"/>
          </p:cNvSpPr>
          <p:nvPr>
            <p:ph type="title" idx="4294967295"/>
          </p:nvPr>
        </p:nvSpPr>
        <p:spPr>
          <a:xfrm>
            <a:off x="274638" y="360363"/>
            <a:ext cx="8716962" cy="7826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cs typeface="+mj-cs"/>
              </a:rPr>
              <a:t>Freeing With a LIFO Policy (Case </a:t>
            </a:r>
            <a:r>
              <a:rPr lang="en-GB" dirty="0" smtClean="0">
                <a:cs typeface="+mj-cs"/>
              </a:rPr>
              <a:t>3)</a:t>
            </a:r>
            <a:endParaRPr lang="en-GB" dirty="0">
              <a:cs typeface="+mj-cs"/>
            </a:endParaRPr>
          </a:p>
        </p:txBody>
      </p:sp>
      <p:sp>
        <p:nvSpPr>
          <p:cNvPr id="10256" name="Rectangle 16"/>
          <p:cNvSpPr>
            <a:spLocks noGrp="1" noChangeArrowheads="1"/>
          </p:cNvSpPr>
          <p:nvPr>
            <p:ph type="body" idx="1"/>
          </p:nvPr>
        </p:nvSpPr>
        <p:spPr>
          <a:xfrm>
            <a:off x="288925" y="3657600"/>
            <a:ext cx="8307388" cy="784225"/>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Splice out predecessor block, coalesce both memory blocks, and insert the new block at the root of the list</a:t>
            </a:r>
          </a:p>
        </p:txBody>
      </p:sp>
      <p:sp>
        <p:nvSpPr>
          <p:cNvPr id="39942" name="Rectangle 17"/>
          <p:cNvSpPr>
            <a:spLocks noChangeArrowheads="1"/>
          </p:cNvSpPr>
          <p:nvPr/>
        </p:nvSpPr>
        <p:spPr bwMode="auto">
          <a:xfrm>
            <a:off x="40116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43" name="Rectangle 18"/>
          <p:cNvSpPr>
            <a:spLocks noChangeArrowheads="1"/>
          </p:cNvSpPr>
          <p:nvPr/>
        </p:nvSpPr>
        <p:spPr bwMode="auto">
          <a:xfrm>
            <a:off x="43164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44" name="Rectangle 19"/>
          <p:cNvSpPr>
            <a:spLocks noChangeArrowheads="1"/>
          </p:cNvSpPr>
          <p:nvPr/>
        </p:nvSpPr>
        <p:spPr bwMode="auto">
          <a:xfrm>
            <a:off x="46212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45" name="Rectangle 20"/>
          <p:cNvSpPr>
            <a:spLocks noChangeArrowheads="1"/>
          </p:cNvSpPr>
          <p:nvPr/>
        </p:nvSpPr>
        <p:spPr bwMode="auto">
          <a:xfrm>
            <a:off x="49260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46" name="Rectangle 21"/>
          <p:cNvSpPr>
            <a:spLocks noChangeArrowheads="1"/>
          </p:cNvSpPr>
          <p:nvPr/>
        </p:nvSpPr>
        <p:spPr bwMode="auto">
          <a:xfrm>
            <a:off x="58404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47" name="Rectangle 22"/>
          <p:cNvSpPr>
            <a:spLocks noChangeArrowheads="1"/>
          </p:cNvSpPr>
          <p:nvPr/>
        </p:nvSpPr>
        <p:spPr bwMode="auto">
          <a:xfrm>
            <a:off x="61452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48" name="Rectangle 23"/>
          <p:cNvSpPr>
            <a:spLocks noChangeArrowheads="1"/>
          </p:cNvSpPr>
          <p:nvPr/>
        </p:nvSpPr>
        <p:spPr bwMode="auto">
          <a:xfrm>
            <a:off x="2792413" y="228282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49" name="Rectangle 24"/>
          <p:cNvSpPr>
            <a:spLocks noChangeArrowheads="1"/>
          </p:cNvSpPr>
          <p:nvPr/>
        </p:nvSpPr>
        <p:spPr bwMode="auto">
          <a:xfrm>
            <a:off x="3097213" y="228282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50" name="Rectangle 25"/>
          <p:cNvSpPr>
            <a:spLocks noChangeArrowheads="1"/>
          </p:cNvSpPr>
          <p:nvPr/>
        </p:nvSpPr>
        <p:spPr bwMode="auto">
          <a:xfrm>
            <a:off x="3402013" y="228282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51" name="Rectangle 26"/>
          <p:cNvSpPr>
            <a:spLocks noChangeArrowheads="1"/>
          </p:cNvSpPr>
          <p:nvPr/>
        </p:nvSpPr>
        <p:spPr bwMode="auto">
          <a:xfrm>
            <a:off x="3706813" y="2282825"/>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grpSp>
        <p:nvGrpSpPr>
          <p:cNvPr id="39952" name="Group 27"/>
          <p:cNvGrpSpPr>
            <a:grpSpLocks/>
          </p:cNvGrpSpPr>
          <p:nvPr/>
        </p:nvGrpSpPr>
        <p:grpSpPr bwMode="auto">
          <a:xfrm>
            <a:off x="2792413" y="1520825"/>
            <a:ext cx="1065212" cy="455613"/>
            <a:chOff x="1680" y="831"/>
            <a:chExt cx="671" cy="287"/>
          </a:xfrm>
        </p:grpSpPr>
        <p:sp>
          <p:nvSpPr>
            <p:cNvPr id="40031" name="Rectangle 28"/>
            <p:cNvSpPr>
              <a:spLocks noChangeArrowheads="1"/>
            </p:cNvSpPr>
            <p:nvPr/>
          </p:nvSpPr>
          <p:spPr bwMode="auto">
            <a:xfrm>
              <a:off x="1680" y="879"/>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32" name="Rectangle 29"/>
            <p:cNvSpPr>
              <a:spLocks noChangeArrowheads="1"/>
            </p:cNvSpPr>
            <p:nvPr/>
          </p:nvSpPr>
          <p:spPr bwMode="auto">
            <a:xfrm>
              <a:off x="1872" y="879"/>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33" name="Rectangle 30"/>
            <p:cNvSpPr>
              <a:spLocks noChangeArrowheads="1"/>
            </p:cNvSpPr>
            <p:nvPr/>
          </p:nvSpPr>
          <p:spPr bwMode="auto">
            <a:xfrm>
              <a:off x="2064" y="879"/>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0271" name="Rectangle 31"/>
            <p:cNvSpPr>
              <a:spLocks noChangeArrowheads="1"/>
            </p:cNvSpPr>
            <p:nvPr/>
          </p:nvSpPr>
          <p:spPr bwMode="auto">
            <a:xfrm>
              <a:off x="2160" y="831"/>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grpSp>
        <p:nvGrpSpPr>
          <p:cNvPr id="39953" name="Group 32"/>
          <p:cNvGrpSpPr>
            <a:grpSpLocks/>
          </p:cNvGrpSpPr>
          <p:nvPr/>
        </p:nvGrpSpPr>
        <p:grpSpPr bwMode="auto">
          <a:xfrm>
            <a:off x="2792413" y="2892425"/>
            <a:ext cx="1065212" cy="455613"/>
            <a:chOff x="1680" y="1695"/>
            <a:chExt cx="671" cy="287"/>
          </a:xfrm>
        </p:grpSpPr>
        <p:sp>
          <p:nvSpPr>
            <p:cNvPr id="40027" name="Rectangle 33"/>
            <p:cNvSpPr>
              <a:spLocks noChangeArrowheads="1"/>
            </p:cNvSpPr>
            <p:nvPr/>
          </p:nvSpPr>
          <p:spPr bwMode="auto">
            <a:xfrm>
              <a:off x="1680" y="17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28" name="Rectangle 34"/>
            <p:cNvSpPr>
              <a:spLocks noChangeArrowheads="1"/>
            </p:cNvSpPr>
            <p:nvPr/>
          </p:nvSpPr>
          <p:spPr bwMode="auto">
            <a:xfrm>
              <a:off x="1872" y="17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29" name="Rectangle 35"/>
            <p:cNvSpPr>
              <a:spLocks noChangeArrowheads="1"/>
            </p:cNvSpPr>
            <p:nvPr/>
          </p:nvSpPr>
          <p:spPr bwMode="auto">
            <a:xfrm>
              <a:off x="2064" y="17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0276" name="Rectangle 36"/>
            <p:cNvSpPr>
              <a:spLocks noChangeArrowheads="1"/>
            </p:cNvSpPr>
            <p:nvPr/>
          </p:nvSpPr>
          <p:spPr bwMode="auto">
            <a:xfrm>
              <a:off x="2160" y="1695"/>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9954" name="Oval 37"/>
          <p:cNvSpPr>
            <a:spLocks noChangeArrowheads="1"/>
          </p:cNvSpPr>
          <p:nvPr/>
        </p:nvSpPr>
        <p:spPr bwMode="auto">
          <a:xfrm>
            <a:off x="2868613" y="235902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55" name="Line 38"/>
          <p:cNvSpPr>
            <a:spLocks noChangeShapeType="1"/>
          </p:cNvSpPr>
          <p:nvPr/>
        </p:nvSpPr>
        <p:spPr bwMode="auto">
          <a:xfrm>
            <a:off x="2944813" y="2435225"/>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6" name="Oval 39"/>
          <p:cNvSpPr>
            <a:spLocks noChangeArrowheads="1"/>
          </p:cNvSpPr>
          <p:nvPr/>
        </p:nvSpPr>
        <p:spPr bwMode="auto">
          <a:xfrm>
            <a:off x="2868613" y="167322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57" name="Line 40"/>
          <p:cNvSpPr>
            <a:spLocks noChangeShapeType="1"/>
          </p:cNvSpPr>
          <p:nvPr/>
        </p:nvSpPr>
        <p:spPr bwMode="auto">
          <a:xfrm>
            <a:off x="2944813" y="1749425"/>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8" name="Oval 41"/>
          <p:cNvSpPr>
            <a:spLocks noChangeArrowheads="1"/>
          </p:cNvSpPr>
          <p:nvPr/>
        </p:nvSpPr>
        <p:spPr bwMode="auto">
          <a:xfrm flipV="1">
            <a:off x="3173413" y="304323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59" name="Line 42"/>
          <p:cNvSpPr>
            <a:spLocks noChangeShapeType="1"/>
          </p:cNvSpPr>
          <p:nvPr/>
        </p:nvSpPr>
        <p:spPr bwMode="auto">
          <a:xfrm flipV="1">
            <a:off x="3249613" y="2584450"/>
            <a:ext cx="1587"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0" name="Oval 43"/>
          <p:cNvSpPr>
            <a:spLocks noChangeArrowheads="1"/>
          </p:cNvSpPr>
          <p:nvPr/>
        </p:nvSpPr>
        <p:spPr bwMode="auto">
          <a:xfrm flipV="1">
            <a:off x="3173413" y="235743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61" name="Line 44"/>
          <p:cNvSpPr>
            <a:spLocks noChangeShapeType="1"/>
          </p:cNvSpPr>
          <p:nvPr/>
        </p:nvSpPr>
        <p:spPr bwMode="auto">
          <a:xfrm flipV="1">
            <a:off x="3249613" y="1898650"/>
            <a:ext cx="1587"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2" name="Rectangle 45"/>
          <p:cNvSpPr>
            <a:spLocks noChangeArrowheads="1"/>
          </p:cNvSpPr>
          <p:nvPr/>
        </p:nvSpPr>
        <p:spPr bwMode="auto">
          <a:xfrm>
            <a:off x="52308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63" name="Rectangle 46"/>
          <p:cNvSpPr>
            <a:spLocks noChangeArrowheads="1"/>
          </p:cNvSpPr>
          <p:nvPr/>
        </p:nvSpPr>
        <p:spPr bwMode="auto">
          <a:xfrm>
            <a:off x="5535613" y="2282825"/>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64" name="Rectangle 47"/>
          <p:cNvSpPr>
            <a:spLocks noChangeArrowheads="1"/>
          </p:cNvSpPr>
          <p:nvPr/>
        </p:nvSpPr>
        <p:spPr bwMode="auto">
          <a:xfrm>
            <a:off x="1192213" y="2282825"/>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39965" name="Group 48"/>
          <p:cNvGrpSpPr>
            <a:grpSpLocks/>
          </p:cNvGrpSpPr>
          <p:nvPr/>
        </p:nvGrpSpPr>
        <p:grpSpPr bwMode="auto">
          <a:xfrm>
            <a:off x="7364413" y="2206625"/>
            <a:ext cx="1065212" cy="455613"/>
            <a:chOff x="4560" y="1263"/>
            <a:chExt cx="671" cy="287"/>
          </a:xfrm>
        </p:grpSpPr>
        <p:sp>
          <p:nvSpPr>
            <p:cNvPr id="40023" name="Rectangle 49"/>
            <p:cNvSpPr>
              <a:spLocks noChangeArrowheads="1"/>
            </p:cNvSpPr>
            <p:nvPr/>
          </p:nvSpPr>
          <p:spPr bwMode="auto">
            <a:xfrm>
              <a:off x="4560" y="13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24" name="Rectangle 50"/>
            <p:cNvSpPr>
              <a:spLocks noChangeArrowheads="1"/>
            </p:cNvSpPr>
            <p:nvPr/>
          </p:nvSpPr>
          <p:spPr bwMode="auto">
            <a:xfrm>
              <a:off x="4752" y="13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25" name="Rectangle 51"/>
            <p:cNvSpPr>
              <a:spLocks noChangeArrowheads="1"/>
            </p:cNvSpPr>
            <p:nvPr/>
          </p:nvSpPr>
          <p:spPr bwMode="auto">
            <a:xfrm>
              <a:off x="4944" y="13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0292" name="Rectangle 52"/>
            <p:cNvSpPr>
              <a:spLocks noChangeArrowheads="1"/>
            </p:cNvSpPr>
            <p:nvPr/>
          </p:nvSpPr>
          <p:spPr bwMode="auto">
            <a:xfrm>
              <a:off x="5040" y="1263"/>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9966" name="Oval 53"/>
          <p:cNvSpPr>
            <a:spLocks noChangeArrowheads="1"/>
          </p:cNvSpPr>
          <p:nvPr/>
        </p:nvSpPr>
        <p:spPr bwMode="auto">
          <a:xfrm>
            <a:off x="7440613" y="235902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67" name="Line 54"/>
          <p:cNvSpPr>
            <a:spLocks noChangeShapeType="1"/>
          </p:cNvSpPr>
          <p:nvPr/>
        </p:nvSpPr>
        <p:spPr bwMode="auto">
          <a:xfrm>
            <a:off x="7516813" y="2435225"/>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8" name="Oval 55"/>
          <p:cNvSpPr>
            <a:spLocks noChangeArrowheads="1"/>
          </p:cNvSpPr>
          <p:nvPr/>
        </p:nvSpPr>
        <p:spPr bwMode="auto">
          <a:xfrm>
            <a:off x="7745413" y="2359025"/>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39969" name="Text Box 56"/>
          <p:cNvSpPr txBox="1">
            <a:spLocks noChangeArrowheads="1"/>
          </p:cNvSpPr>
          <p:nvPr/>
        </p:nvSpPr>
        <p:spPr bwMode="auto">
          <a:xfrm>
            <a:off x="3640138" y="1368425"/>
            <a:ext cx="13827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Courier New" charset="0"/>
              <a:buNone/>
            </a:pPr>
            <a:r>
              <a:rPr lang="en-GB">
                <a:solidFill>
                  <a:srgbClr val="000066"/>
                </a:solidFill>
                <a:latin typeface="Courier New" charset="0"/>
                <a:cs typeface="msgothic" charset="0"/>
              </a:rPr>
              <a:t>free( )</a:t>
            </a:r>
          </a:p>
        </p:txBody>
      </p:sp>
      <p:sp>
        <p:nvSpPr>
          <p:cNvPr id="39970" name="Oval 57"/>
          <p:cNvSpPr>
            <a:spLocks noChangeArrowheads="1"/>
          </p:cNvSpPr>
          <p:nvPr/>
        </p:nvSpPr>
        <p:spPr bwMode="auto">
          <a:xfrm>
            <a:off x="4621213" y="1520825"/>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71" name="Line 58"/>
          <p:cNvSpPr>
            <a:spLocks noChangeShapeType="1"/>
          </p:cNvSpPr>
          <p:nvPr/>
        </p:nvSpPr>
        <p:spPr bwMode="auto">
          <a:xfrm flipH="1">
            <a:off x="4162425" y="1597025"/>
            <a:ext cx="536575" cy="685800"/>
          </a:xfrm>
          <a:prstGeom prst="line">
            <a:avLst/>
          </a:prstGeom>
          <a:noFill/>
          <a:ln w="57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2" name="Oval 87"/>
          <p:cNvSpPr>
            <a:spLocks noChangeArrowheads="1"/>
          </p:cNvSpPr>
          <p:nvPr/>
        </p:nvSpPr>
        <p:spPr bwMode="auto">
          <a:xfrm>
            <a:off x="2868613" y="3044825"/>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73" name="Oval 90"/>
          <p:cNvSpPr>
            <a:spLocks noChangeArrowheads="1"/>
          </p:cNvSpPr>
          <p:nvPr/>
        </p:nvSpPr>
        <p:spPr bwMode="auto">
          <a:xfrm flipV="1">
            <a:off x="3173413" y="167163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74" name="Text Box 91"/>
          <p:cNvSpPr txBox="1">
            <a:spLocks noChangeArrowheads="1"/>
          </p:cNvSpPr>
          <p:nvPr/>
        </p:nvSpPr>
        <p:spPr bwMode="auto">
          <a:xfrm>
            <a:off x="414338" y="2230438"/>
            <a:ext cx="698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39975" name="Text Box 93"/>
          <p:cNvSpPr txBox="1">
            <a:spLocks noChangeArrowheads="1"/>
          </p:cNvSpPr>
          <p:nvPr/>
        </p:nvSpPr>
        <p:spPr bwMode="auto">
          <a:xfrm>
            <a:off x="430213" y="1298575"/>
            <a:ext cx="9382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Before</a:t>
            </a:r>
          </a:p>
        </p:txBody>
      </p:sp>
      <p:grpSp>
        <p:nvGrpSpPr>
          <p:cNvPr id="4" name="Group 3"/>
          <p:cNvGrpSpPr>
            <a:grpSpLocks/>
          </p:cNvGrpSpPr>
          <p:nvPr/>
        </p:nvGrpSpPr>
        <p:grpSpPr bwMode="auto">
          <a:xfrm>
            <a:off x="396875" y="4498975"/>
            <a:ext cx="8151813" cy="2130425"/>
            <a:chOff x="396875" y="4498975"/>
            <a:chExt cx="8151813" cy="2130425"/>
          </a:xfrm>
        </p:grpSpPr>
        <p:sp>
          <p:nvSpPr>
            <p:cNvPr id="10336" name="Rectangle 96"/>
            <p:cNvSpPr>
              <a:spLocks noChangeArrowheads="1"/>
            </p:cNvSpPr>
            <p:nvPr/>
          </p:nvSpPr>
          <p:spPr bwMode="auto">
            <a:xfrm>
              <a:off x="396875" y="4498975"/>
              <a:ext cx="8151813" cy="2130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nvGrpSpPr>
            <p:cNvPr id="39979" name="Group 2"/>
            <p:cNvGrpSpPr>
              <a:grpSpLocks/>
            </p:cNvGrpSpPr>
            <p:nvPr/>
          </p:nvGrpSpPr>
          <p:grpSpPr bwMode="auto">
            <a:xfrm>
              <a:off x="2792413" y="6097588"/>
              <a:ext cx="1065212" cy="455612"/>
              <a:chOff x="1680" y="3714"/>
              <a:chExt cx="671" cy="287"/>
            </a:xfrm>
          </p:grpSpPr>
          <p:sp>
            <p:nvSpPr>
              <p:cNvPr id="40019" name="Rectangle 3"/>
              <p:cNvSpPr>
                <a:spLocks noChangeArrowheads="1"/>
              </p:cNvSpPr>
              <p:nvPr/>
            </p:nvSpPr>
            <p:spPr bwMode="auto">
              <a:xfrm>
                <a:off x="1680" y="3762"/>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20" name="Rectangle 4"/>
              <p:cNvSpPr>
                <a:spLocks noChangeArrowheads="1"/>
              </p:cNvSpPr>
              <p:nvPr/>
            </p:nvSpPr>
            <p:spPr bwMode="auto">
              <a:xfrm>
                <a:off x="1872" y="3762"/>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21" name="Rectangle 5"/>
              <p:cNvSpPr>
                <a:spLocks noChangeArrowheads="1"/>
              </p:cNvSpPr>
              <p:nvPr/>
            </p:nvSpPr>
            <p:spPr bwMode="auto">
              <a:xfrm>
                <a:off x="2064" y="3762"/>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0246" name="Rectangle 6"/>
              <p:cNvSpPr>
                <a:spLocks noChangeArrowheads="1"/>
              </p:cNvSpPr>
              <p:nvPr/>
            </p:nvSpPr>
            <p:spPr bwMode="auto">
              <a:xfrm>
                <a:off x="2160" y="3714"/>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9980" name="Line 7"/>
            <p:cNvSpPr>
              <a:spLocks noChangeShapeType="1"/>
            </p:cNvSpPr>
            <p:nvPr/>
          </p:nvSpPr>
          <p:spPr bwMode="auto">
            <a:xfrm flipV="1">
              <a:off x="3249613" y="5105400"/>
              <a:ext cx="1587" cy="12223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9981" name="Group 8"/>
            <p:cNvGrpSpPr>
              <a:grpSpLocks/>
            </p:cNvGrpSpPr>
            <p:nvPr/>
          </p:nvGrpSpPr>
          <p:grpSpPr bwMode="auto">
            <a:xfrm>
              <a:off x="2792413" y="4725988"/>
              <a:ext cx="1065212" cy="455612"/>
              <a:chOff x="1680" y="2850"/>
              <a:chExt cx="671" cy="287"/>
            </a:xfrm>
          </p:grpSpPr>
          <p:sp>
            <p:nvSpPr>
              <p:cNvPr id="40015" name="Rectangle 9"/>
              <p:cNvSpPr>
                <a:spLocks noChangeArrowheads="1"/>
              </p:cNvSpPr>
              <p:nvPr/>
            </p:nvSpPr>
            <p:spPr bwMode="auto">
              <a:xfrm>
                <a:off x="1680" y="289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16" name="Rectangle 10"/>
              <p:cNvSpPr>
                <a:spLocks noChangeArrowheads="1"/>
              </p:cNvSpPr>
              <p:nvPr/>
            </p:nvSpPr>
            <p:spPr bwMode="auto">
              <a:xfrm>
                <a:off x="1872" y="289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17" name="Rectangle 11"/>
              <p:cNvSpPr>
                <a:spLocks noChangeArrowheads="1"/>
              </p:cNvSpPr>
              <p:nvPr/>
            </p:nvSpPr>
            <p:spPr bwMode="auto">
              <a:xfrm>
                <a:off x="2064" y="2898"/>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0252" name="Rectangle 12"/>
              <p:cNvSpPr>
                <a:spLocks noChangeArrowheads="1"/>
              </p:cNvSpPr>
              <p:nvPr/>
            </p:nvSpPr>
            <p:spPr bwMode="auto">
              <a:xfrm>
                <a:off x="2160" y="2850"/>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9982" name="Line 13"/>
            <p:cNvSpPr>
              <a:spLocks noChangeShapeType="1"/>
            </p:cNvSpPr>
            <p:nvPr/>
          </p:nvSpPr>
          <p:spPr bwMode="auto">
            <a:xfrm>
              <a:off x="2944813" y="4954588"/>
              <a:ext cx="1587" cy="12192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3" name="Rectangle 59"/>
            <p:cNvSpPr>
              <a:spLocks noChangeArrowheads="1"/>
            </p:cNvSpPr>
            <p:nvPr/>
          </p:nvSpPr>
          <p:spPr bwMode="auto">
            <a:xfrm>
              <a:off x="40116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84" name="Rectangle 60"/>
            <p:cNvSpPr>
              <a:spLocks noChangeArrowheads="1"/>
            </p:cNvSpPr>
            <p:nvPr/>
          </p:nvSpPr>
          <p:spPr bwMode="auto">
            <a:xfrm>
              <a:off x="43164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85" name="Rectangle 61"/>
            <p:cNvSpPr>
              <a:spLocks noChangeArrowheads="1"/>
            </p:cNvSpPr>
            <p:nvPr/>
          </p:nvSpPr>
          <p:spPr bwMode="auto">
            <a:xfrm>
              <a:off x="46212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86" name="Rectangle 62"/>
            <p:cNvSpPr>
              <a:spLocks noChangeArrowheads="1"/>
            </p:cNvSpPr>
            <p:nvPr/>
          </p:nvSpPr>
          <p:spPr bwMode="auto">
            <a:xfrm>
              <a:off x="49260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87" name="Rectangle 63"/>
            <p:cNvSpPr>
              <a:spLocks noChangeArrowheads="1"/>
            </p:cNvSpPr>
            <p:nvPr/>
          </p:nvSpPr>
          <p:spPr bwMode="auto">
            <a:xfrm>
              <a:off x="5840413" y="54879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88" name="Rectangle 64"/>
            <p:cNvSpPr>
              <a:spLocks noChangeArrowheads="1"/>
            </p:cNvSpPr>
            <p:nvPr/>
          </p:nvSpPr>
          <p:spPr bwMode="auto">
            <a:xfrm>
              <a:off x="6145213" y="54879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89" name="Rectangle 65"/>
            <p:cNvSpPr>
              <a:spLocks noChangeArrowheads="1"/>
            </p:cNvSpPr>
            <p:nvPr/>
          </p:nvSpPr>
          <p:spPr bwMode="auto">
            <a:xfrm>
              <a:off x="27924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90" name="Rectangle 66"/>
            <p:cNvSpPr>
              <a:spLocks noChangeArrowheads="1"/>
            </p:cNvSpPr>
            <p:nvPr/>
          </p:nvSpPr>
          <p:spPr bwMode="auto">
            <a:xfrm>
              <a:off x="30972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91" name="Rectangle 67"/>
            <p:cNvSpPr>
              <a:spLocks noChangeArrowheads="1"/>
            </p:cNvSpPr>
            <p:nvPr/>
          </p:nvSpPr>
          <p:spPr bwMode="auto">
            <a:xfrm>
              <a:off x="34020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92" name="Rectangle 68"/>
            <p:cNvSpPr>
              <a:spLocks noChangeArrowheads="1"/>
            </p:cNvSpPr>
            <p:nvPr/>
          </p:nvSpPr>
          <p:spPr bwMode="auto">
            <a:xfrm>
              <a:off x="3706813" y="54879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39993" name="Oval 69"/>
            <p:cNvSpPr>
              <a:spLocks noChangeArrowheads="1"/>
            </p:cNvSpPr>
            <p:nvPr/>
          </p:nvSpPr>
          <p:spPr bwMode="auto">
            <a:xfrm>
              <a:off x="2868613" y="55641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94" name="Oval 70"/>
            <p:cNvSpPr>
              <a:spLocks noChangeArrowheads="1"/>
            </p:cNvSpPr>
            <p:nvPr/>
          </p:nvSpPr>
          <p:spPr bwMode="auto">
            <a:xfrm>
              <a:off x="2868613" y="48783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95" name="Oval 71"/>
            <p:cNvSpPr>
              <a:spLocks noChangeArrowheads="1"/>
            </p:cNvSpPr>
            <p:nvPr/>
          </p:nvSpPr>
          <p:spPr bwMode="auto">
            <a:xfrm flipV="1">
              <a:off x="3173413" y="62484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39996" name="Rectangle 72"/>
            <p:cNvSpPr>
              <a:spLocks noChangeArrowheads="1"/>
            </p:cNvSpPr>
            <p:nvPr/>
          </p:nvSpPr>
          <p:spPr bwMode="auto">
            <a:xfrm>
              <a:off x="5535613" y="54879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39997" name="Rectangle 73"/>
            <p:cNvSpPr>
              <a:spLocks noChangeArrowheads="1"/>
            </p:cNvSpPr>
            <p:nvPr/>
          </p:nvSpPr>
          <p:spPr bwMode="auto">
            <a:xfrm>
              <a:off x="1192213" y="5487988"/>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39998" name="Group 74"/>
            <p:cNvGrpSpPr>
              <a:grpSpLocks/>
            </p:cNvGrpSpPr>
            <p:nvPr/>
          </p:nvGrpSpPr>
          <p:grpSpPr bwMode="auto">
            <a:xfrm>
              <a:off x="7364413" y="5411788"/>
              <a:ext cx="1065212" cy="455612"/>
              <a:chOff x="4560" y="3282"/>
              <a:chExt cx="671" cy="287"/>
            </a:xfrm>
          </p:grpSpPr>
          <p:sp>
            <p:nvSpPr>
              <p:cNvPr id="40011" name="Rectangle 75"/>
              <p:cNvSpPr>
                <a:spLocks noChangeArrowheads="1"/>
              </p:cNvSpPr>
              <p:nvPr/>
            </p:nvSpPr>
            <p:spPr bwMode="auto">
              <a:xfrm>
                <a:off x="4560" y="3330"/>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12" name="Rectangle 76"/>
              <p:cNvSpPr>
                <a:spLocks noChangeArrowheads="1"/>
              </p:cNvSpPr>
              <p:nvPr/>
            </p:nvSpPr>
            <p:spPr bwMode="auto">
              <a:xfrm>
                <a:off x="4752" y="3330"/>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0013" name="Rectangle 77"/>
              <p:cNvSpPr>
                <a:spLocks noChangeArrowheads="1"/>
              </p:cNvSpPr>
              <p:nvPr/>
            </p:nvSpPr>
            <p:spPr bwMode="auto">
              <a:xfrm>
                <a:off x="4944" y="3330"/>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0318" name="Rectangle 78"/>
              <p:cNvSpPr>
                <a:spLocks noChangeArrowheads="1"/>
              </p:cNvSpPr>
              <p:nvPr/>
            </p:nvSpPr>
            <p:spPr bwMode="auto">
              <a:xfrm>
                <a:off x="5040" y="3282"/>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39999" name="Oval 79"/>
            <p:cNvSpPr>
              <a:spLocks noChangeArrowheads="1"/>
            </p:cNvSpPr>
            <p:nvPr/>
          </p:nvSpPr>
          <p:spPr bwMode="auto">
            <a:xfrm>
              <a:off x="7440613" y="55641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0000" name="Line 80"/>
            <p:cNvSpPr>
              <a:spLocks noChangeShapeType="1"/>
            </p:cNvSpPr>
            <p:nvPr/>
          </p:nvSpPr>
          <p:spPr bwMode="auto">
            <a:xfrm>
              <a:off x="7516813" y="5640388"/>
              <a:ext cx="1587"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01" name="Oval 81"/>
            <p:cNvSpPr>
              <a:spLocks noChangeArrowheads="1"/>
            </p:cNvSpPr>
            <p:nvPr/>
          </p:nvSpPr>
          <p:spPr bwMode="auto">
            <a:xfrm>
              <a:off x="7745413" y="55641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0002" name="Line 82"/>
            <p:cNvSpPr>
              <a:spLocks noChangeShapeType="1"/>
            </p:cNvSpPr>
            <p:nvPr/>
          </p:nvSpPr>
          <p:spPr bwMode="auto">
            <a:xfrm>
              <a:off x="1420813" y="5640388"/>
              <a:ext cx="1371600" cy="1587"/>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003" name="Rectangle 83"/>
            <p:cNvSpPr>
              <a:spLocks noChangeArrowheads="1"/>
            </p:cNvSpPr>
            <p:nvPr/>
          </p:nvSpPr>
          <p:spPr bwMode="auto">
            <a:xfrm>
              <a:off x="5230813" y="54879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40004" name="Oval 84"/>
            <p:cNvSpPr>
              <a:spLocks noChangeArrowheads="1"/>
            </p:cNvSpPr>
            <p:nvPr/>
          </p:nvSpPr>
          <p:spPr bwMode="auto">
            <a:xfrm>
              <a:off x="3173413" y="5564188"/>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40005" name="Freeform 85"/>
            <p:cNvSpPr>
              <a:spLocks/>
            </p:cNvSpPr>
            <p:nvPr/>
          </p:nvSpPr>
          <p:spPr bwMode="auto">
            <a:xfrm>
              <a:off x="2944813" y="5294313"/>
              <a:ext cx="4419600" cy="346075"/>
            </a:xfrm>
            <a:custGeom>
              <a:avLst/>
              <a:gdLst>
                <a:gd name="T0" fmla="*/ 0 w 2784"/>
                <a:gd name="T1" fmla="*/ 2147483647 h 218"/>
                <a:gd name="T2" fmla="*/ 2147483647 w 2784"/>
                <a:gd name="T3" fmla="*/ 2147483647 h 218"/>
                <a:gd name="T4" fmla="*/ 2147483647 w 2784"/>
                <a:gd name="T5" fmla="*/ 2147483647 h 218"/>
                <a:gd name="T6" fmla="*/ 2147483647 w 2784"/>
                <a:gd name="T7" fmla="*/ 2147483647 h 218"/>
                <a:gd name="T8" fmla="*/ 0 60000 65536"/>
                <a:gd name="T9" fmla="*/ 0 60000 65536"/>
                <a:gd name="T10" fmla="*/ 0 60000 65536"/>
                <a:gd name="T11" fmla="*/ 0 60000 65536"/>
                <a:gd name="T12" fmla="*/ 0 w 2784"/>
                <a:gd name="T13" fmla="*/ 0 h 218"/>
                <a:gd name="T14" fmla="*/ 2784 w 2784"/>
                <a:gd name="T15" fmla="*/ 218 h 218"/>
              </a:gdLst>
              <a:ahLst/>
              <a:cxnLst>
                <a:cxn ang="T8">
                  <a:pos x="T0" y="T1"/>
                </a:cxn>
                <a:cxn ang="T9">
                  <a:pos x="T2" y="T3"/>
                </a:cxn>
                <a:cxn ang="T10">
                  <a:pos x="T4" y="T5"/>
                </a:cxn>
                <a:cxn ang="T11">
                  <a:pos x="T6" y="T7"/>
                </a:cxn>
              </a:cxnLst>
              <a:rect l="T12" t="T13" r="T14" b="T15"/>
              <a:pathLst>
                <a:path w="2784" h="218">
                  <a:moveTo>
                    <a:pt x="0" y="218"/>
                  </a:moveTo>
                  <a:cubicBezTo>
                    <a:pt x="79" y="187"/>
                    <a:pt x="121" y="62"/>
                    <a:pt x="472" y="31"/>
                  </a:cubicBezTo>
                  <a:cubicBezTo>
                    <a:pt x="823" y="0"/>
                    <a:pt x="1724" y="0"/>
                    <a:pt x="2109" y="31"/>
                  </a:cubicBezTo>
                  <a:cubicBezTo>
                    <a:pt x="2494" y="62"/>
                    <a:pt x="2644" y="179"/>
                    <a:pt x="2784" y="218"/>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6" name="Freeform 86"/>
            <p:cNvSpPr>
              <a:spLocks/>
            </p:cNvSpPr>
            <p:nvPr/>
          </p:nvSpPr>
          <p:spPr bwMode="auto">
            <a:xfrm>
              <a:off x="5091113" y="5640388"/>
              <a:ext cx="2730500" cy="395287"/>
            </a:xfrm>
            <a:custGeom>
              <a:avLst/>
              <a:gdLst>
                <a:gd name="T0" fmla="*/ 2147483647 w 1720"/>
                <a:gd name="T1" fmla="*/ 0 h 249"/>
                <a:gd name="T2" fmla="*/ 2147483647 w 1720"/>
                <a:gd name="T3" fmla="*/ 2147483647 h 249"/>
                <a:gd name="T4" fmla="*/ 2147483647 w 1720"/>
                <a:gd name="T5" fmla="*/ 2147483647 h 249"/>
                <a:gd name="T6" fmla="*/ 0 w 1720"/>
                <a:gd name="T7" fmla="*/ 2147483647 h 249"/>
                <a:gd name="T8" fmla="*/ 0 60000 65536"/>
                <a:gd name="T9" fmla="*/ 0 60000 65536"/>
                <a:gd name="T10" fmla="*/ 0 60000 65536"/>
                <a:gd name="T11" fmla="*/ 0 60000 65536"/>
                <a:gd name="T12" fmla="*/ 0 w 1720"/>
                <a:gd name="T13" fmla="*/ 0 h 249"/>
                <a:gd name="T14" fmla="*/ 1720 w 1720"/>
                <a:gd name="T15" fmla="*/ 249 h 249"/>
              </a:gdLst>
              <a:ahLst/>
              <a:cxnLst>
                <a:cxn ang="T8">
                  <a:pos x="T0" y="T1"/>
                </a:cxn>
                <a:cxn ang="T9">
                  <a:pos x="T2" y="T3"/>
                </a:cxn>
                <a:cxn ang="T10">
                  <a:pos x="T4" y="T5"/>
                </a:cxn>
                <a:cxn ang="T11">
                  <a:pos x="T6" y="T7"/>
                </a:cxn>
              </a:cxnLst>
              <a:rect l="T12" t="T13" r="T14" b="T15"/>
              <a:pathLst>
                <a:path w="1720" h="249">
                  <a:moveTo>
                    <a:pt x="1720" y="0"/>
                  </a:moveTo>
                  <a:cubicBezTo>
                    <a:pt x="1665" y="35"/>
                    <a:pt x="1632" y="175"/>
                    <a:pt x="1389" y="212"/>
                  </a:cubicBezTo>
                  <a:cubicBezTo>
                    <a:pt x="1146" y="249"/>
                    <a:pt x="493" y="240"/>
                    <a:pt x="262" y="222"/>
                  </a:cubicBezTo>
                  <a:cubicBezTo>
                    <a:pt x="31" y="204"/>
                    <a:pt x="55" y="126"/>
                    <a:pt x="0" y="101"/>
                  </a:cubicBezTo>
                </a:path>
              </a:pathLst>
            </a:custGeom>
            <a:noFill/>
            <a:ln w="5724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7" name="Oval 88"/>
            <p:cNvSpPr>
              <a:spLocks noChangeArrowheads="1"/>
            </p:cNvSpPr>
            <p:nvPr/>
          </p:nvSpPr>
          <p:spPr bwMode="auto">
            <a:xfrm>
              <a:off x="2868613" y="62499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0008" name="Oval 89"/>
            <p:cNvSpPr>
              <a:spLocks noChangeArrowheads="1"/>
            </p:cNvSpPr>
            <p:nvPr/>
          </p:nvSpPr>
          <p:spPr bwMode="auto">
            <a:xfrm flipV="1">
              <a:off x="3173413" y="48768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0009" name="Text Box 92"/>
            <p:cNvSpPr txBox="1">
              <a:spLocks noChangeArrowheads="1"/>
            </p:cNvSpPr>
            <p:nvPr/>
          </p:nvSpPr>
          <p:spPr bwMode="auto">
            <a:xfrm>
              <a:off x="430213" y="5437188"/>
              <a:ext cx="698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40010" name="Text Box 94"/>
            <p:cNvSpPr txBox="1">
              <a:spLocks noChangeArrowheads="1"/>
            </p:cNvSpPr>
            <p:nvPr/>
          </p:nvSpPr>
          <p:spPr bwMode="auto">
            <a:xfrm>
              <a:off x="434975" y="4498975"/>
              <a:ext cx="7445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After</a:t>
              </a:r>
            </a:p>
          </p:txBody>
        </p:sp>
      </p:grpSp>
      <p:sp>
        <p:nvSpPr>
          <p:cNvPr id="39977" name="TextBox 97"/>
          <p:cNvSpPr txBox="1">
            <a:spLocks noChangeArrowheads="1"/>
          </p:cNvSpPr>
          <p:nvPr/>
        </p:nvSpPr>
        <p:spPr bwMode="auto">
          <a:xfrm>
            <a:off x="6677025" y="949325"/>
            <a:ext cx="198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3333FF"/>
                </a:solidFill>
                <a:latin typeface="Calibri" charset="0"/>
              </a:rPr>
              <a:t>conceptual graphic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04813" y="4498975"/>
            <a:ext cx="8151812" cy="2130425"/>
            <a:chOff x="404813" y="4498975"/>
            <a:chExt cx="8151812" cy="2130425"/>
          </a:xfrm>
        </p:grpSpPr>
        <p:sp>
          <p:nvSpPr>
            <p:cNvPr id="12420" name="Rectangle 132"/>
            <p:cNvSpPr>
              <a:spLocks noChangeArrowheads="1"/>
            </p:cNvSpPr>
            <p:nvPr/>
          </p:nvSpPr>
          <p:spPr bwMode="auto">
            <a:xfrm>
              <a:off x="404813" y="4498975"/>
              <a:ext cx="8151812" cy="2130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nvGrpSpPr>
            <p:cNvPr id="42059" name="Group 2"/>
            <p:cNvGrpSpPr>
              <a:grpSpLocks/>
            </p:cNvGrpSpPr>
            <p:nvPr/>
          </p:nvGrpSpPr>
          <p:grpSpPr bwMode="auto">
            <a:xfrm>
              <a:off x="2800350" y="6096000"/>
              <a:ext cx="1065213" cy="455613"/>
              <a:chOff x="1680" y="3827"/>
              <a:chExt cx="671" cy="287"/>
            </a:xfrm>
          </p:grpSpPr>
          <p:sp>
            <p:nvSpPr>
              <p:cNvPr id="42115" name="Rectangle 3"/>
              <p:cNvSpPr>
                <a:spLocks noChangeArrowheads="1"/>
              </p:cNvSpPr>
              <p:nvPr/>
            </p:nvSpPr>
            <p:spPr bwMode="auto">
              <a:xfrm>
                <a:off x="1680" y="387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16" name="Rectangle 4"/>
              <p:cNvSpPr>
                <a:spLocks noChangeArrowheads="1"/>
              </p:cNvSpPr>
              <p:nvPr/>
            </p:nvSpPr>
            <p:spPr bwMode="auto">
              <a:xfrm>
                <a:off x="1872" y="387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17" name="Rectangle 5"/>
              <p:cNvSpPr>
                <a:spLocks noChangeArrowheads="1"/>
              </p:cNvSpPr>
              <p:nvPr/>
            </p:nvSpPr>
            <p:spPr bwMode="auto">
              <a:xfrm>
                <a:off x="2064" y="387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294" name="Rectangle 6"/>
              <p:cNvSpPr>
                <a:spLocks noChangeArrowheads="1"/>
              </p:cNvSpPr>
              <p:nvPr/>
            </p:nvSpPr>
            <p:spPr bwMode="auto">
              <a:xfrm>
                <a:off x="2160" y="3827"/>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60" name="Line 7"/>
            <p:cNvSpPr>
              <a:spLocks noChangeShapeType="1"/>
            </p:cNvSpPr>
            <p:nvPr/>
          </p:nvSpPr>
          <p:spPr bwMode="auto">
            <a:xfrm flipV="1">
              <a:off x="3257550" y="5103813"/>
              <a:ext cx="1588" cy="12223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2061" name="Group 8"/>
            <p:cNvGrpSpPr>
              <a:grpSpLocks/>
            </p:cNvGrpSpPr>
            <p:nvPr/>
          </p:nvGrpSpPr>
          <p:grpSpPr bwMode="auto">
            <a:xfrm>
              <a:off x="2800350" y="4724400"/>
              <a:ext cx="1065213" cy="455613"/>
              <a:chOff x="1680" y="2963"/>
              <a:chExt cx="671" cy="287"/>
            </a:xfrm>
          </p:grpSpPr>
          <p:sp>
            <p:nvSpPr>
              <p:cNvPr id="42111" name="Rectangle 9"/>
              <p:cNvSpPr>
                <a:spLocks noChangeArrowheads="1"/>
              </p:cNvSpPr>
              <p:nvPr/>
            </p:nvSpPr>
            <p:spPr bwMode="auto">
              <a:xfrm>
                <a:off x="1680" y="30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12" name="Rectangle 10"/>
              <p:cNvSpPr>
                <a:spLocks noChangeArrowheads="1"/>
              </p:cNvSpPr>
              <p:nvPr/>
            </p:nvSpPr>
            <p:spPr bwMode="auto">
              <a:xfrm>
                <a:off x="1872" y="30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13" name="Rectangle 11"/>
              <p:cNvSpPr>
                <a:spLocks noChangeArrowheads="1"/>
              </p:cNvSpPr>
              <p:nvPr/>
            </p:nvSpPr>
            <p:spPr bwMode="auto">
              <a:xfrm>
                <a:off x="2064" y="30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00" name="Rectangle 12"/>
              <p:cNvSpPr>
                <a:spLocks noChangeArrowheads="1"/>
              </p:cNvSpPr>
              <p:nvPr/>
            </p:nvSpPr>
            <p:spPr bwMode="auto">
              <a:xfrm>
                <a:off x="2160" y="2963"/>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62" name="Line 13"/>
            <p:cNvSpPr>
              <a:spLocks noChangeShapeType="1"/>
            </p:cNvSpPr>
            <p:nvPr/>
          </p:nvSpPr>
          <p:spPr bwMode="auto">
            <a:xfrm>
              <a:off x="2952750" y="4953000"/>
              <a:ext cx="1588" cy="12192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2063" name="Group 14"/>
            <p:cNvGrpSpPr>
              <a:grpSpLocks/>
            </p:cNvGrpSpPr>
            <p:nvPr/>
          </p:nvGrpSpPr>
          <p:grpSpPr bwMode="auto">
            <a:xfrm>
              <a:off x="5238750" y="6096000"/>
              <a:ext cx="1065213" cy="455613"/>
              <a:chOff x="3216" y="3827"/>
              <a:chExt cx="671" cy="287"/>
            </a:xfrm>
          </p:grpSpPr>
          <p:sp>
            <p:nvSpPr>
              <p:cNvPr id="42107" name="Rectangle 15"/>
              <p:cNvSpPr>
                <a:spLocks noChangeArrowheads="1"/>
              </p:cNvSpPr>
              <p:nvPr/>
            </p:nvSpPr>
            <p:spPr bwMode="auto">
              <a:xfrm>
                <a:off x="3216" y="387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08" name="Rectangle 16"/>
              <p:cNvSpPr>
                <a:spLocks noChangeArrowheads="1"/>
              </p:cNvSpPr>
              <p:nvPr/>
            </p:nvSpPr>
            <p:spPr bwMode="auto">
              <a:xfrm>
                <a:off x="3408" y="387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09" name="Rectangle 17"/>
              <p:cNvSpPr>
                <a:spLocks noChangeArrowheads="1"/>
              </p:cNvSpPr>
              <p:nvPr/>
            </p:nvSpPr>
            <p:spPr bwMode="auto">
              <a:xfrm>
                <a:off x="3600" y="387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06" name="Rectangle 18"/>
              <p:cNvSpPr>
                <a:spLocks noChangeArrowheads="1"/>
              </p:cNvSpPr>
              <p:nvPr/>
            </p:nvSpPr>
            <p:spPr bwMode="auto">
              <a:xfrm>
                <a:off x="3696" y="3827"/>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64" name="Line 19"/>
            <p:cNvSpPr>
              <a:spLocks noChangeShapeType="1"/>
            </p:cNvSpPr>
            <p:nvPr/>
          </p:nvSpPr>
          <p:spPr bwMode="auto">
            <a:xfrm flipV="1">
              <a:off x="5695950" y="5103813"/>
              <a:ext cx="1588" cy="12223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65" name="Rectangle 83"/>
            <p:cNvSpPr>
              <a:spLocks noChangeArrowheads="1"/>
            </p:cNvSpPr>
            <p:nvPr/>
          </p:nvSpPr>
          <p:spPr bwMode="auto">
            <a:xfrm>
              <a:off x="40195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66" name="Rectangle 84"/>
            <p:cNvSpPr>
              <a:spLocks noChangeArrowheads="1"/>
            </p:cNvSpPr>
            <p:nvPr/>
          </p:nvSpPr>
          <p:spPr bwMode="auto">
            <a:xfrm>
              <a:off x="43243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67" name="Rectangle 85"/>
            <p:cNvSpPr>
              <a:spLocks noChangeArrowheads="1"/>
            </p:cNvSpPr>
            <p:nvPr/>
          </p:nvSpPr>
          <p:spPr bwMode="auto">
            <a:xfrm>
              <a:off x="46291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68" name="Rectangle 86"/>
            <p:cNvSpPr>
              <a:spLocks noChangeArrowheads="1"/>
            </p:cNvSpPr>
            <p:nvPr/>
          </p:nvSpPr>
          <p:spPr bwMode="auto">
            <a:xfrm>
              <a:off x="49339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69" name="Rectangle 87"/>
            <p:cNvSpPr>
              <a:spLocks noChangeArrowheads="1"/>
            </p:cNvSpPr>
            <p:nvPr/>
          </p:nvSpPr>
          <p:spPr bwMode="auto">
            <a:xfrm>
              <a:off x="58483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70" name="Rectangle 88"/>
            <p:cNvSpPr>
              <a:spLocks noChangeArrowheads="1"/>
            </p:cNvSpPr>
            <p:nvPr/>
          </p:nvSpPr>
          <p:spPr bwMode="auto">
            <a:xfrm>
              <a:off x="61531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71" name="Rectangle 89"/>
            <p:cNvSpPr>
              <a:spLocks noChangeArrowheads="1"/>
            </p:cNvSpPr>
            <p:nvPr/>
          </p:nvSpPr>
          <p:spPr bwMode="auto">
            <a:xfrm>
              <a:off x="28003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72" name="Rectangle 90"/>
            <p:cNvSpPr>
              <a:spLocks noChangeArrowheads="1"/>
            </p:cNvSpPr>
            <p:nvPr/>
          </p:nvSpPr>
          <p:spPr bwMode="auto">
            <a:xfrm>
              <a:off x="31051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73" name="Rectangle 91"/>
            <p:cNvSpPr>
              <a:spLocks noChangeArrowheads="1"/>
            </p:cNvSpPr>
            <p:nvPr/>
          </p:nvSpPr>
          <p:spPr bwMode="auto">
            <a:xfrm>
              <a:off x="34099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74" name="Rectangle 92"/>
            <p:cNvSpPr>
              <a:spLocks noChangeArrowheads="1"/>
            </p:cNvSpPr>
            <p:nvPr/>
          </p:nvSpPr>
          <p:spPr bwMode="auto">
            <a:xfrm>
              <a:off x="37147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75" name="Oval 93"/>
            <p:cNvSpPr>
              <a:spLocks noChangeArrowheads="1"/>
            </p:cNvSpPr>
            <p:nvPr/>
          </p:nvSpPr>
          <p:spPr bwMode="auto">
            <a:xfrm>
              <a:off x="2876550" y="55626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76" name="Oval 94"/>
            <p:cNvSpPr>
              <a:spLocks noChangeArrowheads="1"/>
            </p:cNvSpPr>
            <p:nvPr/>
          </p:nvSpPr>
          <p:spPr bwMode="auto">
            <a:xfrm>
              <a:off x="2876550" y="48768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77" name="Oval 95"/>
            <p:cNvSpPr>
              <a:spLocks noChangeArrowheads="1"/>
            </p:cNvSpPr>
            <p:nvPr/>
          </p:nvSpPr>
          <p:spPr bwMode="auto">
            <a:xfrm flipV="1">
              <a:off x="3181350" y="62484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78" name="Rectangle 96"/>
            <p:cNvSpPr>
              <a:spLocks noChangeArrowheads="1"/>
            </p:cNvSpPr>
            <p:nvPr/>
          </p:nvSpPr>
          <p:spPr bwMode="auto">
            <a:xfrm>
              <a:off x="55435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grpSp>
          <p:nvGrpSpPr>
            <p:cNvPr id="42079" name="Group 97"/>
            <p:cNvGrpSpPr>
              <a:grpSpLocks/>
            </p:cNvGrpSpPr>
            <p:nvPr/>
          </p:nvGrpSpPr>
          <p:grpSpPr bwMode="auto">
            <a:xfrm>
              <a:off x="5238750" y="4724400"/>
              <a:ext cx="1065213" cy="455613"/>
              <a:chOff x="3216" y="2963"/>
              <a:chExt cx="671" cy="287"/>
            </a:xfrm>
          </p:grpSpPr>
          <p:sp>
            <p:nvSpPr>
              <p:cNvPr id="42103" name="Rectangle 98"/>
              <p:cNvSpPr>
                <a:spLocks noChangeArrowheads="1"/>
              </p:cNvSpPr>
              <p:nvPr/>
            </p:nvSpPr>
            <p:spPr bwMode="auto">
              <a:xfrm>
                <a:off x="3216" y="30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04" name="Rectangle 99"/>
              <p:cNvSpPr>
                <a:spLocks noChangeArrowheads="1"/>
              </p:cNvSpPr>
              <p:nvPr/>
            </p:nvSpPr>
            <p:spPr bwMode="auto">
              <a:xfrm>
                <a:off x="3408" y="30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05" name="Rectangle 100"/>
              <p:cNvSpPr>
                <a:spLocks noChangeArrowheads="1"/>
              </p:cNvSpPr>
              <p:nvPr/>
            </p:nvSpPr>
            <p:spPr bwMode="auto">
              <a:xfrm>
                <a:off x="3600" y="301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89" name="Rectangle 101"/>
              <p:cNvSpPr>
                <a:spLocks noChangeArrowheads="1"/>
              </p:cNvSpPr>
              <p:nvPr/>
            </p:nvSpPr>
            <p:spPr bwMode="auto">
              <a:xfrm>
                <a:off x="3696" y="2963"/>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80" name="Oval 102"/>
            <p:cNvSpPr>
              <a:spLocks noChangeArrowheads="1"/>
            </p:cNvSpPr>
            <p:nvPr/>
          </p:nvSpPr>
          <p:spPr bwMode="auto">
            <a:xfrm>
              <a:off x="5314950" y="48768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81" name="Line 103"/>
            <p:cNvSpPr>
              <a:spLocks noChangeShapeType="1"/>
            </p:cNvSpPr>
            <p:nvPr/>
          </p:nvSpPr>
          <p:spPr bwMode="auto">
            <a:xfrm>
              <a:off x="5391150" y="4953000"/>
              <a:ext cx="1588" cy="12192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82" name="Oval 104"/>
            <p:cNvSpPr>
              <a:spLocks noChangeArrowheads="1"/>
            </p:cNvSpPr>
            <p:nvPr/>
          </p:nvSpPr>
          <p:spPr bwMode="auto">
            <a:xfrm flipV="1">
              <a:off x="5619750" y="62484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83" name="Rectangle 105"/>
            <p:cNvSpPr>
              <a:spLocks noChangeArrowheads="1"/>
            </p:cNvSpPr>
            <p:nvPr/>
          </p:nvSpPr>
          <p:spPr bwMode="auto">
            <a:xfrm>
              <a:off x="1200150" y="5486400"/>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42084" name="Group 106"/>
            <p:cNvGrpSpPr>
              <a:grpSpLocks/>
            </p:cNvGrpSpPr>
            <p:nvPr/>
          </p:nvGrpSpPr>
          <p:grpSpPr bwMode="auto">
            <a:xfrm>
              <a:off x="7372350" y="5410200"/>
              <a:ext cx="1065213" cy="455613"/>
              <a:chOff x="4560" y="3395"/>
              <a:chExt cx="671" cy="287"/>
            </a:xfrm>
          </p:grpSpPr>
          <p:sp>
            <p:nvSpPr>
              <p:cNvPr id="42099" name="Rectangle 107"/>
              <p:cNvSpPr>
                <a:spLocks noChangeArrowheads="1"/>
              </p:cNvSpPr>
              <p:nvPr/>
            </p:nvSpPr>
            <p:spPr bwMode="auto">
              <a:xfrm>
                <a:off x="4560" y="34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00" name="Rectangle 108"/>
              <p:cNvSpPr>
                <a:spLocks noChangeArrowheads="1"/>
              </p:cNvSpPr>
              <p:nvPr/>
            </p:nvSpPr>
            <p:spPr bwMode="auto">
              <a:xfrm>
                <a:off x="4752" y="34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101" name="Rectangle 109"/>
              <p:cNvSpPr>
                <a:spLocks noChangeArrowheads="1"/>
              </p:cNvSpPr>
              <p:nvPr/>
            </p:nvSpPr>
            <p:spPr bwMode="auto">
              <a:xfrm>
                <a:off x="4944" y="344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98" name="Rectangle 110"/>
              <p:cNvSpPr>
                <a:spLocks noChangeArrowheads="1"/>
              </p:cNvSpPr>
              <p:nvPr/>
            </p:nvSpPr>
            <p:spPr bwMode="auto">
              <a:xfrm>
                <a:off x="5040" y="3395"/>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85" name="Oval 111"/>
            <p:cNvSpPr>
              <a:spLocks noChangeArrowheads="1"/>
            </p:cNvSpPr>
            <p:nvPr/>
          </p:nvSpPr>
          <p:spPr bwMode="auto">
            <a:xfrm>
              <a:off x="7448550" y="55626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86" name="Line 112"/>
            <p:cNvSpPr>
              <a:spLocks noChangeShapeType="1"/>
            </p:cNvSpPr>
            <p:nvPr/>
          </p:nvSpPr>
          <p:spPr bwMode="auto">
            <a:xfrm>
              <a:off x="7524750" y="5638800"/>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87" name="Oval 113"/>
            <p:cNvSpPr>
              <a:spLocks noChangeArrowheads="1"/>
            </p:cNvSpPr>
            <p:nvPr/>
          </p:nvSpPr>
          <p:spPr bwMode="auto">
            <a:xfrm>
              <a:off x="7753350" y="55626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88" name="Line 114"/>
            <p:cNvSpPr>
              <a:spLocks noChangeShapeType="1"/>
            </p:cNvSpPr>
            <p:nvPr/>
          </p:nvSpPr>
          <p:spPr bwMode="auto">
            <a:xfrm>
              <a:off x="1428750" y="5638800"/>
              <a:ext cx="1371600" cy="1588"/>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89" name="Rectangle 115"/>
            <p:cNvSpPr>
              <a:spLocks noChangeArrowheads="1"/>
            </p:cNvSpPr>
            <p:nvPr/>
          </p:nvSpPr>
          <p:spPr bwMode="auto">
            <a:xfrm>
              <a:off x="5238750" y="5486400"/>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90" name="Oval 116"/>
            <p:cNvSpPr>
              <a:spLocks noChangeArrowheads="1"/>
            </p:cNvSpPr>
            <p:nvPr/>
          </p:nvSpPr>
          <p:spPr bwMode="auto">
            <a:xfrm>
              <a:off x="3181350" y="5562600"/>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42091" name="Freeform 117"/>
            <p:cNvSpPr>
              <a:spLocks/>
            </p:cNvSpPr>
            <p:nvPr/>
          </p:nvSpPr>
          <p:spPr bwMode="auto">
            <a:xfrm>
              <a:off x="2952750" y="5292725"/>
              <a:ext cx="4419600" cy="346075"/>
            </a:xfrm>
            <a:custGeom>
              <a:avLst/>
              <a:gdLst>
                <a:gd name="T0" fmla="*/ 0 w 2784"/>
                <a:gd name="T1" fmla="*/ 2147483647 h 218"/>
                <a:gd name="T2" fmla="*/ 2147483647 w 2784"/>
                <a:gd name="T3" fmla="*/ 2147483647 h 218"/>
                <a:gd name="T4" fmla="*/ 2147483647 w 2784"/>
                <a:gd name="T5" fmla="*/ 2147483647 h 218"/>
                <a:gd name="T6" fmla="*/ 2147483647 w 2784"/>
                <a:gd name="T7" fmla="*/ 2147483647 h 218"/>
                <a:gd name="T8" fmla="*/ 0 60000 65536"/>
                <a:gd name="T9" fmla="*/ 0 60000 65536"/>
                <a:gd name="T10" fmla="*/ 0 60000 65536"/>
                <a:gd name="T11" fmla="*/ 0 60000 65536"/>
                <a:gd name="T12" fmla="*/ 0 w 2784"/>
                <a:gd name="T13" fmla="*/ 0 h 218"/>
                <a:gd name="T14" fmla="*/ 2784 w 2784"/>
                <a:gd name="T15" fmla="*/ 218 h 218"/>
              </a:gdLst>
              <a:ahLst/>
              <a:cxnLst>
                <a:cxn ang="T8">
                  <a:pos x="T0" y="T1"/>
                </a:cxn>
                <a:cxn ang="T9">
                  <a:pos x="T2" y="T3"/>
                </a:cxn>
                <a:cxn ang="T10">
                  <a:pos x="T4" y="T5"/>
                </a:cxn>
                <a:cxn ang="T11">
                  <a:pos x="T6" y="T7"/>
                </a:cxn>
              </a:cxnLst>
              <a:rect l="T12" t="T13" r="T14" b="T15"/>
              <a:pathLst>
                <a:path w="2784" h="218">
                  <a:moveTo>
                    <a:pt x="0" y="218"/>
                  </a:moveTo>
                  <a:cubicBezTo>
                    <a:pt x="79" y="187"/>
                    <a:pt x="121" y="62"/>
                    <a:pt x="472" y="31"/>
                  </a:cubicBezTo>
                  <a:cubicBezTo>
                    <a:pt x="823" y="0"/>
                    <a:pt x="1724" y="0"/>
                    <a:pt x="2109" y="31"/>
                  </a:cubicBezTo>
                  <a:cubicBezTo>
                    <a:pt x="2494" y="62"/>
                    <a:pt x="2644" y="179"/>
                    <a:pt x="2784" y="218"/>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92" name="Freeform 118"/>
            <p:cNvSpPr>
              <a:spLocks/>
            </p:cNvSpPr>
            <p:nvPr/>
          </p:nvSpPr>
          <p:spPr bwMode="auto">
            <a:xfrm>
              <a:off x="6457950" y="5614988"/>
              <a:ext cx="1371600" cy="365125"/>
            </a:xfrm>
            <a:custGeom>
              <a:avLst/>
              <a:gdLst>
                <a:gd name="T0" fmla="*/ 2147483647 w 864"/>
                <a:gd name="T1" fmla="*/ 2147483647 h 230"/>
                <a:gd name="T2" fmla="*/ 2147483647 w 864"/>
                <a:gd name="T3" fmla="*/ 2147483647 h 230"/>
                <a:gd name="T4" fmla="*/ 2147483647 w 864"/>
                <a:gd name="T5" fmla="*/ 2147483647 h 230"/>
                <a:gd name="T6" fmla="*/ 0 w 864"/>
                <a:gd name="T7" fmla="*/ 2147483647 h 230"/>
                <a:gd name="T8" fmla="*/ 0 60000 65536"/>
                <a:gd name="T9" fmla="*/ 0 60000 65536"/>
                <a:gd name="T10" fmla="*/ 0 60000 65536"/>
                <a:gd name="T11" fmla="*/ 0 60000 65536"/>
                <a:gd name="T12" fmla="*/ 0 w 864"/>
                <a:gd name="T13" fmla="*/ 0 h 230"/>
                <a:gd name="T14" fmla="*/ 864 w 864"/>
                <a:gd name="T15" fmla="*/ 230 h 230"/>
              </a:gdLst>
              <a:ahLst/>
              <a:cxnLst>
                <a:cxn ang="T8">
                  <a:pos x="T0" y="T1"/>
                </a:cxn>
                <a:cxn ang="T9">
                  <a:pos x="T2" y="T3"/>
                </a:cxn>
                <a:cxn ang="T10">
                  <a:pos x="T4" y="T5"/>
                </a:cxn>
                <a:cxn ang="T11">
                  <a:pos x="T6" y="T7"/>
                </a:cxn>
              </a:cxnLst>
              <a:rect l="T12" t="T13" r="T14" b="T15"/>
              <a:pathLst>
                <a:path w="864" h="230">
                  <a:moveTo>
                    <a:pt x="864" y="15"/>
                  </a:moveTo>
                  <a:cubicBezTo>
                    <a:pt x="844" y="50"/>
                    <a:pt x="854" y="224"/>
                    <a:pt x="745" y="227"/>
                  </a:cubicBezTo>
                  <a:cubicBezTo>
                    <a:pt x="636" y="230"/>
                    <a:pt x="334" y="70"/>
                    <a:pt x="210" y="35"/>
                  </a:cubicBezTo>
                  <a:cubicBezTo>
                    <a:pt x="86" y="0"/>
                    <a:pt x="44" y="19"/>
                    <a:pt x="0" y="15"/>
                  </a:cubicBezTo>
                </a:path>
              </a:pathLst>
            </a:custGeom>
            <a:noFill/>
            <a:ln w="5724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93" name="Oval 121"/>
            <p:cNvSpPr>
              <a:spLocks noChangeArrowheads="1"/>
            </p:cNvSpPr>
            <p:nvPr/>
          </p:nvSpPr>
          <p:spPr bwMode="auto">
            <a:xfrm>
              <a:off x="2876550" y="62484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94" name="Oval 122"/>
            <p:cNvSpPr>
              <a:spLocks noChangeArrowheads="1"/>
            </p:cNvSpPr>
            <p:nvPr/>
          </p:nvSpPr>
          <p:spPr bwMode="auto">
            <a:xfrm>
              <a:off x="5314950" y="6248400"/>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95" name="Oval 123"/>
            <p:cNvSpPr>
              <a:spLocks noChangeArrowheads="1"/>
            </p:cNvSpPr>
            <p:nvPr/>
          </p:nvSpPr>
          <p:spPr bwMode="auto">
            <a:xfrm flipV="1">
              <a:off x="5619750" y="48768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96" name="Oval 125"/>
            <p:cNvSpPr>
              <a:spLocks noChangeArrowheads="1"/>
            </p:cNvSpPr>
            <p:nvPr/>
          </p:nvSpPr>
          <p:spPr bwMode="auto">
            <a:xfrm flipV="1">
              <a:off x="3181350" y="4876800"/>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97" name="Text Box 128"/>
            <p:cNvSpPr txBox="1">
              <a:spLocks noChangeArrowheads="1"/>
            </p:cNvSpPr>
            <p:nvPr/>
          </p:nvSpPr>
          <p:spPr bwMode="auto">
            <a:xfrm>
              <a:off x="438150" y="5435600"/>
              <a:ext cx="698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42098" name="Text Box 130"/>
            <p:cNvSpPr txBox="1">
              <a:spLocks noChangeArrowheads="1"/>
            </p:cNvSpPr>
            <p:nvPr/>
          </p:nvSpPr>
          <p:spPr bwMode="auto">
            <a:xfrm>
              <a:off x="442913" y="4516438"/>
              <a:ext cx="744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After</a:t>
              </a:r>
            </a:p>
          </p:txBody>
        </p:sp>
      </p:grpSp>
      <p:sp>
        <p:nvSpPr>
          <p:cNvPr id="12419" name="Rectangle 131"/>
          <p:cNvSpPr>
            <a:spLocks noChangeArrowheads="1"/>
          </p:cNvSpPr>
          <p:nvPr/>
        </p:nvSpPr>
        <p:spPr bwMode="auto">
          <a:xfrm>
            <a:off x="404813" y="1277938"/>
            <a:ext cx="8151812" cy="2130425"/>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sp>
        <p:nvSpPr>
          <p:cNvPr id="41987" name="Rectangle 1"/>
          <p:cNvSpPr>
            <a:spLocks noChangeArrowheads="1"/>
          </p:cNvSpPr>
          <p:nvPr/>
        </p:nvSpPr>
        <p:spPr bwMode="auto">
          <a:xfrm>
            <a:off x="4019550" y="2224088"/>
            <a:ext cx="1219200" cy="457200"/>
          </a:xfrm>
          <a:prstGeom prst="rect">
            <a:avLst/>
          </a:prstGeom>
          <a:solidFill>
            <a:srgbClr val="F6F5BD"/>
          </a:solidFill>
          <a:ln w="9525">
            <a:solidFill>
              <a:schemeClr val="tx1"/>
            </a:solidFill>
            <a:miter lim="800000"/>
            <a:headEnd/>
            <a:tailEnd/>
          </a:ln>
        </p:spPr>
        <p:txBody>
          <a:bodyPr wrap="none" anchor="ctr"/>
          <a:lstStyle/>
          <a:p>
            <a:endParaRPr lang="en-US" sz="2400">
              <a:solidFill>
                <a:srgbClr val="000066"/>
              </a:solidFill>
            </a:endParaRPr>
          </a:p>
        </p:txBody>
      </p:sp>
      <p:sp>
        <p:nvSpPr>
          <p:cNvPr id="41988" name="Freeform 20"/>
          <p:cNvSpPr>
            <a:spLocks/>
          </p:cNvSpPr>
          <p:nvPr/>
        </p:nvSpPr>
        <p:spPr bwMode="auto">
          <a:xfrm>
            <a:off x="1497013" y="2063750"/>
            <a:ext cx="5862637" cy="388938"/>
          </a:xfrm>
          <a:custGeom>
            <a:avLst/>
            <a:gdLst>
              <a:gd name="T0" fmla="*/ 0 w 3693"/>
              <a:gd name="T1" fmla="*/ 2147483647 h 245"/>
              <a:gd name="T2" fmla="*/ 2147483647 w 3693"/>
              <a:gd name="T3" fmla="*/ 2147483647 h 245"/>
              <a:gd name="T4" fmla="*/ 2147483647 w 3693"/>
              <a:gd name="T5" fmla="*/ 2147483647 h 245"/>
              <a:gd name="T6" fmla="*/ 2147483647 w 3693"/>
              <a:gd name="T7" fmla="*/ 2147483647 h 245"/>
              <a:gd name="T8" fmla="*/ 0 60000 65536"/>
              <a:gd name="T9" fmla="*/ 0 60000 65536"/>
              <a:gd name="T10" fmla="*/ 0 60000 65536"/>
              <a:gd name="T11" fmla="*/ 0 60000 65536"/>
              <a:gd name="T12" fmla="*/ 0 w 3693"/>
              <a:gd name="T13" fmla="*/ 0 h 245"/>
              <a:gd name="T14" fmla="*/ 3693 w 3693"/>
              <a:gd name="T15" fmla="*/ 245 h 245"/>
            </a:gdLst>
            <a:ahLst/>
            <a:cxnLst>
              <a:cxn ang="T8">
                <a:pos x="T0" y="T1"/>
              </a:cxn>
              <a:cxn ang="T9">
                <a:pos x="T2" y="T3"/>
              </a:cxn>
              <a:cxn ang="T10">
                <a:pos x="T4" y="T5"/>
              </a:cxn>
              <a:cxn ang="T11">
                <a:pos x="T6" y="T7"/>
              </a:cxn>
            </a:cxnLst>
            <a:rect l="T12" t="T13" r="T14" b="T15"/>
            <a:pathLst>
              <a:path w="3693" h="245">
                <a:moveTo>
                  <a:pt x="0" y="245"/>
                </a:moveTo>
                <a:cubicBezTo>
                  <a:pt x="113" y="210"/>
                  <a:pt x="168" y="66"/>
                  <a:pt x="677" y="33"/>
                </a:cubicBezTo>
                <a:cubicBezTo>
                  <a:pt x="1186" y="0"/>
                  <a:pt x="2554" y="13"/>
                  <a:pt x="3057" y="48"/>
                </a:cubicBezTo>
                <a:cubicBezTo>
                  <a:pt x="3560" y="83"/>
                  <a:pt x="3560" y="204"/>
                  <a:pt x="3693" y="245"/>
                </a:cubicBezTo>
              </a:path>
            </a:pathLst>
          </a:custGeom>
          <a:noFill/>
          <a:ln w="5724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9" name="Rectangle 21"/>
          <p:cNvSpPr>
            <a:spLocks noGrp="1" noChangeArrowheads="1"/>
          </p:cNvSpPr>
          <p:nvPr>
            <p:ph type="title" idx="4294967295"/>
          </p:nvPr>
        </p:nvSpPr>
        <p:spPr>
          <a:xfrm>
            <a:off x="304800" y="360363"/>
            <a:ext cx="8716963" cy="7826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cs typeface="+mj-cs"/>
              </a:rPr>
              <a:t>Freeing With a LIFO Policy (Case 4)</a:t>
            </a:r>
          </a:p>
        </p:txBody>
      </p:sp>
      <p:sp>
        <p:nvSpPr>
          <p:cNvPr id="12310" name="Rectangle 22"/>
          <p:cNvSpPr>
            <a:spLocks noGrp="1" noChangeArrowheads="1"/>
          </p:cNvSpPr>
          <p:nvPr>
            <p:ph type="body" idx="1"/>
          </p:nvPr>
        </p:nvSpPr>
        <p:spPr>
          <a:xfrm>
            <a:off x="304800" y="3613150"/>
            <a:ext cx="8472488" cy="1131888"/>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Splice out predecessor and successor blocks, coalesce all 3 memory blocks and insert the new block at the root of the list</a:t>
            </a:r>
          </a:p>
        </p:txBody>
      </p:sp>
      <p:sp>
        <p:nvSpPr>
          <p:cNvPr id="41991" name="Rectangle 23"/>
          <p:cNvSpPr>
            <a:spLocks noChangeArrowheads="1"/>
          </p:cNvSpPr>
          <p:nvPr/>
        </p:nvSpPr>
        <p:spPr bwMode="auto">
          <a:xfrm>
            <a:off x="4019550" y="23002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41992" name="Rectangle 24"/>
          <p:cNvSpPr>
            <a:spLocks noChangeArrowheads="1"/>
          </p:cNvSpPr>
          <p:nvPr/>
        </p:nvSpPr>
        <p:spPr bwMode="auto">
          <a:xfrm>
            <a:off x="4324350" y="23002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41993" name="Rectangle 25"/>
          <p:cNvSpPr>
            <a:spLocks noChangeArrowheads="1"/>
          </p:cNvSpPr>
          <p:nvPr/>
        </p:nvSpPr>
        <p:spPr bwMode="auto">
          <a:xfrm>
            <a:off x="4629150" y="23002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41994" name="Rectangle 26"/>
          <p:cNvSpPr>
            <a:spLocks noChangeArrowheads="1"/>
          </p:cNvSpPr>
          <p:nvPr/>
        </p:nvSpPr>
        <p:spPr bwMode="auto">
          <a:xfrm>
            <a:off x="4933950" y="2300288"/>
            <a:ext cx="304800" cy="304800"/>
          </a:xfrm>
          <a:prstGeom prst="rect">
            <a:avLst/>
          </a:prstGeom>
          <a:solidFill>
            <a:srgbClr val="C0C0C0"/>
          </a:solidFill>
          <a:ln w="3240">
            <a:solidFill>
              <a:srgbClr val="000066"/>
            </a:solidFill>
            <a:miter lim="800000"/>
            <a:headEnd/>
            <a:tailEnd/>
          </a:ln>
        </p:spPr>
        <p:txBody>
          <a:bodyPr wrap="none" anchor="ctr"/>
          <a:lstStyle/>
          <a:p>
            <a:endParaRPr lang="en-US" sz="2400">
              <a:solidFill>
                <a:srgbClr val="000066"/>
              </a:solidFill>
            </a:endParaRPr>
          </a:p>
        </p:txBody>
      </p:sp>
      <p:sp>
        <p:nvSpPr>
          <p:cNvPr id="41995" name="Rectangle 27"/>
          <p:cNvSpPr>
            <a:spLocks noChangeArrowheads="1"/>
          </p:cNvSpPr>
          <p:nvPr/>
        </p:nvSpPr>
        <p:spPr bwMode="auto">
          <a:xfrm>
            <a:off x="58483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1996" name="Rectangle 28"/>
          <p:cNvSpPr>
            <a:spLocks noChangeArrowheads="1"/>
          </p:cNvSpPr>
          <p:nvPr/>
        </p:nvSpPr>
        <p:spPr bwMode="auto">
          <a:xfrm>
            <a:off x="61531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1997" name="Rectangle 29"/>
          <p:cNvSpPr>
            <a:spLocks noChangeArrowheads="1"/>
          </p:cNvSpPr>
          <p:nvPr/>
        </p:nvSpPr>
        <p:spPr bwMode="auto">
          <a:xfrm>
            <a:off x="28003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1998" name="Rectangle 30"/>
          <p:cNvSpPr>
            <a:spLocks noChangeArrowheads="1"/>
          </p:cNvSpPr>
          <p:nvPr/>
        </p:nvSpPr>
        <p:spPr bwMode="auto">
          <a:xfrm>
            <a:off x="31051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1999" name="Rectangle 31"/>
          <p:cNvSpPr>
            <a:spLocks noChangeArrowheads="1"/>
          </p:cNvSpPr>
          <p:nvPr/>
        </p:nvSpPr>
        <p:spPr bwMode="auto">
          <a:xfrm>
            <a:off x="34099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00" name="Rectangle 32"/>
          <p:cNvSpPr>
            <a:spLocks noChangeArrowheads="1"/>
          </p:cNvSpPr>
          <p:nvPr/>
        </p:nvSpPr>
        <p:spPr bwMode="auto">
          <a:xfrm>
            <a:off x="37147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grpSp>
        <p:nvGrpSpPr>
          <p:cNvPr id="42001" name="Group 33"/>
          <p:cNvGrpSpPr>
            <a:grpSpLocks/>
          </p:cNvGrpSpPr>
          <p:nvPr/>
        </p:nvGrpSpPr>
        <p:grpSpPr bwMode="auto">
          <a:xfrm>
            <a:off x="2800350" y="1538288"/>
            <a:ext cx="1065213" cy="455612"/>
            <a:chOff x="1680" y="853"/>
            <a:chExt cx="671" cy="287"/>
          </a:xfrm>
        </p:grpSpPr>
        <p:sp>
          <p:nvSpPr>
            <p:cNvPr id="42054" name="Rectangle 34"/>
            <p:cNvSpPr>
              <a:spLocks noChangeArrowheads="1"/>
            </p:cNvSpPr>
            <p:nvPr/>
          </p:nvSpPr>
          <p:spPr bwMode="auto">
            <a:xfrm>
              <a:off x="1680" y="90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55" name="Rectangle 35"/>
            <p:cNvSpPr>
              <a:spLocks noChangeArrowheads="1"/>
            </p:cNvSpPr>
            <p:nvPr/>
          </p:nvSpPr>
          <p:spPr bwMode="auto">
            <a:xfrm>
              <a:off x="1872" y="90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56" name="Rectangle 36"/>
            <p:cNvSpPr>
              <a:spLocks noChangeArrowheads="1"/>
            </p:cNvSpPr>
            <p:nvPr/>
          </p:nvSpPr>
          <p:spPr bwMode="auto">
            <a:xfrm>
              <a:off x="2064" y="90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25" name="Rectangle 37"/>
            <p:cNvSpPr>
              <a:spLocks noChangeArrowheads="1"/>
            </p:cNvSpPr>
            <p:nvPr/>
          </p:nvSpPr>
          <p:spPr bwMode="auto">
            <a:xfrm>
              <a:off x="2160" y="853"/>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grpSp>
        <p:nvGrpSpPr>
          <p:cNvPr id="42002" name="Group 38"/>
          <p:cNvGrpSpPr>
            <a:grpSpLocks/>
          </p:cNvGrpSpPr>
          <p:nvPr/>
        </p:nvGrpSpPr>
        <p:grpSpPr bwMode="auto">
          <a:xfrm>
            <a:off x="2800350" y="2909888"/>
            <a:ext cx="1065213" cy="455612"/>
            <a:chOff x="1680" y="1717"/>
            <a:chExt cx="671" cy="287"/>
          </a:xfrm>
        </p:grpSpPr>
        <p:sp>
          <p:nvSpPr>
            <p:cNvPr id="42050" name="Rectangle 39"/>
            <p:cNvSpPr>
              <a:spLocks noChangeArrowheads="1"/>
            </p:cNvSpPr>
            <p:nvPr/>
          </p:nvSpPr>
          <p:spPr bwMode="auto">
            <a:xfrm>
              <a:off x="1680" y="176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51" name="Rectangle 40"/>
            <p:cNvSpPr>
              <a:spLocks noChangeArrowheads="1"/>
            </p:cNvSpPr>
            <p:nvPr/>
          </p:nvSpPr>
          <p:spPr bwMode="auto">
            <a:xfrm>
              <a:off x="1872" y="176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52" name="Rectangle 41"/>
            <p:cNvSpPr>
              <a:spLocks noChangeArrowheads="1"/>
            </p:cNvSpPr>
            <p:nvPr/>
          </p:nvSpPr>
          <p:spPr bwMode="auto">
            <a:xfrm>
              <a:off x="2064" y="176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30" name="Rectangle 42"/>
            <p:cNvSpPr>
              <a:spLocks noChangeArrowheads="1"/>
            </p:cNvSpPr>
            <p:nvPr/>
          </p:nvSpPr>
          <p:spPr bwMode="auto">
            <a:xfrm>
              <a:off x="2160" y="1717"/>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03" name="Oval 43"/>
          <p:cNvSpPr>
            <a:spLocks noChangeArrowheads="1"/>
          </p:cNvSpPr>
          <p:nvPr/>
        </p:nvSpPr>
        <p:spPr bwMode="auto">
          <a:xfrm>
            <a:off x="2876550" y="23764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04" name="Line 44"/>
          <p:cNvSpPr>
            <a:spLocks noChangeShapeType="1"/>
          </p:cNvSpPr>
          <p:nvPr/>
        </p:nvSpPr>
        <p:spPr bwMode="auto">
          <a:xfrm>
            <a:off x="2952750" y="2452688"/>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5" name="Oval 45"/>
          <p:cNvSpPr>
            <a:spLocks noChangeArrowheads="1"/>
          </p:cNvSpPr>
          <p:nvPr/>
        </p:nvSpPr>
        <p:spPr bwMode="auto">
          <a:xfrm>
            <a:off x="2876550" y="16906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06" name="Line 46"/>
          <p:cNvSpPr>
            <a:spLocks noChangeShapeType="1"/>
          </p:cNvSpPr>
          <p:nvPr/>
        </p:nvSpPr>
        <p:spPr bwMode="auto">
          <a:xfrm>
            <a:off x="2952750" y="1766888"/>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7" name="Oval 47"/>
          <p:cNvSpPr>
            <a:spLocks noChangeArrowheads="1"/>
          </p:cNvSpPr>
          <p:nvPr/>
        </p:nvSpPr>
        <p:spPr bwMode="auto">
          <a:xfrm flipV="1">
            <a:off x="3181350" y="30622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08" name="Line 48"/>
          <p:cNvSpPr>
            <a:spLocks noChangeShapeType="1"/>
          </p:cNvSpPr>
          <p:nvPr/>
        </p:nvSpPr>
        <p:spPr bwMode="auto">
          <a:xfrm flipV="1">
            <a:off x="3257550" y="2603500"/>
            <a:ext cx="1588"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9" name="Oval 49"/>
          <p:cNvSpPr>
            <a:spLocks noChangeArrowheads="1"/>
          </p:cNvSpPr>
          <p:nvPr/>
        </p:nvSpPr>
        <p:spPr bwMode="auto">
          <a:xfrm flipV="1">
            <a:off x="3181350" y="23764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10" name="Line 50"/>
          <p:cNvSpPr>
            <a:spLocks noChangeShapeType="1"/>
          </p:cNvSpPr>
          <p:nvPr/>
        </p:nvSpPr>
        <p:spPr bwMode="auto">
          <a:xfrm flipV="1">
            <a:off x="3257550" y="1917700"/>
            <a:ext cx="1588"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1" name="Rectangle 51"/>
          <p:cNvSpPr>
            <a:spLocks noChangeArrowheads="1"/>
          </p:cNvSpPr>
          <p:nvPr/>
        </p:nvSpPr>
        <p:spPr bwMode="auto">
          <a:xfrm>
            <a:off x="52387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12" name="Rectangle 52"/>
          <p:cNvSpPr>
            <a:spLocks noChangeArrowheads="1"/>
          </p:cNvSpPr>
          <p:nvPr/>
        </p:nvSpPr>
        <p:spPr bwMode="auto">
          <a:xfrm>
            <a:off x="5543550" y="2300288"/>
            <a:ext cx="304800" cy="304800"/>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grpSp>
        <p:nvGrpSpPr>
          <p:cNvPr id="42013" name="Group 53"/>
          <p:cNvGrpSpPr>
            <a:grpSpLocks/>
          </p:cNvGrpSpPr>
          <p:nvPr/>
        </p:nvGrpSpPr>
        <p:grpSpPr bwMode="auto">
          <a:xfrm>
            <a:off x="5238750" y="1538288"/>
            <a:ext cx="1065213" cy="455612"/>
            <a:chOff x="3216" y="853"/>
            <a:chExt cx="671" cy="287"/>
          </a:xfrm>
        </p:grpSpPr>
        <p:sp>
          <p:nvSpPr>
            <p:cNvPr id="42046" name="Rectangle 54"/>
            <p:cNvSpPr>
              <a:spLocks noChangeArrowheads="1"/>
            </p:cNvSpPr>
            <p:nvPr/>
          </p:nvSpPr>
          <p:spPr bwMode="auto">
            <a:xfrm>
              <a:off x="3216" y="90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47" name="Rectangle 55"/>
            <p:cNvSpPr>
              <a:spLocks noChangeArrowheads="1"/>
            </p:cNvSpPr>
            <p:nvPr/>
          </p:nvSpPr>
          <p:spPr bwMode="auto">
            <a:xfrm>
              <a:off x="3408" y="90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48" name="Rectangle 56"/>
            <p:cNvSpPr>
              <a:spLocks noChangeArrowheads="1"/>
            </p:cNvSpPr>
            <p:nvPr/>
          </p:nvSpPr>
          <p:spPr bwMode="auto">
            <a:xfrm>
              <a:off x="3600" y="901"/>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45" name="Rectangle 57"/>
            <p:cNvSpPr>
              <a:spLocks noChangeArrowheads="1"/>
            </p:cNvSpPr>
            <p:nvPr/>
          </p:nvSpPr>
          <p:spPr bwMode="auto">
            <a:xfrm>
              <a:off x="3696" y="853"/>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grpSp>
        <p:nvGrpSpPr>
          <p:cNvPr id="42014" name="Group 58"/>
          <p:cNvGrpSpPr>
            <a:grpSpLocks/>
          </p:cNvGrpSpPr>
          <p:nvPr/>
        </p:nvGrpSpPr>
        <p:grpSpPr bwMode="auto">
          <a:xfrm>
            <a:off x="5238750" y="2909888"/>
            <a:ext cx="1065213" cy="455612"/>
            <a:chOff x="3216" y="1717"/>
            <a:chExt cx="671" cy="287"/>
          </a:xfrm>
        </p:grpSpPr>
        <p:sp>
          <p:nvSpPr>
            <p:cNvPr id="42042" name="Rectangle 59"/>
            <p:cNvSpPr>
              <a:spLocks noChangeArrowheads="1"/>
            </p:cNvSpPr>
            <p:nvPr/>
          </p:nvSpPr>
          <p:spPr bwMode="auto">
            <a:xfrm>
              <a:off x="3216" y="176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43" name="Rectangle 60"/>
            <p:cNvSpPr>
              <a:spLocks noChangeArrowheads="1"/>
            </p:cNvSpPr>
            <p:nvPr/>
          </p:nvSpPr>
          <p:spPr bwMode="auto">
            <a:xfrm>
              <a:off x="3408" y="176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44" name="Rectangle 61"/>
            <p:cNvSpPr>
              <a:spLocks noChangeArrowheads="1"/>
            </p:cNvSpPr>
            <p:nvPr/>
          </p:nvSpPr>
          <p:spPr bwMode="auto">
            <a:xfrm>
              <a:off x="3600" y="1765"/>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50" name="Rectangle 62"/>
            <p:cNvSpPr>
              <a:spLocks noChangeArrowheads="1"/>
            </p:cNvSpPr>
            <p:nvPr/>
          </p:nvSpPr>
          <p:spPr bwMode="auto">
            <a:xfrm>
              <a:off x="3696" y="1717"/>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15" name="Oval 63"/>
          <p:cNvSpPr>
            <a:spLocks noChangeArrowheads="1"/>
          </p:cNvSpPr>
          <p:nvPr/>
        </p:nvSpPr>
        <p:spPr bwMode="auto">
          <a:xfrm>
            <a:off x="5314950" y="23764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16" name="Line 64"/>
          <p:cNvSpPr>
            <a:spLocks noChangeShapeType="1"/>
          </p:cNvSpPr>
          <p:nvPr/>
        </p:nvSpPr>
        <p:spPr bwMode="auto">
          <a:xfrm>
            <a:off x="5391150" y="2452688"/>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7" name="Oval 65"/>
          <p:cNvSpPr>
            <a:spLocks noChangeArrowheads="1"/>
          </p:cNvSpPr>
          <p:nvPr/>
        </p:nvSpPr>
        <p:spPr bwMode="auto">
          <a:xfrm>
            <a:off x="5314950" y="16906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18" name="Line 66"/>
          <p:cNvSpPr>
            <a:spLocks noChangeShapeType="1"/>
          </p:cNvSpPr>
          <p:nvPr/>
        </p:nvSpPr>
        <p:spPr bwMode="auto">
          <a:xfrm>
            <a:off x="5391150" y="1766888"/>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9" name="Oval 67"/>
          <p:cNvSpPr>
            <a:spLocks noChangeArrowheads="1"/>
          </p:cNvSpPr>
          <p:nvPr/>
        </p:nvSpPr>
        <p:spPr bwMode="auto">
          <a:xfrm flipV="1">
            <a:off x="5619750" y="30622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20" name="Line 68"/>
          <p:cNvSpPr>
            <a:spLocks noChangeShapeType="1"/>
          </p:cNvSpPr>
          <p:nvPr/>
        </p:nvSpPr>
        <p:spPr bwMode="auto">
          <a:xfrm flipV="1">
            <a:off x="5695950" y="2603500"/>
            <a:ext cx="1588"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1" name="Oval 69"/>
          <p:cNvSpPr>
            <a:spLocks noChangeArrowheads="1"/>
          </p:cNvSpPr>
          <p:nvPr/>
        </p:nvSpPr>
        <p:spPr bwMode="auto">
          <a:xfrm flipV="1">
            <a:off x="5619750" y="23764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22" name="Line 70"/>
          <p:cNvSpPr>
            <a:spLocks noChangeShapeType="1"/>
          </p:cNvSpPr>
          <p:nvPr/>
        </p:nvSpPr>
        <p:spPr bwMode="auto">
          <a:xfrm flipV="1">
            <a:off x="5695950" y="1917700"/>
            <a:ext cx="1588" cy="536575"/>
          </a:xfrm>
          <a:prstGeom prst="line">
            <a:avLst/>
          </a:prstGeom>
          <a:noFill/>
          <a:ln w="5724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3" name="Rectangle 71"/>
          <p:cNvSpPr>
            <a:spLocks noChangeArrowheads="1"/>
          </p:cNvSpPr>
          <p:nvPr/>
        </p:nvSpPr>
        <p:spPr bwMode="auto">
          <a:xfrm>
            <a:off x="1200150" y="2300288"/>
            <a:ext cx="304800" cy="304800"/>
          </a:xfrm>
          <a:prstGeom prst="rect">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grpSp>
        <p:nvGrpSpPr>
          <p:cNvPr id="42024" name="Group 72"/>
          <p:cNvGrpSpPr>
            <a:grpSpLocks/>
          </p:cNvGrpSpPr>
          <p:nvPr/>
        </p:nvGrpSpPr>
        <p:grpSpPr bwMode="auto">
          <a:xfrm>
            <a:off x="7372350" y="2224088"/>
            <a:ext cx="1065213" cy="455612"/>
            <a:chOff x="4560" y="1285"/>
            <a:chExt cx="671" cy="287"/>
          </a:xfrm>
        </p:grpSpPr>
        <p:sp>
          <p:nvSpPr>
            <p:cNvPr id="42038" name="Rectangle 73"/>
            <p:cNvSpPr>
              <a:spLocks noChangeArrowheads="1"/>
            </p:cNvSpPr>
            <p:nvPr/>
          </p:nvSpPr>
          <p:spPr bwMode="auto">
            <a:xfrm>
              <a:off x="4560" y="133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39" name="Rectangle 74"/>
            <p:cNvSpPr>
              <a:spLocks noChangeArrowheads="1"/>
            </p:cNvSpPr>
            <p:nvPr/>
          </p:nvSpPr>
          <p:spPr bwMode="auto">
            <a:xfrm>
              <a:off x="4752" y="133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42040" name="Rectangle 75"/>
            <p:cNvSpPr>
              <a:spLocks noChangeArrowheads="1"/>
            </p:cNvSpPr>
            <p:nvPr/>
          </p:nvSpPr>
          <p:spPr bwMode="auto">
            <a:xfrm>
              <a:off x="4944" y="1333"/>
              <a:ext cx="192" cy="192"/>
            </a:xfrm>
            <a:prstGeom prst="rect">
              <a:avLst/>
            </a:prstGeom>
            <a:solidFill>
              <a:srgbClr val="FFFFFF"/>
            </a:solidFill>
            <a:ln w="3240">
              <a:solidFill>
                <a:srgbClr val="000066"/>
              </a:solidFill>
              <a:miter lim="800000"/>
              <a:headEnd/>
              <a:tailEnd/>
            </a:ln>
          </p:spPr>
          <p:txBody>
            <a:bodyPr wrap="none" anchor="ctr"/>
            <a:lstStyle/>
            <a:p>
              <a:endParaRPr lang="en-US" sz="2400">
                <a:solidFill>
                  <a:srgbClr val="000066"/>
                </a:solidFill>
              </a:endParaRPr>
            </a:p>
          </p:txBody>
        </p:sp>
        <p:sp>
          <p:nvSpPr>
            <p:cNvPr id="12364" name="Rectangle 76"/>
            <p:cNvSpPr>
              <a:spLocks noChangeArrowheads="1"/>
            </p:cNvSpPr>
            <p:nvPr/>
          </p:nvSpPr>
          <p:spPr bwMode="auto">
            <a:xfrm>
              <a:off x="5040" y="1285"/>
              <a:ext cx="192" cy="288"/>
            </a:xfrm>
            <a:prstGeom prst="rect">
              <a:avLst/>
            </a:prstGeom>
            <a:solidFill>
              <a:schemeClr val="bg2">
                <a:lumMod val="20000"/>
                <a:lumOff val="80000"/>
              </a:schemeClr>
            </a:solidFill>
            <a:ln w="9525">
              <a:noFill/>
              <a:round/>
              <a:headEnd/>
              <a:tailEnd/>
            </a:ln>
            <a:effectLst/>
          </p:spPr>
          <p:txBody>
            <a:bodyPr wrap="none" anchor="ctr"/>
            <a:lstStyle/>
            <a:p>
              <a:pPr>
                <a:defRPr/>
              </a:pPr>
              <a:endParaRPr lang="en-US" sz="2400">
                <a:solidFill>
                  <a:srgbClr val="000066"/>
                </a:solidFill>
              </a:endParaRPr>
            </a:p>
          </p:txBody>
        </p:sp>
      </p:grpSp>
      <p:sp>
        <p:nvSpPr>
          <p:cNvPr id="42025" name="Oval 77"/>
          <p:cNvSpPr>
            <a:spLocks noChangeArrowheads="1"/>
          </p:cNvSpPr>
          <p:nvPr/>
        </p:nvSpPr>
        <p:spPr bwMode="auto">
          <a:xfrm>
            <a:off x="7448550" y="23764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26" name="Line 78"/>
          <p:cNvSpPr>
            <a:spLocks noChangeShapeType="1"/>
          </p:cNvSpPr>
          <p:nvPr/>
        </p:nvSpPr>
        <p:spPr bwMode="auto">
          <a:xfrm>
            <a:off x="7524750" y="2452688"/>
            <a:ext cx="1588" cy="533400"/>
          </a:xfrm>
          <a:prstGeom prst="line">
            <a:avLst/>
          </a:prstGeom>
          <a:noFill/>
          <a:ln w="57240">
            <a:solidFill>
              <a:srgbClr val="00B05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7" name="Oval 79"/>
          <p:cNvSpPr>
            <a:spLocks noChangeArrowheads="1"/>
          </p:cNvSpPr>
          <p:nvPr/>
        </p:nvSpPr>
        <p:spPr bwMode="auto">
          <a:xfrm>
            <a:off x="7753350" y="2376488"/>
            <a:ext cx="152400" cy="152400"/>
          </a:xfrm>
          <a:prstGeom prst="ellipse">
            <a:avLst/>
          </a:prstGeom>
          <a:noFill/>
          <a:ln w="2844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42028" name="Text Box 80"/>
          <p:cNvSpPr txBox="1">
            <a:spLocks noChangeArrowheads="1"/>
          </p:cNvSpPr>
          <p:nvPr/>
        </p:nvSpPr>
        <p:spPr bwMode="auto">
          <a:xfrm>
            <a:off x="3648075" y="1385888"/>
            <a:ext cx="13827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Courier New" charset="0"/>
              <a:buNone/>
            </a:pPr>
            <a:r>
              <a:rPr lang="en-GB">
                <a:solidFill>
                  <a:srgbClr val="000066"/>
                </a:solidFill>
                <a:latin typeface="Courier New" charset="0"/>
                <a:cs typeface="msgothic" charset="0"/>
              </a:rPr>
              <a:t>free( )</a:t>
            </a:r>
          </a:p>
        </p:txBody>
      </p:sp>
      <p:sp>
        <p:nvSpPr>
          <p:cNvPr id="42029" name="Oval 81"/>
          <p:cNvSpPr>
            <a:spLocks noChangeArrowheads="1"/>
          </p:cNvSpPr>
          <p:nvPr/>
        </p:nvSpPr>
        <p:spPr bwMode="auto">
          <a:xfrm>
            <a:off x="4629150" y="1538288"/>
            <a:ext cx="152400" cy="1524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30" name="Line 82"/>
          <p:cNvSpPr>
            <a:spLocks noChangeShapeType="1"/>
          </p:cNvSpPr>
          <p:nvPr/>
        </p:nvSpPr>
        <p:spPr bwMode="auto">
          <a:xfrm flipH="1">
            <a:off x="4170363" y="1614488"/>
            <a:ext cx="536575" cy="685800"/>
          </a:xfrm>
          <a:prstGeom prst="line">
            <a:avLst/>
          </a:prstGeom>
          <a:noFill/>
          <a:ln w="57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31" name="Oval 119"/>
          <p:cNvSpPr>
            <a:spLocks noChangeArrowheads="1"/>
          </p:cNvSpPr>
          <p:nvPr/>
        </p:nvSpPr>
        <p:spPr bwMode="auto">
          <a:xfrm>
            <a:off x="5314950" y="30622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32" name="Oval 120"/>
          <p:cNvSpPr>
            <a:spLocks noChangeArrowheads="1"/>
          </p:cNvSpPr>
          <p:nvPr/>
        </p:nvSpPr>
        <p:spPr bwMode="auto">
          <a:xfrm>
            <a:off x="2876550" y="3062288"/>
            <a:ext cx="152400" cy="15240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33" name="Oval 124"/>
          <p:cNvSpPr>
            <a:spLocks noChangeArrowheads="1"/>
          </p:cNvSpPr>
          <p:nvPr/>
        </p:nvSpPr>
        <p:spPr bwMode="auto">
          <a:xfrm flipV="1">
            <a:off x="5619750" y="16906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34" name="Oval 126"/>
          <p:cNvSpPr>
            <a:spLocks noChangeArrowheads="1"/>
          </p:cNvSpPr>
          <p:nvPr/>
        </p:nvSpPr>
        <p:spPr bwMode="auto">
          <a:xfrm flipV="1">
            <a:off x="3181350" y="1690688"/>
            <a:ext cx="152400" cy="152400"/>
          </a:xfrm>
          <a:prstGeom prst="ellipse">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66"/>
              </a:solidFill>
            </a:endParaRPr>
          </a:p>
        </p:txBody>
      </p:sp>
      <p:sp>
        <p:nvSpPr>
          <p:cNvPr id="42035" name="Text Box 127"/>
          <p:cNvSpPr txBox="1">
            <a:spLocks noChangeArrowheads="1"/>
          </p:cNvSpPr>
          <p:nvPr/>
        </p:nvSpPr>
        <p:spPr bwMode="auto">
          <a:xfrm>
            <a:off x="422275" y="2247900"/>
            <a:ext cx="698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a:solidFill>
                  <a:srgbClr val="000066"/>
                </a:solidFill>
                <a:latin typeface="Calibri" charset="0"/>
                <a:cs typeface="msgothic" charset="0"/>
              </a:rPr>
              <a:t>Root</a:t>
            </a:r>
          </a:p>
        </p:txBody>
      </p:sp>
      <p:sp>
        <p:nvSpPr>
          <p:cNvPr id="42036" name="Text Box 129"/>
          <p:cNvSpPr txBox="1">
            <a:spLocks noChangeArrowheads="1"/>
          </p:cNvSpPr>
          <p:nvPr/>
        </p:nvSpPr>
        <p:spPr bwMode="auto">
          <a:xfrm>
            <a:off x="438150" y="1290638"/>
            <a:ext cx="9382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45720" tIns="46800" rIns="4572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buFont typeface="Helvetica" charset="0"/>
              <a:buNone/>
            </a:pPr>
            <a:r>
              <a:rPr lang="en-GB" i="1">
                <a:solidFill>
                  <a:srgbClr val="3333FF"/>
                </a:solidFill>
                <a:latin typeface="Calibri" charset="0"/>
                <a:cs typeface="msgothic" charset="0"/>
              </a:rPr>
              <a:t>Before</a:t>
            </a:r>
          </a:p>
        </p:txBody>
      </p:sp>
      <p:sp>
        <p:nvSpPr>
          <p:cNvPr id="42037" name="TextBox 133"/>
          <p:cNvSpPr txBox="1">
            <a:spLocks noChangeArrowheads="1"/>
          </p:cNvSpPr>
          <p:nvPr/>
        </p:nvSpPr>
        <p:spPr bwMode="auto">
          <a:xfrm>
            <a:off x="6700838" y="939800"/>
            <a:ext cx="1985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3333FF"/>
                </a:solidFill>
                <a:latin typeface="Calibri" charset="0"/>
              </a:rPr>
              <a:t>conceptual graphic</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317500" y="493713"/>
            <a:ext cx="6540500" cy="57308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cs typeface="+mj-cs"/>
              </a:rPr>
              <a:t>Explicit List Summary</a:t>
            </a:r>
          </a:p>
        </p:txBody>
      </p:sp>
      <p:sp>
        <p:nvSpPr>
          <p:cNvPr id="13314" name="Rectangle 2"/>
          <p:cNvSpPr>
            <a:spLocks noGrp="1" noChangeArrowheads="1"/>
          </p:cNvSpPr>
          <p:nvPr>
            <p:ph type="body" idx="1"/>
          </p:nvPr>
        </p:nvSpPr>
        <p:spPr>
          <a:xfrm>
            <a:off x="334963" y="1220788"/>
            <a:ext cx="8307387" cy="5475287"/>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Comparison to implicit list: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Allocate is linear time in number of </a:t>
            </a:r>
            <a:r>
              <a:rPr lang="en-GB" i="1" dirty="0">
                <a:solidFill>
                  <a:srgbClr val="C00000"/>
                </a:solidFill>
                <a:latin typeface="Helvetica" charset="0"/>
                <a:ea typeface="ＭＳ Ｐゴシック" charset="0"/>
              </a:rPr>
              <a:t>free</a:t>
            </a:r>
            <a:r>
              <a:rPr lang="en-GB" dirty="0">
                <a:latin typeface="Helvetica" charset="0"/>
                <a:ea typeface="ＭＳ Ｐゴシック" charset="0"/>
              </a:rPr>
              <a:t> blocks instead of </a:t>
            </a:r>
            <a:r>
              <a:rPr lang="en-GB" i="1" dirty="0">
                <a:solidFill>
                  <a:srgbClr val="C00000"/>
                </a:solidFill>
                <a:latin typeface="Helvetica" charset="0"/>
                <a:ea typeface="ＭＳ Ｐゴシック" charset="0"/>
              </a:rPr>
              <a:t>all</a:t>
            </a:r>
            <a:r>
              <a:rPr lang="en-GB" dirty="0">
                <a:latin typeface="Helvetica" charset="0"/>
                <a:ea typeface="ＭＳ Ｐゴシック" charset="0"/>
              </a:rPr>
              <a:t> blocks</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i="1" dirty="0">
                <a:solidFill>
                  <a:srgbClr val="C00000"/>
                </a:solidFill>
                <a:latin typeface="Helvetica" charset="0"/>
                <a:ea typeface="ＭＳ Ｐゴシック" charset="0"/>
              </a:rPr>
              <a:t>Much faster </a:t>
            </a:r>
            <a:r>
              <a:rPr lang="en-GB" dirty="0">
                <a:latin typeface="Helvetica" charset="0"/>
                <a:ea typeface="ＭＳ Ｐゴシック" charset="0"/>
              </a:rPr>
              <a:t>when most of the memory is full </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Slightly more complicated allocate and free since needs to splice blocks in and out of the list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Some extra space for the links (2 extra </a:t>
            </a:r>
            <a:r>
              <a:rPr lang="en-GB" dirty="0" smtClean="0">
                <a:latin typeface="Helvetica" charset="0"/>
                <a:ea typeface="ＭＳ Ｐゴシック" charset="0"/>
              </a:rPr>
              <a:t>words </a:t>
            </a:r>
            <a:r>
              <a:rPr lang="en-GB" dirty="0">
                <a:latin typeface="Helvetica" charset="0"/>
                <a:ea typeface="ＭＳ Ｐゴシック" charset="0"/>
              </a:rPr>
              <a:t>needed for each block)</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Does this increase internal fragmentation?</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Most common use of linked lists is in conjunction with segregated free lists</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Keep multiple linked lists of different size classes, or possibly for different types of objects</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dissolve">
                                      <p:cBhvr>
                                        <p:cTn id="7" dur="500"/>
                                        <p:tgtEl>
                                          <p:spTgt spid="1331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14">
                                            <p:txEl>
                                              <p:pRg st="1" end="1"/>
                                            </p:txEl>
                                          </p:spTgt>
                                        </p:tgtEl>
                                        <p:attrNameLst>
                                          <p:attrName>style.visibility</p:attrName>
                                        </p:attrNameLst>
                                      </p:cBhvr>
                                      <p:to>
                                        <p:strVal val="visible"/>
                                      </p:to>
                                    </p:set>
                                    <p:animEffect transition="in" filter="dissolve">
                                      <p:cBhvr>
                                        <p:cTn id="10" dur="500"/>
                                        <p:tgtEl>
                                          <p:spTgt spid="1331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Effect transition="in" filter="dissolve">
                                      <p:cBhvr>
                                        <p:cTn id="13" dur="500"/>
                                        <p:tgtEl>
                                          <p:spTgt spid="1331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314">
                                            <p:txEl>
                                              <p:pRg st="3" end="3"/>
                                            </p:txEl>
                                          </p:spTgt>
                                        </p:tgtEl>
                                        <p:attrNameLst>
                                          <p:attrName>style.visibility</p:attrName>
                                        </p:attrNameLst>
                                      </p:cBhvr>
                                      <p:to>
                                        <p:strVal val="visible"/>
                                      </p:to>
                                    </p:set>
                                    <p:animEffect transition="in" filter="dissolve">
                                      <p:cBhvr>
                                        <p:cTn id="16" dur="500"/>
                                        <p:tgtEl>
                                          <p:spTgt spid="13314">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Effect transition="in" filter="dissolve">
                                      <p:cBhvr>
                                        <p:cTn id="19" dur="500"/>
                                        <p:tgtEl>
                                          <p:spTgt spid="13314">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314">
                                            <p:txEl>
                                              <p:pRg st="5" end="5"/>
                                            </p:txEl>
                                          </p:spTgt>
                                        </p:tgtEl>
                                        <p:attrNameLst>
                                          <p:attrName>style.visibility</p:attrName>
                                        </p:attrNameLst>
                                      </p:cBhvr>
                                      <p:to>
                                        <p:strVal val="visible"/>
                                      </p:to>
                                    </p:set>
                                    <p:animEffect transition="in" filter="dissolve">
                                      <p:cBhvr>
                                        <p:cTn id="22" dur="500"/>
                                        <p:tgtEl>
                                          <p:spTgt spid="1331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314">
                                            <p:txEl>
                                              <p:pRg st="7" end="7"/>
                                            </p:txEl>
                                          </p:spTgt>
                                        </p:tgtEl>
                                        <p:attrNameLst>
                                          <p:attrName>style.visibility</p:attrName>
                                        </p:attrNameLst>
                                      </p:cBhvr>
                                      <p:to>
                                        <p:strVal val="visible"/>
                                      </p:to>
                                    </p:set>
                                    <p:animEffect transition="in" filter="dissolve">
                                      <p:cBhvr>
                                        <p:cTn id="27" dur="500"/>
                                        <p:tgtEl>
                                          <p:spTgt spid="13314">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314">
                                            <p:txEl>
                                              <p:pRg st="8" end="8"/>
                                            </p:txEl>
                                          </p:spTgt>
                                        </p:tgtEl>
                                        <p:attrNameLst>
                                          <p:attrName>style.visibility</p:attrName>
                                        </p:attrNameLst>
                                      </p:cBhvr>
                                      <p:to>
                                        <p:strVal val="visible"/>
                                      </p:to>
                                    </p:set>
                                    <p:animEffect transition="in" filter="dissolve">
                                      <p:cBhvr>
                                        <p:cTn id="30" dur="500"/>
                                        <p:tgtEl>
                                          <p:spTgt spid="133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228600" y="4495800"/>
            <a:ext cx="8458200" cy="762000"/>
          </a:xfrm>
          <a:prstGeom prst="rect">
            <a:avLst/>
          </a:prstGeom>
          <a:solidFill>
            <a:srgbClr val="FFFF99"/>
          </a:solidFill>
          <a:ln w="3175">
            <a:solidFill>
              <a:schemeClr val="tx1"/>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67" name="Rectangle 3"/>
          <p:cNvSpPr>
            <a:spLocks noGrp="1" noChangeArrowheads="1"/>
          </p:cNvSpPr>
          <p:nvPr>
            <p:ph type="title"/>
          </p:nvPr>
        </p:nvSpPr>
        <p:spPr>
          <a:xfrm>
            <a:off x="381000" y="341313"/>
            <a:ext cx="7315200" cy="573087"/>
          </a:xfrm>
        </p:spPr>
        <p:txBody>
          <a:bodyPr/>
          <a:lstStyle/>
          <a:p>
            <a:pPr eaLnBrk="1" hangingPunct="1">
              <a:defRPr/>
            </a:pPr>
            <a:r>
              <a:rPr lang="en-US" smtClean="0">
                <a:cs typeface="+mj-cs"/>
              </a:rPr>
              <a:t>Keeping Track of Free Blocks</a:t>
            </a:r>
          </a:p>
        </p:txBody>
      </p:sp>
      <p:sp>
        <p:nvSpPr>
          <p:cNvPr id="625668" name="Rectangle 4"/>
          <p:cNvSpPr>
            <a:spLocks noGrp="1" noChangeArrowheads="1"/>
          </p:cNvSpPr>
          <p:nvPr>
            <p:ph type="body" idx="1"/>
          </p:nvPr>
        </p:nvSpPr>
        <p:spPr/>
        <p:txBody>
          <a:bodyPr/>
          <a:lstStyle/>
          <a:p>
            <a:pPr eaLnBrk="1" hangingPunct="1">
              <a:lnSpc>
                <a:spcPct val="85000"/>
              </a:lnSpc>
              <a:defRPr/>
            </a:pPr>
            <a:r>
              <a:rPr lang="en-US" i="1" u="sng" smtClean="0">
                <a:cs typeface="+mn-cs"/>
              </a:rPr>
              <a:t>Method 1</a:t>
            </a:r>
            <a:r>
              <a:rPr lang="en-US" smtClean="0">
                <a:cs typeface="+mn-cs"/>
              </a:rPr>
              <a:t>: </a:t>
            </a:r>
            <a:r>
              <a:rPr lang="en-US" i="1" smtClean="0">
                <a:solidFill>
                  <a:srgbClr val="FF0000"/>
                </a:solidFill>
                <a:cs typeface="+mn-cs"/>
              </a:rPr>
              <a:t>Implicit list</a:t>
            </a:r>
            <a:r>
              <a:rPr lang="en-US" smtClean="0">
                <a:cs typeface="+mn-cs"/>
              </a:rPr>
              <a:t> using lengths -- links all blocks</a:t>
            </a:r>
          </a:p>
          <a:p>
            <a:pPr eaLnBrk="1" hangingPunct="1">
              <a:lnSpc>
                <a:spcPct val="85000"/>
              </a:lnSpc>
              <a:buFont typeface="Wingdings" charset="0"/>
              <a:buChar char="l"/>
              <a:defRPr/>
            </a:pPr>
            <a:endParaRPr lang="en-US" smtClean="0">
              <a:cs typeface="+mn-cs"/>
            </a:endParaRPr>
          </a:p>
          <a:p>
            <a:pPr eaLnBrk="1" hangingPunct="1">
              <a:lnSpc>
                <a:spcPct val="85000"/>
              </a:lnSpc>
              <a:buFont typeface="Wingdings" charset="0"/>
              <a:buChar char="l"/>
              <a:defRPr/>
            </a:pPr>
            <a:endParaRPr lang="en-US" smtClean="0">
              <a:cs typeface="+mn-cs"/>
            </a:endParaRPr>
          </a:p>
          <a:p>
            <a:pPr eaLnBrk="1" hangingPunct="1">
              <a:lnSpc>
                <a:spcPct val="85000"/>
              </a:lnSpc>
              <a:defRPr/>
            </a:pPr>
            <a:r>
              <a:rPr lang="en-US" i="1" u="sng" smtClean="0">
                <a:cs typeface="+mn-cs"/>
              </a:rPr>
              <a:t>Method 2</a:t>
            </a:r>
            <a:r>
              <a:rPr lang="en-US" smtClean="0">
                <a:cs typeface="+mn-cs"/>
              </a:rPr>
              <a:t>: </a:t>
            </a:r>
            <a:r>
              <a:rPr lang="en-US" i="1" smtClean="0">
                <a:solidFill>
                  <a:srgbClr val="FF0000"/>
                </a:solidFill>
                <a:cs typeface="+mn-cs"/>
              </a:rPr>
              <a:t>Explicit list</a:t>
            </a:r>
            <a:r>
              <a:rPr lang="en-US" smtClean="0">
                <a:cs typeface="+mn-cs"/>
              </a:rPr>
              <a:t> among the free blocks using pointers within the free blocks</a:t>
            </a:r>
          </a:p>
          <a:p>
            <a:pPr eaLnBrk="1" hangingPunct="1">
              <a:lnSpc>
                <a:spcPct val="85000"/>
              </a:lnSpc>
              <a:defRPr/>
            </a:pPr>
            <a:endParaRPr lang="en-US" smtClean="0">
              <a:cs typeface="+mn-cs"/>
            </a:endParaRPr>
          </a:p>
          <a:p>
            <a:pPr eaLnBrk="1" hangingPunct="1">
              <a:lnSpc>
                <a:spcPct val="85000"/>
              </a:lnSpc>
              <a:buFont typeface="Wingdings" charset="0"/>
              <a:buChar char="l"/>
              <a:defRPr/>
            </a:pPr>
            <a:endParaRPr lang="en-US" smtClean="0">
              <a:cs typeface="+mn-cs"/>
            </a:endParaRPr>
          </a:p>
          <a:p>
            <a:pPr eaLnBrk="1" hangingPunct="1">
              <a:lnSpc>
                <a:spcPct val="85000"/>
              </a:lnSpc>
              <a:defRPr/>
            </a:pPr>
            <a:r>
              <a:rPr lang="en-US" i="1" u="sng" smtClean="0">
                <a:cs typeface="+mn-cs"/>
              </a:rPr>
              <a:t>Method 3</a:t>
            </a:r>
            <a:r>
              <a:rPr lang="en-US" smtClean="0">
                <a:cs typeface="+mn-cs"/>
              </a:rPr>
              <a:t>: </a:t>
            </a:r>
            <a:r>
              <a:rPr lang="en-US" i="1" smtClean="0">
                <a:solidFill>
                  <a:srgbClr val="FF0000"/>
                </a:solidFill>
                <a:cs typeface="+mn-cs"/>
              </a:rPr>
              <a:t>Segregated free list</a:t>
            </a:r>
          </a:p>
          <a:p>
            <a:pPr lvl="1" eaLnBrk="1" hangingPunct="1">
              <a:lnSpc>
                <a:spcPct val="90000"/>
              </a:lnSpc>
              <a:defRPr/>
            </a:pPr>
            <a:r>
              <a:rPr lang="en-US" b="0" smtClean="0"/>
              <a:t>Different free lists for different size classes</a:t>
            </a:r>
          </a:p>
          <a:p>
            <a:pPr eaLnBrk="1" hangingPunct="1">
              <a:lnSpc>
                <a:spcPct val="85000"/>
              </a:lnSpc>
              <a:defRPr/>
            </a:pPr>
            <a:r>
              <a:rPr lang="en-US" i="1" u="sng" smtClean="0">
                <a:cs typeface="+mn-cs"/>
              </a:rPr>
              <a:t>Method 4</a:t>
            </a:r>
            <a:r>
              <a:rPr lang="en-US" smtClean="0">
                <a:cs typeface="+mn-cs"/>
              </a:rPr>
              <a:t>: Blocks sorted by size</a:t>
            </a:r>
          </a:p>
          <a:p>
            <a:pPr lvl="1" eaLnBrk="1" hangingPunct="1">
              <a:lnSpc>
                <a:spcPct val="90000"/>
              </a:lnSpc>
              <a:defRPr/>
            </a:pPr>
            <a:r>
              <a:rPr lang="en-US" b="0" smtClean="0"/>
              <a:t>Can use a balanced tree (e.g. Red-Black tree) with pointers within each free block, and the length used as a key</a:t>
            </a:r>
          </a:p>
        </p:txBody>
      </p:sp>
      <p:sp>
        <p:nvSpPr>
          <p:cNvPr id="625669" name="Rectangle 5"/>
          <p:cNvSpPr>
            <a:spLocks noChangeArrowheads="1"/>
          </p:cNvSpPr>
          <p:nvPr/>
        </p:nvSpPr>
        <p:spPr bwMode="auto">
          <a:xfrm>
            <a:off x="16764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latin typeface="Courier New" charset="0"/>
              </a:rPr>
              <a:t>5</a:t>
            </a:r>
          </a:p>
        </p:txBody>
      </p:sp>
      <p:sp>
        <p:nvSpPr>
          <p:cNvPr id="625670" name="Rectangle 6"/>
          <p:cNvSpPr>
            <a:spLocks noChangeArrowheads="1"/>
          </p:cNvSpPr>
          <p:nvPr/>
        </p:nvSpPr>
        <p:spPr bwMode="auto">
          <a:xfrm>
            <a:off x="19812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1" name="Rectangle 7"/>
          <p:cNvSpPr>
            <a:spLocks noChangeArrowheads="1"/>
          </p:cNvSpPr>
          <p:nvPr/>
        </p:nvSpPr>
        <p:spPr bwMode="auto">
          <a:xfrm>
            <a:off x="22860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2" name="Rectangle 8"/>
          <p:cNvSpPr>
            <a:spLocks noChangeArrowheads="1"/>
          </p:cNvSpPr>
          <p:nvPr/>
        </p:nvSpPr>
        <p:spPr bwMode="auto">
          <a:xfrm>
            <a:off x="25908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3" name="Rectangle 9"/>
          <p:cNvSpPr>
            <a:spLocks noChangeArrowheads="1"/>
          </p:cNvSpPr>
          <p:nvPr/>
        </p:nvSpPr>
        <p:spPr bwMode="auto">
          <a:xfrm>
            <a:off x="28956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4" name="Rectangle 10"/>
          <p:cNvSpPr>
            <a:spLocks noChangeArrowheads="1"/>
          </p:cNvSpPr>
          <p:nvPr/>
        </p:nvSpPr>
        <p:spPr bwMode="auto">
          <a:xfrm>
            <a:off x="32004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625675" name="Rectangle 11"/>
          <p:cNvSpPr>
            <a:spLocks noChangeArrowheads="1"/>
          </p:cNvSpPr>
          <p:nvPr/>
        </p:nvSpPr>
        <p:spPr bwMode="auto">
          <a:xfrm>
            <a:off x="35052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6" name="Rectangle 12"/>
          <p:cNvSpPr>
            <a:spLocks noChangeArrowheads="1"/>
          </p:cNvSpPr>
          <p:nvPr/>
        </p:nvSpPr>
        <p:spPr bwMode="auto">
          <a:xfrm>
            <a:off x="38100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7" name="Rectangle 13"/>
          <p:cNvSpPr>
            <a:spLocks noChangeArrowheads="1"/>
          </p:cNvSpPr>
          <p:nvPr/>
        </p:nvSpPr>
        <p:spPr bwMode="auto">
          <a:xfrm>
            <a:off x="41148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8" name="Rectangle 14"/>
          <p:cNvSpPr>
            <a:spLocks noChangeArrowheads="1"/>
          </p:cNvSpPr>
          <p:nvPr/>
        </p:nvSpPr>
        <p:spPr bwMode="auto">
          <a:xfrm>
            <a:off x="47244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9" name="Rectangle 15"/>
          <p:cNvSpPr>
            <a:spLocks noChangeArrowheads="1"/>
          </p:cNvSpPr>
          <p:nvPr/>
        </p:nvSpPr>
        <p:spPr bwMode="auto">
          <a:xfrm>
            <a:off x="50292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0" name="Rectangle 16"/>
          <p:cNvSpPr>
            <a:spLocks noChangeArrowheads="1"/>
          </p:cNvSpPr>
          <p:nvPr/>
        </p:nvSpPr>
        <p:spPr bwMode="auto">
          <a:xfrm>
            <a:off x="53340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1" name="Rectangle 17"/>
          <p:cNvSpPr>
            <a:spLocks noChangeArrowheads="1"/>
          </p:cNvSpPr>
          <p:nvPr/>
        </p:nvSpPr>
        <p:spPr bwMode="auto">
          <a:xfrm>
            <a:off x="56388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2" name="Rectangle 18"/>
          <p:cNvSpPr>
            <a:spLocks noChangeArrowheads="1"/>
          </p:cNvSpPr>
          <p:nvPr/>
        </p:nvSpPr>
        <p:spPr bwMode="auto">
          <a:xfrm>
            <a:off x="59436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3" name="Rectangle 19"/>
          <p:cNvSpPr>
            <a:spLocks noChangeArrowheads="1"/>
          </p:cNvSpPr>
          <p:nvPr/>
        </p:nvSpPr>
        <p:spPr bwMode="auto">
          <a:xfrm>
            <a:off x="62484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2</a:t>
            </a:r>
          </a:p>
        </p:txBody>
      </p:sp>
      <p:sp>
        <p:nvSpPr>
          <p:cNvPr id="625684" name="Rectangle 20"/>
          <p:cNvSpPr>
            <a:spLocks noChangeArrowheads="1"/>
          </p:cNvSpPr>
          <p:nvPr/>
        </p:nvSpPr>
        <p:spPr bwMode="auto">
          <a:xfrm>
            <a:off x="65532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5" name="Rectangle 21"/>
          <p:cNvSpPr>
            <a:spLocks noChangeArrowheads="1"/>
          </p:cNvSpPr>
          <p:nvPr/>
        </p:nvSpPr>
        <p:spPr bwMode="auto">
          <a:xfrm>
            <a:off x="44196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6</a:t>
            </a:r>
          </a:p>
        </p:txBody>
      </p:sp>
      <p:sp>
        <p:nvSpPr>
          <p:cNvPr id="625686" name="Rectangle 22"/>
          <p:cNvSpPr>
            <a:spLocks noChangeArrowheads="1"/>
          </p:cNvSpPr>
          <p:nvPr/>
        </p:nvSpPr>
        <p:spPr bwMode="auto">
          <a:xfrm>
            <a:off x="16002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latin typeface="Courier New" charset="0"/>
              </a:rPr>
              <a:t>5</a:t>
            </a:r>
          </a:p>
        </p:txBody>
      </p:sp>
      <p:sp>
        <p:nvSpPr>
          <p:cNvPr id="625687" name="Rectangle 23"/>
          <p:cNvSpPr>
            <a:spLocks noChangeArrowheads="1"/>
          </p:cNvSpPr>
          <p:nvPr/>
        </p:nvSpPr>
        <p:spPr bwMode="auto">
          <a:xfrm>
            <a:off x="19050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8" name="Rectangle 24"/>
          <p:cNvSpPr>
            <a:spLocks noChangeArrowheads="1"/>
          </p:cNvSpPr>
          <p:nvPr/>
        </p:nvSpPr>
        <p:spPr bwMode="auto">
          <a:xfrm>
            <a:off x="22098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9" name="Rectangle 25"/>
          <p:cNvSpPr>
            <a:spLocks noChangeArrowheads="1"/>
          </p:cNvSpPr>
          <p:nvPr/>
        </p:nvSpPr>
        <p:spPr bwMode="auto">
          <a:xfrm>
            <a:off x="25146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0" name="Rectangle 26"/>
          <p:cNvSpPr>
            <a:spLocks noChangeArrowheads="1"/>
          </p:cNvSpPr>
          <p:nvPr/>
        </p:nvSpPr>
        <p:spPr bwMode="auto">
          <a:xfrm>
            <a:off x="28194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1" name="Rectangle 27"/>
          <p:cNvSpPr>
            <a:spLocks noChangeArrowheads="1"/>
          </p:cNvSpPr>
          <p:nvPr/>
        </p:nvSpPr>
        <p:spPr bwMode="auto">
          <a:xfrm>
            <a:off x="31242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625692" name="Rectangle 28"/>
          <p:cNvSpPr>
            <a:spLocks noChangeArrowheads="1"/>
          </p:cNvSpPr>
          <p:nvPr/>
        </p:nvSpPr>
        <p:spPr bwMode="auto">
          <a:xfrm>
            <a:off x="34290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3" name="Rectangle 29"/>
          <p:cNvSpPr>
            <a:spLocks noChangeArrowheads="1"/>
          </p:cNvSpPr>
          <p:nvPr/>
        </p:nvSpPr>
        <p:spPr bwMode="auto">
          <a:xfrm>
            <a:off x="37338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4" name="Rectangle 30"/>
          <p:cNvSpPr>
            <a:spLocks noChangeArrowheads="1"/>
          </p:cNvSpPr>
          <p:nvPr/>
        </p:nvSpPr>
        <p:spPr bwMode="auto">
          <a:xfrm>
            <a:off x="40386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5" name="Rectangle 31"/>
          <p:cNvSpPr>
            <a:spLocks noChangeArrowheads="1"/>
          </p:cNvSpPr>
          <p:nvPr/>
        </p:nvSpPr>
        <p:spPr bwMode="auto">
          <a:xfrm>
            <a:off x="46482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6" name="Rectangle 32"/>
          <p:cNvSpPr>
            <a:spLocks noChangeArrowheads="1"/>
          </p:cNvSpPr>
          <p:nvPr/>
        </p:nvSpPr>
        <p:spPr bwMode="auto">
          <a:xfrm>
            <a:off x="49530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7" name="Rectangle 33"/>
          <p:cNvSpPr>
            <a:spLocks noChangeArrowheads="1"/>
          </p:cNvSpPr>
          <p:nvPr/>
        </p:nvSpPr>
        <p:spPr bwMode="auto">
          <a:xfrm>
            <a:off x="52578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8" name="Rectangle 34"/>
          <p:cNvSpPr>
            <a:spLocks noChangeArrowheads="1"/>
          </p:cNvSpPr>
          <p:nvPr/>
        </p:nvSpPr>
        <p:spPr bwMode="auto">
          <a:xfrm>
            <a:off x="55626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9" name="Rectangle 35"/>
          <p:cNvSpPr>
            <a:spLocks noChangeArrowheads="1"/>
          </p:cNvSpPr>
          <p:nvPr/>
        </p:nvSpPr>
        <p:spPr bwMode="auto">
          <a:xfrm>
            <a:off x="58674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0" name="Rectangle 36"/>
          <p:cNvSpPr>
            <a:spLocks noChangeArrowheads="1"/>
          </p:cNvSpPr>
          <p:nvPr/>
        </p:nvSpPr>
        <p:spPr bwMode="auto">
          <a:xfrm>
            <a:off x="61722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2</a:t>
            </a:r>
          </a:p>
        </p:txBody>
      </p:sp>
      <p:sp>
        <p:nvSpPr>
          <p:cNvPr id="625701" name="Rectangle 37"/>
          <p:cNvSpPr>
            <a:spLocks noChangeArrowheads="1"/>
          </p:cNvSpPr>
          <p:nvPr/>
        </p:nvSpPr>
        <p:spPr bwMode="auto">
          <a:xfrm>
            <a:off x="64770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2" name="Rectangle 38"/>
          <p:cNvSpPr>
            <a:spLocks noChangeArrowheads="1"/>
          </p:cNvSpPr>
          <p:nvPr/>
        </p:nvSpPr>
        <p:spPr bwMode="auto">
          <a:xfrm>
            <a:off x="43434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6</a:t>
            </a:r>
          </a:p>
        </p:txBody>
      </p:sp>
      <p:sp>
        <p:nvSpPr>
          <p:cNvPr id="625703" name="Freeform 39"/>
          <p:cNvSpPr>
            <a:spLocks/>
          </p:cNvSpPr>
          <p:nvPr/>
        </p:nvSpPr>
        <p:spPr bwMode="auto">
          <a:xfrm>
            <a:off x="2057400" y="3479800"/>
            <a:ext cx="2438400" cy="482600"/>
          </a:xfrm>
          <a:custGeom>
            <a:avLst/>
            <a:gdLst>
              <a:gd name="T0" fmla="*/ 0 w 1536"/>
              <a:gd name="T1" fmla="*/ 304 h 304"/>
              <a:gd name="T2" fmla="*/ 912 w 1536"/>
              <a:gd name="T3" fmla="*/ 16 h 304"/>
              <a:gd name="T4" fmla="*/ 1536 w 1536"/>
              <a:gd name="T5" fmla="*/ 208 h 304"/>
            </a:gdLst>
            <a:ahLst/>
            <a:cxnLst>
              <a:cxn ang="0">
                <a:pos x="T0" y="T1"/>
              </a:cxn>
              <a:cxn ang="0">
                <a:pos x="T2" y="T3"/>
              </a:cxn>
              <a:cxn ang="0">
                <a:pos x="T4" y="T5"/>
              </a:cxn>
            </a:cxnLst>
            <a:rect l="0" t="0" r="r" b="b"/>
            <a:pathLst>
              <a:path w="1536" h="304">
                <a:moveTo>
                  <a:pt x="0" y="304"/>
                </a:moveTo>
                <a:cubicBezTo>
                  <a:pt x="328" y="167"/>
                  <a:pt x="656" y="31"/>
                  <a:pt x="912" y="16"/>
                </a:cubicBezTo>
                <a:cubicBezTo>
                  <a:pt x="1167" y="0"/>
                  <a:pt x="1351" y="104"/>
                  <a:pt x="1536" y="208"/>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4" name="Freeform 40"/>
          <p:cNvSpPr>
            <a:spLocks/>
          </p:cNvSpPr>
          <p:nvPr/>
        </p:nvSpPr>
        <p:spPr bwMode="auto">
          <a:xfrm>
            <a:off x="1828800" y="1905000"/>
            <a:ext cx="1524000" cy="228600"/>
          </a:xfrm>
          <a:custGeom>
            <a:avLst/>
            <a:gdLst>
              <a:gd name="T0" fmla="*/ 0 w 960"/>
              <a:gd name="T1" fmla="*/ 144 h 144"/>
              <a:gd name="T2" fmla="*/ 528 w 960"/>
              <a:gd name="T3" fmla="*/ 0 h 144"/>
              <a:gd name="T4" fmla="*/ 960 w 960"/>
              <a:gd name="T5" fmla="*/ 144 h 144"/>
            </a:gdLst>
            <a:ahLst/>
            <a:cxnLst>
              <a:cxn ang="0">
                <a:pos x="T0" y="T1"/>
              </a:cxn>
              <a:cxn ang="0">
                <a:pos x="T2" y="T3"/>
              </a:cxn>
              <a:cxn ang="0">
                <a:pos x="T4" y="T5"/>
              </a:cxn>
            </a:cxnLst>
            <a:rect l="0" t="0" r="r" b="b"/>
            <a:pathLst>
              <a:path w="960" h="144">
                <a:moveTo>
                  <a:pt x="0" y="144"/>
                </a:moveTo>
                <a:cubicBezTo>
                  <a:pt x="184" y="72"/>
                  <a:pt x="368" y="0"/>
                  <a:pt x="528" y="0"/>
                </a:cubicBezTo>
                <a:cubicBezTo>
                  <a:pt x="688" y="0"/>
                  <a:pt x="824" y="72"/>
                  <a:pt x="960" y="144"/>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5" name="Freeform 41"/>
          <p:cNvSpPr>
            <a:spLocks/>
          </p:cNvSpPr>
          <p:nvPr/>
        </p:nvSpPr>
        <p:spPr bwMode="auto">
          <a:xfrm>
            <a:off x="3352800" y="1905000"/>
            <a:ext cx="1219200" cy="228600"/>
          </a:xfrm>
          <a:custGeom>
            <a:avLst/>
            <a:gdLst>
              <a:gd name="T0" fmla="*/ 0 w 768"/>
              <a:gd name="T1" fmla="*/ 144 h 144"/>
              <a:gd name="T2" fmla="*/ 384 w 768"/>
              <a:gd name="T3" fmla="*/ 0 h 144"/>
              <a:gd name="T4" fmla="*/ 768 w 768"/>
              <a:gd name="T5" fmla="*/ 144 h 144"/>
            </a:gdLst>
            <a:ahLst/>
            <a:cxnLst>
              <a:cxn ang="0">
                <a:pos x="T0" y="T1"/>
              </a:cxn>
              <a:cxn ang="0">
                <a:pos x="T2" y="T3"/>
              </a:cxn>
              <a:cxn ang="0">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6" name="Freeform 42"/>
          <p:cNvSpPr>
            <a:spLocks/>
          </p:cNvSpPr>
          <p:nvPr/>
        </p:nvSpPr>
        <p:spPr bwMode="auto">
          <a:xfrm>
            <a:off x="4572000" y="1905000"/>
            <a:ext cx="1828800" cy="228600"/>
          </a:xfrm>
          <a:custGeom>
            <a:avLst/>
            <a:gdLst>
              <a:gd name="T0" fmla="*/ 0 w 1152"/>
              <a:gd name="T1" fmla="*/ 144 h 144"/>
              <a:gd name="T2" fmla="*/ 576 w 1152"/>
              <a:gd name="T3" fmla="*/ 0 h 144"/>
              <a:gd name="T4" fmla="*/ 1152 w 1152"/>
              <a:gd name="T5" fmla="*/ 144 h 144"/>
            </a:gdLst>
            <a:ahLst/>
            <a:cxnLst>
              <a:cxn ang="0">
                <a:pos x="T0" y="T1"/>
              </a:cxn>
              <a:cxn ang="0">
                <a:pos x="T2" y="T3"/>
              </a:cxn>
              <a:cxn ang="0">
                <a:pos x="T4" y="T5"/>
              </a:cxn>
            </a:cxnLst>
            <a:rect l="0" t="0" r="r" b="b"/>
            <a:pathLst>
              <a:path w="1152" h="144">
                <a:moveTo>
                  <a:pt x="0" y="144"/>
                </a:moveTo>
                <a:cubicBezTo>
                  <a:pt x="192" y="72"/>
                  <a:pt x="384" y="0"/>
                  <a:pt x="576" y="0"/>
                </a:cubicBezTo>
                <a:cubicBezTo>
                  <a:pt x="768" y="0"/>
                  <a:pt x="960" y="72"/>
                  <a:pt x="1152" y="144"/>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Heap Allocation Example</a:t>
            </a:r>
            <a:endParaRPr lang="en-US" dirty="0"/>
          </a:p>
        </p:txBody>
      </p:sp>
      <p:sp>
        <p:nvSpPr>
          <p:cNvPr id="9218" name="Text Box 3"/>
          <p:cNvSpPr txBox="1">
            <a:spLocks noChangeArrowheads="1"/>
          </p:cNvSpPr>
          <p:nvPr/>
        </p:nvSpPr>
        <p:spPr bwMode="auto">
          <a:xfrm>
            <a:off x="381000" y="990600"/>
            <a:ext cx="3962400" cy="5048250"/>
          </a:xfrm>
          <a:prstGeom prst="rect">
            <a:avLst/>
          </a:prstGeom>
          <a:solidFill>
            <a:srgbClr val="FFFF99"/>
          </a:solidFill>
          <a:ln w="12700">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int x=0,y[1000];</a:t>
            </a:r>
          </a:p>
          <a:p>
            <a:pPr algn="l">
              <a:lnSpc>
                <a:spcPct val="100000"/>
              </a:lnSpc>
            </a:pPr>
            <a:r>
              <a:rPr lang="en-US" sz="1400">
                <a:solidFill>
                  <a:srgbClr val="000066"/>
                </a:solidFill>
                <a:latin typeface="Courier New" charset="0"/>
              </a:rPr>
              <a:t>char *p;</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main (int argc, char *argv[])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a:t>
            </a:r>
            <a:r>
              <a:rPr lang="en-US" sz="1400">
                <a:solidFill>
                  <a:srgbClr val="FF0000"/>
                </a:solidFill>
                <a:latin typeface="Courier New" charset="0"/>
              </a:rPr>
              <a:t>p = (char*) malloc(256);</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function1(p);</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a:t>
            </a:r>
            <a:r>
              <a:rPr lang="en-US" sz="1400">
                <a:solidFill>
                  <a:srgbClr val="FF0000"/>
                </a:solidFill>
                <a:latin typeface="Courier New" charset="0"/>
              </a:rPr>
              <a:t>free(p); /* return p to available memory pool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function1 (char *ptr)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int i,j=50;</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for (i=0; i&lt;100; i++) {</a:t>
            </a:r>
          </a:p>
          <a:p>
            <a:pPr algn="l">
              <a:lnSpc>
                <a:spcPct val="100000"/>
              </a:lnSpc>
            </a:pPr>
            <a:r>
              <a:rPr lang="en-US" sz="1400">
                <a:solidFill>
                  <a:srgbClr val="000066"/>
                </a:solidFill>
                <a:latin typeface="Courier New" charset="0"/>
              </a:rPr>
              <a:t>        *(ptr+i) = i*j;</a:t>
            </a:r>
          </a:p>
          <a:p>
            <a:pPr algn="l">
              <a:lnSpc>
                <a:spcPct val="100000"/>
              </a:lnSpc>
            </a:pPr>
            <a:r>
              <a:rPr lang="en-US" sz="1400">
                <a:solidFill>
                  <a:srgbClr val="000066"/>
                </a:solidFill>
                <a:latin typeface="Courier New" charset="0"/>
              </a:rPr>
              <a:t>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a:t>
            </a:r>
          </a:p>
        </p:txBody>
      </p:sp>
      <p:grpSp>
        <p:nvGrpSpPr>
          <p:cNvPr id="41" name="Group 40"/>
          <p:cNvGrpSpPr>
            <a:grpSpLocks/>
          </p:cNvGrpSpPr>
          <p:nvPr/>
        </p:nvGrpSpPr>
        <p:grpSpPr bwMode="auto">
          <a:xfrm>
            <a:off x="1600200" y="1752600"/>
            <a:ext cx="6553200" cy="2819400"/>
            <a:chOff x="1676401" y="1752600"/>
            <a:chExt cx="6400799" cy="3048001"/>
          </a:xfrm>
        </p:grpSpPr>
        <p:cxnSp>
          <p:nvCxnSpPr>
            <p:cNvPr id="23" name="Straight Arrow Connector 22"/>
            <p:cNvCxnSpPr/>
            <p:nvPr/>
          </p:nvCxnSpPr>
          <p:spPr bwMode="auto">
            <a:xfrm flipH="1">
              <a:off x="6782465" y="1752600"/>
              <a:ext cx="1294735" cy="1067487"/>
            </a:xfrm>
            <a:prstGeom prst="straightConnector1">
              <a:avLst/>
            </a:prstGeom>
            <a:noFill/>
            <a:ln w="19050" cap="flat" cmpd="sng" algn="ctr">
              <a:solidFill>
                <a:schemeClr val="accent1">
                  <a:lumMod val="60000"/>
                  <a:lumOff val="40000"/>
                </a:schemeClr>
              </a:solidFill>
              <a:prstDash val="solid"/>
              <a:round/>
              <a:headEnd type="none" w="med" len="med"/>
              <a:tailEnd type="none"/>
            </a:ln>
            <a:effectLst/>
          </p:spPr>
        </p:cxnSp>
        <p:cxnSp>
          <p:nvCxnSpPr>
            <p:cNvPr id="25" name="Straight Arrow Connector 24"/>
            <p:cNvCxnSpPr/>
            <p:nvPr/>
          </p:nvCxnSpPr>
          <p:spPr bwMode="auto">
            <a:xfrm flipH="1">
              <a:off x="1676401" y="3048344"/>
              <a:ext cx="3048443" cy="1752257"/>
            </a:xfrm>
            <a:prstGeom prst="straightConnector1">
              <a:avLst/>
            </a:prstGeom>
            <a:noFill/>
            <a:ln w="19050" cap="flat" cmpd="sng" algn="ctr">
              <a:solidFill>
                <a:schemeClr val="accent1">
                  <a:lumMod val="60000"/>
                  <a:lumOff val="40000"/>
                </a:schemeClr>
              </a:solidFill>
              <a:prstDash val="solid"/>
              <a:round/>
              <a:headEnd type="none" w="med" len="med"/>
              <a:tailEnd type="none"/>
            </a:ln>
            <a:effectLst/>
          </p:spPr>
        </p:cxnSp>
        <p:sp>
          <p:nvSpPr>
            <p:cNvPr id="31" name="Content Placeholder 2"/>
            <p:cNvSpPr txBox="1">
              <a:spLocks/>
            </p:cNvSpPr>
            <p:nvPr/>
          </p:nvSpPr>
          <p:spPr bwMode="auto">
            <a:xfrm>
              <a:off x="4191444" y="2471695"/>
              <a:ext cx="3110466" cy="1261419"/>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1998663" indent="-168275" algn="l" rtl="0" eaLnBrk="0" fontAlgn="base" hangingPunct="0">
                <a:spcBef>
                  <a:spcPct val="20000"/>
                </a:spcBef>
                <a:spcAft>
                  <a:spcPct val="0"/>
                </a:spcAft>
                <a:buChar char="o"/>
                <a:defRPr sz="1600" b="1">
                  <a:solidFill>
                    <a:schemeClr val="tx1"/>
                  </a:solidFill>
                  <a:latin typeface="+mn-lt"/>
                  <a:ea typeface="ＭＳ Ｐゴシック" pitchFamily="-111" charset="-128"/>
                </a:defRPr>
              </a:lvl5pPr>
              <a:lvl6pPr marL="2455863" indent="-168275" algn="l" rtl="0" fontAlgn="base">
                <a:spcBef>
                  <a:spcPct val="20000"/>
                </a:spcBef>
                <a:spcAft>
                  <a:spcPct val="0"/>
                </a:spcAft>
                <a:buChar char="o"/>
                <a:defRPr sz="1600" b="1">
                  <a:solidFill>
                    <a:schemeClr val="tx1"/>
                  </a:solidFill>
                  <a:latin typeface="+mn-lt"/>
                  <a:ea typeface="ＭＳ Ｐゴシック" pitchFamily="-111" charset="-128"/>
                </a:defRPr>
              </a:lvl6pPr>
              <a:lvl7pPr marL="2913063" indent="-168275" algn="l" rtl="0" fontAlgn="base">
                <a:spcBef>
                  <a:spcPct val="20000"/>
                </a:spcBef>
                <a:spcAft>
                  <a:spcPct val="0"/>
                </a:spcAft>
                <a:buChar char="o"/>
                <a:defRPr sz="1600" b="1">
                  <a:solidFill>
                    <a:schemeClr val="tx1"/>
                  </a:solidFill>
                  <a:latin typeface="+mn-lt"/>
                  <a:ea typeface="ＭＳ Ｐゴシック" pitchFamily="-111" charset="-128"/>
                </a:defRPr>
              </a:lvl7pPr>
              <a:lvl8pPr marL="3370263" indent="-168275" algn="l" rtl="0" fontAlgn="base">
                <a:spcBef>
                  <a:spcPct val="20000"/>
                </a:spcBef>
                <a:spcAft>
                  <a:spcPct val="0"/>
                </a:spcAft>
                <a:buChar char="o"/>
                <a:defRPr sz="1600" b="1">
                  <a:solidFill>
                    <a:schemeClr val="tx1"/>
                  </a:solidFill>
                  <a:latin typeface="+mn-lt"/>
                  <a:ea typeface="ＭＳ Ｐゴシック" pitchFamily="-111" charset="-128"/>
                </a:defRPr>
              </a:lvl8pPr>
              <a:lvl9pPr marL="3827463" indent="-168275" algn="l" rtl="0" fontAlgn="base">
                <a:spcBef>
                  <a:spcPct val="20000"/>
                </a:spcBef>
                <a:spcAft>
                  <a:spcPct val="0"/>
                </a:spcAft>
                <a:buChar char="o"/>
                <a:defRPr sz="1600" b="1">
                  <a:solidFill>
                    <a:schemeClr val="tx1"/>
                  </a:solidFill>
                  <a:latin typeface="+mn-lt"/>
                  <a:ea typeface="ＭＳ Ｐゴシック" pitchFamily="-111" charset="-128"/>
                </a:defRPr>
              </a:lvl9pPr>
            </a:lstStyle>
            <a:p>
              <a:pPr>
                <a:buClr>
                  <a:srgbClr val="660033"/>
                </a:buClr>
                <a:defRPr/>
              </a:pPr>
              <a:r>
                <a:rPr lang="en-US" dirty="0" smtClean="0">
                  <a:solidFill>
                    <a:srgbClr val="003300"/>
                  </a:solidFill>
                  <a:latin typeface="Helvetica"/>
                </a:rPr>
                <a:t>Local variables allocated on the stack</a:t>
              </a:r>
              <a:endParaRPr lang="en-US" dirty="0">
                <a:solidFill>
                  <a:srgbClr val="003300"/>
                </a:solidFill>
                <a:latin typeface="Helvetica"/>
              </a:endParaRPr>
            </a:p>
          </p:txBody>
        </p:sp>
      </p:grpSp>
      <p:grpSp>
        <p:nvGrpSpPr>
          <p:cNvPr id="37" name="Group 36"/>
          <p:cNvGrpSpPr>
            <a:grpSpLocks/>
          </p:cNvGrpSpPr>
          <p:nvPr/>
        </p:nvGrpSpPr>
        <p:grpSpPr bwMode="auto">
          <a:xfrm>
            <a:off x="2667000" y="2362200"/>
            <a:ext cx="5486400" cy="2971800"/>
            <a:chOff x="2590800" y="2362200"/>
            <a:chExt cx="5486401" cy="2971800"/>
          </a:xfrm>
        </p:grpSpPr>
        <p:cxnSp>
          <p:nvCxnSpPr>
            <p:cNvPr id="27" name="Straight Arrow Connector 26"/>
            <p:cNvCxnSpPr/>
            <p:nvPr/>
          </p:nvCxnSpPr>
          <p:spPr bwMode="auto">
            <a:xfrm flipH="1" flipV="1">
              <a:off x="2590800" y="2362200"/>
              <a:ext cx="2057400" cy="1600200"/>
            </a:xfrm>
            <a:prstGeom prst="straightConnector1">
              <a:avLst/>
            </a:prstGeom>
            <a:noFill/>
            <a:ln w="19050" cap="flat" cmpd="sng" algn="ctr">
              <a:solidFill>
                <a:schemeClr val="accent1">
                  <a:lumMod val="60000"/>
                  <a:lumOff val="40000"/>
                </a:schemeClr>
              </a:solidFill>
              <a:prstDash val="solid"/>
              <a:round/>
              <a:headEnd type="none" w="med" len="med"/>
              <a:tailEnd type="none"/>
            </a:ln>
            <a:effectLst/>
          </p:spPr>
        </p:cxnSp>
        <p:cxnSp>
          <p:nvCxnSpPr>
            <p:cNvPr id="29" name="Straight Arrow Connector 28"/>
            <p:cNvCxnSpPr/>
            <p:nvPr/>
          </p:nvCxnSpPr>
          <p:spPr bwMode="auto">
            <a:xfrm flipH="1">
              <a:off x="5867401" y="3657600"/>
              <a:ext cx="2209800" cy="304800"/>
            </a:xfrm>
            <a:prstGeom prst="straightConnector1">
              <a:avLst/>
            </a:prstGeom>
            <a:noFill/>
            <a:ln w="19050" cap="flat" cmpd="sng" algn="ctr">
              <a:solidFill>
                <a:schemeClr val="accent1">
                  <a:lumMod val="60000"/>
                  <a:lumOff val="40000"/>
                </a:schemeClr>
              </a:solidFill>
              <a:prstDash val="solid"/>
              <a:round/>
              <a:headEnd type="none" w="med" len="med"/>
              <a:tailEnd type="none"/>
            </a:ln>
            <a:effectLst/>
          </p:spPr>
        </p:cxnSp>
        <p:sp>
          <p:nvSpPr>
            <p:cNvPr id="32" name="Content Placeholder 2"/>
            <p:cNvSpPr txBox="1">
              <a:spLocks/>
            </p:cNvSpPr>
            <p:nvPr/>
          </p:nvSpPr>
          <p:spPr bwMode="auto">
            <a:xfrm>
              <a:off x="4191000" y="3733800"/>
              <a:ext cx="3111501" cy="1600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1998663" indent="-168275" algn="l" rtl="0" eaLnBrk="0" fontAlgn="base" hangingPunct="0">
                <a:spcBef>
                  <a:spcPct val="20000"/>
                </a:spcBef>
                <a:spcAft>
                  <a:spcPct val="0"/>
                </a:spcAft>
                <a:buChar char="o"/>
                <a:defRPr sz="1600" b="1">
                  <a:solidFill>
                    <a:schemeClr val="tx1"/>
                  </a:solidFill>
                  <a:latin typeface="+mn-lt"/>
                  <a:ea typeface="ＭＳ Ｐゴシック" pitchFamily="-111" charset="-128"/>
                </a:defRPr>
              </a:lvl5pPr>
              <a:lvl6pPr marL="2455863" indent="-168275" algn="l" rtl="0" fontAlgn="base">
                <a:spcBef>
                  <a:spcPct val="20000"/>
                </a:spcBef>
                <a:spcAft>
                  <a:spcPct val="0"/>
                </a:spcAft>
                <a:buChar char="o"/>
                <a:defRPr sz="1600" b="1">
                  <a:solidFill>
                    <a:schemeClr val="tx1"/>
                  </a:solidFill>
                  <a:latin typeface="+mn-lt"/>
                  <a:ea typeface="ＭＳ Ｐゴシック" pitchFamily="-111" charset="-128"/>
                </a:defRPr>
              </a:lvl6pPr>
              <a:lvl7pPr marL="2913063" indent="-168275" algn="l" rtl="0" fontAlgn="base">
                <a:spcBef>
                  <a:spcPct val="20000"/>
                </a:spcBef>
                <a:spcAft>
                  <a:spcPct val="0"/>
                </a:spcAft>
                <a:buChar char="o"/>
                <a:defRPr sz="1600" b="1">
                  <a:solidFill>
                    <a:schemeClr val="tx1"/>
                  </a:solidFill>
                  <a:latin typeface="+mn-lt"/>
                  <a:ea typeface="ＭＳ Ｐゴシック" pitchFamily="-111" charset="-128"/>
                </a:defRPr>
              </a:lvl7pPr>
              <a:lvl8pPr marL="3370263" indent="-168275" algn="l" rtl="0" fontAlgn="base">
                <a:spcBef>
                  <a:spcPct val="20000"/>
                </a:spcBef>
                <a:spcAft>
                  <a:spcPct val="0"/>
                </a:spcAft>
                <a:buChar char="o"/>
                <a:defRPr sz="1600" b="1">
                  <a:solidFill>
                    <a:schemeClr val="tx1"/>
                  </a:solidFill>
                  <a:latin typeface="+mn-lt"/>
                  <a:ea typeface="ＭＳ Ｐゴシック" pitchFamily="-111" charset="-128"/>
                </a:defRPr>
              </a:lvl8pPr>
              <a:lvl9pPr marL="3827463" indent="-168275" algn="l" rtl="0" fontAlgn="base">
                <a:spcBef>
                  <a:spcPct val="20000"/>
                </a:spcBef>
                <a:spcAft>
                  <a:spcPct val="0"/>
                </a:spcAft>
                <a:buChar char="o"/>
                <a:defRPr sz="1600" b="1">
                  <a:solidFill>
                    <a:schemeClr val="tx1"/>
                  </a:solidFill>
                  <a:latin typeface="+mn-lt"/>
                  <a:ea typeface="ＭＳ Ｐゴシック" pitchFamily="-111" charset="-128"/>
                </a:defRPr>
              </a:lvl9pPr>
            </a:lstStyle>
            <a:p>
              <a:pPr>
                <a:buClr>
                  <a:srgbClr val="660033"/>
                </a:buClr>
                <a:defRPr/>
              </a:pPr>
              <a:r>
                <a:rPr lang="en-US" dirty="0" smtClean="0">
                  <a:solidFill>
                    <a:srgbClr val="003300"/>
                  </a:solidFill>
                  <a:latin typeface="Helvetica"/>
                </a:rPr>
                <a:t>Dynamic variables allocated on the heap</a:t>
              </a:r>
            </a:p>
            <a:p>
              <a:pPr lvl="1">
                <a:buClr>
                  <a:srgbClr val="660033"/>
                </a:buClr>
                <a:defRPr/>
              </a:pPr>
              <a:r>
                <a:rPr lang="en-US" dirty="0" smtClean="0">
                  <a:solidFill>
                    <a:srgbClr val="003300"/>
                  </a:solidFill>
                  <a:latin typeface="Helvetica"/>
                </a:rPr>
                <a:t>In C++, the “new” command is equivalent to </a:t>
              </a:r>
              <a:r>
                <a:rPr lang="en-US" dirty="0" err="1" smtClean="0">
                  <a:solidFill>
                    <a:srgbClr val="003300"/>
                  </a:solidFill>
                  <a:latin typeface="Helvetica"/>
                </a:rPr>
                <a:t>malloc</a:t>
              </a:r>
              <a:endParaRPr lang="en-US" dirty="0" smtClean="0">
                <a:solidFill>
                  <a:srgbClr val="003300"/>
                </a:solidFill>
                <a:latin typeface="Helvetica"/>
              </a:endParaRPr>
            </a:p>
            <a:p>
              <a:pPr>
                <a:buClr>
                  <a:srgbClr val="660033"/>
                </a:buClr>
                <a:defRPr/>
              </a:pPr>
              <a:endParaRPr lang="en-US" dirty="0">
                <a:solidFill>
                  <a:srgbClr val="003300"/>
                </a:solidFill>
                <a:latin typeface="Helvetica"/>
              </a:endParaRPr>
            </a:p>
          </p:txBody>
        </p:sp>
      </p:grpSp>
      <p:grpSp>
        <p:nvGrpSpPr>
          <p:cNvPr id="40" name="Group 39"/>
          <p:cNvGrpSpPr>
            <a:grpSpLocks/>
          </p:cNvGrpSpPr>
          <p:nvPr/>
        </p:nvGrpSpPr>
        <p:grpSpPr bwMode="auto">
          <a:xfrm>
            <a:off x="1524000" y="990600"/>
            <a:ext cx="6672263" cy="3311525"/>
            <a:chOff x="1447800" y="990600"/>
            <a:chExt cx="6672043" cy="3311431"/>
          </a:xfrm>
        </p:grpSpPr>
        <p:cxnSp>
          <p:nvCxnSpPr>
            <p:cNvPr id="19" name="Straight Arrow Connector 18"/>
            <p:cNvCxnSpPr/>
            <p:nvPr/>
          </p:nvCxnSpPr>
          <p:spPr bwMode="auto">
            <a:xfrm flipH="1">
              <a:off x="1447800" y="1219194"/>
              <a:ext cx="3200294" cy="0"/>
            </a:xfrm>
            <a:prstGeom prst="straightConnector1">
              <a:avLst/>
            </a:prstGeom>
            <a:noFill/>
            <a:ln w="19050" cap="flat" cmpd="sng" algn="ctr">
              <a:solidFill>
                <a:schemeClr val="accent1">
                  <a:lumMod val="60000"/>
                  <a:lumOff val="40000"/>
                </a:schemeClr>
              </a:solidFill>
              <a:prstDash val="solid"/>
              <a:round/>
              <a:headEnd type="none" w="med" len="med"/>
              <a:tailEnd type="none"/>
            </a:ln>
            <a:effectLst/>
          </p:spPr>
        </p:cxnSp>
        <p:cxnSp>
          <p:nvCxnSpPr>
            <p:cNvPr id="21" name="Straight Arrow Connector 20"/>
            <p:cNvCxnSpPr>
              <a:stCxn id="9230" idx="1"/>
            </p:cNvCxnSpPr>
            <p:nvPr/>
          </p:nvCxnSpPr>
          <p:spPr bwMode="auto">
            <a:xfrm flipH="1" flipV="1">
              <a:off x="6781624" y="1752578"/>
              <a:ext cx="1338219" cy="2549453"/>
            </a:xfrm>
            <a:prstGeom prst="straightConnector1">
              <a:avLst/>
            </a:prstGeom>
            <a:noFill/>
            <a:ln w="19050" cap="flat" cmpd="sng" algn="ctr">
              <a:solidFill>
                <a:schemeClr val="accent1">
                  <a:lumMod val="60000"/>
                  <a:lumOff val="40000"/>
                </a:schemeClr>
              </a:solidFill>
              <a:prstDash val="solid"/>
              <a:round/>
              <a:headEnd type="none" w="med" len="med"/>
              <a:tailEnd type="none"/>
            </a:ln>
            <a:effectLst/>
          </p:spPr>
        </p:cxnSp>
        <p:sp>
          <p:nvSpPr>
            <p:cNvPr id="38" name="Content Placeholder 2"/>
            <p:cNvSpPr txBox="1">
              <a:spLocks/>
            </p:cNvSpPr>
            <p:nvPr/>
          </p:nvSpPr>
          <p:spPr bwMode="auto">
            <a:xfrm>
              <a:off x="4267107" y="990600"/>
              <a:ext cx="3111397" cy="1262027"/>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1998663" indent="-168275" algn="l" rtl="0" eaLnBrk="0" fontAlgn="base" hangingPunct="0">
                <a:spcBef>
                  <a:spcPct val="20000"/>
                </a:spcBef>
                <a:spcAft>
                  <a:spcPct val="0"/>
                </a:spcAft>
                <a:buChar char="o"/>
                <a:defRPr sz="1600" b="1">
                  <a:solidFill>
                    <a:schemeClr val="tx1"/>
                  </a:solidFill>
                  <a:latin typeface="+mn-lt"/>
                  <a:ea typeface="ＭＳ Ｐゴシック" pitchFamily="-111" charset="-128"/>
                </a:defRPr>
              </a:lvl5pPr>
              <a:lvl6pPr marL="2455863" indent="-168275" algn="l" rtl="0" fontAlgn="base">
                <a:spcBef>
                  <a:spcPct val="20000"/>
                </a:spcBef>
                <a:spcAft>
                  <a:spcPct val="0"/>
                </a:spcAft>
                <a:buChar char="o"/>
                <a:defRPr sz="1600" b="1">
                  <a:solidFill>
                    <a:schemeClr val="tx1"/>
                  </a:solidFill>
                  <a:latin typeface="+mn-lt"/>
                  <a:ea typeface="ＭＳ Ｐゴシック" pitchFamily="-111" charset="-128"/>
                </a:defRPr>
              </a:lvl6pPr>
              <a:lvl7pPr marL="2913063" indent="-168275" algn="l" rtl="0" fontAlgn="base">
                <a:spcBef>
                  <a:spcPct val="20000"/>
                </a:spcBef>
                <a:spcAft>
                  <a:spcPct val="0"/>
                </a:spcAft>
                <a:buChar char="o"/>
                <a:defRPr sz="1600" b="1">
                  <a:solidFill>
                    <a:schemeClr val="tx1"/>
                  </a:solidFill>
                  <a:latin typeface="+mn-lt"/>
                  <a:ea typeface="ＭＳ Ｐゴシック" pitchFamily="-111" charset="-128"/>
                </a:defRPr>
              </a:lvl7pPr>
              <a:lvl8pPr marL="3370263" indent="-168275" algn="l" rtl="0" fontAlgn="base">
                <a:spcBef>
                  <a:spcPct val="20000"/>
                </a:spcBef>
                <a:spcAft>
                  <a:spcPct val="0"/>
                </a:spcAft>
                <a:buChar char="o"/>
                <a:defRPr sz="1600" b="1">
                  <a:solidFill>
                    <a:schemeClr val="tx1"/>
                  </a:solidFill>
                  <a:latin typeface="+mn-lt"/>
                  <a:ea typeface="ＭＳ Ｐゴシック" pitchFamily="-111" charset="-128"/>
                </a:defRPr>
              </a:lvl8pPr>
              <a:lvl9pPr marL="3827463" indent="-168275" algn="l" rtl="0" fontAlgn="base">
                <a:spcBef>
                  <a:spcPct val="20000"/>
                </a:spcBef>
                <a:spcAft>
                  <a:spcPct val="0"/>
                </a:spcAft>
                <a:buChar char="o"/>
                <a:defRPr sz="1600" b="1">
                  <a:solidFill>
                    <a:schemeClr val="tx1"/>
                  </a:solidFill>
                  <a:latin typeface="+mn-lt"/>
                  <a:ea typeface="ＭＳ Ｐゴシック" pitchFamily="-111" charset="-128"/>
                </a:defRPr>
              </a:lvl9pPr>
            </a:lstStyle>
            <a:p>
              <a:pPr>
                <a:buClr>
                  <a:srgbClr val="660033"/>
                </a:buClr>
                <a:defRPr/>
              </a:pPr>
              <a:r>
                <a:rPr lang="en-US" dirty="0" smtClean="0">
                  <a:solidFill>
                    <a:srgbClr val="003300"/>
                  </a:solidFill>
                  <a:latin typeface="Helvetica"/>
                </a:rPr>
                <a:t>Global variables allocated in data section of address space</a:t>
              </a:r>
              <a:endParaRPr lang="en-US" dirty="0">
                <a:solidFill>
                  <a:srgbClr val="003300"/>
                </a:solidFill>
                <a:latin typeface="Helvetica"/>
              </a:endParaRPr>
            </a:p>
          </p:txBody>
        </p:sp>
      </p:grpSp>
      <p:grpSp>
        <p:nvGrpSpPr>
          <p:cNvPr id="45" name="Group 44"/>
          <p:cNvGrpSpPr>
            <a:grpSpLocks/>
          </p:cNvGrpSpPr>
          <p:nvPr/>
        </p:nvGrpSpPr>
        <p:grpSpPr bwMode="auto">
          <a:xfrm>
            <a:off x="7239000" y="1219200"/>
            <a:ext cx="1828800" cy="4994275"/>
            <a:chOff x="7239000" y="1219200"/>
            <a:chExt cx="1828800" cy="4994449"/>
          </a:xfrm>
        </p:grpSpPr>
        <p:grpSp>
          <p:nvGrpSpPr>
            <p:cNvPr id="9223" name="Group 41"/>
            <p:cNvGrpSpPr>
              <a:grpSpLocks/>
            </p:cNvGrpSpPr>
            <p:nvPr/>
          </p:nvGrpSpPr>
          <p:grpSpPr bwMode="auto">
            <a:xfrm>
              <a:off x="8001000" y="1371600"/>
              <a:ext cx="1066800" cy="4724400"/>
              <a:chOff x="7848600" y="1371600"/>
              <a:chExt cx="1066800" cy="4724400"/>
            </a:xfrm>
          </p:grpSpPr>
          <p:sp>
            <p:nvSpPr>
              <p:cNvPr id="9226" name="Rectangle 6"/>
              <p:cNvSpPr>
                <a:spLocks noChangeArrowheads="1"/>
              </p:cNvSpPr>
              <p:nvPr/>
            </p:nvSpPr>
            <p:spPr bwMode="auto">
              <a:xfrm>
                <a:off x="7848600" y="4800600"/>
                <a:ext cx="1066800" cy="1295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27" name="Rectangle 7"/>
              <p:cNvSpPr>
                <a:spLocks noChangeArrowheads="1"/>
              </p:cNvSpPr>
              <p:nvPr/>
            </p:nvSpPr>
            <p:spPr bwMode="auto">
              <a:xfrm>
                <a:off x="7848600" y="3886200"/>
                <a:ext cx="1066800" cy="9144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28" name="Rectangle 9"/>
              <p:cNvSpPr>
                <a:spLocks noChangeArrowheads="1"/>
              </p:cNvSpPr>
              <p:nvPr/>
            </p:nvSpPr>
            <p:spPr bwMode="auto">
              <a:xfrm>
                <a:off x="7848600" y="1371600"/>
                <a:ext cx="1066800" cy="2514600"/>
              </a:xfrm>
              <a:prstGeom prst="rect">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29" name="TextBox 10"/>
              <p:cNvSpPr txBox="1">
                <a:spLocks noChangeArrowheads="1"/>
              </p:cNvSpPr>
              <p:nvPr/>
            </p:nvSpPr>
            <p:spPr bwMode="auto">
              <a:xfrm>
                <a:off x="7949213" y="5181600"/>
                <a:ext cx="825867"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Code</a:t>
                </a:r>
              </a:p>
            </p:txBody>
          </p:sp>
          <p:sp>
            <p:nvSpPr>
              <p:cNvPr id="9230" name="TextBox 11"/>
              <p:cNvSpPr txBox="1">
                <a:spLocks noChangeArrowheads="1"/>
              </p:cNvSpPr>
              <p:nvPr/>
            </p:nvSpPr>
            <p:spPr bwMode="auto">
              <a:xfrm>
                <a:off x="8043643" y="4114800"/>
                <a:ext cx="740582"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Data</a:t>
                </a:r>
              </a:p>
            </p:txBody>
          </p:sp>
          <p:sp>
            <p:nvSpPr>
              <p:cNvPr id="9231" name="TextBox 12"/>
              <p:cNvSpPr txBox="1">
                <a:spLocks noChangeArrowheads="1"/>
              </p:cNvSpPr>
              <p:nvPr/>
            </p:nvSpPr>
            <p:spPr bwMode="auto">
              <a:xfrm>
                <a:off x="8008013" y="3352800"/>
                <a:ext cx="811841"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Heap</a:t>
                </a:r>
              </a:p>
            </p:txBody>
          </p:sp>
          <p:sp>
            <p:nvSpPr>
              <p:cNvPr id="9232" name="TextBox 13"/>
              <p:cNvSpPr txBox="1">
                <a:spLocks noChangeArrowheads="1"/>
              </p:cNvSpPr>
              <p:nvPr/>
            </p:nvSpPr>
            <p:spPr bwMode="auto">
              <a:xfrm>
                <a:off x="7979397" y="1447800"/>
                <a:ext cx="86907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Stack</a:t>
                </a:r>
              </a:p>
            </p:txBody>
          </p:sp>
          <p:cxnSp>
            <p:nvCxnSpPr>
              <p:cNvPr id="9233" name="Straight Arrow Connector 15"/>
              <p:cNvCxnSpPr>
                <a:cxnSpLocks noChangeShapeType="1"/>
              </p:cNvCxnSpPr>
              <p:nvPr/>
            </p:nvCxnSpPr>
            <p:spPr bwMode="auto">
              <a:xfrm>
                <a:off x="8382000" y="1828800"/>
                <a:ext cx="0" cy="5334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9234" name="Straight Arrow Connector 16"/>
              <p:cNvCxnSpPr>
                <a:cxnSpLocks noChangeShapeType="1"/>
              </p:cNvCxnSpPr>
              <p:nvPr/>
            </p:nvCxnSpPr>
            <p:spPr bwMode="auto">
              <a:xfrm flipV="1">
                <a:off x="8382000" y="2819400"/>
                <a:ext cx="0" cy="4572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sp>
          <p:nvSpPr>
            <p:cNvPr id="9224" name="TextBox 42"/>
            <p:cNvSpPr txBox="1">
              <a:spLocks noChangeArrowheads="1"/>
            </p:cNvSpPr>
            <p:nvPr/>
          </p:nvSpPr>
          <p:spPr bwMode="auto">
            <a:xfrm>
              <a:off x="7696200" y="5867400"/>
              <a:ext cx="31304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
          <p:nvSpPr>
            <p:cNvPr id="9225" name="TextBox 43"/>
            <p:cNvSpPr txBox="1">
              <a:spLocks noChangeArrowheads="1"/>
            </p:cNvSpPr>
            <p:nvPr/>
          </p:nvSpPr>
          <p:spPr bwMode="auto">
            <a:xfrm>
              <a:off x="7239000" y="1219200"/>
              <a:ext cx="83884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VMAX</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04800" y="493713"/>
            <a:ext cx="8229600" cy="57308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cs typeface="+mj-cs"/>
              </a:rPr>
              <a:t>Segregated List (Seglist) Allocators</a:t>
            </a:r>
          </a:p>
        </p:txBody>
      </p:sp>
      <p:sp>
        <p:nvSpPr>
          <p:cNvPr id="15362" name="Rectangle 2"/>
          <p:cNvSpPr>
            <a:spLocks noGrp="1" noChangeArrowheads="1"/>
          </p:cNvSpPr>
          <p:nvPr>
            <p:ph type="body" idx="1"/>
          </p:nvPr>
        </p:nvSpPr>
        <p:spPr>
          <a:xfrm>
            <a:off x="303213" y="1220788"/>
            <a:ext cx="8307387" cy="5256212"/>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Each </a:t>
            </a:r>
            <a:r>
              <a:rPr lang="en-GB" i="1">
                <a:solidFill>
                  <a:srgbClr val="C00000"/>
                </a:solidFill>
                <a:latin typeface="Helvetica" charset="0"/>
                <a:ea typeface="ＭＳ Ｐゴシック" charset="0"/>
                <a:cs typeface="ＭＳ Ｐゴシック" charset="0"/>
              </a:rPr>
              <a:t>size class</a:t>
            </a:r>
            <a:r>
              <a:rPr lang="en-GB">
                <a:solidFill>
                  <a:srgbClr val="C00000"/>
                </a:solidFill>
                <a:latin typeface="Helvetica" charset="0"/>
                <a:ea typeface="ＭＳ Ｐゴシック" charset="0"/>
                <a:cs typeface="ＭＳ Ｐゴシック" charset="0"/>
              </a:rPr>
              <a:t> </a:t>
            </a:r>
            <a:r>
              <a:rPr lang="en-GB">
                <a:latin typeface="Helvetica" charset="0"/>
                <a:ea typeface="ＭＳ Ｐゴシック" charset="0"/>
                <a:cs typeface="ＭＳ Ｐゴシック" charset="0"/>
              </a:rPr>
              <a:t>of blocks has its own free list</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cs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Often have separate classes for each small size</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cs typeface="ＭＳ Ｐゴシック" charset="0"/>
              </a:rPr>
              <a:t>For larger sizes: One class for each two-power size</a:t>
            </a:r>
          </a:p>
        </p:txBody>
      </p:sp>
      <p:sp>
        <p:nvSpPr>
          <p:cNvPr id="15363" name="Rectangle 3"/>
          <p:cNvSpPr>
            <a:spLocks noChangeArrowheads="1"/>
          </p:cNvSpPr>
          <p:nvPr/>
        </p:nvSpPr>
        <p:spPr bwMode="auto">
          <a:xfrm>
            <a:off x="14478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64" name="Rectangle 4"/>
          <p:cNvSpPr>
            <a:spLocks noChangeArrowheads="1"/>
          </p:cNvSpPr>
          <p:nvPr/>
        </p:nvSpPr>
        <p:spPr bwMode="auto">
          <a:xfrm>
            <a:off x="17526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65" name="Rectangle 5"/>
          <p:cNvSpPr>
            <a:spLocks noChangeArrowheads="1"/>
          </p:cNvSpPr>
          <p:nvPr/>
        </p:nvSpPr>
        <p:spPr bwMode="auto">
          <a:xfrm>
            <a:off x="23622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66" name="Rectangle 6"/>
          <p:cNvSpPr>
            <a:spLocks noChangeArrowheads="1"/>
          </p:cNvSpPr>
          <p:nvPr/>
        </p:nvSpPr>
        <p:spPr bwMode="auto">
          <a:xfrm>
            <a:off x="26670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67" name="Rectangle 7"/>
          <p:cNvSpPr>
            <a:spLocks noChangeArrowheads="1"/>
          </p:cNvSpPr>
          <p:nvPr/>
        </p:nvSpPr>
        <p:spPr bwMode="auto">
          <a:xfrm>
            <a:off x="32766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68" name="Rectangle 8"/>
          <p:cNvSpPr>
            <a:spLocks noChangeArrowheads="1"/>
          </p:cNvSpPr>
          <p:nvPr/>
        </p:nvSpPr>
        <p:spPr bwMode="auto">
          <a:xfrm>
            <a:off x="35814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69" name="Rectangle 9"/>
          <p:cNvSpPr>
            <a:spLocks noChangeArrowheads="1"/>
          </p:cNvSpPr>
          <p:nvPr/>
        </p:nvSpPr>
        <p:spPr bwMode="auto">
          <a:xfrm>
            <a:off x="41910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0" name="Rectangle 10"/>
          <p:cNvSpPr>
            <a:spLocks noChangeArrowheads="1"/>
          </p:cNvSpPr>
          <p:nvPr/>
        </p:nvSpPr>
        <p:spPr bwMode="auto">
          <a:xfrm>
            <a:off x="4495800" y="19494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1" name="Rectangle 11"/>
          <p:cNvSpPr>
            <a:spLocks noChangeArrowheads="1"/>
          </p:cNvSpPr>
          <p:nvPr/>
        </p:nvSpPr>
        <p:spPr bwMode="auto">
          <a:xfrm>
            <a:off x="14478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2" name="Rectangle 12"/>
          <p:cNvSpPr>
            <a:spLocks noChangeArrowheads="1"/>
          </p:cNvSpPr>
          <p:nvPr/>
        </p:nvSpPr>
        <p:spPr bwMode="auto">
          <a:xfrm>
            <a:off x="17526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3" name="Rectangle 13"/>
          <p:cNvSpPr>
            <a:spLocks noChangeArrowheads="1"/>
          </p:cNvSpPr>
          <p:nvPr/>
        </p:nvSpPr>
        <p:spPr bwMode="auto">
          <a:xfrm>
            <a:off x="20574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4" name="Rectangle 14"/>
          <p:cNvSpPr>
            <a:spLocks noChangeArrowheads="1"/>
          </p:cNvSpPr>
          <p:nvPr/>
        </p:nvSpPr>
        <p:spPr bwMode="auto">
          <a:xfrm>
            <a:off x="26670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5" name="Rectangle 15"/>
          <p:cNvSpPr>
            <a:spLocks noChangeArrowheads="1"/>
          </p:cNvSpPr>
          <p:nvPr/>
        </p:nvSpPr>
        <p:spPr bwMode="auto">
          <a:xfrm>
            <a:off x="29718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6" name="Rectangle 16"/>
          <p:cNvSpPr>
            <a:spLocks noChangeArrowheads="1"/>
          </p:cNvSpPr>
          <p:nvPr/>
        </p:nvSpPr>
        <p:spPr bwMode="auto">
          <a:xfrm>
            <a:off x="32766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7" name="Rectangle 17"/>
          <p:cNvSpPr>
            <a:spLocks noChangeArrowheads="1"/>
          </p:cNvSpPr>
          <p:nvPr/>
        </p:nvSpPr>
        <p:spPr bwMode="auto">
          <a:xfrm>
            <a:off x="38862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8" name="Rectangle 18"/>
          <p:cNvSpPr>
            <a:spLocks noChangeArrowheads="1"/>
          </p:cNvSpPr>
          <p:nvPr/>
        </p:nvSpPr>
        <p:spPr bwMode="auto">
          <a:xfrm>
            <a:off x="41910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79" name="Rectangle 19"/>
          <p:cNvSpPr>
            <a:spLocks noChangeArrowheads="1"/>
          </p:cNvSpPr>
          <p:nvPr/>
        </p:nvSpPr>
        <p:spPr bwMode="auto">
          <a:xfrm>
            <a:off x="44958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0" name="Rectangle 20"/>
          <p:cNvSpPr>
            <a:spLocks noChangeArrowheads="1"/>
          </p:cNvSpPr>
          <p:nvPr/>
        </p:nvSpPr>
        <p:spPr bwMode="auto">
          <a:xfrm>
            <a:off x="51054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1" name="Rectangle 21"/>
          <p:cNvSpPr>
            <a:spLocks noChangeArrowheads="1"/>
          </p:cNvSpPr>
          <p:nvPr/>
        </p:nvSpPr>
        <p:spPr bwMode="auto">
          <a:xfrm>
            <a:off x="54102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2" name="Rectangle 22"/>
          <p:cNvSpPr>
            <a:spLocks noChangeArrowheads="1"/>
          </p:cNvSpPr>
          <p:nvPr/>
        </p:nvSpPr>
        <p:spPr bwMode="auto">
          <a:xfrm>
            <a:off x="57150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3" name="Rectangle 23"/>
          <p:cNvSpPr>
            <a:spLocks noChangeArrowheads="1"/>
          </p:cNvSpPr>
          <p:nvPr/>
        </p:nvSpPr>
        <p:spPr bwMode="auto">
          <a:xfrm>
            <a:off x="14478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4" name="Rectangle 24"/>
          <p:cNvSpPr>
            <a:spLocks noChangeArrowheads="1"/>
          </p:cNvSpPr>
          <p:nvPr/>
        </p:nvSpPr>
        <p:spPr bwMode="auto">
          <a:xfrm>
            <a:off x="17526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5" name="Rectangle 25"/>
          <p:cNvSpPr>
            <a:spLocks noChangeArrowheads="1"/>
          </p:cNvSpPr>
          <p:nvPr/>
        </p:nvSpPr>
        <p:spPr bwMode="auto">
          <a:xfrm>
            <a:off x="20574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6" name="Rectangle 26"/>
          <p:cNvSpPr>
            <a:spLocks noChangeArrowheads="1"/>
          </p:cNvSpPr>
          <p:nvPr/>
        </p:nvSpPr>
        <p:spPr bwMode="auto">
          <a:xfrm>
            <a:off x="23622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7" name="Rectangle 27"/>
          <p:cNvSpPr>
            <a:spLocks noChangeArrowheads="1"/>
          </p:cNvSpPr>
          <p:nvPr/>
        </p:nvSpPr>
        <p:spPr bwMode="auto">
          <a:xfrm>
            <a:off x="29718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8" name="Rectangle 28"/>
          <p:cNvSpPr>
            <a:spLocks noChangeArrowheads="1"/>
          </p:cNvSpPr>
          <p:nvPr/>
        </p:nvSpPr>
        <p:spPr bwMode="auto">
          <a:xfrm>
            <a:off x="32766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89" name="Rectangle 29"/>
          <p:cNvSpPr>
            <a:spLocks noChangeArrowheads="1"/>
          </p:cNvSpPr>
          <p:nvPr/>
        </p:nvSpPr>
        <p:spPr bwMode="auto">
          <a:xfrm>
            <a:off x="35814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0" name="Rectangle 30"/>
          <p:cNvSpPr>
            <a:spLocks noChangeArrowheads="1"/>
          </p:cNvSpPr>
          <p:nvPr/>
        </p:nvSpPr>
        <p:spPr bwMode="auto">
          <a:xfrm>
            <a:off x="38862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1" name="Rectangle 31"/>
          <p:cNvSpPr>
            <a:spLocks noChangeArrowheads="1"/>
          </p:cNvSpPr>
          <p:nvPr/>
        </p:nvSpPr>
        <p:spPr bwMode="auto">
          <a:xfrm>
            <a:off x="44958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2" name="Rectangle 32"/>
          <p:cNvSpPr>
            <a:spLocks noChangeArrowheads="1"/>
          </p:cNvSpPr>
          <p:nvPr/>
        </p:nvSpPr>
        <p:spPr bwMode="auto">
          <a:xfrm>
            <a:off x="48006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3" name="Rectangle 33"/>
          <p:cNvSpPr>
            <a:spLocks noChangeArrowheads="1"/>
          </p:cNvSpPr>
          <p:nvPr/>
        </p:nvSpPr>
        <p:spPr bwMode="auto">
          <a:xfrm>
            <a:off x="51054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4" name="Rectangle 34"/>
          <p:cNvSpPr>
            <a:spLocks noChangeArrowheads="1"/>
          </p:cNvSpPr>
          <p:nvPr/>
        </p:nvSpPr>
        <p:spPr bwMode="auto">
          <a:xfrm>
            <a:off x="5410200" y="33210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5" name="Rectangle 35"/>
          <p:cNvSpPr>
            <a:spLocks noChangeArrowheads="1"/>
          </p:cNvSpPr>
          <p:nvPr/>
        </p:nvSpPr>
        <p:spPr bwMode="auto">
          <a:xfrm>
            <a:off x="14478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6" name="Rectangle 36"/>
          <p:cNvSpPr>
            <a:spLocks noChangeArrowheads="1"/>
          </p:cNvSpPr>
          <p:nvPr/>
        </p:nvSpPr>
        <p:spPr bwMode="auto">
          <a:xfrm>
            <a:off x="17526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7" name="Rectangle 37"/>
          <p:cNvSpPr>
            <a:spLocks noChangeArrowheads="1"/>
          </p:cNvSpPr>
          <p:nvPr/>
        </p:nvSpPr>
        <p:spPr bwMode="auto">
          <a:xfrm>
            <a:off x="20574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8" name="Rectangle 38"/>
          <p:cNvSpPr>
            <a:spLocks noChangeArrowheads="1"/>
          </p:cNvSpPr>
          <p:nvPr/>
        </p:nvSpPr>
        <p:spPr bwMode="auto">
          <a:xfrm>
            <a:off x="23622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399" name="Rectangle 39"/>
          <p:cNvSpPr>
            <a:spLocks noChangeArrowheads="1"/>
          </p:cNvSpPr>
          <p:nvPr/>
        </p:nvSpPr>
        <p:spPr bwMode="auto">
          <a:xfrm>
            <a:off x="26670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0" name="Rectangle 40"/>
          <p:cNvSpPr>
            <a:spLocks noChangeArrowheads="1"/>
          </p:cNvSpPr>
          <p:nvPr/>
        </p:nvSpPr>
        <p:spPr bwMode="auto">
          <a:xfrm>
            <a:off x="29718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1" name="Rectangle 41"/>
          <p:cNvSpPr>
            <a:spLocks noChangeArrowheads="1"/>
          </p:cNvSpPr>
          <p:nvPr/>
        </p:nvSpPr>
        <p:spPr bwMode="auto">
          <a:xfrm>
            <a:off x="32766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2" name="Rectangle 42"/>
          <p:cNvSpPr>
            <a:spLocks noChangeArrowheads="1"/>
          </p:cNvSpPr>
          <p:nvPr/>
        </p:nvSpPr>
        <p:spPr bwMode="auto">
          <a:xfrm>
            <a:off x="35814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3" name="Rectangle 43"/>
          <p:cNvSpPr>
            <a:spLocks noChangeArrowheads="1"/>
          </p:cNvSpPr>
          <p:nvPr/>
        </p:nvSpPr>
        <p:spPr bwMode="auto">
          <a:xfrm>
            <a:off x="41910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4" name="Rectangle 44"/>
          <p:cNvSpPr>
            <a:spLocks noChangeArrowheads="1"/>
          </p:cNvSpPr>
          <p:nvPr/>
        </p:nvSpPr>
        <p:spPr bwMode="auto">
          <a:xfrm>
            <a:off x="44958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5" name="Rectangle 45"/>
          <p:cNvSpPr>
            <a:spLocks noChangeArrowheads="1"/>
          </p:cNvSpPr>
          <p:nvPr/>
        </p:nvSpPr>
        <p:spPr bwMode="auto">
          <a:xfrm>
            <a:off x="48006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6" name="Rectangle 46"/>
          <p:cNvSpPr>
            <a:spLocks noChangeArrowheads="1"/>
          </p:cNvSpPr>
          <p:nvPr/>
        </p:nvSpPr>
        <p:spPr bwMode="auto">
          <a:xfrm>
            <a:off x="51054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7" name="Rectangle 47"/>
          <p:cNvSpPr>
            <a:spLocks noChangeArrowheads="1"/>
          </p:cNvSpPr>
          <p:nvPr/>
        </p:nvSpPr>
        <p:spPr bwMode="auto">
          <a:xfrm>
            <a:off x="54102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8" name="Rectangle 48"/>
          <p:cNvSpPr>
            <a:spLocks noChangeArrowheads="1"/>
          </p:cNvSpPr>
          <p:nvPr/>
        </p:nvSpPr>
        <p:spPr bwMode="auto">
          <a:xfrm>
            <a:off x="5715000" y="40068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09" name="Rectangle 49"/>
          <p:cNvSpPr>
            <a:spLocks noChangeArrowheads="1"/>
          </p:cNvSpPr>
          <p:nvPr/>
        </p:nvSpPr>
        <p:spPr bwMode="auto">
          <a:xfrm>
            <a:off x="63246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0" name="Rectangle 50"/>
          <p:cNvSpPr>
            <a:spLocks noChangeArrowheads="1"/>
          </p:cNvSpPr>
          <p:nvPr/>
        </p:nvSpPr>
        <p:spPr bwMode="auto">
          <a:xfrm>
            <a:off x="66294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1" name="Rectangle 51"/>
          <p:cNvSpPr>
            <a:spLocks noChangeArrowheads="1"/>
          </p:cNvSpPr>
          <p:nvPr/>
        </p:nvSpPr>
        <p:spPr bwMode="auto">
          <a:xfrm>
            <a:off x="6934200" y="26352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2" name="Rectangle 52"/>
          <p:cNvSpPr>
            <a:spLocks noChangeArrowheads="1"/>
          </p:cNvSpPr>
          <p:nvPr/>
        </p:nvSpPr>
        <p:spPr bwMode="auto">
          <a:xfrm>
            <a:off x="1447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3" name="Rectangle 53"/>
          <p:cNvSpPr>
            <a:spLocks noChangeArrowheads="1"/>
          </p:cNvSpPr>
          <p:nvPr/>
        </p:nvSpPr>
        <p:spPr bwMode="auto">
          <a:xfrm>
            <a:off x="17526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4" name="Rectangle 54"/>
          <p:cNvSpPr>
            <a:spLocks noChangeArrowheads="1"/>
          </p:cNvSpPr>
          <p:nvPr/>
        </p:nvSpPr>
        <p:spPr bwMode="auto">
          <a:xfrm>
            <a:off x="20574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5" name="Rectangle 55"/>
          <p:cNvSpPr>
            <a:spLocks noChangeArrowheads="1"/>
          </p:cNvSpPr>
          <p:nvPr/>
        </p:nvSpPr>
        <p:spPr bwMode="auto">
          <a:xfrm>
            <a:off x="23622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6" name="Rectangle 56"/>
          <p:cNvSpPr>
            <a:spLocks noChangeArrowheads="1"/>
          </p:cNvSpPr>
          <p:nvPr/>
        </p:nvSpPr>
        <p:spPr bwMode="auto">
          <a:xfrm>
            <a:off x="26670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7" name="Rectangle 57"/>
          <p:cNvSpPr>
            <a:spLocks noChangeArrowheads="1"/>
          </p:cNvSpPr>
          <p:nvPr/>
        </p:nvSpPr>
        <p:spPr bwMode="auto">
          <a:xfrm>
            <a:off x="2971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8" name="Rectangle 58"/>
          <p:cNvSpPr>
            <a:spLocks noChangeArrowheads="1"/>
          </p:cNvSpPr>
          <p:nvPr/>
        </p:nvSpPr>
        <p:spPr bwMode="auto">
          <a:xfrm>
            <a:off x="32766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19" name="Rectangle 59"/>
          <p:cNvSpPr>
            <a:spLocks noChangeArrowheads="1"/>
          </p:cNvSpPr>
          <p:nvPr/>
        </p:nvSpPr>
        <p:spPr bwMode="auto">
          <a:xfrm>
            <a:off x="35814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0" name="Rectangle 60"/>
          <p:cNvSpPr>
            <a:spLocks noChangeArrowheads="1"/>
          </p:cNvSpPr>
          <p:nvPr/>
        </p:nvSpPr>
        <p:spPr bwMode="auto">
          <a:xfrm>
            <a:off x="38862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1" name="Rectangle 61"/>
          <p:cNvSpPr>
            <a:spLocks noChangeArrowheads="1"/>
          </p:cNvSpPr>
          <p:nvPr/>
        </p:nvSpPr>
        <p:spPr bwMode="auto">
          <a:xfrm>
            <a:off x="41910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2" name="Rectangle 62"/>
          <p:cNvSpPr>
            <a:spLocks noChangeArrowheads="1"/>
          </p:cNvSpPr>
          <p:nvPr/>
        </p:nvSpPr>
        <p:spPr bwMode="auto">
          <a:xfrm>
            <a:off x="4495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3" name="Rectangle 63"/>
          <p:cNvSpPr>
            <a:spLocks noChangeArrowheads="1"/>
          </p:cNvSpPr>
          <p:nvPr/>
        </p:nvSpPr>
        <p:spPr bwMode="auto">
          <a:xfrm>
            <a:off x="48006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4" name="Rectangle 64"/>
          <p:cNvSpPr>
            <a:spLocks noChangeArrowheads="1"/>
          </p:cNvSpPr>
          <p:nvPr/>
        </p:nvSpPr>
        <p:spPr bwMode="auto">
          <a:xfrm>
            <a:off x="51054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5" name="Rectangle 65"/>
          <p:cNvSpPr>
            <a:spLocks noChangeArrowheads="1"/>
          </p:cNvSpPr>
          <p:nvPr/>
        </p:nvSpPr>
        <p:spPr bwMode="auto">
          <a:xfrm>
            <a:off x="54102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6" name="Rectangle 66"/>
          <p:cNvSpPr>
            <a:spLocks noChangeArrowheads="1"/>
          </p:cNvSpPr>
          <p:nvPr/>
        </p:nvSpPr>
        <p:spPr bwMode="auto">
          <a:xfrm>
            <a:off x="57150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15427" name="Rectangle 67"/>
          <p:cNvSpPr>
            <a:spLocks noChangeArrowheads="1"/>
          </p:cNvSpPr>
          <p:nvPr/>
        </p:nvSpPr>
        <p:spPr bwMode="auto">
          <a:xfrm>
            <a:off x="6019800" y="4692650"/>
            <a:ext cx="304800" cy="304800"/>
          </a:xfrm>
          <a:prstGeom prst="rect">
            <a:avLst/>
          </a:prstGeom>
          <a:solidFill>
            <a:schemeClr val="bg1">
              <a:lumMod val="95000"/>
            </a:schemeClr>
          </a:solidFill>
          <a:ln w="19050">
            <a:solidFill>
              <a:schemeClr val="tx1"/>
            </a:solidFill>
            <a:miter lim="800000"/>
            <a:headEnd/>
            <a:tailEnd/>
          </a:ln>
          <a:effectLst/>
        </p:spPr>
        <p:txBody>
          <a:bodyPr wrap="none" anchor="ctr"/>
          <a:lstStyle/>
          <a:p>
            <a:pPr>
              <a:defRPr/>
            </a:pPr>
            <a:endParaRPr lang="en-US" sz="2400">
              <a:solidFill>
                <a:srgbClr val="000066"/>
              </a:solidFill>
            </a:endParaRPr>
          </a:p>
        </p:txBody>
      </p:sp>
      <p:sp>
        <p:nvSpPr>
          <p:cNvPr id="47172" name="Text Box 68"/>
          <p:cNvSpPr txBox="1">
            <a:spLocks noChangeArrowheads="1"/>
          </p:cNvSpPr>
          <p:nvPr/>
        </p:nvSpPr>
        <p:spPr bwMode="auto">
          <a:xfrm>
            <a:off x="915988" y="1949450"/>
            <a:ext cx="4524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rPr>
              <a:t>1-2</a:t>
            </a:r>
          </a:p>
        </p:txBody>
      </p:sp>
      <p:sp>
        <p:nvSpPr>
          <p:cNvPr id="47173" name="Text Box 69"/>
          <p:cNvSpPr txBox="1">
            <a:spLocks noChangeArrowheads="1"/>
          </p:cNvSpPr>
          <p:nvPr/>
        </p:nvSpPr>
        <p:spPr bwMode="auto">
          <a:xfrm>
            <a:off x="1068388" y="2635250"/>
            <a:ext cx="293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rPr>
              <a:t>3</a:t>
            </a:r>
          </a:p>
        </p:txBody>
      </p:sp>
      <p:sp>
        <p:nvSpPr>
          <p:cNvPr id="47174" name="Text Box 70"/>
          <p:cNvSpPr txBox="1">
            <a:spLocks noChangeArrowheads="1"/>
          </p:cNvSpPr>
          <p:nvPr/>
        </p:nvSpPr>
        <p:spPr bwMode="auto">
          <a:xfrm>
            <a:off x="1050925" y="3305175"/>
            <a:ext cx="29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rPr>
              <a:t>4</a:t>
            </a:r>
          </a:p>
        </p:txBody>
      </p:sp>
      <p:sp>
        <p:nvSpPr>
          <p:cNvPr id="47175" name="Text Box 71"/>
          <p:cNvSpPr txBox="1">
            <a:spLocks noChangeArrowheads="1"/>
          </p:cNvSpPr>
          <p:nvPr/>
        </p:nvSpPr>
        <p:spPr bwMode="auto">
          <a:xfrm>
            <a:off x="915988" y="4006850"/>
            <a:ext cx="4524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rPr>
              <a:t>5-8</a:t>
            </a:r>
          </a:p>
        </p:txBody>
      </p:sp>
      <p:sp>
        <p:nvSpPr>
          <p:cNvPr id="47176" name="Text Box 72"/>
          <p:cNvSpPr txBox="1">
            <a:spLocks noChangeArrowheads="1"/>
          </p:cNvSpPr>
          <p:nvPr/>
        </p:nvSpPr>
        <p:spPr bwMode="auto">
          <a:xfrm>
            <a:off x="763588" y="4692650"/>
            <a:ext cx="5730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cs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Helvetica" charset="0"/>
                <a:ea typeface="ＭＳ Ｐゴシック" charset="0"/>
              </a:defRPr>
            </a:lvl9pPr>
          </a:lstStyle>
          <a:p>
            <a:pPr>
              <a:lnSpc>
                <a:spcPct val="100000"/>
              </a:lnSpc>
              <a:buFont typeface="Helvetica" charset="0"/>
              <a:buNone/>
            </a:pPr>
            <a:r>
              <a:rPr lang="en-GB" sz="1600">
                <a:solidFill>
                  <a:srgbClr val="000066"/>
                </a:solidFill>
                <a:latin typeface="Calibri" charset="0"/>
              </a:rPr>
              <a:t>9-inf</a:t>
            </a:r>
          </a:p>
        </p:txBody>
      </p:sp>
      <p:sp>
        <p:nvSpPr>
          <p:cNvPr id="47177" name="Line 73"/>
          <p:cNvSpPr>
            <a:spLocks noChangeShapeType="1"/>
          </p:cNvSpPr>
          <p:nvPr/>
        </p:nvSpPr>
        <p:spPr bwMode="auto">
          <a:xfrm>
            <a:off x="2057400" y="21018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78" name="Line 74"/>
          <p:cNvSpPr>
            <a:spLocks noChangeShapeType="1"/>
          </p:cNvSpPr>
          <p:nvPr/>
        </p:nvSpPr>
        <p:spPr bwMode="auto">
          <a:xfrm>
            <a:off x="2971800" y="21018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79" name="Line 75"/>
          <p:cNvSpPr>
            <a:spLocks noChangeShapeType="1"/>
          </p:cNvSpPr>
          <p:nvPr/>
        </p:nvSpPr>
        <p:spPr bwMode="auto">
          <a:xfrm>
            <a:off x="3886200" y="41592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0" name="Line 76"/>
          <p:cNvSpPr>
            <a:spLocks noChangeShapeType="1"/>
          </p:cNvSpPr>
          <p:nvPr/>
        </p:nvSpPr>
        <p:spPr bwMode="auto">
          <a:xfrm>
            <a:off x="3886200" y="21018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1" name="Line 77"/>
          <p:cNvSpPr>
            <a:spLocks noChangeShapeType="1"/>
          </p:cNvSpPr>
          <p:nvPr/>
        </p:nvSpPr>
        <p:spPr bwMode="auto">
          <a:xfrm>
            <a:off x="2362200" y="27876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2" name="Line 78"/>
          <p:cNvSpPr>
            <a:spLocks noChangeShapeType="1"/>
          </p:cNvSpPr>
          <p:nvPr/>
        </p:nvSpPr>
        <p:spPr bwMode="auto">
          <a:xfrm>
            <a:off x="4800600" y="27876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3" name="Line 79"/>
          <p:cNvSpPr>
            <a:spLocks noChangeShapeType="1"/>
          </p:cNvSpPr>
          <p:nvPr/>
        </p:nvSpPr>
        <p:spPr bwMode="auto">
          <a:xfrm>
            <a:off x="3581400" y="27876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4" name="Line 80"/>
          <p:cNvSpPr>
            <a:spLocks noChangeShapeType="1"/>
          </p:cNvSpPr>
          <p:nvPr/>
        </p:nvSpPr>
        <p:spPr bwMode="auto">
          <a:xfrm>
            <a:off x="2667000" y="34734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5" name="Line 81"/>
          <p:cNvSpPr>
            <a:spLocks noChangeShapeType="1"/>
          </p:cNvSpPr>
          <p:nvPr/>
        </p:nvSpPr>
        <p:spPr bwMode="auto">
          <a:xfrm>
            <a:off x="6019800" y="27876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6" name="Line 82"/>
          <p:cNvSpPr>
            <a:spLocks noChangeShapeType="1"/>
          </p:cNvSpPr>
          <p:nvPr/>
        </p:nvSpPr>
        <p:spPr bwMode="auto">
          <a:xfrm>
            <a:off x="4191000" y="34734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7" name="Line 83"/>
          <p:cNvSpPr>
            <a:spLocks noChangeShapeType="1"/>
          </p:cNvSpPr>
          <p:nvPr/>
        </p:nvSpPr>
        <p:spPr bwMode="auto">
          <a:xfrm>
            <a:off x="4800600" y="21018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8" name="Line 84"/>
          <p:cNvSpPr>
            <a:spLocks noChangeShapeType="1"/>
          </p:cNvSpPr>
          <p:nvPr/>
        </p:nvSpPr>
        <p:spPr bwMode="auto">
          <a:xfrm>
            <a:off x="7239000" y="27876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89" name="Line 85"/>
          <p:cNvSpPr>
            <a:spLocks noChangeShapeType="1"/>
          </p:cNvSpPr>
          <p:nvPr/>
        </p:nvSpPr>
        <p:spPr bwMode="auto">
          <a:xfrm>
            <a:off x="6019800" y="41592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90" name="Line 86"/>
          <p:cNvSpPr>
            <a:spLocks noChangeShapeType="1"/>
          </p:cNvSpPr>
          <p:nvPr/>
        </p:nvSpPr>
        <p:spPr bwMode="auto">
          <a:xfrm>
            <a:off x="5715000" y="34734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91" name="Line 87"/>
          <p:cNvSpPr>
            <a:spLocks noChangeShapeType="1"/>
          </p:cNvSpPr>
          <p:nvPr/>
        </p:nvSpPr>
        <p:spPr bwMode="auto">
          <a:xfrm>
            <a:off x="6324600" y="4845050"/>
            <a:ext cx="304800" cy="15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92" name="Rectangle 88"/>
          <p:cNvSpPr>
            <a:spLocks noChangeArrowheads="1"/>
          </p:cNvSpPr>
          <p:nvPr/>
        </p:nvSpPr>
        <p:spPr bwMode="auto">
          <a:xfrm>
            <a:off x="457200" y="5410200"/>
            <a:ext cx="8534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p>
            <a:pPr marL="742950" lvl="1" indent="-246063" eaLnBrk="1" hangingPunct="1">
              <a:lnSpc>
                <a:spcPct val="100000"/>
              </a:lnSpc>
              <a:spcBef>
                <a:spcPts val="625"/>
              </a:spcBef>
              <a:buClr>
                <a:srgbClr val="660033"/>
              </a:buClr>
              <a:buSzPct val="75000"/>
              <a:buFont typeface="Wingdings" charset="0"/>
              <a:buNone/>
              <a:tabLst>
                <a:tab pos="742950" algn="l"/>
                <a:tab pos="1657350" algn="l"/>
                <a:tab pos="2571750" algn="l"/>
                <a:tab pos="3486150" algn="l"/>
                <a:tab pos="4400550" algn="l"/>
                <a:tab pos="5314950" algn="l"/>
                <a:tab pos="6229350" algn="l"/>
                <a:tab pos="7143750" algn="l"/>
                <a:tab pos="8058150" algn="l"/>
                <a:tab pos="8972550" algn="l"/>
                <a:tab pos="9886950" algn="l"/>
                <a:tab pos="10801350" algn="l"/>
              </a:tabLst>
            </a:pPr>
            <a:endParaRPr lang="en-GB" sz="2000">
              <a:solidFill>
                <a:srgbClr val="000066"/>
              </a:solidFill>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350838" y="38100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cs typeface="+mj-cs"/>
              </a:rPr>
              <a:t>Seglist Allocator</a:t>
            </a:r>
          </a:p>
        </p:txBody>
      </p:sp>
      <p:sp>
        <p:nvSpPr>
          <p:cNvPr id="16386" name="Rectangle 2"/>
          <p:cNvSpPr>
            <a:spLocks noGrp="1" noChangeArrowheads="1"/>
          </p:cNvSpPr>
          <p:nvPr>
            <p:ph type="body" idx="1"/>
          </p:nvPr>
        </p:nvSpPr>
        <p:spPr>
          <a:xfrm>
            <a:off x="336550" y="1220788"/>
            <a:ext cx="8307388" cy="5224462"/>
          </a:xfrm>
        </p:spPr>
        <p:txBody>
          <a:bodyPr/>
          <a:lstStyle/>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Given an array of free lists, each one for some size class</a:t>
            </a:r>
          </a:p>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To allocate a block of size </a:t>
            </a:r>
            <a:r>
              <a:rPr lang="en-GB" i="1" dirty="0">
                <a:latin typeface="Helvetica" charset="0"/>
                <a:ea typeface="ＭＳ Ｐゴシック" charset="0"/>
                <a:cs typeface="ＭＳ Ｐゴシック" charset="0"/>
              </a:rPr>
              <a:t>n</a:t>
            </a:r>
            <a:r>
              <a:rPr lang="en-GB" dirty="0">
                <a:latin typeface="Helvetica" charset="0"/>
                <a:ea typeface="ＭＳ Ｐゴシック" charset="0"/>
                <a:cs typeface="ＭＳ Ｐゴシック" charset="0"/>
              </a:rPr>
              <a:t>:</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Search appropriate free list for block of size </a:t>
            </a:r>
            <a:r>
              <a:rPr lang="en-GB" i="1" dirty="0">
                <a:latin typeface="Helvetica" charset="0"/>
                <a:ea typeface="ＭＳ Ｐゴシック" charset="0"/>
              </a:rPr>
              <a:t>m &gt; n</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If an appropriate block is found:</a:t>
            </a:r>
          </a:p>
          <a:p>
            <a:pPr lvl="2" eaLnBrk="1" hangingPunct="1">
              <a:lnSpc>
                <a:spcPct val="97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Split block and place fragment on appropriate list (optional)</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If no block is found, try next larger class</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Repeat until block is found</a:t>
            </a:r>
          </a:p>
          <a:p>
            <a:pPr lvl="1" eaLnBrk="1" hangingPunct="1">
              <a:lnSpc>
                <a:spcPct val="90000"/>
              </a:lnSpc>
              <a:buFont typeface="Wingdings" charse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endParaRPr>
          </a:p>
          <a:p>
            <a:pPr eaLnBrk="1" hangingPunct="1">
              <a:lnSpc>
                <a:spcPct val="85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If no block is found:</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Request additional heap memory from OS (using </a:t>
            </a:r>
            <a:r>
              <a:rPr lang="en-GB" dirty="0" err="1">
                <a:latin typeface="Courier New" charset="0"/>
                <a:ea typeface="ＭＳ Ｐゴシック" charset="0"/>
              </a:rPr>
              <a:t>sbrk</a:t>
            </a:r>
            <a:r>
              <a:rPr lang="en-GB" dirty="0">
                <a:latin typeface="Courier New" charset="0"/>
                <a:ea typeface="ＭＳ Ｐゴシック" charset="0"/>
              </a:rPr>
              <a:t>()</a:t>
            </a:r>
            <a:r>
              <a:rPr lang="en-GB" dirty="0">
                <a:latin typeface="Helvetica" charset="0"/>
                <a:ea typeface="ＭＳ Ｐゴシック" charset="0"/>
              </a:rPr>
              <a:t>)</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Allocate block of </a:t>
            </a:r>
            <a:r>
              <a:rPr lang="en-GB" i="1" dirty="0">
                <a:latin typeface="Helvetica" charset="0"/>
                <a:ea typeface="ＭＳ Ｐゴシック" charset="0"/>
              </a:rPr>
              <a:t>n</a:t>
            </a:r>
            <a:r>
              <a:rPr lang="en-GB" dirty="0">
                <a:latin typeface="Helvetica" charset="0"/>
                <a:ea typeface="ＭＳ Ｐゴシック" charset="0"/>
              </a:rPr>
              <a:t> bytes from this new memory</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Place remainder as a single free block in largest size class</a:t>
            </a:r>
            <a:r>
              <a:rPr lang="en-GB" dirty="0" smtClean="0">
                <a:latin typeface="Helvetica" charset="0"/>
                <a:ea typeface="ＭＳ Ｐゴシック" charset="0"/>
              </a:rPr>
              <a:t>.</a:t>
            </a:r>
          </a:p>
          <a:p>
            <a:pPr lvl="1"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endParaRPr>
          </a:p>
          <a:p>
            <a:pPr eaLnBrk="1" hangingPunct="1">
              <a:lnSpc>
                <a:spcPct val="9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latin typeface="Helvetica" charset="0"/>
                <a:ea typeface="ＭＳ Ｐゴシック" charset="0"/>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dissolve">
                                      <p:cBhvr>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dissolve">
                                      <p:cBhvr>
                                        <p:cTn id="12" dur="500"/>
                                        <p:tgtEl>
                                          <p:spTgt spid="1638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dissolve">
                                      <p:cBhvr>
                                        <p:cTn id="15" dur="500"/>
                                        <p:tgtEl>
                                          <p:spTgt spid="16386">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386">
                                            <p:txEl>
                                              <p:pRg st="3" end="3"/>
                                            </p:txEl>
                                          </p:spTgt>
                                        </p:tgtEl>
                                        <p:attrNameLst>
                                          <p:attrName>style.visibility</p:attrName>
                                        </p:attrNameLst>
                                      </p:cBhvr>
                                      <p:to>
                                        <p:strVal val="visible"/>
                                      </p:to>
                                    </p:set>
                                    <p:animEffect transition="in" filter="dissolve">
                                      <p:cBhvr>
                                        <p:cTn id="18" dur="500"/>
                                        <p:tgtEl>
                                          <p:spTgt spid="16386">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386">
                                            <p:txEl>
                                              <p:pRg st="4" end="4"/>
                                            </p:txEl>
                                          </p:spTgt>
                                        </p:tgtEl>
                                        <p:attrNameLst>
                                          <p:attrName>style.visibility</p:attrName>
                                        </p:attrNameLst>
                                      </p:cBhvr>
                                      <p:to>
                                        <p:strVal val="visible"/>
                                      </p:to>
                                    </p:set>
                                    <p:animEffect transition="in" filter="dissolve">
                                      <p:cBhvr>
                                        <p:cTn id="21" dur="500"/>
                                        <p:tgtEl>
                                          <p:spTgt spid="16386">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386">
                                            <p:txEl>
                                              <p:pRg st="5" end="5"/>
                                            </p:txEl>
                                          </p:spTgt>
                                        </p:tgtEl>
                                        <p:attrNameLst>
                                          <p:attrName>style.visibility</p:attrName>
                                        </p:attrNameLst>
                                      </p:cBhvr>
                                      <p:to>
                                        <p:strVal val="visible"/>
                                      </p:to>
                                    </p:set>
                                    <p:animEffect transition="in" filter="dissolve">
                                      <p:cBhvr>
                                        <p:cTn id="24" dur="500"/>
                                        <p:tgtEl>
                                          <p:spTgt spid="16386">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animEffect transition="in" filter="dissolve">
                                      <p:cBhvr>
                                        <p:cTn id="27" dur="500"/>
                                        <p:tgtEl>
                                          <p:spTgt spid="16386">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386">
                                            <p:txEl>
                                              <p:pRg st="8" end="8"/>
                                            </p:txEl>
                                          </p:spTgt>
                                        </p:tgtEl>
                                        <p:attrNameLst>
                                          <p:attrName>style.visibility</p:attrName>
                                        </p:attrNameLst>
                                      </p:cBhvr>
                                      <p:to>
                                        <p:strVal val="visible"/>
                                      </p:to>
                                    </p:set>
                                    <p:animEffect transition="in" filter="dissolve">
                                      <p:cBhvr>
                                        <p:cTn id="32" dur="500"/>
                                        <p:tgtEl>
                                          <p:spTgt spid="16386">
                                            <p:txEl>
                                              <p:pRg st="8" end="8"/>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animEffect transition="in" filter="dissolve">
                                      <p:cBhvr>
                                        <p:cTn id="35" dur="500"/>
                                        <p:tgtEl>
                                          <p:spTgt spid="16386">
                                            <p:txEl>
                                              <p:pRg st="9" end="9"/>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6386">
                                            <p:txEl>
                                              <p:pRg st="10" end="10"/>
                                            </p:txEl>
                                          </p:spTgt>
                                        </p:tgtEl>
                                        <p:attrNameLst>
                                          <p:attrName>style.visibility</p:attrName>
                                        </p:attrNameLst>
                                      </p:cBhvr>
                                      <p:to>
                                        <p:strVal val="visible"/>
                                      </p:to>
                                    </p:set>
                                    <p:animEffect transition="in" filter="dissolve">
                                      <p:cBhvr>
                                        <p:cTn id="38" dur="500"/>
                                        <p:tgtEl>
                                          <p:spTgt spid="16386">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386">
                                            <p:txEl>
                                              <p:pRg st="11" end="11"/>
                                            </p:txEl>
                                          </p:spTgt>
                                        </p:tgtEl>
                                        <p:attrNameLst>
                                          <p:attrName>style.visibility</p:attrName>
                                        </p:attrNameLst>
                                      </p:cBhvr>
                                      <p:to>
                                        <p:strVal val="visible"/>
                                      </p:to>
                                    </p:set>
                                    <p:animEffect transition="in" filter="dissolve">
                                      <p:cBhvr>
                                        <p:cTn id="41" dur="500"/>
                                        <p:tgtEl>
                                          <p:spTgt spid="16386">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6386">
                                            <p:txEl>
                                              <p:pRg st="13" end="13"/>
                                            </p:txEl>
                                          </p:spTgt>
                                        </p:tgtEl>
                                        <p:attrNameLst>
                                          <p:attrName>style.visibility</p:attrName>
                                        </p:attrNameLst>
                                      </p:cBhvr>
                                      <p:to>
                                        <p:strVal val="visible"/>
                                      </p:to>
                                    </p:set>
                                    <p:animEffect transition="in" filter="dissolve">
                                      <p:cBhvr>
                                        <p:cTn id="46" dur="500"/>
                                        <p:tgtEl>
                                          <p:spTgt spid="1638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350838" y="38100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Helvetica" charset="0"/>
                <a:ea typeface="ＭＳ Ｐゴシック" charset="0"/>
                <a:cs typeface="ＭＳ Ｐゴシック" charset="0"/>
              </a:rPr>
              <a:t>Seglist Allocator (cont.)</a:t>
            </a:r>
          </a:p>
        </p:txBody>
      </p:sp>
      <p:sp>
        <p:nvSpPr>
          <p:cNvPr id="17410" name="Rectangle 2"/>
          <p:cNvSpPr>
            <a:spLocks noGrp="1" noChangeArrowheads="1"/>
          </p:cNvSpPr>
          <p:nvPr>
            <p:ph type="body" idx="1"/>
          </p:nvPr>
        </p:nvSpPr>
        <p:spPr>
          <a:xfrm>
            <a:off x="355600" y="1220788"/>
            <a:ext cx="8307388" cy="5224462"/>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To free a block:</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Coalesce and place on appropriate list (optional)</a:t>
            </a:r>
          </a:p>
          <a:p>
            <a:pPr lvl="1" eaLnBrk="1" hangingPunct="1">
              <a:buFont typeface="Wingdings" charse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cs typeface="ＭＳ Ｐゴシック" charset="0"/>
              </a:rPr>
              <a:t>Advantages of </a:t>
            </a:r>
            <a:r>
              <a:rPr lang="en-GB" dirty="0" err="1">
                <a:latin typeface="Helvetica" charset="0"/>
                <a:ea typeface="ＭＳ Ｐゴシック" charset="0"/>
                <a:cs typeface="ＭＳ Ｐゴシック" charset="0"/>
              </a:rPr>
              <a:t>seglist</a:t>
            </a:r>
            <a:r>
              <a:rPr lang="en-GB" dirty="0">
                <a:latin typeface="Helvetica" charset="0"/>
                <a:ea typeface="ＭＳ Ｐゴシック" charset="0"/>
                <a:cs typeface="ＭＳ Ｐゴシック" charset="0"/>
              </a:rPr>
              <a:t> allocators</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Higher throughput</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 log time for power-of-two size classes</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Better memory utilization</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First-fit search of segregated free list approximates a best-fit search of entire heap.</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latin typeface="Helvetica" charset="0"/>
                <a:ea typeface="ＭＳ Ｐゴシック" charset="0"/>
              </a:rPr>
              <a:t>Extreme case: Giving each block its own size class is equivalent to best-fit.</a:t>
            </a:r>
          </a:p>
          <a:p>
            <a:pPr lvl="1" eaLnBrk="1" hangingPunct="1">
              <a:buFont typeface="Wingdings" charse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dissolve">
                                      <p:cBhvr>
                                        <p:cTn id="7" dur="500"/>
                                        <p:tgtEl>
                                          <p:spTgt spid="174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410">
                                            <p:txEl>
                                              <p:pRg st="1" end="1"/>
                                            </p:txEl>
                                          </p:spTgt>
                                        </p:tgtEl>
                                        <p:attrNameLst>
                                          <p:attrName>style.visibility</p:attrName>
                                        </p:attrNameLst>
                                      </p:cBhvr>
                                      <p:to>
                                        <p:strVal val="visible"/>
                                      </p:to>
                                    </p:set>
                                    <p:animEffect transition="in" filter="dissolve">
                                      <p:cBhvr>
                                        <p:cTn id="10" dur="500"/>
                                        <p:tgtEl>
                                          <p:spTgt spid="174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animEffect transition="in" filter="dissolve">
                                      <p:cBhvr>
                                        <p:cTn id="15" dur="500"/>
                                        <p:tgtEl>
                                          <p:spTgt spid="17410">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410">
                                            <p:txEl>
                                              <p:pRg st="4" end="4"/>
                                            </p:txEl>
                                          </p:spTgt>
                                        </p:tgtEl>
                                        <p:attrNameLst>
                                          <p:attrName>style.visibility</p:attrName>
                                        </p:attrNameLst>
                                      </p:cBhvr>
                                      <p:to>
                                        <p:strVal val="visible"/>
                                      </p:to>
                                    </p:set>
                                    <p:animEffect transition="in" filter="dissolve">
                                      <p:cBhvr>
                                        <p:cTn id="18" dur="500"/>
                                        <p:tgtEl>
                                          <p:spTgt spid="17410">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410">
                                            <p:txEl>
                                              <p:pRg st="5" end="5"/>
                                            </p:txEl>
                                          </p:spTgt>
                                        </p:tgtEl>
                                        <p:attrNameLst>
                                          <p:attrName>style.visibility</p:attrName>
                                        </p:attrNameLst>
                                      </p:cBhvr>
                                      <p:to>
                                        <p:strVal val="visible"/>
                                      </p:to>
                                    </p:set>
                                    <p:animEffect transition="in" filter="dissolve">
                                      <p:cBhvr>
                                        <p:cTn id="21" dur="500"/>
                                        <p:tgtEl>
                                          <p:spTgt spid="17410">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410">
                                            <p:txEl>
                                              <p:pRg st="6" end="6"/>
                                            </p:txEl>
                                          </p:spTgt>
                                        </p:tgtEl>
                                        <p:attrNameLst>
                                          <p:attrName>style.visibility</p:attrName>
                                        </p:attrNameLst>
                                      </p:cBhvr>
                                      <p:to>
                                        <p:strVal val="visible"/>
                                      </p:to>
                                    </p:set>
                                    <p:animEffect transition="in" filter="dissolve">
                                      <p:cBhvr>
                                        <p:cTn id="24" dur="500"/>
                                        <p:tgtEl>
                                          <p:spTgt spid="17410">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410">
                                            <p:txEl>
                                              <p:pRg st="7" end="7"/>
                                            </p:txEl>
                                          </p:spTgt>
                                        </p:tgtEl>
                                        <p:attrNameLst>
                                          <p:attrName>style.visibility</p:attrName>
                                        </p:attrNameLst>
                                      </p:cBhvr>
                                      <p:to>
                                        <p:strVal val="visible"/>
                                      </p:to>
                                    </p:set>
                                    <p:animEffect transition="in" filter="dissolve">
                                      <p:cBhvr>
                                        <p:cTn id="27" dur="500"/>
                                        <p:tgtEl>
                                          <p:spTgt spid="17410">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410">
                                            <p:txEl>
                                              <p:pRg st="8" end="8"/>
                                            </p:txEl>
                                          </p:spTgt>
                                        </p:tgtEl>
                                        <p:attrNameLst>
                                          <p:attrName>style.visibility</p:attrName>
                                        </p:attrNameLst>
                                      </p:cBhvr>
                                      <p:to>
                                        <p:strVal val="visible"/>
                                      </p:to>
                                    </p:set>
                                    <p:animEffect transition="in" filter="dissolve">
                                      <p:cBhvr>
                                        <p:cTn id="30"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228600" y="5334000"/>
            <a:ext cx="8458200" cy="1143000"/>
          </a:xfrm>
          <a:prstGeom prst="rect">
            <a:avLst/>
          </a:prstGeom>
          <a:solidFill>
            <a:srgbClr val="FFFF99"/>
          </a:solidFill>
          <a:ln w="3175">
            <a:solidFill>
              <a:schemeClr val="tx1"/>
            </a:solidFill>
            <a:prstDash val="sysDot"/>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67" name="Rectangle 3"/>
          <p:cNvSpPr>
            <a:spLocks noGrp="1" noChangeArrowheads="1"/>
          </p:cNvSpPr>
          <p:nvPr>
            <p:ph type="title"/>
          </p:nvPr>
        </p:nvSpPr>
        <p:spPr>
          <a:xfrm>
            <a:off x="381000" y="341313"/>
            <a:ext cx="7315200" cy="573087"/>
          </a:xfrm>
        </p:spPr>
        <p:txBody>
          <a:bodyPr/>
          <a:lstStyle/>
          <a:p>
            <a:pPr eaLnBrk="1" hangingPunct="1">
              <a:defRPr/>
            </a:pPr>
            <a:r>
              <a:rPr lang="en-US" smtClean="0">
                <a:cs typeface="+mj-cs"/>
              </a:rPr>
              <a:t>Keeping Track of Free Blocks</a:t>
            </a:r>
          </a:p>
        </p:txBody>
      </p:sp>
      <p:sp>
        <p:nvSpPr>
          <p:cNvPr id="625668" name="Rectangle 4"/>
          <p:cNvSpPr>
            <a:spLocks noGrp="1" noChangeArrowheads="1"/>
          </p:cNvSpPr>
          <p:nvPr>
            <p:ph type="body" idx="1"/>
          </p:nvPr>
        </p:nvSpPr>
        <p:spPr/>
        <p:txBody>
          <a:bodyPr/>
          <a:lstStyle/>
          <a:p>
            <a:pPr eaLnBrk="1" hangingPunct="1">
              <a:lnSpc>
                <a:spcPct val="85000"/>
              </a:lnSpc>
              <a:defRPr/>
            </a:pPr>
            <a:r>
              <a:rPr lang="en-US" i="1" u="sng" dirty="0" smtClean="0">
                <a:cs typeface="+mn-cs"/>
              </a:rPr>
              <a:t>Method 1</a:t>
            </a:r>
            <a:r>
              <a:rPr lang="en-US" dirty="0" smtClean="0">
                <a:cs typeface="+mn-cs"/>
              </a:rPr>
              <a:t>: </a:t>
            </a:r>
            <a:r>
              <a:rPr lang="en-US" i="1" dirty="0" smtClean="0">
                <a:solidFill>
                  <a:srgbClr val="FF0000"/>
                </a:solidFill>
                <a:cs typeface="+mn-cs"/>
              </a:rPr>
              <a:t>Implicit list</a:t>
            </a:r>
            <a:r>
              <a:rPr lang="en-US" dirty="0" smtClean="0">
                <a:cs typeface="+mn-cs"/>
              </a:rPr>
              <a:t> using lengths -- links all blocks</a:t>
            </a:r>
          </a:p>
          <a:p>
            <a:pPr eaLnBrk="1" hangingPunct="1">
              <a:lnSpc>
                <a:spcPct val="85000"/>
              </a:lnSpc>
              <a:buFont typeface="Wingdings" charset="0"/>
              <a:buChar char="l"/>
              <a:defRPr/>
            </a:pPr>
            <a:endParaRPr lang="en-US" dirty="0" smtClean="0">
              <a:cs typeface="+mn-cs"/>
            </a:endParaRPr>
          </a:p>
          <a:p>
            <a:pPr eaLnBrk="1" hangingPunct="1">
              <a:lnSpc>
                <a:spcPct val="85000"/>
              </a:lnSpc>
              <a:buFont typeface="Wingdings" charset="0"/>
              <a:buChar char="l"/>
              <a:defRPr/>
            </a:pPr>
            <a:endParaRPr lang="en-US" dirty="0" smtClean="0">
              <a:cs typeface="+mn-cs"/>
            </a:endParaRPr>
          </a:p>
          <a:p>
            <a:pPr eaLnBrk="1" hangingPunct="1">
              <a:lnSpc>
                <a:spcPct val="85000"/>
              </a:lnSpc>
              <a:defRPr/>
            </a:pPr>
            <a:r>
              <a:rPr lang="en-US" i="1" u="sng" dirty="0" smtClean="0">
                <a:cs typeface="+mn-cs"/>
              </a:rPr>
              <a:t>Method 2</a:t>
            </a:r>
            <a:r>
              <a:rPr lang="en-US" dirty="0" smtClean="0">
                <a:cs typeface="+mn-cs"/>
              </a:rPr>
              <a:t>: </a:t>
            </a:r>
            <a:r>
              <a:rPr lang="en-US" i="1" dirty="0" smtClean="0">
                <a:solidFill>
                  <a:srgbClr val="FF0000"/>
                </a:solidFill>
                <a:cs typeface="+mn-cs"/>
              </a:rPr>
              <a:t>Explicit list</a:t>
            </a:r>
            <a:r>
              <a:rPr lang="en-US" dirty="0" smtClean="0">
                <a:cs typeface="+mn-cs"/>
              </a:rPr>
              <a:t> among the free blocks using pointers within the free blocks</a:t>
            </a:r>
          </a:p>
          <a:p>
            <a:pPr eaLnBrk="1" hangingPunct="1">
              <a:lnSpc>
                <a:spcPct val="85000"/>
              </a:lnSpc>
              <a:defRPr/>
            </a:pPr>
            <a:endParaRPr lang="en-US" dirty="0" smtClean="0">
              <a:cs typeface="+mn-cs"/>
            </a:endParaRPr>
          </a:p>
          <a:p>
            <a:pPr eaLnBrk="1" hangingPunct="1">
              <a:lnSpc>
                <a:spcPct val="85000"/>
              </a:lnSpc>
              <a:buFont typeface="Wingdings" charset="0"/>
              <a:buChar char="l"/>
              <a:defRPr/>
            </a:pPr>
            <a:endParaRPr lang="en-US" dirty="0" smtClean="0">
              <a:cs typeface="+mn-cs"/>
            </a:endParaRPr>
          </a:p>
          <a:p>
            <a:pPr eaLnBrk="1" hangingPunct="1">
              <a:lnSpc>
                <a:spcPct val="85000"/>
              </a:lnSpc>
              <a:defRPr/>
            </a:pPr>
            <a:r>
              <a:rPr lang="en-US" i="1" u="sng" dirty="0" smtClean="0">
                <a:cs typeface="+mn-cs"/>
              </a:rPr>
              <a:t>Method 3</a:t>
            </a:r>
            <a:r>
              <a:rPr lang="en-US" dirty="0" smtClean="0">
                <a:cs typeface="+mn-cs"/>
              </a:rPr>
              <a:t>: </a:t>
            </a:r>
            <a:r>
              <a:rPr lang="en-US" i="1" dirty="0" smtClean="0">
                <a:solidFill>
                  <a:srgbClr val="FF0000"/>
                </a:solidFill>
                <a:cs typeface="+mn-cs"/>
              </a:rPr>
              <a:t>Segregated free list</a:t>
            </a:r>
          </a:p>
          <a:p>
            <a:pPr lvl="1" eaLnBrk="1" hangingPunct="1">
              <a:lnSpc>
                <a:spcPct val="90000"/>
              </a:lnSpc>
              <a:defRPr/>
            </a:pPr>
            <a:r>
              <a:rPr lang="en-US" b="0" dirty="0" smtClean="0"/>
              <a:t>Different free lists for different size classes</a:t>
            </a:r>
          </a:p>
          <a:p>
            <a:pPr eaLnBrk="1" hangingPunct="1">
              <a:lnSpc>
                <a:spcPct val="85000"/>
              </a:lnSpc>
              <a:defRPr/>
            </a:pPr>
            <a:r>
              <a:rPr lang="en-US" i="1" u="sng" dirty="0" smtClean="0">
                <a:cs typeface="+mn-cs"/>
              </a:rPr>
              <a:t>Method 4</a:t>
            </a:r>
            <a:r>
              <a:rPr lang="en-US" dirty="0" smtClean="0">
                <a:cs typeface="+mn-cs"/>
              </a:rPr>
              <a:t>: Blocks sorted by size</a:t>
            </a:r>
          </a:p>
          <a:p>
            <a:pPr lvl="1" eaLnBrk="1" hangingPunct="1">
              <a:lnSpc>
                <a:spcPct val="90000"/>
              </a:lnSpc>
              <a:defRPr/>
            </a:pPr>
            <a:r>
              <a:rPr lang="en-US" b="0" dirty="0" smtClean="0"/>
              <a:t>Can use a balanced tree (e.g. Red-Black tree) with pointers within each free block, and the length used as a key</a:t>
            </a:r>
          </a:p>
        </p:txBody>
      </p:sp>
      <p:sp>
        <p:nvSpPr>
          <p:cNvPr id="625669" name="Rectangle 5"/>
          <p:cNvSpPr>
            <a:spLocks noChangeArrowheads="1"/>
          </p:cNvSpPr>
          <p:nvPr/>
        </p:nvSpPr>
        <p:spPr bwMode="auto">
          <a:xfrm>
            <a:off x="16764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latin typeface="Courier New" charset="0"/>
              </a:rPr>
              <a:t>5</a:t>
            </a:r>
          </a:p>
        </p:txBody>
      </p:sp>
      <p:sp>
        <p:nvSpPr>
          <p:cNvPr id="625670" name="Rectangle 6"/>
          <p:cNvSpPr>
            <a:spLocks noChangeArrowheads="1"/>
          </p:cNvSpPr>
          <p:nvPr/>
        </p:nvSpPr>
        <p:spPr bwMode="auto">
          <a:xfrm>
            <a:off x="19812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1" name="Rectangle 7"/>
          <p:cNvSpPr>
            <a:spLocks noChangeArrowheads="1"/>
          </p:cNvSpPr>
          <p:nvPr/>
        </p:nvSpPr>
        <p:spPr bwMode="auto">
          <a:xfrm>
            <a:off x="22860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2" name="Rectangle 8"/>
          <p:cNvSpPr>
            <a:spLocks noChangeArrowheads="1"/>
          </p:cNvSpPr>
          <p:nvPr/>
        </p:nvSpPr>
        <p:spPr bwMode="auto">
          <a:xfrm>
            <a:off x="25908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3" name="Rectangle 9"/>
          <p:cNvSpPr>
            <a:spLocks noChangeArrowheads="1"/>
          </p:cNvSpPr>
          <p:nvPr/>
        </p:nvSpPr>
        <p:spPr bwMode="auto">
          <a:xfrm>
            <a:off x="28956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4" name="Rectangle 10"/>
          <p:cNvSpPr>
            <a:spLocks noChangeArrowheads="1"/>
          </p:cNvSpPr>
          <p:nvPr/>
        </p:nvSpPr>
        <p:spPr bwMode="auto">
          <a:xfrm>
            <a:off x="32004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625675" name="Rectangle 11"/>
          <p:cNvSpPr>
            <a:spLocks noChangeArrowheads="1"/>
          </p:cNvSpPr>
          <p:nvPr/>
        </p:nvSpPr>
        <p:spPr bwMode="auto">
          <a:xfrm>
            <a:off x="35052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6" name="Rectangle 12"/>
          <p:cNvSpPr>
            <a:spLocks noChangeArrowheads="1"/>
          </p:cNvSpPr>
          <p:nvPr/>
        </p:nvSpPr>
        <p:spPr bwMode="auto">
          <a:xfrm>
            <a:off x="38100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7" name="Rectangle 13"/>
          <p:cNvSpPr>
            <a:spLocks noChangeArrowheads="1"/>
          </p:cNvSpPr>
          <p:nvPr/>
        </p:nvSpPr>
        <p:spPr bwMode="auto">
          <a:xfrm>
            <a:off x="41148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8" name="Rectangle 14"/>
          <p:cNvSpPr>
            <a:spLocks noChangeArrowheads="1"/>
          </p:cNvSpPr>
          <p:nvPr/>
        </p:nvSpPr>
        <p:spPr bwMode="auto">
          <a:xfrm>
            <a:off x="47244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79" name="Rectangle 15"/>
          <p:cNvSpPr>
            <a:spLocks noChangeArrowheads="1"/>
          </p:cNvSpPr>
          <p:nvPr/>
        </p:nvSpPr>
        <p:spPr bwMode="auto">
          <a:xfrm>
            <a:off x="50292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0" name="Rectangle 16"/>
          <p:cNvSpPr>
            <a:spLocks noChangeArrowheads="1"/>
          </p:cNvSpPr>
          <p:nvPr/>
        </p:nvSpPr>
        <p:spPr bwMode="auto">
          <a:xfrm>
            <a:off x="53340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1" name="Rectangle 17"/>
          <p:cNvSpPr>
            <a:spLocks noChangeArrowheads="1"/>
          </p:cNvSpPr>
          <p:nvPr/>
        </p:nvSpPr>
        <p:spPr bwMode="auto">
          <a:xfrm>
            <a:off x="56388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2" name="Rectangle 18"/>
          <p:cNvSpPr>
            <a:spLocks noChangeArrowheads="1"/>
          </p:cNvSpPr>
          <p:nvPr/>
        </p:nvSpPr>
        <p:spPr bwMode="auto">
          <a:xfrm>
            <a:off x="59436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3" name="Rectangle 19"/>
          <p:cNvSpPr>
            <a:spLocks noChangeArrowheads="1"/>
          </p:cNvSpPr>
          <p:nvPr/>
        </p:nvSpPr>
        <p:spPr bwMode="auto">
          <a:xfrm>
            <a:off x="62484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2</a:t>
            </a:r>
          </a:p>
        </p:txBody>
      </p:sp>
      <p:sp>
        <p:nvSpPr>
          <p:cNvPr id="625684" name="Rectangle 20"/>
          <p:cNvSpPr>
            <a:spLocks noChangeArrowheads="1"/>
          </p:cNvSpPr>
          <p:nvPr/>
        </p:nvSpPr>
        <p:spPr bwMode="auto">
          <a:xfrm>
            <a:off x="6553200" y="21336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5" name="Rectangle 21"/>
          <p:cNvSpPr>
            <a:spLocks noChangeArrowheads="1"/>
          </p:cNvSpPr>
          <p:nvPr/>
        </p:nvSpPr>
        <p:spPr bwMode="auto">
          <a:xfrm>
            <a:off x="4419600" y="21336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6</a:t>
            </a:r>
          </a:p>
        </p:txBody>
      </p:sp>
      <p:sp>
        <p:nvSpPr>
          <p:cNvPr id="625686" name="Rectangle 22"/>
          <p:cNvSpPr>
            <a:spLocks noChangeArrowheads="1"/>
          </p:cNvSpPr>
          <p:nvPr/>
        </p:nvSpPr>
        <p:spPr bwMode="auto">
          <a:xfrm>
            <a:off x="16002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latin typeface="Courier New" charset="0"/>
              </a:rPr>
              <a:t>5</a:t>
            </a:r>
          </a:p>
        </p:txBody>
      </p:sp>
      <p:sp>
        <p:nvSpPr>
          <p:cNvPr id="625687" name="Rectangle 23"/>
          <p:cNvSpPr>
            <a:spLocks noChangeArrowheads="1"/>
          </p:cNvSpPr>
          <p:nvPr/>
        </p:nvSpPr>
        <p:spPr bwMode="auto">
          <a:xfrm>
            <a:off x="19050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8" name="Rectangle 24"/>
          <p:cNvSpPr>
            <a:spLocks noChangeArrowheads="1"/>
          </p:cNvSpPr>
          <p:nvPr/>
        </p:nvSpPr>
        <p:spPr bwMode="auto">
          <a:xfrm>
            <a:off x="22098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89" name="Rectangle 25"/>
          <p:cNvSpPr>
            <a:spLocks noChangeArrowheads="1"/>
          </p:cNvSpPr>
          <p:nvPr/>
        </p:nvSpPr>
        <p:spPr bwMode="auto">
          <a:xfrm>
            <a:off x="25146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0" name="Rectangle 26"/>
          <p:cNvSpPr>
            <a:spLocks noChangeArrowheads="1"/>
          </p:cNvSpPr>
          <p:nvPr/>
        </p:nvSpPr>
        <p:spPr bwMode="auto">
          <a:xfrm>
            <a:off x="28194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1" name="Rectangle 27"/>
          <p:cNvSpPr>
            <a:spLocks noChangeArrowheads="1"/>
          </p:cNvSpPr>
          <p:nvPr/>
        </p:nvSpPr>
        <p:spPr bwMode="auto">
          <a:xfrm>
            <a:off x="31242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625692" name="Rectangle 28"/>
          <p:cNvSpPr>
            <a:spLocks noChangeArrowheads="1"/>
          </p:cNvSpPr>
          <p:nvPr/>
        </p:nvSpPr>
        <p:spPr bwMode="auto">
          <a:xfrm>
            <a:off x="34290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3" name="Rectangle 29"/>
          <p:cNvSpPr>
            <a:spLocks noChangeArrowheads="1"/>
          </p:cNvSpPr>
          <p:nvPr/>
        </p:nvSpPr>
        <p:spPr bwMode="auto">
          <a:xfrm>
            <a:off x="37338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4" name="Rectangle 30"/>
          <p:cNvSpPr>
            <a:spLocks noChangeArrowheads="1"/>
          </p:cNvSpPr>
          <p:nvPr/>
        </p:nvSpPr>
        <p:spPr bwMode="auto">
          <a:xfrm>
            <a:off x="40386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5" name="Rectangle 31"/>
          <p:cNvSpPr>
            <a:spLocks noChangeArrowheads="1"/>
          </p:cNvSpPr>
          <p:nvPr/>
        </p:nvSpPr>
        <p:spPr bwMode="auto">
          <a:xfrm>
            <a:off x="46482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6" name="Rectangle 32"/>
          <p:cNvSpPr>
            <a:spLocks noChangeArrowheads="1"/>
          </p:cNvSpPr>
          <p:nvPr/>
        </p:nvSpPr>
        <p:spPr bwMode="auto">
          <a:xfrm>
            <a:off x="49530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7" name="Rectangle 33"/>
          <p:cNvSpPr>
            <a:spLocks noChangeArrowheads="1"/>
          </p:cNvSpPr>
          <p:nvPr/>
        </p:nvSpPr>
        <p:spPr bwMode="auto">
          <a:xfrm>
            <a:off x="52578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8" name="Rectangle 34"/>
          <p:cNvSpPr>
            <a:spLocks noChangeArrowheads="1"/>
          </p:cNvSpPr>
          <p:nvPr/>
        </p:nvSpPr>
        <p:spPr bwMode="auto">
          <a:xfrm>
            <a:off x="55626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699" name="Rectangle 35"/>
          <p:cNvSpPr>
            <a:spLocks noChangeArrowheads="1"/>
          </p:cNvSpPr>
          <p:nvPr/>
        </p:nvSpPr>
        <p:spPr bwMode="auto">
          <a:xfrm>
            <a:off x="58674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0" name="Rectangle 36"/>
          <p:cNvSpPr>
            <a:spLocks noChangeArrowheads="1"/>
          </p:cNvSpPr>
          <p:nvPr/>
        </p:nvSpPr>
        <p:spPr bwMode="auto">
          <a:xfrm>
            <a:off x="61722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2</a:t>
            </a:r>
          </a:p>
        </p:txBody>
      </p:sp>
      <p:sp>
        <p:nvSpPr>
          <p:cNvPr id="625701" name="Rectangle 37"/>
          <p:cNvSpPr>
            <a:spLocks noChangeArrowheads="1"/>
          </p:cNvSpPr>
          <p:nvPr/>
        </p:nvSpPr>
        <p:spPr bwMode="auto">
          <a:xfrm>
            <a:off x="6477000" y="38100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2" name="Rectangle 38"/>
          <p:cNvSpPr>
            <a:spLocks noChangeArrowheads="1"/>
          </p:cNvSpPr>
          <p:nvPr/>
        </p:nvSpPr>
        <p:spPr bwMode="auto">
          <a:xfrm>
            <a:off x="4343400" y="38100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6</a:t>
            </a:r>
          </a:p>
        </p:txBody>
      </p:sp>
      <p:sp>
        <p:nvSpPr>
          <p:cNvPr id="625703" name="Freeform 39"/>
          <p:cNvSpPr>
            <a:spLocks/>
          </p:cNvSpPr>
          <p:nvPr/>
        </p:nvSpPr>
        <p:spPr bwMode="auto">
          <a:xfrm>
            <a:off x="2057400" y="3479800"/>
            <a:ext cx="2438400" cy="482600"/>
          </a:xfrm>
          <a:custGeom>
            <a:avLst/>
            <a:gdLst>
              <a:gd name="T0" fmla="*/ 0 w 1536"/>
              <a:gd name="T1" fmla="*/ 304 h 304"/>
              <a:gd name="T2" fmla="*/ 912 w 1536"/>
              <a:gd name="T3" fmla="*/ 16 h 304"/>
              <a:gd name="T4" fmla="*/ 1536 w 1536"/>
              <a:gd name="T5" fmla="*/ 208 h 304"/>
            </a:gdLst>
            <a:ahLst/>
            <a:cxnLst>
              <a:cxn ang="0">
                <a:pos x="T0" y="T1"/>
              </a:cxn>
              <a:cxn ang="0">
                <a:pos x="T2" y="T3"/>
              </a:cxn>
              <a:cxn ang="0">
                <a:pos x="T4" y="T5"/>
              </a:cxn>
            </a:cxnLst>
            <a:rect l="0" t="0" r="r" b="b"/>
            <a:pathLst>
              <a:path w="1536" h="304">
                <a:moveTo>
                  <a:pt x="0" y="304"/>
                </a:moveTo>
                <a:cubicBezTo>
                  <a:pt x="328" y="167"/>
                  <a:pt x="656" y="31"/>
                  <a:pt x="912" y="16"/>
                </a:cubicBezTo>
                <a:cubicBezTo>
                  <a:pt x="1167" y="0"/>
                  <a:pt x="1351" y="104"/>
                  <a:pt x="1536" y="208"/>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4" name="Freeform 40"/>
          <p:cNvSpPr>
            <a:spLocks/>
          </p:cNvSpPr>
          <p:nvPr/>
        </p:nvSpPr>
        <p:spPr bwMode="auto">
          <a:xfrm>
            <a:off x="1828800" y="1905000"/>
            <a:ext cx="1524000" cy="228600"/>
          </a:xfrm>
          <a:custGeom>
            <a:avLst/>
            <a:gdLst>
              <a:gd name="T0" fmla="*/ 0 w 960"/>
              <a:gd name="T1" fmla="*/ 144 h 144"/>
              <a:gd name="T2" fmla="*/ 528 w 960"/>
              <a:gd name="T3" fmla="*/ 0 h 144"/>
              <a:gd name="T4" fmla="*/ 960 w 960"/>
              <a:gd name="T5" fmla="*/ 144 h 144"/>
            </a:gdLst>
            <a:ahLst/>
            <a:cxnLst>
              <a:cxn ang="0">
                <a:pos x="T0" y="T1"/>
              </a:cxn>
              <a:cxn ang="0">
                <a:pos x="T2" y="T3"/>
              </a:cxn>
              <a:cxn ang="0">
                <a:pos x="T4" y="T5"/>
              </a:cxn>
            </a:cxnLst>
            <a:rect l="0" t="0" r="r" b="b"/>
            <a:pathLst>
              <a:path w="960" h="144">
                <a:moveTo>
                  <a:pt x="0" y="144"/>
                </a:moveTo>
                <a:cubicBezTo>
                  <a:pt x="184" y="72"/>
                  <a:pt x="368" y="0"/>
                  <a:pt x="528" y="0"/>
                </a:cubicBezTo>
                <a:cubicBezTo>
                  <a:pt x="688" y="0"/>
                  <a:pt x="824" y="72"/>
                  <a:pt x="960" y="144"/>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5" name="Freeform 41"/>
          <p:cNvSpPr>
            <a:spLocks/>
          </p:cNvSpPr>
          <p:nvPr/>
        </p:nvSpPr>
        <p:spPr bwMode="auto">
          <a:xfrm>
            <a:off x="3352800" y="1905000"/>
            <a:ext cx="1219200" cy="228600"/>
          </a:xfrm>
          <a:custGeom>
            <a:avLst/>
            <a:gdLst>
              <a:gd name="T0" fmla="*/ 0 w 768"/>
              <a:gd name="T1" fmla="*/ 144 h 144"/>
              <a:gd name="T2" fmla="*/ 384 w 768"/>
              <a:gd name="T3" fmla="*/ 0 h 144"/>
              <a:gd name="T4" fmla="*/ 768 w 768"/>
              <a:gd name="T5" fmla="*/ 144 h 144"/>
            </a:gdLst>
            <a:ahLst/>
            <a:cxnLst>
              <a:cxn ang="0">
                <a:pos x="T0" y="T1"/>
              </a:cxn>
              <a:cxn ang="0">
                <a:pos x="T2" y="T3"/>
              </a:cxn>
              <a:cxn ang="0">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25706" name="Freeform 42"/>
          <p:cNvSpPr>
            <a:spLocks/>
          </p:cNvSpPr>
          <p:nvPr/>
        </p:nvSpPr>
        <p:spPr bwMode="auto">
          <a:xfrm>
            <a:off x="4572000" y="1905000"/>
            <a:ext cx="1828800" cy="228600"/>
          </a:xfrm>
          <a:custGeom>
            <a:avLst/>
            <a:gdLst>
              <a:gd name="T0" fmla="*/ 0 w 1152"/>
              <a:gd name="T1" fmla="*/ 144 h 144"/>
              <a:gd name="T2" fmla="*/ 576 w 1152"/>
              <a:gd name="T3" fmla="*/ 0 h 144"/>
              <a:gd name="T4" fmla="*/ 1152 w 1152"/>
              <a:gd name="T5" fmla="*/ 144 h 144"/>
            </a:gdLst>
            <a:ahLst/>
            <a:cxnLst>
              <a:cxn ang="0">
                <a:pos x="T0" y="T1"/>
              </a:cxn>
              <a:cxn ang="0">
                <a:pos x="T2" y="T3"/>
              </a:cxn>
              <a:cxn ang="0">
                <a:pos x="T4" y="T5"/>
              </a:cxn>
            </a:cxnLst>
            <a:rect l="0" t="0" r="r" b="b"/>
            <a:pathLst>
              <a:path w="1152" h="144">
                <a:moveTo>
                  <a:pt x="0" y="144"/>
                </a:moveTo>
                <a:cubicBezTo>
                  <a:pt x="192" y="72"/>
                  <a:pt x="384" y="0"/>
                  <a:pt x="576" y="0"/>
                </a:cubicBezTo>
                <a:cubicBezTo>
                  <a:pt x="768" y="0"/>
                  <a:pt x="960" y="72"/>
                  <a:pt x="1152" y="144"/>
                </a:cubicBezTo>
              </a:path>
            </a:pathLst>
          </a:custGeom>
          <a:noFill/>
          <a:ln w="254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533400" y="228600"/>
            <a:ext cx="7924800" cy="1095375"/>
          </a:xfrm>
        </p:spPr>
        <p:txBody>
          <a:bodyPr/>
          <a:lstStyle/>
          <a:p>
            <a:pPr eaLnBrk="1" hangingPunct="1">
              <a:defRPr/>
            </a:pPr>
            <a:r>
              <a:rPr lang="en-US" dirty="0" smtClean="0">
                <a:cs typeface="+mj-cs"/>
              </a:rPr>
              <a:t>Implicit Memory Management:</a:t>
            </a:r>
            <a:br>
              <a:rPr lang="en-US" dirty="0" smtClean="0">
                <a:cs typeface="+mj-cs"/>
              </a:rPr>
            </a:br>
            <a:r>
              <a:rPr lang="en-US" dirty="0" smtClean="0">
                <a:cs typeface="+mj-cs"/>
              </a:rPr>
              <a:t>Garbage Collection</a:t>
            </a:r>
          </a:p>
        </p:txBody>
      </p:sp>
      <p:sp>
        <p:nvSpPr>
          <p:cNvPr id="600067" name="Rectangle 3"/>
          <p:cNvSpPr>
            <a:spLocks noGrp="1" noChangeArrowheads="1"/>
          </p:cNvSpPr>
          <p:nvPr>
            <p:ph type="body" idx="1"/>
          </p:nvPr>
        </p:nvSpPr>
        <p:spPr>
          <a:xfrm>
            <a:off x="303213" y="1873250"/>
            <a:ext cx="8281987" cy="871538"/>
          </a:xfrm>
        </p:spPr>
        <p:txBody>
          <a:bodyPr/>
          <a:lstStyle/>
          <a:p>
            <a:pPr eaLnBrk="1" hangingPunct="1">
              <a:defRPr/>
            </a:pPr>
            <a:r>
              <a:rPr lang="en-US" i="1" smtClean="0">
                <a:solidFill>
                  <a:srgbClr val="FF0000"/>
                </a:solidFill>
                <a:cs typeface="+mn-cs"/>
              </a:rPr>
              <a:t>Garbage collection</a:t>
            </a:r>
            <a:r>
              <a:rPr lang="en-US" i="1" smtClean="0">
                <a:cs typeface="+mn-cs"/>
              </a:rPr>
              <a:t>: </a:t>
            </a:r>
            <a:r>
              <a:rPr lang="en-US" smtClean="0">
                <a:cs typeface="+mn-cs"/>
              </a:rPr>
              <a:t>automatic reclamation of heap-allocated storage -- application never has to free</a:t>
            </a:r>
          </a:p>
        </p:txBody>
      </p:sp>
      <p:sp>
        <p:nvSpPr>
          <p:cNvPr id="600068" name="Rectangle 4"/>
          <p:cNvSpPr>
            <a:spLocks noChangeArrowheads="1"/>
          </p:cNvSpPr>
          <p:nvPr/>
        </p:nvSpPr>
        <p:spPr bwMode="auto">
          <a:xfrm>
            <a:off x="457200" y="4114800"/>
            <a:ext cx="8305800" cy="2362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pPr marL="385763" indent="-385763" algn="l" eaLnBrk="1" hangingPunct="1">
              <a:lnSpc>
                <a:spcPct val="95000"/>
              </a:lnSpc>
              <a:spcBef>
                <a:spcPct val="50000"/>
              </a:spcBef>
              <a:buClr>
                <a:srgbClr val="660033"/>
              </a:buClr>
              <a:buFont typeface="Wingdings" charset="0"/>
              <a:buNone/>
              <a:defRPr/>
            </a:pPr>
            <a:r>
              <a:rPr lang="en-US" sz="2400" dirty="0">
                <a:solidFill>
                  <a:srgbClr val="003300"/>
                </a:solidFill>
                <a:effectLst>
                  <a:outerShdw blurRad="38100" dist="38100" dir="2700000" algn="tl">
                    <a:srgbClr val="DDDDDD"/>
                  </a:outerShdw>
                </a:effectLst>
              </a:rPr>
              <a:t>Common in functional languages, scripting languages, and modern object oriented languages:</a:t>
            </a:r>
          </a:p>
          <a:p>
            <a:pPr marL="744538" lvl="1" indent="-246063" algn="l" eaLnBrk="1" hangingPunct="1">
              <a:lnSpc>
                <a:spcPct val="100000"/>
              </a:lnSpc>
              <a:spcBef>
                <a:spcPct val="25000"/>
              </a:spcBef>
              <a:buClr>
                <a:srgbClr val="660033"/>
              </a:buClr>
              <a:buSzPct val="75000"/>
              <a:buFont typeface="Wingdings" charset="0"/>
              <a:buChar char="n"/>
              <a:defRPr/>
            </a:pPr>
            <a:r>
              <a:rPr lang="en-US" sz="2000" dirty="0">
                <a:solidFill>
                  <a:srgbClr val="000066"/>
                </a:solidFill>
              </a:rPr>
              <a:t>Lisp, ML, Java, Perl, </a:t>
            </a:r>
            <a:r>
              <a:rPr lang="en-US" sz="2000" dirty="0" err="1">
                <a:solidFill>
                  <a:srgbClr val="000066"/>
                </a:solidFill>
              </a:rPr>
              <a:t>Mathematica</a:t>
            </a:r>
            <a:r>
              <a:rPr lang="en-US" sz="2000" dirty="0">
                <a:solidFill>
                  <a:srgbClr val="000066"/>
                </a:solidFill>
              </a:rPr>
              <a:t>, </a:t>
            </a:r>
          </a:p>
          <a:p>
            <a:pPr marL="385763" indent="-385763" algn="l" eaLnBrk="1" hangingPunct="1">
              <a:lnSpc>
                <a:spcPct val="95000"/>
              </a:lnSpc>
              <a:spcBef>
                <a:spcPct val="50000"/>
              </a:spcBef>
              <a:buClr>
                <a:srgbClr val="660033"/>
              </a:buClr>
              <a:buFont typeface="Wingdings" charset="0"/>
              <a:buNone/>
              <a:defRPr/>
            </a:pPr>
            <a:r>
              <a:rPr lang="en-US" sz="2400" dirty="0">
                <a:solidFill>
                  <a:srgbClr val="003300"/>
                </a:solidFill>
                <a:effectLst>
                  <a:outerShdw blurRad="38100" dist="38100" dir="2700000" algn="tl">
                    <a:srgbClr val="DDDDDD"/>
                  </a:outerShdw>
                </a:effectLst>
              </a:rPr>
              <a:t>Variants (conservative garbage collectors) exist for C and C++</a:t>
            </a:r>
          </a:p>
          <a:p>
            <a:pPr marL="744538" lvl="1" indent="-246063" algn="l" eaLnBrk="1" hangingPunct="1">
              <a:lnSpc>
                <a:spcPct val="100000"/>
              </a:lnSpc>
              <a:spcBef>
                <a:spcPct val="25000"/>
              </a:spcBef>
              <a:buClr>
                <a:srgbClr val="660033"/>
              </a:buClr>
              <a:buSzPct val="75000"/>
              <a:buFont typeface="Wingdings" charset="0"/>
              <a:buChar char="n"/>
              <a:defRPr/>
            </a:pPr>
            <a:r>
              <a:rPr lang="en-US" sz="2000" dirty="0">
                <a:solidFill>
                  <a:srgbClr val="000066"/>
                </a:solidFill>
              </a:rPr>
              <a:t>Cannot collect all garbage</a:t>
            </a:r>
          </a:p>
        </p:txBody>
      </p:sp>
      <p:sp>
        <p:nvSpPr>
          <p:cNvPr id="600069" name="Text Box 5"/>
          <p:cNvSpPr txBox="1">
            <a:spLocks noChangeArrowheads="1"/>
          </p:cNvSpPr>
          <p:nvPr/>
        </p:nvSpPr>
        <p:spPr bwMode="auto">
          <a:xfrm>
            <a:off x="1905000" y="2819400"/>
            <a:ext cx="4943475" cy="1073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dirty="0">
                <a:solidFill>
                  <a:srgbClr val="000066"/>
                </a:solidFill>
                <a:latin typeface="Courier New" charset="0"/>
              </a:rPr>
              <a:t>void foo() {</a:t>
            </a:r>
          </a:p>
          <a:p>
            <a:pPr algn="l">
              <a:lnSpc>
                <a:spcPct val="100000"/>
              </a:lnSpc>
              <a:defRPr/>
            </a:pPr>
            <a:r>
              <a:rPr lang="en-US" sz="1600" dirty="0">
                <a:solidFill>
                  <a:srgbClr val="000066"/>
                </a:solidFill>
                <a:latin typeface="Courier New" charset="0"/>
              </a:rPr>
              <a:t>   </a:t>
            </a:r>
            <a:r>
              <a:rPr lang="en-US" sz="1600" dirty="0" err="1">
                <a:solidFill>
                  <a:srgbClr val="000066"/>
                </a:solidFill>
                <a:latin typeface="Courier New" charset="0"/>
              </a:rPr>
              <a:t>int</a:t>
            </a:r>
            <a:r>
              <a:rPr lang="en-US" sz="1600" dirty="0">
                <a:solidFill>
                  <a:srgbClr val="000066"/>
                </a:solidFill>
                <a:latin typeface="Courier New" charset="0"/>
              </a:rPr>
              <a:t> *p = </a:t>
            </a:r>
            <a:r>
              <a:rPr lang="en-US" sz="1600" dirty="0" err="1">
                <a:solidFill>
                  <a:srgbClr val="000066"/>
                </a:solidFill>
                <a:latin typeface="Courier New" charset="0"/>
              </a:rPr>
              <a:t>malloc</a:t>
            </a:r>
            <a:r>
              <a:rPr lang="en-US" sz="1600" dirty="0">
                <a:solidFill>
                  <a:srgbClr val="000066"/>
                </a:solidFill>
                <a:latin typeface="Courier New" charset="0"/>
              </a:rPr>
              <a:t>(128);</a:t>
            </a:r>
          </a:p>
          <a:p>
            <a:pPr algn="l">
              <a:lnSpc>
                <a:spcPct val="100000"/>
              </a:lnSpc>
              <a:defRPr/>
            </a:pPr>
            <a:r>
              <a:rPr lang="en-US" sz="1600" dirty="0">
                <a:solidFill>
                  <a:srgbClr val="000066"/>
                </a:solidFill>
                <a:latin typeface="Courier New" charset="0"/>
              </a:rPr>
              <a:t>   return; </a:t>
            </a:r>
            <a:r>
              <a:rPr lang="en-US" sz="1600" dirty="0">
                <a:solidFill>
                  <a:srgbClr val="FF0000"/>
                </a:solidFill>
                <a:latin typeface="Courier New" charset="0"/>
              </a:rPr>
              <a:t>/* p block is now garbage */</a:t>
            </a:r>
          </a:p>
          <a:p>
            <a:pPr algn="l">
              <a:lnSpc>
                <a:spcPct val="100000"/>
              </a:lnSpc>
              <a:defRPr/>
            </a:pPr>
            <a:r>
              <a:rPr lang="en-US" sz="1600" dirty="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dissolve">
                                      <p:cBhvr>
                                        <p:cTn id="7" dur="500"/>
                                        <p:tgtEl>
                                          <p:spTgt spid="600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0068"/>
                                        </p:tgtEl>
                                        <p:attrNameLst>
                                          <p:attrName>style.visibility</p:attrName>
                                        </p:attrNameLst>
                                      </p:cBhvr>
                                      <p:to>
                                        <p:strVal val="visible"/>
                                      </p:to>
                                    </p:set>
                                    <p:animEffect transition="in" filter="dissolve">
                                      <p:cBhvr>
                                        <p:cTn id="12"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8" grpId="0"/>
      <p:bldP spid="6000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381000" y="228600"/>
            <a:ext cx="8458200" cy="573088"/>
          </a:xfrm>
        </p:spPr>
        <p:txBody>
          <a:bodyPr/>
          <a:lstStyle/>
          <a:p>
            <a:pPr eaLnBrk="1" hangingPunct="1">
              <a:defRPr/>
            </a:pPr>
            <a:r>
              <a:rPr lang="en-US" dirty="0" smtClean="0">
                <a:cs typeface="+mj-cs"/>
              </a:rPr>
              <a:t>Garbage Collector Finds Unreachable Memory</a:t>
            </a:r>
          </a:p>
        </p:txBody>
      </p:sp>
      <p:sp>
        <p:nvSpPr>
          <p:cNvPr id="603139" name="Rectangle 3"/>
          <p:cNvSpPr>
            <a:spLocks noGrp="1" noChangeArrowheads="1"/>
          </p:cNvSpPr>
          <p:nvPr>
            <p:ph type="body" idx="1"/>
          </p:nvPr>
        </p:nvSpPr>
        <p:spPr>
          <a:xfrm>
            <a:off x="444500" y="1143000"/>
            <a:ext cx="8470900" cy="1219200"/>
          </a:xfrm>
        </p:spPr>
        <p:txBody>
          <a:bodyPr/>
          <a:lstStyle/>
          <a:p>
            <a:pPr eaLnBrk="1" hangingPunct="1">
              <a:lnSpc>
                <a:spcPct val="85000"/>
              </a:lnSpc>
              <a:defRPr/>
            </a:pPr>
            <a:r>
              <a:rPr lang="en-US" sz="2000" dirty="0" smtClean="0">
                <a:cs typeface="+mn-cs"/>
              </a:rPr>
              <a:t>We view memory as a directed graph</a:t>
            </a:r>
          </a:p>
          <a:p>
            <a:pPr lvl="1" eaLnBrk="1" hangingPunct="1">
              <a:lnSpc>
                <a:spcPct val="90000"/>
              </a:lnSpc>
              <a:defRPr/>
            </a:pPr>
            <a:r>
              <a:rPr lang="en-US" sz="1800" dirty="0" smtClean="0"/>
              <a:t>Each block is a node in the graph </a:t>
            </a:r>
          </a:p>
          <a:p>
            <a:pPr lvl="1" eaLnBrk="1" hangingPunct="1">
              <a:lnSpc>
                <a:spcPct val="90000"/>
              </a:lnSpc>
              <a:defRPr/>
            </a:pPr>
            <a:r>
              <a:rPr lang="en-US" sz="1800" dirty="0" smtClean="0"/>
              <a:t>Each pointer is an edge in the graph</a:t>
            </a:r>
          </a:p>
          <a:p>
            <a:pPr lvl="1" eaLnBrk="1" hangingPunct="1">
              <a:lnSpc>
                <a:spcPct val="90000"/>
              </a:lnSpc>
              <a:defRPr/>
            </a:pPr>
            <a:r>
              <a:rPr lang="en-US" sz="1800" dirty="0" smtClean="0"/>
              <a:t>Locations not in the heap that contain pointers into the heap are called </a:t>
            </a:r>
            <a:r>
              <a:rPr lang="en-US" sz="1800" i="1" dirty="0" smtClean="0">
                <a:solidFill>
                  <a:srgbClr val="FF0000"/>
                </a:solidFill>
              </a:rPr>
              <a:t>root</a:t>
            </a:r>
            <a:r>
              <a:rPr lang="en-US" sz="1800" dirty="0" smtClean="0"/>
              <a:t>  nodes  (e.g. registers, locations on the stack, global variables)</a:t>
            </a:r>
          </a:p>
        </p:txBody>
      </p:sp>
      <p:grpSp>
        <p:nvGrpSpPr>
          <p:cNvPr id="2" name="Group 1"/>
          <p:cNvGrpSpPr>
            <a:grpSpLocks/>
          </p:cNvGrpSpPr>
          <p:nvPr/>
        </p:nvGrpSpPr>
        <p:grpSpPr bwMode="auto">
          <a:xfrm>
            <a:off x="985838" y="2743200"/>
            <a:ext cx="8158162" cy="2819400"/>
            <a:chOff x="985838" y="2743200"/>
            <a:chExt cx="8158162" cy="2819400"/>
          </a:xfrm>
        </p:grpSpPr>
        <p:sp>
          <p:nvSpPr>
            <p:cNvPr id="603144" name="Rectangle 8"/>
            <p:cNvSpPr>
              <a:spLocks noChangeArrowheads="1"/>
            </p:cNvSpPr>
            <p:nvPr/>
          </p:nvSpPr>
          <p:spPr bwMode="auto">
            <a:xfrm>
              <a:off x="985838" y="3505200"/>
              <a:ext cx="5984875" cy="20574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0" name="Oval 4"/>
            <p:cNvSpPr>
              <a:spLocks noChangeArrowheads="1"/>
            </p:cNvSpPr>
            <p:nvPr/>
          </p:nvSpPr>
          <p:spPr bwMode="auto">
            <a:xfrm>
              <a:off x="2697163" y="28194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1" name="Oval 5"/>
            <p:cNvSpPr>
              <a:spLocks noChangeArrowheads="1"/>
            </p:cNvSpPr>
            <p:nvPr/>
          </p:nvSpPr>
          <p:spPr bwMode="auto">
            <a:xfrm>
              <a:off x="3763963" y="28194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2" name="Oval 6"/>
            <p:cNvSpPr>
              <a:spLocks noChangeArrowheads="1"/>
            </p:cNvSpPr>
            <p:nvPr/>
          </p:nvSpPr>
          <p:spPr bwMode="auto">
            <a:xfrm>
              <a:off x="4906963" y="28194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3" name="Line 7"/>
            <p:cNvSpPr>
              <a:spLocks noChangeShapeType="1"/>
            </p:cNvSpPr>
            <p:nvPr/>
          </p:nvSpPr>
          <p:spPr bwMode="auto">
            <a:xfrm flipH="1">
              <a:off x="2392363" y="3124200"/>
              <a:ext cx="381000" cy="914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5" name="Text Box 9"/>
            <p:cNvSpPr txBox="1">
              <a:spLocks noChangeArrowheads="1"/>
            </p:cNvSpPr>
            <p:nvPr/>
          </p:nvSpPr>
          <p:spPr bwMode="auto">
            <a:xfrm>
              <a:off x="5257800" y="2743200"/>
              <a:ext cx="13017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dirty="0">
                  <a:solidFill>
                    <a:srgbClr val="000066"/>
                  </a:solidFill>
                </a:rPr>
                <a:t>Root nodes</a:t>
              </a:r>
            </a:p>
          </p:txBody>
        </p:sp>
        <p:sp>
          <p:nvSpPr>
            <p:cNvPr id="603146" name="Text Box 10"/>
            <p:cNvSpPr txBox="1">
              <a:spLocks noChangeArrowheads="1"/>
            </p:cNvSpPr>
            <p:nvPr/>
          </p:nvSpPr>
          <p:spPr bwMode="auto">
            <a:xfrm>
              <a:off x="1068388" y="3581400"/>
              <a:ext cx="133667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Heap nodes</a:t>
              </a:r>
            </a:p>
          </p:txBody>
        </p:sp>
        <p:sp>
          <p:nvSpPr>
            <p:cNvPr id="603147" name="Line 11"/>
            <p:cNvSpPr>
              <a:spLocks noChangeShapeType="1"/>
            </p:cNvSpPr>
            <p:nvPr/>
          </p:nvSpPr>
          <p:spPr bwMode="auto">
            <a:xfrm>
              <a:off x="3916363" y="3124200"/>
              <a:ext cx="0" cy="914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8" name="Line 12"/>
            <p:cNvSpPr>
              <a:spLocks noChangeShapeType="1"/>
            </p:cNvSpPr>
            <p:nvPr/>
          </p:nvSpPr>
          <p:spPr bwMode="auto">
            <a:xfrm>
              <a:off x="5135563" y="3124200"/>
              <a:ext cx="533400" cy="914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49" name="Oval 13"/>
            <p:cNvSpPr>
              <a:spLocks noChangeArrowheads="1"/>
            </p:cNvSpPr>
            <p:nvPr/>
          </p:nvSpPr>
          <p:spPr bwMode="auto">
            <a:xfrm>
              <a:off x="2239963" y="40386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0" name="Oval 14"/>
            <p:cNvSpPr>
              <a:spLocks noChangeArrowheads="1"/>
            </p:cNvSpPr>
            <p:nvPr/>
          </p:nvSpPr>
          <p:spPr bwMode="auto">
            <a:xfrm>
              <a:off x="3763963" y="40386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1" name="Oval 15"/>
            <p:cNvSpPr>
              <a:spLocks noChangeArrowheads="1"/>
            </p:cNvSpPr>
            <p:nvPr/>
          </p:nvSpPr>
          <p:spPr bwMode="auto">
            <a:xfrm>
              <a:off x="5592763" y="40386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2" name="Line 16"/>
            <p:cNvSpPr>
              <a:spLocks noChangeShapeType="1"/>
            </p:cNvSpPr>
            <p:nvPr/>
          </p:nvSpPr>
          <p:spPr bwMode="auto">
            <a:xfrm flipH="1">
              <a:off x="1706563" y="4267200"/>
              <a:ext cx="533400" cy="685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3" name="Oval 17"/>
            <p:cNvSpPr>
              <a:spLocks noChangeArrowheads="1"/>
            </p:cNvSpPr>
            <p:nvPr/>
          </p:nvSpPr>
          <p:spPr bwMode="auto">
            <a:xfrm>
              <a:off x="1554163" y="49530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4" name="Line 18"/>
            <p:cNvSpPr>
              <a:spLocks noChangeShapeType="1"/>
            </p:cNvSpPr>
            <p:nvPr/>
          </p:nvSpPr>
          <p:spPr bwMode="auto">
            <a:xfrm>
              <a:off x="2544763" y="4267200"/>
              <a:ext cx="533400" cy="685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5" name="Oval 19"/>
            <p:cNvSpPr>
              <a:spLocks noChangeArrowheads="1"/>
            </p:cNvSpPr>
            <p:nvPr/>
          </p:nvSpPr>
          <p:spPr bwMode="auto">
            <a:xfrm>
              <a:off x="2925763" y="49530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6" name="Line 20"/>
            <p:cNvSpPr>
              <a:spLocks noChangeShapeType="1"/>
            </p:cNvSpPr>
            <p:nvPr/>
          </p:nvSpPr>
          <p:spPr bwMode="auto">
            <a:xfrm>
              <a:off x="5745163" y="4343400"/>
              <a:ext cx="0" cy="609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7" name="Oval 21"/>
            <p:cNvSpPr>
              <a:spLocks noChangeArrowheads="1"/>
            </p:cNvSpPr>
            <p:nvPr/>
          </p:nvSpPr>
          <p:spPr bwMode="auto">
            <a:xfrm>
              <a:off x="5592763" y="49530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8" name="Oval 22"/>
            <p:cNvSpPr>
              <a:spLocks noChangeArrowheads="1"/>
            </p:cNvSpPr>
            <p:nvPr/>
          </p:nvSpPr>
          <p:spPr bwMode="auto">
            <a:xfrm>
              <a:off x="4643438" y="4343400"/>
              <a:ext cx="304800" cy="304800"/>
            </a:xfrm>
            <a:prstGeom prst="ellipse">
              <a:avLst/>
            </a:prstGeom>
            <a:solidFill>
              <a:srgbClr val="B2B2B2"/>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59" name="Oval 23"/>
            <p:cNvSpPr>
              <a:spLocks noChangeArrowheads="1"/>
            </p:cNvSpPr>
            <p:nvPr/>
          </p:nvSpPr>
          <p:spPr bwMode="auto">
            <a:xfrm>
              <a:off x="4643438" y="5105400"/>
              <a:ext cx="304800" cy="304800"/>
            </a:xfrm>
            <a:prstGeom prst="ellipse">
              <a:avLst/>
            </a:prstGeom>
            <a:solidFill>
              <a:srgbClr val="B2B2B2"/>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0" name="Line 24"/>
            <p:cNvSpPr>
              <a:spLocks noChangeShapeType="1"/>
            </p:cNvSpPr>
            <p:nvPr/>
          </p:nvSpPr>
          <p:spPr bwMode="auto">
            <a:xfrm>
              <a:off x="4795838" y="46482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1" name="Oval 25"/>
            <p:cNvSpPr>
              <a:spLocks noChangeArrowheads="1"/>
            </p:cNvSpPr>
            <p:nvPr/>
          </p:nvSpPr>
          <p:spPr bwMode="auto">
            <a:xfrm>
              <a:off x="3881438" y="4800600"/>
              <a:ext cx="304800" cy="304800"/>
            </a:xfrm>
            <a:prstGeom prst="ellipse">
              <a:avLst/>
            </a:prstGeom>
            <a:solidFill>
              <a:srgbClr val="B2B2B2"/>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2" name="Line 26"/>
            <p:cNvSpPr>
              <a:spLocks noChangeShapeType="1"/>
            </p:cNvSpPr>
            <p:nvPr/>
          </p:nvSpPr>
          <p:spPr bwMode="auto">
            <a:xfrm flipH="1" flipV="1">
              <a:off x="4186238" y="5029200"/>
              <a:ext cx="4572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3" name="Line 27"/>
            <p:cNvSpPr>
              <a:spLocks noChangeShapeType="1"/>
            </p:cNvSpPr>
            <p:nvPr/>
          </p:nvSpPr>
          <p:spPr bwMode="auto">
            <a:xfrm flipV="1">
              <a:off x="4186238" y="4572000"/>
              <a:ext cx="457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4" name="Oval 28"/>
            <p:cNvSpPr>
              <a:spLocks noChangeArrowheads="1"/>
            </p:cNvSpPr>
            <p:nvPr/>
          </p:nvSpPr>
          <p:spPr bwMode="auto">
            <a:xfrm>
              <a:off x="6319838" y="4495800"/>
              <a:ext cx="304800" cy="304800"/>
            </a:xfrm>
            <a:prstGeom prst="ellipse">
              <a:avLst/>
            </a:prstGeom>
            <a:solidFill>
              <a:srgbClr val="B2B2B2"/>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5" name="Oval 29"/>
            <p:cNvSpPr>
              <a:spLocks noChangeArrowheads="1"/>
            </p:cNvSpPr>
            <p:nvPr/>
          </p:nvSpPr>
          <p:spPr bwMode="auto">
            <a:xfrm>
              <a:off x="7223125" y="3632200"/>
              <a:ext cx="304800" cy="304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6" name="Oval 30"/>
            <p:cNvSpPr>
              <a:spLocks noChangeArrowheads="1"/>
            </p:cNvSpPr>
            <p:nvPr/>
          </p:nvSpPr>
          <p:spPr bwMode="auto">
            <a:xfrm>
              <a:off x="7223125" y="4089400"/>
              <a:ext cx="304800" cy="304800"/>
            </a:xfrm>
            <a:prstGeom prst="ellipse">
              <a:avLst/>
            </a:prstGeom>
            <a:solidFill>
              <a:srgbClr val="B2B2B2"/>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603167" name="Text Box 31"/>
            <p:cNvSpPr txBox="1">
              <a:spLocks noChangeArrowheads="1"/>
            </p:cNvSpPr>
            <p:nvPr/>
          </p:nvSpPr>
          <p:spPr bwMode="auto">
            <a:xfrm>
              <a:off x="7604125" y="4038600"/>
              <a:ext cx="1539875"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Not-reachable</a:t>
              </a:r>
              <a:br>
                <a:rPr lang="en-US" sz="1600">
                  <a:solidFill>
                    <a:srgbClr val="000066"/>
                  </a:solidFill>
                </a:rPr>
              </a:br>
              <a:r>
                <a:rPr lang="en-US" sz="1600">
                  <a:solidFill>
                    <a:srgbClr val="000066"/>
                  </a:solidFill>
                </a:rPr>
                <a:t>(garbage)</a:t>
              </a:r>
            </a:p>
          </p:txBody>
        </p:sp>
        <p:sp>
          <p:nvSpPr>
            <p:cNvPr id="603168" name="Text Box 32"/>
            <p:cNvSpPr txBox="1">
              <a:spLocks noChangeArrowheads="1"/>
            </p:cNvSpPr>
            <p:nvPr/>
          </p:nvSpPr>
          <p:spPr bwMode="auto">
            <a:xfrm>
              <a:off x="7615238" y="3581400"/>
              <a:ext cx="113347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reachable</a:t>
              </a:r>
            </a:p>
          </p:txBody>
        </p:sp>
      </p:grpSp>
      <p:sp>
        <p:nvSpPr>
          <p:cNvPr id="603169" name="Rectangle 33"/>
          <p:cNvSpPr>
            <a:spLocks noChangeArrowheads="1"/>
          </p:cNvSpPr>
          <p:nvPr/>
        </p:nvSpPr>
        <p:spPr bwMode="auto">
          <a:xfrm>
            <a:off x="152400" y="5638800"/>
            <a:ext cx="8623300"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pPr marL="385763" indent="-385763" algn="l" eaLnBrk="1" hangingPunct="1">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A node (block) is </a:t>
            </a:r>
            <a:r>
              <a:rPr lang="en-US" i="1" dirty="0">
                <a:solidFill>
                  <a:srgbClr val="FF0000"/>
                </a:solidFill>
              </a:rPr>
              <a:t>reachable</a:t>
            </a:r>
            <a:r>
              <a:rPr lang="en-US" dirty="0">
                <a:solidFill>
                  <a:srgbClr val="003300"/>
                </a:solidFill>
                <a:effectLst>
                  <a:outerShdw blurRad="38100" dist="38100" dir="2700000" algn="tl">
                    <a:srgbClr val="DDDDDD"/>
                  </a:outerShdw>
                </a:effectLst>
              </a:rPr>
              <a:t>  if there is a path from any root to that node.</a:t>
            </a:r>
          </a:p>
          <a:p>
            <a:pPr marL="385763" indent="-385763" algn="l" eaLnBrk="1" hangingPunct="1">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Non-reachable nodes are </a:t>
            </a:r>
            <a:r>
              <a:rPr lang="en-US" i="1" dirty="0">
                <a:solidFill>
                  <a:srgbClr val="FF0000"/>
                </a:solidFill>
                <a:effectLst>
                  <a:outerShdw blurRad="38100" dist="38100" dir="2700000" algn="tl">
                    <a:srgbClr val="DDDDDD"/>
                  </a:outerShdw>
                </a:effectLst>
              </a:rPr>
              <a:t>garbage </a:t>
            </a:r>
            <a:r>
              <a:rPr lang="en-US" dirty="0">
                <a:solidFill>
                  <a:srgbClr val="003300"/>
                </a:solidFill>
                <a:effectLst>
                  <a:outerShdw blurRad="38100" dist="38100" dir="2700000" algn="tl">
                    <a:srgbClr val="DDDDDD"/>
                  </a:outerShdw>
                </a:effectLst>
              </a:rPr>
              <a:t>(never needed by the application)</a:t>
            </a:r>
          </a:p>
          <a:p>
            <a:pPr marL="385763" indent="-385763" algn="l" eaLnBrk="1" hangingPunct="1">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Mark and Sweep is one type of garbage collection algorithm</a:t>
            </a:r>
            <a:endParaRPr lang="en-US" sz="2400" dirty="0">
              <a:solidFill>
                <a:srgbClr val="003300"/>
              </a:solidFill>
              <a:effectLst>
                <a:outerShdw blurRad="38100" dist="38100" dir="2700000" algn="tl">
                  <a:srgbClr val="DDDDDD"/>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3139">
                                            <p:txEl>
                                              <p:pRg st="0" end="0"/>
                                            </p:txEl>
                                          </p:spTgt>
                                        </p:tgtEl>
                                        <p:attrNameLst>
                                          <p:attrName>style.visibility</p:attrName>
                                        </p:attrNameLst>
                                      </p:cBhvr>
                                      <p:to>
                                        <p:strVal val="visible"/>
                                      </p:to>
                                    </p:set>
                                    <p:animEffect transition="in" filter="dissolve">
                                      <p:cBhvr>
                                        <p:cTn id="7" dur="500"/>
                                        <p:tgtEl>
                                          <p:spTgt spid="6031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3139">
                                            <p:txEl>
                                              <p:pRg st="1" end="1"/>
                                            </p:txEl>
                                          </p:spTgt>
                                        </p:tgtEl>
                                        <p:attrNameLst>
                                          <p:attrName>style.visibility</p:attrName>
                                        </p:attrNameLst>
                                      </p:cBhvr>
                                      <p:to>
                                        <p:strVal val="visible"/>
                                      </p:to>
                                    </p:set>
                                    <p:animEffect transition="in" filter="dissolve">
                                      <p:cBhvr>
                                        <p:cTn id="10" dur="500"/>
                                        <p:tgtEl>
                                          <p:spTgt spid="60313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03139">
                                            <p:txEl>
                                              <p:pRg st="2" end="2"/>
                                            </p:txEl>
                                          </p:spTgt>
                                        </p:tgtEl>
                                        <p:attrNameLst>
                                          <p:attrName>style.visibility</p:attrName>
                                        </p:attrNameLst>
                                      </p:cBhvr>
                                      <p:to>
                                        <p:strVal val="visible"/>
                                      </p:to>
                                    </p:set>
                                    <p:animEffect transition="in" filter="dissolve">
                                      <p:cBhvr>
                                        <p:cTn id="13" dur="500"/>
                                        <p:tgtEl>
                                          <p:spTgt spid="60313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03139">
                                            <p:txEl>
                                              <p:pRg st="3" end="3"/>
                                            </p:txEl>
                                          </p:spTgt>
                                        </p:tgtEl>
                                        <p:attrNameLst>
                                          <p:attrName>style.visibility</p:attrName>
                                        </p:attrNameLst>
                                      </p:cBhvr>
                                      <p:to>
                                        <p:strVal val="visible"/>
                                      </p:to>
                                    </p:set>
                                    <p:animEffect transition="in" filter="dissolve">
                                      <p:cBhvr>
                                        <p:cTn id="16" dur="500"/>
                                        <p:tgtEl>
                                          <p:spTgt spid="6031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03169"/>
                                        </p:tgtEl>
                                        <p:attrNameLst>
                                          <p:attrName>style.visibility</p:attrName>
                                        </p:attrNameLst>
                                      </p:cBhvr>
                                      <p:to>
                                        <p:strVal val="visible"/>
                                      </p:to>
                                    </p:set>
                                    <p:animEffect transition="in" filter="dissolve">
                                      <p:cBhvr>
                                        <p:cTn id="26" dur="500"/>
                                        <p:tgtEl>
                                          <p:spTgt spid="603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build="p"/>
      <p:bldP spid="60316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81000" y="417513"/>
            <a:ext cx="6565900" cy="573087"/>
          </a:xfrm>
        </p:spPr>
        <p:txBody>
          <a:bodyPr/>
          <a:lstStyle/>
          <a:p>
            <a:pPr eaLnBrk="1" hangingPunct="1">
              <a:defRPr/>
            </a:pPr>
            <a:r>
              <a:rPr lang="en-US" dirty="0" smtClean="0">
                <a:cs typeface="+mj-cs"/>
              </a:rPr>
              <a:t>Heap-Related Memory Bugs </a:t>
            </a:r>
          </a:p>
        </p:txBody>
      </p:sp>
      <p:sp>
        <p:nvSpPr>
          <p:cNvPr id="608259" name="Rectangle 3"/>
          <p:cNvSpPr>
            <a:spLocks noGrp="1" noChangeArrowheads="1"/>
          </p:cNvSpPr>
          <p:nvPr>
            <p:ph type="body" idx="1"/>
          </p:nvPr>
        </p:nvSpPr>
        <p:spPr>
          <a:xfrm>
            <a:off x="290513" y="1371600"/>
            <a:ext cx="8307387" cy="1600200"/>
          </a:xfrm>
        </p:spPr>
        <p:txBody>
          <a:bodyPr/>
          <a:lstStyle/>
          <a:p>
            <a:pPr eaLnBrk="1" hangingPunct="1">
              <a:defRPr/>
            </a:pPr>
            <a:r>
              <a:rPr lang="en-US" dirty="0" smtClean="0">
                <a:solidFill>
                  <a:srgbClr val="FF0000"/>
                </a:solidFill>
                <a:cs typeface="+mn-cs"/>
              </a:rPr>
              <a:t>Calling free(p) with an incorrect pointer p</a:t>
            </a:r>
          </a:p>
          <a:p>
            <a:pPr eaLnBrk="1" hangingPunct="1">
              <a:defRPr/>
            </a:pPr>
            <a:r>
              <a:rPr lang="en-US" dirty="0" smtClean="0">
                <a:solidFill>
                  <a:srgbClr val="FF0000"/>
                </a:solidFill>
                <a:cs typeface="+mn-cs"/>
              </a:rPr>
              <a:t>Freeing blocks multiple times</a:t>
            </a:r>
          </a:p>
          <a:p>
            <a:pPr eaLnBrk="1" hangingPunct="1">
              <a:defRPr/>
            </a:pPr>
            <a:r>
              <a:rPr lang="en-US" dirty="0" smtClean="0">
                <a:solidFill>
                  <a:srgbClr val="FF0000"/>
                </a:solidFill>
                <a:cs typeface="+mn-cs"/>
              </a:rPr>
              <a:t>Referencing freed blocks</a:t>
            </a:r>
          </a:p>
          <a:p>
            <a:pPr eaLnBrk="1" hangingPunct="1">
              <a:defRPr/>
            </a:pPr>
            <a:r>
              <a:rPr lang="en-US" dirty="0" smtClean="0">
                <a:solidFill>
                  <a:srgbClr val="FF0000"/>
                </a:solidFill>
                <a:cs typeface="+mn-cs"/>
              </a:rPr>
              <a:t>Failing to free blocks = Memory Leak!</a:t>
            </a:r>
            <a:endParaRPr lang="en-US" dirty="0" smtClean="0">
              <a:cs typeface="+mn-cs"/>
            </a:endParaRPr>
          </a:p>
          <a:p>
            <a:pPr eaLnBrk="1" hangingPunct="1">
              <a:defRPr/>
            </a:pPr>
            <a:endParaRPr lang="en-US" dirty="0" smtClean="0">
              <a:cs typeface="+mn-cs"/>
            </a:endParaRPr>
          </a:p>
        </p:txBody>
      </p:sp>
      <p:sp>
        <p:nvSpPr>
          <p:cNvPr id="4" name="Text Box 4"/>
          <p:cNvSpPr txBox="1">
            <a:spLocks noChangeArrowheads="1"/>
          </p:cNvSpPr>
          <p:nvPr/>
        </p:nvSpPr>
        <p:spPr bwMode="auto">
          <a:xfrm>
            <a:off x="4572000" y="3482975"/>
            <a:ext cx="4343400" cy="131762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lnSpc>
                <a:spcPct val="100000"/>
              </a:lnSpc>
              <a:defRPr/>
            </a:pPr>
            <a:r>
              <a:rPr lang="en-US" sz="1600">
                <a:solidFill>
                  <a:srgbClr val="000066"/>
                </a:solidFill>
                <a:latin typeface="Courier New" charset="0"/>
              </a:rPr>
              <a:t>foo() {</a:t>
            </a:r>
          </a:p>
          <a:p>
            <a:pPr algn="l">
              <a:lnSpc>
                <a:spcPct val="100000"/>
              </a:lnSpc>
              <a:defRPr/>
            </a:pPr>
            <a:r>
              <a:rPr lang="en-US" sz="1600">
                <a:solidFill>
                  <a:srgbClr val="000066"/>
                </a:solidFill>
                <a:latin typeface="Courier New" charset="0"/>
              </a:rPr>
              <a:t>   int *x = malloc(N*sizeof(int));</a:t>
            </a:r>
          </a:p>
          <a:p>
            <a:pPr algn="l">
              <a:lnSpc>
                <a:spcPct val="100000"/>
              </a:lnSpc>
              <a:defRPr/>
            </a:pPr>
            <a:r>
              <a:rPr lang="en-US" sz="1600">
                <a:solidFill>
                  <a:srgbClr val="000066"/>
                </a:solidFill>
                <a:latin typeface="Courier New" charset="0"/>
              </a:rPr>
              <a:t>   ...</a:t>
            </a:r>
          </a:p>
          <a:p>
            <a:pPr algn="l">
              <a:lnSpc>
                <a:spcPct val="100000"/>
              </a:lnSpc>
              <a:defRPr/>
            </a:pPr>
            <a:r>
              <a:rPr lang="en-US" sz="1600">
                <a:solidFill>
                  <a:srgbClr val="000066"/>
                </a:solidFill>
                <a:latin typeface="Courier New" charset="0"/>
              </a:rPr>
              <a:t>   return;</a:t>
            </a:r>
          </a:p>
          <a:p>
            <a:pPr algn="l">
              <a:lnSpc>
                <a:spcPct val="100000"/>
              </a:lnSpc>
              <a:defRPr/>
            </a:pPr>
            <a:r>
              <a:rPr lang="en-US" sz="1600">
                <a:solidFill>
                  <a:srgbClr val="000066"/>
                </a:solidFill>
                <a:latin typeface="Courier New" charset="0"/>
              </a:rPr>
              <a:t>}</a:t>
            </a:r>
          </a:p>
        </p:txBody>
      </p:sp>
      <p:sp>
        <p:nvSpPr>
          <p:cNvPr id="5" name="Rectangle 3"/>
          <p:cNvSpPr txBox="1">
            <a:spLocks noChangeArrowheads="1"/>
          </p:cNvSpPr>
          <p:nvPr/>
        </p:nvSpPr>
        <p:spPr bwMode="auto">
          <a:xfrm>
            <a:off x="304800" y="3505200"/>
            <a:ext cx="4343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buClr>
                <a:srgbClr val="660033"/>
              </a:buClr>
              <a:defRPr/>
            </a:pPr>
            <a:r>
              <a:rPr lang="en-US" dirty="0" smtClean="0">
                <a:solidFill>
                  <a:srgbClr val="FF0000"/>
                </a:solidFill>
                <a:latin typeface="Helvetica"/>
                <a:ea typeface="ＭＳ Ｐゴシック"/>
              </a:rPr>
              <a:t>	</a:t>
            </a:r>
            <a:r>
              <a:rPr lang="en-US" dirty="0" smtClean="0">
                <a:solidFill>
                  <a:srgbClr val="003300">
                    <a:lumMod val="90000"/>
                    <a:lumOff val="10000"/>
                  </a:srgbClr>
                </a:solidFill>
                <a:latin typeface="Helvetica"/>
                <a:ea typeface="ＭＳ Ｐゴシック"/>
              </a:rPr>
              <a:t>heap fills up with allocated but unused memory blocks</a:t>
            </a:r>
          </a:p>
          <a:p>
            <a:pPr eaLnBrk="1" hangingPunct="1">
              <a:buClr>
                <a:srgbClr val="660033"/>
              </a:buClr>
              <a:defRPr/>
            </a:pPr>
            <a:endParaRPr lang="en-US" dirty="0" smtClean="0">
              <a:solidFill>
                <a:srgbClr val="003300"/>
              </a:solidFill>
              <a:latin typeface="Helvetica"/>
              <a:ea typeface="ＭＳ Ｐゴシック"/>
            </a:endParaRPr>
          </a:p>
          <a:p>
            <a:pPr eaLnBrk="1" hangingPunct="1">
              <a:buClr>
                <a:srgbClr val="660033"/>
              </a:buClr>
              <a:defRPr/>
            </a:pPr>
            <a:endParaRPr lang="en-US" dirty="0" smtClean="0">
              <a:solidFill>
                <a:srgbClr val="003300"/>
              </a:solidFill>
              <a:latin typeface="Helvetica"/>
              <a:ea typeface="ＭＳ Ｐゴシック"/>
            </a:endParaRPr>
          </a:p>
        </p:txBody>
      </p:sp>
      <p:sp>
        <p:nvSpPr>
          <p:cNvPr id="6" name="Rectangle 3"/>
          <p:cNvSpPr txBox="1">
            <a:spLocks noChangeArrowheads="1"/>
          </p:cNvSpPr>
          <p:nvPr/>
        </p:nvSpPr>
        <p:spPr bwMode="auto">
          <a:xfrm>
            <a:off x="304800" y="4724400"/>
            <a:ext cx="853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buClr>
                <a:srgbClr val="660033"/>
              </a:buClr>
              <a:defRPr/>
            </a:pPr>
            <a:r>
              <a:rPr lang="en-US" dirty="0" smtClean="0">
                <a:solidFill>
                  <a:srgbClr val="006100"/>
                </a:solidFill>
                <a:latin typeface="Helvetica"/>
                <a:ea typeface="ＭＳ Ｐゴシック"/>
              </a:rPr>
              <a:t>	hard to find</a:t>
            </a:r>
          </a:p>
          <a:p>
            <a:pPr eaLnBrk="1" hangingPunct="1">
              <a:buClr>
                <a:srgbClr val="660033"/>
              </a:buClr>
              <a:defRPr/>
            </a:pPr>
            <a:r>
              <a:rPr lang="en-US" dirty="0">
                <a:solidFill>
                  <a:srgbClr val="006100"/>
                </a:solidFill>
                <a:latin typeface="Helvetica"/>
                <a:ea typeface="ＭＳ Ｐゴシック"/>
              </a:rPr>
              <a:t>	</a:t>
            </a:r>
            <a:r>
              <a:rPr lang="en-US" dirty="0" smtClean="0">
                <a:solidFill>
                  <a:srgbClr val="006100"/>
                </a:solidFill>
                <a:latin typeface="Helvetica"/>
                <a:ea typeface="ＭＳ Ｐゴシック"/>
              </a:rPr>
              <a:t>Use special software tools to find memory leaks</a:t>
            </a:r>
          </a:p>
          <a:p>
            <a:pPr eaLnBrk="1" hangingPunct="1">
              <a:buClr>
                <a:srgbClr val="660033"/>
              </a:buClr>
              <a:defRPr/>
            </a:pPr>
            <a:r>
              <a:rPr lang="en-US" dirty="0">
                <a:solidFill>
                  <a:srgbClr val="006100"/>
                </a:solidFill>
                <a:latin typeface="Helvetica"/>
                <a:ea typeface="ＭＳ Ｐゴシック"/>
              </a:rPr>
              <a:t>	</a:t>
            </a:r>
            <a:r>
              <a:rPr lang="en-US" dirty="0" smtClean="0">
                <a:solidFill>
                  <a:srgbClr val="006100"/>
                </a:solidFill>
                <a:latin typeface="Helvetica"/>
                <a:ea typeface="ＭＳ Ｐゴシック"/>
              </a:rPr>
              <a:t>	</a:t>
            </a:r>
            <a:r>
              <a:rPr lang="en-US" dirty="0" err="1" smtClean="0">
                <a:solidFill>
                  <a:srgbClr val="006100"/>
                </a:solidFill>
                <a:latin typeface="Helvetica"/>
                <a:ea typeface="ＭＳ Ｐゴシック"/>
              </a:rPr>
              <a:t>valgrind</a:t>
            </a:r>
            <a:r>
              <a:rPr lang="en-US" dirty="0" smtClean="0">
                <a:solidFill>
                  <a:srgbClr val="006100"/>
                </a:solidFill>
                <a:latin typeface="Helvetica"/>
                <a:ea typeface="ＭＳ Ｐゴシック"/>
              </a:rPr>
              <a:t>, </a:t>
            </a:r>
            <a:r>
              <a:rPr lang="en-US" dirty="0" err="1" smtClean="0">
                <a:solidFill>
                  <a:srgbClr val="006100"/>
                </a:solidFill>
                <a:latin typeface="Helvetica"/>
                <a:ea typeface="ＭＳ Ｐゴシック"/>
              </a:rPr>
              <a:t>dmalloc</a:t>
            </a:r>
            <a:r>
              <a:rPr lang="en-US" dirty="0" smtClean="0">
                <a:solidFill>
                  <a:srgbClr val="006100"/>
                </a:solidFill>
                <a:latin typeface="Helvetica"/>
                <a:ea typeface="ＭＳ Ｐゴシック"/>
              </a:rPr>
              <a:t>, purify, etc.</a:t>
            </a:r>
          </a:p>
          <a:p>
            <a:pPr eaLnBrk="1" hangingPunct="1">
              <a:buClr>
                <a:srgbClr val="660033"/>
              </a:buClr>
              <a:defRPr/>
            </a:pPr>
            <a:endParaRPr lang="en-US" dirty="0" smtClean="0">
              <a:solidFill>
                <a:srgbClr val="006100"/>
              </a:solidFill>
              <a:latin typeface="Helvetica"/>
              <a:ea typeface="ＭＳ Ｐゴシック"/>
            </a:endParaRPr>
          </a:p>
          <a:p>
            <a:pPr eaLnBrk="1" hangingPunct="1">
              <a:buClr>
                <a:srgbClr val="660033"/>
              </a:buClr>
              <a:defRPr/>
            </a:pPr>
            <a:endParaRPr lang="en-US" dirty="0" smtClean="0">
              <a:solidFill>
                <a:srgbClr val="006100"/>
              </a:solidFill>
              <a:latin typeface="Helvetica"/>
              <a:ea typeface="ＭＳ Ｐゴシック"/>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8259">
                                            <p:txEl>
                                              <p:pRg st="0" end="0"/>
                                            </p:txEl>
                                          </p:spTgt>
                                        </p:tgtEl>
                                        <p:attrNameLst>
                                          <p:attrName>style.visibility</p:attrName>
                                        </p:attrNameLst>
                                      </p:cBhvr>
                                      <p:to>
                                        <p:strVal val="visible"/>
                                      </p:to>
                                    </p:set>
                                    <p:animEffect transition="in" filter="dissolve">
                                      <p:cBhvr>
                                        <p:cTn id="7" dur="500"/>
                                        <p:tgtEl>
                                          <p:spTgt spid="608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8259">
                                            <p:txEl>
                                              <p:pRg st="1" end="1"/>
                                            </p:txEl>
                                          </p:spTgt>
                                        </p:tgtEl>
                                        <p:attrNameLst>
                                          <p:attrName>style.visibility</p:attrName>
                                        </p:attrNameLst>
                                      </p:cBhvr>
                                      <p:to>
                                        <p:strVal val="visible"/>
                                      </p:to>
                                    </p:set>
                                    <p:animEffect transition="in" filter="dissolve">
                                      <p:cBhvr>
                                        <p:cTn id="12" dur="500"/>
                                        <p:tgtEl>
                                          <p:spTgt spid="608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8259">
                                            <p:txEl>
                                              <p:pRg st="2" end="2"/>
                                            </p:txEl>
                                          </p:spTgt>
                                        </p:tgtEl>
                                        <p:attrNameLst>
                                          <p:attrName>style.visibility</p:attrName>
                                        </p:attrNameLst>
                                      </p:cBhvr>
                                      <p:to>
                                        <p:strVal val="visible"/>
                                      </p:to>
                                    </p:set>
                                    <p:animEffect transition="in" filter="dissolve">
                                      <p:cBhvr>
                                        <p:cTn id="17" dur="500"/>
                                        <p:tgtEl>
                                          <p:spTgt spid="608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8259">
                                            <p:txEl>
                                              <p:pRg st="3" end="3"/>
                                            </p:txEl>
                                          </p:spTgt>
                                        </p:tgtEl>
                                        <p:attrNameLst>
                                          <p:attrName>style.visibility</p:attrName>
                                        </p:attrNameLst>
                                      </p:cBhvr>
                                      <p:to>
                                        <p:strVal val="visible"/>
                                      </p:to>
                                    </p:set>
                                    <p:animEffect transition="in" filter="dissolve">
                                      <p:cBhvr>
                                        <p:cTn id="22" dur="500"/>
                                        <p:tgtEl>
                                          <p:spTgt spid="6082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build="p"/>
      <p:bldP spid="4" grpId="0" animBg="1"/>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31747"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48"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31749"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0"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1"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2"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3"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4"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5"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6"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1757"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58"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59"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0"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61"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31762"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63"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64"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65"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1766"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7"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8"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9"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70"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31771"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31772"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31773"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31774"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31775"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31776"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31777"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31778"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79"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80"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3178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3178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3178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31786"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31787"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sp>
        <p:nvSpPr>
          <p:cNvPr id="31788" name="Oval 50"/>
          <p:cNvSpPr>
            <a:spLocks noChangeArrowheads="1"/>
          </p:cNvSpPr>
          <p:nvPr/>
        </p:nvSpPr>
        <p:spPr bwMode="auto">
          <a:xfrm>
            <a:off x="2438400" y="3505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89" name="Left-Right Arrow 51"/>
          <p:cNvSpPr>
            <a:spLocks noChangeArrowheads="1"/>
          </p:cNvSpPr>
          <p:nvPr/>
        </p:nvSpPr>
        <p:spPr bwMode="auto">
          <a:xfrm rot="1993966">
            <a:off x="3465513" y="4359275"/>
            <a:ext cx="823912" cy="487363"/>
          </a:xfrm>
          <a:prstGeom prst="leftRightArrow">
            <a:avLst>
              <a:gd name="adj1" fmla="val 50000"/>
              <a:gd name="adj2" fmla="val 4995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90" name="TextBox 29"/>
          <p:cNvSpPr txBox="1">
            <a:spLocks noChangeArrowheads="1"/>
          </p:cNvSpPr>
          <p:nvPr/>
        </p:nvSpPr>
        <p:spPr bwMode="auto">
          <a:xfrm>
            <a:off x="2362200" y="3810000"/>
            <a:ext cx="12747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grpSp>
        <p:nvGrpSpPr>
          <p:cNvPr id="5" name="Group 4"/>
          <p:cNvGrpSpPr>
            <a:grpSpLocks/>
          </p:cNvGrpSpPr>
          <p:nvPr/>
        </p:nvGrpSpPr>
        <p:grpSpPr bwMode="auto">
          <a:xfrm>
            <a:off x="41275" y="533400"/>
            <a:ext cx="9102725" cy="5992813"/>
            <a:chOff x="41275" y="533400"/>
            <a:chExt cx="9102725" cy="5992813"/>
          </a:xfrm>
        </p:grpSpPr>
        <p:grpSp>
          <p:nvGrpSpPr>
            <p:cNvPr id="31792" name="Group 3"/>
            <p:cNvGrpSpPr>
              <a:grpSpLocks/>
            </p:cNvGrpSpPr>
            <p:nvPr/>
          </p:nvGrpSpPr>
          <p:grpSpPr bwMode="auto">
            <a:xfrm>
              <a:off x="41275" y="533400"/>
              <a:ext cx="9102725" cy="5992813"/>
              <a:chOff x="41275" y="533400"/>
              <a:chExt cx="9102725" cy="5992813"/>
            </a:xfrm>
          </p:grpSpPr>
          <p:sp>
            <p:nvSpPr>
              <p:cNvPr id="31794"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31795" name="TextBox 58"/>
              <p:cNvSpPr txBox="1">
                <a:spLocks noChangeArrowheads="1"/>
              </p:cNvSpPr>
              <p:nvPr/>
            </p:nvSpPr>
            <p:spPr bwMode="auto">
              <a:xfrm>
                <a:off x="41275" y="6096000"/>
                <a:ext cx="30067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and 6</a:t>
                </a:r>
              </a:p>
            </p:txBody>
          </p:sp>
          <p:sp>
            <p:nvSpPr>
              <p:cNvPr id="31796"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31797"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31798"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grpSp>
        <p:sp>
          <p:nvSpPr>
            <p:cNvPr id="31793" name="TextBox 53"/>
            <p:cNvSpPr txBox="1">
              <a:spLocks noChangeArrowheads="1"/>
            </p:cNvSpPr>
            <p:nvPr/>
          </p:nvSpPr>
          <p:spPr bwMode="auto">
            <a:xfrm>
              <a:off x="2286000" y="3352800"/>
              <a:ext cx="1604431" cy="4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extLst>
      <p:ext uri="{BB962C8B-B14F-4D97-AF65-F5344CB8AC3E}">
        <p14:creationId xmlns:p14="http://schemas.microsoft.com/office/powerpoint/2010/main" val="18610242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7" name="Rectangle 11"/>
          <p:cNvSpPr>
            <a:spLocks noGrp="1" noChangeArrowheads="1"/>
          </p:cNvSpPr>
          <p:nvPr>
            <p:ph type="title"/>
          </p:nvPr>
        </p:nvSpPr>
        <p:spPr>
          <a:xfrm>
            <a:off x="404813" y="247650"/>
            <a:ext cx="8716962" cy="1352550"/>
          </a:xfrm>
        </p:spPr>
        <p:txBody>
          <a:bodyPr/>
          <a:lstStyle/>
          <a:p>
            <a:pPr eaLnBrk="1" hangingPunct="1">
              <a:defRPr/>
            </a:pPr>
            <a:r>
              <a:rPr lang="en-US" dirty="0" smtClean="0"/>
              <a:t>Chapter 7:</a:t>
            </a:r>
            <a:br>
              <a:rPr lang="en-US" dirty="0" smtClean="0"/>
            </a:br>
            <a:r>
              <a:rPr lang="en-US" dirty="0" smtClean="0"/>
              <a:t>A </a:t>
            </a:r>
            <a:r>
              <a:rPr lang="en-US" dirty="0"/>
              <a:t>Simplistic Program Translation Scheme</a:t>
            </a:r>
          </a:p>
        </p:txBody>
      </p:sp>
      <p:sp>
        <p:nvSpPr>
          <p:cNvPr id="17411" name="Text Box 3"/>
          <p:cNvSpPr txBox="1">
            <a:spLocks noChangeArrowheads="1"/>
          </p:cNvSpPr>
          <p:nvPr/>
        </p:nvSpPr>
        <p:spPr bwMode="auto">
          <a:xfrm>
            <a:off x="1219200" y="4641850"/>
            <a:ext cx="7208838" cy="1468438"/>
          </a:xfrm>
          <a:prstGeom prst="rect">
            <a:avLst/>
          </a:prstGeom>
          <a:no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Helvetica" pitchFamily="-1" charset="0"/>
              </a:rPr>
              <a:t>Problems:</a:t>
            </a:r>
          </a:p>
          <a:p>
            <a:pPr lvl="1" algn="l">
              <a:lnSpc>
                <a:spcPct val="100000"/>
              </a:lnSpc>
              <a:buFontTx/>
              <a:buChar char="•"/>
              <a:defRPr/>
            </a:pPr>
            <a:r>
              <a:rPr lang="en-US">
                <a:solidFill>
                  <a:srgbClr val="000066"/>
                </a:solidFill>
                <a:latin typeface="Helvetica" pitchFamily="-1" charset="0"/>
              </a:rPr>
              <a:t> Efficiency: small change requires complete recompilation</a:t>
            </a:r>
          </a:p>
          <a:p>
            <a:pPr lvl="1" algn="l">
              <a:lnSpc>
                <a:spcPct val="100000"/>
              </a:lnSpc>
              <a:buFontTx/>
              <a:buChar char="•"/>
              <a:defRPr/>
            </a:pPr>
            <a:r>
              <a:rPr lang="en-US">
                <a:solidFill>
                  <a:srgbClr val="000066"/>
                </a:solidFill>
                <a:latin typeface="Helvetica" pitchFamily="-1" charset="0"/>
              </a:rPr>
              <a:t> Modularity: hard to share common functions (e.g.</a:t>
            </a:r>
            <a:r>
              <a:rPr lang="en-US">
                <a:solidFill>
                  <a:srgbClr val="000066"/>
                </a:solidFill>
                <a:latin typeface="Courier New" pitchFamily="-1" charset="0"/>
              </a:rPr>
              <a:t> printf</a:t>
            </a:r>
            <a:r>
              <a:rPr lang="en-US">
                <a:solidFill>
                  <a:srgbClr val="000066"/>
                </a:solidFill>
                <a:latin typeface="Helvetica" pitchFamily="-1" charset="0"/>
              </a:rPr>
              <a:t>)</a:t>
            </a:r>
          </a:p>
          <a:p>
            <a:pPr algn="l">
              <a:lnSpc>
                <a:spcPct val="100000"/>
              </a:lnSpc>
              <a:defRPr/>
            </a:pPr>
            <a:r>
              <a:rPr lang="en-US">
                <a:solidFill>
                  <a:srgbClr val="000066"/>
                </a:solidFill>
                <a:latin typeface="Helvetica" pitchFamily="-1" charset="0"/>
              </a:rPr>
              <a:t>Solution:</a:t>
            </a:r>
          </a:p>
          <a:p>
            <a:pPr lvl="1" algn="l">
              <a:lnSpc>
                <a:spcPct val="100000"/>
              </a:lnSpc>
              <a:buFontTx/>
              <a:buChar char="•"/>
              <a:defRPr/>
            </a:pPr>
            <a:r>
              <a:rPr lang="en-US">
                <a:solidFill>
                  <a:srgbClr val="000066"/>
                </a:solidFill>
                <a:latin typeface="Helvetica" pitchFamily="-1" charset="0"/>
              </a:rPr>
              <a:t> </a:t>
            </a:r>
            <a:r>
              <a:rPr lang="en-US" i="1">
                <a:solidFill>
                  <a:srgbClr val="FF0000"/>
                </a:solidFill>
                <a:latin typeface="Helvetica" pitchFamily="-1" charset="0"/>
              </a:rPr>
              <a:t>Static linker (or linker)</a:t>
            </a:r>
          </a:p>
        </p:txBody>
      </p:sp>
      <p:sp>
        <p:nvSpPr>
          <p:cNvPr id="17412" name="Line 4"/>
          <p:cNvSpPr>
            <a:spLocks noChangeShapeType="1"/>
          </p:cNvSpPr>
          <p:nvPr/>
        </p:nvSpPr>
        <p:spPr bwMode="auto">
          <a:xfrm>
            <a:off x="3962400" y="21336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7413" name="Rectangle 5"/>
          <p:cNvSpPr>
            <a:spLocks noChangeArrowheads="1"/>
          </p:cNvSpPr>
          <p:nvPr/>
        </p:nvSpPr>
        <p:spPr bwMode="auto">
          <a:xfrm>
            <a:off x="2743200" y="2514600"/>
            <a:ext cx="23622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Translator</a:t>
            </a:r>
          </a:p>
        </p:txBody>
      </p:sp>
      <p:sp>
        <p:nvSpPr>
          <p:cNvPr id="17414" name="Text Box 6"/>
          <p:cNvSpPr txBox="1">
            <a:spLocks noChangeArrowheads="1"/>
          </p:cNvSpPr>
          <p:nvPr/>
        </p:nvSpPr>
        <p:spPr bwMode="auto">
          <a:xfrm>
            <a:off x="3673475" y="17526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m.c</a:t>
            </a:r>
          </a:p>
        </p:txBody>
      </p:sp>
      <p:sp>
        <p:nvSpPr>
          <p:cNvPr id="17415" name="Text Box 7"/>
          <p:cNvSpPr txBox="1">
            <a:spLocks noChangeArrowheads="1"/>
          </p:cNvSpPr>
          <p:nvPr/>
        </p:nvSpPr>
        <p:spPr bwMode="auto">
          <a:xfrm>
            <a:off x="3794125" y="3214688"/>
            <a:ext cx="320675" cy="366712"/>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p</a:t>
            </a:r>
          </a:p>
        </p:txBody>
      </p:sp>
      <p:sp>
        <p:nvSpPr>
          <p:cNvPr id="17416" name="Line 8"/>
          <p:cNvSpPr>
            <a:spLocks noChangeShapeType="1"/>
          </p:cNvSpPr>
          <p:nvPr/>
        </p:nvSpPr>
        <p:spPr bwMode="auto">
          <a:xfrm>
            <a:off x="3962400" y="28956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7417" name="Text Box 9"/>
          <p:cNvSpPr txBox="1">
            <a:spLocks noChangeArrowheads="1"/>
          </p:cNvSpPr>
          <p:nvPr/>
        </p:nvSpPr>
        <p:spPr bwMode="auto">
          <a:xfrm>
            <a:off x="4591050" y="1752600"/>
            <a:ext cx="2000250" cy="366713"/>
          </a:xfrm>
          <a:prstGeom prst="rect">
            <a:avLst/>
          </a:prstGeom>
          <a:noFill/>
          <a:ln w="25400">
            <a:noFill/>
            <a:miter lim="800000"/>
            <a:headEnd/>
            <a:tailEnd/>
          </a:ln>
        </p:spPr>
        <p:txBody>
          <a:bodyPr wrap="none">
            <a:spAutoFit/>
          </a:bodyPr>
          <a:lstStyle/>
          <a:p>
            <a:pPr algn="l">
              <a:lnSpc>
                <a:spcPct val="100000"/>
              </a:lnSpc>
              <a:defRPr/>
            </a:pPr>
            <a:r>
              <a:rPr lang="en-US" i="1">
                <a:solidFill>
                  <a:srgbClr val="FF0000"/>
                </a:solidFill>
                <a:latin typeface="Helvetica" pitchFamily="-1" charset="0"/>
              </a:rPr>
              <a:t>ASCII source file</a:t>
            </a:r>
          </a:p>
        </p:txBody>
      </p:sp>
      <p:sp>
        <p:nvSpPr>
          <p:cNvPr id="17418" name="Text Box 10"/>
          <p:cNvSpPr txBox="1">
            <a:spLocks noChangeArrowheads="1"/>
          </p:cNvSpPr>
          <p:nvPr/>
        </p:nvSpPr>
        <p:spPr bwMode="auto">
          <a:xfrm>
            <a:off x="4616450" y="2971800"/>
            <a:ext cx="3271838" cy="641350"/>
          </a:xfrm>
          <a:prstGeom prst="rect">
            <a:avLst/>
          </a:prstGeom>
          <a:noFill/>
          <a:ln w="25400">
            <a:noFill/>
            <a:miter lim="800000"/>
            <a:headEnd/>
            <a:tailEnd/>
          </a:ln>
        </p:spPr>
        <p:txBody>
          <a:bodyPr wrap="none">
            <a:spAutoFit/>
          </a:bodyPr>
          <a:lstStyle/>
          <a:p>
            <a:pPr algn="l">
              <a:lnSpc>
                <a:spcPct val="100000"/>
              </a:lnSpc>
              <a:defRPr/>
            </a:pPr>
            <a:r>
              <a:rPr lang="en-US" i="1">
                <a:solidFill>
                  <a:srgbClr val="FF0000"/>
                </a:solidFill>
                <a:latin typeface="Helvetica" pitchFamily="-1" charset="0"/>
              </a:rPr>
              <a:t>Binary executable object file</a:t>
            </a:r>
          </a:p>
          <a:p>
            <a:pPr algn="l">
              <a:lnSpc>
                <a:spcPct val="100000"/>
              </a:lnSpc>
              <a:defRPr/>
            </a:pPr>
            <a:r>
              <a:rPr lang="en-US" i="1">
                <a:solidFill>
                  <a:srgbClr val="FF0000"/>
                </a:solidFill>
                <a:latin typeface="Helvetica" pitchFamily="-1" charset="0"/>
              </a:rPr>
              <a:t>(memory image on disk)</a:t>
            </a:r>
          </a:p>
        </p:txBody>
      </p:sp>
    </p:spTree>
    <p:extLst>
      <p:ext uri="{BB962C8B-B14F-4D97-AF65-F5344CB8AC3E}">
        <p14:creationId xmlns:p14="http://schemas.microsoft.com/office/powerpoint/2010/main" val="290136988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0" name="Rectangle 20"/>
          <p:cNvSpPr>
            <a:spLocks noGrp="1" noChangeArrowheads="1"/>
          </p:cNvSpPr>
          <p:nvPr>
            <p:ph type="title"/>
          </p:nvPr>
        </p:nvSpPr>
        <p:spPr/>
        <p:txBody>
          <a:bodyPr/>
          <a:lstStyle/>
          <a:p>
            <a:pPr eaLnBrk="1" hangingPunct="1">
              <a:defRPr/>
            </a:pPr>
            <a:r>
              <a:rPr lang="en-US"/>
              <a:t>A Better Scheme Using a Linker</a:t>
            </a:r>
          </a:p>
        </p:txBody>
      </p:sp>
      <p:sp>
        <p:nvSpPr>
          <p:cNvPr id="18435" name="Line 3"/>
          <p:cNvSpPr>
            <a:spLocks noChangeShapeType="1"/>
          </p:cNvSpPr>
          <p:nvPr/>
        </p:nvSpPr>
        <p:spPr bwMode="auto">
          <a:xfrm>
            <a:off x="2819400" y="1981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36" name="Rectangle 4"/>
          <p:cNvSpPr>
            <a:spLocks noChangeArrowheads="1"/>
          </p:cNvSpPr>
          <p:nvPr/>
        </p:nvSpPr>
        <p:spPr bwMode="auto">
          <a:xfrm>
            <a:off x="2286000" y="3733800"/>
            <a:ext cx="29718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Linker (ld)</a:t>
            </a:r>
          </a:p>
        </p:txBody>
      </p:sp>
      <p:sp>
        <p:nvSpPr>
          <p:cNvPr id="18437" name="Rectangle 5"/>
          <p:cNvSpPr>
            <a:spLocks noChangeArrowheads="1"/>
          </p:cNvSpPr>
          <p:nvPr/>
        </p:nvSpPr>
        <p:spPr bwMode="auto">
          <a:xfrm>
            <a:off x="2133600" y="2351088"/>
            <a:ext cx="15240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Translators</a:t>
            </a:r>
          </a:p>
        </p:txBody>
      </p:sp>
      <p:sp>
        <p:nvSpPr>
          <p:cNvPr id="18438" name="Text Box 6"/>
          <p:cNvSpPr txBox="1">
            <a:spLocks noChangeArrowheads="1"/>
          </p:cNvSpPr>
          <p:nvPr/>
        </p:nvSpPr>
        <p:spPr bwMode="auto">
          <a:xfrm>
            <a:off x="2470150" y="16764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m.c</a:t>
            </a:r>
          </a:p>
        </p:txBody>
      </p:sp>
      <p:sp>
        <p:nvSpPr>
          <p:cNvPr id="18439" name="Text Box 7"/>
          <p:cNvSpPr txBox="1">
            <a:spLocks noChangeArrowheads="1"/>
          </p:cNvSpPr>
          <p:nvPr/>
        </p:nvSpPr>
        <p:spPr bwMode="auto">
          <a:xfrm>
            <a:off x="2546350" y="30480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m.o</a:t>
            </a:r>
          </a:p>
        </p:txBody>
      </p:sp>
      <p:sp>
        <p:nvSpPr>
          <p:cNvPr id="18440" name="Rectangle 8"/>
          <p:cNvSpPr>
            <a:spLocks noChangeArrowheads="1"/>
          </p:cNvSpPr>
          <p:nvPr/>
        </p:nvSpPr>
        <p:spPr bwMode="auto">
          <a:xfrm>
            <a:off x="3962400" y="2351088"/>
            <a:ext cx="15240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Translators</a:t>
            </a:r>
          </a:p>
        </p:txBody>
      </p:sp>
      <p:sp>
        <p:nvSpPr>
          <p:cNvPr id="18441" name="Text Box 9"/>
          <p:cNvSpPr txBox="1">
            <a:spLocks noChangeArrowheads="1"/>
          </p:cNvSpPr>
          <p:nvPr/>
        </p:nvSpPr>
        <p:spPr bwMode="auto">
          <a:xfrm>
            <a:off x="4298950" y="16764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a.c</a:t>
            </a:r>
          </a:p>
        </p:txBody>
      </p:sp>
      <p:sp>
        <p:nvSpPr>
          <p:cNvPr id="18442" name="Text Box 10"/>
          <p:cNvSpPr txBox="1">
            <a:spLocks noChangeArrowheads="1"/>
          </p:cNvSpPr>
          <p:nvPr/>
        </p:nvSpPr>
        <p:spPr bwMode="auto">
          <a:xfrm>
            <a:off x="4375150" y="30480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a.o</a:t>
            </a:r>
          </a:p>
        </p:txBody>
      </p:sp>
      <p:sp>
        <p:nvSpPr>
          <p:cNvPr id="18443" name="Text Box 11"/>
          <p:cNvSpPr txBox="1">
            <a:spLocks noChangeArrowheads="1"/>
          </p:cNvSpPr>
          <p:nvPr/>
        </p:nvSpPr>
        <p:spPr bwMode="auto">
          <a:xfrm>
            <a:off x="3641725" y="4419600"/>
            <a:ext cx="320675"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p</a:t>
            </a:r>
          </a:p>
        </p:txBody>
      </p:sp>
      <p:sp>
        <p:nvSpPr>
          <p:cNvPr id="18444" name="Line 12"/>
          <p:cNvSpPr>
            <a:spLocks noChangeShapeType="1"/>
          </p:cNvSpPr>
          <p:nvPr/>
        </p:nvSpPr>
        <p:spPr bwMode="auto">
          <a:xfrm>
            <a:off x="4648200" y="1981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5" name="Line 13"/>
          <p:cNvSpPr>
            <a:spLocks noChangeShapeType="1"/>
          </p:cNvSpPr>
          <p:nvPr/>
        </p:nvSpPr>
        <p:spPr bwMode="auto">
          <a:xfrm>
            <a:off x="2895600" y="2743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6" name="Line 14"/>
          <p:cNvSpPr>
            <a:spLocks noChangeShapeType="1"/>
          </p:cNvSpPr>
          <p:nvPr/>
        </p:nvSpPr>
        <p:spPr bwMode="auto">
          <a:xfrm>
            <a:off x="4648200" y="2743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7" name="Line 15"/>
          <p:cNvSpPr>
            <a:spLocks noChangeShapeType="1"/>
          </p:cNvSpPr>
          <p:nvPr/>
        </p:nvSpPr>
        <p:spPr bwMode="auto">
          <a:xfrm>
            <a:off x="4648200" y="33528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8" name="Line 16"/>
          <p:cNvSpPr>
            <a:spLocks noChangeShapeType="1"/>
          </p:cNvSpPr>
          <p:nvPr/>
        </p:nvSpPr>
        <p:spPr bwMode="auto">
          <a:xfrm>
            <a:off x="3787775" y="4125913"/>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34832" name="Text Box 17"/>
          <p:cNvSpPr txBox="1">
            <a:spLocks noChangeArrowheads="1"/>
          </p:cNvSpPr>
          <p:nvPr/>
        </p:nvSpPr>
        <p:spPr bwMode="auto">
          <a:xfrm>
            <a:off x="5114925" y="2906713"/>
            <a:ext cx="2981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Separately compiled relocatable object files</a:t>
            </a:r>
            <a:endParaRPr lang="en-US" sz="1800">
              <a:solidFill>
                <a:srgbClr val="FF0000"/>
              </a:solidFill>
            </a:endParaRPr>
          </a:p>
        </p:txBody>
      </p:sp>
      <p:sp>
        <p:nvSpPr>
          <p:cNvPr id="18450" name="Text Box 18"/>
          <p:cNvSpPr txBox="1">
            <a:spLocks noChangeArrowheads="1"/>
          </p:cNvSpPr>
          <p:nvPr/>
        </p:nvSpPr>
        <p:spPr bwMode="auto">
          <a:xfrm>
            <a:off x="4152900" y="4189413"/>
            <a:ext cx="4543425" cy="915987"/>
          </a:xfrm>
          <a:prstGeom prst="rect">
            <a:avLst/>
          </a:prstGeom>
          <a:noFill/>
          <a:ln w="25400">
            <a:noFill/>
            <a:miter lim="800000"/>
            <a:headEnd/>
            <a:tailEnd/>
          </a:ln>
        </p:spPr>
        <p:txBody>
          <a:bodyPr>
            <a:spAutoFit/>
          </a:bodyPr>
          <a:lstStyle/>
          <a:p>
            <a:pPr algn="l">
              <a:lnSpc>
                <a:spcPct val="100000"/>
              </a:lnSpc>
              <a:defRPr/>
            </a:pPr>
            <a:r>
              <a:rPr lang="en-US" i="1">
                <a:solidFill>
                  <a:srgbClr val="FF0000"/>
                </a:solidFill>
                <a:latin typeface="Helvetica" pitchFamily="-1" charset="0"/>
              </a:rPr>
              <a:t>Executable object file  (contains code and data for all functions defined in </a:t>
            </a:r>
            <a:r>
              <a:rPr lang="en-US" i="1">
                <a:solidFill>
                  <a:srgbClr val="FF0000"/>
                </a:solidFill>
                <a:latin typeface="Courier New" pitchFamily="-1" charset="0"/>
              </a:rPr>
              <a:t>m.c</a:t>
            </a:r>
            <a:r>
              <a:rPr lang="en-US" i="1">
                <a:solidFill>
                  <a:srgbClr val="FF0000"/>
                </a:solidFill>
                <a:latin typeface="Helvetica" pitchFamily="-1" charset="0"/>
              </a:rPr>
              <a:t> and </a:t>
            </a:r>
            <a:r>
              <a:rPr lang="en-US" i="1">
                <a:solidFill>
                  <a:srgbClr val="FF0000"/>
                </a:solidFill>
                <a:latin typeface="Courier New" pitchFamily="-1" charset="0"/>
              </a:rPr>
              <a:t>a.c</a:t>
            </a:r>
            <a:r>
              <a:rPr lang="en-US" i="1">
                <a:solidFill>
                  <a:srgbClr val="FF0000"/>
                </a:solidFill>
                <a:latin typeface="Helvetica" pitchFamily="-1" charset="0"/>
              </a:rPr>
              <a:t>)</a:t>
            </a:r>
          </a:p>
        </p:txBody>
      </p:sp>
      <p:sp>
        <p:nvSpPr>
          <p:cNvPr id="18451" name="Line 19"/>
          <p:cNvSpPr>
            <a:spLocks noChangeShapeType="1"/>
          </p:cNvSpPr>
          <p:nvPr/>
        </p:nvSpPr>
        <p:spPr bwMode="auto">
          <a:xfrm>
            <a:off x="2895600" y="33528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Tree>
    <p:extLst>
      <p:ext uri="{BB962C8B-B14F-4D97-AF65-F5344CB8AC3E}">
        <p14:creationId xmlns:p14="http://schemas.microsoft.com/office/powerpoint/2010/main" val="31594697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381000" y="417513"/>
            <a:ext cx="6464300" cy="573087"/>
          </a:xfrm>
        </p:spPr>
        <p:txBody>
          <a:bodyPr/>
          <a:lstStyle/>
          <a:p>
            <a:pPr eaLnBrk="1" hangingPunct="1">
              <a:defRPr/>
            </a:pPr>
            <a:r>
              <a:rPr lang="en-US" dirty="0" smtClean="0">
                <a:cs typeface="+mj-cs"/>
              </a:rPr>
              <a:t>Recap: Allocation Examples</a:t>
            </a:r>
          </a:p>
        </p:txBody>
      </p:sp>
      <p:grpSp>
        <p:nvGrpSpPr>
          <p:cNvPr id="16" name="Group 15"/>
          <p:cNvGrpSpPr>
            <a:grpSpLocks/>
          </p:cNvGrpSpPr>
          <p:nvPr/>
        </p:nvGrpSpPr>
        <p:grpSpPr bwMode="auto">
          <a:xfrm>
            <a:off x="1143000" y="1600200"/>
            <a:ext cx="7315200" cy="914400"/>
            <a:chOff x="1143000" y="5257800"/>
            <a:chExt cx="7315200" cy="914400"/>
          </a:xfrm>
        </p:grpSpPr>
        <p:sp>
          <p:nvSpPr>
            <p:cNvPr id="10280" name="Rectangle 80"/>
            <p:cNvSpPr>
              <a:spLocks noChangeArrowheads="1"/>
            </p:cNvSpPr>
            <p:nvPr/>
          </p:nvSpPr>
          <p:spPr bwMode="auto">
            <a:xfrm>
              <a:off x="3276600" y="58674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81" name="Rectangle 81"/>
            <p:cNvSpPr>
              <a:spLocks noChangeArrowheads="1"/>
            </p:cNvSpPr>
            <p:nvPr/>
          </p:nvSpPr>
          <p:spPr bwMode="auto">
            <a:xfrm>
              <a:off x="3581400" y="58674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82" name="Rectangle 82"/>
            <p:cNvSpPr>
              <a:spLocks noChangeArrowheads="1"/>
            </p:cNvSpPr>
            <p:nvPr/>
          </p:nvSpPr>
          <p:spPr bwMode="auto">
            <a:xfrm>
              <a:off x="3886200" y="58674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83" name="Rectangle 83"/>
            <p:cNvSpPr>
              <a:spLocks noChangeArrowheads="1"/>
            </p:cNvSpPr>
            <p:nvPr/>
          </p:nvSpPr>
          <p:spPr bwMode="auto">
            <a:xfrm>
              <a:off x="4191000" y="58674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84" name="Rectangle 84"/>
            <p:cNvSpPr>
              <a:spLocks noChangeArrowheads="1"/>
            </p:cNvSpPr>
            <p:nvPr/>
          </p:nvSpPr>
          <p:spPr bwMode="auto">
            <a:xfrm>
              <a:off x="4495800" y="5867400"/>
              <a:ext cx="304800" cy="304800"/>
            </a:xfrm>
            <a:prstGeom prst="rect">
              <a:avLst/>
            </a:prstGeom>
            <a:solidFill>
              <a:srgbClr val="CC99FF"/>
            </a:solidFill>
            <a:ln w="3175">
              <a:solidFill>
                <a:schemeClr val="tx1"/>
              </a:solidFill>
              <a:miter lim="800000"/>
              <a:headEnd/>
              <a:tailEnd/>
            </a:ln>
          </p:spPr>
          <p:txBody>
            <a:bodyPr wrap="none" anchor="ctr"/>
            <a:lstStyle/>
            <a:p>
              <a:endParaRPr lang="en-US" sz="2400">
                <a:solidFill>
                  <a:srgbClr val="000066"/>
                </a:solidFill>
              </a:endParaRPr>
            </a:p>
          </p:txBody>
        </p:sp>
        <p:sp>
          <p:nvSpPr>
            <p:cNvPr id="10285" name="Rectangle 85"/>
            <p:cNvSpPr>
              <a:spLocks noChangeArrowheads="1"/>
            </p:cNvSpPr>
            <p:nvPr/>
          </p:nvSpPr>
          <p:spPr bwMode="auto">
            <a:xfrm>
              <a:off x="4800600" y="5867400"/>
              <a:ext cx="304800" cy="304800"/>
            </a:xfrm>
            <a:prstGeom prst="rect">
              <a:avLst/>
            </a:prstGeom>
            <a:solidFill>
              <a:srgbClr val="CC99FF"/>
            </a:solidFill>
            <a:ln w="3175">
              <a:solidFill>
                <a:schemeClr val="tx1"/>
              </a:solidFill>
              <a:miter lim="800000"/>
              <a:headEnd/>
              <a:tailEnd/>
            </a:ln>
          </p:spPr>
          <p:txBody>
            <a:bodyPr wrap="none" anchor="ctr"/>
            <a:lstStyle/>
            <a:p>
              <a:endParaRPr lang="en-US" sz="2400">
                <a:solidFill>
                  <a:srgbClr val="000066"/>
                </a:solidFill>
              </a:endParaRPr>
            </a:p>
          </p:txBody>
        </p:sp>
        <p:sp>
          <p:nvSpPr>
            <p:cNvPr id="10286" name="Rectangle 86"/>
            <p:cNvSpPr>
              <a:spLocks noChangeArrowheads="1"/>
            </p:cNvSpPr>
            <p:nvPr/>
          </p:nvSpPr>
          <p:spPr bwMode="auto">
            <a:xfrm>
              <a:off x="5105400" y="58674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87" name="Rectangle 87"/>
            <p:cNvSpPr>
              <a:spLocks noChangeArrowheads="1"/>
            </p:cNvSpPr>
            <p:nvPr/>
          </p:nvSpPr>
          <p:spPr bwMode="auto">
            <a:xfrm>
              <a:off x="5410200" y="58674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88" name="Rectangle 88"/>
            <p:cNvSpPr>
              <a:spLocks noChangeArrowheads="1"/>
            </p:cNvSpPr>
            <p:nvPr/>
          </p:nvSpPr>
          <p:spPr bwMode="auto">
            <a:xfrm>
              <a:off x="5715000" y="58674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89" name="Rectangle 89"/>
            <p:cNvSpPr>
              <a:spLocks noChangeArrowheads="1"/>
            </p:cNvSpPr>
            <p:nvPr/>
          </p:nvSpPr>
          <p:spPr bwMode="auto">
            <a:xfrm>
              <a:off x="6019800" y="5867400"/>
              <a:ext cx="304800" cy="304800"/>
            </a:xfrm>
            <a:prstGeom prst="rect">
              <a:avLst/>
            </a:prstGeom>
            <a:solidFill>
              <a:srgbClr val="FF99CC"/>
            </a:solidFill>
            <a:ln w="3175">
              <a:solidFill>
                <a:schemeClr val="tx1"/>
              </a:solidFill>
              <a:miter lim="800000"/>
              <a:headEnd/>
              <a:tailEnd/>
            </a:ln>
          </p:spPr>
          <p:txBody>
            <a:bodyPr wrap="none" anchor="ctr"/>
            <a:lstStyle/>
            <a:p>
              <a:endParaRPr lang="en-US" sz="2400">
                <a:solidFill>
                  <a:srgbClr val="000066"/>
                </a:solidFill>
              </a:endParaRPr>
            </a:p>
          </p:txBody>
        </p:sp>
        <p:sp>
          <p:nvSpPr>
            <p:cNvPr id="10290" name="Rectangle 90"/>
            <p:cNvSpPr>
              <a:spLocks noChangeArrowheads="1"/>
            </p:cNvSpPr>
            <p:nvPr/>
          </p:nvSpPr>
          <p:spPr bwMode="auto">
            <a:xfrm>
              <a:off x="6324600" y="5867400"/>
              <a:ext cx="304800" cy="304800"/>
            </a:xfrm>
            <a:prstGeom prst="rect">
              <a:avLst/>
            </a:prstGeom>
            <a:solidFill>
              <a:srgbClr val="FF99CC"/>
            </a:solidFill>
            <a:ln w="3175">
              <a:solidFill>
                <a:schemeClr val="tx1"/>
              </a:solidFill>
              <a:miter lim="800000"/>
              <a:headEnd/>
              <a:tailEnd/>
            </a:ln>
          </p:spPr>
          <p:txBody>
            <a:bodyPr wrap="none" anchor="ctr"/>
            <a:lstStyle/>
            <a:p>
              <a:endParaRPr lang="en-US" sz="2400">
                <a:solidFill>
                  <a:srgbClr val="000066"/>
                </a:solidFill>
              </a:endParaRPr>
            </a:p>
          </p:txBody>
        </p:sp>
        <p:sp>
          <p:nvSpPr>
            <p:cNvPr id="10291" name="Rectangle 91"/>
            <p:cNvSpPr>
              <a:spLocks noChangeArrowheads="1"/>
            </p:cNvSpPr>
            <p:nvPr/>
          </p:nvSpPr>
          <p:spPr bwMode="auto">
            <a:xfrm>
              <a:off x="6629400" y="5867400"/>
              <a:ext cx="304800" cy="304800"/>
            </a:xfrm>
            <a:prstGeom prst="rect">
              <a:avLst/>
            </a:prstGeom>
            <a:solidFill>
              <a:srgbClr val="FF99CC"/>
            </a:solidFill>
            <a:ln w="3175">
              <a:solidFill>
                <a:schemeClr val="tx1"/>
              </a:solidFill>
              <a:miter lim="800000"/>
              <a:headEnd/>
              <a:tailEnd/>
            </a:ln>
          </p:spPr>
          <p:txBody>
            <a:bodyPr wrap="none" anchor="ctr"/>
            <a:lstStyle/>
            <a:p>
              <a:endParaRPr lang="en-US" sz="2400">
                <a:solidFill>
                  <a:srgbClr val="000066"/>
                </a:solidFill>
              </a:endParaRPr>
            </a:p>
          </p:txBody>
        </p:sp>
        <p:sp>
          <p:nvSpPr>
            <p:cNvPr id="10292" name="Rectangle 92"/>
            <p:cNvSpPr>
              <a:spLocks noChangeArrowheads="1"/>
            </p:cNvSpPr>
            <p:nvPr/>
          </p:nvSpPr>
          <p:spPr bwMode="auto">
            <a:xfrm>
              <a:off x="6934200" y="5867400"/>
              <a:ext cx="304800" cy="304800"/>
            </a:xfrm>
            <a:prstGeom prst="rect">
              <a:avLst/>
            </a:prstGeom>
            <a:solidFill>
              <a:srgbClr val="FF99CC"/>
            </a:solidFill>
            <a:ln w="3175">
              <a:solidFill>
                <a:schemeClr val="tx1"/>
              </a:solidFill>
              <a:miter lim="800000"/>
              <a:headEnd/>
              <a:tailEnd/>
            </a:ln>
          </p:spPr>
          <p:txBody>
            <a:bodyPr wrap="none" anchor="ctr"/>
            <a:lstStyle/>
            <a:p>
              <a:endParaRPr lang="en-US" sz="2400">
                <a:solidFill>
                  <a:srgbClr val="000066"/>
                </a:solidFill>
              </a:endParaRPr>
            </a:p>
          </p:txBody>
        </p:sp>
        <p:sp>
          <p:nvSpPr>
            <p:cNvPr id="10293" name="Rectangle 93"/>
            <p:cNvSpPr>
              <a:spLocks noChangeArrowheads="1"/>
            </p:cNvSpPr>
            <p:nvPr/>
          </p:nvSpPr>
          <p:spPr bwMode="auto">
            <a:xfrm>
              <a:off x="7239000" y="5867400"/>
              <a:ext cx="304800" cy="304800"/>
            </a:xfrm>
            <a:prstGeom prst="rect">
              <a:avLst/>
            </a:prstGeom>
            <a:solidFill>
              <a:srgbClr val="FF99CC"/>
            </a:solidFill>
            <a:ln w="3175">
              <a:solidFill>
                <a:schemeClr val="tx1"/>
              </a:solidFill>
              <a:miter lim="800000"/>
              <a:headEnd/>
              <a:tailEnd/>
            </a:ln>
          </p:spPr>
          <p:txBody>
            <a:bodyPr wrap="none" anchor="ctr"/>
            <a:lstStyle/>
            <a:p>
              <a:endParaRPr lang="en-US" sz="2400">
                <a:solidFill>
                  <a:srgbClr val="000066"/>
                </a:solidFill>
              </a:endParaRPr>
            </a:p>
          </p:txBody>
        </p:sp>
        <p:sp>
          <p:nvSpPr>
            <p:cNvPr id="10294" name="Rectangle 94"/>
            <p:cNvSpPr>
              <a:spLocks noChangeArrowheads="1"/>
            </p:cNvSpPr>
            <p:nvPr/>
          </p:nvSpPr>
          <p:spPr bwMode="auto">
            <a:xfrm>
              <a:off x="7543800" y="5867400"/>
              <a:ext cx="304800" cy="304800"/>
            </a:xfrm>
            <a:prstGeom prst="rect">
              <a:avLst/>
            </a:prstGeom>
            <a:solidFill>
              <a:srgbClr val="FF99CC"/>
            </a:solidFill>
            <a:ln w="3175">
              <a:solidFill>
                <a:schemeClr val="tx1"/>
              </a:solidFill>
              <a:miter lim="800000"/>
              <a:headEnd/>
              <a:tailEnd/>
            </a:ln>
          </p:spPr>
          <p:txBody>
            <a:bodyPr wrap="none" anchor="ctr"/>
            <a:lstStyle/>
            <a:p>
              <a:endParaRPr lang="en-US" sz="2400">
                <a:solidFill>
                  <a:srgbClr val="000066"/>
                </a:solidFill>
              </a:endParaRPr>
            </a:p>
          </p:txBody>
        </p:sp>
        <p:sp>
          <p:nvSpPr>
            <p:cNvPr id="10295" name="Rectangle 95"/>
            <p:cNvSpPr>
              <a:spLocks noChangeArrowheads="1"/>
            </p:cNvSpPr>
            <p:nvPr/>
          </p:nvSpPr>
          <p:spPr bwMode="auto">
            <a:xfrm>
              <a:off x="7848600" y="58674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96" name="Rectangle 96"/>
            <p:cNvSpPr>
              <a:spLocks noChangeArrowheads="1"/>
            </p:cNvSpPr>
            <p:nvPr/>
          </p:nvSpPr>
          <p:spPr bwMode="auto">
            <a:xfrm>
              <a:off x="8153400" y="58674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97" name="Text Box 97"/>
            <p:cNvSpPr txBox="1">
              <a:spLocks noChangeArrowheads="1"/>
            </p:cNvSpPr>
            <p:nvPr/>
          </p:nvSpPr>
          <p:spPr bwMode="auto">
            <a:xfrm>
              <a:off x="1143000" y="5392738"/>
              <a:ext cx="209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p4 = malloc(2)</a:t>
              </a:r>
            </a:p>
          </p:txBody>
        </p:sp>
        <p:grpSp>
          <p:nvGrpSpPr>
            <p:cNvPr id="10298" name="Group 124"/>
            <p:cNvGrpSpPr>
              <a:grpSpLocks/>
            </p:cNvGrpSpPr>
            <p:nvPr/>
          </p:nvGrpSpPr>
          <p:grpSpPr bwMode="auto">
            <a:xfrm>
              <a:off x="3200400" y="5257800"/>
              <a:ext cx="461710" cy="609600"/>
              <a:chOff x="3195890" y="1066800"/>
              <a:chExt cx="461710" cy="609600"/>
            </a:xfrm>
          </p:grpSpPr>
          <p:sp>
            <p:nvSpPr>
              <p:cNvPr id="10305" name="TextBox 125"/>
              <p:cNvSpPr txBox="1">
                <a:spLocks noChangeArrowheads="1"/>
              </p:cNvSpPr>
              <p:nvPr/>
            </p:nvSpPr>
            <p:spPr bwMode="auto">
              <a:xfrm>
                <a:off x="3195890" y="1066800"/>
                <a:ext cx="46171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latin typeface="Courier" charset="0"/>
                    <a:cs typeface="Courier" charset="0"/>
                  </a:rPr>
                  <a:t>p1</a:t>
                </a:r>
              </a:p>
            </p:txBody>
          </p:sp>
          <p:cxnSp>
            <p:nvCxnSpPr>
              <p:cNvPr id="127" name="Straight Arrow Connector 126"/>
              <p:cNvCxnSpPr/>
              <p:nvPr/>
            </p:nvCxnSpPr>
            <p:spPr bwMode="auto">
              <a:xfrm>
                <a:off x="3429253" y="1371600"/>
                <a:ext cx="0" cy="304800"/>
              </a:xfrm>
              <a:prstGeom prst="straightConnector1">
                <a:avLst/>
              </a:prstGeom>
              <a:noFill/>
              <a:ln w="38100" cap="flat" cmpd="sng" algn="ctr">
                <a:solidFill>
                  <a:srgbClr val="0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grpSp>
          <p:nvGrpSpPr>
            <p:cNvPr id="10299" name="Group 127"/>
            <p:cNvGrpSpPr>
              <a:grpSpLocks/>
            </p:cNvGrpSpPr>
            <p:nvPr/>
          </p:nvGrpSpPr>
          <p:grpSpPr bwMode="auto">
            <a:xfrm>
              <a:off x="5943600" y="5257800"/>
              <a:ext cx="461710" cy="609600"/>
              <a:chOff x="3195890" y="1066800"/>
              <a:chExt cx="461710" cy="609600"/>
            </a:xfrm>
          </p:grpSpPr>
          <p:sp>
            <p:nvSpPr>
              <p:cNvPr id="10303" name="TextBox 128"/>
              <p:cNvSpPr txBox="1">
                <a:spLocks noChangeArrowheads="1"/>
              </p:cNvSpPr>
              <p:nvPr/>
            </p:nvSpPr>
            <p:spPr bwMode="auto">
              <a:xfrm>
                <a:off x="3195890" y="1066800"/>
                <a:ext cx="46171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latin typeface="Courier" charset="0"/>
                    <a:cs typeface="Courier" charset="0"/>
                  </a:rPr>
                  <a:t>p3</a:t>
                </a:r>
              </a:p>
            </p:txBody>
          </p:sp>
          <p:cxnSp>
            <p:nvCxnSpPr>
              <p:cNvPr id="130" name="Straight Arrow Connector 129"/>
              <p:cNvCxnSpPr/>
              <p:nvPr/>
            </p:nvCxnSpPr>
            <p:spPr bwMode="auto">
              <a:xfrm>
                <a:off x="3429253" y="1371600"/>
                <a:ext cx="0" cy="304800"/>
              </a:xfrm>
              <a:prstGeom prst="straightConnector1">
                <a:avLst/>
              </a:prstGeom>
              <a:noFill/>
              <a:ln w="38100" cap="flat" cmpd="sng" algn="ctr">
                <a:solidFill>
                  <a:srgbClr val="0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grpSp>
          <p:nvGrpSpPr>
            <p:cNvPr id="10300" name="Group 130"/>
            <p:cNvGrpSpPr>
              <a:grpSpLocks/>
            </p:cNvGrpSpPr>
            <p:nvPr/>
          </p:nvGrpSpPr>
          <p:grpSpPr bwMode="auto">
            <a:xfrm>
              <a:off x="4415090" y="5257800"/>
              <a:ext cx="461710" cy="609600"/>
              <a:chOff x="3195890" y="1066800"/>
              <a:chExt cx="461710" cy="609600"/>
            </a:xfrm>
          </p:grpSpPr>
          <p:sp>
            <p:nvSpPr>
              <p:cNvPr id="10301" name="TextBox 131"/>
              <p:cNvSpPr txBox="1">
                <a:spLocks noChangeArrowheads="1"/>
              </p:cNvSpPr>
              <p:nvPr/>
            </p:nvSpPr>
            <p:spPr bwMode="auto">
              <a:xfrm>
                <a:off x="3195890" y="1066800"/>
                <a:ext cx="46171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latin typeface="Courier" charset="0"/>
                    <a:cs typeface="Courier" charset="0"/>
                  </a:rPr>
                  <a:t>p4</a:t>
                </a:r>
              </a:p>
            </p:txBody>
          </p:sp>
          <p:cxnSp>
            <p:nvCxnSpPr>
              <p:cNvPr id="133" name="Straight Arrow Connector 132"/>
              <p:cNvCxnSpPr/>
              <p:nvPr/>
            </p:nvCxnSpPr>
            <p:spPr bwMode="auto">
              <a:xfrm>
                <a:off x="3429000" y="1371600"/>
                <a:ext cx="0" cy="304800"/>
              </a:xfrm>
              <a:prstGeom prst="straightConnector1">
                <a:avLst/>
              </a:prstGeom>
              <a:noFill/>
              <a:ln w="38100" cap="flat" cmpd="sng" algn="ctr">
                <a:solidFill>
                  <a:srgbClr val="0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cxnSp>
        </p:grpSp>
      </p:grpSp>
      <p:grpSp>
        <p:nvGrpSpPr>
          <p:cNvPr id="19" name="Group 18"/>
          <p:cNvGrpSpPr>
            <a:grpSpLocks/>
          </p:cNvGrpSpPr>
          <p:nvPr/>
        </p:nvGrpSpPr>
        <p:grpSpPr bwMode="auto">
          <a:xfrm>
            <a:off x="685800" y="2590800"/>
            <a:ext cx="8304213" cy="574675"/>
            <a:chOff x="685800" y="6172199"/>
            <a:chExt cx="8304489" cy="574850"/>
          </a:xfrm>
        </p:grpSpPr>
        <p:sp>
          <p:nvSpPr>
            <p:cNvPr id="10277" name="TextBox 16"/>
            <p:cNvSpPr txBox="1">
              <a:spLocks noChangeArrowheads="1"/>
            </p:cNvSpPr>
            <p:nvPr/>
          </p:nvSpPr>
          <p:spPr bwMode="auto">
            <a:xfrm>
              <a:off x="685800" y="6400800"/>
              <a:ext cx="830448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Fragmentation wastes space and may prevent allocation of big new blocks </a:t>
              </a:r>
            </a:p>
          </p:txBody>
        </p:sp>
        <p:sp>
          <p:nvSpPr>
            <p:cNvPr id="18" name="Left Brace 17"/>
            <p:cNvSpPr/>
            <p:nvPr/>
          </p:nvSpPr>
          <p:spPr bwMode="auto">
            <a:xfrm rot="16200000">
              <a:off x="5486529" y="5867420"/>
              <a:ext cx="228670" cy="838228"/>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2400" b="0">
                <a:solidFill>
                  <a:srgbClr val="000000"/>
                </a:solidFill>
              </a:endParaRPr>
            </a:p>
          </p:txBody>
        </p:sp>
        <p:sp>
          <p:nvSpPr>
            <p:cNvPr id="140" name="Left Brace 139"/>
            <p:cNvSpPr/>
            <p:nvPr/>
          </p:nvSpPr>
          <p:spPr bwMode="auto">
            <a:xfrm rot="16200000">
              <a:off x="8039313" y="5981724"/>
              <a:ext cx="228670" cy="60962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grpSp>
      <p:sp>
        <p:nvSpPr>
          <p:cNvPr id="10244" name="TextBox 19"/>
          <p:cNvSpPr txBox="1">
            <a:spLocks noChangeArrowheads="1"/>
          </p:cNvSpPr>
          <p:nvPr/>
        </p:nvSpPr>
        <p:spPr bwMode="auto">
          <a:xfrm>
            <a:off x="3810000" y="1066800"/>
            <a:ext cx="4610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Heap is modeled as a sequence of bytes</a:t>
            </a:r>
          </a:p>
        </p:txBody>
      </p:sp>
      <p:sp>
        <p:nvSpPr>
          <p:cNvPr id="143" name="Left Brace 142"/>
          <p:cNvSpPr/>
          <p:nvPr/>
        </p:nvSpPr>
        <p:spPr bwMode="auto">
          <a:xfrm rot="16200000" flipH="1">
            <a:off x="5753100" y="-1028700"/>
            <a:ext cx="304800" cy="51054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p:spPr>
        <p:txBody>
          <a:bodyPr lIns="45720" rIns="45720" anchor="ctr">
            <a:spAutoFit/>
          </a:bodyPr>
          <a:lstStyle/>
          <a:p>
            <a:pPr>
              <a:defRPr/>
            </a:pPr>
            <a:endParaRPr lang="en-US" sz="2400" b="0">
              <a:solidFill>
                <a:srgbClr val="000000"/>
              </a:solidFill>
            </a:endParaRPr>
          </a:p>
        </p:txBody>
      </p:sp>
      <p:sp>
        <p:nvSpPr>
          <p:cNvPr id="144" name="Rectangle 3"/>
          <p:cNvSpPr txBox="1">
            <a:spLocks noChangeArrowheads="1"/>
          </p:cNvSpPr>
          <p:nvPr/>
        </p:nvSpPr>
        <p:spPr bwMode="auto">
          <a:xfrm>
            <a:off x="455613" y="3276600"/>
            <a:ext cx="8307387" cy="2817813"/>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defRPr/>
            </a:pPr>
            <a:r>
              <a:rPr lang="en-US" dirty="0" smtClean="0">
                <a:cs typeface="+mn-cs"/>
              </a:rPr>
              <a:t>Primary goals</a:t>
            </a:r>
          </a:p>
          <a:p>
            <a:pPr marL="955675" lvl="1" indent="-457200" eaLnBrk="1" hangingPunct="1">
              <a:buFont typeface="+mj-lt"/>
              <a:buAutoNum type="arabicPeriod"/>
              <a:defRPr/>
            </a:pPr>
            <a:r>
              <a:rPr lang="en-US" dirty="0" smtClean="0"/>
              <a:t>Efficient memory utilization</a:t>
            </a:r>
          </a:p>
          <a:p>
            <a:pPr marL="955675" lvl="1" indent="-457200" eaLnBrk="1" hangingPunct="1">
              <a:buFont typeface="+mj-lt"/>
              <a:buAutoNum type="arabicPeriod"/>
              <a:defRPr/>
            </a:pPr>
            <a:r>
              <a:rPr lang="en-US" dirty="0" smtClean="0"/>
              <a:t>Low latency/fast throughput for </a:t>
            </a:r>
            <a:r>
              <a:rPr lang="en-US" dirty="0" err="1" smtClean="0">
                <a:latin typeface="Courier New" charset="0"/>
              </a:rPr>
              <a:t>malloc</a:t>
            </a:r>
            <a:r>
              <a:rPr lang="en-US" dirty="0" smtClean="0"/>
              <a:t> and </a:t>
            </a:r>
            <a:r>
              <a:rPr lang="en-US" dirty="0" smtClean="0">
                <a:latin typeface="Courier New" charset="0"/>
              </a:rPr>
              <a:t>free</a:t>
            </a:r>
            <a:endParaRPr lang="en-US" dirty="0" smtClean="0"/>
          </a:p>
          <a:p>
            <a:pPr lvl="1" eaLnBrk="1" hangingPunct="1">
              <a:defRPr/>
            </a:pPr>
            <a:r>
              <a:rPr lang="en-US" dirty="0" smtClean="0"/>
              <a:t>Goals 1 and 2 are often conflicting!</a:t>
            </a:r>
          </a:p>
        </p:txBody>
      </p:sp>
      <p:grpSp>
        <p:nvGrpSpPr>
          <p:cNvPr id="145" name="Group 144"/>
          <p:cNvGrpSpPr>
            <a:grpSpLocks/>
          </p:cNvGrpSpPr>
          <p:nvPr/>
        </p:nvGrpSpPr>
        <p:grpSpPr bwMode="auto">
          <a:xfrm>
            <a:off x="990600" y="4876800"/>
            <a:ext cx="5791200" cy="1708150"/>
            <a:chOff x="990600" y="3962400"/>
            <a:chExt cx="5791200" cy="1708150"/>
          </a:xfrm>
        </p:grpSpPr>
        <p:sp>
          <p:nvSpPr>
            <p:cNvPr id="10248" name="Text Box 5"/>
            <p:cNvSpPr txBox="1">
              <a:spLocks noChangeArrowheads="1"/>
            </p:cNvSpPr>
            <p:nvPr/>
          </p:nvSpPr>
          <p:spPr bwMode="auto">
            <a:xfrm>
              <a:off x="990600" y="3962400"/>
              <a:ext cx="1895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p0 = malloc(4)</a:t>
              </a:r>
            </a:p>
          </p:txBody>
        </p:sp>
        <p:sp>
          <p:nvSpPr>
            <p:cNvPr id="10249" name="Text Box 40"/>
            <p:cNvSpPr txBox="1">
              <a:spLocks noChangeArrowheads="1"/>
            </p:cNvSpPr>
            <p:nvPr/>
          </p:nvSpPr>
          <p:spPr bwMode="auto">
            <a:xfrm>
              <a:off x="4648200" y="3962400"/>
              <a:ext cx="428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p0</a:t>
              </a:r>
            </a:p>
          </p:txBody>
        </p:sp>
        <p:sp>
          <p:nvSpPr>
            <p:cNvPr id="10250" name="Rectangle 41"/>
            <p:cNvSpPr>
              <a:spLocks noChangeArrowheads="1"/>
            </p:cNvSpPr>
            <p:nvPr/>
          </p:nvSpPr>
          <p:spPr bwMode="auto">
            <a:xfrm>
              <a:off x="16002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51" name="Rectangle 42"/>
            <p:cNvSpPr>
              <a:spLocks noChangeArrowheads="1"/>
            </p:cNvSpPr>
            <p:nvPr/>
          </p:nvSpPr>
          <p:spPr bwMode="auto">
            <a:xfrm>
              <a:off x="19050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52" name="Rectangle 43"/>
            <p:cNvSpPr>
              <a:spLocks noChangeArrowheads="1"/>
            </p:cNvSpPr>
            <p:nvPr/>
          </p:nvSpPr>
          <p:spPr bwMode="auto">
            <a:xfrm>
              <a:off x="22098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53" name="Rectangle 44"/>
            <p:cNvSpPr>
              <a:spLocks noChangeArrowheads="1"/>
            </p:cNvSpPr>
            <p:nvPr/>
          </p:nvSpPr>
          <p:spPr bwMode="auto">
            <a:xfrm>
              <a:off x="25146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54" name="Rectangle 45"/>
            <p:cNvSpPr>
              <a:spLocks noChangeArrowheads="1"/>
            </p:cNvSpPr>
            <p:nvPr/>
          </p:nvSpPr>
          <p:spPr bwMode="auto">
            <a:xfrm>
              <a:off x="28194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55" name="Rectangle 46"/>
            <p:cNvSpPr>
              <a:spLocks noChangeArrowheads="1"/>
            </p:cNvSpPr>
            <p:nvPr/>
          </p:nvSpPr>
          <p:spPr bwMode="auto">
            <a:xfrm>
              <a:off x="31242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56" name="Rectangle 47"/>
            <p:cNvSpPr>
              <a:spLocks noChangeArrowheads="1"/>
            </p:cNvSpPr>
            <p:nvPr/>
          </p:nvSpPr>
          <p:spPr bwMode="auto">
            <a:xfrm>
              <a:off x="34290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57" name="Rectangle 48"/>
            <p:cNvSpPr>
              <a:spLocks noChangeArrowheads="1"/>
            </p:cNvSpPr>
            <p:nvPr/>
          </p:nvSpPr>
          <p:spPr bwMode="auto">
            <a:xfrm>
              <a:off x="37338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58" name="Rectangle 49"/>
            <p:cNvSpPr>
              <a:spLocks noChangeArrowheads="1"/>
            </p:cNvSpPr>
            <p:nvPr/>
          </p:nvSpPr>
          <p:spPr bwMode="auto">
            <a:xfrm>
              <a:off x="40386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59" name="Rectangle 50"/>
            <p:cNvSpPr>
              <a:spLocks noChangeArrowheads="1"/>
            </p:cNvSpPr>
            <p:nvPr/>
          </p:nvSpPr>
          <p:spPr bwMode="auto">
            <a:xfrm>
              <a:off x="46482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60" name="Rectangle 51"/>
            <p:cNvSpPr>
              <a:spLocks noChangeArrowheads="1"/>
            </p:cNvSpPr>
            <p:nvPr/>
          </p:nvSpPr>
          <p:spPr bwMode="auto">
            <a:xfrm>
              <a:off x="49530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61" name="Rectangle 52"/>
            <p:cNvSpPr>
              <a:spLocks noChangeArrowheads="1"/>
            </p:cNvSpPr>
            <p:nvPr/>
          </p:nvSpPr>
          <p:spPr bwMode="auto">
            <a:xfrm>
              <a:off x="52578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62" name="Rectangle 53"/>
            <p:cNvSpPr>
              <a:spLocks noChangeArrowheads="1"/>
            </p:cNvSpPr>
            <p:nvPr/>
          </p:nvSpPr>
          <p:spPr bwMode="auto">
            <a:xfrm>
              <a:off x="55626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0263" name="Rectangle 54"/>
            <p:cNvSpPr>
              <a:spLocks noChangeArrowheads="1"/>
            </p:cNvSpPr>
            <p:nvPr/>
          </p:nvSpPr>
          <p:spPr bwMode="auto">
            <a:xfrm>
              <a:off x="58674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0264" name="Rectangle 55"/>
            <p:cNvSpPr>
              <a:spLocks noChangeArrowheads="1"/>
            </p:cNvSpPr>
            <p:nvPr/>
          </p:nvSpPr>
          <p:spPr bwMode="auto">
            <a:xfrm>
              <a:off x="61722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65" name="Line 56"/>
            <p:cNvSpPr>
              <a:spLocks noChangeShapeType="1"/>
            </p:cNvSpPr>
            <p:nvPr/>
          </p:nvSpPr>
          <p:spPr bwMode="auto">
            <a:xfrm>
              <a:off x="5867400" y="44196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Rectangle 57"/>
            <p:cNvSpPr>
              <a:spLocks noChangeArrowheads="1"/>
            </p:cNvSpPr>
            <p:nvPr/>
          </p:nvSpPr>
          <p:spPr bwMode="auto">
            <a:xfrm>
              <a:off x="64770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0267" name="Text Box 58"/>
            <p:cNvSpPr txBox="1">
              <a:spLocks noChangeArrowheads="1"/>
            </p:cNvSpPr>
            <p:nvPr/>
          </p:nvSpPr>
          <p:spPr bwMode="auto">
            <a:xfrm>
              <a:off x="3581400" y="5334000"/>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Block size</a:t>
              </a:r>
            </a:p>
          </p:txBody>
        </p:sp>
        <p:sp>
          <p:nvSpPr>
            <p:cNvPr id="10268" name="Line 59"/>
            <p:cNvSpPr>
              <a:spLocks noChangeShapeType="1"/>
            </p:cNvSpPr>
            <p:nvPr/>
          </p:nvSpPr>
          <p:spPr bwMode="auto">
            <a:xfrm flipV="1">
              <a:off x="4419600" y="4876800"/>
              <a:ext cx="7620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60"/>
            <p:cNvSpPr txBox="1">
              <a:spLocks noChangeArrowheads="1"/>
            </p:cNvSpPr>
            <p:nvPr/>
          </p:nvSpPr>
          <p:spPr bwMode="auto">
            <a:xfrm>
              <a:off x="4876800" y="5334000"/>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data</a:t>
              </a:r>
            </a:p>
          </p:txBody>
        </p:sp>
        <p:sp>
          <p:nvSpPr>
            <p:cNvPr id="10270" name="Line 61"/>
            <p:cNvSpPr>
              <a:spLocks noChangeShapeType="1"/>
            </p:cNvSpPr>
            <p:nvPr/>
          </p:nvSpPr>
          <p:spPr bwMode="auto">
            <a:xfrm flipH="1" flipV="1">
              <a:off x="4800600" y="4876800"/>
              <a:ext cx="3048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1" name="Line 62"/>
            <p:cNvSpPr>
              <a:spLocks noChangeShapeType="1"/>
            </p:cNvSpPr>
            <p:nvPr/>
          </p:nvSpPr>
          <p:spPr bwMode="auto">
            <a:xfrm flipV="1">
              <a:off x="5181600" y="4876800"/>
              <a:ext cx="53340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63"/>
            <p:cNvSpPr>
              <a:spLocks noChangeShapeType="1"/>
            </p:cNvSpPr>
            <p:nvPr/>
          </p:nvSpPr>
          <p:spPr bwMode="auto">
            <a:xfrm flipV="1">
              <a:off x="5105400" y="48768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64"/>
            <p:cNvSpPr>
              <a:spLocks noChangeShapeType="1"/>
            </p:cNvSpPr>
            <p:nvPr/>
          </p:nvSpPr>
          <p:spPr bwMode="auto">
            <a:xfrm flipV="1">
              <a:off x="5181600" y="4876800"/>
              <a:ext cx="22860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65"/>
            <p:cNvSpPr>
              <a:spLocks noChangeShapeType="1"/>
            </p:cNvSpPr>
            <p:nvPr/>
          </p:nvSpPr>
          <p:spPr bwMode="auto">
            <a:xfrm>
              <a:off x="4800600" y="42672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66"/>
            <p:cNvSpPr>
              <a:spLocks noChangeShapeType="1"/>
            </p:cNvSpPr>
            <p:nvPr/>
          </p:nvSpPr>
          <p:spPr bwMode="auto">
            <a:xfrm>
              <a:off x="4343400" y="44196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Rectangle 67"/>
            <p:cNvSpPr>
              <a:spLocks noChangeArrowheads="1"/>
            </p:cNvSpPr>
            <p:nvPr/>
          </p:nvSpPr>
          <p:spPr bwMode="auto">
            <a:xfrm>
              <a:off x="4343400" y="4572000"/>
              <a:ext cx="304800" cy="304800"/>
            </a:xfrm>
            <a:prstGeom prst="rect">
              <a:avLst/>
            </a:prstGeom>
            <a:solidFill>
              <a:srgbClr val="CCFFFF"/>
            </a:solidFill>
            <a:ln w="3175">
              <a:solidFill>
                <a:schemeClr val="tx1"/>
              </a:solidFill>
              <a:miter lim="800000"/>
              <a:headEnd/>
              <a:tailEnd/>
            </a:ln>
          </p:spPr>
          <p:txBody>
            <a:bodyPr wrap="none" anchor="ctr"/>
            <a:lstStyle/>
            <a:p>
              <a:pPr>
                <a:lnSpc>
                  <a:spcPct val="100000"/>
                </a:lnSpc>
              </a:pPr>
              <a:r>
                <a:rPr lang="en-US" sz="1600">
                  <a:solidFill>
                    <a:srgbClr val="000066"/>
                  </a:solidFill>
                </a:rPr>
                <a:t>5</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4">
                                            <p:txEl>
                                              <p:pRg st="0" end="0"/>
                                            </p:txEl>
                                          </p:spTgt>
                                        </p:tgtEl>
                                        <p:attrNameLst>
                                          <p:attrName>style.visibility</p:attrName>
                                        </p:attrNameLst>
                                      </p:cBhvr>
                                      <p:to>
                                        <p:strVal val="visible"/>
                                      </p:to>
                                    </p:set>
                                    <p:animEffect transition="in" filter="dissolve">
                                      <p:cBhvr>
                                        <p:cTn id="17" dur="500"/>
                                        <p:tgtEl>
                                          <p:spTgt spid="14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4">
                                            <p:txEl>
                                              <p:pRg st="1" end="1"/>
                                            </p:txEl>
                                          </p:spTgt>
                                        </p:tgtEl>
                                        <p:attrNameLst>
                                          <p:attrName>style.visibility</p:attrName>
                                        </p:attrNameLst>
                                      </p:cBhvr>
                                      <p:to>
                                        <p:strVal val="visible"/>
                                      </p:to>
                                    </p:set>
                                    <p:animEffect transition="in" filter="dissolve">
                                      <p:cBhvr>
                                        <p:cTn id="22" dur="500"/>
                                        <p:tgtEl>
                                          <p:spTgt spid="14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4">
                                            <p:txEl>
                                              <p:pRg st="2" end="2"/>
                                            </p:txEl>
                                          </p:spTgt>
                                        </p:tgtEl>
                                        <p:attrNameLst>
                                          <p:attrName>style.visibility</p:attrName>
                                        </p:attrNameLst>
                                      </p:cBhvr>
                                      <p:to>
                                        <p:strVal val="visible"/>
                                      </p:to>
                                    </p:set>
                                    <p:animEffect transition="in" filter="dissolve">
                                      <p:cBhvr>
                                        <p:cTn id="27" dur="500"/>
                                        <p:tgtEl>
                                          <p:spTgt spid="14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4">
                                            <p:txEl>
                                              <p:pRg st="3" end="3"/>
                                            </p:txEl>
                                          </p:spTgt>
                                        </p:tgtEl>
                                        <p:attrNameLst>
                                          <p:attrName>style.visibility</p:attrName>
                                        </p:attrNameLst>
                                      </p:cBhvr>
                                      <p:to>
                                        <p:strVal val="visible"/>
                                      </p:to>
                                    </p:set>
                                    <p:animEffect transition="in" filter="dissolve">
                                      <p:cBhvr>
                                        <p:cTn id="32" dur="500"/>
                                        <p:tgtEl>
                                          <p:spTgt spid="14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Effect transition="in" filter="dissolve">
                                      <p:cBhvr>
                                        <p:cTn id="3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Grp="1" noChangeArrowheads="1"/>
          </p:cNvSpPr>
          <p:nvPr>
            <p:ph type="title"/>
          </p:nvPr>
        </p:nvSpPr>
        <p:spPr/>
        <p:txBody>
          <a:bodyPr/>
          <a:lstStyle/>
          <a:p>
            <a:pPr eaLnBrk="1" hangingPunct="1">
              <a:defRPr/>
            </a:pPr>
            <a:r>
              <a:rPr lang="en-US" dirty="0" smtClean="0"/>
              <a:t>Compiling a Program </a:t>
            </a:r>
            <a:endParaRPr lang="en-US" dirty="0"/>
          </a:p>
        </p:txBody>
      </p:sp>
      <p:sp>
        <p:nvSpPr>
          <p:cNvPr id="195590" name="Rectangle 6"/>
          <p:cNvSpPr>
            <a:spLocks noGrp="1" noChangeArrowheads="1"/>
          </p:cNvSpPr>
          <p:nvPr>
            <p:ph type="body" idx="1"/>
          </p:nvPr>
        </p:nvSpPr>
        <p:spPr>
          <a:xfrm>
            <a:off x="290513" y="1220788"/>
            <a:ext cx="8307387" cy="2335212"/>
          </a:xfrm>
        </p:spPr>
        <p:txBody>
          <a:bodyPr/>
          <a:lstStyle/>
          <a:p>
            <a:pPr eaLnBrk="1" hangingPunct="1">
              <a:buFont typeface="Wingdings" charset="0"/>
              <a:buNone/>
              <a:defRPr/>
            </a:pPr>
            <a:r>
              <a:rPr lang="en-US" i="1">
                <a:solidFill>
                  <a:srgbClr val="FF0000"/>
                </a:solidFill>
                <a:latin typeface="Helvetica" charset="0"/>
                <a:ea typeface="ＭＳ Ｐゴシック" charset="0"/>
                <a:cs typeface="ＭＳ Ｐゴシック" charset="0"/>
              </a:rPr>
              <a:t>Compiler driver</a:t>
            </a:r>
            <a:r>
              <a:rPr lang="en-US">
                <a:latin typeface="Helvetica" charset="0"/>
                <a:ea typeface="ＭＳ Ｐゴシック" charset="0"/>
                <a:cs typeface="ＭＳ Ｐゴシック" charset="0"/>
              </a:rPr>
              <a:t> coordinates all steps in the translation and linking process. </a:t>
            </a:r>
          </a:p>
          <a:p>
            <a:pPr lvl="1" eaLnBrk="1" hangingPunct="1">
              <a:defRPr/>
            </a:pPr>
            <a:r>
              <a:rPr lang="en-US">
                <a:latin typeface="Helvetica" charset="0"/>
                <a:ea typeface="ＭＳ Ｐゴシック" charset="0"/>
              </a:rPr>
              <a:t>Typically included with each compilation system (e.g., </a:t>
            </a:r>
            <a:r>
              <a:rPr lang="en-US">
                <a:latin typeface="Courier New" charset="0"/>
                <a:ea typeface="ＭＳ Ｐゴシック" charset="0"/>
              </a:rPr>
              <a:t>gcc</a:t>
            </a:r>
            <a:r>
              <a:rPr lang="en-US">
                <a:latin typeface="Helvetica" charset="0"/>
                <a:ea typeface="ＭＳ Ｐゴシック" charset="0"/>
              </a:rPr>
              <a:t>)</a:t>
            </a:r>
          </a:p>
          <a:p>
            <a:pPr lvl="1" eaLnBrk="1" hangingPunct="1">
              <a:defRPr/>
            </a:pPr>
            <a:r>
              <a:rPr lang="en-US">
                <a:latin typeface="Helvetica" charset="0"/>
                <a:ea typeface="ＭＳ Ｐゴシック" charset="0"/>
              </a:rPr>
              <a:t>Invokes preprocessor (</a:t>
            </a:r>
            <a:r>
              <a:rPr lang="en-US">
                <a:latin typeface="Courier New" charset="0"/>
                <a:ea typeface="ＭＳ Ｐゴシック" charset="0"/>
              </a:rPr>
              <a:t>cpp</a:t>
            </a:r>
            <a:r>
              <a:rPr lang="en-US">
                <a:latin typeface="Helvetica" charset="0"/>
                <a:ea typeface="ＭＳ Ｐゴシック" charset="0"/>
              </a:rPr>
              <a:t>), compiler (</a:t>
            </a:r>
            <a:r>
              <a:rPr lang="en-US">
                <a:latin typeface="Courier New" charset="0"/>
                <a:ea typeface="ＭＳ Ｐゴシック" charset="0"/>
              </a:rPr>
              <a:t>cc1</a:t>
            </a:r>
            <a:r>
              <a:rPr lang="en-US">
                <a:latin typeface="Helvetica" charset="0"/>
                <a:ea typeface="ＭＳ Ｐゴシック" charset="0"/>
              </a:rPr>
              <a:t>), assembler (</a:t>
            </a:r>
            <a:r>
              <a:rPr lang="en-US">
                <a:latin typeface="Courier New" charset="0"/>
                <a:ea typeface="ＭＳ Ｐゴシック" charset="0"/>
              </a:rPr>
              <a:t>as</a:t>
            </a:r>
            <a:r>
              <a:rPr lang="en-US">
                <a:latin typeface="Helvetica" charset="0"/>
                <a:ea typeface="ＭＳ Ｐゴシック" charset="0"/>
              </a:rPr>
              <a:t>),  and linker (</a:t>
            </a:r>
            <a:r>
              <a:rPr lang="en-US">
                <a:latin typeface="Courier New" charset="0"/>
                <a:ea typeface="ＭＳ Ｐゴシック" charset="0"/>
              </a:rPr>
              <a:t>ld</a:t>
            </a:r>
            <a:r>
              <a:rPr lang="en-US">
                <a:latin typeface="Helvetica" charset="0"/>
                <a:ea typeface="ＭＳ Ｐゴシック" charset="0"/>
              </a:rPr>
              <a:t>).</a:t>
            </a:r>
          </a:p>
          <a:p>
            <a:pPr lvl="1" eaLnBrk="1" hangingPunct="1">
              <a:defRPr/>
            </a:pPr>
            <a:r>
              <a:rPr lang="en-US">
                <a:latin typeface="Helvetica" charset="0"/>
                <a:ea typeface="ＭＳ Ｐゴシック" charset="0"/>
              </a:rPr>
              <a:t>Passes command line arguments to appropriate phases </a:t>
            </a:r>
          </a:p>
        </p:txBody>
      </p:sp>
      <p:grpSp>
        <p:nvGrpSpPr>
          <p:cNvPr id="2" name="Group 31"/>
          <p:cNvGrpSpPr>
            <a:grpSpLocks/>
          </p:cNvGrpSpPr>
          <p:nvPr/>
        </p:nvGrpSpPr>
        <p:grpSpPr bwMode="auto">
          <a:xfrm>
            <a:off x="0" y="4784725"/>
            <a:ext cx="1077913" cy="1042988"/>
            <a:chOff x="0" y="4784724"/>
            <a:chExt cx="1077913" cy="1043224"/>
          </a:xfrm>
        </p:grpSpPr>
        <p:cxnSp>
          <p:nvCxnSpPr>
            <p:cNvPr id="35868" name="Straight Arrow Connector 20"/>
            <p:cNvCxnSpPr>
              <a:cxnSpLocks noChangeShapeType="1"/>
            </p:cNvCxnSpPr>
            <p:nvPr/>
          </p:nvCxnSpPr>
          <p:spPr bwMode="auto">
            <a:xfrm>
              <a:off x="4048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69" name="TextBox 25"/>
            <p:cNvSpPr txBox="1">
              <a:spLocks noChangeArrowheads="1"/>
            </p:cNvSpPr>
            <p:nvPr/>
          </p:nvSpPr>
          <p:spPr bwMode="auto">
            <a:xfrm>
              <a:off x="0"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p>
          </p:txBody>
        </p:sp>
      </p:grpSp>
      <p:grpSp>
        <p:nvGrpSpPr>
          <p:cNvPr id="3" name="Group 35"/>
          <p:cNvGrpSpPr>
            <a:grpSpLocks/>
          </p:cNvGrpSpPr>
          <p:nvPr/>
        </p:nvGrpSpPr>
        <p:grpSpPr bwMode="auto">
          <a:xfrm>
            <a:off x="3008313" y="4343400"/>
            <a:ext cx="2298700" cy="1484313"/>
            <a:chOff x="3008313" y="4343400"/>
            <a:chExt cx="2298104" cy="1484548"/>
          </a:xfrm>
        </p:grpSpPr>
        <p:sp>
          <p:nvSpPr>
            <p:cNvPr id="35864" name="Rectangle 6"/>
            <p:cNvSpPr>
              <a:spLocks noChangeArrowheads="1"/>
            </p:cNvSpPr>
            <p:nvPr/>
          </p:nvSpPr>
          <p:spPr bwMode="auto">
            <a:xfrm>
              <a:off x="30083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65" name="TextBox 7"/>
            <p:cNvSpPr txBox="1">
              <a:spLocks noChangeArrowheads="1"/>
            </p:cNvSpPr>
            <p:nvPr/>
          </p:nvSpPr>
          <p:spPr bwMode="auto">
            <a:xfrm>
              <a:off x="31051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cxnSp>
          <p:nvCxnSpPr>
            <p:cNvPr id="35866" name="Straight Arrow Connector 17"/>
            <p:cNvCxnSpPr>
              <a:cxnSpLocks noChangeShapeType="1"/>
            </p:cNvCxnSpPr>
            <p:nvPr/>
          </p:nvCxnSpPr>
          <p:spPr bwMode="auto">
            <a:xfrm>
              <a:off x="42656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67" name="TextBox 27"/>
            <p:cNvSpPr txBox="1">
              <a:spLocks noChangeArrowheads="1"/>
            </p:cNvSpPr>
            <p:nvPr/>
          </p:nvSpPr>
          <p:spPr bwMode="auto">
            <a:xfrm>
              <a:off x="4018885" y="5232400"/>
              <a:ext cx="1287532"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Assembly</a:t>
              </a:r>
            </a:p>
            <a:p>
              <a:r>
                <a:rPr lang="en-US" sz="1800">
                  <a:solidFill>
                    <a:srgbClr val="000066"/>
                  </a:solidFill>
                </a:rPr>
                <a:t>Code</a:t>
              </a:r>
            </a:p>
          </p:txBody>
        </p:sp>
      </p:grpSp>
      <p:grpSp>
        <p:nvGrpSpPr>
          <p:cNvPr id="4" name="Group 37"/>
          <p:cNvGrpSpPr>
            <a:grpSpLocks/>
          </p:cNvGrpSpPr>
          <p:nvPr/>
        </p:nvGrpSpPr>
        <p:grpSpPr bwMode="auto">
          <a:xfrm>
            <a:off x="4951413" y="4343400"/>
            <a:ext cx="2260600" cy="2155825"/>
            <a:chOff x="4951413" y="4343400"/>
            <a:chExt cx="2260384" cy="2156270"/>
          </a:xfrm>
        </p:grpSpPr>
        <p:grpSp>
          <p:nvGrpSpPr>
            <p:cNvPr id="35859" name="Group 36"/>
            <p:cNvGrpSpPr>
              <a:grpSpLocks/>
            </p:cNvGrpSpPr>
            <p:nvPr/>
          </p:nvGrpSpPr>
          <p:grpSpPr bwMode="auto">
            <a:xfrm>
              <a:off x="4951413" y="4343400"/>
              <a:ext cx="1930400" cy="889000"/>
              <a:chOff x="4951413" y="4343400"/>
              <a:chExt cx="1930400" cy="889000"/>
            </a:xfrm>
          </p:grpSpPr>
          <p:sp>
            <p:nvSpPr>
              <p:cNvPr id="35861" name="Rectangle 8"/>
              <p:cNvSpPr>
                <a:spLocks noChangeArrowheads="1"/>
              </p:cNvSpPr>
              <p:nvPr/>
            </p:nvSpPr>
            <p:spPr bwMode="auto">
              <a:xfrm>
                <a:off x="49514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62" name="TextBox 9"/>
              <p:cNvSpPr txBox="1">
                <a:spLocks noChangeArrowheads="1"/>
              </p:cNvSpPr>
              <p:nvPr/>
            </p:nvSpPr>
            <p:spPr bwMode="auto">
              <a:xfrm>
                <a:off x="49670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5863" name="Straight Arrow Connector 18"/>
              <p:cNvCxnSpPr>
                <a:cxnSpLocks noChangeShapeType="1"/>
              </p:cNvCxnSpPr>
              <p:nvPr/>
            </p:nvCxnSpPr>
            <p:spPr bwMode="auto">
              <a:xfrm>
                <a:off x="62087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grpSp>
        <p:sp>
          <p:nvSpPr>
            <p:cNvPr id="35860" name="TextBox 28"/>
            <p:cNvSpPr txBox="1">
              <a:spLocks noChangeArrowheads="1"/>
            </p:cNvSpPr>
            <p:nvPr/>
          </p:nvSpPr>
          <p:spPr bwMode="auto">
            <a:xfrm>
              <a:off x="5731404" y="5654823"/>
              <a:ext cx="1480393"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Relocatable</a:t>
              </a:r>
            </a:p>
            <a:p>
              <a:r>
                <a:rPr lang="en-US" sz="1800">
                  <a:solidFill>
                    <a:srgbClr val="000066"/>
                  </a:solidFill>
                </a:rPr>
                <a:t>Object</a:t>
              </a:r>
            </a:p>
            <a:p>
              <a:r>
                <a:rPr lang="en-US" sz="1800">
                  <a:solidFill>
                    <a:srgbClr val="000066"/>
                  </a:solidFill>
                </a:rPr>
                <a:t>Code</a:t>
              </a:r>
            </a:p>
          </p:txBody>
        </p:sp>
      </p:grpSp>
      <p:grpSp>
        <p:nvGrpSpPr>
          <p:cNvPr id="14" name="Group 38"/>
          <p:cNvGrpSpPr>
            <a:grpSpLocks/>
          </p:cNvGrpSpPr>
          <p:nvPr/>
        </p:nvGrpSpPr>
        <p:grpSpPr bwMode="auto">
          <a:xfrm>
            <a:off x="6203950" y="4051300"/>
            <a:ext cx="2940050" cy="2025650"/>
            <a:chOff x="6203292" y="4051300"/>
            <a:chExt cx="2940708" cy="2025947"/>
          </a:xfrm>
        </p:grpSpPr>
        <p:sp>
          <p:nvSpPr>
            <p:cNvPr id="35853" name="Rectangle 10"/>
            <p:cNvSpPr>
              <a:spLocks noChangeArrowheads="1"/>
            </p:cNvSpPr>
            <p:nvPr/>
          </p:nvSpPr>
          <p:spPr bwMode="auto">
            <a:xfrm>
              <a:off x="68818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54" name="TextBox 11"/>
            <p:cNvSpPr txBox="1">
              <a:spLocks noChangeArrowheads="1"/>
            </p:cNvSpPr>
            <p:nvPr/>
          </p:nvSpPr>
          <p:spPr bwMode="auto">
            <a:xfrm>
              <a:off x="71153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Linker</a:t>
              </a:r>
            </a:p>
          </p:txBody>
        </p:sp>
        <p:cxnSp>
          <p:nvCxnSpPr>
            <p:cNvPr id="35855" name="Straight Arrow Connector 19"/>
            <p:cNvCxnSpPr>
              <a:cxnSpLocks noChangeShapeType="1"/>
            </p:cNvCxnSpPr>
            <p:nvPr/>
          </p:nvCxnSpPr>
          <p:spPr bwMode="auto">
            <a:xfrm>
              <a:off x="81391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5856" name="Straight Arrow Connector 21"/>
            <p:cNvCxnSpPr>
              <a:cxnSpLocks noChangeShapeType="1"/>
            </p:cNvCxnSpPr>
            <p:nvPr/>
          </p:nvCxnSpPr>
          <p:spPr bwMode="auto">
            <a:xfrm>
              <a:off x="6208713" y="4051300"/>
              <a:ext cx="667679" cy="444500"/>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5857" name="Straight Arrow Connector 22"/>
            <p:cNvCxnSpPr>
              <a:cxnSpLocks noChangeShapeType="1"/>
            </p:cNvCxnSpPr>
            <p:nvPr/>
          </p:nvCxnSpPr>
          <p:spPr bwMode="auto">
            <a:xfrm flipV="1">
              <a:off x="62032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58" name="TextBox 29"/>
            <p:cNvSpPr txBox="1">
              <a:spLocks noChangeArrowheads="1"/>
            </p:cNvSpPr>
            <p:nvPr/>
          </p:nvSpPr>
          <p:spPr bwMode="auto">
            <a:xfrm>
              <a:off x="7740476" y="5232400"/>
              <a:ext cx="140352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Executable</a:t>
              </a:r>
            </a:p>
            <a:p>
              <a:r>
                <a:rPr lang="en-US" sz="1800">
                  <a:solidFill>
                    <a:srgbClr val="000066"/>
                  </a:solidFill>
                </a:rPr>
                <a:t>Object</a:t>
              </a:r>
            </a:p>
            <a:p>
              <a:r>
                <a:rPr lang="en-US" sz="1800">
                  <a:solidFill>
                    <a:srgbClr val="000066"/>
                  </a:solidFill>
                </a:rPr>
                <a:t>Code</a:t>
              </a:r>
            </a:p>
          </p:txBody>
        </p:sp>
      </p:grpSp>
      <p:grpSp>
        <p:nvGrpSpPr>
          <p:cNvPr id="15" name="Group 33"/>
          <p:cNvGrpSpPr>
            <a:grpSpLocks/>
          </p:cNvGrpSpPr>
          <p:nvPr/>
        </p:nvGrpSpPr>
        <p:grpSpPr bwMode="auto">
          <a:xfrm>
            <a:off x="-92075" y="4343400"/>
            <a:ext cx="3500438" cy="2378075"/>
            <a:chOff x="-91807" y="4343400"/>
            <a:chExt cx="3499676" cy="2377869"/>
          </a:xfrm>
        </p:grpSpPr>
        <p:sp>
          <p:nvSpPr>
            <p:cNvPr id="35848" name="Rectangle 4"/>
            <p:cNvSpPr>
              <a:spLocks noChangeArrowheads="1"/>
            </p:cNvSpPr>
            <p:nvPr/>
          </p:nvSpPr>
          <p:spPr bwMode="auto">
            <a:xfrm>
              <a:off x="10779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49" name="TextBox 5"/>
            <p:cNvSpPr txBox="1">
              <a:spLocks noChangeArrowheads="1"/>
            </p:cNvSpPr>
            <p:nvPr/>
          </p:nvSpPr>
          <p:spPr bwMode="auto">
            <a:xfrm>
              <a:off x="11232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cxnSp>
          <p:nvCxnSpPr>
            <p:cNvPr id="35850" name="Straight Arrow Connector 15"/>
            <p:cNvCxnSpPr>
              <a:cxnSpLocks noChangeShapeType="1"/>
              <a:stCxn id="35848" idx="3"/>
            </p:cNvCxnSpPr>
            <p:nvPr/>
          </p:nvCxnSpPr>
          <p:spPr bwMode="auto">
            <a:xfrm>
              <a:off x="23352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51" name="TextBox 26"/>
            <p:cNvSpPr txBox="1">
              <a:spLocks noChangeArrowheads="1"/>
            </p:cNvSpPr>
            <p:nvPr/>
          </p:nvSpPr>
          <p:spPr bwMode="auto">
            <a:xfrm>
              <a:off x="2188689"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r>
                <a:rPr lang="ja-JP" altLang="en-US" sz="1800">
                  <a:solidFill>
                    <a:srgbClr val="000066"/>
                  </a:solidFill>
                </a:rPr>
                <a:t>’</a:t>
              </a:r>
              <a:endParaRPr lang="en-US" sz="1800">
                <a:solidFill>
                  <a:srgbClr val="000066"/>
                </a:solidFill>
              </a:endParaRPr>
            </a:p>
          </p:txBody>
        </p:sp>
        <p:sp>
          <p:nvSpPr>
            <p:cNvPr id="35852" name="TextBox 30"/>
            <p:cNvSpPr txBox="1">
              <a:spLocks noChangeArrowheads="1"/>
            </p:cNvSpPr>
            <p:nvPr/>
          </p:nvSpPr>
          <p:spPr bwMode="auto">
            <a:xfrm>
              <a:off x="-91807" y="5516837"/>
              <a:ext cx="3499676" cy="120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b="0">
                  <a:solidFill>
                    <a:srgbClr val="000066"/>
                  </a:solidFill>
                </a:rPr>
                <a:t>In C,</a:t>
              </a:r>
            </a:p>
            <a:p>
              <a:r>
                <a:rPr lang="en-US" sz="1600" b="0">
                  <a:solidFill>
                    <a:srgbClr val="000066"/>
                  </a:solidFill>
                </a:rPr>
                <a:t>Copy in #include</a:t>
              </a:r>
              <a:r>
                <a:rPr lang="ja-JP" altLang="en-US" sz="1600" b="0">
                  <a:solidFill>
                    <a:srgbClr val="000066"/>
                  </a:solidFill>
                </a:rPr>
                <a:t>’</a:t>
              </a:r>
              <a:r>
                <a:rPr lang="en-US" altLang="ja-JP" sz="1600" b="0">
                  <a:solidFill>
                    <a:srgbClr val="000066"/>
                  </a:solidFill>
                </a:rPr>
                <a:t>s,</a:t>
              </a:r>
            </a:p>
            <a:p>
              <a:r>
                <a:rPr lang="en-US" sz="1600" b="0">
                  <a:solidFill>
                    <a:srgbClr val="000066"/>
                  </a:solidFill>
                </a:rPr>
                <a:t>Substitute #define</a:t>
              </a:r>
              <a:r>
                <a:rPr lang="ja-JP" altLang="en-US" sz="1600" b="0">
                  <a:solidFill>
                    <a:srgbClr val="000066"/>
                  </a:solidFill>
                </a:rPr>
                <a:t>’</a:t>
              </a:r>
              <a:r>
                <a:rPr lang="en-US" altLang="ja-JP" sz="1600" b="0">
                  <a:solidFill>
                    <a:srgbClr val="000066"/>
                  </a:solidFill>
                </a:rPr>
                <a:t>s for vars/macros,</a:t>
              </a:r>
            </a:p>
            <a:p>
              <a:r>
                <a:rPr lang="en-US" sz="1600" b="0">
                  <a:solidFill>
                    <a:srgbClr val="000066"/>
                  </a:solidFill>
                </a:rPr>
                <a:t>#ifdef, #if-#else-#endif,</a:t>
              </a:r>
            </a:p>
            <a:p>
              <a:r>
                <a:rPr lang="en-US" sz="1600" b="0">
                  <a:solidFill>
                    <a:srgbClr val="000066"/>
                  </a:solidFill>
                </a:rPr>
                <a:t>etc.</a:t>
              </a:r>
            </a:p>
          </p:txBody>
        </p:sp>
      </p:grpSp>
    </p:spTree>
    <p:extLst>
      <p:ext uri="{BB962C8B-B14F-4D97-AF65-F5344CB8AC3E}">
        <p14:creationId xmlns:p14="http://schemas.microsoft.com/office/powerpoint/2010/main" val="3178768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Grp="1" noChangeArrowheads="1"/>
          </p:cNvSpPr>
          <p:nvPr>
            <p:ph type="title"/>
          </p:nvPr>
        </p:nvSpPr>
        <p:spPr/>
        <p:txBody>
          <a:bodyPr/>
          <a:lstStyle/>
          <a:p>
            <a:pPr eaLnBrk="1" hangingPunct="1">
              <a:defRPr/>
            </a:pPr>
            <a:r>
              <a:rPr lang="en-US"/>
              <a:t>Translating the Example Program </a:t>
            </a:r>
          </a:p>
        </p:txBody>
      </p:sp>
      <p:sp>
        <p:nvSpPr>
          <p:cNvPr id="195590" name="Rectangle 6"/>
          <p:cNvSpPr>
            <a:spLocks noGrp="1" noChangeArrowheads="1"/>
          </p:cNvSpPr>
          <p:nvPr>
            <p:ph type="body" idx="1"/>
          </p:nvPr>
        </p:nvSpPr>
        <p:spPr>
          <a:xfrm>
            <a:off x="290513" y="1220788"/>
            <a:ext cx="8307387" cy="938212"/>
          </a:xfrm>
        </p:spPr>
        <p:txBody>
          <a:bodyPr/>
          <a:lstStyle/>
          <a:p>
            <a:pPr eaLnBrk="1" hangingPunct="1">
              <a:buFont typeface="Wingdings" charset="0"/>
              <a:buNone/>
              <a:defRPr/>
            </a:pPr>
            <a:r>
              <a:rPr lang="en-US">
                <a:latin typeface="Helvetica" charset="0"/>
                <a:ea typeface="ＭＳ Ｐゴシック" charset="0"/>
                <a:cs typeface="ＭＳ Ｐゴシック" charset="0"/>
              </a:rPr>
              <a:t>Example: create executable </a:t>
            </a:r>
            <a:r>
              <a:rPr lang="en-US">
                <a:solidFill>
                  <a:srgbClr val="FF1A1A"/>
                </a:solidFill>
                <a:latin typeface="Courier New" charset="0"/>
                <a:ea typeface="ＭＳ Ｐゴシック" charset="0"/>
                <a:cs typeface="ＭＳ Ｐゴシック" charset="0"/>
              </a:rPr>
              <a:t>p</a:t>
            </a:r>
            <a:r>
              <a:rPr lang="en-US">
                <a:latin typeface="Helvetica" charset="0"/>
                <a:ea typeface="ＭＳ Ｐゴシック" charset="0"/>
                <a:cs typeface="ＭＳ Ｐゴシック" charset="0"/>
              </a:rPr>
              <a:t> from </a:t>
            </a:r>
            <a:r>
              <a:rPr lang="en-US">
                <a:latin typeface="Courier New" charset="0"/>
                <a:ea typeface="ＭＳ Ｐゴシック" charset="0"/>
                <a:cs typeface="ＭＳ Ｐゴシック" charset="0"/>
              </a:rPr>
              <a:t>m.c</a:t>
            </a:r>
            <a:r>
              <a:rPr lang="en-US">
                <a:latin typeface="Helvetica" charset="0"/>
                <a:ea typeface="ＭＳ Ｐゴシック" charset="0"/>
                <a:cs typeface="ＭＳ Ｐゴシック" charset="0"/>
              </a:rPr>
              <a:t> and </a:t>
            </a:r>
            <a:r>
              <a:rPr lang="en-US">
                <a:latin typeface="Courier New" charset="0"/>
                <a:ea typeface="ＭＳ Ｐゴシック" charset="0"/>
                <a:cs typeface="ＭＳ Ｐゴシック" charset="0"/>
              </a:rPr>
              <a:t>a.c</a:t>
            </a:r>
            <a:r>
              <a:rPr lang="en-US">
                <a:latin typeface="Helvetica" charset="0"/>
                <a:ea typeface="ＭＳ Ｐゴシック" charset="0"/>
                <a:cs typeface="ＭＳ Ｐゴシック" charset="0"/>
              </a:rPr>
              <a:t>:</a:t>
            </a:r>
          </a:p>
        </p:txBody>
      </p:sp>
      <p:sp>
        <p:nvSpPr>
          <p:cNvPr id="19460" name="Text Box 4"/>
          <p:cNvSpPr txBox="1">
            <a:spLocks noChangeArrowheads="1"/>
          </p:cNvSpPr>
          <p:nvPr/>
        </p:nvSpPr>
        <p:spPr bwMode="auto">
          <a:xfrm>
            <a:off x="381000" y="1765300"/>
            <a:ext cx="8555038" cy="2017713"/>
          </a:xfrm>
          <a:prstGeom prst="rect">
            <a:avLst/>
          </a:prstGeom>
          <a:solidFill>
            <a:srgbClr val="FFFF00"/>
          </a:solid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Courier New" pitchFamily="-1" charset="0"/>
              </a:rPr>
              <a:t>bass&gt; gcc -O2 -v -o p m.c a.c </a:t>
            </a:r>
          </a:p>
          <a:p>
            <a:pPr algn="l">
              <a:lnSpc>
                <a:spcPct val="100000"/>
              </a:lnSpc>
              <a:defRPr/>
            </a:pPr>
            <a:r>
              <a:rPr lang="en-US">
                <a:solidFill>
                  <a:srgbClr val="000066"/>
                </a:solidFill>
                <a:latin typeface="Courier New" pitchFamily="-1" charset="0"/>
              </a:rPr>
              <a:t>cpp [args] m.c /tmp/cca07630.i  </a:t>
            </a:r>
          </a:p>
          <a:p>
            <a:pPr algn="l">
              <a:lnSpc>
                <a:spcPct val="100000"/>
              </a:lnSpc>
              <a:defRPr/>
            </a:pPr>
            <a:r>
              <a:rPr lang="en-US">
                <a:solidFill>
                  <a:srgbClr val="000066"/>
                </a:solidFill>
                <a:latin typeface="Courier New" pitchFamily="-1" charset="0"/>
              </a:rPr>
              <a:t>cc1 /tmp/cca07630.i m.c -O2 [args] -o /tmp/cca07630.s </a:t>
            </a:r>
          </a:p>
          <a:p>
            <a:pPr algn="l">
              <a:lnSpc>
                <a:spcPct val="100000"/>
              </a:lnSpc>
              <a:defRPr/>
            </a:pPr>
            <a:r>
              <a:rPr lang="en-US">
                <a:solidFill>
                  <a:srgbClr val="000066"/>
                </a:solidFill>
                <a:latin typeface="Courier New" pitchFamily="-1" charset="0"/>
              </a:rPr>
              <a:t>as [args] -o /tmp/cca076301.o /tmp/cca07630.s </a:t>
            </a:r>
          </a:p>
          <a:p>
            <a:pPr algn="l">
              <a:lnSpc>
                <a:spcPct val="100000"/>
              </a:lnSpc>
              <a:defRPr/>
            </a:pPr>
            <a:r>
              <a:rPr lang="en-US">
                <a:solidFill>
                  <a:srgbClr val="000066"/>
                </a:solidFill>
                <a:latin typeface="Courier New" pitchFamily="-1" charset="0"/>
              </a:rPr>
              <a:t>&lt;similar process for a.c&gt;</a:t>
            </a:r>
          </a:p>
          <a:p>
            <a:pPr algn="l">
              <a:lnSpc>
                <a:spcPct val="100000"/>
              </a:lnSpc>
              <a:defRPr/>
            </a:pPr>
            <a:r>
              <a:rPr lang="en-US">
                <a:solidFill>
                  <a:srgbClr val="000066"/>
                </a:solidFill>
                <a:latin typeface="Courier New" pitchFamily="-1" charset="0"/>
              </a:rPr>
              <a:t>ld -o p [system obj files] /tmp/cca076301.o /tmp/cca076302.o </a:t>
            </a:r>
          </a:p>
          <a:p>
            <a:pPr algn="l">
              <a:lnSpc>
                <a:spcPct val="100000"/>
              </a:lnSpc>
              <a:defRPr/>
            </a:pPr>
            <a:r>
              <a:rPr lang="en-US">
                <a:solidFill>
                  <a:srgbClr val="000066"/>
                </a:solidFill>
                <a:latin typeface="Courier New" pitchFamily="-1" charset="0"/>
              </a:rPr>
              <a:t>bass&gt;</a:t>
            </a:r>
          </a:p>
        </p:txBody>
      </p:sp>
      <p:grpSp>
        <p:nvGrpSpPr>
          <p:cNvPr id="2" name="Group 52"/>
          <p:cNvGrpSpPr>
            <a:grpSpLocks/>
          </p:cNvGrpSpPr>
          <p:nvPr/>
        </p:nvGrpSpPr>
        <p:grpSpPr bwMode="auto">
          <a:xfrm>
            <a:off x="6831013" y="4090988"/>
            <a:ext cx="2452687" cy="2163762"/>
            <a:chOff x="6831013" y="3912513"/>
            <a:chExt cx="2452192" cy="2164734"/>
          </a:xfrm>
        </p:grpSpPr>
        <p:sp>
          <p:nvSpPr>
            <p:cNvPr id="36907" name="Rectangle 10"/>
            <p:cNvSpPr>
              <a:spLocks noChangeArrowheads="1"/>
            </p:cNvSpPr>
            <p:nvPr/>
          </p:nvSpPr>
          <p:spPr bwMode="auto">
            <a:xfrm>
              <a:off x="68310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908" name="TextBox 11"/>
            <p:cNvSpPr txBox="1">
              <a:spLocks noChangeArrowheads="1"/>
            </p:cNvSpPr>
            <p:nvPr/>
          </p:nvSpPr>
          <p:spPr bwMode="auto">
            <a:xfrm>
              <a:off x="70645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Linker</a:t>
              </a:r>
            </a:p>
          </p:txBody>
        </p:sp>
        <p:cxnSp>
          <p:nvCxnSpPr>
            <p:cNvPr id="36909" name="Straight Arrow Connector 15"/>
            <p:cNvCxnSpPr>
              <a:cxnSpLocks noChangeShapeType="1"/>
            </p:cNvCxnSpPr>
            <p:nvPr/>
          </p:nvCxnSpPr>
          <p:spPr bwMode="auto">
            <a:xfrm>
              <a:off x="80883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910" name="TextBox 23"/>
            <p:cNvSpPr txBox="1">
              <a:spLocks noChangeArrowheads="1"/>
            </p:cNvSpPr>
            <p:nvPr/>
          </p:nvSpPr>
          <p:spPr bwMode="auto">
            <a:xfrm>
              <a:off x="7689676" y="5232400"/>
              <a:ext cx="140352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Executable</a:t>
              </a:r>
            </a:p>
            <a:p>
              <a:r>
                <a:rPr lang="en-US" sz="1800">
                  <a:solidFill>
                    <a:srgbClr val="000066"/>
                  </a:solidFill>
                </a:rPr>
                <a:t>Object</a:t>
              </a:r>
            </a:p>
            <a:p>
              <a:r>
                <a:rPr lang="en-US" sz="1800">
                  <a:solidFill>
                    <a:srgbClr val="000066"/>
                  </a:solidFill>
                </a:rPr>
                <a:t>Code</a:t>
              </a:r>
            </a:p>
          </p:txBody>
        </p:sp>
        <p:sp>
          <p:nvSpPr>
            <p:cNvPr id="36911" name="TextBox 28"/>
            <p:cNvSpPr txBox="1">
              <a:spLocks noChangeArrowheads="1"/>
            </p:cNvSpPr>
            <p:nvPr/>
          </p:nvSpPr>
          <p:spPr bwMode="auto">
            <a:xfrm>
              <a:off x="7102666"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ld</a:t>
              </a:r>
            </a:p>
          </p:txBody>
        </p:sp>
        <p:sp>
          <p:nvSpPr>
            <p:cNvPr id="36912" name="TextBox 33"/>
            <p:cNvSpPr txBox="1">
              <a:spLocks noChangeArrowheads="1"/>
            </p:cNvSpPr>
            <p:nvPr/>
          </p:nvSpPr>
          <p:spPr bwMode="auto">
            <a:xfrm>
              <a:off x="7990363" y="4343400"/>
              <a:ext cx="1292842" cy="7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ja-JP" altLang="en-US" b="0">
                  <a:solidFill>
                    <a:srgbClr val="000066"/>
                  </a:solidFill>
                  <a:latin typeface="Courier" charset="0"/>
                  <a:cs typeface="Courier" charset="0"/>
                </a:rPr>
                <a:t>“</a:t>
              </a:r>
              <a:r>
                <a:rPr lang="en-US" altLang="ja-JP" b="0">
                  <a:solidFill>
                    <a:srgbClr val="000066"/>
                  </a:solidFill>
                  <a:latin typeface="Courier" charset="0"/>
                  <a:cs typeface="Courier" charset="0"/>
                </a:rPr>
                <a:t>.exe</a:t>
              </a:r>
              <a:r>
                <a:rPr lang="ja-JP" altLang="en-US" b="0">
                  <a:solidFill>
                    <a:srgbClr val="000066"/>
                  </a:solidFill>
                  <a:latin typeface="Courier" charset="0"/>
                  <a:cs typeface="Courier" charset="0"/>
                </a:rPr>
                <a:t>”</a:t>
              </a:r>
              <a:endParaRPr lang="en-US" altLang="ja-JP" b="0">
                <a:solidFill>
                  <a:srgbClr val="000066"/>
                </a:solidFill>
                <a:latin typeface="Courier" charset="0"/>
                <a:cs typeface="Courier" charset="0"/>
              </a:endParaRPr>
            </a:p>
            <a:p>
              <a:r>
                <a:rPr lang="en-US" b="0">
                  <a:solidFill>
                    <a:srgbClr val="FF1A1A"/>
                  </a:solidFill>
                  <a:latin typeface="Courier" charset="0"/>
                  <a:cs typeface="Courier" charset="0"/>
                </a:rPr>
                <a:t>p</a:t>
              </a:r>
            </a:p>
          </p:txBody>
        </p:sp>
      </p:grpSp>
      <p:grpSp>
        <p:nvGrpSpPr>
          <p:cNvPr id="3" name="Group 51"/>
          <p:cNvGrpSpPr>
            <a:grpSpLocks/>
          </p:cNvGrpSpPr>
          <p:nvPr/>
        </p:nvGrpSpPr>
        <p:grpSpPr bwMode="auto">
          <a:xfrm>
            <a:off x="141288" y="5213350"/>
            <a:ext cx="6777037" cy="1497013"/>
            <a:chOff x="141944" y="5035435"/>
            <a:chExt cx="6775996" cy="1497687"/>
          </a:xfrm>
        </p:grpSpPr>
        <p:cxnSp>
          <p:nvCxnSpPr>
            <p:cNvPr id="36890" name="Straight Arrow Connector 18"/>
            <p:cNvCxnSpPr>
              <a:cxnSpLocks noChangeShapeType="1"/>
            </p:cNvCxnSpPr>
            <p:nvPr/>
          </p:nvCxnSpPr>
          <p:spPr bwMode="auto">
            <a:xfrm flipV="1">
              <a:off x="61524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891" name="Rectangle 34"/>
            <p:cNvSpPr>
              <a:spLocks noChangeArrowheads="1"/>
            </p:cNvSpPr>
            <p:nvPr/>
          </p:nvSpPr>
          <p:spPr bwMode="auto">
            <a:xfrm>
              <a:off x="10216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92" name="TextBox 35"/>
            <p:cNvSpPr txBox="1">
              <a:spLocks noChangeArrowheads="1"/>
            </p:cNvSpPr>
            <p:nvPr/>
          </p:nvSpPr>
          <p:spPr bwMode="auto">
            <a:xfrm>
              <a:off x="1067041" y="5796522"/>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sp>
          <p:nvSpPr>
            <p:cNvPr id="36893" name="Rectangle 36"/>
            <p:cNvSpPr>
              <a:spLocks noChangeArrowheads="1"/>
            </p:cNvSpPr>
            <p:nvPr/>
          </p:nvSpPr>
          <p:spPr bwMode="auto">
            <a:xfrm>
              <a:off x="29520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94" name="TextBox 37"/>
            <p:cNvSpPr txBox="1">
              <a:spLocks noChangeArrowheads="1"/>
            </p:cNvSpPr>
            <p:nvPr/>
          </p:nvSpPr>
          <p:spPr bwMode="auto">
            <a:xfrm>
              <a:off x="3048887" y="5796522"/>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sp>
          <p:nvSpPr>
            <p:cNvPr id="36895" name="Rectangle 38"/>
            <p:cNvSpPr>
              <a:spLocks noChangeArrowheads="1"/>
            </p:cNvSpPr>
            <p:nvPr/>
          </p:nvSpPr>
          <p:spPr bwMode="auto">
            <a:xfrm>
              <a:off x="48951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96" name="TextBox 39"/>
            <p:cNvSpPr txBox="1">
              <a:spLocks noChangeArrowheads="1"/>
            </p:cNvSpPr>
            <p:nvPr/>
          </p:nvSpPr>
          <p:spPr bwMode="auto">
            <a:xfrm>
              <a:off x="4910835" y="5796522"/>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6897" name="Straight Arrow Connector 40"/>
            <p:cNvCxnSpPr>
              <a:cxnSpLocks noChangeShapeType="1"/>
              <a:stCxn id="36891" idx="3"/>
            </p:cNvCxnSpPr>
            <p:nvPr/>
          </p:nvCxnSpPr>
          <p:spPr bwMode="auto">
            <a:xfrm>
              <a:off x="2278992" y="608862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98" name="Straight Arrow Connector 41"/>
            <p:cNvCxnSpPr>
              <a:cxnSpLocks noChangeShapeType="1"/>
            </p:cNvCxnSpPr>
            <p:nvPr/>
          </p:nvCxnSpPr>
          <p:spPr bwMode="auto">
            <a:xfrm>
              <a:off x="4209392" y="608703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99" name="Straight Arrow Connector 42"/>
            <p:cNvCxnSpPr>
              <a:cxnSpLocks noChangeShapeType="1"/>
            </p:cNvCxnSpPr>
            <p:nvPr/>
          </p:nvCxnSpPr>
          <p:spPr bwMode="auto">
            <a:xfrm>
              <a:off x="348592" y="608544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900" name="TextBox 43"/>
            <p:cNvSpPr txBox="1">
              <a:spLocks noChangeArrowheads="1"/>
            </p:cNvSpPr>
            <p:nvPr/>
          </p:nvSpPr>
          <p:spPr bwMode="auto">
            <a:xfrm>
              <a:off x="1317514"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cpp</a:t>
              </a:r>
            </a:p>
          </p:txBody>
        </p:sp>
        <p:sp>
          <p:nvSpPr>
            <p:cNvPr id="36901" name="TextBox 44"/>
            <p:cNvSpPr txBox="1">
              <a:spLocks noChangeArrowheads="1"/>
            </p:cNvSpPr>
            <p:nvPr/>
          </p:nvSpPr>
          <p:spPr bwMode="auto">
            <a:xfrm>
              <a:off x="3223910"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cc1</a:t>
              </a:r>
            </a:p>
          </p:txBody>
        </p:sp>
        <p:sp>
          <p:nvSpPr>
            <p:cNvPr id="36902" name="TextBox 45"/>
            <p:cNvSpPr txBox="1">
              <a:spLocks noChangeArrowheads="1"/>
            </p:cNvSpPr>
            <p:nvPr/>
          </p:nvSpPr>
          <p:spPr bwMode="auto">
            <a:xfrm>
              <a:off x="5279044" y="5213235"/>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as</a:t>
              </a:r>
            </a:p>
          </p:txBody>
        </p:sp>
        <p:sp>
          <p:nvSpPr>
            <p:cNvPr id="36903" name="TextBox 46"/>
            <p:cNvSpPr txBox="1">
              <a:spLocks noChangeArrowheads="1"/>
            </p:cNvSpPr>
            <p:nvPr/>
          </p:nvSpPr>
          <p:spPr bwMode="auto">
            <a:xfrm>
              <a:off x="141944"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a.c</a:t>
              </a:r>
            </a:p>
          </p:txBody>
        </p:sp>
        <p:sp>
          <p:nvSpPr>
            <p:cNvPr id="36904" name="TextBox 47"/>
            <p:cNvSpPr txBox="1">
              <a:spLocks noChangeArrowheads="1"/>
            </p:cNvSpPr>
            <p:nvPr/>
          </p:nvSpPr>
          <p:spPr bwMode="auto">
            <a:xfrm>
              <a:off x="22294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a.i</a:t>
              </a:r>
            </a:p>
          </p:txBody>
        </p:sp>
        <p:sp>
          <p:nvSpPr>
            <p:cNvPr id="36905" name="TextBox 48"/>
            <p:cNvSpPr txBox="1">
              <a:spLocks noChangeArrowheads="1"/>
            </p:cNvSpPr>
            <p:nvPr/>
          </p:nvSpPr>
          <p:spPr bwMode="auto">
            <a:xfrm>
              <a:off x="42106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a.s</a:t>
              </a:r>
            </a:p>
          </p:txBody>
        </p:sp>
        <p:sp>
          <p:nvSpPr>
            <p:cNvPr id="36906" name="TextBox 49"/>
            <p:cNvSpPr txBox="1">
              <a:spLocks noChangeArrowheads="1"/>
            </p:cNvSpPr>
            <p:nvPr/>
          </p:nvSpPr>
          <p:spPr bwMode="auto">
            <a:xfrm>
              <a:off x="6179186" y="565932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a.o</a:t>
              </a:r>
            </a:p>
          </p:txBody>
        </p:sp>
      </p:grpSp>
      <p:grpSp>
        <p:nvGrpSpPr>
          <p:cNvPr id="4" name="Group 54"/>
          <p:cNvGrpSpPr>
            <a:grpSpLocks/>
          </p:cNvGrpSpPr>
          <p:nvPr/>
        </p:nvGrpSpPr>
        <p:grpSpPr bwMode="auto">
          <a:xfrm>
            <a:off x="147638" y="3875088"/>
            <a:ext cx="6770687" cy="1535112"/>
            <a:chOff x="147365" y="3874869"/>
            <a:chExt cx="6770575" cy="1535331"/>
          </a:xfrm>
        </p:grpSpPr>
        <p:grpSp>
          <p:nvGrpSpPr>
            <p:cNvPr id="36871" name="Group 50"/>
            <p:cNvGrpSpPr>
              <a:grpSpLocks/>
            </p:cNvGrpSpPr>
            <p:nvPr/>
          </p:nvGrpSpPr>
          <p:grpSpPr bwMode="auto">
            <a:xfrm>
              <a:off x="147365" y="4090313"/>
              <a:ext cx="6770575" cy="1319887"/>
              <a:chOff x="147365" y="3912513"/>
              <a:chExt cx="6770575" cy="1319887"/>
            </a:xfrm>
          </p:grpSpPr>
          <p:sp>
            <p:nvSpPr>
              <p:cNvPr id="36873" name="Rectangle 4"/>
              <p:cNvSpPr>
                <a:spLocks noChangeArrowheads="1"/>
              </p:cNvSpPr>
              <p:nvPr/>
            </p:nvSpPr>
            <p:spPr bwMode="auto">
              <a:xfrm>
                <a:off x="10271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74" name="TextBox 5"/>
              <p:cNvSpPr txBox="1">
                <a:spLocks noChangeArrowheads="1"/>
              </p:cNvSpPr>
              <p:nvPr/>
            </p:nvSpPr>
            <p:spPr bwMode="auto">
              <a:xfrm>
                <a:off x="10724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sp>
            <p:nvSpPr>
              <p:cNvPr id="36875" name="Rectangle 6"/>
              <p:cNvSpPr>
                <a:spLocks noChangeArrowheads="1"/>
              </p:cNvSpPr>
              <p:nvPr/>
            </p:nvSpPr>
            <p:spPr bwMode="auto">
              <a:xfrm>
                <a:off x="29575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76" name="TextBox 7"/>
              <p:cNvSpPr txBox="1">
                <a:spLocks noChangeArrowheads="1"/>
              </p:cNvSpPr>
              <p:nvPr/>
            </p:nvSpPr>
            <p:spPr bwMode="auto">
              <a:xfrm>
                <a:off x="30543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sp>
            <p:nvSpPr>
              <p:cNvPr id="36877" name="Rectangle 8"/>
              <p:cNvSpPr>
                <a:spLocks noChangeArrowheads="1"/>
              </p:cNvSpPr>
              <p:nvPr/>
            </p:nvSpPr>
            <p:spPr bwMode="auto">
              <a:xfrm>
                <a:off x="49006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78" name="TextBox 9"/>
              <p:cNvSpPr txBox="1">
                <a:spLocks noChangeArrowheads="1"/>
              </p:cNvSpPr>
              <p:nvPr/>
            </p:nvSpPr>
            <p:spPr bwMode="auto">
              <a:xfrm>
                <a:off x="49162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6879" name="Straight Arrow Connector 12"/>
              <p:cNvCxnSpPr>
                <a:cxnSpLocks noChangeShapeType="1"/>
                <a:stCxn id="36873" idx="3"/>
              </p:cNvCxnSpPr>
              <p:nvPr/>
            </p:nvCxnSpPr>
            <p:spPr bwMode="auto">
              <a:xfrm>
                <a:off x="22844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80" name="Straight Arrow Connector 13"/>
              <p:cNvCxnSpPr>
                <a:cxnSpLocks noChangeShapeType="1"/>
              </p:cNvCxnSpPr>
              <p:nvPr/>
            </p:nvCxnSpPr>
            <p:spPr bwMode="auto">
              <a:xfrm>
                <a:off x="42148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81" name="Straight Arrow Connector 14"/>
              <p:cNvCxnSpPr>
                <a:cxnSpLocks noChangeShapeType="1"/>
              </p:cNvCxnSpPr>
              <p:nvPr/>
            </p:nvCxnSpPr>
            <p:spPr bwMode="auto">
              <a:xfrm>
                <a:off x="61579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82" name="Straight Arrow Connector 16"/>
              <p:cNvCxnSpPr>
                <a:cxnSpLocks noChangeShapeType="1"/>
              </p:cNvCxnSpPr>
              <p:nvPr/>
            </p:nvCxnSpPr>
            <p:spPr bwMode="auto">
              <a:xfrm>
                <a:off x="3540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883" name="TextBox 25"/>
              <p:cNvSpPr txBox="1">
                <a:spLocks noChangeArrowheads="1"/>
              </p:cNvSpPr>
              <p:nvPr/>
            </p:nvSpPr>
            <p:spPr bwMode="auto">
              <a:xfrm>
                <a:off x="1322935"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cpp</a:t>
                </a:r>
              </a:p>
            </p:txBody>
          </p:sp>
          <p:sp>
            <p:nvSpPr>
              <p:cNvPr id="36884" name="TextBox 26"/>
              <p:cNvSpPr txBox="1">
                <a:spLocks noChangeArrowheads="1"/>
              </p:cNvSpPr>
              <p:nvPr/>
            </p:nvSpPr>
            <p:spPr bwMode="auto">
              <a:xfrm>
                <a:off x="3229331"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cc1</a:t>
                </a:r>
              </a:p>
            </p:txBody>
          </p:sp>
          <p:sp>
            <p:nvSpPr>
              <p:cNvPr id="36885" name="TextBox 27"/>
              <p:cNvSpPr txBox="1">
                <a:spLocks noChangeArrowheads="1"/>
              </p:cNvSpPr>
              <p:nvPr/>
            </p:nvSpPr>
            <p:spPr bwMode="auto">
              <a:xfrm>
                <a:off x="5284465"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as</a:t>
                </a:r>
              </a:p>
            </p:txBody>
          </p:sp>
          <p:sp>
            <p:nvSpPr>
              <p:cNvPr id="36886" name="TextBox 29"/>
              <p:cNvSpPr txBox="1">
                <a:spLocks noChangeArrowheads="1"/>
              </p:cNvSpPr>
              <p:nvPr/>
            </p:nvSpPr>
            <p:spPr bwMode="auto">
              <a:xfrm>
                <a:off x="147365"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m.c</a:t>
                </a:r>
              </a:p>
            </p:txBody>
          </p:sp>
          <p:sp>
            <p:nvSpPr>
              <p:cNvPr id="36887" name="TextBox 30"/>
              <p:cNvSpPr txBox="1">
                <a:spLocks noChangeArrowheads="1"/>
              </p:cNvSpPr>
              <p:nvPr/>
            </p:nvSpPr>
            <p:spPr bwMode="auto">
              <a:xfrm>
                <a:off x="22349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m.i</a:t>
                </a:r>
              </a:p>
            </p:txBody>
          </p:sp>
          <p:sp>
            <p:nvSpPr>
              <p:cNvPr id="36888" name="TextBox 31"/>
              <p:cNvSpPr txBox="1">
                <a:spLocks noChangeArrowheads="1"/>
              </p:cNvSpPr>
              <p:nvPr/>
            </p:nvSpPr>
            <p:spPr bwMode="auto">
              <a:xfrm>
                <a:off x="42161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m.s</a:t>
                </a:r>
              </a:p>
            </p:txBody>
          </p:sp>
          <p:sp>
            <p:nvSpPr>
              <p:cNvPr id="36889" name="TextBox 32"/>
              <p:cNvSpPr txBox="1">
                <a:spLocks noChangeArrowheads="1"/>
              </p:cNvSpPr>
              <p:nvPr/>
            </p:nvSpPr>
            <p:spPr bwMode="auto">
              <a:xfrm>
                <a:off x="6179186" y="43570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m.o</a:t>
                </a:r>
              </a:p>
            </p:txBody>
          </p:sp>
        </p:grpSp>
        <p:sp>
          <p:nvSpPr>
            <p:cNvPr id="36872" name="TextBox 53"/>
            <p:cNvSpPr txBox="1">
              <a:spLocks noChangeArrowheads="1"/>
            </p:cNvSpPr>
            <p:nvPr/>
          </p:nvSpPr>
          <p:spPr bwMode="auto">
            <a:xfrm>
              <a:off x="381000" y="3874869"/>
              <a:ext cx="1738702"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rPr>
                <a:t>Conceptually:</a:t>
              </a:r>
            </a:p>
          </p:txBody>
        </p:sp>
      </p:grpSp>
    </p:spTree>
    <p:extLst>
      <p:ext uri="{BB962C8B-B14F-4D97-AF65-F5344CB8AC3E}">
        <p14:creationId xmlns:p14="http://schemas.microsoft.com/office/powerpoint/2010/main" val="1591247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p:txBody>
          <a:bodyPr/>
          <a:lstStyle/>
          <a:p>
            <a:pPr eaLnBrk="1" hangingPunct="1">
              <a:defRPr/>
            </a:pPr>
            <a:r>
              <a:rPr lang="en-US"/>
              <a:t>What Does a Linker Do?</a:t>
            </a:r>
          </a:p>
        </p:txBody>
      </p:sp>
      <p:sp>
        <p:nvSpPr>
          <p:cNvPr id="196613" name="Rectangle 5"/>
          <p:cNvSpPr>
            <a:spLocks noGrp="1" noChangeArrowheads="1"/>
          </p:cNvSpPr>
          <p:nvPr>
            <p:ph type="body" idx="1"/>
          </p:nvPr>
        </p:nvSpPr>
        <p:spPr/>
        <p:txBody>
          <a:bodyPr/>
          <a:lstStyle/>
          <a:p>
            <a:pPr eaLnBrk="1" hangingPunct="1">
              <a:buFont typeface="Wingdings" pitchFamily="-1" charset="2"/>
              <a:buNone/>
              <a:defRPr/>
            </a:pPr>
            <a:r>
              <a:rPr lang="en-US" sz="2000" dirty="0"/>
              <a:t>Merges object files</a:t>
            </a:r>
          </a:p>
          <a:p>
            <a:pPr lvl="1" eaLnBrk="1" hangingPunct="1">
              <a:buFont typeface="Wingdings" pitchFamily="-1" charset="2"/>
              <a:buChar char="n"/>
              <a:defRPr/>
            </a:pPr>
            <a:r>
              <a:rPr lang="en-US" sz="1800" dirty="0">
                <a:ea typeface="ＭＳ Ｐゴシック" pitchFamily="-1" charset="-128"/>
              </a:rPr>
              <a:t>Merges multiple </a:t>
            </a:r>
            <a:r>
              <a:rPr lang="en-US" sz="1800" dirty="0" err="1">
                <a:ea typeface="ＭＳ Ｐゴシック" pitchFamily="-1" charset="-128"/>
              </a:rPr>
              <a:t>relocatable</a:t>
            </a:r>
            <a:r>
              <a:rPr lang="en-US" sz="1800" dirty="0">
                <a:ea typeface="ＭＳ Ｐゴシック" pitchFamily="-1" charset="-128"/>
              </a:rPr>
              <a:t> (.</a:t>
            </a:r>
            <a:r>
              <a:rPr lang="en-US" sz="1800" dirty="0">
                <a:latin typeface="Courier New" pitchFamily="-1" charset="0"/>
                <a:ea typeface="ＭＳ Ｐゴシック" pitchFamily="-1" charset="-128"/>
              </a:rPr>
              <a:t>o</a:t>
            </a:r>
            <a:r>
              <a:rPr lang="en-US" sz="1800" dirty="0">
                <a:ea typeface="ＭＳ Ｐゴシック" pitchFamily="-1" charset="-128"/>
              </a:rPr>
              <a:t>) object files into a single executable object file that </a:t>
            </a:r>
            <a:r>
              <a:rPr lang="en-US" sz="1800" dirty="0" smtClean="0">
                <a:ea typeface="ＭＳ Ｐゴシック" pitchFamily="-1" charset="-128"/>
              </a:rPr>
              <a:t>can be </a:t>
            </a:r>
            <a:r>
              <a:rPr lang="en-US" sz="1800" dirty="0">
                <a:ea typeface="ＭＳ Ｐゴシック" pitchFamily="-1" charset="-128"/>
              </a:rPr>
              <a:t>loaded and executed by the loader.</a:t>
            </a:r>
          </a:p>
          <a:p>
            <a:pPr marL="457200" indent="-457200" eaLnBrk="1" hangingPunct="1">
              <a:buFont typeface="+mj-lt"/>
              <a:buAutoNum type="arabicPeriod"/>
              <a:defRPr/>
            </a:pPr>
            <a:r>
              <a:rPr lang="en-US" sz="2000" dirty="0"/>
              <a:t>Resolves external </a:t>
            </a:r>
            <a:r>
              <a:rPr lang="en-US" sz="2000" dirty="0" smtClean="0"/>
              <a:t>references, i.e. symbol resolution</a:t>
            </a:r>
            <a:endParaRPr lang="en-US" sz="2000" dirty="0"/>
          </a:p>
          <a:p>
            <a:pPr lvl="1" eaLnBrk="1" hangingPunct="1">
              <a:buFont typeface="Wingdings" pitchFamily="-1" charset="2"/>
              <a:buChar char="n"/>
              <a:defRPr/>
            </a:pPr>
            <a:r>
              <a:rPr lang="en-US" sz="1800" dirty="0">
                <a:ea typeface="ＭＳ Ｐゴシック" pitchFamily="-1" charset="-128"/>
              </a:rPr>
              <a:t>As part of the merging process, resolves external references.</a:t>
            </a:r>
          </a:p>
          <a:p>
            <a:pPr lvl="2" eaLnBrk="1" hangingPunct="1">
              <a:buFont typeface="Wingdings" pitchFamily="-1" charset="2"/>
              <a:buChar char="l"/>
              <a:defRPr/>
            </a:pPr>
            <a:r>
              <a:rPr lang="en-US" sz="1600" dirty="0">
                <a:ea typeface="ＭＳ Ｐゴシック" pitchFamily="-1" charset="-128"/>
              </a:rPr>
              <a:t> </a:t>
            </a:r>
            <a:r>
              <a:rPr lang="en-US" sz="1600" i="1" dirty="0">
                <a:solidFill>
                  <a:srgbClr val="FF0000"/>
                </a:solidFill>
                <a:ea typeface="ＭＳ Ｐゴシック" pitchFamily="-1" charset="-128"/>
              </a:rPr>
              <a:t>External reference</a:t>
            </a:r>
            <a:r>
              <a:rPr lang="en-US" sz="1600" dirty="0">
                <a:ea typeface="ＭＳ Ｐゴシック" pitchFamily="-1" charset="-128"/>
              </a:rPr>
              <a:t>: reference to a symbol defined in another object file.</a:t>
            </a:r>
          </a:p>
          <a:p>
            <a:pPr marL="457200" indent="-457200" eaLnBrk="1" hangingPunct="1">
              <a:buFont typeface="+mj-lt"/>
              <a:buAutoNum type="arabicPeriod"/>
              <a:defRPr/>
            </a:pPr>
            <a:r>
              <a:rPr lang="en-US" sz="2000" dirty="0"/>
              <a:t>Relocates </a:t>
            </a:r>
            <a:r>
              <a:rPr lang="en-US" sz="2000" dirty="0" smtClean="0"/>
              <a:t>symbols, i.e. code relocation</a:t>
            </a:r>
            <a:endParaRPr lang="en-US" sz="2000" dirty="0"/>
          </a:p>
          <a:p>
            <a:pPr lvl="1" eaLnBrk="1" hangingPunct="1">
              <a:buFont typeface="Wingdings" pitchFamily="-1" charset="2"/>
              <a:buChar char="n"/>
              <a:defRPr/>
            </a:pPr>
            <a:r>
              <a:rPr lang="en-US" sz="1800" dirty="0">
                <a:ea typeface="ＭＳ Ｐゴシック" pitchFamily="-1" charset="-128"/>
              </a:rPr>
              <a:t>Relocates symbols from their relative locations in the </a:t>
            </a:r>
            <a:r>
              <a:rPr lang="en-US" sz="1800" dirty="0">
                <a:latin typeface="Courier New" pitchFamily="-1" charset="0"/>
                <a:ea typeface="ＭＳ Ｐゴシック" pitchFamily="-1" charset="-128"/>
              </a:rPr>
              <a:t>.</a:t>
            </a:r>
            <a:r>
              <a:rPr lang="en-US" sz="1800" dirty="0" err="1">
                <a:latin typeface="Courier New" pitchFamily="-1" charset="0"/>
                <a:ea typeface="ＭＳ Ｐゴシック" pitchFamily="-1" charset="-128"/>
              </a:rPr>
              <a:t>o</a:t>
            </a:r>
            <a:r>
              <a:rPr lang="en-US" sz="1800" dirty="0">
                <a:ea typeface="ＭＳ Ｐゴシック" pitchFamily="-1" charset="-128"/>
              </a:rPr>
              <a:t> files to new absolute positions in the executable.</a:t>
            </a:r>
          </a:p>
          <a:p>
            <a:pPr lvl="1" eaLnBrk="1" hangingPunct="1">
              <a:buFont typeface="Wingdings" pitchFamily="-1" charset="2"/>
              <a:buChar char="n"/>
              <a:defRPr/>
            </a:pPr>
            <a:r>
              <a:rPr lang="en-US" sz="1800" dirty="0">
                <a:ea typeface="ＭＳ Ｐゴシック" pitchFamily="-1" charset="-128"/>
              </a:rPr>
              <a:t>Updates all references to these symbols to reflect their new positions.</a:t>
            </a:r>
          </a:p>
          <a:p>
            <a:pPr lvl="2" eaLnBrk="1" hangingPunct="1">
              <a:buFont typeface="Wingdings" pitchFamily="-1" charset="2"/>
              <a:buChar char="l"/>
              <a:defRPr/>
            </a:pPr>
            <a:r>
              <a:rPr lang="en-US" sz="1600" dirty="0">
                <a:ea typeface="ＭＳ Ｐゴシック" pitchFamily="-1" charset="-128"/>
              </a:rPr>
              <a:t>References can be in either code or data</a:t>
            </a:r>
          </a:p>
          <a:p>
            <a:pPr lvl="3" eaLnBrk="1" hangingPunct="1">
              <a:defRPr/>
            </a:pPr>
            <a:r>
              <a:rPr lang="en-US" sz="1600" dirty="0">
                <a:ea typeface="ＭＳ Ｐゴシック" pitchFamily="-1" charset="-128"/>
              </a:rPr>
              <a:t>code: </a:t>
            </a:r>
            <a:r>
              <a:rPr lang="en-US" sz="1600" dirty="0">
                <a:latin typeface="Courier New" pitchFamily="-1" charset="0"/>
                <a:ea typeface="ＭＳ Ｐゴシック" pitchFamily="-1" charset="-128"/>
              </a:rPr>
              <a:t>a();         /* reference to symbol a */</a:t>
            </a:r>
          </a:p>
          <a:p>
            <a:pPr lvl="3" eaLnBrk="1" hangingPunct="1">
              <a:defRPr/>
            </a:pPr>
            <a:r>
              <a:rPr lang="en-US" sz="1600" dirty="0">
                <a:ea typeface="ＭＳ Ｐゴシック" pitchFamily="-1" charset="-128"/>
              </a:rPr>
              <a:t>data:  </a:t>
            </a:r>
            <a:r>
              <a:rPr lang="en-US" sz="1600" dirty="0" err="1">
                <a:latin typeface="Courier New" pitchFamily="-1" charset="0"/>
                <a:ea typeface="ＭＳ Ｐゴシック" pitchFamily="-1" charset="-128"/>
              </a:rPr>
              <a:t>int</a:t>
            </a:r>
            <a:r>
              <a:rPr lang="en-US" sz="1600" dirty="0">
                <a:latin typeface="Courier New" pitchFamily="-1" charset="0"/>
                <a:ea typeface="ＭＳ Ｐゴシック" pitchFamily="-1" charset="-128"/>
              </a:rPr>
              <a:t> *</a:t>
            </a:r>
            <a:r>
              <a:rPr lang="en-US" sz="1600" dirty="0" err="1">
                <a:latin typeface="Courier New" pitchFamily="-1" charset="0"/>
                <a:ea typeface="ＭＳ Ｐゴシック" pitchFamily="-1" charset="-128"/>
              </a:rPr>
              <a:t>xp</a:t>
            </a:r>
            <a:r>
              <a:rPr lang="en-US" sz="1600" dirty="0">
                <a:latin typeface="Courier New" pitchFamily="-1" charset="0"/>
                <a:ea typeface="ＭＳ Ｐゴシック" pitchFamily="-1" charset="-128"/>
              </a:rPr>
              <a:t>=&amp;</a:t>
            </a:r>
            <a:r>
              <a:rPr lang="en-US" sz="1600" dirty="0" err="1">
                <a:latin typeface="Courier New" pitchFamily="-1" charset="0"/>
                <a:ea typeface="ＭＳ Ｐゴシック" pitchFamily="-1" charset="-128"/>
              </a:rPr>
              <a:t>x</a:t>
            </a:r>
            <a:r>
              <a:rPr lang="en-US" sz="1600" dirty="0">
                <a:latin typeface="Courier New" pitchFamily="-1" charset="0"/>
                <a:ea typeface="ＭＳ Ｐゴシック" pitchFamily="-1" charset="-128"/>
              </a:rPr>
              <a:t>;  /* reference to symbol </a:t>
            </a:r>
            <a:r>
              <a:rPr lang="en-US" sz="1600" dirty="0" err="1">
                <a:latin typeface="Courier New" pitchFamily="-1" charset="0"/>
                <a:ea typeface="ＭＳ Ｐゴシック" pitchFamily="-1" charset="-128"/>
              </a:rPr>
              <a:t>x</a:t>
            </a:r>
            <a:r>
              <a:rPr lang="en-US" sz="1600" dirty="0">
                <a:latin typeface="Courier New" pitchFamily="-1" charset="0"/>
                <a:ea typeface="ＭＳ Ｐゴシック" pitchFamily="-1" charset="-128"/>
              </a:rPr>
              <a:t> */</a:t>
            </a:r>
          </a:p>
        </p:txBody>
      </p:sp>
    </p:spTree>
    <p:extLst>
      <p:ext uri="{BB962C8B-B14F-4D97-AF65-F5344CB8AC3E}">
        <p14:creationId xmlns:p14="http://schemas.microsoft.com/office/powerpoint/2010/main" val="2997738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13">
                                            <p:txEl>
                                              <p:pRg st="0" end="0"/>
                                            </p:txEl>
                                          </p:spTgt>
                                        </p:tgtEl>
                                        <p:attrNameLst>
                                          <p:attrName>style.visibility</p:attrName>
                                        </p:attrNameLst>
                                      </p:cBhvr>
                                      <p:to>
                                        <p:strVal val="visible"/>
                                      </p:to>
                                    </p:set>
                                    <p:animEffect transition="in" filter="fade">
                                      <p:cBhvr>
                                        <p:cTn id="7" dur="500"/>
                                        <p:tgtEl>
                                          <p:spTgt spid="1966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6613">
                                            <p:txEl>
                                              <p:pRg st="1" end="1"/>
                                            </p:txEl>
                                          </p:spTgt>
                                        </p:tgtEl>
                                        <p:attrNameLst>
                                          <p:attrName>style.visibility</p:attrName>
                                        </p:attrNameLst>
                                      </p:cBhvr>
                                      <p:to>
                                        <p:strVal val="visible"/>
                                      </p:to>
                                    </p:set>
                                    <p:animEffect transition="in" filter="fade">
                                      <p:cBhvr>
                                        <p:cTn id="10" dur="500"/>
                                        <p:tgtEl>
                                          <p:spTgt spid="19661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6613">
                                            <p:txEl>
                                              <p:pRg st="2" end="2"/>
                                            </p:txEl>
                                          </p:spTgt>
                                        </p:tgtEl>
                                        <p:attrNameLst>
                                          <p:attrName>style.visibility</p:attrName>
                                        </p:attrNameLst>
                                      </p:cBhvr>
                                      <p:to>
                                        <p:strVal val="visible"/>
                                      </p:to>
                                    </p:set>
                                    <p:animEffect transition="in" filter="fade">
                                      <p:cBhvr>
                                        <p:cTn id="15" dur="500"/>
                                        <p:tgtEl>
                                          <p:spTgt spid="19661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6613">
                                            <p:txEl>
                                              <p:pRg st="3" end="3"/>
                                            </p:txEl>
                                          </p:spTgt>
                                        </p:tgtEl>
                                        <p:attrNameLst>
                                          <p:attrName>style.visibility</p:attrName>
                                        </p:attrNameLst>
                                      </p:cBhvr>
                                      <p:to>
                                        <p:strVal val="visible"/>
                                      </p:to>
                                    </p:set>
                                    <p:animEffect transition="in" filter="fade">
                                      <p:cBhvr>
                                        <p:cTn id="18" dur="500"/>
                                        <p:tgtEl>
                                          <p:spTgt spid="19661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6613">
                                            <p:txEl>
                                              <p:pRg st="4" end="4"/>
                                            </p:txEl>
                                          </p:spTgt>
                                        </p:tgtEl>
                                        <p:attrNameLst>
                                          <p:attrName>style.visibility</p:attrName>
                                        </p:attrNameLst>
                                      </p:cBhvr>
                                      <p:to>
                                        <p:strVal val="visible"/>
                                      </p:to>
                                    </p:set>
                                    <p:animEffect transition="in" filter="fade">
                                      <p:cBhvr>
                                        <p:cTn id="21" dur="500"/>
                                        <p:tgtEl>
                                          <p:spTgt spid="19661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6613">
                                            <p:txEl>
                                              <p:pRg st="5" end="5"/>
                                            </p:txEl>
                                          </p:spTgt>
                                        </p:tgtEl>
                                        <p:attrNameLst>
                                          <p:attrName>style.visibility</p:attrName>
                                        </p:attrNameLst>
                                      </p:cBhvr>
                                      <p:to>
                                        <p:strVal val="visible"/>
                                      </p:to>
                                    </p:set>
                                    <p:animEffect transition="in" filter="fade">
                                      <p:cBhvr>
                                        <p:cTn id="26" dur="500"/>
                                        <p:tgtEl>
                                          <p:spTgt spid="19661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6613">
                                            <p:txEl>
                                              <p:pRg st="6" end="6"/>
                                            </p:txEl>
                                          </p:spTgt>
                                        </p:tgtEl>
                                        <p:attrNameLst>
                                          <p:attrName>style.visibility</p:attrName>
                                        </p:attrNameLst>
                                      </p:cBhvr>
                                      <p:to>
                                        <p:strVal val="visible"/>
                                      </p:to>
                                    </p:set>
                                    <p:animEffect transition="in" filter="fade">
                                      <p:cBhvr>
                                        <p:cTn id="29" dur="500"/>
                                        <p:tgtEl>
                                          <p:spTgt spid="19661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6613">
                                            <p:txEl>
                                              <p:pRg st="7" end="7"/>
                                            </p:txEl>
                                          </p:spTgt>
                                        </p:tgtEl>
                                        <p:attrNameLst>
                                          <p:attrName>style.visibility</p:attrName>
                                        </p:attrNameLst>
                                      </p:cBhvr>
                                      <p:to>
                                        <p:strVal val="visible"/>
                                      </p:to>
                                    </p:set>
                                    <p:animEffect transition="in" filter="fade">
                                      <p:cBhvr>
                                        <p:cTn id="32" dur="500"/>
                                        <p:tgtEl>
                                          <p:spTgt spid="19661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6613">
                                            <p:txEl>
                                              <p:pRg st="8" end="8"/>
                                            </p:txEl>
                                          </p:spTgt>
                                        </p:tgtEl>
                                        <p:attrNameLst>
                                          <p:attrName>style.visibility</p:attrName>
                                        </p:attrNameLst>
                                      </p:cBhvr>
                                      <p:to>
                                        <p:strVal val="visible"/>
                                      </p:to>
                                    </p:set>
                                    <p:animEffect transition="in" filter="fade">
                                      <p:cBhvr>
                                        <p:cTn id="35" dur="500"/>
                                        <p:tgtEl>
                                          <p:spTgt spid="19661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6613">
                                            <p:txEl>
                                              <p:pRg st="9" end="9"/>
                                            </p:txEl>
                                          </p:spTgt>
                                        </p:tgtEl>
                                        <p:attrNameLst>
                                          <p:attrName>style.visibility</p:attrName>
                                        </p:attrNameLst>
                                      </p:cBhvr>
                                      <p:to>
                                        <p:strVal val="visible"/>
                                      </p:to>
                                    </p:set>
                                    <p:animEffect transition="in" filter="fade">
                                      <p:cBhvr>
                                        <p:cTn id="38" dur="500"/>
                                        <p:tgtEl>
                                          <p:spTgt spid="19661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6613">
                                            <p:txEl>
                                              <p:pRg st="10" end="10"/>
                                            </p:txEl>
                                          </p:spTgt>
                                        </p:tgtEl>
                                        <p:attrNameLst>
                                          <p:attrName>style.visibility</p:attrName>
                                        </p:attrNameLst>
                                      </p:cBhvr>
                                      <p:to>
                                        <p:strVal val="visible"/>
                                      </p:to>
                                    </p:set>
                                    <p:animEffect transition="in" filter="fade">
                                      <p:cBhvr>
                                        <p:cTn id="41" dur="500"/>
                                        <p:tgtEl>
                                          <p:spTgt spid="1966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pPr eaLnBrk="1" hangingPunct="1">
              <a:defRPr/>
            </a:pPr>
            <a:r>
              <a:rPr lang="en-US"/>
              <a:t>Why Linkers?</a:t>
            </a:r>
          </a:p>
        </p:txBody>
      </p:sp>
      <p:sp>
        <p:nvSpPr>
          <p:cNvPr id="197637"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Modularity</a:t>
            </a:r>
          </a:p>
          <a:p>
            <a:pPr lvl="1" eaLnBrk="1" hangingPunct="1">
              <a:defRPr/>
            </a:pPr>
            <a:r>
              <a:rPr lang="en-US">
                <a:latin typeface="Helvetica" charset="0"/>
                <a:ea typeface="ＭＳ Ｐゴシック" charset="0"/>
              </a:rPr>
              <a:t>Program can be written as a collection of smaller source files, rather than one monolithic mass.</a:t>
            </a:r>
          </a:p>
          <a:p>
            <a:pPr lvl="1" eaLnBrk="1" hangingPunct="1">
              <a:defRPr/>
            </a:pPr>
            <a:r>
              <a:rPr lang="en-US">
                <a:latin typeface="Helvetica" charset="0"/>
                <a:ea typeface="ＭＳ Ｐゴシック" charset="0"/>
              </a:rPr>
              <a:t>Can build libraries of common functions (more on this later)</a:t>
            </a:r>
          </a:p>
          <a:p>
            <a:pPr lvl="2" eaLnBrk="1" hangingPunct="1">
              <a:defRPr/>
            </a:pPr>
            <a:r>
              <a:rPr lang="en-US" sz="1800">
                <a:latin typeface="Helvetica" charset="0"/>
                <a:ea typeface="ＭＳ Ｐゴシック" charset="0"/>
              </a:rPr>
              <a:t>e.g., Math library, standard C library</a:t>
            </a:r>
          </a:p>
          <a:p>
            <a:pPr eaLnBrk="1" hangingPunct="1">
              <a:buFont typeface="Wingdings" charset="0"/>
              <a:buNone/>
              <a:defRPr/>
            </a:pPr>
            <a:r>
              <a:rPr lang="en-US">
                <a:latin typeface="Helvetica" charset="0"/>
                <a:ea typeface="ＭＳ Ｐゴシック" charset="0"/>
                <a:cs typeface="ＭＳ Ｐゴシック" charset="0"/>
              </a:rPr>
              <a:t>Efficiency</a:t>
            </a:r>
          </a:p>
          <a:p>
            <a:pPr lvl="1" eaLnBrk="1" hangingPunct="1">
              <a:defRPr/>
            </a:pPr>
            <a:r>
              <a:rPr lang="en-US">
                <a:latin typeface="Helvetica" charset="0"/>
                <a:ea typeface="ＭＳ Ｐゴシック" charset="0"/>
              </a:rPr>
              <a:t>Time: </a:t>
            </a:r>
          </a:p>
          <a:p>
            <a:pPr lvl="2" eaLnBrk="1" hangingPunct="1">
              <a:defRPr/>
            </a:pPr>
            <a:r>
              <a:rPr lang="en-US" sz="1800">
                <a:latin typeface="Helvetica" charset="0"/>
                <a:ea typeface="ＭＳ Ｐゴシック" charset="0"/>
              </a:rPr>
              <a:t>Change one source file, compile, and then relink.</a:t>
            </a:r>
          </a:p>
          <a:p>
            <a:pPr lvl="2" eaLnBrk="1" hangingPunct="1">
              <a:defRPr/>
            </a:pPr>
            <a:r>
              <a:rPr lang="en-US" sz="1800">
                <a:solidFill>
                  <a:srgbClr val="FF1A1A"/>
                </a:solidFill>
                <a:latin typeface="Helvetica" charset="0"/>
                <a:ea typeface="ＭＳ Ｐゴシック" charset="0"/>
              </a:rPr>
              <a:t>No need to recompile other source files.</a:t>
            </a:r>
          </a:p>
          <a:p>
            <a:pPr lvl="1" eaLnBrk="1" hangingPunct="1">
              <a:defRPr/>
            </a:pPr>
            <a:r>
              <a:rPr lang="en-US">
                <a:latin typeface="Helvetica" charset="0"/>
                <a:ea typeface="ＭＳ Ｐゴシック" charset="0"/>
              </a:rPr>
              <a:t>Space:</a:t>
            </a:r>
          </a:p>
          <a:p>
            <a:pPr lvl="2" eaLnBrk="1" hangingPunct="1">
              <a:defRPr/>
            </a:pPr>
            <a:r>
              <a:rPr lang="en-US" sz="1800">
                <a:latin typeface="Helvetica" charset="0"/>
                <a:ea typeface="ＭＳ Ｐゴシック" charset="0"/>
              </a:rPr>
              <a:t> Libraries of common functions can be aggregated into a single file...</a:t>
            </a:r>
          </a:p>
          <a:p>
            <a:pPr lvl="2" eaLnBrk="1" hangingPunct="1">
              <a:defRPr/>
            </a:pPr>
            <a:r>
              <a:rPr lang="en-US" sz="1800">
                <a:latin typeface="Helvetica" charset="0"/>
                <a:ea typeface="ＭＳ Ｐゴシック" charset="0"/>
              </a:rPr>
              <a:t> Yet executable files and running memory images contain only code for the functions they actually use.</a:t>
            </a:r>
          </a:p>
          <a:p>
            <a:pPr lvl="3" eaLnBrk="1" hangingPunct="1">
              <a:defRPr/>
            </a:pPr>
            <a:endParaRPr lang="en-US" sz="1800">
              <a:latin typeface="Helvetica" charset="0"/>
              <a:ea typeface="ＭＳ Ｐゴシック" charset="0"/>
            </a:endParaRPr>
          </a:p>
        </p:txBody>
      </p:sp>
    </p:spTree>
    <p:extLst>
      <p:ext uri="{BB962C8B-B14F-4D97-AF65-F5344CB8AC3E}">
        <p14:creationId xmlns:p14="http://schemas.microsoft.com/office/powerpoint/2010/main" val="2227236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637">
                                            <p:txEl>
                                              <p:pRg st="0" end="0"/>
                                            </p:txEl>
                                          </p:spTgt>
                                        </p:tgtEl>
                                        <p:attrNameLst>
                                          <p:attrName>style.visibility</p:attrName>
                                        </p:attrNameLst>
                                      </p:cBhvr>
                                      <p:to>
                                        <p:strVal val="visible"/>
                                      </p:to>
                                    </p:set>
                                    <p:animEffect transition="in" filter="fade">
                                      <p:cBhvr>
                                        <p:cTn id="7" dur="500"/>
                                        <p:tgtEl>
                                          <p:spTgt spid="197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7637">
                                            <p:txEl>
                                              <p:pRg st="1" end="1"/>
                                            </p:txEl>
                                          </p:spTgt>
                                        </p:tgtEl>
                                        <p:attrNameLst>
                                          <p:attrName>style.visibility</p:attrName>
                                        </p:attrNameLst>
                                      </p:cBhvr>
                                      <p:to>
                                        <p:strVal val="visible"/>
                                      </p:to>
                                    </p:set>
                                    <p:animEffect transition="in" filter="fade">
                                      <p:cBhvr>
                                        <p:cTn id="12" dur="500"/>
                                        <p:tgtEl>
                                          <p:spTgt spid="1976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7637">
                                            <p:txEl>
                                              <p:pRg st="2" end="2"/>
                                            </p:txEl>
                                          </p:spTgt>
                                        </p:tgtEl>
                                        <p:attrNameLst>
                                          <p:attrName>style.visibility</p:attrName>
                                        </p:attrNameLst>
                                      </p:cBhvr>
                                      <p:to>
                                        <p:strVal val="visible"/>
                                      </p:to>
                                    </p:set>
                                    <p:animEffect transition="in" filter="fade">
                                      <p:cBhvr>
                                        <p:cTn id="17" dur="500"/>
                                        <p:tgtEl>
                                          <p:spTgt spid="19763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7637">
                                            <p:txEl>
                                              <p:pRg st="3" end="3"/>
                                            </p:txEl>
                                          </p:spTgt>
                                        </p:tgtEl>
                                        <p:attrNameLst>
                                          <p:attrName>style.visibility</p:attrName>
                                        </p:attrNameLst>
                                      </p:cBhvr>
                                      <p:to>
                                        <p:strVal val="visible"/>
                                      </p:to>
                                    </p:set>
                                    <p:animEffect transition="in" filter="fade">
                                      <p:cBhvr>
                                        <p:cTn id="20" dur="500"/>
                                        <p:tgtEl>
                                          <p:spTgt spid="19763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7637">
                                            <p:txEl>
                                              <p:pRg st="4" end="4"/>
                                            </p:txEl>
                                          </p:spTgt>
                                        </p:tgtEl>
                                        <p:attrNameLst>
                                          <p:attrName>style.visibility</p:attrName>
                                        </p:attrNameLst>
                                      </p:cBhvr>
                                      <p:to>
                                        <p:strVal val="visible"/>
                                      </p:to>
                                    </p:set>
                                    <p:animEffect transition="in" filter="fade">
                                      <p:cBhvr>
                                        <p:cTn id="25" dur="500"/>
                                        <p:tgtEl>
                                          <p:spTgt spid="19763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7637">
                                            <p:txEl>
                                              <p:pRg st="5" end="5"/>
                                            </p:txEl>
                                          </p:spTgt>
                                        </p:tgtEl>
                                        <p:attrNameLst>
                                          <p:attrName>style.visibility</p:attrName>
                                        </p:attrNameLst>
                                      </p:cBhvr>
                                      <p:to>
                                        <p:strVal val="visible"/>
                                      </p:to>
                                    </p:set>
                                    <p:animEffect transition="in" filter="fade">
                                      <p:cBhvr>
                                        <p:cTn id="30" dur="500"/>
                                        <p:tgtEl>
                                          <p:spTgt spid="19763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7637">
                                            <p:txEl>
                                              <p:pRg st="6" end="6"/>
                                            </p:txEl>
                                          </p:spTgt>
                                        </p:tgtEl>
                                        <p:attrNameLst>
                                          <p:attrName>style.visibility</p:attrName>
                                        </p:attrNameLst>
                                      </p:cBhvr>
                                      <p:to>
                                        <p:strVal val="visible"/>
                                      </p:to>
                                    </p:set>
                                    <p:animEffect transition="in" filter="fade">
                                      <p:cBhvr>
                                        <p:cTn id="33" dur="500"/>
                                        <p:tgtEl>
                                          <p:spTgt spid="19763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7637">
                                            <p:txEl>
                                              <p:pRg st="7" end="7"/>
                                            </p:txEl>
                                          </p:spTgt>
                                        </p:tgtEl>
                                        <p:attrNameLst>
                                          <p:attrName>style.visibility</p:attrName>
                                        </p:attrNameLst>
                                      </p:cBhvr>
                                      <p:to>
                                        <p:strVal val="visible"/>
                                      </p:to>
                                    </p:set>
                                    <p:animEffect transition="in" filter="fade">
                                      <p:cBhvr>
                                        <p:cTn id="36" dur="500"/>
                                        <p:tgtEl>
                                          <p:spTgt spid="19763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7637">
                                            <p:txEl>
                                              <p:pRg st="8" end="8"/>
                                            </p:txEl>
                                          </p:spTgt>
                                        </p:tgtEl>
                                        <p:attrNameLst>
                                          <p:attrName>style.visibility</p:attrName>
                                        </p:attrNameLst>
                                      </p:cBhvr>
                                      <p:to>
                                        <p:strVal val="visible"/>
                                      </p:to>
                                    </p:set>
                                    <p:animEffect transition="in" filter="fade">
                                      <p:cBhvr>
                                        <p:cTn id="41" dur="500"/>
                                        <p:tgtEl>
                                          <p:spTgt spid="197637">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7637">
                                            <p:txEl>
                                              <p:pRg st="9" end="9"/>
                                            </p:txEl>
                                          </p:spTgt>
                                        </p:tgtEl>
                                        <p:attrNameLst>
                                          <p:attrName>style.visibility</p:attrName>
                                        </p:attrNameLst>
                                      </p:cBhvr>
                                      <p:to>
                                        <p:strVal val="visible"/>
                                      </p:to>
                                    </p:set>
                                    <p:animEffect transition="in" filter="fade">
                                      <p:cBhvr>
                                        <p:cTn id="44" dur="500"/>
                                        <p:tgtEl>
                                          <p:spTgt spid="197637">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7637">
                                            <p:txEl>
                                              <p:pRg st="10" end="10"/>
                                            </p:txEl>
                                          </p:spTgt>
                                        </p:tgtEl>
                                        <p:attrNameLst>
                                          <p:attrName>style.visibility</p:attrName>
                                        </p:attrNameLst>
                                      </p:cBhvr>
                                      <p:to>
                                        <p:strVal val="visible"/>
                                      </p:to>
                                    </p:set>
                                    <p:animEffect transition="in" filter="fade">
                                      <p:cBhvr>
                                        <p:cTn id="47" dur="500"/>
                                        <p:tgtEl>
                                          <p:spTgt spid="19763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95300" y="493713"/>
            <a:ext cx="8153400" cy="573087"/>
          </a:xfrm>
        </p:spPr>
        <p:txBody>
          <a:bodyPr/>
          <a:lstStyle/>
          <a:p>
            <a:pPr eaLnBrk="1" hangingPunct="1">
              <a:defRPr/>
            </a:pPr>
            <a:r>
              <a:rPr lang="en-US"/>
              <a:t>Executable and Linkable Format (ELF)</a:t>
            </a:r>
          </a:p>
        </p:txBody>
      </p:sp>
      <p:sp>
        <p:nvSpPr>
          <p:cNvPr id="198659" name="Rectangle 3"/>
          <p:cNvSpPr>
            <a:spLocks noGrp="1" noChangeArrowheads="1"/>
          </p:cNvSpPr>
          <p:nvPr>
            <p:ph type="body" idx="1"/>
          </p:nvPr>
        </p:nvSpPr>
        <p:spPr>
          <a:xfrm>
            <a:off x="495300" y="3025775"/>
            <a:ext cx="8255000" cy="3997325"/>
          </a:xfrm>
        </p:spPr>
        <p:txBody>
          <a:bodyPr/>
          <a:lstStyle/>
          <a:p>
            <a:pPr eaLnBrk="1" hangingPunct="1">
              <a:buFont typeface="Wingdings" charset="0"/>
              <a:buNone/>
              <a:defRPr/>
            </a:pPr>
            <a:r>
              <a:rPr lang="en-US" sz="2000" dirty="0">
                <a:latin typeface="Helvetica" charset="0"/>
                <a:ea typeface="ＭＳ Ｐゴシック" charset="0"/>
                <a:cs typeface="ＭＳ Ｐゴシック" charset="0"/>
              </a:rPr>
              <a:t>Standard binary format for object files</a:t>
            </a:r>
          </a:p>
          <a:p>
            <a:pPr eaLnBrk="1" hangingPunct="1">
              <a:buFont typeface="Wingdings" charset="0"/>
              <a:buNone/>
              <a:defRPr/>
            </a:pPr>
            <a:r>
              <a:rPr lang="en-US" sz="2000" dirty="0">
                <a:latin typeface="Helvetica" charset="0"/>
                <a:ea typeface="ＭＳ Ｐゴシック" charset="0"/>
                <a:cs typeface="ＭＳ Ｐゴシック" charset="0"/>
              </a:rPr>
              <a:t>Derives from AT&amp;T System V Unix</a:t>
            </a:r>
          </a:p>
          <a:p>
            <a:pPr lvl="1" eaLnBrk="1" hangingPunct="1">
              <a:defRPr/>
            </a:pPr>
            <a:r>
              <a:rPr lang="en-US" sz="1800" dirty="0">
                <a:latin typeface="Helvetica" charset="0"/>
                <a:ea typeface="ＭＳ Ｐゴシック" charset="0"/>
              </a:rPr>
              <a:t>Later adopted by BSD Unix variants and Linux</a:t>
            </a:r>
          </a:p>
          <a:p>
            <a:pPr lvl="1" eaLnBrk="1" hangingPunct="1">
              <a:defRPr/>
            </a:pPr>
            <a:r>
              <a:rPr lang="en-US" sz="1800" dirty="0">
                <a:latin typeface="Helvetica" charset="0"/>
                <a:ea typeface="ＭＳ Ｐゴシック" charset="0"/>
              </a:rPr>
              <a:t>Better support for shared libraries than old </a:t>
            </a:r>
            <a:r>
              <a:rPr lang="en-US" sz="1800" dirty="0" err="1">
                <a:latin typeface="Courier New" charset="0"/>
                <a:ea typeface="ＭＳ Ｐゴシック" charset="0"/>
              </a:rPr>
              <a:t>a.out</a:t>
            </a:r>
            <a:r>
              <a:rPr lang="en-US" sz="1800" dirty="0">
                <a:latin typeface="Helvetica" charset="0"/>
                <a:ea typeface="ＭＳ Ｐゴシック" charset="0"/>
              </a:rPr>
              <a:t> formats.</a:t>
            </a:r>
          </a:p>
          <a:p>
            <a:pPr eaLnBrk="1" hangingPunct="1">
              <a:buFont typeface="Wingdings" charset="0"/>
              <a:buNone/>
              <a:defRPr/>
            </a:pPr>
            <a:r>
              <a:rPr lang="en-US" sz="2000" dirty="0">
                <a:latin typeface="Helvetica" charset="0"/>
                <a:ea typeface="ＭＳ Ｐゴシック" charset="0"/>
                <a:cs typeface="ＭＳ Ｐゴシック" charset="0"/>
              </a:rPr>
              <a:t>One unified format for </a:t>
            </a:r>
          </a:p>
          <a:p>
            <a:pPr lvl="1" eaLnBrk="1" hangingPunct="1">
              <a:defRPr/>
            </a:pPr>
            <a:r>
              <a:rPr lang="en-US" sz="1800" dirty="0" err="1">
                <a:solidFill>
                  <a:srgbClr val="000004"/>
                </a:solidFill>
                <a:latin typeface="Helvetica" charset="0"/>
                <a:ea typeface="ＭＳ Ｐゴシック" charset="0"/>
              </a:rPr>
              <a:t>Relocatable</a:t>
            </a:r>
            <a:r>
              <a:rPr lang="en-US" sz="1800" dirty="0">
                <a:solidFill>
                  <a:srgbClr val="000004"/>
                </a:solidFill>
                <a:latin typeface="Helvetica" charset="0"/>
                <a:ea typeface="ＭＳ Ｐゴシック" charset="0"/>
              </a:rPr>
              <a:t> object files (</a:t>
            </a:r>
            <a:r>
              <a:rPr lang="en-US" sz="1800" dirty="0">
                <a:solidFill>
                  <a:srgbClr val="000004"/>
                </a:solidFill>
                <a:latin typeface="Courier New" charset="0"/>
                <a:ea typeface="ＭＳ Ｐゴシック" charset="0"/>
              </a:rPr>
              <a:t>.o</a:t>
            </a:r>
            <a:r>
              <a:rPr lang="en-US" sz="1800" dirty="0">
                <a:solidFill>
                  <a:srgbClr val="000004"/>
                </a:solidFill>
                <a:latin typeface="Helvetica" charset="0"/>
                <a:ea typeface="ＭＳ Ｐゴシック" charset="0"/>
              </a:rPr>
              <a:t>), </a:t>
            </a:r>
          </a:p>
          <a:p>
            <a:pPr lvl="1" eaLnBrk="1" hangingPunct="1">
              <a:defRPr/>
            </a:pPr>
            <a:r>
              <a:rPr lang="en-US" sz="1800" dirty="0">
                <a:solidFill>
                  <a:srgbClr val="000004"/>
                </a:solidFill>
                <a:latin typeface="Helvetica" charset="0"/>
                <a:ea typeface="ＭＳ Ｐゴシック" charset="0"/>
              </a:rPr>
              <a:t>Executable object files</a:t>
            </a:r>
          </a:p>
          <a:p>
            <a:pPr lvl="1" eaLnBrk="1" hangingPunct="1">
              <a:defRPr/>
            </a:pPr>
            <a:r>
              <a:rPr lang="en-US" sz="1800" dirty="0">
                <a:solidFill>
                  <a:srgbClr val="000004"/>
                </a:solidFill>
                <a:latin typeface="Helvetica" charset="0"/>
                <a:ea typeface="ＭＳ Ｐゴシック" charset="0"/>
              </a:rPr>
              <a:t>Shared object files (.</a:t>
            </a:r>
            <a:r>
              <a:rPr lang="en-US" sz="1800" dirty="0">
                <a:solidFill>
                  <a:srgbClr val="000004"/>
                </a:solidFill>
                <a:latin typeface="Courier New" charset="0"/>
                <a:ea typeface="ＭＳ Ｐゴシック" charset="0"/>
              </a:rPr>
              <a:t>so</a:t>
            </a:r>
            <a:r>
              <a:rPr lang="en-US" sz="1800" dirty="0">
                <a:solidFill>
                  <a:srgbClr val="000004"/>
                </a:solidFill>
                <a:latin typeface="Helvetica" charset="0"/>
                <a:ea typeface="ＭＳ Ｐゴシック" charset="0"/>
              </a:rPr>
              <a:t>)</a:t>
            </a:r>
          </a:p>
          <a:p>
            <a:pPr eaLnBrk="1" hangingPunct="1">
              <a:buFont typeface="Wingdings" charset="0"/>
              <a:buNone/>
              <a:defRPr/>
            </a:pPr>
            <a:r>
              <a:rPr lang="en-US" sz="2000" dirty="0">
                <a:latin typeface="Helvetica" charset="0"/>
                <a:ea typeface="ＭＳ Ｐゴシック" charset="0"/>
                <a:cs typeface="ＭＳ Ｐゴシック" charset="0"/>
              </a:rPr>
              <a:t>Generic name: ELF binaries</a:t>
            </a:r>
          </a:p>
          <a:p>
            <a:pPr eaLnBrk="1" hangingPunct="1">
              <a:buFont typeface="Wingdings" charset="0"/>
              <a:buNone/>
              <a:defRPr/>
            </a:pPr>
            <a:r>
              <a:rPr lang="en-US" sz="2000" b="0" dirty="0" err="1">
                <a:latin typeface="Courier" charset="0"/>
                <a:ea typeface="ＭＳ Ｐゴシック" charset="0"/>
                <a:cs typeface="Courier" charset="0"/>
              </a:rPr>
              <a:t>readelf</a:t>
            </a:r>
            <a:r>
              <a:rPr lang="en-US" sz="2000" b="0" dirty="0">
                <a:latin typeface="Courier" charset="0"/>
                <a:ea typeface="ＭＳ Ｐゴシック" charset="0"/>
                <a:cs typeface="Courier" charset="0"/>
              </a:rPr>
              <a:t> </a:t>
            </a:r>
            <a:r>
              <a:rPr lang="en-US" sz="2000" dirty="0">
                <a:latin typeface="Helvetica" charset="0"/>
                <a:ea typeface="ＭＳ Ｐゴシック" charset="0"/>
                <a:cs typeface="ＭＳ Ｐゴシック" charset="0"/>
              </a:rPr>
              <a:t>is a Unix binary utility that displays info about ELF files</a:t>
            </a:r>
          </a:p>
        </p:txBody>
      </p:sp>
      <p:grpSp>
        <p:nvGrpSpPr>
          <p:cNvPr id="39939" name="Group 30"/>
          <p:cNvGrpSpPr>
            <a:grpSpLocks/>
          </p:cNvGrpSpPr>
          <p:nvPr/>
        </p:nvGrpSpPr>
        <p:grpSpPr bwMode="auto">
          <a:xfrm>
            <a:off x="0" y="1231900"/>
            <a:ext cx="9144000" cy="2025650"/>
            <a:chOff x="96795" y="4940300"/>
            <a:chExt cx="9144000" cy="2025947"/>
          </a:xfrm>
        </p:grpSpPr>
        <p:grpSp>
          <p:nvGrpSpPr>
            <p:cNvPr id="39940" name="Group 3"/>
            <p:cNvGrpSpPr>
              <a:grpSpLocks/>
            </p:cNvGrpSpPr>
            <p:nvPr/>
          </p:nvGrpSpPr>
          <p:grpSpPr bwMode="auto">
            <a:xfrm>
              <a:off x="96795" y="5673724"/>
              <a:ext cx="1077913" cy="1043224"/>
              <a:chOff x="0" y="4784724"/>
              <a:chExt cx="1077913" cy="1043224"/>
            </a:xfrm>
          </p:grpSpPr>
          <p:cxnSp>
            <p:nvCxnSpPr>
              <p:cNvPr id="39963" name="Straight Arrow Connector 4"/>
              <p:cNvCxnSpPr>
                <a:cxnSpLocks noChangeShapeType="1"/>
              </p:cNvCxnSpPr>
              <p:nvPr/>
            </p:nvCxnSpPr>
            <p:spPr bwMode="auto">
              <a:xfrm>
                <a:off x="4048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64" name="TextBox 5"/>
              <p:cNvSpPr txBox="1">
                <a:spLocks noChangeArrowheads="1"/>
              </p:cNvSpPr>
              <p:nvPr/>
            </p:nvSpPr>
            <p:spPr bwMode="auto">
              <a:xfrm>
                <a:off x="0"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p>
            </p:txBody>
          </p:sp>
        </p:grpSp>
        <p:grpSp>
          <p:nvGrpSpPr>
            <p:cNvPr id="39941" name="Group 6"/>
            <p:cNvGrpSpPr>
              <a:grpSpLocks/>
            </p:cNvGrpSpPr>
            <p:nvPr/>
          </p:nvGrpSpPr>
          <p:grpSpPr bwMode="auto">
            <a:xfrm>
              <a:off x="3105108" y="5232400"/>
              <a:ext cx="2298104" cy="1484548"/>
              <a:chOff x="3008313" y="4343400"/>
              <a:chExt cx="2298104" cy="1484548"/>
            </a:xfrm>
          </p:grpSpPr>
          <p:sp>
            <p:nvSpPr>
              <p:cNvPr id="39959" name="Rectangle 7"/>
              <p:cNvSpPr>
                <a:spLocks noChangeArrowheads="1"/>
              </p:cNvSpPr>
              <p:nvPr/>
            </p:nvSpPr>
            <p:spPr bwMode="auto">
              <a:xfrm>
                <a:off x="30083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60" name="TextBox 8"/>
              <p:cNvSpPr txBox="1">
                <a:spLocks noChangeArrowheads="1"/>
              </p:cNvSpPr>
              <p:nvPr/>
            </p:nvSpPr>
            <p:spPr bwMode="auto">
              <a:xfrm>
                <a:off x="31051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cxnSp>
            <p:nvCxnSpPr>
              <p:cNvPr id="39961" name="Straight Arrow Connector 9"/>
              <p:cNvCxnSpPr>
                <a:cxnSpLocks noChangeShapeType="1"/>
              </p:cNvCxnSpPr>
              <p:nvPr/>
            </p:nvCxnSpPr>
            <p:spPr bwMode="auto">
              <a:xfrm>
                <a:off x="42656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62" name="TextBox 10"/>
              <p:cNvSpPr txBox="1">
                <a:spLocks noChangeArrowheads="1"/>
              </p:cNvSpPr>
              <p:nvPr/>
            </p:nvSpPr>
            <p:spPr bwMode="auto">
              <a:xfrm>
                <a:off x="4018885" y="5232400"/>
                <a:ext cx="1287532"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Assembly</a:t>
                </a:r>
              </a:p>
              <a:p>
                <a:r>
                  <a:rPr lang="en-US" sz="1800">
                    <a:solidFill>
                      <a:srgbClr val="000066"/>
                    </a:solidFill>
                  </a:rPr>
                  <a:t>Code</a:t>
                </a:r>
              </a:p>
            </p:txBody>
          </p:sp>
        </p:grpSp>
        <p:grpSp>
          <p:nvGrpSpPr>
            <p:cNvPr id="39942" name="Group 36"/>
            <p:cNvGrpSpPr>
              <a:grpSpLocks/>
            </p:cNvGrpSpPr>
            <p:nvPr/>
          </p:nvGrpSpPr>
          <p:grpSpPr bwMode="auto">
            <a:xfrm>
              <a:off x="5048208" y="5232400"/>
              <a:ext cx="1930400" cy="889000"/>
              <a:chOff x="4951413" y="4343400"/>
              <a:chExt cx="1930400" cy="889000"/>
            </a:xfrm>
          </p:grpSpPr>
          <p:sp>
            <p:nvSpPr>
              <p:cNvPr id="39956" name="Rectangle 14"/>
              <p:cNvSpPr>
                <a:spLocks noChangeArrowheads="1"/>
              </p:cNvSpPr>
              <p:nvPr/>
            </p:nvSpPr>
            <p:spPr bwMode="auto">
              <a:xfrm>
                <a:off x="49514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57" name="TextBox 15"/>
              <p:cNvSpPr txBox="1">
                <a:spLocks noChangeArrowheads="1"/>
              </p:cNvSpPr>
              <p:nvPr/>
            </p:nvSpPr>
            <p:spPr bwMode="auto">
              <a:xfrm>
                <a:off x="49670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9958" name="Straight Arrow Connector 16"/>
              <p:cNvCxnSpPr>
                <a:cxnSpLocks noChangeShapeType="1"/>
              </p:cNvCxnSpPr>
              <p:nvPr/>
            </p:nvCxnSpPr>
            <p:spPr bwMode="auto">
              <a:xfrm>
                <a:off x="62087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grpSp>
        <p:sp>
          <p:nvSpPr>
            <p:cNvPr id="39943" name="TextBox 13"/>
            <p:cNvSpPr txBox="1">
              <a:spLocks noChangeArrowheads="1"/>
            </p:cNvSpPr>
            <p:nvPr/>
          </p:nvSpPr>
          <p:spPr bwMode="auto">
            <a:xfrm>
              <a:off x="5828199" y="6105376"/>
              <a:ext cx="1480393"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Relocatable</a:t>
              </a:r>
            </a:p>
            <a:p>
              <a:r>
                <a:rPr lang="en-US" sz="1800">
                  <a:solidFill>
                    <a:srgbClr val="FF1A1A"/>
                  </a:solidFill>
                </a:rPr>
                <a:t>Object</a:t>
              </a:r>
            </a:p>
            <a:p>
              <a:r>
                <a:rPr lang="en-US" sz="1800">
                  <a:solidFill>
                    <a:srgbClr val="FF1A1A"/>
                  </a:solidFill>
                </a:rPr>
                <a:t>Code (ELF)</a:t>
              </a:r>
            </a:p>
          </p:txBody>
        </p:sp>
        <p:grpSp>
          <p:nvGrpSpPr>
            <p:cNvPr id="39944" name="Group 17"/>
            <p:cNvGrpSpPr>
              <a:grpSpLocks/>
            </p:cNvGrpSpPr>
            <p:nvPr/>
          </p:nvGrpSpPr>
          <p:grpSpPr bwMode="auto">
            <a:xfrm>
              <a:off x="6300087" y="4940300"/>
              <a:ext cx="2940708" cy="2025947"/>
              <a:chOff x="6203292" y="4051300"/>
              <a:chExt cx="2940708" cy="2025947"/>
            </a:xfrm>
          </p:grpSpPr>
          <p:sp>
            <p:nvSpPr>
              <p:cNvPr id="39950" name="Rectangle 10"/>
              <p:cNvSpPr>
                <a:spLocks noChangeArrowheads="1"/>
              </p:cNvSpPr>
              <p:nvPr/>
            </p:nvSpPr>
            <p:spPr bwMode="auto">
              <a:xfrm>
                <a:off x="68818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51" name="TextBox 19"/>
              <p:cNvSpPr txBox="1">
                <a:spLocks noChangeArrowheads="1"/>
              </p:cNvSpPr>
              <p:nvPr/>
            </p:nvSpPr>
            <p:spPr bwMode="auto">
              <a:xfrm>
                <a:off x="71153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Linker</a:t>
                </a:r>
              </a:p>
            </p:txBody>
          </p:sp>
          <p:cxnSp>
            <p:nvCxnSpPr>
              <p:cNvPr id="39952" name="Straight Arrow Connector 20"/>
              <p:cNvCxnSpPr>
                <a:cxnSpLocks noChangeShapeType="1"/>
              </p:cNvCxnSpPr>
              <p:nvPr/>
            </p:nvCxnSpPr>
            <p:spPr bwMode="auto">
              <a:xfrm>
                <a:off x="81391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9953" name="Straight Arrow Connector 21"/>
              <p:cNvCxnSpPr>
                <a:cxnSpLocks noChangeShapeType="1"/>
              </p:cNvCxnSpPr>
              <p:nvPr/>
            </p:nvCxnSpPr>
            <p:spPr bwMode="auto">
              <a:xfrm>
                <a:off x="6208713" y="4051300"/>
                <a:ext cx="667679" cy="444500"/>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9954" name="Straight Arrow Connector 22"/>
              <p:cNvCxnSpPr>
                <a:cxnSpLocks noChangeShapeType="1"/>
              </p:cNvCxnSpPr>
              <p:nvPr/>
            </p:nvCxnSpPr>
            <p:spPr bwMode="auto">
              <a:xfrm flipV="1">
                <a:off x="62032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55" name="TextBox 23"/>
              <p:cNvSpPr txBox="1">
                <a:spLocks noChangeArrowheads="1"/>
              </p:cNvSpPr>
              <p:nvPr/>
            </p:nvSpPr>
            <p:spPr bwMode="auto">
              <a:xfrm>
                <a:off x="7740476" y="5232400"/>
                <a:ext cx="140352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Executable</a:t>
                </a:r>
              </a:p>
              <a:p>
                <a:r>
                  <a:rPr lang="en-US" sz="1800">
                    <a:solidFill>
                      <a:srgbClr val="FF1A1A"/>
                    </a:solidFill>
                  </a:rPr>
                  <a:t>Object</a:t>
                </a:r>
              </a:p>
              <a:p>
                <a:r>
                  <a:rPr lang="en-US" sz="1800">
                    <a:solidFill>
                      <a:srgbClr val="FF1A1A"/>
                    </a:solidFill>
                  </a:rPr>
                  <a:t>Code (ELF)</a:t>
                </a:r>
              </a:p>
            </p:txBody>
          </p:sp>
        </p:grpSp>
        <p:grpSp>
          <p:nvGrpSpPr>
            <p:cNvPr id="39945" name="Group 24"/>
            <p:cNvGrpSpPr>
              <a:grpSpLocks/>
            </p:cNvGrpSpPr>
            <p:nvPr/>
          </p:nvGrpSpPr>
          <p:grpSpPr bwMode="auto">
            <a:xfrm>
              <a:off x="1174708" y="5232400"/>
              <a:ext cx="2077995" cy="1484548"/>
              <a:chOff x="1077913" y="4343400"/>
              <a:chExt cx="2077995" cy="1484548"/>
            </a:xfrm>
          </p:grpSpPr>
          <p:sp>
            <p:nvSpPr>
              <p:cNvPr id="39946" name="Rectangle 25"/>
              <p:cNvSpPr>
                <a:spLocks noChangeArrowheads="1"/>
              </p:cNvSpPr>
              <p:nvPr/>
            </p:nvSpPr>
            <p:spPr bwMode="auto">
              <a:xfrm>
                <a:off x="10779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47" name="TextBox 26"/>
              <p:cNvSpPr txBox="1">
                <a:spLocks noChangeArrowheads="1"/>
              </p:cNvSpPr>
              <p:nvPr/>
            </p:nvSpPr>
            <p:spPr bwMode="auto">
              <a:xfrm>
                <a:off x="11232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cxnSp>
            <p:nvCxnSpPr>
              <p:cNvPr id="39948" name="Straight Arrow Connector 27"/>
              <p:cNvCxnSpPr>
                <a:cxnSpLocks noChangeShapeType="1"/>
                <a:stCxn id="39946" idx="3"/>
              </p:cNvCxnSpPr>
              <p:nvPr/>
            </p:nvCxnSpPr>
            <p:spPr bwMode="auto">
              <a:xfrm>
                <a:off x="23352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49" name="TextBox 28"/>
              <p:cNvSpPr txBox="1">
                <a:spLocks noChangeArrowheads="1"/>
              </p:cNvSpPr>
              <p:nvPr/>
            </p:nvSpPr>
            <p:spPr bwMode="auto">
              <a:xfrm>
                <a:off x="2188689"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r>
                  <a:rPr lang="ja-JP" altLang="en-US" sz="1800">
                    <a:solidFill>
                      <a:srgbClr val="000066"/>
                    </a:solidFill>
                  </a:rPr>
                  <a:t>’</a:t>
                </a:r>
                <a:endParaRPr lang="en-US" sz="1800">
                  <a:solidFill>
                    <a:srgbClr val="000066"/>
                  </a:solidFill>
                </a:endParaRPr>
              </a:p>
            </p:txBody>
          </p:sp>
        </p:grpSp>
      </p:grpSp>
    </p:spTree>
    <p:extLst>
      <p:ext uri="{BB962C8B-B14F-4D97-AF65-F5344CB8AC3E}">
        <p14:creationId xmlns:p14="http://schemas.microsoft.com/office/powerpoint/2010/main" val="4125197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dissolve">
                                      <p:cBhvr>
                                        <p:cTn id="7" dur="500"/>
                                        <p:tgtEl>
                                          <p:spTgt spid="19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dissolve">
                                      <p:cBhvr>
                                        <p:cTn id="12" dur="500"/>
                                        <p:tgtEl>
                                          <p:spTgt spid="1986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dissolve">
                                      <p:cBhvr>
                                        <p:cTn id="15" dur="500"/>
                                        <p:tgtEl>
                                          <p:spTgt spid="19865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8659">
                                            <p:txEl>
                                              <p:pRg st="3" end="3"/>
                                            </p:txEl>
                                          </p:spTgt>
                                        </p:tgtEl>
                                        <p:attrNameLst>
                                          <p:attrName>style.visibility</p:attrName>
                                        </p:attrNameLst>
                                      </p:cBhvr>
                                      <p:to>
                                        <p:strVal val="visible"/>
                                      </p:to>
                                    </p:set>
                                    <p:animEffect transition="in" filter="dissolve">
                                      <p:cBhvr>
                                        <p:cTn id="18" dur="500"/>
                                        <p:tgtEl>
                                          <p:spTgt spid="1986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dissolve">
                                      <p:cBhvr>
                                        <p:cTn id="23" dur="500"/>
                                        <p:tgtEl>
                                          <p:spTgt spid="19865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98659">
                                            <p:txEl>
                                              <p:pRg st="5" end="5"/>
                                            </p:txEl>
                                          </p:spTgt>
                                        </p:tgtEl>
                                        <p:attrNameLst>
                                          <p:attrName>style.visibility</p:attrName>
                                        </p:attrNameLst>
                                      </p:cBhvr>
                                      <p:to>
                                        <p:strVal val="visible"/>
                                      </p:to>
                                    </p:set>
                                    <p:animEffect transition="in" filter="dissolve">
                                      <p:cBhvr>
                                        <p:cTn id="26" dur="500"/>
                                        <p:tgtEl>
                                          <p:spTgt spid="19865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98659">
                                            <p:txEl>
                                              <p:pRg st="6" end="6"/>
                                            </p:txEl>
                                          </p:spTgt>
                                        </p:tgtEl>
                                        <p:attrNameLst>
                                          <p:attrName>style.visibility</p:attrName>
                                        </p:attrNameLst>
                                      </p:cBhvr>
                                      <p:to>
                                        <p:strVal val="visible"/>
                                      </p:to>
                                    </p:set>
                                    <p:animEffect transition="in" filter="dissolve">
                                      <p:cBhvr>
                                        <p:cTn id="29" dur="500"/>
                                        <p:tgtEl>
                                          <p:spTgt spid="19865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98659">
                                            <p:txEl>
                                              <p:pRg st="7" end="7"/>
                                            </p:txEl>
                                          </p:spTgt>
                                        </p:tgtEl>
                                        <p:attrNameLst>
                                          <p:attrName>style.visibility</p:attrName>
                                        </p:attrNameLst>
                                      </p:cBhvr>
                                      <p:to>
                                        <p:strVal val="visible"/>
                                      </p:to>
                                    </p:set>
                                    <p:animEffect transition="in" filter="dissolve">
                                      <p:cBhvr>
                                        <p:cTn id="32" dur="500"/>
                                        <p:tgtEl>
                                          <p:spTgt spid="19865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8659">
                                            <p:txEl>
                                              <p:pRg st="8" end="8"/>
                                            </p:txEl>
                                          </p:spTgt>
                                        </p:tgtEl>
                                        <p:attrNameLst>
                                          <p:attrName>style.visibility</p:attrName>
                                        </p:attrNameLst>
                                      </p:cBhvr>
                                      <p:to>
                                        <p:strVal val="visible"/>
                                      </p:to>
                                    </p:set>
                                    <p:animEffect transition="in" filter="dissolve">
                                      <p:cBhvr>
                                        <p:cTn id="37" dur="500"/>
                                        <p:tgtEl>
                                          <p:spTgt spid="19865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8659">
                                            <p:txEl>
                                              <p:pRg st="9" end="9"/>
                                            </p:txEl>
                                          </p:spTgt>
                                        </p:tgtEl>
                                        <p:attrNameLst>
                                          <p:attrName>style.visibility</p:attrName>
                                        </p:attrNameLst>
                                      </p:cBhvr>
                                      <p:to>
                                        <p:strVal val="visible"/>
                                      </p:to>
                                    </p:set>
                                    <p:animEffect transition="in" filter="dissolve">
                                      <p:cBhvr>
                                        <p:cTn id="42" dur="500"/>
                                        <p:tgtEl>
                                          <p:spTgt spid="198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95" name="Rectangle 15"/>
          <p:cNvSpPr>
            <a:spLocks noGrp="1" noChangeArrowheads="1"/>
          </p:cNvSpPr>
          <p:nvPr>
            <p:ph type="title"/>
          </p:nvPr>
        </p:nvSpPr>
        <p:spPr/>
        <p:txBody>
          <a:bodyPr/>
          <a:lstStyle/>
          <a:p>
            <a:pPr eaLnBrk="1" hangingPunct="1">
              <a:defRPr/>
            </a:pPr>
            <a:r>
              <a:rPr lang="en-US"/>
              <a:t>ELF Object File Format</a:t>
            </a:r>
          </a:p>
        </p:txBody>
      </p:sp>
      <p:sp>
        <p:nvSpPr>
          <p:cNvPr id="199696" name="Rectangle 16"/>
          <p:cNvSpPr>
            <a:spLocks noGrp="1" noChangeArrowheads="1"/>
          </p:cNvSpPr>
          <p:nvPr>
            <p:ph type="body" idx="1"/>
          </p:nvPr>
        </p:nvSpPr>
        <p:spPr>
          <a:xfrm>
            <a:off x="290513" y="1220788"/>
            <a:ext cx="5576887" cy="5224462"/>
          </a:xfrm>
        </p:spPr>
        <p:txBody>
          <a:bodyPr/>
          <a:lstStyle/>
          <a:p>
            <a:pPr eaLnBrk="1" hangingPunct="1">
              <a:lnSpc>
                <a:spcPct val="85000"/>
              </a:lnSpc>
              <a:buFont typeface="Wingdings" charset="0"/>
              <a:buNone/>
              <a:defRPr/>
            </a:pPr>
            <a:r>
              <a:rPr lang="en-US" sz="2000" dirty="0">
                <a:latin typeface="Helvetica" charset="0"/>
                <a:ea typeface="ＭＳ Ｐゴシック" charset="0"/>
                <a:cs typeface="ＭＳ Ｐゴシック" charset="0"/>
              </a:rPr>
              <a:t>Elf header</a:t>
            </a:r>
          </a:p>
          <a:p>
            <a:pPr lvl="1" eaLnBrk="1" hangingPunct="1">
              <a:lnSpc>
                <a:spcPct val="90000"/>
              </a:lnSpc>
              <a:defRPr/>
            </a:pPr>
            <a:r>
              <a:rPr lang="en-US" sz="1800" dirty="0">
                <a:latin typeface="Helvetica" charset="0"/>
                <a:ea typeface="ＭＳ Ｐゴシック" charset="0"/>
              </a:rPr>
              <a:t>Magic number, type (.o, exec, .so), machine, byte ordering, etc.</a:t>
            </a:r>
          </a:p>
          <a:p>
            <a:pPr eaLnBrk="1" hangingPunct="1">
              <a:lnSpc>
                <a:spcPct val="85000"/>
              </a:lnSpc>
              <a:buFont typeface="Wingdings" charset="0"/>
              <a:buNone/>
              <a:defRPr/>
            </a:pPr>
            <a:r>
              <a:rPr lang="en-US" sz="2000" dirty="0">
                <a:latin typeface="Helvetica" charset="0"/>
                <a:ea typeface="ＭＳ Ｐゴシック" charset="0"/>
                <a:cs typeface="ＭＳ Ｐゴシック" charset="0"/>
              </a:rPr>
              <a:t>Program header table</a:t>
            </a:r>
          </a:p>
          <a:p>
            <a:pPr lvl="1" eaLnBrk="1" hangingPunct="1">
              <a:lnSpc>
                <a:spcPct val="90000"/>
              </a:lnSpc>
              <a:defRPr/>
            </a:pPr>
            <a:r>
              <a:rPr lang="en-US" sz="1800" dirty="0">
                <a:latin typeface="Helvetica" charset="0"/>
                <a:ea typeface="ＭＳ Ｐゴシック" charset="0"/>
              </a:rPr>
              <a:t>Page size, virtual addresses memory segments (sections), segment sizes.</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.text</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Code!</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.data</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Initialized (static) data – global variables</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a:t>
            </a:r>
            <a:r>
              <a:rPr lang="en-US" sz="2000" dirty="0" err="1">
                <a:latin typeface="Courier New" charset="0"/>
                <a:ea typeface="ＭＳ Ｐゴシック" charset="0"/>
                <a:cs typeface="ＭＳ Ｐゴシック" charset="0"/>
              </a:rPr>
              <a:t>bss</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Uninitialized (static) data – global variables</a:t>
            </a:r>
          </a:p>
          <a:p>
            <a:pPr lvl="1" eaLnBrk="1" hangingPunct="1">
              <a:lnSpc>
                <a:spcPct val="90000"/>
              </a:lnSpc>
              <a:defRPr/>
            </a:pPr>
            <a:r>
              <a:rPr lang="ja-JP" altLang="en-US" sz="1800" dirty="0">
                <a:latin typeface="Helvetica" charset="0"/>
                <a:ea typeface="ＭＳ Ｐゴシック" charset="0"/>
              </a:rPr>
              <a:t>“</a:t>
            </a:r>
            <a:r>
              <a:rPr lang="en-US" sz="1800" dirty="0">
                <a:latin typeface="Helvetica" charset="0"/>
                <a:ea typeface="ＭＳ Ｐゴシック" charset="0"/>
              </a:rPr>
              <a:t>Blank Storage Segment</a:t>
            </a:r>
            <a:r>
              <a:rPr lang="ja-JP" altLang="en-US" sz="1800" dirty="0">
                <a:latin typeface="Helvetica" charset="0"/>
                <a:ea typeface="ＭＳ Ｐゴシック" charset="0"/>
              </a:rPr>
              <a:t>”</a:t>
            </a:r>
            <a:endParaRPr lang="en-US" sz="1800" dirty="0">
              <a:latin typeface="Helvetica" charset="0"/>
              <a:ea typeface="ＭＳ Ｐゴシック" charset="0"/>
            </a:endParaRPr>
          </a:p>
          <a:p>
            <a:pPr lvl="1" eaLnBrk="1" hangingPunct="1">
              <a:lnSpc>
                <a:spcPct val="90000"/>
              </a:lnSpc>
              <a:defRPr/>
            </a:pPr>
            <a:r>
              <a:rPr lang="ja-JP" altLang="en-US" sz="1800" dirty="0">
                <a:solidFill>
                  <a:srgbClr val="FF0000"/>
                </a:solidFill>
                <a:latin typeface="Helvetica" charset="0"/>
                <a:ea typeface="ＭＳ Ｐゴシック" charset="0"/>
              </a:rPr>
              <a:t>“</a:t>
            </a:r>
            <a:r>
              <a:rPr lang="en-US" sz="1800" dirty="0">
                <a:solidFill>
                  <a:srgbClr val="FF0000"/>
                </a:solidFill>
                <a:latin typeface="Helvetica" charset="0"/>
                <a:ea typeface="ＭＳ Ｐゴシック" charset="0"/>
              </a:rPr>
              <a:t>Better Save Space</a:t>
            </a:r>
            <a:r>
              <a:rPr lang="ja-JP" altLang="en-US" sz="1800" dirty="0">
                <a:solidFill>
                  <a:srgbClr val="FF0000"/>
                </a:solidFill>
                <a:latin typeface="Helvetica" charset="0"/>
                <a:ea typeface="ＭＳ Ｐゴシック" charset="0"/>
              </a:rPr>
              <a:t>”</a:t>
            </a:r>
            <a:endParaRPr lang="en-US" sz="1800" dirty="0">
              <a:solidFill>
                <a:srgbClr val="FF0000"/>
              </a:solidFill>
              <a:latin typeface="Helvetica" charset="0"/>
              <a:ea typeface="ＭＳ Ｐゴシック" charset="0"/>
            </a:endParaRPr>
          </a:p>
          <a:p>
            <a:pPr lvl="1" eaLnBrk="1" hangingPunct="1">
              <a:lnSpc>
                <a:spcPct val="90000"/>
              </a:lnSpc>
              <a:defRPr/>
            </a:pPr>
            <a:r>
              <a:rPr lang="en-US" sz="1800" dirty="0">
                <a:latin typeface="Helvetica" charset="0"/>
                <a:ea typeface="ＭＳ Ｐゴシック" charset="0"/>
              </a:rPr>
              <a:t>Has section header but occupies no space</a:t>
            </a:r>
          </a:p>
          <a:p>
            <a:pPr lvl="1" eaLnBrk="1" hangingPunct="1">
              <a:lnSpc>
                <a:spcPct val="90000"/>
              </a:lnSpc>
              <a:defRPr/>
            </a:pPr>
            <a:endParaRPr lang="en-US" sz="1800" dirty="0">
              <a:latin typeface="Helvetica" charset="0"/>
              <a:ea typeface="ＭＳ Ｐゴシック" charset="0"/>
            </a:endParaRPr>
          </a:p>
        </p:txBody>
      </p:sp>
      <p:sp>
        <p:nvSpPr>
          <p:cNvPr id="23556" name="Rectangle 4"/>
          <p:cNvSpPr>
            <a:spLocks noChangeArrowheads="1"/>
          </p:cNvSpPr>
          <p:nvPr/>
        </p:nvSpPr>
        <p:spPr bwMode="auto">
          <a:xfrm>
            <a:off x="5867400" y="13716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ELF header</a:t>
            </a:r>
          </a:p>
        </p:txBody>
      </p:sp>
      <p:sp>
        <p:nvSpPr>
          <p:cNvPr id="23557" name="Rectangle 5"/>
          <p:cNvSpPr>
            <a:spLocks noChangeArrowheads="1"/>
          </p:cNvSpPr>
          <p:nvPr/>
        </p:nvSpPr>
        <p:spPr bwMode="auto">
          <a:xfrm>
            <a:off x="5867400" y="17526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Program header table</a:t>
            </a:r>
          </a:p>
          <a:p>
            <a:pPr>
              <a:lnSpc>
                <a:spcPct val="100000"/>
              </a:lnSpc>
              <a:defRPr/>
            </a:pPr>
            <a:r>
              <a:rPr lang="en-US" sz="1600">
                <a:solidFill>
                  <a:srgbClr val="000066"/>
                </a:solidFill>
                <a:latin typeface="Helvetica" pitchFamily="-1" charset="0"/>
              </a:rPr>
              <a:t>(required for executables)</a:t>
            </a:r>
          </a:p>
        </p:txBody>
      </p:sp>
      <p:sp>
        <p:nvSpPr>
          <p:cNvPr id="23558" name="Rectangle 6"/>
          <p:cNvSpPr>
            <a:spLocks noChangeArrowheads="1"/>
          </p:cNvSpPr>
          <p:nvPr/>
        </p:nvSpPr>
        <p:spPr bwMode="auto">
          <a:xfrm>
            <a:off x="5867400" y="2362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.text</a:t>
            </a:r>
            <a:r>
              <a:rPr lang="en-US" sz="1600" dirty="0">
                <a:solidFill>
                  <a:srgbClr val="FF1A1A"/>
                </a:solidFill>
                <a:latin typeface="Helvetica" pitchFamily="-1" charset="0"/>
              </a:rPr>
              <a:t> section</a:t>
            </a:r>
          </a:p>
        </p:txBody>
      </p:sp>
      <p:sp>
        <p:nvSpPr>
          <p:cNvPr id="23559" name="Rectangle 7"/>
          <p:cNvSpPr>
            <a:spLocks noChangeArrowheads="1"/>
          </p:cNvSpPr>
          <p:nvPr/>
        </p:nvSpPr>
        <p:spPr bwMode="auto">
          <a:xfrm>
            <a:off x="5867400" y="2743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.data</a:t>
            </a:r>
            <a:r>
              <a:rPr lang="en-US" sz="1600" dirty="0">
                <a:solidFill>
                  <a:srgbClr val="FF1A1A"/>
                </a:solidFill>
                <a:latin typeface="Helvetica" pitchFamily="-1" charset="0"/>
              </a:rPr>
              <a:t> section</a:t>
            </a:r>
          </a:p>
        </p:txBody>
      </p:sp>
      <p:sp>
        <p:nvSpPr>
          <p:cNvPr id="23560" name="Rectangle 8"/>
          <p:cNvSpPr>
            <a:spLocks noChangeArrowheads="1"/>
          </p:cNvSpPr>
          <p:nvPr/>
        </p:nvSpPr>
        <p:spPr bwMode="auto">
          <a:xfrm>
            <a:off x="5867400" y="3124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bss</a:t>
            </a:r>
            <a:r>
              <a:rPr lang="en-US" sz="1600" dirty="0">
                <a:solidFill>
                  <a:srgbClr val="FF1A1A"/>
                </a:solidFill>
                <a:latin typeface="Helvetica" pitchFamily="-1" charset="0"/>
              </a:rPr>
              <a:t> section</a:t>
            </a:r>
          </a:p>
        </p:txBody>
      </p:sp>
      <p:sp>
        <p:nvSpPr>
          <p:cNvPr id="23561" name="Rectangle 9"/>
          <p:cNvSpPr>
            <a:spLocks noChangeArrowheads="1"/>
          </p:cNvSpPr>
          <p:nvPr/>
        </p:nvSpPr>
        <p:spPr bwMode="auto">
          <a:xfrm>
            <a:off x="5867400" y="3505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symtab</a:t>
            </a:r>
            <a:endParaRPr lang="en-US" sz="1600" dirty="0">
              <a:solidFill>
                <a:srgbClr val="FF1A1A"/>
              </a:solidFill>
              <a:latin typeface="Courier New" pitchFamily="-1" charset="0"/>
            </a:endParaRPr>
          </a:p>
        </p:txBody>
      </p:sp>
      <p:sp>
        <p:nvSpPr>
          <p:cNvPr id="23562" name="Rectangle 10"/>
          <p:cNvSpPr>
            <a:spLocks noChangeArrowheads="1"/>
          </p:cNvSpPr>
          <p:nvPr/>
        </p:nvSpPr>
        <p:spPr bwMode="auto">
          <a:xfrm>
            <a:off x="5867400" y="3886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rel.text</a:t>
            </a:r>
            <a:endParaRPr lang="en-US" sz="1600" dirty="0">
              <a:solidFill>
                <a:srgbClr val="FF1A1A"/>
              </a:solidFill>
              <a:latin typeface="Courier New" pitchFamily="-1" charset="0"/>
            </a:endParaRPr>
          </a:p>
        </p:txBody>
      </p:sp>
      <p:sp>
        <p:nvSpPr>
          <p:cNvPr id="23563" name="Rectangle 11"/>
          <p:cNvSpPr>
            <a:spLocks noChangeArrowheads="1"/>
          </p:cNvSpPr>
          <p:nvPr/>
        </p:nvSpPr>
        <p:spPr bwMode="auto">
          <a:xfrm>
            <a:off x="5867400" y="4267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rel.data</a:t>
            </a:r>
            <a:endParaRPr lang="en-US" sz="1600" dirty="0">
              <a:solidFill>
                <a:srgbClr val="FF1A1A"/>
              </a:solidFill>
              <a:latin typeface="Courier New" pitchFamily="-1" charset="0"/>
            </a:endParaRPr>
          </a:p>
        </p:txBody>
      </p:sp>
      <p:sp>
        <p:nvSpPr>
          <p:cNvPr id="23564" name="Rectangle 12"/>
          <p:cNvSpPr>
            <a:spLocks noChangeArrowheads="1"/>
          </p:cNvSpPr>
          <p:nvPr/>
        </p:nvSpPr>
        <p:spPr bwMode="auto">
          <a:xfrm>
            <a:off x="5867400" y="4648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Courier New" pitchFamily="-1" charset="0"/>
              </a:rPr>
              <a:t>.debug</a:t>
            </a:r>
          </a:p>
        </p:txBody>
      </p:sp>
      <p:sp>
        <p:nvSpPr>
          <p:cNvPr id="23565" name="Rectangle 13"/>
          <p:cNvSpPr>
            <a:spLocks noChangeArrowheads="1"/>
          </p:cNvSpPr>
          <p:nvPr/>
        </p:nvSpPr>
        <p:spPr bwMode="auto">
          <a:xfrm>
            <a:off x="5867400" y="50292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Section header table</a:t>
            </a:r>
          </a:p>
          <a:p>
            <a:pPr>
              <a:lnSpc>
                <a:spcPct val="100000"/>
              </a:lnSpc>
              <a:defRPr/>
            </a:pPr>
            <a:r>
              <a:rPr lang="en-US" sz="1600">
                <a:solidFill>
                  <a:srgbClr val="000066"/>
                </a:solidFill>
                <a:latin typeface="Helvetica" pitchFamily="-1" charset="0"/>
              </a:rPr>
              <a:t>(required for relocatables)</a:t>
            </a:r>
          </a:p>
        </p:txBody>
      </p:sp>
      <p:sp>
        <p:nvSpPr>
          <p:cNvPr id="23566" name="Text Box 14"/>
          <p:cNvSpPr txBox="1">
            <a:spLocks noChangeArrowheads="1"/>
          </p:cNvSpPr>
          <p:nvPr/>
        </p:nvSpPr>
        <p:spPr bwMode="auto">
          <a:xfrm>
            <a:off x="8839200" y="1219200"/>
            <a:ext cx="296863" cy="336550"/>
          </a:xfrm>
          <a:prstGeom prst="rect">
            <a:avLst/>
          </a:prstGeom>
          <a:noFill/>
          <a:ln w="25400">
            <a:noFill/>
            <a:miter lim="800000"/>
            <a:headEnd/>
            <a:tailEnd/>
          </a:ln>
        </p:spPr>
        <p:txBody>
          <a:bodyPr wrap="none">
            <a:spAutoFit/>
          </a:bodyPr>
          <a:lstStyle/>
          <a:p>
            <a:pPr algn="l">
              <a:lnSpc>
                <a:spcPct val="100000"/>
              </a:lnSpc>
              <a:defRPr/>
            </a:pPr>
            <a:r>
              <a:rPr lang="en-US" sz="1600" dirty="0">
                <a:solidFill>
                  <a:srgbClr val="FF1A1A"/>
                </a:solidFill>
                <a:latin typeface="Helvetica" pitchFamily="-1" charset="0"/>
              </a:rPr>
              <a:t>0</a:t>
            </a:r>
          </a:p>
        </p:txBody>
      </p:sp>
      <p:sp>
        <p:nvSpPr>
          <p:cNvPr id="41998" name="TextBox 1"/>
          <p:cNvSpPr txBox="1">
            <a:spLocks noChangeArrowheads="1"/>
          </p:cNvSpPr>
          <p:nvPr/>
        </p:nvSpPr>
        <p:spPr bwMode="auto">
          <a:xfrm>
            <a:off x="6461125" y="5748338"/>
            <a:ext cx="2044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additional sections</a:t>
            </a:r>
          </a:p>
          <a:p>
            <a:r>
              <a:rPr lang="en-US" sz="1600">
                <a:solidFill>
                  <a:srgbClr val="000066"/>
                </a:solidFill>
              </a:rPr>
              <a:t>not shown</a:t>
            </a:r>
          </a:p>
        </p:txBody>
      </p:sp>
    </p:spTree>
    <p:extLst>
      <p:ext uri="{BB962C8B-B14F-4D97-AF65-F5344CB8AC3E}">
        <p14:creationId xmlns:p14="http://schemas.microsoft.com/office/powerpoint/2010/main" val="1923081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96">
                                            <p:txEl>
                                              <p:pRg st="0" end="0"/>
                                            </p:txEl>
                                          </p:spTgt>
                                        </p:tgtEl>
                                        <p:attrNameLst>
                                          <p:attrName>style.visibility</p:attrName>
                                        </p:attrNameLst>
                                      </p:cBhvr>
                                      <p:to>
                                        <p:strVal val="visible"/>
                                      </p:to>
                                    </p:set>
                                    <p:animEffect transition="in" filter="fade">
                                      <p:cBhvr>
                                        <p:cTn id="7" dur="500"/>
                                        <p:tgtEl>
                                          <p:spTgt spid="19969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96">
                                            <p:txEl>
                                              <p:pRg st="1" end="1"/>
                                            </p:txEl>
                                          </p:spTgt>
                                        </p:tgtEl>
                                        <p:attrNameLst>
                                          <p:attrName>style.visibility</p:attrName>
                                        </p:attrNameLst>
                                      </p:cBhvr>
                                      <p:to>
                                        <p:strVal val="visible"/>
                                      </p:to>
                                    </p:set>
                                    <p:animEffect transition="in" filter="fade">
                                      <p:cBhvr>
                                        <p:cTn id="10" dur="500"/>
                                        <p:tgtEl>
                                          <p:spTgt spid="19969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9696">
                                            <p:txEl>
                                              <p:pRg st="2" end="2"/>
                                            </p:txEl>
                                          </p:spTgt>
                                        </p:tgtEl>
                                        <p:attrNameLst>
                                          <p:attrName>style.visibility</p:attrName>
                                        </p:attrNameLst>
                                      </p:cBhvr>
                                      <p:to>
                                        <p:strVal val="visible"/>
                                      </p:to>
                                    </p:set>
                                    <p:animEffect transition="in" filter="fade">
                                      <p:cBhvr>
                                        <p:cTn id="15" dur="500"/>
                                        <p:tgtEl>
                                          <p:spTgt spid="19969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9696">
                                            <p:txEl>
                                              <p:pRg st="3" end="3"/>
                                            </p:txEl>
                                          </p:spTgt>
                                        </p:tgtEl>
                                        <p:attrNameLst>
                                          <p:attrName>style.visibility</p:attrName>
                                        </p:attrNameLst>
                                      </p:cBhvr>
                                      <p:to>
                                        <p:strVal val="visible"/>
                                      </p:to>
                                    </p:set>
                                    <p:animEffect transition="in" filter="fade">
                                      <p:cBhvr>
                                        <p:cTn id="18" dur="500"/>
                                        <p:tgtEl>
                                          <p:spTgt spid="19969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9696">
                                            <p:txEl>
                                              <p:pRg st="4" end="4"/>
                                            </p:txEl>
                                          </p:spTgt>
                                        </p:tgtEl>
                                        <p:attrNameLst>
                                          <p:attrName>style.visibility</p:attrName>
                                        </p:attrNameLst>
                                      </p:cBhvr>
                                      <p:to>
                                        <p:strVal val="visible"/>
                                      </p:to>
                                    </p:set>
                                    <p:animEffect transition="in" filter="fade">
                                      <p:cBhvr>
                                        <p:cTn id="23" dur="500"/>
                                        <p:tgtEl>
                                          <p:spTgt spid="19969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9696">
                                            <p:txEl>
                                              <p:pRg st="5" end="5"/>
                                            </p:txEl>
                                          </p:spTgt>
                                        </p:tgtEl>
                                        <p:attrNameLst>
                                          <p:attrName>style.visibility</p:attrName>
                                        </p:attrNameLst>
                                      </p:cBhvr>
                                      <p:to>
                                        <p:strVal val="visible"/>
                                      </p:to>
                                    </p:set>
                                    <p:animEffect transition="in" filter="fade">
                                      <p:cBhvr>
                                        <p:cTn id="26" dur="500"/>
                                        <p:tgtEl>
                                          <p:spTgt spid="19969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9696">
                                            <p:txEl>
                                              <p:pRg st="6" end="6"/>
                                            </p:txEl>
                                          </p:spTgt>
                                        </p:tgtEl>
                                        <p:attrNameLst>
                                          <p:attrName>style.visibility</p:attrName>
                                        </p:attrNameLst>
                                      </p:cBhvr>
                                      <p:to>
                                        <p:strVal val="visible"/>
                                      </p:to>
                                    </p:set>
                                    <p:animEffect transition="in" filter="fade">
                                      <p:cBhvr>
                                        <p:cTn id="31" dur="500"/>
                                        <p:tgtEl>
                                          <p:spTgt spid="19969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9696">
                                            <p:txEl>
                                              <p:pRg st="7" end="7"/>
                                            </p:txEl>
                                          </p:spTgt>
                                        </p:tgtEl>
                                        <p:attrNameLst>
                                          <p:attrName>style.visibility</p:attrName>
                                        </p:attrNameLst>
                                      </p:cBhvr>
                                      <p:to>
                                        <p:strVal val="visible"/>
                                      </p:to>
                                    </p:set>
                                    <p:animEffect transition="in" filter="fade">
                                      <p:cBhvr>
                                        <p:cTn id="34" dur="500"/>
                                        <p:tgtEl>
                                          <p:spTgt spid="19969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9696">
                                            <p:txEl>
                                              <p:pRg st="8" end="8"/>
                                            </p:txEl>
                                          </p:spTgt>
                                        </p:tgtEl>
                                        <p:attrNameLst>
                                          <p:attrName>style.visibility</p:attrName>
                                        </p:attrNameLst>
                                      </p:cBhvr>
                                      <p:to>
                                        <p:strVal val="visible"/>
                                      </p:to>
                                    </p:set>
                                    <p:animEffect transition="in" filter="fade">
                                      <p:cBhvr>
                                        <p:cTn id="39" dur="500"/>
                                        <p:tgtEl>
                                          <p:spTgt spid="19969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9696">
                                            <p:txEl>
                                              <p:pRg st="9" end="9"/>
                                            </p:txEl>
                                          </p:spTgt>
                                        </p:tgtEl>
                                        <p:attrNameLst>
                                          <p:attrName>style.visibility</p:attrName>
                                        </p:attrNameLst>
                                      </p:cBhvr>
                                      <p:to>
                                        <p:strVal val="visible"/>
                                      </p:to>
                                    </p:set>
                                    <p:animEffect transition="in" filter="fade">
                                      <p:cBhvr>
                                        <p:cTn id="42" dur="500"/>
                                        <p:tgtEl>
                                          <p:spTgt spid="199696">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9696">
                                            <p:txEl>
                                              <p:pRg st="10" end="10"/>
                                            </p:txEl>
                                          </p:spTgt>
                                        </p:tgtEl>
                                        <p:attrNameLst>
                                          <p:attrName>style.visibility</p:attrName>
                                        </p:attrNameLst>
                                      </p:cBhvr>
                                      <p:to>
                                        <p:strVal val="visible"/>
                                      </p:to>
                                    </p:set>
                                    <p:animEffect transition="in" filter="fade">
                                      <p:cBhvr>
                                        <p:cTn id="45" dur="500"/>
                                        <p:tgtEl>
                                          <p:spTgt spid="199696">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9696">
                                            <p:txEl>
                                              <p:pRg st="11" end="11"/>
                                            </p:txEl>
                                          </p:spTgt>
                                        </p:tgtEl>
                                        <p:attrNameLst>
                                          <p:attrName>style.visibility</p:attrName>
                                        </p:attrNameLst>
                                      </p:cBhvr>
                                      <p:to>
                                        <p:strVal val="visible"/>
                                      </p:to>
                                    </p:set>
                                    <p:animEffect transition="in" filter="fade">
                                      <p:cBhvr>
                                        <p:cTn id="48" dur="500"/>
                                        <p:tgtEl>
                                          <p:spTgt spid="199696">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9696">
                                            <p:txEl>
                                              <p:pRg st="12" end="12"/>
                                            </p:txEl>
                                          </p:spTgt>
                                        </p:tgtEl>
                                        <p:attrNameLst>
                                          <p:attrName>style.visibility</p:attrName>
                                        </p:attrNameLst>
                                      </p:cBhvr>
                                      <p:to>
                                        <p:strVal val="visible"/>
                                      </p:to>
                                    </p:set>
                                    <p:animEffect transition="in" filter="fade">
                                      <p:cBhvr>
                                        <p:cTn id="51" dur="500"/>
                                        <p:tgtEl>
                                          <p:spTgt spid="19969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9" name="Rectangle 15"/>
          <p:cNvSpPr>
            <a:spLocks noGrp="1" noChangeArrowheads="1"/>
          </p:cNvSpPr>
          <p:nvPr>
            <p:ph type="title"/>
          </p:nvPr>
        </p:nvSpPr>
        <p:spPr/>
        <p:txBody>
          <a:bodyPr/>
          <a:lstStyle/>
          <a:p>
            <a:pPr eaLnBrk="1" hangingPunct="1">
              <a:defRPr/>
            </a:pPr>
            <a:r>
              <a:rPr lang="en-US"/>
              <a:t>ELF Object File Format (cont)</a:t>
            </a:r>
          </a:p>
        </p:txBody>
      </p:sp>
      <p:sp>
        <p:nvSpPr>
          <p:cNvPr id="200720" name="Rectangle 16"/>
          <p:cNvSpPr>
            <a:spLocks noGrp="1" noChangeArrowheads="1"/>
          </p:cNvSpPr>
          <p:nvPr>
            <p:ph type="body" idx="1"/>
          </p:nvPr>
        </p:nvSpPr>
        <p:spPr>
          <a:xfrm>
            <a:off x="290513" y="1220788"/>
            <a:ext cx="5576887" cy="5224462"/>
          </a:xfrm>
        </p:spPr>
        <p:txBody>
          <a:bodyPr/>
          <a:lstStyle/>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symtab</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Symbol table</a:t>
            </a:r>
          </a:p>
          <a:p>
            <a:pPr lvl="1" eaLnBrk="1" hangingPunct="1">
              <a:lnSpc>
                <a:spcPct val="90000"/>
              </a:lnSpc>
              <a:buFont typeface="Wingdings" pitchFamily="-1" charset="2"/>
              <a:buChar char="n"/>
              <a:defRPr/>
            </a:pPr>
            <a:r>
              <a:rPr lang="en-US" sz="1800" dirty="0">
                <a:ea typeface="ＭＳ Ｐゴシック" pitchFamily="-1" charset="-128"/>
              </a:rPr>
              <a:t>Procedure and static variable names</a:t>
            </a:r>
          </a:p>
          <a:p>
            <a:pPr lvl="1" eaLnBrk="1" hangingPunct="1">
              <a:lnSpc>
                <a:spcPct val="90000"/>
              </a:lnSpc>
              <a:buFont typeface="Wingdings" pitchFamily="-1" charset="2"/>
              <a:buChar char="n"/>
              <a:defRPr/>
            </a:pPr>
            <a:r>
              <a:rPr lang="en-US" sz="1800" dirty="0">
                <a:ea typeface="ＭＳ Ｐゴシック" pitchFamily="-1" charset="-128"/>
              </a:rPr>
              <a:t>Section names and locations</a:t>
            </a:r>
          </a:p>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rel.text</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.text</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instructions that will need to be modified in the executable</a:t>
            </a:r>
          </a:p>
          <a:p>
            <a:pPr lvl="1" eaLnBrk="1" hangingPunct="1">
              <a:lnSpc>
                <a:spcPct val="90000"/>
              </a:lnSpc>
              <a:buFont typeface="Wingdings" pitchFamily="-1" charset="2"/>
              <a:buChar char="n"/>
              <a:defRPr/>
            </a:pPr>
            <a:r>
              <a:rPr lang="en-US" sz="1800" dirty="0">
                <a:ea typeface="ＭＳ Ｐゴシック" pitchFamily="-1" charset="-128"/>
              </a:rPr>
              <a:t>Instructions for modifying.</a:t>
            </a:r>
          </a:p>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rel.data</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.data</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pointer data that will need to be modified in the merged executable</a:t>
            </a:r>
          </a:p>
          <a:p>
            <a:pPr eaLnBrk="1" hangingPunct="1">
              <a:lnSpc>
                <a:spcPct val="85000"/>
              </a:lnSpc>
              <a:buFont typeface="Wingdings" pitchFamily="-1" charset="2"/>
              <a:buNone/>
              <a:defRPr/>
            </a:pPr>
            <a:r>
              <a:rPr lang="en-US" sz="2000" dirty="0">
                <a:latin typeface="Courier New" pitchFamily="-1" charset="0"/>
              </a:rPr>
              <a:t>.debug</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Info for symbolic debugging (</a:t>
            </a:r>
            <a:r>
              <a:rPr lang="en-US" sz="1800" dirty="0" err="1">
                <a:latin typeface="Courier New" pitchFamily="-1" charset="0"/>
                <a:ea typeface="ＭＳ Ｐゴシック" pitchFamily="-1" charset="-128"/>
              </a:rPr>
              <a:t>gcc</a:t>
            </a:r>
            <a:r>
              <a:rPr lang="en-US" sz="1800" dirty="0">
                <a:latin typeface="Courier New" pitchFamily="-1" charset="0"/>
                <a:ea typeface="ＭＳ Ｐゴシック" pitchFamily="-1" charset="-128"/>
              </a:rPr>
              <a:t> -</a:t>
            </a:r>
            <a:r>
              <a:rPr lang="en-US" sz="1800" dirty="0" err="1">
                <a:latin typeface="Courier New" pitchFamily="-1" charset="0"/>
                <a:ea typeface="ＭＳ Ｐゴシック" pitchFamily="-1" charset="-128"/>
              </a:rPr>
              <a:t>g</a:t>
            </a:r>
            <a:r>
              <a:rPr lang="en-US" sz="1800" dirty="0">
                <a:ea typeface="ＭＳ Ｐゴシック" pitchFamily="-1" charset="-128"/>
              </a:rPr>
              <a:t>)</a:t>
            </a:r>
          </a:p>
        </p:txBody>
      </p:sp>
      <p:sp>
        <p:nvSpPr>
          <p:cNvPr id="24580" name="Rectangle 4"/>
          <p:cNvSpPr>
            <a:spLocks noChangeArrowheads="1"/>
          </p:cNvSpPr>
          <p:nvPr/>
        </p:nvSpPr>
        <p:spPr bwMode="auto">
          <a:xfrm>
            <a:off x="5867400" y="13716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ELF header</a:t>
            </a:r>
          </a:p>
        </p:txBody>
      </p:sp>
      <p:sp>
        <p:nvSpPr>
          <p:cNvPr id="24581" name="Rectangle 5"/>
          <p:cNvSpPr>
            <a:spLocks noChangeArrowheads="1"/>
          </p:cNvSpPr>
          <p:nvPr/>
        </p:nvSpPr>
        <p:spPr bwMode="auto">
          <a:xfrm>
            <a:off x="5867400" y="17526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Program header table</a:t>
            </a:r>
          </a:p>
          <a:p>
            <a:pPr>
              <a:lnSpc>
                <a:spcPct val="100000"/>
              </a:lnSpc>
              <a:defRPr/>
            </a:pPr>
            <a:r>
              <a:rPr lang="en-US" sz="1600">
                <a:solidFill>
                  <a:srgbClr val="000066"/>
                </a:solidFill>
                <a:latin typeface="Helvetica" pitchFamily="-1" charset="0"/>
              </a:rPr>
              <a:t>(required for executables)</a:t>
            </a:r>
          </a:p>
        </p:txBody>
      </p:sp>
      <p:sp>
        <p:nvSpPr>
          <p:cNvPr id="24582" name="Rectangle 6"/>
          <p:cNvSpPr>
            <a:spLocks noChangeArrowheads="1"/>
          </p:cNvSpPr>
          <p:nvPr/>
        </p:nvSpPr>
        <p:spPr bwMode="auto">
          <a:xfrm>
            <a:off x="5867400" y="2362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.text</a:t>
            </a:r>
            <a:r>
              <a:rPr lang="en-US" sz="1600" dirty="0">
                <a:solidFill>
                  <a:srgbClr val="FF1A1A"/>
                </a:solidFill>
                <a:latin typeface="Helvetica" pitchFamily="-1" charset="0"/>
              </a:rPr>
              <a:t> section</a:t>
            </a:r>
          </a:p>
        </p:txBody>
      </p:sp>
      <p:sp>
        <p:nvSpPr>
          <p:cNvPr id="24583" name="Rectangle 7"/>
          <p:cNvSpPr>
            <a:spLocks noChangeArrowheads="1"/>
          </p:cNvSpPr>
          <p:nvPr/>
        </p:nvSpPr>
        <p:spPr bwMode="auto">
          <a:xfrm>
            <a:off x="5867400" y="2743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.data</a:t>
            </a:r>
            <a:r>
              <a:rPr lang="en-US" sz="1600" dirty="0">
                <a:solidFill>
                  <a:srgbClr val="FF1A1A"/>
                </a:solidFill>
                <a:latin typeface="Helvetica" pitchFamily="-1" charset="0"/>
              </a:rPr>
              <a:t> section</a:t>
            </a:r>
          </a:p>
        </p:txBody>
      </p:sp>
      <p:sp>
        <p:nvSpPr>
          <p:cNvPr id="24584" name="Rectangle 8"/>
          <p:cNvSpPr>
            <a:spLocks noChangeArrowheads="1"/>
          </p:cNvSpPr>
          <p:nvPr/>
        </p:nvSpPr>
        <p:spPr bwMode="auto">
          <a:xfrm>
            <a:off x="5867400" y="3124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bss</a:t>
            </a:r>
            <a:r>
              <a:rPr lang="en-US" sz="1600" dirty="0">
                <a:solidFill>
                  <a:srgbClr val="FF1A1A"/>
                </a:solidFill>
                <a:latin typeface="Helvetica" pitchFamily="-1" charset="0"/>
              </a:rPr>
              <a:t> section</a:t>
            </a:r>
          </a:p>
        </p:txBody>
      </p:sp>
      <p:sp>
        <p:nvSpPr>
          <p:cNvPr id="24585" name="Rectangle 9"/>
          <p:cNvSpPr>
            <a:spLocks noChangeArrowheads="1"/>
          </p:cNvSpPr>
          <p:nvPr/>
        </p:nvSpPr>
        <p:spPr bwMode="auto">
          <a:xfrm>
            <a:off x="5867400" y="3505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symtab</a:t>
            </a:r>
            <a:endParaRPr lang="en-US" sz="1600" dirty="0">
              <a:solidFill>
                <a:srgbClr val="FF1A1A"/>
              </a:solidFill>
              <a:latin typeface="Courier New" pitchFamily="-1" charset="0"/>
            </a:endParaRPr>
          </a:p>
        </p:txBody>
      </p:sp>
      <p:sp>
        <p:nvSpPr>
          <p:cNvPr id="24586" name="Rectangle 10"/>
          <p:cNvSpPr>
            <a:spLocks noChangeArrowheads="1"/>
          </p:cNvSpPr>
          <p:nvPr/>
        </p:nvSpPr>
        <p:spPr bwMode="auto">
          <a:xfrm>
            <a:off x="5867400" y="3886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rel.text</a:t>
            </a:r>
            <a:endParaRPr lang="en-US" sz="1600" dirty="0">
              <a:solidFill>
                <a:srgbClr val="FF1A1A"/>
              </a:solidFill>
              <a:latin typeface="Courier New" pitchFamily="-1" charset="0"/>
            </a:endParaRPr>
          </a:p>
        </p:txBody>
      </p:sp>
      <p:sp>
        <p:nvSpPr>
          <p:cNvPr id="24587" name="Rectangle 11"/>
          <p:cNvSpPr>
            <a:spLocks noChangeArrowheads="1"/>
          </p:cNvSpPr>
          <p:nvPr/>
        </p:nvSpPr>
        <p:spPr bwMode="auto">
          <a:xfrm>
            <a:off x="5867400" y="4267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rel.data</a:t>
            </a:r>
            <a:endParaRPr lang="en-US" sz="1600" dirty="0">
              <a:solidFill>
                <a:srgbClr val="FF1A1A"/>
              </a:solidFill>
              <a:latin typeface="Courier New" pitchFamily="-1" charset="0"/>
            </a:endParaRPr>
          </a:p>
        </p:txBody>
      </p:sp>
      <p:sp>
        <p:nvSpPr>
          <p:cNvPr id="24588" name="Rectangle 12"/>
          <p:cNvSpPr>
            <a:spLocks noChangeArrowheads="1"/>
          </p:cNvSpPr>
          <p:nvPr/>
        </p:nvSpPr>
        <p:spPr bwMode="auto">
          <a:xfrm>
            <a:off x="5867400" y="4648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Courier New" pitchFamily="-1" charset="0"/>
              </a:rPr>
              <a:t>.debug</a:t>
            </a:r>
          </a:p>
        </p:txBody>
      </p:sp>
      <p:sp>
        <p:nvSpPr>
          <p:cNvPr id="24589" name="Rectangle 13"/>
          <p:cNvSpPr>
            <a:spLocks noChangeArrowheads="1"/>
          </p:cNvSpPr>
          <p:nvPr/>
        </p:nvSpPr>
        <p:spPr bwMode="auto">
          <a:xfrm>
            <a:off x="5867400" y="50292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Section header table</a:t>
            </a:r>
          </a:p>
          <a:p>
            <a:pPr>
              <a:lnSpc>
                <a:spcPct val="100000"/>
              </a:lnSpc>
              <a:defRPr/>
            </a:pPr>
            <a:r>
              <a:rPr lang="en-US" sz="1600">
                <a:solidFill>
                  <a:srgbClr val="000066"/>
                </a:solidFill>
                <a:latin typeface="Helvetica" pitchFamily="-1" charset="0"/>
              </a:rPr>
              <a:t>(required for relocatables)</a:t>
            </a:r>
          </a:p>
        </p:txBody>
      </p:sp>
      <p:sp>
        <p:nvSpPr>
          <p:cNvPr id="24590" name="Text Box 14"/>
          <p:cNvSpPr txBox="1">
            <a:spLocks noChangeArrowheads="1"/>
          </p:cNvSpPr>
          <p:nvPr/>
        </p:nvSpPr>
        <p:spPr bwMode="auto">
          <a:xfrm>
            <a:off x="8839200" y="1219200"/>
            <a:ext cx="296863" cy="336550"/>
          </a:xfrm>
          <a:prstGeom prst="rect">
            <a:avLst/>
          </a:prstGeom>
          <a:solidFill>
            <a:schemeClr val="bg1"/>
          </a:solidFill>
          <a:ln w="25400">
            <a:noFill/>
            <a:miter lim="800000"/>
            <a:headEnd/>
            <a:tailEnd/>
          </a:ln>
        </p:spPr>
        <p:txBody>
          <a:bodyPr wrap="none">
            <a:spAutoFit/>
          </a:bodyPr>
          <a:lstStyle/>
          <a:p>
            <a:pPr algn="l">
              <a:lnSpc>
                <a:spcPct val="100000"/>
              </a:lnSpc>
              <a:defRPr/>
            </a:pPr>
            <a:r>
              <a:rPr lang="en-US" sz="1600" dirty="0">
                <a:solidFill>
                  <a:srgbClr val="FF1A1A"/>
                </a:solidFill>
                <a:latin typeface="Helvetica" pitchFamily="-1" charset="0"/>
              </a:rPr>
              <a:t>0</a:t>
            </a:r>
          </a:p>
        </p:txBody>
      </p:sp>
      <p:sp>
        <p:nvSpPr>
          <p:cNvPr id="44046" name="TextBox 14"/>
          <p:cNvSpPr txBox="1">
            <a:spLocks noChangeArrowheads="1"/>
          </p:cNvSpPr>
          <p:nvPr/>
        </p:nvSpPr>
        <p:spPr bwMode="auto">
          <a:xfrm>
            <a:off x="6461125" y="5748338"/>
            <a:ext cx="2044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additional sections</a:t>
            </a:r>
          </a:p>
          <a:p>
            <a:r>
              <a:rPr lang="en-US" sz="1600">
                <a:solidFill>
                  <a:srgbClr val="000066"/>
                </a:solidFill>
              </a:rPr>
              <a:t>not shown</a:t>
            </a:r>
          </a:p>
        </p:txBody>
      </p:sp>
    </p:spTree>
    <p:extLst>
      <p:ext uri="{BB962C8B-B14F-4D97-AF65-F5344CB8AC3E}">
        <p14:creationId xmlns:p14="http://schemas.microsoft.com/office/powerpoint/2010/main" val="315801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0720">
                                            <p:txEl>
                                              <p:pRg st="0" end="0"/>
                                            </p:txEl>
                                          </p:spTgt>
                                        </p:tgtEl>
                                        <p:attrNameLst>
                                          <p:attrName>style.visibility</p:attrName>
                                        </p:attrNameLst>
                                      </p:cBhvr>
                                      <p:to>
                                        <p:strVal val="visible"/>
                                      </p:to>
                                    </p:set>
                                    <p:animEffect transition="in" filter="fade">
                                      <p:cBhvr>
                                        <p:cTn id="7" dur="500"/>
                                        <p:tgtEl>
                                          <p:spTgt spid="20072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0720">
                                            <p:txEl>
                                              <p:pRg st="1" end="1"/>
                                            </p:txEl>
                                          </p:spTgt>
                                        </p:tgtEl>
                                        <p:attrNameLst>
                                          <p:attrName>style.visibility</p:attrName>
                                        </p:attrNameLst>
                                      </p:cBhvr>
                                      <p:to>
                                        <p:strVal val="visible"/>
                                      </p:to>
                                    </p:set>
                                    <p:animEffect transition="in" filter="fade">
                                      <p:cBhvr>
                                        <p:cTn id="10" dur="500"/>
                                        <p:tgtEl>
                                          <p:spTgt spid="20072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0720">
                                            <p:txEl>
                                              <p:pRg st="2" end="2"/>
                                            </p:txEl>
                                          </p:spTgt>
                                        </p:tgtEl>
                                        <p:attrNameLst>
                                          <p:attrName>style.visibility</p:attrName>
                                        </p:attrNameLst>
                                      </p:cBhvr>
                                      <p:to>
                                        <p:strVal val="visible"/>
                                      </p:to>
                                    </p:set>
                                    <p:animEffect transition="in" filter="fade">
                                      <p:cBhvr>
                                        <p:cTn id="13" dur="500"/>
                                        <p:tgtEl>
                                          <p:spTgt spid="20072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0720">
                                            <p:txEl>
                                              <p:pRg st="3" end="3"/>
                                            </p:txEl>
                                          </p:spTgt>
                                        </p:tgtEl>
                                        <p:attrNameLst>
                                          <p:attrName>style.visibility</p:attrName>
                                        </p:attrNameLst>
                                      </p:cBhvr>
                                      <p:to>
                                        <p:strVal val="visible"/>
                                      </p:to>
                                    </p:set>
                                    <p:animEffect transition="in" filter="fade">
                                      <p:cBhvr>
                                        <p:cTn id="16" dur="500"/>
                                        <p:tgtEl>
                                          <p:spTgt spid="20072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0720">
                                            <p:txEl>
                                              <p:pRg st="4" end="4"/>
                                            </p:txEl>
                                          </p:spTgt>
                                        </p:tgtEl>
                                        <p:attrNameLst>
                                          <p:attrName>style.visibility</p:attrName>
                                        </p:attrNameLst>
                                      </p:cBhvr>
                                      <p:to>
                                        <p:strVal val="visible"/>
                                      </p:to>
                                    </p:set>
                                    <p:animEffect transition="in" filter="fade">
                                      <p:cBhvr>
                                        <p:cTn id="21" dur="500"/>
                                        <p:tgtEl>
                                          <p:spTgt spid="200720">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0720">
                                            <p:txEl>
                                              <p:pRg st="5" end="5"/>
                                            </p:txEl>
                                          </p:spTgt>
                                        </p:tgtEl>
                                        <p:attrNameLst>
                                          <p:attrName>style.visibility</p:attrName>
                                        </p:attrNameLst>
                                      </p:cBhvr>
                                      <p:to>
                                        <p:strVal val="visible"/>
                                      </p:to>
                                    </p:set>
                                    <p:animEffect transition="in" filter="fade">
                                      <p:cBhvr>
                                        <p:cTn id="24" dur="500"/>
                                        <p:tgtEl>
                                          <p:spTgt spid="200720">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0720">
                                            <p:txEl>
                                              <p:pRg st="6" end="6"/>
                                            </p:txEl>
                                          </p:spTgt>
                                        </p:tgtEl>
                                        <p:attrNameLst>
                                          <p:attrName>style.visibility</p:attrName>
                                        </p:attrNameLst>
                                      </p:cBhvr>
                                      <p:to>
                                        <p:strVal val="visible"/>
                                      </p:to>
                                    </p:set>
                                    <p:animEffect transition="in" filter="fade">
                                      <p:cBhvr>
                                        <p:cTn id="27" dur="500"/>
                                        <p:tgtEl>
                                          <p:spTgt spid="200720">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0720">
                                            <p:txEl>
                                              <p:pRg st="7" end="7"/>
                                            </p:txEl>
                                          </p:spTgt>
                                        </p:tgtEl>
                                        <p:attrNameLst>
                                          <p:attrName>style.visibility</p:attrName>
                                        </p:attrNameLst>
                                      </p:cBhvr>
                                      <p:to>
                                        <p:strVal val="visible"/>
                                      </p:to>
                                    </p:set>
                                    <p:animEffect transition="in" filter="fade">
                                      <p:cBhvr>
                                        <p:cTn id="30" dur="500"/>
                                        <p:tgtEl>
                                          <p:spTgt spid="200720">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0720">
                                            <p:txEl>
                                              <p:pRg st="8" end="8"/>
                                            </p:txEl>
                                          </p:spTgt>
                                        </p:tgtEl>
                                        <p:attrNameLst>
                                          <p:attrName>style.visibility</p:attrName>
                                        </p:attrNameLst>
                                      </p:cBhvr>
                                      <p:to>
                                        <p:strVal val="visible"/>
                                      </p:to>
                                    </p:set>
                                    <p:animEffect transition="in" filter="fade">
                                      <p:cBhvr>
                                        <p:cTn id="35" dur="500"/>
                                        <p:tgtEl>
                                          <p:spTgt spid="200720">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0720">
                                            <p:txEl>
                                              <p:pRg st="9" end="9"/>
                                            </p:txEl>
                                          </p:spTgt>
                                        </p:tgtEl>
                                        <p:attrNameLst>
                                          <p:attrName>style.visibility</p:attrName>
                                        </p:attrNameLst>
                                      </p:cBhvr>
                                      <p:to>
                                        <p:strVal val="visible"/>
                                      </p:to>
                                    </p:set>
                                    <p:animEffect transition="in" filter="fade">
                                      <p:cBhvr>
                                        <p:cTn id="38" dur="500"/>
                                        <p:tgtEl>
                                          <p:spTgt spid="200720">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0720">
                                            <p:txEl>
                                              <p:pRg st="10" end="10"/>
                                            </p:txEl>
                                          </p:spTgt>
                                        </p:tgtEl>
                                        <p:attrNameLst>
                                          <p:attrName>style.visibility</p:attrName>
                                        </p:attrNameLst>
                                      </p:cBhvr>
                                      <p:to>
                                        <p:strVal val="visible"/>
                                      </p:to>
                                    </p:set>
                                    <p:animEffect transition="in" filter="fade">
                                      <p:cBhvr>
                                        <p:cTn id="41" dur="500"/>
                                        <p:tgtEl>
                                          <p:spTgt spid="200720">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0720">
                                            <p:txEl>
                                              <p:pRg st="11" end="11"/>
                                            </p:txEl>
                                          </p:spTgt>
                                        </p:tgtEl>
                                        <p:attrNameLst>
                                          <p:attrName>style.visibility</p:attrName>
                                        </p:attrNameLst>
                                      </p:cBhvr>
                                      <p:to>
                                        <p:strVal val="visible"/>
                                      </p:to>
                                    </p:set>
                                    <p:animEffect transition="in" filter="fade">
                                      <p:cBhvr>
                                        <p:cTn id="46" dur="500"/>
                                        <p:tgtEl>
                                          <p:spTgt spid="200720">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0720">
                                            <p:txEl>
                                              <p:pRg st="12" end="12"/>
                                            </p:txEl>
                                          </p:spTgt>
                                        </p:tgtEl>
                                        <p:attrNameLst>
                                          <p:attrName>style.visibility</p:attrName>
                                        </p:attrNameLst>
                                      </p:cBhvr>
                                      <p:to>
                                        <p:strVal val="visible"/>
                                      </p:to>
                                    </p:set>
                                    <p:animEffect transition="in" filter="fade">
                                      <p:cBhvr>
                                        <p:cTn id="49" dur="500"/>
                                        <p:tgtEl>
                                          <p:spTgt spid="20072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t>Example C Program</a:t>
            </a:r>
          </a:p>
        </p:txBody>
      </p:sp>
      <p:sp>
        <p:nvSpPr>
          <p:cNvPr id="45058" name="Rectangle 3"/>
          <p:cNvSpPr>
            <a:spLocks noChangeArrowheads="1"/>
          </p:cNvSpPr>
          <p:nvPr/>
        </p:nvSpPr>
        <p:spPr bwMode="auto">
          <a:xfrm>
            <a:off x="1863725" y="1319213"/>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e=7;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45059" name="Rectangle 4"/>
          <p:cNvSpPr>
            <a:spLocks noChangeArrowheads="1"/>
          </p:cNvSpPr>
          <p:nvPr/>
        </p:nvSpPr>
        <p:spPr bwMode="auto">
          <a:xfrm>
            <a:off x="1863725" y="9366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sp>
        <p:nvSpPr>
          <p:cNvPr id="45060" name="Rectangle 5"/>
          <p:cNvSpPr>
            <a:spLocks noChangeArrowheads="1"/>
          </p:cNvSpPr>
          <p:nvPr/>
        </p:nvSpPr>
        <p:spPr bwMode="auto">
          <a:xfrm>
            <a:off x="5181600" y="7080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45061" name="Rectangle 6"/>
          <p:cNvSpPr>
            <a:spLocks noChangeArrowheads="1"/>
          </p:cNvSpPr>
          <p:nvPr/>
        </p:nvSpPr>
        <p:spPr bwMode="auto">
          <a:xfrm>
            <a:off x="5181600" y="1065213"/>
            <a:ext cx="2644775" cy="2566987"/>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grpSp>
        <p:nvGrpSpPr>
          <p:cNvPr id="7" name="Group 6"/>
          <p:cNvGrpSpPr>
            <a:grpSpLocks/>
          </p:cNvGrpSpPr>
          <p:nvPr/>
        </p:nvGrpSpPr>
        <p:grpSpPr bwMode="auto">
          <a:xfrm>
            <a:off x="1217613" y="5508625"/>
            <a:ext cx="3508375" cy="819150"/>
            <a:chOff x="330200" y="3702050"/>
            <a:chExt cx="3508375" cy="819150"/>
          </a:xfrm>
        </p:grpSpPr>
        <p:sp>
          <p:nvSpPr>
            <p:cNvPr id="45082" name="Rectangle 3"/>
            <p:cNvSpPr>
              <a:spLocks noChangeArrowheads="1"/>
            </p:cNvSpPr>
            <p:nvPr/>
          </p:nvSpPr>
          <p:spPr bwMode="auto">
            <a:xfrm>
              <a:off x="990600" y="370205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main()</a:t>
              </a:r>
            </a:p>
          </p:txBody>
        </p:sp>
        <p:sp>
          <p:nvSpPr>
            <p:cNvPr id="45083" name="Text Box 4"/>
            <p:cNvSpPr txBox="1">
              <a:spLocks noChangeArrowheads="1"/>
            </p:cNvSpPr>
            <p:nvPr/>
          </p:nvSpPr>
          <p:spPr bwMode="auto">
            <a:xfrm>
              <a:off x="330200" y="394811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m.o</a:t>
              </a:r>
            </a:p>
          </p:txBody>
        </p:sp>
        <p:sp>
          <p:nvSpPr>
            <p:cNvPr id="45084" name="Rectangle 15"/>
            <p:cNvSpPr>
              <a:spLocks noChangeArrowheads="1"/>
            </p:cNvSpPr>
            <p:nvPr/>
          </p:nvSpPr>
          <p:spPr bwMode="auto">
            <a:xfrm>
              <a:off x="990600" y="423545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 = 7</a:t>
              </a:r>
            </a:p>
          </p:txBody>
        </p:sp>
        <p:sp>
          <p:nvSpPr>
            <p:cNvPr id="45085" name="Text Box 28"/>
            <p:cNvSpPr txBox="1">
              <a:spLocks noChangeArrowheads="1"/>
            </p:cNvSpPr>
            <p:nvPr/>
          </p:nvSpPr>
          <p:spPr bwMode="auto">
            <a:xfrm>
              <a:off x="2971800" y="37417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5086" name="Text Box 29"/>
            <p:cNvSpPr txBox="1">
              <a:spLocks noChangeArrowheads="1"/>
            </p:cNvSpPr>
            <p:nvPr/>
          </p:nvSpPr>
          <p:spPr bwMode="auto">
            <a:xfrm>
              <a:off x="2971800" y="415448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grpSp>
      <p:grpSp>
        <p:nvGrpSpPr>
          <p:cNvPr id="26" name="Group 25"/>
          <p:cNvGrpSpPr>
            <a:grpSpLocks/>
          </p:cNvGrpSpPr>
          <p:nvPr/>
        </p:nvGrpSpPr>
        <p:grpSpPr bwMode="auto">
          <a:xfrm>
            <a:off x="101600" y="3187700"/>
            <a:ext cx="7607300" cy="2555875"/>
            <a:chOff x="101600" y="3187700"/>
            <a:chExt cx="7607300" cy="2555875"/>
          </a:xfrm>
        </p:grpSpPr>
        <p:sp>
          <p:nvSpPr>
            <p:cNvPr id="45076" name="Text Box 22"/>
            <p:cNvSpPr txBox="1">
              <a:spLocks noChangeArrowheads="1"/>
            </p:cNvSpPr>
            <p:nvPr/>
          </p:nvSpPr>
          <p:spPr bwMode="auto">
            <a:xfrm>
              <a:off x="101600" y="5097463"/>
              <a:ext cx="1493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Relocatable</a:t>
              </a:r>
            </a:p>
            <a:p>
              <a:pPr algn="l">
                <a:lnSpc>
                  <a:spcPct val="100000"/>
                </a:lnSpc>
              </a:pPr>
              <a:r>
                <a:rPr lang="en-US" sz="1800">
                  <a:solidFill>
                    <a:srgbClr val="000066"/>
                  </a:solidFill>
                </a:rPr>
                <a:t>Object Files</a:t>
              </a:r>
            </a:p>
          </p:txBody>
        </p:sp>
        <p:grpSp>
          <p:nvGrpSpPr>
            <p:cNvPr id="45077" name="Group 24"/>
            <p:cNvGrpSpPr>
              <a:grpSpLocks/>
            </p:cNvGrpSpPr>
            <p:nvPr/>
          </p:nvGrpSpPr>
          <p:grpSpPr bwMode="auto">
            <a:xfrm>
              <a:off x="1811337" y="4254500"/>
              <a:ext cx="5897563" cy="430887"/>
              <a:chOff x="1811337" y="4254500"/>
              <a:chExt cx="5897563" cy="430887"/>
            </a:xfrm>
          </p:grpSpPr>
          <p:sp>
            <p:nvSpPr>
              <p:cNvPr id="45080" name="TextBox 1"/>
              <p:cNvSpPr txBox="1">
                <a:spLocks noChangeArrowheads="1"/>
              </p:cNvSpPr>
              <p:nvPr/>
            </p:nvSpPr>
            <p:spPr bwMode="auto">
              <a:xfrm>
                <a:off x="2784737" y="4254500"/>
                <a:ext cx="35598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Compile and Assemble</a:t>
                </a:r>
              </a:p>
            </p:txBody>
          </p:sp>
          <p:sp>
            <p:nvSpPr>
              <p:cNvPr id="45081" name="Rectangle 2"/>
              <p:cNvSpPr>
                <a:spLocks noChangeArrowheads="1"/>
              </p:cNvSpPr>
              <p:nvPr/>
            </p:nvSpPr>
            <p:spPr bwMode="auto">
              <a:xfrm>
                <a:off x="1811337" y="4254500"/>
                <a:ext cx="5897563" cy="430887"/>
              </a:xfrm>
              <a:prstGeom prst="rect">
                <a:avLst/>
              </a:prstGeom>
              <a:noFill/>
              <a:ln w="25400">
                <a:solidFill>
                  <a:srgbClr val="000004"/>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grpSp>
        <p:cxnSp>
          <p:nvCxnSpPr>
            <p:cNvPr id="45078" name="Straight Arrow Connector 4"/>
            <p:cNvCxnSpPr>
              <a:cxnSpLocks noChangeShapeType="1"/>
            </p:cNvCxnSpPr>
            <p:nvPr/>
          </p:nvCxnSpPr>
          <p:spPr bwMode="auto">
            <a:xfrm>
              <a:off x="2921000" y="3187700"/>
              <a:ext cx="0" cy="9398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9" name="Straight Arrow Connector 26"/>
            <p:cNvCxnSpPr>
              <a:cxnSpLocks noChangeShapeType="1"/>
            </p:cNvCxnSpPr>
            <p:nvPr/>
          </p:nvCxnSpPr>
          <p:spPr bwMode="auto">
            <a:xfrm>
              <a:off x="2921000" y="4800600"/>
              <a:ext cx="0" cy="5461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 name="Group 27"/>
          <p:cNvGrpSpPr>
            <a:grpSpLocks/>
          </p:cNvGrpSpPr>
          <p:nvPr/>
        </p:nvGrpSpPr>
        <p:grpSpPr bwMode="auto">
          <a:xfrm>
            <a:off x="4865688" y="3797300"/>
            <a:ext cx="3579812" cy="2738438"/>
            <a:chOff x="4865688" y="3797300"/>
            <a:chExt cx="3579812" cy="2738438"/>
          </a:xfrm>
        </p:grpSpPr>
        <p:grpSp>
          <p:nvGrpSpPr>
            <p:cNvPr id="45065" name="Group 12"/>
            <p:cNvGrpSpPr>
              <a:grpSpLocks/>
            </p:cNvGrpSpPr>
            <p:nvPr/>
          </p:nvGrpSpPr>
          <p:grpSpPr bwMode="auto">
            <a:xfrm>
              <a:off x="4865688" y="5259388"/>
              <a:ext cx="3579812" cy="1276350"/>
              <a:chOff x="395288" y="4953000"/>
              <a:chExt cx="3579812" cy="1276350"/>
            </a:xfrm>
          </p:grpSpPr>
          <p:sp>
            <p:nvSpPr>
              <p:cNvPr id="45068" name="Rectangle 5"/>
              <p:cNvSpPr>
                <a:spLocks noChangeArrowheads="1"/>
              </p:cNvSpPr>
              <p:nvPr/>
            </p:nvSpPr>
            <p:spPr bwMode="auto">
              <a:xfrm>
                <a:off x="990600" y="54864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*ep = &amp;e</a:t>
                </a:r>
              </a:p>
            </p:txBody>
          </p:sp>
          <p:sp>
            <p:nvSpPr>
              <p:cNvPr id="45069" name="Rectangle 6"/>
              <p:cNvSpPr>
                <a:spLocks noChangeArrowheads="1"/>
              </p:cNvSpPr>
              <p:nvPr/>
            </p:nvSpPr>
            <p:spPr bwMode="auto">
              <a:xfrm>
                <a:off x="990600" y="495300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45070" name="Text Box 7"/>
              <p:cNvSpPr txBox="1">
                <a:spLocks noChangeArrowheads="1"/>
              </p:cNvSpPr>
              <p:nvPr/>
            </p:nvSpPr>
            <p:spPr bwMode="auto">
              <a:xfrm>
                <a:off x="395288" y="5427662"/>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a.o</a:t>
                </a:r>
              </a:p>
            </p:txBody>
          </p:sp>
          <p:sp>
            <p:nvSpPr>
              <p:cNvPr id="45071" name="Rectangle 18"/>
              <p:cNvSpPr>
                <a:spLocks noChangeArrowheads="1"/>
              </p:cNvSpPr>
              <p:nvPr/>
            </p:nvSpPr>
            <p:spPr bwMode="auto">
              <a:xfrm>
                <a:off x="990600" y="57150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x = 15</a:t>
                </a:r>
              </a:p>
            </p:txBody>
          </p:sp>
          <p:sp>
            <p:nvSpPr>
              <p:cNvPr id="45072" name="Rectangle 19"/>
              <p:cNvSpPr>
                <a:spLocks noChangeArrowheads="1"/>
              </p:cNvSpPr>
              <p:nvPr/>
            </p:nvSpPr>
            <p:spPr bwMode="auto">
              <a:xfrm>
                <a:off x="990600" y="5943600"/>
                <a:ext cx="1981200" cy="228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y</a:t>
                </a:r>
              </a:p>
            </p:txBody>
          </p:sp>
          <p:sp>
            <p:nvSpPr>
              <p:cNvPr id="45073" name="Text Box 30"/>
              <p:cNvSpPr txBox="1">
                <a:spLocks noChangeArrowheads="1"/>
              </p:cNvSpPr>
              <p:nvPr/>
            </p:nvSpPr>
            <p:spPr bwMode="auto">
              <a:xfrm>
                <a:off x="2971800" y="5024437"/>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5074" name="Text Box 31"/>
              <p:cNvSpPr txBox="1">
                <a:spLocks noChangeArrowheads="1"/>
              </p:cNvSpPr>
              <p:nvPr/>
            </p:nvSpPr>
            <p:spPr bwMode="auto">
              <a:xfrm>
                <a:off x="2971800" y="5481637"/>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sp>
            <p:nvSpPr>
              <p:cNvPr id="45075" name="Text Box 32"/>
              <p:cNvSpPr txBox="1">
                <a:spLocks noChangeArrowheads="1"/>
              </p:cNvSpPr>
              <p:nvPr/>
            </p:nvSpPr>
            <p:spPr bwMode="auto">
              <a:xfrm>
                <a:off x="2971800" y="5862637"/>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.bss  </a:t>
                </a:r>
              </a:p>
            </p:txBody>
          </p:sp>
        </p:grpSp>
        <p:cxnSp>
          <p:nvCxnSpPr>
            <p:cNvPr id="45066" name="Straight Arrow Connector 29"/>
            <p:cNvCxnSpPr>
              <a:cxnSpLocks noChangeShapeType="1"/>
            </p:cNvCxnSpPr>
            <p:nvPr/>
          </p:nvCxnSpPr>
          <p:spPr bwMode="auto">
            <a:xfrm>
              <a:off x="6464300" y="3797300"/>
              <a:ext cx="0" cy="371475"/>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67" name="Straight Arrow Connector 31"/>
            <p:cNvCxnSpPr>
              <a:cxnSpLocks noChangeShapeType="1"/>
            </p:cNvCxnSpPr>
            <p:nvPr/>
          </p:nvCxnSpPr>
          <p:spPr bwMode="auto">
            <a:xfrm>
              <a:off x="6464300" y="4784725"/>
              <a:ext cx="0" cy="371475"/>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95354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 into an Executable Object File</a:t>
            </a:r>
          </a:p>
        </p:txBody>
      </p:sp>
      <p:sp>
        <p:nvSpPr>
          <p:cNvPr id="46082" name="Text Box 22"/>
          <p:cNvSpPr txBox="1">
            <a:spLocks noChangeArrowheads="1"/>
          </p:cNvSpPr>
          <p:nvPr/>
        </p:nvSpPr>
        <p:spPr bwMode="auto">
          <a:xfrm>
            <a:off x="609600" y="1447800"/>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Relocatable Object Files</a:t>
            </a:r>
          </a:p>
        </p:txBody>
      </p:sp>
      <p:grpSp>
        <p:nvGrpSpPr>
          <p:cNvPr id="4" name="Group 3"/>
          <p:cNvGrpSpPr>
            <a:grpSpLocks/>
          </p:cNvGrpSpPr>
          <p:nvPr/>
        </p:nvGrpSpPr>
        <p:grpSpPr bwMode="auto">
          <a:xfrm>
            <a:off x="787400" y="2057400"/>
            <a:ext cx="2847975" cy="787400"/>
            <a:chOff x="990600" y="2057400"/>
            <a:chExt cx="2847975" cy="787400"/>
          </a:xfrm>
        </p:grpSpPr>
        <p:sp>
          <p:nvSpPr>
            <p:cNvPr id="46124" name="Rectangle 13"/>
            <p:cNvSpPr>
              <a:spLocks noChangeArrowheads="1"/>
            </p:cNvSpPr>
            <p:nvPr/>
          </p:nvSpPr>
          <p:spPr bwMode="auto">
            <a:xfrm>
              <a:off x="990600" y="205740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rPr>
                <a:t>system code</a:t>
              </a:r>
            </a:p>
          </p:txBody>
        </p:sp>
        <p:sp>
          <p:nvSpPr>
            <p:cNvPr id="46125" name="Rectangle 16"/>
            <p:cNvSpPr>
              <a:spLocks noChangeArrowheads="1"/>
            </p:cNvSpPr>
            <p:nvPr/>
          </p:nvSpPr>
          <p:spPr bwMode="auto">
            <a:xfrm>
              <a:off x="990600" y="25908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rPr>
                <a:t>system data</a:t>
              </a:r>
            </a:p>
          </p:txBody>
        </p:sp>
        <p:sp>
          <p:nvSpPr>
            <p:cNvPr id="46126" name="Text Box 26"/>
            <p:cNvSpPr txBox="1">
              <a:spLocks noChangeArrowheads="1"/>
            </p:cNvSpPr>
            <p:nvPr/>
          </p:nvSpPr>
          <p:spPr bwMode="auto">
            <a:xfrm>
              <a:off x="2955925" y="21129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27" name="Text Box 27"/>
            <p:cNvSpPr txBox="1">
              <a:spLocks noChangeArrowheads="1"/>
            </p:cNvSpPr>
            <p:nvPr/>
          </p:nvSpPr>
          <p:spPr bwMode="auto">
            <a:xfrm>
              <a:off x="2971800" y="247808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grpSp>
      <p:grpSp>
        <p:nvGrpSpPr>
          <p:cNvPr id="2" name="Group 1"/>
          <p:cNvGrpSpPr>
            <a:grpSpLocks/>
          </p:cNvGrpSpPr>
          <p:nvPr/>
        </p:nvGrpSpPr>
        <p:grpSpPr bwMode="auto">
          <a:xfrm>
            <a:off x="127000" y="3702050"/>
            <a:ext cx="3508375" cy="819150"/>
            <a:chOff x="330200" y="3702050"/>
            <a:chExt cx="3508375" cy="819150"/>
          </a:xfrm>
        </p:grpSpPr>
        <p:sp>
          <p:nvSpPr>
            <p:cNvPr id="46119" name="Rectangle 3"/>
            <p:cNvSpPr>
              <a:spLocks noChangeArrowheads="1"/>
            </p:cNvSpPr>
            <p:nvPr/>
          </p:nvSpPr>
          <p:spPr bwMode="auto">
            <a:xfrm>
              <a:off x="990600" y="370205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main()</a:t>
              </a:r>
            </a:p>
          </p:txBody>
        </p:sp>
        <p:sp>
          <p:nvSpPr>
            <p:cNvPr id="46120" name="Text Box 4"/>
            <p:cNvSpPr txBox="1">
              <a:spLocks noChangeArrowheads="1"/>
            </p:cNvSpPr>
            <p:nvPr/>
          </p:nvSpPr>
          <p:spPr bwMode="auto">
            <a:xfrm>
              <a:off x="330200" y="394811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m.o</a:t>
              </a:r>
            </a:p>
          </p:txBody>
        </p:sp>
        <p:sp>
          <p:nvSpPr>
            <p:cNvPr id="46121" name="Rectangle 15"/>
            <p:cNvSpPr>
              <a:spLocks noChangeArrowheads="1"/>
            </p:cNvSpPr>
            <p:nvPr/>
          </p:nvSpPr>
          <p:spPr bwMode="auto">
            <a:xfrm>
              <a:off x="990600" y="423545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 = 7</a:t>
              </a:r>
            </a:p>
          </p:txBody>
        </p:sp>
        <p:sp>
          <p:nvSpPr>
            <p:cNvPr id="46122" name="Text Box 28"/>
            <p:cNvSpPr txBox="1">
              <a:spLocks noChangeArrowheads="1"/>
            </p:cNvSpPr>
            <p:nvPr/>
          </p:nvSpPr>
          <p:spPr bwMode="auto">
            <a:xfrm>
              <a:off x="2971800" y="37417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23" name="Text Box 29"/>
            <p:cNvSpPr txBox="1">
              <a:spLocks noChangeArrowheads="1"/>
            </p:cNvSpPr>
            <p:nvPr/>
          </p:nvSpPr>
          <p:spPr bwMode="auto">
            <a:xfrm>
              <a:off x="2971800" y="415448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grpSp>
      <p:grpSp>
        <p:nvGrpSpPr>
          <p:cNvPr id="3" name="Group 2"/>
          <p:cNvGrpSpPr>
            <a:grpSpLocks/>
          </p:cNvGrpSpPr>
          <p:nvPr/>
        </p:nvGrpSpPr>
        <p:grpSpPr bwMode="auto">
          <a:xfrm>
            <a:off x="192088" y="4953000"/>
            <a:ext cx="3579812" cy="1276350"/>
            <a:chOff x="395288" y="4953000"/>
            <a:chExt cx="3579812" cy="1276350"/>
          </a:xfrm>
        </p:grpSpPr>
        <p:sp>
          <p:nvSpPr>
            <p:cNvPr id="46111" name="Rectangle 5"/>
            <p:cNvSpPr>
              <a:spLocks noChangeArrowheads="1"/>
            </p:cNvSpPr>
            <p:nvPr/>
          </p:nvSpPr>
          <p:spPr bwMode="auto">
            <a:xfrm>
              <a:off x="990600" y="54864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*ep = &amp;e</a:t>
              </a:r>
            </a:p>
          </p:txBody>
        </p:sp>
        <p:sp>
          <p:nvSpPr>
            <p:cNvPr id="46112" name="Rectangle 6"/>
            <p:cNvSpPr>
              <a:spLocks noChangeArrowheads="1"/>
            </p:cNvSpPr>
            <p:nvPr/>
          </p:nvSpPr>
          <p:spPr bwMode="auto">
            <a:xfrm>
              <a:off x="990600" y="495300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46113" name="Text Box 7"/>
            <p:cNvSpPr txBox="1">
              <a:spLocks noChangeArrowheads="1"/>
            </p:cNvSpPr>
            <p:nvPr/>
          </p:nvSpPr>
          <p:spPr bwMode="auto">
            <a:xfrm>
              <a:off x="395288" y="542766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a.o</a:t>
              </a:r>
            </a:p>
          </p:txBody>
        </p:sp>
        <p:sp>
          <p:nvSpPr>
            <p:cNvPr id="46114" name="Rectangle 18"/>
            <p:cNvSpPr>
              <a:spLocks noChangeArrowheads="1"/>
            </p:cNvSpPr>
            <p:nvPr/>
          </p:nvSpPr>
          <p:spPr bwMode="auto">
            <a:xfrm>
              <a:off x="990600" y="57150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x = 15</a:t>
              </a:r>
            </a:p>
          </p:txBody>
        </p:sp>
        <p:sp>
          <p:nvSpPr>
            <p:cNvPr id="46115" name="Rectangle 19"/>
            <p:cNvSpPr>
              <a:spLocks noChangeArrowheads="1"/>
            </p:cNvSpPr>
            <p:nvPr/>
          </p:nvSpPr>
          <p:spPr bwMode="auto">
            <a:xfrm>
              <a:off x="990600" y="5943600"/>
              <a:ext cx="1981200" cy="228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y</a:t>
              </a:r>
            </a:p>
          </p:txBody>
        </p:sp>
        <p:sp>
          <p:nvSpPr>
            <p:cNvPr id="46116" name="Text Box 30"/>
            <p:cNvSpPr txBox="1">
              <a:spLocks noChangeArrowheads="1"/>
            </p:cNvSpPr>
            <p:nvPr/>
          </p:nvSpPr>
          <p:spPr bwMode="auto">
            <a:xfrm>
              <a:off x="2971800" y="50244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17" name="Text Box 31"/>
            <p:cNvSpPr txBox="1">
              <a:spLocks noChangeArrowheads="1"/>
            </p:cNvSpPr>
            <p:nvPr/>
          </p:nvSpPr>
          <p:spPr bwMode="auto">
            <a:xfrm>
              <a:off x="2971800" y="54816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sp>
          <p:nvSpPr>
            <p:cNvPr id="46118" name="Text Box 32"/>
            <p:cNvSpPr txBox="1">
              <a:spLocks noChangeArrowheads="1"/>
            </p:cNvSpPr>
            <p:nvPr/>
          </p:nvSpPr>
          <p:spPr bwMode="auto">
            <a:xfrm>
              <a:off x="2971800" y="5862638"/>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.bss  </a:t>
              </a:r>
            </a:p>
          </p:txBody>
        </p:sp>
      </p:grpSp>
      <p:grpSp>
        <p:nvGrpSpPr>
          <p:cNvPr id="9" name="Group 8"/>
          <p:cNvGrpSpPr>
            <a:grpSpLocks/>
          </p:cNvGrpSpPr>
          <p:nvPr/>
        </p:nvGrpSpPr>
        <p:grpSpPr bwMode="auto">
          <a:xfrm>
            <a:off x="5457825" y="1462088"/>
            <a:ext cx="3686175" cy="4938712"/>
            <a:chOff x="5457825" y="1462088"/>
            <a:chExt cx="3686175" cy="4938712"/>
          </a:xfrm>
        </p:grpSpPr>
        <p:sp>
          <p:nvSpPr>
            <p:cNvPr id="46093" name="Rectangle 8"/>
            <p:cNvSpPr>
              <a:spLocks noChangeArrowheads="1"/>
            </p:cNvSpPr>
            <p:nvPr/>
          </p:nvSpPr>
          <p:spPr bwMode="auto">
            <a:xfrm>
              <a:off x="5762625" y="47863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 = 7</a:t>
              </a:r>
            </a:p>
          </p:txBody>
        </p:sp>
        <p:sp>
          <p:nvSpPr>
            <p:cNvPr id="46094" name="Rectangle 9"/>
            <p:cNvSpPr>
              <a:spLocks noChangeArrowheads="1"/>
            </p:cNvSpPr>
            <p:nvPr/>
          </p:nvSpPr>
          <p:spPr bwMode="auto">
            <a:xfrm>
              <a:off x="5762625" y="2309813"/>
              <a:ext cx="1981200" cy="319087"/>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a:solidFill>
                    <a:srgbClr val="000066"/>
                  </a:solidFill>
                </a:rPr>
                <a:t>headers</a:t>
              </a:r>
            </a:p>
          </p:txBody>
        </p:sp>
        <p:sp>
          <p:nvSpPr>
            <p:cNvPr id="46095" name="Rectangle 10"/>
            <p:cNvSpPr>
              <a:spLocks noChangeArrowheads="1"/>
            </p:cNvSpPr>
            <p:nvPr/>
          </p:nvSpPr>
          <p:spPr bwMode="auto">
            <a:xfrm>
              <a:off x="5762625" y="2957513"/>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main()</a:t>
              </a:r>
            </a:p>
          </p:txBody>
        </p:sp>
        <p:sp>
          <p:nvSpPr>
            <p:cNvPr id="46096" name="Rectangle 11"/>
            <p:cNvSpPr>
              <a:spLocks noChangeArrowheads="1"/>
            </p:cNvSpPr>
            <p:nvPr/>
          </p:nvSpPr>
          <p:spPr bwMode="auto">
            <a:xfrm>
              <a:off x="5762625" y="3490913"/>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46097" name="Text Box 12"/>
            <p:cNvSpPr txBox="1">
              <a:spLocks noChangeArrowheads="1"/>
            </p:cNvSpPr>
            <p:nvPr/>
          </p:nvSpPr>
          <p:spPr bwMode="auto">
            <a:xfrm>
              <a:off x="5457825" y="2057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0</a:t>
              </a:r>
            </a:p>
          </p:txBody>
        </p:sp>
        <p:sp>
          <p:nvSpPr>
            <p:cNvPr id="46098" name="Rectangle 14"/>
            <p:cNvSpPr>
              <a:spLocks noChangeArrowheads="1"/>
            </p:cNvSpPr>
            <p:nvPr/>
          </p:nvSpPr>
          <p:spPr bwMode="auto">
            <a:xfrm>
              <a:off x="5762625" y="50149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*ep = &amp;e</a:t>
              </a:r>
            </a:p>
          </p:txBody>
        </p:sp>
        <p:sp>
          <p:nvSpPr>
            <p:cNvPr id="46099" name="Rectangle 17"/>
            <p:cNvSpPr>
              <a:spLocks noChangeArrowheads="1"/>
            </p:cNvSpPr>
            <p:nvPr/>
          </p:nvSpPr>
          <p:spPr bwMode="auto">
            <a:xfrm>
              <a:off x="5762625" y="4024313"/>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b="0">
                  <a:solidFill>
                    <a:srgbClr val="000066"/>
                  </a:solidFill>
                </a:rPr>
                <a:t>more system code</a:t>
              </a:r>
            </a:p>
          </p:txBody>
        </p:sp>
        <p:sp>
          <p:nvSpPr>
            <p:cNvPr id="46100" name="Rectangle 20"/>
            <p:cNvSpPr>
              <a:spLocks noChangeArrowheads="1"/>
            </p:cNvSpPr>
            <p:nvPr/>
          </p:nvSpPr>
          <p:spPr bwMode="auto">
            <a:xfrm>
              <a:off x="5762625" y="45577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b="0">
                  <a:solidFill>
                    <a:srgbClr val="000066"/>
                  </a:solidFill>
                </a:rPr>
                <a:t>system data</a:t>
              </a:r>
            </a:p>
          </p:txBody>
        </p:sp>
        <p:sp>
          <p:nvSpPr>
            <p:cNvPr id="46101" name="Rectangle 21"/>
            <p:cNvSpPr>
              <a:spLocks noChangeArrowheads="1"/>
            </p:cNvSpPr>
            <p:nvPr/>
          </p:nvSpPr>
          <p:spPr bwMode="auto">
            <a:xfrm>
              <a:off x="5762625" y="52435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x = 15</a:t>
              </a:r>
            </a:p>
          </p:txBody>
        </p:sp>
        <p:sp>
          <p:nvSpPr>
            <p:cNvPr id="46102" name="Text Box 23"/>
            <p:cNvSpPr txBox="1">
              <a:spLocks noChangeArrowheads="1"/>
            </p:cNvSpPr>
            <p:nvPr/>
          </p:nvSpPr>
          <p:spPr bwMode="auto">
            <a:xfrm>
              <a:off x="5507038" y="1462088"/>
              <a:ext cx="262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Executable Object File</a:t>
              </a:r>
            </a:p>
          </p:txBody>
        </p:sp>
        <p:sp>
          <p:nvSpPr>
            <p:cNvPr id="46103" name="AutoShape 24"/>
            <p:cNvSpPr>
              <a:spLocks/>
            </p:cNvSpPr>
            <p:nvPr/>
          </p:nvSpPr>
          <p:spPr bwMode="auto">
            <a:xfrm>
              <a:off x="7820025" y="2271713"/>
              <a:ext cx="304800" cy="2224087"/>
            </a:xfrm>
            <a:prstGeom prst="rightBrace">
              <a:avLst>
                <a:gd name="adj1" fmla="val 6080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46104" name="Text Box 25"/>
            <p:cNvSpPr txBox="1">
              <a:spLocks noChangeArrowheads="1"/>
            </p:cNvSpPr>
            <p:nvPr/>
          </p:nvSpPr>
          <p:spPr bwMode="auto">
            <a:xfrm>
              <a:off x="8277225" y="31496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05" name="Rectangle 33"/>
            <p:cNvSpPr>
              <a:spLocks noChangeArrowheads="1"/>
            </p:cNvSpPr>
            <p:nvPr/>
          </p:nvSpPr>
          <p:spPr bwMode="auto">
            <a:xfrm>
              <a:off x="5768975" y="5715000"/>
              <a:ext cx="1981200" cy="685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.symtab</a:t>
              </a:r>
            </a:p>
            <a:p>
              <a:pPr>
                <a:lnSpc>
                  <a:spcPct val="100000"/>
                </a:lnSpc>
              </a:pPr>
              <a:r>
                <a:rPr lang="en-US">
                  <a:solidFill>
                    <a:srgbClr val="000066"/>
                  </a:solidFill>
                  <a:latin typeface="Courier New" charset="0"/>
                </a:rPr>
                <a:t>.debug</a:t>
              </a:r>
            </a:p>
          </p:txBody>
        </p:sp>
        <p:sp>
          <p:nvSpPr>
            <p:cNvPr id="46106" name="AutoShape 34"/>
            <p:cNvSpPr>
              <a:spLocks/>
            </p:cNvSpPr>
            <p:nvPr/>
          </p:nvSpPr>
          <p:spPr bwMode="auto">
            <a:xfrm>
              <a:off x="7820025" y="4557713"/>
              <a:ext cx="304800" cy="914400"/>
            </a:xfrm>
            <a:prstGeom prst="rightBrace">
              <a:avLst>
                <a:gd name="adj1" fmla="val 2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46107" name="Text Box 35"/>
            <p:cNvSpPr txBox="1">
              <a:spLocks noChangeArrowheads="1"/>
            </p:cNvSpPr>
            <p:nvPr/>
          </p:nvSpPr>
          <p:spPr bwMode="auto">
            <a:xfrm>
              <a:off x="8277225" y="478155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sp>
          <p:nvSpPr>
            <p:cNvPr id="46108" name="Rectangle 36"/>
            <p:cNvSpPr>
              <a:spLocks noChangeArrowheads="1"/>
            </p:cNvSpPr>
            <p:nvPr/>
          </p:nvSpPr>
          <p:spPr bwMode="auto">
            <a:xfrm>
              <a:off x="5762625" y="5486400"/>
              <a:ext cx="1981200" cy="228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b="0">
                  <a:solidFill>
                    <a:srgbClr val="000066"/>
                  </a:solidFill>
                </a:rPr>
                <a:t>uninitialized data</a:t>
              </a:r>
            </a:p>
          </p:txBody>
        </p:sp>
        <p:sp>
          <p:nvSpPr>
            <p:cNvPr id="46109" name="Text Box 37"/>
            <p:cNvSpPr txBox="1">
              <a:spLocks noChangeArrowheads="1"/>
            </p:cNvSpPr>
            <p:nvPr/>
          </p:nvSpPr>
          <p:spPr bwMode="auto">
            <a:xfrm>
              <a:off x="8296275" y="540543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.bss</a:t>
              </a:r>
            </a:p>
          </p:txBody>
        </p:sp>
        <p:sp>
          <p:nvSpPr>
            <p:cNvPr id="46110" name="Rectangle 42"/>
            <p:cNvSpPr>
              <a:spLocks noChangeArrowheads="1"/>
            </p:cNvSpPr>
            <p:nvPr/>
          </p:nvSpPr>
          <p:spPr bwMode="auto">
            <a:xfrm>
              <a:off x="5762625" y="2633663"/>
              <a:ext cx="1981200" cy="319087"/>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b="0">
                  <a:solidFill>
                    <a:srgbClr val="000066"/>
                  </a:solidFill>
                </a:rPr>
                <a:t>system code</a:t>
              </a:r>
            </a:p>
          </p:txBody>
        </p:sp>
      </p:grpSp>
      <p:grpSp>
        <p:nvGrpSpPr>
          <p:cNvPr id="8" name="Group 7"/>
          <p:cNvGrpSpPr>
            <a:grpSpLocks/>
          </p:cNvGrpSpPr>
          <p:nvPr/>
        </p:nvGrpSpPr>
        <p:grpSpPr bwMode="auto">
          <a:xfrm>
            <a:off x="3635375" y="2112963"/>
            <a:ext cx="1822450" cy="3735387"/>
            <a:chOff x="3635375" y="2112963"/>
            <a:chExt cx="1822450" cy="3735387"/>
          </a:xfrm>
        </p:grpSpPr>
        <p:sp>
          <p:nvSpPr>
            <p:cNvPr id="46088" name="Line 38"/>
            <p:cNvSpPr>
              <a:spLocks noChangeShapeType="1"/>
            </p:cNvSpPr>
            <p:nvPr/>
          </p:nvSpPr>
          <p:spPr bwMode="auto">
            <a:xfrm>
              <a:off x="3635375" y="4191000"/>
              <a:ext cx="182245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46089" name="Line 39"/>
            <p:cNvSpPr>
              <a:spLocks noChangeShapeType="1"/>
            </p:cNvSpPr>
            <p:nvPr/>
          </p:nvSpPr>
          <p:spPr bwMode="auto">
            <a:xfrm>
              <a:off x="3635375" y="2844800"/>
              <a:ext cx="1822450" cy="8969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46090" name="Line 40"/>
            <p:cNvSpPr>
              <a:spLocks noChangeShapeType="1"/>
            </p:cNvSpPr>
            <p:nvPr/>
          </p:nvSpPr>
          <p:spPr bwMode="auto">
            <a:xfrm flipV="1">
              <a:off x="3635375" y="4648200"/>
              <a:ext cx="1822450" cy="1066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46091" name="Rectangle 5"/>
            <p:cNvSpPr>
              <a:spLocks noChangeArrowheads="1"/>
            </p:cNvSpPr>
            <p:nvPr/>
          </p:nvSpPr>
          <p:spPr bwMode="auto">
            <a:xfrm>
              <a:off x="4165600" y="2112963"/>
              <a:ext cx="609600" cy="3735387"/>
            </a:xfrm>
            <a:prstGeom prst="rect">
              <a:avLst/>
            </a:prstGeom>
            <a:solidFill>
              <a:schemeClr val="bg1"/>
            </a:solidFill>
            <a:ln w="12700">
              <a:solidFill>
                <a:srgbClr val="000000"/>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46092" name="TextBox 6"/>
            <p:cNvSpPr txBox="1">
              <a:spLocks noChangeArrowheads="1"/>
            </p:cNvSpPr>
            <p:nvPr/>
          </p:nvSpPr>
          <p:spPr bwMode="auto">
            <a:xfrm>
              <a:off x="4191000" y="2834719"/>
              <a:ext cx="4953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L</a:t>
              </a:r>
            </a:p>
            <a:p>
              <a:r>
                <a:rPr lang="en-US">
                  <a:solidFill>
                    <a:srgbClr val="000066"/>
                  </a:solidFill>
                </a:rPr>
                <a:t>I</a:t>
              </a:r>
            </a:p>
            <a:p>
              <a:r>
                <a:rPr lang="en-US">
                  <a:solidFill>
                    <a:srgbClr val="000066"/>
                  </a:solidFill>
                </a:rPr>
                <a:t>N</a:t>
              </a:r>
            </a:p>
            <a:p>
              <a:r>
                <a:rPr lang="en-US">
                  <a:solidFill>
                    <a:srgbClr val="000066"/>
                  </a:solidFill>
                </a:rPr>
                <a:t>K</a:t>
              </a:r>
            </a:p>
            <a:p>
              <a:r>
                <a:rPr lang="en-US">
                  <a:solidFill>
                    <a:srgbClr val="000066"/>
                  </a:solidFill>
                </a:rPr>
                <a:t>E</a:t>
              </a:r>
            </a:p>
            <a:p>
              <a:r>
                <a:rPr lang="en-US">
                  <a:solidFill>
                    <a:srgbClr val="000066"/>
                  </a:solidFill>
                </a:rPr>
                <a:t>R</a:t>
              </a:r>
            </a:p>
          </p:txBody>
        </p:sp>
      </p:grpSp>
    </p:spTree>
    <p:extLst>
      <p:ext uri="{BB962C8B-B14F-4D97-AF65-F5344CB8AC3E}">
        <p14:creationId xmlns:p14="http://schemas.microsoft.com/office/powerpoint/2010/main" val="1297221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02" name="Rectangle 26"/>
          <p:cNvSpPr>
            <a:spLocks noGrp="1" noChangeArrowheads="1"/>
          </p:cNvSpPr>
          <p:nvPr>
            <p:ph type="title"/>
          </p:nvPr>
        </p:nvSpPr>
        <p:spPr/>
        <p:txBody>
          <a:bodyPr/>
          <a:lstStyle/>
          <a:p>
            <a:pPr eaLnBrk="1" hangingPunct="1">
              <a:defRPr/>
            </a:pPr>
            <a:r>
              <a:rPr lang="en-US" dirty="0" smtClean="0"/>
              <a:t>Symbol Resolution and Relocation</a:t>
            </a:r>
            <a:endParaRPr lang="en-US" dirty="0"/>
          </a:p>
        </p:txBody>
      </p:sp>
      <p:sp>
        <p:nvSpPr>
          <p:cNvPr id="47106" name="Rectangle 27"/>
          <p:cNvSpPr>
            <a:spLocks noGrp="1" noChangeArrowheads="1"/>
          </p:cNvSpPr>
          <p:nvPr>
            <p:ph type="body" idx="1"/>
          </p:nvPr>
        </p:nvSpPr>
        <p:spPr>
          <a:xfrm>
            <a:off x="290513" y="1220788"/>
            <a:ext cx="8307387" cy="1519237"/>
          </a:xfrm>
        </p:spPr>
        <p:txBody>
          <a:bodyPr/>
          <a:lstStyle/>
          <a:p>
            <a:pPr lvl="1" eaLnBrk="1" hangingPunct="1"/>
            <a:r>
              <a:rPr lang="en-US" sz="1800" i="1">
                <a:solidFill>
                  <a:srgbClr val="FF0000"/>
                </a:solidFill>
                <a:latin typeface="Helvetica" charset="0"/>
                <a:ea typeface="ＭＳ Ｐゴシック" charset="0"/>
              </a:rPr>
              <a:t>Symbols</a:t>
            </a:r>
            <a:r>
              <a:rPr lang="en-US" sz="1800">
                <a:latin typeface="Helvetica" charset="0"/>
                <a:ea typeface="ＭＳ Ｐゴシック" charset="0"/>
              </a:rPr>
              <a:t> are lexical entities that name functions and variables.</a:t>
            </a:r>
          </a:p>
          <a:p>
            <a:pPr lvl="1" eaLnBrk="1" hangingPunct="1"/>
            <a:r>
              <a:rPr lang="en-US" sz="1800">
                <a:latin typeface="Helvetica" charset="0"/>
                <a:ea typeface="ＭＳ Ｐゴシック" charset="0"/>
              </a:rPr>
              <a:t>Each symbol has a </a:t>
            </a:r>
            <a:r>
              <a:rPr lang="en-US" sz="1800" i="1">
                <a:solidFill>
                  <a:srgbClr val="FF0000"/>
                </a:solidFill>
                <a:latin typeface="Helvetica" charset="0"/>
                <a:ea typeface="ＭＳ Ｐゴシック" charset="0"/>
              </a:rPr>
              <a:t>value</a:t>
            </a:r>
            <a:r>
              <a:rPr lang="en-US" sz="1800">
                <a:latin typeface="Helvetica" charset="0"/>
                <a:ea typeface="ＭＳ Ｐゴシック" charset="0"/>
              </a:rPr>
              <a:t> (typically a memory address).</a:t>
            </a:r>
          </a:p>
          <a:p>
            <a:pPr lvl="1" eaLnBrk="1" hangingPunct="1"/>
            <a:r>
              <a:rPr lang="en-US" sz="1800">
                <a:latin typeface="Helvetica" charset="0"/>
                <a:ea typeface="ＭＳ Ｐゴシック" charset="0"/>
              </a:rPr>
              <a:t>Code consists of symbol </a:t>
            </a:r>
            <a:r>
              <a:rPr lang="en-US" sz="1800" i="1">
                <a:solidFill>
                  <a:srgbClr val="FF0000"/>
                </a:solidFill>
                <a:latin typeface="Helvetica" charset="0"/>
                <a:ea typeface="ＭＳ Ｐゴシック" charset="0"/>
              </a:rPr>
              <a:t>definitions</a:t>
            </a:r>
            <a:r>
              <a:rPr lang="en-US" sz="1800">
                <a:latin typeface="Helvetica" charset="0"/>
                <a:ea typeface="ＭＳ Ｐゴシック" charset="0"/>
              </a:rPr>
              <a:t> and </a:t>
            </a:r>
            <a:r>
              <a:rPr lang="en-US" sz="1800" i="1">
                <a:solidFill>
                  <a:srgbClr val="FF0000"/>
                </a:solidFill>
                <a:latin typeface="Helvetica" charset="0"/>
                <a:ea typeface="ＭＳ Ｐゴシック" charset="0"/>
              </a:rPr>
              <a:t>references</a:t>
            </a:r>
            <a:r>
              <a:rPr lang="en-US" sz="1800">
                <a:solidFill>
                  <a:srgbClr val="FF0000"/>
                </a:solidFill>
                <a:latin typeface="Helvetica" charset="0"/>
                <a:ea typeface="ＭＳ Ｐゴシック" charset="0"/>
              </a:rPr>
              <a:t>.</a:t>
            </a:r>
          </a:p>
          <a:p>
            <a:pPr lvl="1" eaLnBrk="1" hangingPunct="1"/>
            <a:r>
              <a:rPr lang="en-US" sz="1800">
                <a:latin typeface="Helvetica" charset="0"/>
                <a:ea typeface="ＭＳ Ｐゴシック" charset="0"/>
              </a:rPr>
              <a:t>References can be either </a:t>
            </a:r>
            <a:r>
              <a:rPr lang="en-US" sz="1800" i="1">
                <a:solidFill>
                  <a:srgbClr val="FF0000"/>
                </a:solidFill>
                <a:latin typeface="Helvetica" charset="0"/>
                <a:ea typeface="ＭＳ Ｐゴシック" charset="0"/>
              </a:rPr>
              <a:t>local</a:t>
            </a:r>
            <a:r>
              <a:rPr lang="en-US" sz="1800">
                <a:solidFill>
                  <a:srgbClr val="FF0000"/>
                </a:solidFill>
                <a:latin typeface="Helvetica" charset="0"/>
                <a:ea typeface="ＭＳ Ｐゴシック" charset="0"/>
              </a:rPr>
              <a:t> </a:t>
            </a:r>
            <a:r>
              <a:rPr lang="en-US" sz="1800">
                <a:solidFill>
                  <a:srgbClr val="000004"/>
                </a:solidFill>
                <a:latin typeface="Helvetica" charset="0"/>
                <a:ea typeface="ＭＳ Ｐゴシック" charset="0"/>
              </a:rPr>
              <a:t>or</a:t>
            </a:r>
            <a:r>
              <a:rPr lang="en-US" sz="1800">
                <a:solidFill>
                  <a:srgbClr val="FF0000"/>
                </a:solidFill>
                <a:latin typeface="Helvetica" charset="0"/>
                <a:ea typeface="ＭＳ Ｐゴシック" charset="0"/>
              </a:rPr>
              <a:t> </a:t>
            </a:r>
            <a:r>
              <a:rPr lang="en-US" sz="1800" i="1">
                <a:solidFill>
                  <a:srgbClr val="FF0000"/>
                </a:solidFill>
                <a:latin typeface="Helvetica" charset="0"/>
                <a:ea typeface="ＭＳ Ｐゴシック" charset="0"/>
              </a:rPr>
              <a:t>external</a:t>
            </a:r>
            <a:r>
              <a:rPr lang="en-US" sz="1800">
                <a:solidFill>
                  <a:srgbClr val="FF0000"/>
                </a:solidFill>
                <a:latin typeface="Helvetica" charset="0"/>
                <a:ea typeface="ＭＳ Ｐゴシック" charset="0"/>
              </a:rPr>
              <a:t>.</a:t>
            </a:r>
          </a:p>
        </p:txBody>
      </p:sp>
      <p:sp>
        <p:nvSpPr>
          <p:cNvPr id="47107" name="Rectangle 11"/>
          <p:cNvSpPr>
            <a:spLocks noChangeArrowheads="1"/>
          </p:cNvSpPr>
          <p:nvPr/>
        </p:nvSpPr>
        <p:spPr bwMode="auto">
          <a:xfrm>
            <a:off x="1828800" y="3130550"/>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e=7;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47108" name="Rectangle 12"/>
          <p:cNvSpPr>
            <a:spLocks noChangeArrowheads="1"/>
          </p:cNvSpPr>
          <p:nvPr/>
        </p:nvSpPr>
        <p:spPr bwMode="auto">
          <a:xfrm>
            <a:off x="1828800" y="2760663"/>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sp>
        <p:nvSpPr>
          <p:cNvPr id="47109" name="Rectangle 14"/>
          <p:cNvSpPr>
            <a:spLocks noChangeArrowheads="1"/>
          </p:cNvSpPr>
          <p:nvPr/>
        </p:nvSpPr>
        <p:spPr bwMode="auto">
          <a:xfrm>
            <a:off x="4908550" y="2760663"/>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47110" name="Rectangle 15"/>
          <p:cNvSpPr>
            <a:spLocks noChangeArrowheads="1"/>
          </p:cNvSpPr>
          <p:nvPr/>
        </p:nvSpPr>
        <p:spPr bwMode="auto">
          <a:xfrm>
            <a:off x="4908550" y="3079750"/>
            <a:ext cx="2644775" cy="2566988"/>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grpSp>
        <p:nvGrpSpPr>
          <p:cNvPr id="2" name="Group 28"/>
          <p:cNvGrpSpPr>
            <a:grpSpLocks/>
          </p:cNvGrpSpPr>
          <p:nvPr/>
        </p:nvGrpSpPr>
        <p:grpSpPr bwMode="auto">
          <a:xfrm>
            <a:off x="0" y="3349625"/>
            <a:ext cx="2514600" cy="641350"/>
            <a:chOff x="0" y="2110"/>
            <a:chExt cx="1584" cy="404"/>
          </a:xfrm>
        </p:grpSpPr>
        <p:sp>
          <p:nvSpPr>
            <p:cNvPr id="47133" name="Text Box 9"/>
            <p:cNvSpPr txBox="1">
              <a:spLocks noChangeArrowheads="1"/>
            </p:cNvSpPr>
            <p:nvPr/>
          </p:nvSpPr>
          <p:spPr bwMode="auto">
            <a:xfrm>
              <a:off x="0" y="211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 of local </a:t>
              </a:r>
            </a:p>
            <a:p>
              <a:pPr algn="l">
                <a:lnSpc>
                  <a:spcPct val="100000"/>
                </a:lnSpc>
              </a:pPr>
              <a:r>
                <a:rPr lang="en-US" sz="1800">
                  <a:solidFill>
                    <a:srgbClr val="000066"/>
                  </a:solidFill>
                </a:rPr>
                <a:t>symbol </a:t>
              </a:r>
              <a:r>
                <a:rPr lang="en-US" sz="1800">
                  <a:solidFill>
                    <a:srgbClr val="000066"/>
                  </a:solidFill>
                  <a:latin typeface="Courier New" charset="0"/>
                </a:rPr>
                <a:t>e</a:t>
              </a:r>
            </a:p>
          </p:txBody>
        </p:sp>
        <p:sp>
          <p:nvSpPr>
            <p:cNvPr id="47134" name="Line 16"/>
            <p:cNvSpPr>
              <a:spLocks noChangeShapeType="1"/>
            </p:cNvSpPr>
            <p:nvPr/>
          </p:nvSpPr>
          <p:spPr bwMode="auto">
            <a:xfrm flipV="1">
              <a:off x="816" y="2158"/>
              <a:ext cx="768" cy="19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3" name="Group 29"/>
          <p:cNvGrpSpPr>
            <a:grpSpLocks/>
          </p:cNvGrpSpPr>
          <p:nvPr/>
        </p:nvGrpSpPr>
        <p:grpSpPr bwMode="auto">
          <a:xfrm>
            <a:off x="228600" y="4568825"/>
            <a:ext cx="2209800" cy="1722438"/>
            <a:chOff x="144" y="2878"/>
            <a:chExt cx="1392" cy="1085"/>
          </a:xfrm>
        </p:grpSpPr>
        <p:sp>
          <p:nvSpPr>
            <p:cNvPr id="47131" name="Text Box 17"/>
            <p:cNvSpPr txBox="1">
              <a:spLocks noChangeArrowheads="1"/>
            </p:cNvSpPr>
            <p:nvPr/>
          </p:nvSpPr>
          <p:spPr bwMode="auto">
            <a:xfrm>
              <a:off x="144" y="3213"/>
              <a:ext cx="115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 to external </a:t>
              </a:r>
            </a:p>
            <a:p>
              <a:pPr algn="l">
                <a:lnSpc>
                  <a:spcPct val="100000"/>
                </a:lnSpc>
              </a:pPr>
              <a:r>
                <a:rPr lang="en-US" sz="1800">
                  <a:solidFill>
                    <a:srgbClr val="000066"/>
                  </a:solidFill>
                </a:rPr>
                <a:t>symbol exit</a:t>
              </a:r>
            </a:p>
            <a:p>
              <a:pPr algn="l">
                <a:lnSpc>
                  <a:spcPct val="100000"/>
                </a:lnSpc>
              </a:pPr>
              <a:r>
                <a:rPr lang="en-US" sz="1800">
                  <a:solidFill>
                    <a:srgbClr val="000066"/>
                  </a:solidFill>
                </a:rPr>
                <a:t>(defined in </a:t>
              </a:r>
            </a:p>
            <a:p>
              <a:pPr algn="l">
                <a:lnSpc>
                  <a:spcPct val="100000"/>
                </a:lnSpc>
              </a:pPr>
              <a:r>
                <a:rPr lang="en-US" sz="1800">
                  <a:solidFill>
                    <a:srgbClr val="000066"/>
                  </a:solidFill>
                  <a:latin typeface="Courier New" charset="0"/>
                </a:rPr>
                <a:t>libc.so</a:t>
              </a:r>
              <a:r>
                <a:rPr lang="en-US" sz="1800">
                  <a:solidFill>
                    <a:srgbClr val="000066"/>
                  </a:solidFill>
                </a:rPr>
                <a:t>)</a:t>
              </a:r>
            </a:p>
          </p:txBody>
        </p:sp>
        <p:sp>
          <p:nvSpPr>
            <p:cNvPr id="47132" name="Line 18"/>
            <p:cNvSpPr>
              <a:spLocks noChangeShapeType="1"/>
            </p:cNvSpPr>
            <p:nvPr/>
          </p:nvSpPr>
          <p:spPr bwMode="auto">
            <a:xfrm flipV="1">
              <a:off x="864" y="2878"/>
              <a:ext cx="6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4" name="Group 33"/>
          <p:cNvGrpSpPr>
            <a:grpSpLocks/>
          </p:cNvGrpSpPr>
          <p:nvPr/>
        </p:nvGrpSpPr>
        <p:grpSpPr bwMode="auto">
          <a:xfrm>
            <a:off x="6477000" y="3719513"/>
            <a:ext cx="2520950" cy="915987"/>
            <a:chOff x="4080" y="2349"/>
            <a:chExt cx="1588" cy="577"/>
          </a:xfrm>
        </p:grpSpPr>
        <p:sp>
          <p:nvSpPr>
            <p:cNvPr id="47129" name="Text Box 7"/>
            <p:cNvSpPr txBox="1">
              <a:spLocks noChangeArrowheads="1"/>
            </p:cNvSpPr>
            <p:nvPr/>
          </p:nvSpPr>
          <p:spPr bwMode="auto">
            <a:xfrm>
              <a:off x="4876" y="2349"/>
              <a:ext cx="7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 to</a:t>
              </a:r>
            </a:p>
            <a:p>
              <a:pPr algn="l">
                <a:lnSpc>
                  <a:spcPct val="100000"/>
                </a:lnSpc>
              </a:pPr>
              <a:r>
                <a:rPr lang="en-US" sz="1800">
                  <a:solidFill>
                    <a:srgbClr val="000066"/>
                  </a:solidFill>
                </a:rPr>
                <a:t>external</a:t>
              </a:r>
            </a:p>
            <a:p>
              <a:pPr algn="l">
                <a:lnSpc>
                  <a:spcPct val="100000"/>
                </a:lnSpc>
              </a:pPr>
              <a:r>
                <a:rPr lang="en-US" sz="1800">
                  <a:solidFill>
                    <a:srgbClr val="000066"/>
                  </a:solidFill>
                </a:rPr>
                <a:t>symbol</a:t>
              </a:r>
              <a:r>
                <a:rPr lang="en-US" sz="1800">
                  <a:solidFill>
                    <a:srgbClr val="000066"/>
                  </a:solidFill>
                  <a:latin typeface="Courier New" charset="0"/>
                </a:rPr>
                <a:t> e</a:t>
              </a:r>
            </a:p>
          </p:txBody>
        </p:sp>
        <p:sp>
          <p:nvSpPr>
            <p:cNvPr id="47130" name="Line 19"/>
            <p:cNvSpPr>
              <a:spLocks noChangeShapeType="1"/>
            </p:cNvSpPr>
            <p:nvPr/>
          </p:nvSpPr>
          <p:spPr bwMode="auto">
            <a:xfrm flipH="1" flipV="1">
              <a:off x="4080" y="2446"/>
              <a:ext cx="816" cy="19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5" name="Group 32"/>
          <p:cNvGrpSpPr>
            <a:grpSpLocks/>
          </p:cNvGrpSpPr>
          <p:nvPr/>
        </p:nvGrpSpPr>
        <p:grpSpPr bwMode="auto">
          <a:xfrm>
            <a:off x="3886200" y="3883025"/>
            <a:ext cx="1828800" cy="1798638"/>
            <a:chOff x="2448" y="2446"/>
            <a:chExt cx="1152" cy="1133"/>
          </a:xfrm>
        </p:grpSpPr>
        <p:sp>
          <p:nvSpPr>
            <p:cNvPr id="47127" name="Text Box 6"/>
            <p:cNvSpPr txBox="1">
              <a:spLocks noChangeArrowheads="1"/>
            </p:cNvSpPr>
            <p:nvPr/>
          </p:nvSpPr>
          <p:spPr bwMode="auto">
            <a:xfrm>
              <a:off x="2448" y="2829"/>
              <a:ext cx="6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 of</a:t>
              </a:r>
            </a:p>
            <a:p>
              <a:pPr algn="l">
                <a:lnSpc>
                  <a:spcPct val="100000"/>
                </a:lnSpc>
              </a:pPr>
              <a:r>
                <a:rPr lang="en-US" sz="1800">
                  <a:solidFill>
                    <a:srgbClr val="000066"/>
                  </a:solidFill>
                </a:rPr>
                <a:t>local </a:t>
              </a:r>
            </a:p>
            <a:p>
              <a:pPr algn="l">
                <a:lnSpc>
                  <a:spcPct val="100000"/>
                </a:lnSpc>
              </a:pPr>
              <a:r>
                <a:rPr lang="en-US" sz="1800">
                  <a:solidFill>
                    <a:srgbClr val="000066"/>
                  </a:solidFill>
                </a:rPr>
                <a:t>symbol </a:t>
              </a:r>
            </a:p>
            <a:p>
              <a:pPr algn="l">
                <a:lnSpc>
                  <a:spcPct val="100000"/>
                </a:lnSpc>
              </a:pPr>
              <a:r>
                <a:rPr lang="en-US" sz="1800">
                  <a:solidFill>
                    <a:srgbClr val="000066"/>
                  </a:solidFill>
                  <a:latin typeface="Courier New" charset="0"/>
                </a:rPr>
                <a:t>ep </a:t>
              </a:r>
            </a:p>
          </p:txBody>
        </p:sp>
        <p:sp>
          <p:nvSpPr>
            <p:cNvPr id="47128" name="Line 20"/>
            <p:cNvSpPr>
              <a:spLocks noChangeShapeType="1"/>
            </p:cNvSpPr>
            <p:nvPr/>
          </p:nvSpPr>
          <p:spPr bwMode="auto">
            <a:xfrm flipV="1">
              <a:off x="2880" y="2446"/>
              <a:ext cx="720" cy="72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6" name="Group 34"/>
          <p:cNvGrpSpPr>
            <a:grpSpLocks/>
          </p:cNvGrpSpPr>
          <p:nvPr/>
        </p:nvGrpSpPr>
        <p:grpSpPr bwMode="auto">
          <a:xfrm>
            <a:off x="5867400" y="4264025"/>
            <a:ext cx="3200400" cy="1647825"/>
            <a:chOff x="3696" y="2686"/>
            <a:chExt cx="2016" cy="1038"/>
          </a:xfrm>
        </p:grpSpPr>
        <p:sp>
          <p:nvSpPr>
            <p:cNvPr id="47125" name="Text Box 8"/>
            <p:cNvSpPr txBox="1">
              <a:spLocks noChangeArrowheads="1"/>
            </p:cNvSpPr>
            <p:nvPr/>
          </p:nvSpPr>
          <p:spPr bwMode="auto">
            <a:xfrm>
              <a:off x="4896" y="2974"/>
              <a:ext cx="8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Defs of local  </a:t>
              </a:r>
            </a:p>
            <a:p>
              <a:pPr algn="l">
                <a:lnSpc>
                  <a:spcPct val="100000"/>
                </a:lnSpc>
              </a:pPr>
              <a:r>
                <a:rPr lang="en-US" sz="1800">
                  <a:solidFill>
                    <a:srgbClr val="000066"/>
                  </a:solidFill>
                </a:rPr>
                <a:t>symbols </a:t>
              </a:r>
              <a:r>
                <a:rPr lang="en-US" sz="1800">
                  <a:solidFill>
                    <a:srgbClr val="000066"/>
                  </a:solidFill>
                  <a:latin typeface="Courier New" charset="0"/>
                </a:rPr>
                <a:t>x</a:t>
              </a:r>
              <a:r>
                <a:rPr lang="en-US" sz="1800">
                  <a:solidFill>
                    <a:srgbClr val="000066"/>
                  </a:solidFill>
                </a:rPr>
                <a:t> and </a:t>
              </a:r>
              <a:r>
                <a:rPr lang="en-US" sz="1800">
                  <a:solidFill>
                    <a:srgbClr val="000066"/>
                  </a:solidFill>
                  <a:latin typeface="Courier New" charset="0"/>
                </a:rPr>
                <a:t>y</a:t>
              </a:r>
            </a:p>
          </p:txBody>
        </p:sp>
        <p:sp>
          <p:nvSpPr>
            <p:cNvPr id="47126" name="Line 21"/>
            <p:cNvSpPr>
              <a:spLocks noChangeShapeType="1"/>
            </p:cNvSpPr>
            <p:nvPr/>
          </p:nvSpPr>
          <p:spPr bwMode="auto">
            <a:xfrm flipH="1" flipV="1">
              <a:off x="3696" y="2686"/>
              <a:ext cx="1200" cy="57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7" name="Group 35"/>
          <p:cNvGrpSpPr>
            <a:grpSpLocks/>
          </p:cNvGrpSpPr>
          <p:nvPr/>
        </p:nvGrpSpPr>
        <p:grpSpPr bwMode="auto">
          <a:xfrm>
            <a:off x="6019800" y="5330825"/>
            <a:ext cx="2117725" cy="1176338"/>
            <a:chOff x="3792" y="3358"/>
            <a:chExt cx="1200" cy="741"/>
          </a:xfrm>
        </p:grpSpPr>
        <p:sp>
          <p:nvSpPr>
            <p:cNvPr id="47123" name="Text Box 22"/>
            <p:cNvSpPr txBox="1">
              <a:spLocks noChangeArrowheads="1"/>
            </p:cNvSpPr>
            <p:nvPr/>
          </p:nvSpPr>
          <p:spPr bwMode="auto">
            <a:xfrm>
              <a:off x="3792" y="3695"/>
              <a:ext cx="12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Refs of local </a:t>
              </a:r>
            </a:p>
            <a:p>
              <a:pPr algn="l">
                <a:lnSpc>
                  <a:spcPct val="100000"/>
                </a:lnSpc>
              </a:pPr>
              <a:r>
                <a:rPr lang="en-US" sz="1800">
                  <a:solidFill>
                    <a:srgbClr val="000066"/>
                  </a:solidFill>
                </a:rPr>
                <a:t>symbols </a:t>
              </a:r>
              <a:r>
                <a:rPr lang="en-US" sz="1800">
                  <a:solidFill>
                    <a:srgbClr val="000066"/>
                  </a:solidFill>
                  <a:latin typeface="Courier New" charset="0"/>
                </a:rPr>
                <a:t>ep,x,y</a:t>
              </a:r>
            </a:p>
          </p:txBody>
        </p:sp>
        <p:sp>
          <p:nvSpPr>
            <p:cNvPr id="47124" name="Line 23"/>
            <p:cNvSpPr>
              <a:spLocks noChangeShapeType="1"/>
            </p:cNvSpPr>
            <p:nvPr/>
          </p:nvSpPr>
          <p:spPr bwMode="auto">
            <a:xfrm flipH="1" flipV="1">
              <a:off x="4272" y="3358"/>
              <a:ext cx="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8" name="Group 31"/>
          <p:cNvGrpSpPr>
            <a:grpSpLocks/>
          </p:cNvGrpSpPr>
          <p:nvPr/>
        </p:nvGrpSpPr>
        <p:grpSpPr bwMode="auto">
          <a:xfrm>
            <a:off x="4800600" y="5026025"/>
            <a:ext cx="1247775" cy="1601788"/>
            <a:chOff x="3024" y="3166"/>
            <a:chExt cx="786" cy="1009"/>
          </a:xfrm>
        </p:grpSpPr>
        <p:sp>
          <p:nvSpPr>
            <p:cNvPr id="47121" name="Text Box 24"/>
            <p:cNvSpPr txBox="1">
              <a:spLocks noChangeArrowheads="1"/>
            </p:cNvSpPr>
            <p:nvPr/>
          </p:nvSpPr>
          <p:spPr bwMode="auto">
            <a:xfrm>
              <a:off x="3024" y="3598"/>
              <a:ext cx="78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 of</a:t>
              </a:r>
            </a:p>
            <a:p>
              <a:pPr algn="l">
                <a:lnSpc>
                  <a:spcPct val="100000"/>
                </a:lnSpc>
              </a:pPr>
              <a:r>
                <a:rPr lang="en-US" sz="1800">
                  <a:solidFill>
                    <a:srgbClr val="000066"/>
                  </a:solidFill>
                </a:rPr>
                <a:t>local </a:t>
              </a:r>
            </a:p>
            <a:p>
              <a:pPr algn="l">
                <a:lnSpc>
                  <a:spcPct val="100000"/>
                </a:lnSpc>
              </a:pPr>
              <a:r>
                <a:rPr lang="en-US" sz="1800">
                  <a:solidFill>
                    <a:srgbClr val="000066"/>
                  </a:solidFill>
                </a:rPr>
                <a:t>symbol </a:t>
              </a:r>
              <a:r>
                <a:rPr lang="en-US" sz="1800">
                  <a:solidFill>
                    <a:srgbClr val="000066"/>
                  </a:solidFill>
                  <a:latin typeface="Courier New" charset="0"/>
                </a:rPr>
                <a:t>a</a:t>
              </a:r>
              <a:r>
                <a:rPr lang="en-US" sz="1800">
                  <a:solidFill>
                    <a:srgbClr val="000066"/>
                  </a:solidFill>
                </a:rPr>
                <a:t> </a:t>
              </a:r>
            </a:p>
          </p:txBody>
        </p:sp>
        <p:sp>
          <p:nvSpPr>
            <p:cNvPr id="47122" name="Line 25"/>
            <p:cNvSpPr>
              <a:spLocks noChangeShapeType="1"/>
            </p:cNvSpPr>
            <p:nvPr/>
          </p:nvSpPr>
          <p:spPr bwMode="auto">
            <a:xfrm flipV="1">
              <a:off x="3408" y="3166"/>
              <a:ext cx="96" cy="4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9" name="Group 30"/>
          <p:cNvGrpSpPr>
            <a:grpSpLocks/>
          </p:cNvGrpSpPr>
          <p:nvPr/>
        </p:nvGrpSpPr>
        <p:grpSpPr bwMode="auto">
          <a:xfrm>
            <a:off x="2076450" y="4264025"/>
            <a:ext cx="1835150" cy="1782763"/>
            <a:chOff x="1308" y="2686"/>
            <a:chExt cx="1156" cy="1123"/>
          </a:xfrm>
        </p:grpSpPr>
        <p:sp>
          <p:nvSpPr>
            <p:cNvPr id="47119" name="Text Box 4"/>
            <p:cNvSpPr txBox="1">
              <a:spLocks noChangeArrowheads="1"/>
            </p:cNvSpPr>
            <p:nvPr/>
          </p:nvSpPr>
          <p:spPr bwMode="auto">
            <a:xfrm>
              <a:off x="1308" y="3405"/>
              <a:ext cx="1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 to external </a:t>
              </a:r>
            </a:p>
            <a:p>
              <a:pPr algn="l">
                <a:lnSpc>
                  <a:spcPct val="100000"/>
                </a:lnSpc>
              </a:pPr>
              <a:r>
                <a:rPr lang="en-US" sz="1800">
                  <a:solidFill>
                    <a:srgbClr val="000066"/>
                  </a:solidFill>
                </a:rPr>
                <a:t>symbol </a:t>
              </a:r>
              <a:r>
                <a:rPr lang="en-US" sz="1800">
                  <a:solidFill>
                    <a:srgbClr val="000066"/>
                  </a:solidFill>
                  <a:latin typeface="Courier New" charset="0"/>
                </a:rPr>
                <a:t>a</a:t>
              </a:r>
            </a:p>
          </p:txBody>
        </p:sp>
        <p:sp>
          <p:nvSpPr>
            <p:cNvPr id="47120" name="Line 5"/>
            <p:cNvSpPr>
              <a:spLocks noChangeShapeType="1"/>
            </p:cNvSpPr>
            <p:nvPr/>
          </p:nvSpPr>
          <p:spPr bwMode="auto">
            <a:xfrm flipV="1">
              <a:off x="1824" y="2686"/>
              <a:ext cx="288" cy="72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spTree>
    <p:extLst>
      <p:ext uri="{BB962C8B-B14F-4D97-AF65-F5344CB8AC3E}">
        <p14:creationId xmlns:p14="http://schemas.microsoft.com/office/powerpoint/2010/main" val="3891482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381000" y="341313"/>
            <a:ext cx="7315200" cy="573087"/>
          </a:xfrm>
        </p:spPr>
        <p:txBody>
          <a:bodyPr/>
          <a:lstStyle/>
          <a:p>
            <a:pPr eaLnBrk="1" hangingPunct="1">
              <a:defRPr/>
            </a:pPr>
            <a:r>
              <a:rPr lang="en-US" smtClean="0">
                <a:cs typeface="+mj-cs"/>
              </a:rPr>
              <a:t>Keeping Track of Free Blocks</a:t>
            </a:r>
          </a:p>
        </p:txBody>
      </p:sp>
      <p:grpSp>
        <p:nvGrpSpPr>
          <p:cNvPr id="5" name="Group 4"/>
          <p:cNvGrpSpPr>
            <a:grpSpLocks/>
          </p:cNvGrpSpPr>
          <p:nvPr/>
        </p:nvGrpSpPr>
        <p:grpSpPr bwMode="auto">
          <a:xfrm>
            <a:off x="228600" y="2700338"/>
            <a:ext cx="8307388" cy="1490662"/>
            <a:chOff x="228600" y="2700338"/>
            <a:chExt cx="8307387" cy="1490662"/>
          </a:xfrm>
        </p:grpSpPr>
        <p:sp>
          <p:nvSpPr>
            <p:cNvPr id="11291" name="Rectangle 21"/>
            <p:cNvSpPr>
              <a:spLocks noChangeArrowheads="1"/>
            </p:cNvSpPr>
            <p:nvPr/>
          </p:nvSpPr>
          <p:spPr bwMode="auto">
            <a:xfrm>
              <a:off x="1600200" y="3810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5</a:t>
              </a:r>
            </a:p>
          </p:txBody>
        </p:sp>
        <p:sp>
          <p:nvSpPr>
            <p:cNvPr id="11292" name="Rectangle 22"/>
            <p:cNvSpPr>
              <a:spLocks noChangeArrowheads="1"/>
            </p:cNvSpPr>
            <p:nvPr/>
          </p:nvSpPr>
          <p:spPr bwMode="auto">
            <a:xfrm>
              <a:off x="19050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93" name="Rectangle 23"/>
            <p:cNvSpPr>
              <a:spLocks noChangeArrowheads="1"/>
            </p:cNvSpPr>
            <p:nvPr/>
          </p:nvSpPr>
          <p:spPr bwMode="auto">
            <a:xfrm>
              <a:off x="22098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94" name="Rectangle 24"/>
            <p:cNvSpPr>
              <a:spLocks noChangeArrowheads="1"/>
            </p:cNvSpPr>
            <p:nvPr/>
          </p:nvSpPr>
          <p:spPr bwMode="auto">
            <a:xfrm>
              <a:off x="25146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95" name="Rectangle 25"/>
            <p:cNvSpPr>
              <a:spLocks noChangeArrowheads="1"/>
            </p:cNvSpPr>
            <p:nvPr/>
          </p:nvSpPr>
          <p:spPr bwMode="auto">
            <a:xfrm>
              <a:off x="28194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96" name="Rectangle 26"/>
            <p:cNvSpPr>
              <a:spLocks noChangeArrowheads="1"/>
            </p:cNvSpPr>
            <p:nvPr/>
          </p:nvSpPr>
          <p:spPr bwMode="auto">
            <a:xfrm>
              <a:off x="3124200" y="3810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1297" name="Rectangle 27"/>
            <p:cNvSpPr>
              <a:spLocks noChangeArrowheads="1"/>
            </p:cNvSpPr>
            <p:nvPr/>
          </p:nvSpPr>
          <p:spPr bwMode="auto">
            <a:xfrm>
              <a:off x="34290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298" name="Rectangle 28"/>
            <p:cNvSpPr>
              <a:spLocks noChangeArrowheads="1"/>
            </p:cNvSpPr>
            <p:nvPr/>
          </p:nvSpPr>
          <p:spPr bwMode="auto">
            <a:xfrm>
              <a:off x="37338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299" name="Rectangle 29"/>
            <p:cNvSpPr>
              <a:spLocks noChangeArrowheads="1"/>
            </p:cNvSpPr>
            <p:nvPr/>
          </p:nvSpPr>
          <p:spPr bwMode="auto">
            <a:xfrm>
              <a:off x="40386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300" name="Rectangle 30"/>
            <p:cNvSpPr>
              <a:spLocks noChangeArrowheads="1"/>
            </p:cNvSpPr>
            <p:nvPr/>
          </p:nvSpPr>
          <p:spPr bwMode="auto">
            <a:xfrm>
              <a:off x="46482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301" name="Rectangle 31"/>
            <p:cNvSpPr>
              <a:spLocks noChangeArrowheads="1"/>
            </p:cNvSpPr>
            <p:nvPr/>
          </p:nvSpPr>
          <p:spPr bwMode="auto">
            <a:xfrm>
              <a:off x="49530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302" name="Rectangle 32"/>
            <p:cNvSpPr>
              <a:spLocks noChangeArrowheads="1"/>
            </p:cNvSpPr>
            <p:nvPr/>
          </p:nvSpPr>
          <p:spPr bwMode="auto">
            <a:xfrm>
              <a:off x="52578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303" name="Rectangle 33"/>
            <p:cNvSpPr>
              <a:spLocks noChangeArrowheads="1"/>
            </p:cNvSpPr>
            <p:nvPr/>
          </p:nvSpPr>
          <p:spPr bwMode="auto">
            <a:xfrm>
              <a:off x="55626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304" name="Rectangle 34"/>
            <p:cNvSpPr>
              <a:spLocks noChangeArrowheads="1"/>
            </p:cNvSpPr>
            <p:nvPr/>
          </p:nvSpPr>
          <p:spPr bwMode="auto">
            <a:xfrm>
              <a:off x="58674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305" name="Rectangle 35"/>
            <p:cNvSpPr>
              <a:spLocks noChangeArrowheads="1"/>
            </p:cNvSpPr>
            <p:nvPr/>
          </p:nvSpPr>
          <p:spPr bwMode="auto">
            <a:xfrm>
              <a:off x="6172200" y="3810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1306" name="Rectangle 36"/>
            <p:cNvSpPr>
              <a:spLocks noChangeArrowheads="1"/>
            </p:cNvSpPr>
            <p:nvPr/>
          </p:nvSpPr>
          <p:spPr bwMode="auto">
            <a:xfrm>
              <a:off x="64770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307" name="Rectangle 37"/>
            <p:cNvSpPr>
              <a:spLocks noChangeArrowheads="1"/>
            </p:cNvSpPr>
            <p:nvPr/>
          </p:nvSpPr>
          <p:spPr bwMode="auto">
            <a:xfrm>
              <a:off x="4343400" y="3810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1308" name="Freeform 38"/>
            <p:cNvSpPr>
              <a:spLocks/>
            </p:cNvSpPr>
            <p:nvPr/>
          </p:nvSpPr>
          <p:spPr bwMode="auto">
            <a:xfrm>
              <a:off x="2057400" y="3479800"/>
              <a:ext cx="2438400" cy="482600"/>
            </a:xfrm>
            <a:custGeom>
              <a:avLst/>
              <a:gdLst>
                <a:gd name="T0" fmla="*/ 0 w 1536"/>
                <a:gd name="T1" fmla="*/ 2147483647 h 304"/>
                <a:gd name="T2" fmla="*/ 2147483647 w 1536"/>
                <a:gd name="T3" fmla="*/ 2147483647 h 304"/>
                <a:gd name="T4" fmla="*/ 2147483647 w 1536"/>
                <a:gd name="T5" fmla="*/ 2147483647 h 304"/>
                <a:gd name="T6" fmla="*/ 0 60000 65536"/>
                <a:gd name="T7" fmla="*/ 0 60000 65536"/>
                <a:gd name="T8" fmla="*/ 0 60000 65536"/>
                <a:gd name="T9" fmla="*/ 0 w 1536"/>
                <a:gd name="T10" fmla="*/ 0 h 304"/>
                <a:gd name="T11" fmla="*/ 1536 w 1536"/>
                <a:gd name="T12" fmla="*/ 304 h 304"/>
              </a:gdLst>
              <a:ahLst/>
              <a:cxnLst>
                <a:cxn ang="T6">
                  <a:pos x="T0" y="T1"/>
                </a:cxn>
                <a:cxn ang="T7">
                  <a:pos x="T2" y="T3"/>
                </a:cxn>
                <a:cxn ang="T8">
                  <a:pos x="T4" y="T5"/>
                </a:cxn>
              </a:cxnLst>
              <a:rect l="T9" t="T10" r="T11" b="T12"/>
              <a:pathLst>
                <a:path w="1536" h="304">
                  <a:moveTo>
                    <a:pt x="0" y="304"/>
                  </a:moveTo>
                  <a:cubicBezTo>
                    <a:pt x="328" y="167"/>
                    <a:pt x="656" y="31"/>
                    <a:pt x="912" y="16"/>
                  </a:cubicBezTo>
                  <a:cubicBezTo>
                    <a:pt x="1167" y="0"/>
                    <a:pt x="1351" y="104"/>
                    <a:pt x="1536" y="208"/>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Rectangle 3"/>
            <p:cNvSpPr txBox="1">
              <a:spLocks noChangeArrowheads="1"/>
            </p:cNvSpPr>
            <p:nvPr/>
          </p:nvSpPr>
          <p:spPr bwMode="auto">
            <a:xfrm>
              <a:off x="228600" y="2700338"/>
              <a:ext cx="8307387" cy="1490662"/>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lnSpc>
                  <a:spcPct val="85000"/>
                </a:lnSpc>
                <a:buClr>
                  <a:srgbClr val="660033"/>
                </a:buClr>
                <a:defRPr/>
              </a:pPr>
              <a:r>
                <a:rPr lang="en-US" i="1" u="sng" dirty="0" smtClean="0">
                  <a:solidFill>
                    <a:srgbClr val="003300"/>
                  </a:solidFill>
                  <a:latin typeface="Helvetica"/>
                  <a:ea typeface="ＭＳ Ｐゴシック"/>
                </a:rPr>
                <a:t>Method 2</a:t>
              </a:r>
              <a:r>
                <a:rPr lang="en-US" dirty="0" smtClean="0">
                  <a:solidFill>
                    <a:srgbClr val="003300"/>
                  </a:solidFill>
                  <a:latin typeface="Helvetica"/>
                  <a:ea typeface="ＭＳ Ｐゴシック"/>
                </a:rPr>
                <a:t>: </a:t>
              </a:r>
              <a:r>
                <a:rPr lang="en-US" i="1" dirty="0" smtClean="0">
                  <a:solidFill>
                    <a:srgbClr val="FF0000"/>
                  </a:solidFill>
                  <a:latin typeface="Helvetica"/>
                  <a:ea typeface="ＭＳ Ｐゴシック"/>
                </a:rPr>
                <a:t>Explicit free list</a:t>
              </a:r>
              <a:r>
                <a:rPr lang="en-US" dirty="0" smtClean="0">
                  <a:solidFill>
                    <a:srgbClr val="003300"/>
                  </a:solidFill>
                  <a:latin typeface="Helvetica"/>
                  <a:ea typeface="ＭＳ Ｐゴシック"/>
                </a:rPr>
                <a:t> among the free blocks using pointers within the free blocks</a:t>
              </a:r>
            </a:p>
            <a:p>
              <a:pPr eaLnBrk="1" hangingPunct="1">
                <a:lnSpc>
                  <a:spcPct val="85000"/>
                </a:lnSpc>
                <a:buClr>
                  <a:srgbClr val="660033"/>
                </a:buClr>
                <a:defRPr/>
              </a:pPr>
              <a:endParaRPr lang="en-US" dirty="0" smtClean="0">
                <a:solidFill>
                  <a:srgbClr val="003300"/>
                </a:solidFill>
                <a:latin typeface="Helvetica"/>
                <a:ea typeface="ＭＳ Ｐゴシック"/>
              </a:endParaRPr>
            </a:p>
          </p:txBody>
        </p:sp>
      </p:grpSp>
      <p:grpSp>
        <p:nvGrpSpPr>
          <p:cNvPr id="4" name="Group 3"/>
          <p:cNvGrpSpPr>
            <a:grpSpLocks/>
          </p:cNvGrpSpPr>
          <p:nvPr/>
        </p:nvGrpSpPr>
        <p:grpSpPr bwMode="auto">
          <a:xfrm>
            <a:off x="227013" y="1143000"/>
            <a:ext cx="8764587" cy="1447800"/>
            <a:chOff x="227013" y="1143000"/>
            <a:chExt cx="8459787" cy="1447800"/>
          </a:xfrm>
        </p:grpSpPr>
        <p:sp>
          <p:nvSpPr>
            <p:cNvPr id="11269" name="Rectangle 42"/>
            <p:cNvSpPr>
              <a:spLocks noChangeArrowheads="1"/>
            </p:cNvSpPr>
            <p:nvPr/>
          </p:nvSpPr>
          <p:spPr bwMode="auto">
            <a:xfrm>
              <a:off x="228600" y="1143000"/>
              <a:ext cx="8458200" cy="1447800"/>
            </a:xfrm>
            <a:prstGeom prst="rect">
              <a:avLst/>
            </a:prstGeom>
            <a:solidFill>
              <a:srgbClr val="FFFF99"/>
            </a:solidFill>
            <a:ln w="3175">
              <a:solidFill>
                <a:schemeClr val="tx1"/>
              </a:solidFill>
              <a:prstDash val="sysDot"/>
              <a:miter lim="800000"/>
              <a:headEnd/>
              <a:tailEnd/>
            </a:ln>
          </p:spPr>
          <p:txBody>
            <a:bodyPr wrap="none" anchor="ctr"/>
            <a:lstStyle/>
            <a:p>
              <a:endParaRPr lang="en-US" sz="2400">
                <a:solidFill>
                  <a:srgbClr val="000066"/>
                </a:solidFill>
              </a:endParaRPr>
            </a:p>
          </p:txBody>
        </p:sp>
        <p:sp>
          <p:nvSpPr>
            <p:cNvPr id="11270" name="Rectangle 4"/>
            <p:cNvSpPr>
              <a:spLocks noChangeArrowheads="1"/>
            </p:cNvSpPr>
            <p:nvPr/>
          </p:nvSpPr>
          <p:spPr bwMode="auto">
            <a:xfrm>
              <a:off x="16764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5</a:t>
              </a:r>
            </a:p>
          </p:txBody>
        </p:sp>
        <p:sp>
          <p:nvSpPr>
            <p:cNvPr id="11271" name="Rectangle 5"/>
            <p:cNvSpPr>
              <a:spLocks noChangeArrowheads="1"/>
            </p:cNvSpPr>
            <p:nvPr/>
          </p:nvSpPr>
          <p:spPr bwMode="auto">
            <a:xfrm>
              <a:off x="1981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72" name="Rectangle 6"/>
            <p:cNvSpPr>
              <a:spLocks noChangeArrowheads="1"/>
            </p:cNvSpPr>
            <p:nvPr/>
          </p:nvSpPr>
          <p:spPr bwMode="auto">
            <a:xfrm>
              <a:off x="2286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73" name="Rectangle 7"/>
            <p:cNvSpPr>
              <a:spLocks noChangeArrowheads="1"/>
            </p:cNvSpPr>
            <p:nvPr/>
          </p:nvSpPr>
          <p:spPr bwMode="auto">
            <a:xfrm>
              <a:off x="2590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74" name="Rectangle 8"/>
            <p:cNvSpPr>
              <a:spLocks noChangeArrowheads="1"/>
            </p:cNvSpPr>
            <p:nvPr/>
          </p:nvSpPr>
          <p:spPr bwMode="auto">
            <a:xfrm>
              <a:off x="2895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75" name="Rectangle 9"/>
            <p:cNvSpPr>
              <a:spLocks noChangeArrowheads="1"/>
            </p:cNvSpPr>
            <p:nvPr/>
          </p:nvSpPr>
          <p:spPr bwMode="auto">
            <a:xfrm>
              <a:off x="3200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1276" name="Rectangle 10"/>
            <p:cNvSpPr>
              <a:spLocks noChangeArrowheads="1"/>
            </p:cNvSpPr>
            <p:nvPr/>
          </p:nvSpPr>
          <p:spPr bwMode="auto">
            <a:xfrm>
              <a:off x="3505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277" name="Rectangle 11"/>
            <p:cNvSpPr>
              <a:spLocks noChangeArrowheads="1"/>
            </p:cNvSpPr>
            <p:nvPr/>
          </p:nvSpPr>
          <p:spPr bwMode="auto">
            <a:xfrm>
              <a:off x="38100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278" name="Rectangle 12"/>
            <p:cNvSpPr>
              <a:spLocks noChangeArrowheads="1"/>
            </p:cNvSpPr>
            <p:nvPr/>
          </p:nvSpPr>
          <p:spPr bwMode="auto">
            <a:xfrm>
              <a:off x="41148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279" name="Rectangle 13"/>
            <p:cNvSpPr>
              <a:spLocks noChangeArrowheads="1"/>
            </p:cNvSpPr>
            <p:nvPr/>
          </p:nvSpPr>
          <p:spPr bwMode="auto">
            <a:xfrm>
              <a:off x="47244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80" name="Rectangle 14"/>
            <p:cNvSpPr>
              <a:spLocks noChangeArrowheads="1"/>
            </p:cNvSpPr>
            <p:nvPr/>
          </p:nvSpPr>
          <p:spPr bwMode="auto">
            <a:xfrm>
              <a:off x="5029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81" name="Rectangle 15"/>
            <p:cNvSpPr>
              <a:spLocks noChangeArrowheads="1"/>
            </p:cNvSpPr>
            <p:nvPr/>
          </p:nvSpPr>
          <p:spPr bwMode="auto">
            <a:xfrm>
              <a:off x="5334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82" name="Rectangle 16"/>
            <p:cNvSpPr>
              <a:spLocks noChangeArrowheads="1"/>
            </p:cNvSpPr>
            <p:nvPr/>
          </p:nvSpPr>
          <p:spPr bwMode="auto">
            <a:xfrm>
              <a:off x="5638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83" name="Rectangle 17"/>
            <p:cNvSpPr>
              <a:spLocks noChangeArrowheads="1"/>
            </p:cNvSpPr>
            <p:nvPr/>
          </p:nvSpPr>
          <p:spPr bwMode="auto">
            <a:xfrm>
              <a:off x="5943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1284" name="Rectangle 18"/>
            <p:cNvSpPr>
              <a:spLocks noChangeArrowheads="1"/>
            </p:cNvSpPr>
            <p:nvPr/>
          </p:nvSpPr>
          <p:spPr bwMode="auto">
            <a:xfrm>
              <a:off x="6248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1285" name="Rectangle 19"/>
            <p:cNvSpPr>
              <a:spLocks noChangeArrowheads="1"/>
            </p:cNvSpPr>
            <p:nvPr/>
          </p:nvSpPr>
          <p:spPr bwMode="auto">
            <a:xfrm>
              <a:off x="6553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1286" name="Rectangle 20"/>
            <p:cNvSpPr>
              <a:spLocks noChangeArrowheads="1"/>
            </p:cNvSpPr>
            <p:nvPr/>
          </p:nvSpPr>
          <p:spPr bwMode="auto">
            <a:xfrm>
              <a:off x="44196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1287" name="Freeform 39"/>
            <p:cNvSpPr>
              <a:spLocks/>
            </p:cNvSpPr>
            <p:nvPr/>
          </p:nvSpPr>
          <p:spPr bwMode="auto">
            <a:xfrm>
              <a:off x="1828800" y="1905000"/>
              <a:ext cx="1524000" cy="228600"/>
            </a:xfrm>
            <a:custGeom>
              <a:avLst/>
              <a:gdLst>
                <a:gd name="T0" fmla="*/ 0 w 960"/>
                <a:gd name="T1" fmla="*/ 2147483647 h 144"/>
                <a:gd name="T2" fmla="*/ 2147483647 w 960"/>
                <a:gd name="T3" fmla="*/ 0 h 144"/>
                <a:gd name="T4" fmla="*/ 2147483647 w 960"/>
                <a:gd name="T5" fmla="*/ 2147483647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8" name="Freeform 40"/>
            <p:cNvSpPr>
              <a:spLocks/>
            </p:cNvSpPr>
            <p:nvPr/>
          </p:nvSpPr>
          <p:spPr bwMode="auto">
            <a:xfrm>
              <a:off x="3352800" y="1905000"/>
              <a:ext cx="1219200" cy="228600"/>
            </a:xfrm>
            <a:custGeom>
              <a:avLst/>
              <a:gdLst>
                <a:gd name="T0" fmla="*/ 0 w 768"/>
                <a:gd name="T1" fmla="*/ 2147483647 h 144"/>
                <a:gd name="T2" fmla="*/ 2147483647 w 768"/>
                <a:gd name="T3" fmla="*/ 0 h 144"/>
                <a:gd name="T4" fmla="*/ 2147483647 w 768"/>
                <a:gd name="T5" fmla="*/ 2147483647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89" name="Freeform 41"/>
            <p:cNvSpPr>
              <a:spLocks/>
            </p:cNvSpPr>
            <p:nvPr/>
          </p:nvSpPr>
          <p:spPr bwMode="auto">
            <a:xfrm>
              <a:off x="4572000" y="1905000"/>
              <a:ext cx="1828800" cy="228600"/>
            </a:xfrm>
            <a:custGeom>
              <a:avLst/>
              <a:gdLst>
                <a:gd name="T0" fmla="*/ 0 w 1152"/>
                <a:gd name="T1" fmla="*/ 2147483647 h 144"/>
                <a:gd name="T2" fmla="*/ 2147483647 w 1152"/>
                <a:gd name="T3" fmla="*/ 0 h 144"/>
                <a:gd name="T4" fmla="*/ 2147483647 w 1152"/>
                <a:gd name="T5" fmla="*/ 2147483647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Rectangle 3"/>
            <p:cNvSpPr txBox="1">
              <a:spLocks noChangeArrowheads="1"/>
            </p:cNvSpPr>
            <p:nvPr/>
          </p:nvSpPr>
          <p:spPr bwMode="auto">
            <a:xfrm>
              <a:off x="227013" y="1295400"/>
              <a:ext cx="8308091" cy="1143000"/>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lnSpc>
                  <a:spcPct val="85000"/>
                </a:lnSpc>
                <a:buClr>
                  <a:srgbClr val="660033"/>
                </a:buClr>
                <a:defRPr/>
              </a:pPr>
              <a:r>
                <a:rPr lang="en-US" i="1" u="sng" kern="0" dirty="0">
                  <a:solidFill>
                    <a:srgbClr val="003300"/>
                  </a:solidFill>
                  <a:latin typeface="Helvetica"/>
                  <a:ea typeface="ＭＳ Ｐゴシック"/>
                </a:rPr>
                <a:t>Method 1</a:t>
              </a:r>
              <a:r>
                <a:rPr lang="en-US" kern="0" dirty="0">
                  <a:solidFill>
                    <a:srgbClr val="003300"/>
                  </a:solidFill>
                  <a:latin typeface="Helvetica"/>
                  <a:ea typeface="ＭＳ Ｐゴシック"/>
                </a:rPr>
                <a:t>: </a:t>
              </a:r>
              <a:r>
                <a:rPr lang="en-US" i="1" kern="0" dirty="0">
                  <a:solidFill>
                    <a:srgbClr val="FF0000"/>
                  </a:solidFill>
                  <a:latin typeface="Helvetica"/>
                  <a:ea typeface="ＭＳ Ｐゴシック"/>
                </a:rPr>
                <a:t>Implicit </a:t>
              </a:r>
              <a:r>
                <a:rPr lang="en-US" i="1" kern="0" dirty="0" smtClean="0">
                  <a:solidFill>
                    <a:srgbClr val="FF0000"/>
                  </a:solidFill>
                  <a:latin typeface="Helvetica"/>
                  <a:ea typeface="ＭＳ Ｐゴシック"/>
                </a:rPr>
                <a:t>free list</a:t>
              </a:r>
              <a:r>
                <a:rPr lang="en-US" kern="0" dirty="0" smtClean="0">
                  <a:solidFill>
                    <a:srgbClr val="003300"/>
                  </a:solidFill>
                  <a:latin typeface="Helvetica"/>
                  <a:ea typeface="ＭＳ Ｐゴシック"/>
                </a:rPr>
                <a:t> </a:t>
              </a:r>
              <a:r>
                <a:rPr lang="en-US" kern="0" dirty="0">
                  <a:solidFill>
                    <a:srgbClr val="003300"/>
                  </a:solidFill>
                  <a:latin typeface="Helvetica"/>
                  <a:ea typeface="ＭＳ Ｐゴシック"/>
                </a:rPr>
                <a:t>using lengths -- links all blocks</a:t>
              </a:r>
            </a:p>
            <a:p>
              <a:pPr marL="0" indent="0" eaLnBrk="1" hangingPunct="1">
                <a:lnSpc>
                  <a:spcPct val="85000"/>
                </a:lnSpc>
                <a:buClr>
                  <a:srgbClr val="660033"/>
                </a:buClr>
                <a:defRPr/>
              </a:pPr>
              <a:endParaRPr lang="en-US" kern="0" dirty="0">
                <a:solidFill>
                  <a:srgbClr val="003300"/>
                </a:solidFill>
                <a:latin typeface="Helvetica"/>
                <a:ea typeface="ＭＳ Ｐゴシック"/>
              </a:endParaRPr>
            </a:p>
          </p:txBody>
        </p:sp>
      </p:grpSp>
      <p:sp>
        <p:nvSpPr>
          <p:cNvPr id="48" name="Rectangle 3"/>
          <p:cNvSpPr txBox="1">
            <a:spLocks noChangeArrowheads="1"/>
          </p:cNvSpPr>
          <p:nvPr/>
        </p:nvSpPr>
        <p:spPr bwMode="auto">
          <a:xfrm>
            <a:off x="304800" y="4343400"/>
            <a:ext cx="8307388" cy="1981200"/>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a:lstStyle>
          <a:p>
            <a:pPr eaLnBrk="1" hangingPunct="1">
              <a:lnSpc>
                <a:spcPct val="85000"/>
              </a:lnSpc>
              <a:buClr>
                <a:srgbClr val="660033"/>
              </a:buClr>
              <a:defRPr/>
            </a:pPr>
            <a:r>
              <a:rPr lang="en-US" i="1" u="sng" dirty="0" smtClean="0">
                <a:solidFill>
                  <a:srgbClr val="003300"/>
                </a:solidFill>
                <a:latin typeface="Helvetica"/>
                <a:ea typeface="ＭＳ Ｐゴシック"/>
              </a:rPr>
              <a:t>Method 3</a:t>
            </a:r>
            <a:r>
              <a:rPr lang="en-US" dirty="0" smtClean="0">
                <a:solidFill>
                  <a:srgbClr val="003300"/>
                </a:solidFill>
                <a:latin typeface="Helvetica"/>
                <a:ea typeface="ＭＳ Ｐゴシック"/>
              </a:rPr>
              <a:t>: </a:t>
            </a:r>
            <a:r>
              <a:rPr lang="en-US" i="1" dirty="0" smtClean="0">
                <a:solidFill>
                  <a:srgbClr val="FF0000"/>
                </a:solidFill>
                <a:latin typeface="Helvetica"/>
                <a:ea typeface="ＭＳ Ｐゴシック"/>
              </a:rPr>
              <a:t>Segregated free list</a:t>
            </a:r>
          </a:p>
          <a:p>
            <a:pPr lvl="1" eaLnBrk="1" hangingPunct="1">
              <a:buClr>
                <a:srgbClr val="660033"/>
              </a:buClr>
              <a:defRPr/>
            </a:pPr>
            <a:r>
              <a:rPr lang="en-US" b="0" dirty="0" smtClean="0">
                <a:solidFill>
                  <a:srgbClr val="000066"/>
                </a:solidFill>
                <a:latin typeface="Helvetica"/>
                <a:ea typeface="ＭＳ Ｐゴシック"/>
              </a:rPr>
              <a:t>Different free lists for different size classes</a:t>
            </a:r>
          </a:p>
          <a:p>
            <a:pPr eaLnBrk="1" hangingPunct="1">
              <a:lnSpc>
                <a:spcPct val="85000"/>
              </a:lnSpc>
              <a:buClr>
                <a:srgbClr val="660033"/>
              </a:buClr>
              <a:defRPr/>
            </a:pPr>
            <a:r>
              <a:rPr lang="en-US" i="1" u="sng" dirty="0" smtClean="0">
                <a:solidFill>
                  <a:srgbClr val="003300"/>
                </a:solidFill>
                <a:latin typeface="Helvetica"/>
                <a:ea typeface="ＭＳ Ｐゴシック"/>
              </a:rPr>
              <a:t>Method 4</a:t>
            </a:r>
            <a:r>
              <a:rPr lang="en-US" dirty="0" smtClean="0">
                <a:solidFill>
                  <a:srgbClr val="003300"/>
                </a:solidFill>
                <a:latin typeface="Helvetica"/>
                <a:ea typeface="ＭＳ Ｐゴシック"/>
              </a:rPr>
              <a:t>: Blocks sorted by size</a:t>
            </a:r>
          </a:p>
          <a:p>
            <a:pPr lvl="1" eaLnBrk="1" hangingPunct="1">
              <a:buClr>
                <a:srgbClr val="660033"/>
              </a:buClr>
              <a:defRPr/>
            </a:pPr>
            <a:r>
              <a:rPr lang="en-US" b="0" dirty="0" smtClean="0">
                <a:solidFill>
                  <a:srgbClr val="000066"/>
                </a:solidFill>
                <a:latin typeface="Helvetica"/>
                <a:ea typeface="ＭＳ Ｐゴシック"/>
              </a:rPr>
              <a:t>Can use a balanced tree (e.g. Red-Black tree) with pointers within each free block, and the length used as a key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animEffect transition="in" filter="dissolve">
                                      <p:cBhvr>
                                        <p:cTn id="17" dur="500"/>
                                        <p:tgtEl>
                                          <p:spTgt spid="48">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8">
                                            <p:txEl>
                                              <p:pRg st="1" end="1"/>
                                            </p:txEl>
                                          </p:spTgt>
                                        </p:tgtEl>
                                        <p:attrNameLst>
                                          <p:attrName>style.visibility</p:attrName>
                                        </p:attrNameLst>
                                      </p:cBhvr>
                                      <p:to>
                                        <p:strVal val="visible"/>
                                      </p:to>
                                    </p:set>
                                    <p:animEffect transition="in" filter="dissolve">
                                      <p:cBhvr>
                                        <p:cTn id="20" dur="500"/>
                                        <p:tgtEl>
                                          <p:spTgt spid="48">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animEffect transition="in" filter="dissolve">
                                      <p:cBhvr>
                                        <p:cTn id="25" dur="500"/>
                                        <p:tgtEl>
                                          <p:spTgt spid="48">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8">
                                            <p:txEl>
                                              <p:pRg st="3" end="3"/>
                                            </p:txEl>
                                          </p:spTgt>
                                        </p:tgtEl>
                                        <p:attrNameLst>
                                          <p:attrName>style.visibility</p:attrName>
                                        </p:attrNameLst>
                                      </p:cBhvr>
                                      <p:to>
                                        <p:strVal val="visible"/>
                                      </p:to>
                                    </p:set>
                                    <p:animEffect transition="in" filter="dissolve">
                                      <p:cBhvr>
                                        <p:cTn id="28" dur="500"/>
                                        <p:tgtEl>
                                          <p:spTgt spid="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0" name="Rectangle 10"/>
          <p:cNvSpPr>
            <a:spLocks noGrp="1" noChangeArrowheads="1"/>
          </p:cNvSpPr>
          <p:nvPr>
            <p:ph type="title"/>
          </p:nvPr>
        </p:nvSpPr>
        <p:spPr/>
        <p:txBody>
          <a:bodyPr/>
          <a:lstStyle/>
          <a:p>
            <a:pPr eaLnBrk="1" hangingPunct="1">
              <a:defRPr/>
            </a:pPr>
            <a:r>
              <a:rPr lang="en-US" dirty="0" err="1">
                <a:latin typeface="Courier New" pitchFamily="-1" charset="0"/>
              </a:rPr>
              <a:t>m.o</a:t>
            </a:r>
            <a:r>
              <a:rPr lang="en-US" dirty="0"/>
              <a:t> Relocation </a:t>
            </a:r>
            <a:r>
              <a:rPr lang="en-US" dirty="0" smtClean="0"/>
              <a:t>Info (32-bit)</a:t>
            </a:r>
            <a:endParaRPr lang="en-US" dirty="0"/>
          </a:p>
        </p:txBody>
      </p:sp>
      <p:sp>
        <p:nvSpPr>
          <p:cNvPr id="28676" name="Text Box 4"/>
          <p:cNvSpPr txBox="1">
            <a:spLocks noChangeArrowheads="1"/>
          </p:cNvSpPr>
          <p:nvPr/>
        </p:nvSpPr>
        <p:spPr bwMode="auto">
          <a:xfrm>
            <a:off x="3200400" y="4572000"/>
            <a:ext cx="3854450" cy="1317625"/>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Disassembly of section .data: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&lt;e&gt;: </a:t>
            </a:r>
          </a:p>
          <a:p>
            <a:pPr algn="l">
              <a:lnSpc>
                <a:spcPct val="100000"/>
              </a:lnSpc>
            </a:pPr>
            <a:r>
              <a:rPr lang="en-US" sz="1600">
                <a:solidFill>
                  <a:srgbClr val="000066"/>
                </a:solidFill>
                <a:latin typeface="Courier New" charset="0"/>
              </a:rPr>
              <a:t>   0:   </a:t>
            </a:r>
            <a:r>
              <a:rPr lang="en-US" sz="1600">
                <a:solidFill>
                  <a:srgbClr val="000004"/>
                </a:solidFill>
                <a:latin typeface="Courier New" charset="0"/>
              </a:rPr>
              <a:t>07 00 00 00</a:t>
            </a:r>
          </a:p>
          <a:p>
            <a:pPr algn="l">
              <a:lnSpc>
                <a:spcPct val="100000"/>
              </a:lnSpc>
            </a:pPr>
            <a:r>
              <a:rPr lang="en-US" sz="1600">
                <a:solidFill>
                  <a:srgbClr val="000066"/>
                </a:solidFill>
                <a:latin typeface="Courier New" charset="0"/>
              </a:rPr>
              <a:t> </a:t>
            </a:r>
          </a:p>
        </p:txBody>
      </p:sp>
      <p:sp>
        <p:nvSpPr>
          <p:cNvPr id="48131" name="Text Box 5"/>
          <p:cNvSpPr txBox="1">
            <a:spLocks noChangeArrowheads="1"/>
          </p:cNvSpPr>
          <p:nvPr/>
        </p:nvSpPr>
        <p:spPr bwMode="auto">
          <a:xfrm>
            <a:off x="152400" y="6096000"/>
            <a:ext cx="183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source: objdump</a:t>
            </a:r>
          </a:p>
        </p:txBody>
      </p:sp>
      <p:sp>
        <p:nvSpPr>
          <p:cNvPr id="48132" name="Rectangle 6"/>
          <p:cNvSpPr>
            <a:spLocks noChangeArrowheads="1"/>
          </p:cNvSpPr>
          <p:nvPr/>
        </p:nvSpPr>
        <p:spPr bwMode="auto">
          <a:xfrm>
            <a:off x="339725" y="1295400"/>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a:t>
            </a:r>
            <a:r>
              <a:rPr lang="en-US">
                <a:solidFill>
                  <a:srgbClr val="000004"/>
                </a:solidFill>
                <a:latin typeface="Courier New" charset="0"/>
              </a:rPr>
              <a:t>e=7</a:t>
            </a:r>
            <a:r>
              <a:rPr lang="en-US">
                <a:solidFill>
                  <a:srgbClr val="000066"/>
                </a:solidFill>
                <a:latin typeface="Courier New" charset="0"/>
              </a:rPr>
              <a:t>;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48133" name="Rectangle 7"/>
          <p:cNvSpPr>
            <a:spLocks noChangeArrowheads="1"/>
          </p:cNvSpPr>
          <p:nvPr/>
        </p:nvSpPr>
        <p:spPr bwMode="auto">
          <a:xfrm>
            <a:off x="304800" y="935038"/>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grpSp>
        <p:nvGrpSpPr>
          <p:cNvPr id="2" name="Group 1"/>
          <p:cNvGrpSpPr>
            <a:grpSpLocks/>
          </p:cNvGrpSpPr>
          <p:nvPr/>
        </p:nvGrpSpPr>
        <p:grpSpPr bwMode="auto">
          <a:xfrm>
            <a:off x="3227388" y="1295400"/>
            <a:ext cx="5688012" cy="2784475"/>
            <a:chOff x="3227388" y="1295400"/>
            <a:chExt cx="5688012" cy="2784475"/>
          </a:xfrm>
        </p:grpSpPr>
        <p:sp>
          <p:nvSpPr>
            <p:cNvPr id="48135" name="Text Box 3"/>
            <p:cNvSpPr txBox="1">
              <a:spLocks noChangeArrowheads="1"/>
            </p:cNvSpPr>
            <p:nvPr/>
          </p:nvSpPr>
          <p:spPr bwMode="auto">
            <a:xfrm>
              <a:off x="3227388" y="1295400"/>
              <a:ext cx="5688012" cy="2784475"/>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Disassembly of section .text: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&lt;main&gt;: 00000000 &lt;main&gt;: </a:t>
              </a:r>
            </a:p>
            <a:p>
              <a:pPr algn="l">
                <a:lnSpc>
                  <a:spcPct val="100000"/>
                </a:lnSpc>
              </a:pPr>
              <a:r>
                <a:rPr lang="en-US" sz="1600">
                  <a:solidFill>
                    <a:srgbClr val="000066"/>
                  </a:solidFill>
                  <a:latin typeface="Courier New" charset="0"/>
                </a:rPr>
                <a:t>   0:   55              pushl  %ebp </a:t>
              </a:r>
            </a:p>
            <a:p>
              <a:pPr algn="l">
                <a:lnSpc>
                  <a:spcPct val="100000"/>
                </a:lnSpc>
              </a:pPr>
              <a:r>
                <a:rPr lang="en-US" sz="1600">
                  <a:solidFill>
                    <a:srgbClr val="000066"/>
                  </a:solidFill>
                  <a:latin typeface="Courier New" charset="0"/>
                </a:rPr>
                <a:t>   1:   89 e5           movl   %esp,%ebp </a:t>
              </a:r>
            </a:p>
            <a:p>
              <a:pPr algn="l">
                <a:lnSpc>
                  <a:spcPct val="100000"/>
                </a:lnSpc>
              </a:pPr>
              <a:r>
                <a:rPr lang="en-US" sz="1600">
                  <a:solidFill>
                    <a:srgbClr val="000066"/>
                  </a:solidFill>
                  <a:latin typeface="Courier New" charset="0"/>
                </a:rPr>
                <a:t>   3:   e8 </a:t>
              </a:r>
              <a:r>
                <a:rPr lang="en-US" sz="1600">
                  <a:solidFill>
                    <a:srgbClr val="FF0000"/>
                  </a:solidFill>
                  <a:latin typeface="Courier New" charset="0"/>
                </a:rPr>
                <a:t>fc ff ff ff</a:t>
              </a:r>
              <a:r>
                <a:rPr lang="en-US" sz="1600">
                  <a:solidFill>
                    <a:srgbClr val="000066"/>
                  </a:solidFill>
                  <a:latin typeface="Courier New" charset="0"/>
                </a:rPr>
                <a:t>  call   4 &lt;main+0x4&gt;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4: R_386_PC32   a</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8:   6a 00           pushl  $0x0 </a:t>
              </a:r>
            </a:p>
            <a:p>
              <a:pPr algn="l">
                <a:lnSpc>
                  <a:spcPct val="100000"/>
                </a:lnSpc>
              </a:pPr>
              <a:r>
                <a:rPr lang="en-US" sz="1600">
                  <a:solidFill>
                    <a:srgbClr val="000066"/>
                  </a:solidFill>
                  <a:latin typeface="Courier New" charset="0"/>
                </a:rPr>
                <a:t>   a:   e8 </a:t>
              </a:r>
              <a:r>
                <a:rPr lang="en-US" sz="1600">
                  <a:solidFill>
                    <a:srgbClr val="FF0000"/>
                  </a:solidFill>
                  <a:latin typeface="Courier New" charset="0"/>
                </a:rPr>
                <a:t>fc ff ff ff</a:t>
              </a:r>
              <a:r>
                <a:rPr lang="en-US" sz="1600">
                  <a:solidFill>
                    <a:srgbClr val="000066"/>
                  </a:solidFill>
                  <a:latin typeface="Courier New" charset="0"/>
                </a:rPr>
                <a:t>  call   b &lt;main+0xb&gt;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b: R_386_PC32   exit</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f:   90              nop     </a:t>
              </a:r>
            </a:p>
          </p:txBody>
        </p:sp>
        <p:sp>
          <p:nvSpPr>
            <p:cNvPr id="48136" name="Rectangle 8"/>
            <p:cNvSpPr>
              <a:spLocks noChangeArrowheads="1"/>
            </p:cNvSpPr>
            <p:nvPr/>
          </p:nvSpPr>
          <p:spPr bwMode="auto">
            <a:xfrm>
              <a:off x="6172200" y="28321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48137" name="Rectangle 9"/>
            <p:cNvSpPr>
              <a:spLocks noChangeArrowheads="1"/>
            </p:cNvSpPr>
            <p:nvPr/>
          </p:nvSpPr>
          <p:spPr bwMode="auto">
            <a:xfrm>
              <a:off x="6172200" y="35687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spTree>
    <p:extLst>
      <p:ext uri="{BB962C8B-B14F-4D97-AF65-F5344CB8AC3E}">
        <p14:creationId xmlns:p14="http://schemas.microsoft.com/office/powerpoint/2010/main" val="3820955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dissolve">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3" name="Rectangle 9"/>
          <p:cNvSpPr>
            <a:spLocks noGrp="1" noChangeArrowheads="1"/>
          </p:cNvSpPr>
          <p:nvPr>
            <p:ph type="title"/>
          </p:nvPr>
        </p:nvSpPr>
        <p:spPr/>
        <p:txBody>
          <a:bodyPr/>
          <a:lstStyle/>
          <a:p>
            <a:pPr eaLnBrk="1" hangingPunct="1">
              <a:defRPr/>
            </a:pPr>
            <a:r>
              <a:rPr lang="en-US">
                <a:latin typeface="Courier New" pitchFamily="-1" charset="0"/>
              </a:rPr>
              <a:t>a.o</a:t>
            </a:r>
            <a:r>
              <a:rPr lang="en-US"/>
              <a:t> Relocation Info (</a:t>
            </a:r>
            <a:r>
              <a:rPr lang="en-US">
                <a:latin typeface="Courier New" pitchFamily="-1" charset="0"/>
              </a:rPr>
              <a:t>.text</a:t>
            </a:r>
            <a:r>
              <a:rPr lang="en-US"/>
              <a:t>)</a:t>
            </a:r>
          </a:p>
        </p:txBody>
      </p:sp>
      <p:sp>
        <p:nvSpPr>
          <p:cNvPr id="50178" name="Rectangle 3"/>
          <p:cNvSpPr>
            <a:spLocks noChangeArrowheads="1"/>
          </p:cNvSpPr>
          <p:nvPr/>
        </p:nvSpPr>
        <p:spPr bwMode="auto">
          <a:xfrm>
            <a:off x="228600" y="10001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50179" name="Rectangle 4"/>
          <p:cNvSpPr>
            <a:spLocks noChangeArrowheads="1"/>
          </p:cNvSpPr>
          <p:nvPr/>
        </p:nvSpPr>
        <p:spPr bwMode="auto">
          <a:xfrm>
            <a:off x="228600" y="1319213"/>
            <a:ext cx="2644775" cy="2566987"/>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sp>
        <p:nvSpPr>
          <p:cNvPr id="50180" name="Rectangle 5"/>
          <p:cNvSpPr>
            <a:spLocks noChangeArrowheads="1"/>
          </p:cNvSpPr>
          <p:nvPr/>
        </p:nvSpPr>
        <p:spPr bwMode="auto">
          <a:xfrm>
            <a:off x="3352800" y="1295400"/>
            <a:ext cx="5638800" cy="4505325"/>
          </a:xfrm>
          <a:prstGeom prst="rect">
            <a:avLst/>
          </a:prstGeom>
          <a:solidFill>
            <a:srgbClr val="FFFF00"/>
          </a:solidFill>
          <a:ln w="127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Disassembly of section .text: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&lt;a&gt;: </a:t>
            </a:r>
          </a:p>
          <a:p>
            <a:pPr algn="l">
              <a:lnSpc>
                <a:spcPct val="100000"/>
              </a:lnSpc>
            </a:pPr>
            <a:r>
              <a:rPr lang="en-US" sz="1600">
                <a:solidFill>
                  <a:srgbClr val="000066"/>
                </a:solidFill>
                <a:latin typeface="Courier New" charset="0"/>
              </a:rPr>
              <a:t>   0:   55              pushl  %ebp </a:t>
            </a:r>
          </a:p>
          <a:p>
            <a:pPr algn="l">
              <a:lnSpc>
                <a:spcPct val="100000"/>
              </a:lnSpc>
            </a:pPr>
            <a:r>
              <a:rPr lang="en-US" sz="1600">
                <a:solidFill>
                  <a:srgbClr val="000066"/>
                </a:solidFill>
                <a:latin typeface="Courier New" charset="0"/>
              </a:rPr>
              <a:t>   1:   8b 15 </a:t>
            </a:r>
            <a:r>
              <a:rPr lang="en-US" sz="1600">
                <a:solidFill>
                  <a:srgbClr val="FF0000"/>
                </a:solidFill>
                <a:latin typeface="Courier New" charset="0"/>
              </a:rPr>
              <a:t>00 00</a:t>
            </a:r>
            <a:r>
              <a:rPr lang="en-US" sz="1600">
                <a:solidFill>
                  <a:srgbClr val="000066"/>
                </a:solidFill>
                <a:latin typeface="Courier New" charset="0"/>
              </a:rPr>
              <a:t> </a:t>
            </a:r>
            <a:r>
              <a:rPr lang="en-US" sz="1600">
                <a:solidFill>
                  <a:srgbClr val="FF0000"/>
                </a:solidFill>
                <a:latin typeface="Courier New" charset="0"/>
              </a:rPr>
              <a:t>00</a:t>
            </a:r>
            <a:r>
              <a:rPr lang="en-US" sz="1600">
                <a:solidFill>
                  <a:srgbClr val="000066"/>
                </a:solidFill>
                <a:latin typeface="Courier New" charset="0"/>
              </a:rPr>
              <a:t>  movl   0x0,%edx </a:t>
            </a:r>
          </a:p>
          <a:p>
            <a:pPr algn="l">
              <a:lnSpc>
                <a:spcPct val="100000"/>
              </a:lnSpc>
            </a:pPr>
            <a:r>
              <a:rPr lang="en-US" sz="1600">
                <a:solidFill>
                  <a:srgbClr val="000066"/>
                </a:solidFill>
                <a:latin typeface="Courier New" charset="0"/>
              </a:rPr>
              <a:t>   6:   </a:t>
            </a:r>
            <a:r>
              <a:rPr lang="en-US" sz="1600">
                <a:solidFill>
                  <a:srgbClr val="FF0000"/>
                </a:solidFill>
                <a:latin typeface="Courier New" charset="0"/>
              </a:rPr>
              <a:t>00</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3: R_386_32     ep </a:t>
            </a:r>
          </a:p>
          <a:p>
            <a:pPr algn="l">
              <a:lnSpc>
                <a:spcPct val="100000"/>
              </a:lnSpc>
            </a:pPr>
            <a:r>
              <a:rPr lang="en-US" sz="1600">
                <a:solidFill>
                  <a:srgbClr val="000066"/>
                </a:solidFill>
                <a:latin typeface="Courier New" charset="0"/>
              </a:rPr>
              <a:t>   7:   a1 </a:t>
            </a:r>
            <a:r>
              <a:rPr lang="en-US" sz="1600">
                <a:solidFill>
                  <a:srgbClr val="FF0000"/>
                </a:solidFill>
                <a:latin typeface="Courier New" charset="0"/>
              </a:rPr>
              <a:t>00 00 00 00</a:t>
            </a:r>
            <a:r>
              <a:rPr lang="en-US" sz="1600">
                <a:solidFill>
                  <a:srgbClr val="000066"/>
                </a:solidFill>
                <a:latin typeface="Courier New" charset="0"/>
              </a:rPr>
              <a:t>  movl   0x0,%eax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8: R_386_32     x</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c:   89 e5           movl   %esp,%ebp </a:t>
            </a:r>
          </a:p>
          <a:p>
            <a:pPr algn="l">
              <a:lnSpc>
                <a:spcPct val="100000"/>
              </a:lnSpc>
            </a:pPr>
            <a:r>
              <a:rPr lang="en-US" sz="1600">
                <a:solidFill>
                  <a:srgbClr val="000066"/>
                </a:solidFill>
                <a:latin typeface="Courier New" charset="0"/>
              </a:rPr>
              <a:t>   e:   03 02           addl   (%edx),%eax </a:t>
            </a:r>
          </a:p>
          <a:p>
            <a:pPr algn="l">
              <a:lnSpc>
                <a:spcPct val="100000"/>
              </a:lnSpc>
            </a:pPr>
            <a:r>
              <a:rPr lang="en-US" sz="1600">
                <a:solidFill>
                  <a:srgbClr val="000066"/>
                </a:solidFill>
                <a:latin typeface="Courier New" charset="0"/>
              </a:rPr>
              <a:t>  10:   89 ec           movl   %ebp,%esp </a:t>
            </a:r>
          </a:p>
          <a:p>
            <a:pPr algn="l">
              <a:lnSpc>
                <a:spcPct val="100000"/>
              </a:lnSpc>
            </a:pPr>
            <a:r>
              <a:rPr lang="en-US" sz="1600">
                <a:solidFill>
                  <a:srgbClr val="000066"/>
                </a:solidFill>
                <a:latin typeface="Courier New" charset="0"/>
              </a:rPr>
              <a:t>  12:   03 05 </a:t>
            </a:r>
            <a:r>
              <a:rPr lang="en-US" sz="1600">
                <a:solidFill>
                  <a:srgbClr val="FF0000"/>
                </a:solidFill>
                <a:latin typeface="Courier New" charset="0"/>
              </a:rPr>
              <a:t>00 00 00</a:t>
            </a:r>
            <a:r>
              <a:rPr lang="en-US" sz="1600">
                <a:solidFill>
                  <a:srgbClr val="000066"/>
                </a:solidFill>
                <a:latin typeface="Courier New" charset="0"/>
              </a:rPr>
              <a:t>  addl   0x0,%eax </a:t>
            </a:r>
          </a:p>
          <a:p>
            <a:pPr algn="l">
              <a:lnSpc>
                <a:spcPct val="100000"/>
              </a:lnSpc>
            </a:pPr>
            <a:r>
              <a:rPr lang="en-US" sz="1600">
                <a:solidFill>
                  <a:srgbClr val="000066"/>
                </a:solidFill>
                <a:latin typeface="Courier New" charset="0"/>
              </a:rPr>
              <a:t>  17:   </a:t>
            </a:r>
            <a:r>
              <a:rPr lang="en-US" sz="1600">
                <a:solidFill>
                  <a:srgbClr val="FF0000"/>
                </a:solidFill>
                <a:latin typeface="Courier New" charset="0"/>
              </a:rPr>
              <a:t>00</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14: R_386_32    y</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18:   5d              popl   %ebp </a:t>
            </a:r>
          </a:p>
          <a:p>
            <a:pPr algn="l">
              <a:lnSpc>
                <a:spcPct val="100000"/>
              </a:lnSpc>
            </a:pPr>
            <a:r>
              <a:rPr lang="en-US" sz="1600">
                <a:solidFill>
                  <a:srgbClr val="000066"/>
                </a:solidFill>
                <a:latin typeface="Courier New" charset="0"/>
              </a:rPr>
              <a:t>  19:   c3              ret     </a:t>
            </a:r>
          </a:p>
          <a:p>
            <a:pPr algn="l">
              <a:lnSpc>
                <a:spcPct val="100000"/>
              </a:lnSpc>
            </a:pPr>
            <a:r>
              <a:rPr lang="en-US" sz="1600">
                <a:solidFill>
                  <a:srgbClr val="000066"/>
                </a:solidFill>
                <a:latin typeface="Courier New" charset="0"/>
              </a:rPr>
              <a:t> </a:t>
            </a:r>
          </a:p>
        </p:txBody>
      </p:sp>
      <p:sp>
        <p:nvSpPr>
          <p:cNvPr id="50181" name="Rectangle 6"/>
          <p:cNvSpPr>
            <a:spLocks noChangeArrowheads="1"/>
          </p:cNvSpPr>
          <p:nvPr/>
        </p:nvSpPr>
        <p:spPr bwMode="auto">
          <a:xfrm>
            <a:off x="6172200" y="28067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50182" name="Rectangle 7"/>
          <p:cNvSpPr>
            <a:spLocks noChangeArrowheads="1"/>
          </p:cNvSpPr>
          <p:nvPr/>
        </p:nvSpPr>
        <p:spPr bwMode="auto">
          <a:xfrm>
            <a:off x="6172200" y="33020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50183" name="Rectangle 8"/>
          <p:cNvSpPr>
            <a:spLocks noChangeArrowheads="1"/>
          </p:cNvSpPr>
          <p:nvPr/>
        </p:nvSpPr>
        <p:spPr bwMode="auto">
          <a:xfrm>
            <a:off x="6172200" y="47752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109902551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5" name="Rectangle 7"/>
          <p:cNvSpPr>
            <a:spLocks noGrp="1" noChangeArrowheads="1"/>
          </p:cNvSpPr>
          <p:nvPr>
            <p:ph type="title"/>
          </p:nvPr>
        </p:nvSpPr>
        <p:spPr/>
        <p:txBody>
          <a:bodyPr/>
          <a:lstStyle/>
          <a:p>
            <a:pPr eaLnBrk="1" hangingPunct="1">
              <a:defRPr/>
            </a:pPr>
            <a:r>
              <a:rPr lang="en-US">
                <a:latin typeface="Courier New" pitchFamily="-1" charset="0"/>
              </a:rPr>
              <a:t>a.o</a:t>
            </a:r>
            <a:r>
              <a:rPr lang="en-US"/>
              <a:t> Relocation Info (.</a:t>
            </a:r>
            <a:r>
              <a:rPr lang="en-US">
                <a:latin typeface="Courier New" pitchFamily="-1" charset="0"/>
              </a:rPr>
              <a:t>data</a:t>
            </a:r>
            <a:r>
              <a:rPr lang="en-US"/>
              <a:t>)</a:t>
            </a:r>
          </a:p>
        </p:txBody>
      </p:sp>
      <p:sp>
        <p:nvSpPr>
          <p:cNvPr id="51202" name="Rectangle 3"/>
          <p:cNvSpPr>
            <a:spLocks noChangeArrowheads="1"/>
          </p:cNvSpPr>
          <p:nvPr/>
        </p:nvSpPr>
        <p:spPr bwMode="auto">
          <a:xfrm>
            <a:off x="228600" y="10001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51203" name="Rectangle 4"/>
          <p:cNvSpPr>
            <a:spLocks noChangeArrowheads="1"/>
          </p:cNvSpPr>
          <p:nvPr/>
        </p:nvSpPr>
        <p:spPr bwMode="auto">
          <a:xfrm>
            <a:off x="228600" y="1319213"/>
            <a:ext cx="2644775" cy="2566987"/>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sp>
        <p:nvSpPr>
          <p:cNvPr id="51204" name="Rectangle 5"/>
          <p:cNvSpPr>
            <a:spLocks noChangeArrowheads="1"/>
          </p:cNvSpPr>
          <p:nvPr/>
        </p:nvSpPr>
        <p:spPr bwMode="auto">
          <a:xfrm>
            <a:off x="3594100" y="1295400"/>
            <a:ext cx="5372100" cy="1816100"/>
          </a:xfrm>
          <a:prstGeom prst="rect">
            <a:avLst/>
          </a:prstGeom>
          <a:solidFill>
            <a:srgbClr val="FFFF00"/>
          </a:solidFill>
          <a:ln w="127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Disassembly of section .data: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&lt;ep&gt;: </a:t>
            </a:r>
          </a:p>
          <a:p>
            <a:pPr algn="l">
              <a:lnSpc>
                <a:spcPct val="100000"/>
              </a:lnSpc>
            </a:pPr>
            <a:r>
              <a:rPr lang="en-US" sz="1600">
                <a:solidFill>
                  <a:srgbClr val="000066"/>
                </a:solidFill>
                <a:latin typeface="Courier New" charset="0"/>
              </a:rPr>
              <a:t>   0:   </a:t>
            </a:r>
            <a:r>
              <a:rPr lang="en-US" sz="1600">
                <a:solidFill>
                  <a:srgbClr val="FF0000"/>
                </a:solidFill>
                <a:latin typeface="Courier New" charset="0"/>
              </a:rPr>
              <a:t>00 00 00 00</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0: R_386_32     e </a:t>
            </a:r>
          </a:p>
          <a:p>
            <a:pPr algn="l">
              <a:lnSpc>
                <a:spcPct val="100000"/>
              </a:lnSpc>
            </a:pPr>
            <a:r>
              <a:rPr lang="en-US" sz="1600">
                <a:solidFill>
                  <a:srgbClr val="000066"/>
                </a:solidFill>
                <a:latin typeface="Courier New" charset="0"/>
              </a:rPr>
              <a:t> 00000004 &lt;x&gt;: </a:t>
            </a:r>
          </a:p>
          <a:p>
            <a:pPr algn="l">
              <a:lnSpc>
                <a:spcPct val="100000"/>
              </a:lnSpc>
            </a:pPr>
            <a:r>
              <a:rPr lang="en-US" sz="1600">
                <a:solidFill>
                  <a:srgbClr val="000066"/>
                </a:solidFill>
                <a:latin typeface="Courier New" charset="0"/>
              </a:rPr>
              <a:t>   4:   0f 00 00 00</a:t>
            </a:r>
          </a:p>
        </p:txBody>
      </p:sp>
      <p:sp>
        <p:nvSpPr>
          <p:cNvPr id="51205" name="Rectangle 6"/>
          <p:cNvSpPr>
            <a:spLocks noChangeArrowheads="1"/>
          </p:cNvSpPr>
          <p:nvPr/>
        </p:nvSpPr>
        <p:spPr bwMode="auto">
          <a:xfrm>
            <a:off x="6172200" y="23368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89025483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Grp="1" noChangeArrowheads="1"/>
          </p:cNvSpPr>
          <p:nvPr>
            <p:ph type="title"/>
          </p:nvPr>
        </p:nvSpPr>
        <p:spPr>
          <a:xfrm>
            <a:off x="203200" y="266700"/>
            <a:ext cx="8918575" cy="1135063"/>
          </a:xfrm>
        </p:spPr>
        <p:txBody>
          <a:bodyPr/>
          <a:lstStyle/>
          <a:p>
            <a:pPr eaLnBrk="1" hangingPunct="1">
              <a:defRPr/>
            </a:pPr>
            <a:r>
              <a:rPr lang="en-US"/>
              <a:t>Executable After Relocation and </a:t>
            </a:r>
            <a:br>
              <a:rPr lang="en-US"/>
            </a:br>
            <a:r>
              <a:rPr lang="en-US"/>
              <a:t>External Reference Resolution (.</a:t>
            </a:r>
            <a:r>
              <a:rPr lang="en-US">
                <a:latin typeface="Courier New" pitchFamily="-1" charset="0"/>
              </a:rPr>
              <a:t>text</a:t>
            </a:r>
            <a:r>
              <a:rPr lang="en-US"/>
              <a:t>)</a:t>
            </a:r>
          </a:p>
        </p:txBody>
      </p:sp>
      <p:sp>
        <p:nvSpPr>
          <p:cNvPr id="52226" name="Rectangle 3"/>
          <p:cNvSpPr>
            <a:spLocks noChangeArrowheads="1"/>
          </p:cNvSpPr>
          <p:nvPr/>
        </p:nvSpPr>
        <p:spPr bwMode="auto">
          <a:xfrm>
            <a:off x="762000" y="1685925"/>
            <a:ext cx="7531100" cy="4994275"/>
          </a:xfrm>
          <a:prstGeom prst="rect">
            <a:avLst/>
          </a:prstGeom>
          <a:solidFill>
            <a:srgbClr val="FFFF00"/>
          </a:solidFill>
          <a:ln w="12700">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08048530 &lt;main&gt;: </a:t>
            </a:r>
          </a:p>
          <a:p>
            <a:pPr algn="l">
              <a:lnSpc>
                <a:spcPct val="100000"/>
              </a:lnSpc>
            </a:pPr>
            <a:r>
              <a:rPr lang="en-US" sz="1600">
                <a:solidFill>
                  <a:srgbClr val="000066"/>
                </a:solidFill>
                <a:latin typeface="Courier New" charset="0"/>
              </a:rPr>
              <a:t> 8048530:       55              pushl  %ebp </a:t>
            </a:r>
          </a:p>
          <a:p>
            <a:pPr algn="l">
              <a:lnSpc>
                <a:spcPct val="100000"/>
              </a:lnSpc>
            </a:pPr>
            <a:r>
              <a:rPr lang="en-US" sz="1600">
                <a:solidFill>
                  <a:srgbClr val="000066"/>
                </a:solidFill>
                <a:latin typeface="Courier New" charset="0"/>
              </a:rPr>
              <a:t> 8048531:       89 e5           movl   %esp,%ebp </a:t>
            </a:r>
          </a:p>
          <a:p>
            <a:pPr algn="l">
              <a:lnSpc>
                <a:spcPct val="100000"/>
              </a:lnSpc>
            </a:pPr>
            <a:r>
              <a:rPr lang="en-US" sz="1600">
                <a:solidFill>
                  <a:srgbClr val="000066"/>
                </a:solidFill>
                <a:latin typeface="Courier New" charset="0"/>
              </a:rPr>
              <a:t> 8048533:       e8 </a:t>
            </a:r>
            <a:r>
              <a:rPr lang="en-US" sz="1600">
                <a:solidFill>
                  <a:srgbClr val="FF0000"/>
                </a:solidFill>
                <a:latin typeface="Courier New" charset="0"/>
              </a:rPr>
              <a:t>08 00 00 00</a:t>
            </a:r>
            <a:r>
              <a:rPr lang="en-US" sz="1600">
                <a:solidFill>
                  <a:srgbClr val="000066"/>
                </a:solidFill>
                <a:latin typeface="Courier New" charset="0"/>
              </a:rPr>
              <a:t>  call   8048540 &lt;a&gt; </a:t>
            </a:r>
          </a:p>
          <a:p>
            <a:pPr algn="l">
              <a:lnSpc>
                <a:spcPct val="100000"/>
              </a:lnSpc>
            </a:pPr>
            <a:r>
              <a:rPr lang="en-US" sz="1600">
                <a:solidFill>
                  <a:srgbClr val="000066"/>
                </a:solidFill>
                <a:latin typeface="Courier New" charset="0"/>
              </a:rPr>
              <a:t> 8048538:       6a 00           pushl  $0x0 </a:t>
            </a:r>
          </a:p>
          <a:p>
            <a:pPr algn="l">
              <a:lnSpc>
                <a:spcPct val="100000"/>
              </a:lnSpc>
            </a:pPr>
            <a:r>
              <a:rPr lang="en-US" sz="1600">
                <a:solidFill>
                  <a:srgbClr val="000066"/>
                </a:solidFill>
                <a:latin typeface="Courier New" charset="0"/>
              </a:rPr>
              <a:t> 804853a:       e8 </a:t>
            </a:r>
            <a:r>
              <a:rPr lang="en-US" sz="1600">
                <a:solidFill>
                  <a:srgbClr val="FF0000"/>
                </a:solidFill>
                <a:latin typeface="Courier New" charset="0"/>
              </a:rPr>
              <a:t>35 ff ff ff</a:t>
            </a:r>
            <a:r>
              <a:rPr lang="en-US" sz="1600">
                <a:solidFill>
                  <a:srgbClr val="000066"/>
                </a:solidFill>
                <a:latin typeface="Courier New" charset="0"/>
              </a:rPr>
              <a:t>  call   8048474 &lt;_init+0x94&gt; </a:t>
            </a:r>
          </a:p>
          <a:p>
            <a:pPr algn="l">
              <a:lnSpc>
                <a:spcPct val="100000"/>
              </a:lnSpc>
            </a:pPr>
            <a:r>
              <a:rPr lang="en-US" sz="1600">
                <a:solidFill>
                  <a:srgbClr val="000066"/>
                </a:solidFill>
                <a:latin typeface="Courier New" charset="0"/>
              </a:rPr>
              <a:t> 804853f:       90              nop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08048540 &lt;a&gt;: </a:t>
            </a:r>
          </a:p>
          <a:p>
            <a:pPr algn="l">
              <a:lnSpc>
                <a:spcPct val="100000"/>
              </a:lnSpc>
            </a:pPr>
            <a:r>
              <a:rPr lang="en-US" sz="1600">
                <a:solidFill>
                  <a:srgbClr val="000066"/>
                </a:solidFill>
                <a:latin typeface="Courier New" charset="0"/>
              </a:rPr>
              <a:t> 8048540:       55              pushl  %ebp </a:t>
            </a:r>
          </a:p>
          <a:p>
            <a:pPr algn="l">
              <a:lnSpc>
                <a:spcPct val="100000"/>
              </a:lnSpc>
            </a:pPr>
            <a:r>
              <a:rPr lang="en-US" sz="1600">
                <a:solidFill>
                  <a:srgbClr val="000066"/>
                </a:solidFill>
                <a:latin typeface="Courier New" charset="0"/>
              </a:rPr>
              <a:t> 8048541:       8b 15 </a:t>
            </a:r>
            <a:r>
              <a:rPr lang="en-US" sz="1600">
                <a:solidFill>
                  <a:srgbClr val="FF0000"/>
                </a:solidFill>
                <a:latin typeface="Courier New" charset="0"/>
              </a:rPr>
              <a:t>1c a0 04</a:t>
            </a:r>
            <a:r>
              <a:rPr lang="en-US" sz="1600">
                <a:solidFill>
                  <a:srgbClr val="000066"/>
                </a:solidFill>
                <a:latin typeface="Courier New" charset="0"/>
              </a:rPr>
              <a:t>  movl   0x804a01c,%edx </a:t>
            </a:r>
          </a:p>
          <a:p>
            <a:pPr algn="l">
              <a:lnSpc>
                <a:spcPct val="100000"/>
              </a:lnSpc>
            </a:pPr>
            <a:r>
              <a:rPr lang="en-US" sz="1600">
                <a:solidFill>
                  <a:srgbClr val="000066"/>
                </a:solidFill>
                <a:latin typeface="Courier New" charset="0"/>
              </a:rPr>
              <a:t> 8048546:       </a:t>
            </a:r>
            <a:r>
              <a:rPr lang="en-US" sz="1600">
                <a:solidFill>
                  <a:srgbClr val="FF0000"/>
                </a:solidFill>
                <a:latin typeface="Courier New" charset="0"/>
              </a:rPr>
              <a:t>08</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8048547:       a1 </a:t>
            </a:r>
            <a:r>
              <a:rPr lang="en-US" sz="1600">
                <a:solidFill>
                  <a:srgbClr val="FF0000"/>
                </a:solidFill>
                <a:latin typeface="Courier New" charset="0"/>
              </a:rPr>
              <a:t>20 a0 04 08</a:t>
            </a:r>
            <a:r>
              <a:rPr lang="en-US" sz="1600">
                <a:solidFill>
                  <a:srgbClr val="000066"/>
                </a:solidFill>
                <a:latin typeface="Courier New" charset="0"/>
              </a:rPr>
              <a:t>  movl   0x804a020,%eax </a:t>
            </a:r>
          </a:p>
          <a:p>
            <a:pPr algn="l">
              <a:lnSpc>
                <a:spcPct val="100000"/>
              </a:lnSpc>
            </a:pPr>
            <a:r>
              <a:rPr lang="en-US" sz="1600">
                <a:solidFill>
                  <a:srgbClr val="000066"/>
                </a:solidFill>
                <a:latin typeface="Courier New" charset="0"/>
              </a:rPr>
              <a:t> 804854c:       89 e5           movl   %esp,%ebp </a:t>
            </a:r>
          </a:p>
          <a:p>
            <a:pPr algn="l">
              <a:lnSpc>
                <a:spcPct val="100000"/>
              </a:lnSpc>
            </a:pPr>
            <a:r>
              <a:rPr lang="en-US" sz="1600">
                <a:solidFill>
                  <a:srgbClr val="000066"/>
                </a:solidFill>
                <a:latin typeface="Courier New" charset="0"/>
              </a:rPr>
              <a:t> 804854e:       03 02           addl   (%edx),%eax </a:t>
            </a:r>
          </a:p>
          <a:p>
            <a:pPr algn="l">
              <a:lnSpc>
                <a:spcPct val="100000"/>
              </a:lnSpc>
            </a:pPr>
            <a:r>
              <a:rPr lang="en-US" sz="1600">
                <a:solidFill>
                  <a:srgbClr val="000066"/>
                </a:solidFill>
                <a:latin typeface="Courier New" charset="0"/>
              </a:rPr>
              <a:t> 8048550:       89 ec           movl   %ebp,%esp </a:t>
            </a:r>
          </a:p>
          <a:p>
            <a:pPr algn="l">
              <a:lnSpc>
                <a:spcPct val="100000"/>
              </a:lnSpc>
            </a:pPr>
            <a:r>
              <a:rPr lang="en-US" sz="1600">
                <a:solidFill>
                  <a:srgbClr val="000066"/>
                </a:solidFill>
                <a:latin typeface="Courier New" charset="0"/>
              </a:rPr>
              <a:t> 8048552:       03 05 </a:t>
            </a:r>
            <a:r>
              <a:rPr lang="en-US" sz="1600">
                <a:solidFill>
                  <a:srgbClr val="FF0000"/>
                </a:solidFill>
                <a:latin typeface="Courier New" charset="0"/>
              </a:rPr>
              <a:t>d0 a3 04</a:t>
            </a:r>
            <a:r>
              <a:rPr lang="en-US" sz="1600">
                <a:solidFill>
                  <a:srgbClr val="000066"/>
                </a:solidFill>
                <a:latin typeface="Courier New" charset="0"/>
              </a:rPr>
              <a:t>  addl   0x804a3d0,%eax </a:t>
            </a:r>
          </a:p>
          <a:p>
            <a:pPr algn="l">
              <a:lnSpc>
                <a:spcPct val="100000"/>
              </a:lnSpc>
            </a:pPr>
            <a:r>
              <a:rPr lang="en-US" sz="1600">
                <a:solidFill>
                  <a:srgbClr val="000066"/>
                </a:solidFill>
                <a:latin typeface="Courier New" charset="0"/>
              </a:rPr>
              <a:t> 8048557:       </a:t>
            </a:r>
            <a:r>
              <a:rPr lang="en-US" sz="1600">
                <a:solidFill>
                  <a:srgbClr val="FF0000"/>
                </a:solidFill>
                <a:latin typeface="Courier New" charset="0"/>
              </a:rPr>
              <a:t>08 </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8048558:       5d              popl   %ebp </a:t>
            </a:r>
          </a:p>
          <a:p>
            <a:pPr algn="l">
              <a:lnSpc>
                <a:spcPct val="100000"/>
              </a:lnSpc>
            </a:pPr>
            <a:r>
              <a:rPr lang="en-US" sz="1600">
                <a:solidFill>
                  <a:srgbClr val="000066"/>
                </a:solidFill>
                <a:latin typeface="Courier New" charset="0"/>
              </a:rPr>
              <a:t> 8048559:       c3              ret </a:t>
            </a:r>
          </a:p>
        </p:txBody>
      </p:sp>
    </p:spTree>
    <p:extLst>
      <p:ext uri="{BB962C8B-B14F-4D97-AF65-F5344CB8AC3E}">
        <p14:creationId xmlns:p14="http://schemas.microsoft.com/office/powerpoint/2010/main" val="72397473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57163" y="228600"/>
            <a:ext cx="8691562" cy="1095375"/>
          </a:xfrm>
        </p:spPr>
        <p:txBody>
          <a:bodyPr/>
          <a:lstStyle/>
          <a:p>
            <a:pPr eaLnBrk="1" hangingPunct="1">
              <a:defRPr/>
            </a:pPr>
            <a:r>
              <a:rPr lang="en-US"/>
              <a:t>Executable After Relocation and </a:t>
            </a:r>
            <a:br>
              <a:rPr lang="en-US"/>
            </a:br>
            <a:r>
              <a:rPr lang="en-US"/>
              <a:t>External Reference Resolution(.</a:t>
            </a:r>
            <a:r>
              <a:rPr lang="en-US">
                <a:latin typeface="Courier New" pitchFamily="-1" charset="0"/>
              </a:rPr>
              <a:t>data</a:t>
            </a:r>
            <a:r>
              <a:rPr lang="en-US"/>
              <a:t>)</a:t>
            </a:r>
          </a:p>
        </p:txBody>
      </p:sp>
      <p:sp>
        <p:nvSpPr>
          <p:cNvPr id="54274" name="Rectangle 3"/>
          <p:cNvSpPr>
            <a:spLocks noChangeArrowheads="1"/>
          </p:cNvSpPr>
          <p:nvPr/>
        </p:nvSpPr>
        <p:spPr bwMode="auto">
          <a:xfrm>
            <a:off x="3886200" y="1828800"/>
            <a:ext cx="3810000" cy="2549525"/>
          </a:xfrm>
          <a:prstGeom prst="rect">
            <a:avLst/>
          </a:prstGeom>
          <a:solidFill>
            <a:srgbClr val="FFFF00"/>
          </a:solidFill>
          <a:ln w="127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Disassembly of section .data: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0804a018 &lt;e&gt;: </a:t>
            </a:r>
          </a:p>
          <a:p>
            <a:pPr algn="l">
              <a:lnSpc>
                <a:spcPct val="100000"/>
              </a:lnSpc>
            </a:pPr>
            <a:r>
              <a:rPr lang="en-US" sz="1600">
                <a:solidFill>
                  <a:srgbClr val="000066"/>
                </a:solidFill>
                <a:latin typeface="Courier New" charset="0"/>
              </a:rPr>
              <a:t> 804a018:       07 00 00 00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0804a01c &lt;ep&gt;: </a:t>
            </a:r>
          </a:p>
          <a:p>
            <a:pPr algn="l">
              <a:lnSpc>
                <a:spcPct val="100000"/>
              </a:lnSpc>
            </a:pPr>
            <a:r>
              <a:rPr lang="en-US" sz="1600">
                <a:solidFill>
                  <a:srgbClr val="000066"/>
                </a:solidFill>
                <a:latin typeface="Courier New" charset="0"/>
              </a:rPr>
              <a:t> 804a01c:       </a:t>
            </a:r>
            <a:r>
              <a:rPr lang="en-US" sz="1600">
                <a:solidFill>
                  <a:srgbClr val="FF0000"/>
                </a:solidFill>
                <a:latin typeface="Courier New" charset="0"/>
              </a:rPr>
              <a:t>18 a0 04 08</a:t>
            </a:r>
            <a:r>
              <a:rPr lang="en-US" sz="1600">
                <a:solidFill>
                  <a:srgbClr val="000066"/>
                </a:solidFill>
                <a:latin typeface="Courier New" charset="0"/>
              </a:rPr>
              <a:t>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0804a020 &lt;x&gt;: </a:t>
            </a:r>
          </a:p>
          <a:p>
            <a:pPr algn="l">
              <a:lnSpc>
                <a:spcPct val="100000"/>
              </a:lnSpc>
            </a:pPr>
            <a:r>
              <a:rPr lang="en-US" sz="1600">
                <a:solidFill>
                  <a:srgbClr val="000066"/>
                </a:solidFill>
                <a:latin typeface="Courier New" charset="0"/>
              </a:rPr>
              <a:t> 804a020:       0f 00 00 00</a:t>
            </a:r>
          </a:p>
        </p:txBody>
      </p:sp>
      <p:sp>
        <p:nvSpPr>
          <p:cNvPr id="54275" name="Rectangle 4"/>
          <p:cNvSpPr>
            <a:spLocks noChangeArrowheads="1"/>
          </p:cNvSpPr>
          <p:nvPr/>
        </p:nvSpPr>
        <p:spPr bwMode="auto">
          <a:xfrm>
            <a:off x="339725" y="1676400"/>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e=7;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54276" name="Rectangle 5"/>
          <p:cNvSpPr>
            <a:spLocks noChangeArrowheads="1"/>
          </p:cNvSpPr>
          <p:nvPr/>
        </p:nvSpPr>
        <p:spPr bwMode="auto">
          <a:xfrm>
            <a:off x="304800" y="1316038"/>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sp>
        <p:nvSpPr>
          <p:cNvPr id="54277" name="Rectangle 6"/>
          <p:cNvSpPr>
            <a:spLocks noChangeArrowheads="1"/>
          </p:cNvSpPr>
          <p:nvPr/>
        </p:nvSpPr>
        <p:spPr bwMode="auto">
          <a:xfrm>
            <a:off x="403225" y="3525838"/>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54278" name="Rectangle 7"/>
          <p:cNvSpPr>
            <a:spLocks noChangeArrowheads="1"/>
          </p:cNvSpPr>
          <p:nvPr/>
        </p:nvSpPr>
        <p:spPr bwMode="auto">
          <a:xfrm>
            <a:off x="304800" y="3844925"/>
            <a:ext cx="2644775" cy="2566988"/>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spTree>
    <p:extLst>
      <p:ext uri="{BB962C8B-B14F-4D97-AF65-F5344CB8AC3E}">
        <p14:creationId xmlns:p14="http://schemas.microsoft.com/office/powerpoint/2010/main" val="178996761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t>Example C Program</a:t>
            </a:r>
          </a:p>
        </p:txBody>
      </p:sp>
      <p:sp>
        <p:nvSpPr>
          <p:cNvPr id="25603" name="Rectangle 3"/>
          <p:cNvSpPr>
            <a:spLocks noChangeArrowheads="1"/>
          </p:cNvSpPr>
          <p:nvPr/>
        </p:nvSpPr>
        <p:spPr bwMode="auto">
          <a:xfrm>
            <a:off x="1000125" y="1979613"/>
            <a:ext cx="2816225" cy="2308225"/>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extern void swap();</a:t>
            </a:r>
          </a:p>
          <a:p>
            <a:pPr algn="l">
              <a:lnSpc>
                <a:spcPct val="100000"/>
              </a:lnSpc>
              <a:defRPr/>
            </a:pPr>
            <a:endParaRPr lang="en-US" dirty="0">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a:t>
            </a:r>
            <a:r>
              <a:rPr lang="en-US" dirty="0" err="1">
                <a:solidFill>
                  <a:srgbClr val="000066"/>
                </a:solidFill>
                <a:latin typeface="Courier New" pitchFamily="-1" charset="0"/>
                <a:ea typeface="ＭＳ Ｐゴシック" pitchFamily="-1" charset="-128"/>
                <a:cs typeface="ＭＳ Ｐゴシック" pitchFamily="-1" charset="-128"/>
              </a:rPr>
              <a:t>buf</a:t>
            </a:r>
            <a:r>
              <a:rPr lang="en-US" dirty="0">
                <a:solidFill>
                  <a:srgbClr val="000066"/>
                </a:solidFill>
                <a:latin typeface="Courier New" pitchFamily="-1" charset="0"/>
                <a:ea typeface="ＭＳ Ｐゴシック" pitchFamily="-1" charset="-128"/>
                <a:cs typeface="ＭＳ Ｐゴシック" pitchFamily="-1" charset="-128"/>
              </a:rPr>
              <a:t>[2] = {1,2};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main()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swap();</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return 0;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p:txBody>
      </p:sp>
      <p:sp>
        <p:nvSpPr>
          <p:cNvPr id="56323"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main.c</a:t>
            </a:r>
          </a:p>
        </p:txBody>
      </p:sp>
      <p:sp>
        <p:nvSpPr>
          <p:cNvPr id="56324" name="Rectangle 5"/>
          <p:cNvSpPr>
            <a:spLocks noChangeArrowheads="1"/>
          </p:cNvSpPr>
          <p:nvPr/>
        </p:nvSpPr>
        <p:spPr bwMode="auto">
          <a:xfrm>
            <a:off x="5181600" y="15716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swap.c</a:t>
            </a:r>
          </a:p>
        </p:txBody>
      </p:sp>
      <p:sp>
        <p:nvSpPr>
          <p:cNvPr id="56325" name="Rectangle 6"/>
          <p:cNvSpPr>
            <a:spLocks noChangeArrowheads="1"/>
          </p:cNvSpPr>
          <p:nvPr/>
        </p:nvSpPr>
        <p:spPr bwMode="auto">
          <a:xfrm>
            <a:off x="5181600" y="1928813"/>
            <a:ext cx="3094038" cy="3694112"/>
          </a:xfrm>
          <a:prstGeom prst="rect">
            <a:avLst/>
          </a:prstGeom>
          <a:solidFill>
            <a:srgbClr val="D9CCCC"/>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buf[];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*bufp0 = &amp;buf[0];</a:t>
            </a:r>
          </a:p>
          <a:p>
            <a:pPr algn="l">
              <a:lnSpc>
                <a:spcPct val="100000"/>
              </a:lnSpc>
            </a:pPr>
            <a:r>
              <a:rPr lang="en-US">
                <a:solidFill>
                  <a:srgbClr val="000066"/>
                </a:solidFill>
                <a:latin typeface="Courier New" charset="0"/>
              </a:rPr>
              <a:t>int *bufp1;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void swap() { </a:t>
            </a:r>
          </a:p>
          <a:p>
            <a:pPr algn="l">
              <a:lnSpc>
                <a:spcPct val="100000"/>
              </a:lnSpc>
            </a:pPr>
            <a:r>
              <a:rPr lang="en-US">
                <a:solidFill>
                  <a:srgbClr val="000066"/>
                </a:solidFill>
                <a:latin typeface="Courier New" charset="0"/>
              </a:rPr>
              <a:t>  int temp;</a:t>
            </a:r>
          </a:p>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  bufp1 = &amp;buf[1];</a:t>
            </a:r>
          </a:p>
          <a:p>
            <a:pPr algn="l">
              <a:lnSpc>
                <a:spcPct val="100000"/>
              </a:lnSpc>
            </a:pPr>
            <a:r>
              <a:rPr lang="en-US">
                <a:solidFill>
                  <a:srgbClr val="000066"/>
                </a:solidFill>
                <a:latin typeface="Courier New" charset="0"/>
              </a:rPr>
              <a:t>  temp = *bufp0;</a:t>
            </a:r>
          </a:p>
          <a:p>
            <a:pPr algn="l">
              <a:lnSpc>
                <a:spcPct val="100000"/>
              </a:lnSpc>
            </a:pPr>
            <a:r>
              <a:rPr lang="en-US">
                <a:solidFill>
                  <a:srgbClr val="000066"/>
                </a:solidFill>
                <a:latin typeface="Courier New" charset="0"/>
              </a:rPr>
              <a:t>  *bufp0 = *bufp1;</a:t>
            </a:r>
          </a:p>
          <a:p>
            <a:pPr algn="l">
              <a:lnSpc>
                <a:spcPct val="100000"/>
              </a:lnSpc>
            </a:pPr>
            <a:r>
              <a:rPr lang="en-US">
                <a:solidFill>
                  <a:srgbClr val="000066"/>
                </a:solidFill>
                <a:latin typeface="Courier New" charset="0"/>
              </a:rPr>
              <a:t>  *bufp1 = temp; </a:t>
            </a:r>
          </a:p>
          <a:p>
            <a:pPr algn="l">
              <a:lnSpc>
                <a:spcPct val="100000"/>
              </a:lnSpc>
            </a:pPr>
            <a:r>
              <a:rPr lang="en-US">
                <a:solidFill>
                  <a:srgbClr val="000066"/>
                </a:solidFill>
                <a:latin typeface="Courier New" charset="0"/>
              </a:rPr>
              <a:t>} </a:t>
            </a:r>
          </a:p>
        </p:txBody>
      </p:sp>
    </p:spTree>
    <p:extLst>
      <p:ext uri="{BB962C8B-B14F-4D97-AF65-F5344CB8AC3E}">
        <p14:creationId xmlns:p14="http://schemas.microsoft.com/office/powerpoint/2010/main" val="421159112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main.o ELF file</a:t>
            </a:r>
          </a:p>
        </p:txBody>
      </p:sp>
      <p:sp>
        <p:nvSpPr>
          <p:cNvPr id="25603" name="Rectangle 3"/>
          <p:cNvSpPr>
            <a:spLocks noChangeArrowheads="1"/>
          </p:cNvSpPr>
          <p:nvPr/>
        </p:nvSpPr>
        <p:spPr bwMode="auto">
          <a:xfrm>
            <a:off x="1000125" y="1979613"/>
            <a:ext cx="2816225" cy="2308225"/>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extern void swap();</a:t>
            </a:r>
          </a:p>
          <a:p>
            <a:pPr algn="l">
              <a:lnSpc>
                <a:spcPct val="100000"/>
              </a:lnSpc>
              <a:defRPr/>
            </a:pPr>
            <a:endParaRPr lang="en-US" dirty="0">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a:t>
            </a:r>
            <a:r>
              <a:rPr lang="en-US" dirty="0" err="1">
                <a:solidFill>
                  <a:srgbClr val="000066"/>
                </a:solidFill>
                <a:latin typeface="Courier New" pitchFamily="-1" charset="0"/>
                <a:ea typeface="ＭＳ Ｐゴシック" pitchFamily="-1" charset="-128"/>
                <a:cs typeface="ＭＳ Ｐゴシック" pitchFamily="-1" charset="-128"/>
              </a:rPr>
              <a:t>buf</a:t>
            </a:r>
            <a:r>
              <a:rPr lang="en-US" dirty="0">
                <a:solidFill>
                  <a:srgbClr val="000066"/>
                </a:solidFill>
                <a:latin typeface="Courier New" pitchFamily="-1" charset="0"/>
                <a:ea typeface="ＭＳ Ｐゴシック" pitchFamily="-1" charset="-128"/>
                <a:cs typeface="ＭＳ Ｐゴシック" pitchFamily="-1" charset="-128"/>
              </a:rPr>
              <a:t>[2] = {1,2};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main()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swap();</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return 0;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p:txBody>
      </p:sp>
      <p:sp>
        <p:nvSpPr>
          <p:cNvPr id="57347"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main.c</a:t>
            </a:r>
          </a:p>
        </p:txBody>
      </p:sp>
      <p:sp>
        <p:nvSpPr>
          <p:cNvPr id="57348"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57349"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57350" name="Rectangle 10"/>
          <p:cNvSpPr>
            <a:spLocks noChangeArrowheads="1"/>
          </p:cNvSpPr>
          <p:nvPr/>
        </p:nvSpPr>
        <p:spPr bwMode="auto">
          <a:xfrm>
            <a:off x="5867400" y="518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57351" name="Rectangle 11"/>
          <p:cNvSpPr>
            <a:spLocks noChangeArrowheads="1"/>
          </p:cNvSpPr>
          <p:nvPr/>
        </p:nvSpPr>
        <p:spPr bwMode="auto">
          <a:xfrm>
            <a:off x="5867400" y="5564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57352"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57353"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57354"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57355"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7356"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.text</a:t>
            </a:r>
          </a:p>
          <a:p>
            <a:pPr algn="l">
              <a:lnSpc>
                <a:spcPct val="65000"/>
              </a:lnSpc>
              <a:spcBef>
                <a:spcPct val="50000"/>
              </a:spcBef>
            </a:pPr>
            <a:r>
              <a:rPr lang="en-US" sz="1800">
                <a:solidFill>
                  <a:srgbClr val="FF0000"/>
                </a:solidFill>
              </a:rPr>
              <a:t>section</a:t>
            </a:r>
          </a:p>
        </p:txBody>
      </p:sp>
      <p:sp>
        <p:nvSpPr>
          <p:cNvPr id="57357" name="Rectangle 3"/>
          <p:cNvSpPr>
            <a:spLocks noChangeArrowheads="1"/>
          </p:cNvSpPr>
          <p:nvPr/>
        </p:nvSpPr>
        <p:spPr bwMode="auto">
          <a:xfrm>
            <a:off x="5867400" y="2228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57358" name="Left Brace 24"/>
          <p:cNvSpPr>
            <a:spLocks/>
          </p:cNvSpPr>
          <p:nvPr/>
        </p:nvSpPr>
        <p:spPr bwMode="auto">
          <a:xfrm>
            <a:off x="5473700" y="2381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7359" name="TextBox 25"/>
          <p:cNvSpPr txBox="1">
            <a:spLocks noChangeArrowheads="1"/>
          </p:cNvSpPr>
          <p:nvPr/>
        </p:nvSpPr>
        <p:spPr bwMode="auto">
          <a:xfrm>
            <a:off x="4481513" y="2381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.data</a:t>
            </a:r>
          </a:p>
          <a:p>
            <a:pPr algn="l">
              <a:lnSpc>
                <a:spcPct val="65000"/>
              </a:lnSpc>
              <a:spcBef>
                <a:spcPct val="50000"/>
              </a:spcBef>
            </a:pPr>
            <a:r>
              <a:rPr lang="en-US" sz="1800">
                <a:solidFill>
                  <a:srgbClr val="FF0000"/>
                </a:solidFill>
              </a:rPr>
              <a:t>section</a:t>
            </a:r>
          </a:p>
        </p:txBody>
      </p:sp>
      <p:sp>
        <p:nvSpPr>
          <p:cNvPr id="57360" name="Rectangle 3"/>
          <p:cNvSpPr>
            <a:spLocks noChangeArrowheads="1"/>
          </p:cNvSpPr>
          <p:nvPr/>
        </p:nvSpPr>
        <p:spPr bwMode="auto">
          <a:xfrm>
            <a:off x="5867400" y="3152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57361"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7362"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.symtab</a:t>
            </a:r>
          </a:p>
          <a:p>
            <a:pPr>
              <a:lnSpc>
                <a:spcPct val="65000"/>
              </a:lnSpc>
              <a:spcBef>
                <a:spcPct val="50000"/>
              </a:spcBef>
            </a:pPr>
            <a:r>
              <a:rPr lang="en-US" sz="1800">
                <a:solidFill>
                  <a:srgbClr val="FF0000"/>
                </a:solidFill>
              </a:rPr>
              <a:t>section</a:t>
            </a:r>
          </a:p>
        </p:txBody>
      </p:sp>
      <p:sp>
        <p:nvSpPr>
          <p:cNvPr id="57363" name="Rectangle 11"/>
          <p:cNvSpPr>
            <a:spLocks noChangeArrowheads="1"/>
          </p:cNvSpPr>
          <p:nvPr/>
        </p:nvSpPr>
        <p:spPr bwMode="auto">
          <a:xfrm>
            <a:off x="5867400" y="5945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57364" name="Straight Arrow Connector 31"/>
          <p:cNvCxnSpPr>
            <a:cxnSpLocks noChangeShapeType="1"/>
          </p:cNvCxnSpPr>
          <p:nvPr/>
        </p:nvCxnSpPr>
        <p:spPr bwMode="auto">
          <a:xfrm flipV="1">
            <a:off x="2933700" y="1765300"/>
            <a:ext cx="3124200" cy="18161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65" name="Straight Arrow Connector 32"/>
          <p:cNvCxnSpPr>
            <a:cxnSpLocks noChangeShapeType="1"/>
          </p:cNvCxnSpPr>
          <p:nvPr/>
        </p:nvCxnSpPr>
        <p:spPr bwMode="auto">
          <a:xfrm>
            <a:off x="3644900" y="2819400"/>
            <a:ext cx="22225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38943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Symbol Table Entries</a:t>
            </a:r>
          </a:p>
        </p:txBody>
      </p:sp>
      <p:sp>
        <p:nvSpPr>
          <p:cNvPr id="25603" name="Rectangle 3"/>
          <p:cNvSpPr>
            <a:spLocks noChangeArrowheads="1"/>
          </p:cNvSpPr>
          <p:nvPr/>
        </p:nvSpPr>
        <p:spPr bwMode="auto">
          <a:xfrm>
            <a:off x="76200" y="1924050"/>
            <a:ext cx="4483100" cy="2862263"/>
          </a:xfrm>
          <a:prstGeom prst="rect">
            <a:avLst/>
          </a:prstGeom>
          <a:solidFill>
            <a:schemeClr val="accent5">
              <a:lumMod val="60000"/>
              <a:lumOff val="40000"/>
            </a:schemeClr>
          </a:solidFill>
          <a:ln w="3175">
            <a:solidFill>
              <a:schemeClr val="tx1"/>
            </a:solidFill>
            <a:miter lim="800000"/>
            <a:headEnd/>
            <a:tailEnd/>
          </a:ln>
        </p:spPr>
        <p:txBody>
          <a:bodyPr>
            <a:spAutoFit/>
          </a:bodyPr>
          <a:lstStyle/>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typedef struct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int name;     </a:t>
            </a:r>
            <a:r>
              <a:rPr lang="en-US" b="0">
                <a:solidFill>
                  <a:srgbClr val="000066"/>
                </a:solidFill>
                <a:latin typeface="Helvetica" pitchFamily="-1" charset="0"/>
                <a:ea typeface="ＭＳ Ｐゴシック" pitchFamily="-1" charset="-128"/>
                <a:cs typeface="ＭＳ Ｐゴシック" pitchFamily="-1" charset="-128"/>
              </a:rPr>
              <a:t>// String table offset</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int value;    </a:t>
            </a:r>
            <a:r>
              <a:rPr lang="en-US" b="0">
                <a:solidFill>
                  <a:srgbClr val="000066"/>
                </a:solidFill>
                <a:latin typeface="Helvetica" pitchFamily="-1" charset="0"/>
                <a:ea typeface="ＭＳ Ｐゴシック" pitchFamily="-1" charset="-128"/>
                <a:cs typeface="ＭＳ Ｐゴシック" pitchFamily="-1" charset="-128"/>
              </a:rPr>
              <a:t>// Section offset</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int size;     </a:t>
            </a:r>
            <a:r>
              <a:rPr lang="en-US" b="0">
                <a:solidFill>
                  <a:srgbClr val="000066"/>
                </a:solidFill>
                <a:latin typeface="Helvetica" pitchFamily="-1" charset="0"/>
                <a:ea typeface="ＭＳ Ｐゴシック" pitchFamily="-1" charset="-128"/>
                <a:cs typeface="ＭＳ Ｐゴシック" pitchFamily="-1" charset="-128"/>
              </a:rPr>
              <a:t>// object size (bytes)</a:t>
            </a:r>
            <a:endParaRPr lang="en-US">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char type:4,  </a:t>
            </a:r>
            <a:r>
              <a:rPr lang="en-US" b="0">
                <a:solidFill>
                  <a:srgbClr val="000066"/>
                </a:solidFill>
                <a:latin typeface="Helvetica" pitchFamily="-1" charset="0"/>
                <a:ea typeface="ＭＳ Ｐゴシック" pitchFamily="-1" charset="-128"/>
                <a:cs typeface="ＭＳ Ｐゴシック" pitchFamily="-1" charset="-128"/>
              </a:rPr>
              <a:t>// data or function</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binding:4; </a:t>
            </a:r>
            <a:r>
              <a:rPr lang="en-US" b="0">
                <a:solidFill>
                  <a:srgbClr val="000066"/>
                </a:solidFill>
                <a:latin typeface="Helvetica" pitchFamily="-1" charset="0"/>
                <a:ea typeface="ＭＳ Ｐゴシック" pitchFamily="-1" charset="-128"/>
                <a:cs typeface="ＭＳ Ｐゴシック" pitchFamily="-1" charset="-128"/>
              </a:rPr>
              <a:t>// local or global</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char reserved;  </a:t>
            </a:r>
            <a:r>
              <a:rPr lang="en-US" b="0">
                <a:solidFill>
                  <a:srgbClr val="000066"/>
                </a:solidFill>
                <a:latin typeface="Helvetica" pitchFamily="-1" charset="0"/>
                <a:ea typeface="ＭＳ Ｐゴシック" pitchFamily="-1" charset="-128"/>
                <a:cs typeface="ＭＳ Ｐゴシック" pitchFamily="-1" charset="-128"/>
              </a:rPr>
              <a:t>// unused</a:t>
            </a:r>
            <a:endParaRPr lang="en-US">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char section; </a:t>
            </a:r>
            <a:r>
              <a:rPr lang="en-US" b="0">
                <a:solidFill>
                  <a:srgbClr val="000066"/>
                </a:solidFill>
                <a:latin typeface="Helvetica" pitchFamily="-1" charset="0"/>
                <a:ea typeface="ＭＳ Ｐゴシック" pitchFamily="-1" charset="-128"/>
                <a:cs typeface="ＭＳ Ｐゴシック" pitchFamily="-1" charset="-128"/>
              </a:rPr>
              <a:t>// section header</a:t>
            </a:r>
          </a:p>
          <a:p>
            <a:pPr algn="l">
              <a:lnSpc>
                <a:spcPct val="100000"/>
              </a:lnSpc>
              <a:defRPr/>
            </a:pPr>
            <a:r>
              <a:rPr lang="en-US" b="0">
                <a:solidFill>
                  <a:srgbClr val="000066"/>
                </a:solidFill>
                <a:latin typeface="Helvetica" pitchFamily="-1" charset="0"/>
                <a:ea typeface="ＭＳ Ｐゴシック" pitchFamily="-1" charset="-128"/>
                <a:cs typeface="ＭＳ Ｐゴシック" pitchFamily="-1" charset="-128"/>
              </a:rPr>
              <a:t>          		           index, UNDEF,…</a:t>
            </a:r>
          </a:p>
          <a:p>
            <a:pPr algn="l">
              <a:lnSpc>
                <a:spcPct val="100000"/>
              </a:lnSpc>
              <a:defRPr/>
            </a:pPr>
            <a:r>
              <a:rPr lang="en-US">
                <a:solidFill>
                  <a:srgbClr val="000066"/>
                </a:solidFill>
                <a:latin typeface="Courier" pitchFamily="-1" charset="0"/>
                <a:ea typeface="Courier" pitchFamily="-1" charset="0"/>
                <a:cs typeface="Courier" pitchFamily="-1" charset="0"/>
              </a:rPr>
              <a:t>} ELF_Symbol</a:t>
            </a:r>
          </a:p>
        </p:txBody>
      </p:sp>
      <p:sp>
        <p:nvSpPr>
          <p:cNvPr id="58371"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58372"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58373" name="Rectangle 10"/>
          <p:cNvSpPr>
            <a:spLocks noChangeArrowheads="1"/>
          </p:cNvSpPr>
          <p:nvPr/>
        </p:nvSpPr>
        <p:spPr bwMode="auto">
          <a:xfrm>
            <a:off x="5867400" y="518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58374" name="Rectangle 11"/>
          <p:cNvSpPr>
            <a:spLocks noChangeArrowheads="1"/>
          </p:cNvSpPr>
          <p:nvPr/>
        </p:nvSpPr>
        <p:spPr bwMode="auto">
          <a:xfrm>
            <a:off x="5867400" y="5564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58375"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58376"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58377"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58378"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8379"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.text</a:t>
            </a:r>
          </a:p>
          <a:p>
            <a:pPr algn="l">
              <a:lnSpc>
                <a:spcPct val="65000"/>
              </a:lnSpc>
              <a:spcBef>
                <a:spcPct val="50000"/>
              </a:spcBef>
            </a:pPr>
            <a:r>
              <a:rPr lang="en-US" sz="1800">
                <a:solidFill>
                  <a:srgbClr val="FF0000"/>
                </a:solidFill>
              </a:rPr>
              <a:t>section</a:t>
            </a:r>
          </a:p>
        </p:txBody>
      </p:sp>
      <p:sp>
        <p:nvSpPr>
          <p:cNvPr id="58380" name="Rectangle 3"/>
          <p:cNvSpPr>
            <a:spLocks noChangeArrowheads="1"/>
          </p:cNvSpPr>
          <p:nvPr/>
        </p:nvSpPr>
        <p:spPr bwMode="auto">
          <a:xfrm>
            <a:off x="5867400" y="2228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58381" name="Left Brace 24"/>
          <p:cNvSpPr>
            <a:spLocks/>
          </p:cNvSpPr>
          <p:nvPr/>
        </p:nvSpPr>
        <p:spPr bwMode="auto">
          <a:xfrm>
            <a:off x="5473700" y="2381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8382" name="TextBox 25"/>
          <p:cNvSpPr txBox="1">
            <a:spLocks noChangeArrowheads="1"/>
          </p:cNvSpPr>
          <p:nvPr/>
        </p:nvSpPr>
        <p:spPr bwMode="auto">
          <a:xfrm>
            <a:off x="4481513" y="2381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.data</a:t>
            </a:r>
          </a:p>
          <a:p>
            <a:pPr algn="l">
              <a:lnSpc>
                <a:spcPct val="65000"/>
              </a:lnSpc>
              <a:spcBef>
                <a:spcPct val="50000"/>
              </a:spcBef>
            </a:pPr>
            <a:r>
              <a:rPr lang="en-US" sz="1800">
                <a:solidFill>
                  <a:srgbClr val="FF0000"/>
                </a:solidFill>
              </a:rPr>
              <a:t>section</a:t>
            </a:r>
          </a:p>
        </p:txBody>
      </p:sp>
      <p:sp>
        <p:nvSpPr>
          <p:cNvPr id="58383" name="Rectangle 3"/>
          <p:cNvSpPr>
            <a:spLocks noChangeArrowheads="1"/>
          </p:cNvSpPr>
          <p:nvPr/>
        </p:nvSpPr>
        <p:spPr bwMode="auto">
          <a:xfrm>
            <a:off x="5867400" y="3152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58384"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8385"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.symtab</a:t>
            </a:r>
          </a:p>
          <a:p>
            <a:pPr>
              <a:lnSpc>
                <a:spcPct val="65000"/>
              </a:lnSpc>
              <a:spcBef>
                <a:spcPct val="50000"/>
              </a:spcBef>
            </a:pPr>
            <a:r>
              <a:rPr lang="en-US" sz="1800">
                <a:solidFill>
                  <a:srgbClr val="FF0000"/>
                </a:solidFill>
              </a:rPr>
              <a:t>section</a:t>
            </a:r>
          </a:p>
        </p:txBody>
      </p:sp>
      <p:sp>
        <p:nvSpPr>
          <p:cNvPr id="58386" name="Rectangle 11"/>
          <p:cNvSpPr>
            <a:spLocks noChangeArrowheads="1"/>
          </p:cNvSpPr>
          <p:nvPr/>
        </p:nvSpPr>
        <p:spPr bwMode="auto">
          <a:xfrm>
            <a:off x="5867400" y="5945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58387" name="Straight Arrow Connector 32"/>
          <p:cNvCxnSpPr>
            <a:cxnSpLocks noChangeShapeType="1"/>
          </p:cNvCxnSpPr>
          <p:nvPr/>
        </p:nvCxnSpPr>
        <p:spPr bwMode="auto">
          <a:xfrm>
            <a:off x="3644900" y="2819400"/>
            <a:ext cx="22225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8388" name="Left Arrow 34"/>
          <p:cNvSpPr>
            <a:spLocks noChangeArrowheads="1"/>
          </p:cNvSpPr>
          <p:nvPr/>
        </p:nvSpPr>
        <p:spPr bwMode="auto">
          <a:xfrm>
            <a:off x="4559300" y="3305175"/>
            <a:ext cx="865188" cy="596900"/>
          </a:xfrm>
          <a:prstGeom prst="leftArrow">
            <a:avLst>
              <a:gd name="adj1" fmla="val 50000"/>
              <a:gd name="adj2" fmla="val 49966"/>
            </a:avLst>
          </a:prstGeom>
          <a:solidFill>
            <a:srgbClr val="FF0000"/>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408811401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6"/>
          <p:cNvSpPr>
            <a:spLocks noChangeArrowheads="1"/>
          </p:cNvSpPr>
          <p:nvPr/>
        </p:nvSpPr>
        <p:spPr bwMode="auto">
          <a:xfrm>
            <a:off x="736600" y="2054225"/>
            <a:ext cx="3094038" cy="3694113"/>
          </a:xfrm>
          <a:prstGeom prst="rect">
            <a:avLst/>
          </a:prstGeom>
          <a:solidFill>
            <a:srgbClr val="D9CCCC"/>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buf[];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*bufp0 = &amp;buf[0];</a:t>
            </a:r>
          </a:p>
          <a:p>
            <a:pPr algn="l">
              <a:lnSpc>
                <a:spcPct val="100000"/>
              </a:lnSpc>
            </a:pPr>
            <a:r>
              <a:rPr lang="en-US">
                <a:solidFill>
                  <a:srgbClr val="000066"/>
                </a:solidFill>
                <a:latin typeface="Courier New" charset="0"/>
              </a:rPr>
              <a:t>int *bufp1;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void swap() { </a:t>
            </a:r>
          </a:p>
          <a:p>
            <a:pPr algn="l">
              <a:lnSpc>
                <a:spcPct val="100000"/>
              </a:lnSpc>
            </a:pPr>
            <a:r>
              <a:rPr lang="en-US">
                <a:solidFill>
                  <a:srgbClr val="000066"/>
                </a:solidFill>
                <a:latin typeface="Courier New" charset="0"/>
              </a:rPr>
              <a:t>  int temp;</a:t>
            </a:r>
          </a:p>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  bufp1 = &amp;buf[1];</a:t>
            </a:r>
          </a:p>
          <a:p>
            <a:pPr algn="l">
              <a:lnSpc>
                <a:spcPct val="100000"/>
              </a:lnSpc>
            </a:pPr>
            <a:r>
              <a:rPr lang="en-US">
                <a:solidFill>
                  <a:srgbClr val="000066"/>
                </a:solidFill>
                <a:latin typeface="Courier New" charset="0"/>
              </a:rPr>
              <a:t>  temp = *bufp0;</a:t>
            </a:r>
          </a:p>
          <a:p>
            <a:pPr algn="l">
              <a:lnSpc>
                <a:spcPct val="100000"/>
              </a:lnSpc>
            </a:pPr>
            <a:r>
              <a:rPr lang="en-US">
                <a:solidFill>
                  <a:srgbClr val="000066"/>
                </a:solidFill>
                <a:latin typeface="Courier New" charset="0"/>
              </a:rPr>
              <a:t>  *bufp0 = *bufp1;</a:t>
            </a:r>
          </a:p>
          <a:p>
            <a:pPr algn="l">
              <a:lnSpc>
                <a:spcPct val="100000"/>
              </a:lnSpc>
            </a:pPr>
            <a:r>
              <a:rPr lang="en-US">
                <a:solidFill>
                  <a:srgbClr val="000066"/>
                </a:solidFill>
                <a:latin typeface="Courier New" charset="0"/>
              </a:rPr>
              <a:t>  *bufp1 = temp; </a:t>
            </a:r>
          </a:p>
          <a:p>
            <a:pPr algn="l">
              <a:lnSpc>
                <a:spcPct val="100000"/>
              </a:lnSpc>
            </a:pPr>
            <a:r>
              <a:rPr lang="en-US">
                <a:solidFill>
                  <a:srgbClr val="000066"/>
                </a:solidFill>
                <a:latin typeface="Courier New" charset="0"/>
              </a:rPr>
              <a:t>} </a:t>
            </a:r>
          </a:p>
        </p:txBody>
      </p:sp>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swap.o ELF file</a:t>
            </a:r>
          </a:p>
        </p:txBody>
      </p:sp>
      <p:sp>
        <p:nvSpPr>
          <p:cNvPr id="59395"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swap.c</a:t>
            </a:r>
          </a:p>
        </p:txBody>
      </p:sp>
      <p:sp>
        <p:nvSpPr>
          <p:cNvPr id="59396"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59397"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59398" name="Rectangle 10"/>
          <p:cNvSpPr>
            <a:spLocks noChangeArrowheads="1"/>
          </p:cNvSpPr>
          <p:nvPr/>
        </p:nvSpPr>
        <p:spPr bwMode="auto">
          <a:xfrm>
            <a:off x="5867400" y="5275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59399" name="Rectangle 11"/>
          <p:cNvSpPr>
            <a:spLocks noChangeArrowheads="1"/>
          </p:cNvSpPr>
          <p:nvPr/>
        </p:nvSpPr>
        <p:spPr bwMode="auto">
          <a:xfrm>
            <a:off x="5867400" y="5656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59400"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59401"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swap.o</a:t>
            </a:r>
          </a:p>
        </p:txBody>
      </p:sp>
      <p:sp>
        <p:nvSpPr>
          <p:cNvPr id="59402"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sz="1200">
                <a:solidFill>
                  <a:srgbClr val="000066"/>
                </a:solidFill>
                <a:latin typeface="Courier New" charset="0"/>
              </a:rPr>
              <a:t>void swap() { </a:t>
            </a:r>
          </a:p>
          <a:p>
            <a:pPr algn="l">
              <a:lnSpc>
                <a:spcPct val="100000"/>
              </a:lnSpc>
            </a:pPr>
            <a:r>
              <a:rPr lang="en-US" sz="1200">
                <a:solidFill>
                  <a:srgbClr val="000066"/>
                </a:solidFill>
                <a:latin typeface="Courier New" charset="0"/>
              </a:rPr>
              <a:t>  bufp1 = &amp;buf[1];</a:t>
            </a:r>
          </a:p>
          <a:p>
            <a:pPr algn="l">
              <a:lnSpc>
                <a:spcPct val="100000"/>
              </a:lnSpc>
            </a:pPr>
            <a:r>
              <a:rPr lang="en-US" sz="1200">
                <a:solidFill>
                  <a:srgbClr val="000066"/>
                </a:solidFill>
                <a:latin typeface="Courier New" charset="0"/>
              </a:rPr>
              <a:t>  temp = *bufp0;</a:t>
            </a:r>
          </a:p>
          <a:p>
            <a:pPr algn="l">
              <a:lnSpc>
                <a:spcPct val="100000"/>
              </a:lnSpc>
            </a:pPr>
            <a:r>
              <a:rPr lang="en-US" sz="1200">
                <a:solidFill>
                  <a:srgbClr val="000066"/>
                </a:solidFill>
                <a:latin typeface="Courier New" charset="0"/>
              </a:rPr>
              <a:t>  *bufp0 = *bufp1;</a:t>
            </a:r>
          </a:p>
          <a:p>
            <a:pPr algn="l">
              <a:lnSpc>
                <a:spcPct val="100000"/>
              </a:lnSpc>
            </a:pPr>
            <a:r>
              <a:rPr lang="en-US" sz="1200">
                <a:solidFill>
                  <a:srgbClr val="000066"/>
                </a:solidFill>
                <a:latin typeface="Courier New" charset="0"/>
              </a:rPr>
              <a:t>  *bufp1 = temp; </a:t>
            </a:r>
          </a:p>
          <a:p>
            <a:pPr algn="l">
              <a:lnSpc>
                <a:spcPct val="100000"/>
              </a:lnSpc>
            </a:pPr>
            <a:r>
              <a:rPr lang="en-US" sz="1200">
                <a:solidFill>
                  <a:srgbClr val="000066"/>
                </a:solidFill>
                <a:latin typeface="Courier New" charset="0"/>
              </a:rPr>
              <a:t>} </a:t>
            </a:r>
          </a:p>
        </p:txBody>
      </p:sp>
      <p:sp>
        <p:nvSpPr>
          <p:cNvPr id="59403"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04"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.text</a:t>
            </a:r>
          </a:p>
          <a:p>
            <a:pPr algn="l">
              <a:lnSpc>
                <a:spcPct val="65000"/>
              </a:lnSpc>
              <a:spcBef>
                <a:spcPct val="50000"/>
              </a:spcBef>
            </a:pPr>
            <a:r>
              <a:rPr lang="en-US" sz="1800">
                <a:solidFill>
                  <a:srgbClr val="FF0000"/>
                </a:solidFill>
              </a:rPr>
              <a:t>section</a:t>
            </a:r>
          </a:p>
        </p:txBody>
      </p:sp>
      <p:sp>
        <p:nvSpPr>
          <p:cNvPr id="59405" name="Rectangle 3"/>
          <p:cNvSpPr>
            <a:spLocks noChangeArrowheads="1"/>
          </p:cNvSpPr>
          <p:nvPr/>
        </p:nvSpPr>
        <p:spPr bwMode="auto">
          <a:xfrm>
            <a:off x="5867400" y="2228850"/>
            <a:ext cx="2971800" cy="369888"/>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*bufp0 = &amp;buf[0];</a:t>
            </a:r>
            <a:r>
              <a:rPr lang="en-US">
                <a:solidFill>
                  <a:srgbClr val="000066"/>
                </a:solidFill>
                <a:latin typeface="Courier New" charset="0"/>
              </a:rPr>
              <a:t> </a:t>
            </a:r>
          </a:p>
        </p:txBody>
      </p:sp>
      <p:sp>
        <p:nvSpPr>
          <p:cNvPr id="59406" name="Left Brace 24"/>
          <p:cNvSpPr>
            <a:spLocks/>
          </p:cNvSpPr>
          <p:nvPr/>
        </p:nvSpPr>
        <p:spPr bwMode="auto">
          <a:xfrm>
            <a:off x="5473700" y="23304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07" name="TextBox 25"/>
          <p:cNvSpPr txBox="1">
            <a:spLocks noChangeArrowheads="1"/>
          </p:cNvSpPr>
          <p:nvPr/>
        </p:nvSpPr>
        <p:spPr bwMode="auto">
          <a:xfrm>
            <a:off x="4432300" y="2078038"/>
            <a:ext cx="9921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.data</a:t>
            </a:r>
          </a:p>
          <a:p>
            <a:pPr algn="l">
              <a:lnSpc>
                <a:spcPct val="65000"/>
              </a:lnSpc>
              <a:spcBef>
                <a:spcPct val="50000"/>
              </a:spcBef>
            </a:pPr>
            <a:r>
              <a:rPr lang="en-US" sz="1800">
                <a:solidFill>
                  <a:srgbClr val="FF0000"/>
                </a:solidFill>
              </a:rPr>
              <a:t>section</a:t>
            </a:r>
          </a:p>
        </p:txBody>
      </p:sp>
      <p:sp>
        <p:nvSpPr>
          <p:cNvPr id="59408" name="Rectangle 3"/>
          <p:cNvSpPr>
            <a:spLocks noChangeArrowheads="1"/>
          </p:cNvSpPr>
          <p:nvPr/>
        </p:nvSpPr>
        <p:spPr bwMode="auto">
          <a:xfrm>
            <a:off x="5867400" y="2967038"/>
            <a:ext cx="2971800" cy="2308225"/>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bufp0 – </a:t>
            </a:r>
            <a:r>
              <a:rPr lang="en-US" b="0">
                <a:solidFill>
                  <a:srgbClr val="000066"/>
                </a:solidFill>
              </a:rPr>
              <a:t>defined in .data at offset 0 </a:t>
            </a:r>
          </a:p>
          <a:p>
            <a:pPr algn="l">
              <a:lnSpc>
                <a:spcPct val="100000"/>
              </a:lnSpc>
            </a:pPr>
            <a:r>
              <a:rPr lang="en-US">
                <a:solidFill>
                  <a:srgbClr val="000066"/>
                </a:solidFill>
                <a:latin typeface="Courier New" charset="0"/>
              </a:rPr>
              <a:t>buf – </a:t>
            </a:r>
            <a:r>
              <a:rPr lang="en-US" b="0">
                <a:solidFill>
                  <a:srgbClr val="000066"/>
                </a:solidFill>
              </a:rPr>
              <a:t>UNDEFINED for now</a:t>
            </a:r>
          </a:p>
          <a:p>
            <a:pPr algn="l">
              <a:lnSpc>
                <a:spcPct val="100000"/>
              </a:lnSpc>
            </a:pPr>
            <a:r>
              <a:rPr lang="en-US">
                <a:solidFill>
                  <a:srgbClr val="000066"/>
                </a:solidFill>
                <a:latin typeface="Courier New" charset="0"/>
              </a:rPr>
              <a:t>swap – </a:t>
            </a:r>
            <a:r>
              <a:rPr lang="en-US" b="0">
                <a:solidFill>
                  <a:srgbClr val="000066"/>
                </a:solidFill>
              </a:rPr>
              <a:t>defined in .text at offset 0</a:t>
            </a:r>
            <a:r>
              <a:rPr lang="en-US">
                <a:solidFill>
                  <a:srgbClr val="000066"/>
                </a:solidFill>
                <a:latin typeface="Courier New" charset="0"/>
              </a:rPr>
              <a:t> </a:t>
            </a:r>
          </a:p>
          <a:p>
            <a:pPr algn="l">
              <a:lnSpc>
                <a:spcPct val="100000"/>
              </a:lnSpc>
            </a:pPr>
            <a:r>
              <a:rPr lang="en-US">
                <a:solidFill>
                  <a:srgbClr val="000066"/>
                </a:solidFill>
                <a:latin typeface="Courier New" charset="0"/>
              </a:rPr>
              <a:t>bufp1 – </a:t>
            </a:r>
            <a:r>
              <a:rPr lang="en-US" b="0">
                <a:solidFill>
                  <a:srgbClr val="000066"/>
                </a:solidFill>
              </a:rPr>
              <a:t>defined in .bss</a:t>
            </a:r>
          </a:p>
        </p:txBody>
      </p:sp>
      <p:sp>
        <p:nvSpPr>
          <p:cNvPr id="59409"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10"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.symtab</a:t>
            </a:r>
          </a:p>
          <a:p>
            <a:pPr>
              <a:lnSpc>
                <a:spcPct val="65000"/>
              </a:lnSpc>
              <a:spcBef>
                <a:spcPct val="50000"/>
              </a:spcBef>
            </a:pPr>
            <a:r>
              <a:rPr lang="en-US" sz="1800">
                <a:solidFill>
                  <a:srgbClr val="FF0000"/>
                </a:solidFill>
              </a:rPr>
              <a:t>section</a:t>
            </a:r>
          </a:p>
        </p:txBody>
      </p:sp>
      <p:sp>
        <p:nvSpPr>
          <p:cNvPr id="59411" name="Rectangle 11"/>
          <p:cNvSpPr>
            <a:spLocks noChangeArrowheads="1"/>
          </p:cNvSpPr>
          <p:nvPr/>
        </p:nvSpPr>
        <p:spPr bwMode="auto">
          <a:xfrm>
            <a:off x="5867400" y="6037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59412" name="Straight Arrow Connector 31"/>
          <p:cNvCxnSpPr>
            <a:cxnSpLocks noChangeShapeType="1"/>
          </p:cNvCxnSpPr>
          <p:nvPr/>
        </p:nvCxnSpPr>
        <p:spPr bwMode="auto">
          <a:xfrm flipV="1">
            <a:off x="2933700" y="1765300"/>
            <a:ext cx="3124200" cy="18161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3" name="Straight Arrow Connector 32"/>
          <p:cNvCxnSpPr>
            <a:cxnSpLocks noChangeShapeType="1"/>
          </p:cNvCxnSpPr>
          <p:nvPr/>
        </p:nvCxnSpPr>
        <p:spPr bwMode="auto">
          <a:xfrm flipV="1">
            <a:off x="3644900" y="2381250"/>
            <a:ext cx="2222500" cy="43815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14" name="Rectangle 3"/>
          <p:cNvSpPr>
            <a:spLocks noChangeArrowheads="1"/>
          </p:cNvSpPr>
          <p:nvPr/>
        </p:nvSpPr>
        <p:spPr bwMode="auto">
          <a:xfrm>
            <a:off x="5867400" y="2598738"/>
            <a:ext cx="2971800" cy="36830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*bufp1;</a:t>
            </a:r>
            <a:r>
              <a:rPr lang="en-US">
                <a:solidFill>
                  <a:srgbClr val="000066"/>
                </a:solidFill>
                <a:latin typeface="Courier New" charset="0"/>
              </a:rPr>
              <a:t> </a:t>
            </a:r>
          </a:p>
        </p:txBody>
      </p:sp>
      <p:sp>
        <p:nvSpPr>
          <p:cNvPr id="59415" name="Left Brace 35"/>
          <p:cNvSpPr>
            <a:spLocks/>
          </p:cNvSpPr>
          <p:nvPr/>
        </p:nvSpPr>
        <p:spPr bwMode="auto">
          <a:xfrm>
            <a:off x="5486400" y="27114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16" name="TextBox 36"/>
          <p:cNvSpPr txBox="1">
            <a:spLocks noChangeArrowheads="1"/>
          </p:cNvSpPr>
          <p:nvPr/>
        </p:nvSpPr>
        <p:spPr bwMode="auto">
          <a:xfrm>
            <a:off x="4494213" y="2633663"/>
            <a:ext cx="992187"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.bss</a:t>
            </a:r>
          </a:p>
          <a:p>
            <a:pPr algn="l">
              <a:lnSpc>
                <a:spcPct val="65000"/>
              </a:lnSpc>
              <a:spcBef>
                <a:spcPct val="50000"/>
              </a:spcBef>
            </a:pPr>
            <a:r>
              <a:rPr lang="en-US" sz="1800">
                <a:solidFill>
                  <a:srgbClr val="FF0000"/>
                </a:solidFill>
              </a:rPr>
              <a:t>section</a:t>
            </a:r>
          </a:p>
        </p:txBody>
      </p:sp>
      <p:cxnSp>
        <p:nvCxnSpPr>
          <p:cNvPr id="59417" name="Straight Arrow Connector 37"/>
          <p:cNvCxnSpPr>
            <a:cxnSpLocks noChangeShapeType="1"/>
            <a:endCxn id="59414" idx="1"/>
          </p:cNvCxnSpPr>
          <p:nvPr/>
        </p:nvCxnSpPr>
        <p:spPr bwMode="auto">
          <a:xfrm flipV="1">
            <a:off x="2533650" y="2782888"/>
            <a:ext cx="3333750" cy="3651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18" name="TextBox 41"/>
          <p:cNvSpPr txBox="1">
            <a:spLocks noChangeArrowheads="1"/>
          </p:cNvSpPr>
          <p:nvPr/>
        </p:nvSpPr>
        <p:spPr bwMode="auto">
          <a:xfrm>
            <a:off x="1193800" y="6037263"/>
            <a:ext cx="3221038"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Technically, .bss not allocated</a:t>
            </a:r>
          </a:p>
          <a:p>
            <a:pPr algn="l">
              <a:lnSpc>
                <a:spcPct val="65000"/>
              </a:lnSpc>
              <a:spcBef>
                <a:spcPct val="50000"/>
              </a:spcBef>
            </a:pPr>
            <a:r>
              <a:rPr lang="en-US" sz="1800" b="0">
                <a:solidFill>
                  <a:srgbClr val="000066"/>
                </a:solidFill>
              </a:rPr>
              <a:t>any space until run time</a:t>
            </a:r>
          </a:p>
        </p:txBody>
      </p:sp>
    </p:spTree>
    <p:extLst>
      <p:ext uri="{BB962C8B-B14F-4D97-AF65-F5344CB8AC3E}">
        <p14:creationId xmlns:p14="http://schemas.microsoft.com/office/powerpoint/2010/main" val="26777262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Linking </a:t>
            </a:r>
            <a:r>
              <a:rPr lang="en-US" b="0">
                <a:latin typeface="Courier" charset="0"/>
                <a:ea typeface="ＭＳ Ｐゴシック" charset="0"/>
                <a:cs typeface="Courier" charset="0"/>
              </a:rPr>
              <a:t>.o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to Resolve References</a:t>
            </a:r>
          </a:p>
        </p:txBody>
      </p:sp>
      <p:sp>
        <p:nvSpPr>
          <p:cNvPr id="210949" name="Rectangle 5"/>
          <p:cNvSpPr>
            <a:spLocks noGrp="1" noChangeArrowheads="1"/>
          </p:cNvSpPr>
          <p:nvPr>
            <p:ph type="body" idx="1"/>
          </p:nvPr>
        </p:nvSpPr>
        <p:spPr/>
        <p:txBody>
          <a:bodyPr/>
          <a:lstStyle/>
          <a:p>
            <a:pPr eaLnBrk="1" hangingPunct="1">
              <a:buFont typeface="Wingdings" pitchFamily="-1" charset="2"/>
              <a:buNone/>
              <a:defRPr/>
            </a:pPr>
            <a:r>
              <a:rPr lang="en-US" dirty="0" smtClean="0"/>
              <a:t>Linking f1.o, f2.o, f3.o, …</a:t>
            </a:r>
          </a:p>
          <a:p>
            <a:pPr lvl="1" eaLnBrk="1" hangingPunct="1">
              <a:buFont typeface="Wingdings" pitchFamily="-1" charset="2"/>
              <a:buChar char="n"/>
              <a:defRPr/>
            </a:pPr>
            <a:r>
              <a:rPr lang="en-US" dirty="0" smtClean="0"/>
              <a:t>Each .</a:t>
            </a:r>
            <a:r>
              <a:rPr lang="en-US" dirty="0" err="1" smtClean="0"/>
              <a:t>o</a:t>
            </a:r>
            <a:r>
              <a:rPr lang="en-US" dirty="0" smtClean="0"/>
              <a:t> ELF file has a set D of defined symbols and a set U of unresolved symbols</a:t>
            </a:r>
          </a:p>
          <a:p>
            <a:pPr lvl="1" eaLnBrk="1" hangingPunct="1">
              <a:buFont typeface="Wingdings" pitchFamily="-1" charset="2"/>
              <a:buChar char="n"/>
              <a:defRPr/>
            </a:pPr>
            <a:r>
              <a:rPr lang="en-US" dirty="0" smtClean="0"/>
              <a:t>Start with the first file’s D and U sets.</a:t>
            </a:r>
          </a:p>
          <a:p>
            <a:pPr lvl="1" eaLnBrk="1" hangingPunct="1">
              <a:buFont typeface="Wingdings" pitchFamily="-1" charset="2"/>
              <a:buChar char="n"/>
              <a:defRPr/>
            </a:pPr>
            <a:r>
              <a:rPr lang="en-US" dirty="0" smtClean="0"/>
              <a:t>For each subsequent .</a:t>
            </a:r>
            <a:r>
              <a:rPr lang="en-US" dirty="0" err="1" smtClean="0"/>
              <a:t>o</a:t>
            </a:r>
            <a:r>
              <a:rPr lang="en-US" dirty="0" smtClean="0"/>
              <a:t> file, the Linker looks to see if it defines any symbols needed in U.  If so, it updates D and U, by moving such symbols from U to D.</a:t>
            </a:r>
          </a:p>
          <a:p>
            <a:pPr lvl="1" eaLnBrk="1" hangingPunct="1">
              <a:buFont typeface="Wingdings" pitchFamily="-1" charset="2"/>
              <a:buChar char="n"/>
              <a:defRPr/>
            </a:pPr>
            <a:r>
              <a:rPr lang="en-US" dirty="0" smtClean="0"/>
              <a:t>Iterate through all .</a:t>
            </a:r>
            <a:r>
              <a:rPr lang="en-US" dirty="0" err="1" smtClean="0"/>
              <a:t>o</a:t>
            </a:r>
            <a:r>
              <a:rPr lang="en-US" dirty="0" smtClean="0"/>
              <a:t> files until done.  If there are still any unresolved symbols in U, then throw an error and stop.</a:t>
            </a:r>
          </a:p>
          <a:p>
            <a:pPr lvl="1" eaLnBrk="1" hangingPunct="1">
              <a:buFont typeface="Wingdings" pitchFamily="-1" charset="2"/>
              <a:buChar char="n"/>
              <a:defRPr/>
            </a:pPr>
            <a:r>
              <a:rPr lang="en-US" dirty="0" smtClean="0"/>
              <a:t>Otherwise, we’ve found all definitions for symbols, and it’s time to merge the .</a:t>
            </a:r>
            <a:r>
              <a:rPr lang="en-US" dirty="0" err="1" smtClean="0"/>
              <a:t>o’s</a:t>
            </a:r>
            <a:r>
              <a:rPr lang="en-US" dirty="0" smtClean="0"/>
              <a:t>! =&gt; relocation of addresses is the next step</a:t>
            </a:r>
          </a:p>
        </p:txBody>
      </p:sp>
    </p:spTree>
    <p:extLst>
      <p:ext uri="{BB962C8B-B14F-4D97-AF65-F5344CB8AC3E}">
        <p14:creationId xmlns:p14="http://schemas.microsoft.com/office/powerpoint/2010/main" val="2385507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fade">
                                      <p:cBhvr>
                                        <p:cTn id="7" dur="500"/>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xEl>
                                              <p:pRg st="1" end="1"/>
                                            </p:txEl>
                                          </p:spTgt>
                                        </p:tgtEl>
                                        <p:attrNameLst>
                                          <p:attrName>style.visibility</p:attrName>
                                        </p:attrNameLst>
                                      </p:cBhvr>
                                      <p:to>
                                        <p:strVal val="visible"/>
                                      </p:to>
                                    </p:set>
                                    <p:animEffect transition="in" filter="fade">
                                      <p:cBhvr>
                                        <p:cTn id="12" dur="500"/>
                                        <p:tgtEl>
                                          <p:spTgt spid="2109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9">
                                            <p:txEl>
                                              <p:pRg st="2" end="2"/>
                                            </p:txEl>
                                          </p:spTgt>
                                        </p:tgtEl>
                                        <p:attrNameLst>
                                          <p:attrName>style.visibility</p:attrName>
                                        </p:attrNameLst>
                                      </p:cBhvr>
                                      <p:to>
                                        <p:strVal val="visible"/>
                                      </p:to>
                                    </p:set>
                                    <p:animEffect transition="in" filter="fade">
                                      <p:cBhvr>
                                        <p:cTn id="17" dur="500"/>
                                        <p:tgtEl>
                                          <p:spTgt spid="2109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9">
                                            <p:txEl>
                                              <p:pRg st="3" end="3"/>
                                            </p:txEl>
                                          </p:spTgt>
                                        </p:tgtEl>
                                        <p:attrNameLst>
                                          <p:attrName>style.visibility</p:attrName>
                                        </p:attrNameLst>
                                      </p:cBhvr>
                                      <p:to>
                                        <p:strVal val="visible"/>
                                      </p:to>
                                    </p:set>
                                    <p:animEffect transition="in" filter="fade">
                                      <p:cBhvr>
                                        <p:cTn id="22" dur="500"/>
                                        <p:tgtEl>
                                          <p:spTgt spid="2109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0949">
                                            <p:txEl>
                                              <p:pRg st="4" end="4"/>
                                            </p:txEl>
                                          </p:spTgt>
                                        </p:tgtEl>
                                        <p:attrNameLst>
                                          <p:attrName>style.visibility</p:attrName>
                                        </p:attrNameLst>
                                      </p:cBhvr>
                                      <p:to>
                                        <p:strVal val="visible"/>
                                      </p:to>
                                    </p:set>
                                    <p:animEffect transition="in" filter="fade">
                                      <p:cBhvr>
                                        <p:cTn id="27" dur="500"/>
                                        <p:tgtEl>
                                          <p:spTgt spid="2109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0949">
                                            <p:txEl>
                                              <p:pRg st="5" end="5"/>
                                            </p:txEl>
                                          </p:spTgt>
                                        </p:tgtEl>
                                        <p:attrNameLst>
                                          <p:attrName>style.visibility</p:attrName>
                                        </p:attrNameLst>
                                      </p:cBhvr>
                                      <p:to>
                                        <p:strVal val="visible"/>
                                      </p:to>
                                    </p:set>
                                    <p:animEffect transition="in" filter="fade">
                                      <p:cBhvr>
                                        <p:cTn id="32" dur="500"/>
                                        <p:tgtEl>
                                          <p:spTgt spid="2109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81000" y="228600"/>
            <a:ext cx="6591300" cy="573088"/>
          </a:xfrm>
        </p:spPr>
        <p:txBody>
          <a:bodyPr/>
          <a:lstStyle/>
          <a:p>
            <a:pPr eaLnBrk="1" hangingPunct="1">
              <a:defRPr/>
            </a:pPr>
            <a:r>
              <a:rPr lang="en-US" dirty="0" smtClean="0">
                <a:cs typeface="+mj-cs"/>
              </a:rPr>
              <a:t>Method 1: Implicit List</a:t>
            </a:r>
          </a:p>
        </p:txBody>
      </p:sp>
      <p:sp>
        <p:nvSpPr>
          <p:cNvPr id="565251" name="Rectangle 3"/>
          <p:cNvSpPr>
            <a:spLocks noGrp="1" noChangeArrowheads="1"/>
          </p:cNvSpPr>
          <p:nvPr>
            <p:ph type="body" idx="1"/>
          </p:nvPr>
        </p:nvSpPr>
        <p:spPr>
          <a:xfrm>
            <a:off x="609600" y="1676400"/>
            <a:ext cx="8255000" cy="2133600"/>
          </a:xfrm>
        </p:spPr>
        <p:txBody>
          <a:bodyPr/>
          <a:lstStyle/>
          <a:p>
            <a:pPr eaLnBrk="1" hangingPunct="1">
              <a:defRPr/>
            </a:pPr>
            <a:r>
              <a:rPr lang="en-US" dirty="0" smtClean="0">
                <a:cs typeface="+mn-cs"/>
              </a:rPr>
              <a:t>Need to identify whether each block is free or allocated</a:t>
            </a:r>
          </a:p>
          <a:p>
            <a:pPr lvl="1" eaLnBrk="1" hangingPunct="1">
              <a:defRPr/>
            </a:pPr>
            <a:r>
              <a:rPr lang="en-US" dirty="0" smtClean="0"/>
              <a:t>Can use extra bit</a:t>
            </a:r>
          </a:p>
          <a:p>
            <a:pPr lvl="1" eaLnBrk="1" hangingPunct="1">
              <a:defRPr/>
            </a:pPr>
            <a:r>
              <a:rPr lang="en-US" dirty="0" smtClean="0"/>
              <a:t>Bit can be put in the same word as the size if block sizes are always multiples of two (mask out low order bit when reading size).</a:t>
            </a:r>
          </a:p>
        </p:txBody>
      </p:sp>
      <p:grpSp>
        <p:nvGrpSpPr>
          <p:cNvPr id="2" name="Group 1"/>
          <p:cNvGrpSpPr>
            <a:grpSpLocks/>
          </p:cNvGrpSpPr>
          <p:nvPr/>
        </p:nvGrpSpPr>
        <p:grpSpPr bwMode="auto">
          <a:xfrm>
            <a:off x="1128713" y="3517900"/>
            <a:ext cx="6281737" cy="2806700"/>
            <a:chOff x="1128713" y="3517900"/>
            <a:chExt cx="6281737" cy="2806700"/>
          </a:xfrm>
        </p:grpSpPr>
        <p:sp>
          <p:nvSpPr>
            <p:cNvPr id="12312" name="Rectangle 4"/>
            <p:cNvSpPr>
              <a:spLocks noChangeArrowheads="1"/>
            </p:cNvSpPr>
            <p:nvPr/>
          </p:nvSpPr>
          <p:spPr bwMode="auto">
            <a:xfrm>
              <a:off x="2744788" y="3975100"/>
              <a:ext cx="1370012"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size</a:t>
              </a:r>
            </a:p>
          </p:txBody>
        </p:sp>
        <p:sp>
          <p:nvSpPr>
            <p:cNvPr id="12313" name="Text Box 5"/>
            <p:cNvSpPr txBox="1">
              <a:spLocks noChangeArrowheads="1"/>
            </p:cNvSpPr>
            <p:nvPr/>
          </p:nvSpPr>
          <p:spPr bwMode="auto">
            <a:xfrm>
              <a:off x="3122613" y="3517900"/>
              <a:ext cx="846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1 word</a:t>
              </a:r>
            </a:p>
          </p:txBody>
        </p:sp>
        <p:sp>
          <p:nvSpPr>
            <p:cNvPr id="12314" name="Text Box 6"/>
            <p:cNvSpPr txBox="1">
              <a:spLocks noChangeArrowheads="1"/>
            </p:cNvSpPr>
            <p:nvPr/>
          </p:nvSpPr>
          <p:spPr bwMode="auto">
            <a:xfrm>
              <a:off x="1128713" y="4502150"/>
              <a:ext cx="14827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Format of</a:t>
              </a:r>
            </a:p>
            <a:p>
              <a:pPr algn="l">
                <a:lnSpc>
                  <a:spcPct val="100000"/>
                </a:lnSpc>
              </a:pPr>
              <a:r>
                <a:rPr lang="en-US" sz="1600">
                  <a:solidFill>
                    <a:srgbClr val="000066"/>
                  </a:solidFill>
                </a:rPr>
                <a:t>allocated and</a:t>
              </a:r>
            </a:p>
            <a:p>
              <a:pPr algn="l">
                <a:lnSpc>
                  <a:spcPct val="100000"/>
                </a:lnSpc>
              </a:pPr>
              <a:r>
                <a:rPr lang="en-US" sz="1600">
                  <a:solidFill>
                    <a:srgbClr val="000066"/>
                  </a:solidFill>
                </a:rPr>
                <a:t>free blocks</a:t>
              </a:r>
            </a:p>
          </p:txBody>
        </p:sp>
        <p:sp>
          <p:nvSpPr>
            <p:cNvPr id="12315" name="Rectangle 7"/>
            <p:cNvSpPr>
              <a:spLocks noChangeArrowheads="1"/>
            </p:cNvSpPr>
            <p:nvPr/>
          </p:nvSpPr>
          <p:spPr bwMode="auto">
            <a:xfrm>
              <a:off x="2744788" y="4356100"/>
              <a:ext cx="1676400" cy="1285875"/>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payload</a:t>
              </a:r>
            </a:p>
          </p:txBody>
        </p:sp>
        <p:sp>
          <p:nvSpPr>
            <p:cNvPr id="12316" name="Text Box 8"/>
            <p:cNvSpPr txBox="1">
              <a:spLocks noChangeArrowheads="1"/>
            </p:cNvSpPr>
            <p:nvPr/>
          </p:nvSpPr>
          <p:spPr bwMode="auto">
            <a:xfrm>
              <a:off x="4786313" y="3898900"/>
              <a:ext cx="2624137"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a = 1: allocated block  </a:t>
              </a:r>
            </a:p>
            <a:p>
              <a:pPr algn="l">
                <a:lnSpc>
                  <a:spcPct val="100000"/>
                </a:lnSpc>
              </a:pPr>
              <a:r>
                <a:rPr lang="en-US" sz="1600">
                  <a:solidFill>
                    <a:srgbClr val="000066"/>
                  </a:solidFill>
                </a:rPr>
                <a:t>a = 0: free block</a:t>
              </a:r>
            </a:p>
            <a:p>
              <a:pPr algn="l">
                <a:lnSpc>
                  <a:spcPct val="100000"/>
                </a:lnSpc>
              </a:pPr>
              <a:endParaRPr lang="en-US" sz="1600">
                <a:solidFill>
                  <a:srgbClr val="000066"/>
                </a:solidFill>
              </a:endParaRPr>
            </a:p>
            <a:p>
              <a:pPr algn="l">
                <a:lnSpc>
                  <a:spcPct val="100000"/>
                </a:lnSpc>
              </a:pPr>
              <a:r>
                <a:rPr lang="en-US" sz="1600">
                  <a:solidFill>
                    <a:srgbClr val="000066"/>
                  </a:solidFill>
                </a:rPr>
                <a:t>size: block size</a:t>
              </a:r>
            </a:p>
            <a:p>
              <a:pPr algn="l">
                <a:lnSpc>
                  <a:spcPct val="100000"/>
                </a:lnSpc>
              </a:pPr>
              <a:endParaRPr lang="en-US" sz="1600">
                <a:solidFill>
                  <a:srgbClr val="000066"/>
                </a:solidFill>
              </a:endParaRPr>
            </a:p>
            <a:p>
              <a:pPr algn="l">
                <a:lnSpc>
                  <a:spcPct val="100000"/>
                </a:lnSpc>
              </a:pPr>
              <a:r>
                <a:rPr lang="en-US" sz="1600">
                  <a:solidFill>
                    <a:srgbClr val="000066"/>
                  </a:solidFill>
                </a:rPr>
                <a:t>payload: application data</a:t>
              </a:r>
            </a:p>
            <a:p>
              <a:pPr algn="l">
                <a:lnSpc>
                  <a:spcPct val="100000"/>
                </a:lnSpc>
              </a:pPr>
              <a:r>
                <a:rPr lang="en-US" sz="1600">
                  <a:solidFill>
                    <a:srgbClr val="000066"/>
                  </a:solidFill>
                </a:rPr>
                <a:t>(allocated blocks only)</a:t>
              </a:r>
            </a:p>
            <a:p>
              <a:pPr algn="l">
                <a:lnSpc>
                  <a:spcPct val="100000"/>
                </a:lnSpc>
              </a:pPr>
              <a:endParaRPr lang="en-US" sz="1600">
                <a:solidFill>
                  <a:srgbClr val="000066"/>
                </a:solidFill>
              </a:endParaRPr>
            </a:p>
          </p:txBody>
        </p:sp>
        <p:sp>
          <p:nvSpPr>
            <p:cNvPr id="12317" name="Rectangle 9"/>
            <p:cNvSpPr>
              <a:spLocks noChangeArrowheads="1"/>
            </p:cNvSpPr>
            <p:nvPr/>
          </p:nvSpPr>
          <p:spPr bwMode="auto">
            <a:xfrm>
              <a:off x="4114800" y="3975100"/>
              <a:ext cx="304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a</a:t>
              </a:r>
            </a:p>
          </p:txBody>
        </p:sp>
        <p:sp>
          <p:nvSpPr>
            <p:cNvPr id="12318" name="Rectangle 10" descr="Wide upward diagonal"/>
            <p:cNvSpPr>
              <a:spLocks noChangeArrowheads="1"/>
            </p:cNvSpPr>
            <p:nvPr/>
          </p:nvSpPr>
          <p:spPr bwMode="auto">
            <a:xfrm>
              <a:off x="2743200" y="5638800"/>
              <a:ext cx="1676400" cy="685800"/>
            </a:xfrm>
            <a:prstGeom prst="rect">
              <a:avLst/>
            </a:prstGeom>
            <a:pattFill prst="wdUpDiag">
              <a:fgClr>
                <a:srgbClr val="C0C0C0"/>
              </a:fgClr>
              <a:bgClr>
                <a:srgbClr val="FFFFFF"/>
              </a:bgClr>
            </a:pattFill>
            <a:ln w="25400">
              <a:solidFill>
                <a:schemeClr val="tx1"/>
              </a:solidFill>
              <a:miter lim="800000"/>
              <a:headEnd/>
              <a:tailEnd/>
            </a:ln>
          </p:spPr>
          <p:txBody>
            <a:bodyPr wrap="none" anchor="ctr"/>
            <a:lstStyle/>
            <a:p>
              <a:pPr>
                <a:lnSpc>
                  <a:spcPct val="100000"/>
                </a:lnSpc>
              </a:pPr>
              <a:r>
                <a:rPr lang="en-US" sz="1600">
                  <a:solidFill>
                    <a:srgbClr val="000066"/>
                  </a:solidFill>
                </a:rPr>
                <a:t>optional</a:t>
              </a:r>
            </a:p>
            <a:p>
              <a:pPr>
                <a:lnSpc>
                  <a:spcPct val="100000"/>
                </a:lnSpc>
              </a:pPr>
              <a:r>
                <a:rPr lang="en-US" sz="1600">
                  <a:solidFill>
                    <a:srgbClr val="000066"/>
                  </a:solidFill>
                </a:rPr>
                <a:t>padding</a:t>
              </a:r>
            </a:p>
          </p:txBody>
        </p:sp>
      </p:grpSp>
      <p:sp>
        <p:nvSpPr>
          <p:cNvPr id="12292" name="Rectangle 5"/>
          <p:cNvSpPr>
            <a:spLocks noChangeArrowheads="1"/>
          </p:cNvSpPr>
          <p:nvPr/>
        </p:nvSpPr>
        <p:spPr bwMode="auto">
          <a:xfrm>
            <a:off x="19812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293" name="Rectangle 6"/>
          <p:cNvSpPr>
            <a:spLocks noChangeArrowheads="1"/>
          </p:cNvSpPr>
          <p:nvPr/>
        </p:nvSpPr>
        <p:spPr bwMode="auto">
          <a:xfrm>
            <a:off x="22860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294" name="Rectangle 7"/>
          <p:cNvSpPr>
            <a:spLocks noChangeArrowheads="1"/>
          </p:cNvSpPr>
          <p:nvPr/>
        </p:nvSpPr>
        <p:spPr bwMode="auto">
          <a:xfrm>
            <a:off x="25908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295" name="Rectangle 8"/>
          <p:cNvSpPr>
            <a:spLocks noChangeArrowheads="1"/>
          </p:cNvSpPr>
          <p:nvPr/>
        </p:nvSpPr>
        <p:spPr bwMode="auto">
          <a:xfrm>
            <a:off x="28956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296" name="Rectangle 9"/>
          <p:cNvSpPr>
            <a:spLocks noChangeArrowheads="1"/>
          </p:cNvSpPr>
          <p:nvPr/>
        </p:nvSpPr>
        <p:spPr bwMode="auto">
          <a:xfrm>
            <a:off x="3200400" y="1219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2297" name="Rectangle 10"/>
          <p:cNvSpPr>
            <a:spLocks noChangeArrowheads="1"/>
          </p:cNvSpPr>
          <p:nvPr/>
        </p:nvSpPr>
        <p:spPr bwMode="auto">
          <a:xfrm>
            <a:off x="35052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2298" name="Rectangle 11"/>
          <p:cNvSpPr>
            <a:spLocks noChangeArrowheads="1"/>
          </p:cNvSpPr>
          <p:nvPr/>
        </p:nvSpPr>
        <p:spPr bwMode="auto">
          <a:xfrm>
            <a:off x="38100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2299" name="Rectangle 12"/>
          <p:cNvSpPr>
            <a:spLocks noChangeArrowheads="1"/>
          </p:cNvSpPr>
          <p:nvPr/>
        </p:nvSpPr>
        <p:spPr bwMode="auto">
          <a:xfrm>
            <a:off x="41148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2300" name="Rectangle 13"/>
          <p:cNvSpPr>
            <a:spLocks noChangeArrowheads="1"/>
          </p:cNvSpPr>
          <p:nvPr/>
        </p:nvSpPr>
        <p:spPr bwMode="auto">
          <a:xfrm>
            <a:off x="47244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301" name="Rectangle 14"/>
          <p:cNvSpPr>
            <a:spLocks noChangeArrowheads="1"/>
          </p:cNvSpPr>
          <p:nvPr/>
        </p:nvSpPr>
        <p:spPr bwMode="auto">
          <a:xfrm>
            <a:off x="50292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302" name="Rectangle 15"/>
          <p:cNvSpPr>
            <a:spLocks noChangeArrowheads="1"/>
          </p:cNvSpPr>
          <p:nvPr/>
        </p:nvSpPr>
        <p:spPr bwMode="auto">
          <a:xfrm>
            <a:off x="53340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303" name="Rectangle 16"/>
          <p:cNvSpPr>
            <a:spLocks noChangeArrowheads="1"/>
          </p:cNvSpPr>
          <p:nvPr/>
        </p:nvSpPr>
        <p:spPr bwMode="auto">
          <a:xfrm>
            <a:off x="56388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304" name="Rectangle 17"/>
          <p:cNvSpPr>
            <a:spLocks noChangeArrowheads="1"/>
          </p:cNvSpPr>
          <p:nvPr/>
        </p:nvSpPr>
        <p:spPr bwMode="auto">
          <a:xfrm>
            <a:off x="59436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2305" name="Rectangle 18"/>
          <p:cNvSpPr>
            <a:spLocks noChangeArrowheads="1"/>
          </p:cNvSpPr>
          <p:nvPr/>
        </p:nvSpPr>
        <p:spPr bwMode="auto">
          <a:xfrm>
            <a:off x="6248400" y="1219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2306" name="Rectangle 19"/>
          <p:cNvSpPr>
            <a:spLocks noChangeArrowheads="1"/>
          </p:cNvSpPr>
          <p:nvPr/>
        </p:nvSpPr>
        <p:spPr bwMode="auto">
          <a:xfrm>
            <a:off x="65532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2307" name="Rectangle 20"/>
          <p:cNvSpPr>
            <a:spLocks noChangeArrowheads="1"/>
          </p:cNvSpPr>
          <p:nvPr/>
        </p:nvSpPr>
        <p:spPr bwMode="auto">
          <a:xfrm>
            <a:off x="4419600" y="12192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2308" name="Freeform 39"/>
          <p:cNvSpPr>
            <a:spLocks/>
          </p:cNvSpPr>
          <p:nvPr/>
        </p:nvSpPr>
        <p:spPr bwMode="auto">
          <a:xfrm>
            <a:off x="1828800" y="990600"/>
            <a:ext cx="1524000" cy="228600"/>
          </a:xfrm>
          <a:custGeom>
            <a:avLst/>
            <a:gdLst>
              <a:gd name="T0" fmla="*/ 0 w 960"/>
              <a:gd name="T1" fmla="*/ 2147483647 h 144"/>
              <a:gd name="T2" fmla="*/ 2147483647 w 960"/>
              <a:gd name="T3" fmla="*/ 0 h 144"/>
              <a:gd name="T4" fmla="*/ 2147483647 w 960"/>
              <a:gd name="T5" fmla="*/ 2147483647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9" name="Freeform 40"/>
          <p:cNvSpPr>
            <a:spLocks/>
          </p:cNvSpPr>
          <p:nvPr/>
        </p:nvSpPr>
        <p:spPr bwMode="auto">
          <a:xfrm>
            <a:off x="3352800" y="990600"/>
            <a:ext cx="1219200" cy="228600"/>
          </a:xfrm>
          <a:custGeom>
            <a:avLst/>
            <a:gdLst>
              <a:gd name="T0" fmla="*/ 0 w 768"/>
              <a:gd name="T1" fmla="*/ 2147483647 h 144"/>
              <a:gd name="T2" fmla="*/ 2147483647 w 768"/>
              <a:gd name="T3" fmla="*/ 0 h 144"/>
              <a:gd name="T4" fmla="*/ 2147483647 w 768"/>
              <a:gd name="T5" fmla="*/ 2147483647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0" name="Freeform 41"/>
          <p:cNvSpPr>
            <a:spLocks/>
          </p:cNvSpPr>
          <p:nvPr/>
        </p:nvSpPr>
        <p:spPr bwMode="auto">
          <a:xfrm>
            <a:off x="4572000" y="990600"/>
            <a:ext cx="1828800" cy="228600"/>
          </a:xfrm>
          <a:custGeom>
            <a:avLst/>
            <a:gdLst>
              <a:gd name="T0" fmla="*/ 0 w 1152"/>
              <a:gd name="T1" fmla="*/ 2147483647 h 144"/>
              <a:gd name="T2" fmla="*/ 2147483647 w 1152"/>
              <a:gd name="T3" fmla="*/ 0 h 144"/>
              <a:gd name="T4" fmla="*/ 2147483647 w 1152"/>
              <a:gd name="T5" fmla="*/ 2147483647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1" name="Rectangle 4"/>
          <p:cNvSpPr>
            <a:spLocks noChangeArrowheads="1"/>
          </p:cNvSpPr>
          <p:nvPr/>
        </p:nvSpPr>
        <p:spPr bwMode="auto">
          <a:xfrm>
            <a:off x="1676400" y="12192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5</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Effect transition="in" filter="dissolve">
                                      <p:cBhvr>
                                        <p:cTn id="7" dur="500"/>
                                        <p:tgtEl>
                                          <p:spTgt spid="565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5251">
                                            <p:txEl>
                                              <p:pRg st="1" end="1"/>
                                            </p:txEl>
                                          </p:spTgt>
                                        </p:tgtEl>
                                        <p:attrNameLst>
                                          <p:attrName>style.visibility</p:attrName>
                                        </p:attrNameLst>
                                      </p:cBhvr>
                                      <p:to>
                                        <p:strVal val="visible"/>
                                      </p:to>
                                    </p:set>
                                    <p:animEffect transition="in" filter="dissolve">
                                      <p:cBhvr>
                                        <p:cTn id="12" dur="500"/>
                                        <p:tgtEl>
                                          <p:spTgt spid="565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5251">
                                            <p:txEl>
                                              <p:pRg st="2" end="2"/>
                                            </p:txEl>
                                          </p:spTgt>
                                        </p:tgtEl>
                                        <p:attrNameLst>
                                          <p:attrName>style.visibility</p:attrName>
                                        </p:attrNameLst>
                                      </p:cBhvr>
                                      <p:to>
                                        <p:strVal val="visible"/>
                                      </p:to>
                                    </p:set>
                                    <p:animEffect transition="in" filter="dissolve">
                                      <p:cBhvr>
                                        <p:cTn id="17" dur="500"/>
                                        <p:tgtEl>
                                          <p:spTgt spid="565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Linking </a:t>
            </a:r>
            <a:r>
              <a:rPr lang="en-US" b="0">
                <a:latin typeface="Courier" charset="0"/>
                <a:ea typeface="ＭＳ Ｐゴシック" charset="0"/>
                <a:cs typeface="Courier" charset="0"/>
              </a:rPr>
              <a:t>.o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to Resolve References</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Example: Linking </a:t>
            </a:r>
            <a:r>
              <a:rPr lang="en-US" dirty="0" err="1">
                <a:latin typeface="Helvetica" charset="0"/>
                <a:ea typeface="ＭＳ Ｐゴシック" charset="0"/>
                <a:cs typeface="ＭＳ Ｐゴシック" charset="0"/>
              </a:rPr>
              <a:t>main.o</a:t>
            </a:r>
            <a:r>
              <a:rPr lang="en-US" dirty="0">
                <a:latin typeface="Helvetica" charset="0"/>
                <a:ea typeface="ＭＳ Ｐゴシック" charset="0"/>
                <a:cs typeface="ＭＳ Ｐゴシック" charset="0"/>
              </a:rPr>
              <a:t> and </a:t>
            </a:r>
            <a:r>
              <a:rPr lang="en-US" dirty="0" err="1">
                <a:latin typeface="Helvetica" charset="0"/>
                <a:ea typeface="ＭＳ Ｐゴシック" charset="0"/>
                <a:cs typeface="ＭＳ Ｐゴシック" charset="0"/>
              </a:rPr>
              <a:t>swap.o</a:t>
            </a:r>
            <a:endParaRPr lang="en-US" dirty="0">
              <a:latin typeface="Helvetica" charset="0"/>
              <a:ea typeface="ＭＳ Ｐゴシック" charset="0"/>
              <a:cs typeface="ＭＳ Ｐゴシック" charset="0"/>
            </a:endParaRPr>
          </a:p>
          <a:p>
            <a:pPr lvl="1" eaLnBrk="1" hangingPunct="1">
              <a:defRPr/>
            </a:pPr>
            <a:r>
              <a:rPr lang="en-US" dirty="0" err="1">
                <a:latin typeface="Helvetica" charset="0"/>
                <a:ea typeface="ＭＳ Ｐゴシック" charset="0"/>
              </a:rPr>
              <a:t>main.o</a:t>
            </a:r>
            <a:r>
              <a:rPr lang="en-US" dirty="0">
                <a:latin typeface="Helvetica" charset="0"/>
                <a:ea typeface="ＭＳ Ｐゴシック" charset="0"/>
              </a:rPr>
              <a:t> has D = {</a:t>
            </a:r>
            <a:r>
              <a:rPr lang="en-US" b="0" dirty="0">
                <a:latin typeface="Courier" charset="0"/>
                <a:ea typeface="ＭＳ Ｐゴシック" charset="0"/>
                <a:cs typeface="Courier" charset="0"/>
              </a:rPr>
              <a:t>main</a:t>
            </a:r>
            <a:r>
              <a:rPr lang="en-US" dirty="0">
                <a:latin typeface="Helvetica" charset="0"/>
                <a:ea typeface="ＭＳ Ｐゴシック" charset="0"/>
              </a:rPr>
              <a:t>, </a:t>
            </a:r>
            <a:r>
              <a:rPr lang="en-US" b="0" dirty="0" err="1">
                <a:latin typeface="Courier" charset="0"/>
                <a:ea typeface="ＭＳ Ｐゴシック" charset="0"/>
                <a:cs typeface="Courier" charset="0"/>
              </a:rPr>
              <a:t>buf</a:t>
            </a:r>
            <a:r>
              <a:rPr lang="en-US" dirty="0">
                <a:latin typeface="Helvetica" charset="0"/>
                <a:ea typeface="ＭＳ Ｐゴシック" charset="0"/>
              </a:rPr>
              <a:t>} and U = {</a:t>
            </a:r>
            <a:r>
              <a:rPr lang="en-US" b="0" dirty="0">
                <a:latin typeface="Courier" charset="0"/>
                <a:ea typeface="ＭＳ Ｐゴシック" charset="0"/>
                <a:cs typeface="Courier" charset="0"/>
              </a:rPr>
              <a:t>swap</a:t>
            </a:r>
            <a:r>
              <a:rPr lang="en-US" dirty="0">
                <a:latin typeface="Helvetica" charset="0"/>
                <a:ea typeface="ＭＳ Ｐゴシック" charset="0"/>
              </a:rPr>
              <a:t>}</a:t>
            </a:r>
          </a:p>
          <a:p>
            <a:pPr lvl="1" eaLnBrk="1" hangingPunct="1">
              <a:defRPr/>
            </a:pPr>
            <a:r>
              <a:rPr lang="en-US" dirty="0">
                <a:latin typeface="Helvetica" charset="0"/>
                <a:ea typeface="ＭＳ Ｐゴシック" charset="0"/>
              </a:rPr>
              <a:t>Next, Linker looks at </a:t>
            </a:r>
            <a:r>
              <a:rPr lang="en-US" dirty="0" err="1">
                <a:latin typeface="Helvetica" charset="0"/>
                <a:ea typeface="ＭＳ Ｐゴシック" charset="0"/>
              </a:rPr>
              <a:t>swap.o</a:t>
            </a:r>
            <a:r>
              <a:rPr lang="en-US" dirty="0">
                <a:latin typeface="Helvetica" charset="0"/>
                <a:ea typeface="ＭＳ Ｐゴシック" charset="0"/>
              </a:rPr>
              <a:t>, which has D = {</a:t>
            </a:r>
            <a:r>
              <a:rPr lang="en-US" b="0" dirty="0">
                <a:latin typeface="Courier" charset="0"/>
                <a:ea typeface="ＭＳ Ｐゴシック" charset="0"/>
                <a:cs typeface="Courier" charset="0"/>
              </a:rPr>
              <a:t>swap</a:t>
            </a:r>
            <a:r>
              <a:rPr lang="en-US" dirty="0">
                <a:latin typeface="Helvetica" charset="0"/>
                <a:ea typeface="ＭＳ Ｐゴシック" charset="0"/>
              </a:rPr>
              <a:t>, </a:t>
            </a:r>
            <a:r>
              <a:rPr lang="en-US" b="0" dirty="0">
                <a:latin typeface="Courier" charset="0"/>
                <a:ea typeface="ＭＳ Ｐゴシック" charset="0"/>
                <a:cs typeface="Courier" charset="0"/>
              </a:rPr>
              <a:t>bufp0</a:t>
            </a:r>
            <a:r>
              <a:rPr lang="en-US" dirty="0">
                <a:latin typeface="Helvetica" charset="0"/>
                <a:ea typeface="ＭＳ Ｐゴシック" charset="0"/>
              </a:rPr>
              <a:t>, </a:t>
            </a:r>
            <a:r>
              <a:rPr lang="en-US" b="0" dirty="0">
                <a:latin typeface="Courier" charset="0"/>
                <a:ea typeface="ＭＳ Ｐゴシック" charset="0"/>
                <a:cs typeface="Courier" charset="0"/>
              </a:rPr>
              <a:t>bufp1</a:t>
            </a:r>
            <a:r>
              <a:rPr lang="en-US" dirty="0">
                <a:latin typeface="Helvetica" charset="0"/>
                <a:ea typeface="ＭＳ Ｐゴシック" charset="0"/>
              </a:rPr>
              <a:t>}, and U = {</a:t>
            </a:r>
            <a:r>
              <a:rPr lang="en-US" b="0" dirty="0" err="1">
                <a:latin typeface="Courier" charset="0"/>
                <a:ea typeface="ＭＳ Ｐゴシック" charset="0"/>
                <a:cs typeface="Courier" charset="0"/>
              </a:rPr>
              <a:t>buf</a:t>
            </a:r>
            <a:r>
              <a:rPr lang="en-US" dirty="0">
                <a:latin typeface="Helvetica" charset="0"/>
                <a:ea typeface="ＭＳ Ｐゴシック" charset="0"/>
              </a:rPr>
              <a:t>}</a:t>
            </a:r>
          </a:p>
          <a:p>
            <a:pPr lvl="1" eaLnBrk="1" hangingPunct="1">
              <a:defRPr/>
            </a:pPr>
            <a:r>
              <a:rPr lang="en-US" dirty="0">
                <a:latin typeface="Helvetica" charset="0"/>
                <a:ea typeface="ＭＳ Ｐゴシック" charset="0"/>
              </a:rPr>
              <a:t>Linker sees </a:t>
            </a:r>
            <a:r>
              <a:rPr lang="en-US" dirty="0" err="1">
                <a:latin typeface="Helvetica" charset="0"/>
                <a:ea typeface="ＭＳ Ｐゴシック" charset="0"/>
              </a:rPr>
              <a:t>swap.o</a:t>
            </a:r>
            <a:r>
              <a:rPr lang="en-US" dirty="0">
                <a:latin typeface="Helvetica" charset="0"/>
                <a:ea typeface="ＭＳ Ｐゴシック" charset="0"/>
              </a:rPr>
              <a:t> defines the symbol </a:t>
            </a:r>
            <a:r>
              <a:rPr lang="en-US" b="0" dirty="0">
                <a:latin typeface="Courier" charset="0"/>
                <a:ea typeface="ＭＳ Ｐゴシック" charset="0"/>
                <a:cs typeface="Courier" charset="0"/>
              </a:rPr>
              <a:t>swap</a:t>
            </a:r>
            <a:r>
              <a:rPr lang="en-US" dirty="0">
                <a:latin typeface="Helvetica" charset="0"/>
                <a:ea typeface="ＭＳ Ｐゴシック" charset="0"/>
              </a:rPr>
              <a:t>, which removes it from U.  </a:t>
            </a:r>
          </a:p>
          <a:p>
            <a:pPr lvl="1" eaLnBrk="1" hangingPunct="1">
              <a:defRPr/>
            </a:pPr>
            <a:r>
              <a:rPr lang="en-US" dirty="0">
                <a:latin typeface="Helvetica" charset="0"/>
                <a:ea typeface="ＭＳ Ｐゴシック" charset="0"/>
              </a:rPr>
              <a:t>Also, </a:t>
            </a:r>
            <a:r>
              <a:rPr lang="en-US" b="0" dirty="0" err="1">
                <a:latin typeface="Courier" charset="0"/>
                <a:ea typeface="ＭＳ Ｐゴシック" charset="0"/>
                <a:cs typeface="Courier" charset="0"/>
              </a:rPr>
              <a:t>buf</a:t>
            </a:r>
            <a:r>
              <a:rPr lang="en-US" b="0" dirty="0">
                <a:latin typeface="Courier" charset="0"/>
                <a:ea typeface="ＭＳ Ｐゴシック" charset="0"/>
                <a:cs typeface="Courier" charset="0"/>
              </a:rPr>
              <a:t> </a:t>
            </a:r>
            <a:r>
              <a:rPr lang="en-US" dirty="0">
                <a:latin typeface="Helvetica" charset="0"/>
                <a:ea typeface="ＭＳ Ｐゴシック" charset="0"/>
              </a:rPr>
              <a:t>is already defined by </a:t>
            </a:r>
            <a:r>
              <a:rPr lang="en-US" dirty="0" err="1">
                <a:latin typeface="Helvetica" charset="0"/>
                <a:ea typeface="ＭＳ Ｐゴシック" charset="0"/>
              </a:rPr>
              <a:t>main.o</a:t>
            </a:r>
            <a:r>
              <a:rPr lang="en-US" dirty="0">
                <a:latin typeface="Helvetica" charset="0"/>
                <a:ea typeface="ＭＳ Ｐゴシック" charset="0"/>
              </a:rPr>
              <a:t>.  </a:t>
            </a:r>
          </a:p>
          <a:p>
            <a:pPr lvl="1" eaLnBrk="1" hangingPunct="1">
              <a:defRPr/>
            </a:pPr>
            <a:r>
              <a:rPr lang="en-US" dirty="0">
                <a:latin typeface="Helvetica" charset="0"/>
                <a:ea typeface="ＭＳ Ｐゴシック" charset="0"/>
              </a:rPr>
              <a:t>So all symbols are resolved here.</a:t>
            </a:r>
          </a:p>
        </p:txBody>
      </p:sp>
    </p:spTree>
    <p:extLst>
      <p:ext uri="{BB962C8B-B14F-4D97-AF65-F5344CB8AC3E}">
        <p14:creationId xmlns:p14="http://schemas.microsoft.com/office/powerpoint/2010/main" val="4012917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fade">
                                      <p:cBhvr>
                                        <p:cTn id="7" dur="500"/>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xEl>
                                              <p:pRg st="1" end="1"/>
                                            </p:txEl>
                                          </p:spTgt>
                                        </p:tgtEl>
                                        <p:attrNameLst>
                                          <p:attrName>style.visibility</p:attrName>
                                        </p:attrNameLst>
                                      </p:cBhvr>
                                      <p:to>
                                        <p:strVal val="visible"/>
                                      </p:to>
                                    </p:set>
                                    <p:animEffect transition="in" filter="fade">
                                      <p:cBhvr>
                                        <p:cTn id="12" dur="500"/>
                                        <p:tgtEl>
                                          <p:spTgt spid="2109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9">
                                            <p:txEl>
                                              <p:pRg st="2" end="2"/>
                                            </p:txEl>
                                          </p:spTgt>
                                        </p:tgtEl>
                                        <p:attrNameLst>
                                          <p:attrName>style.visibility</p:attrName>
                                        </p:attrNameLst>
                                      </p:cBhvr>
                                      <p:to>
                                        <p:strVal val="visible"/>
                                      </p:to>
                                    </p:set>
                                    <p:animEffect transition="in" filter="fade">
                                      <p:cBhvr>
                                        <p:cTn id="17" dur="500"/>
                                        <p:tgtEl>
                                          <p:spTgt spid="2109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9">
                                            <p:txEl>
                                              <p:pRg st="3" end="3"/>
                                            </p:txEl>
                                          </p:spTgt>
                                        </p:tgtEl>
                                        <p:attrNameLst>
                                          <p:attrName>style.visibility</p:attrName>
                                        </p:attrNameLst>
                                      </p:cBhvr>
                                      <p:to>
                                        <p:strVal val="visible"/>
                                      </p:to>
                                    </p:set>
                                    <p:animEffect transition="in" filter="fade">
                                      <p:cBhvr>
                                        <p:cTn id="22" dur="500"/>
                                        <p:tgtEl>
                                          <p:spTgt spid="2109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0949">
                                            <p:txEl>
                                              <p:pRg st="4" end="4"/>
                                            </p:txEl>
                                          </p:spTgt>
                                        </p:tgtEl>
                                        <p:attrNameLst>
                                          <p:attrName>style.visibility</p:attrName>
                                        </p:attrNameLst>
                                      </p:cBhvr>
                                      <p:to>
                                        <p:strVal val="visible"/>
                                      </p:to>
                                    </p:set>
                                    <p:animEffect transition="in" filter="fade">
                                      <p:cBhvr>
                                        <p:cTn id="27" dur="500"/>
                                        <p:tgtEl>
                                          <p:spTgt spid="2109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0949">
                                            <p:txEl>
                                              <p:pRg st="5" end="5"/>
                                            </p:txEl>
                                          </p:spTgt>
                                        </p:tgtEl>
                                        <p:attrNameLst>
                                          <p:attrName>style.visibility</p:attrName>
                                        </p:attrNameLst>
                                      </p:cBhvr>
                                      <p:to>
                                        <p:strVal val="visible"/>
                                      </p:to>
                                    </p:set>
                                    <p:animEffect transition="in" filter="fade">
                                      <p:cBhvr>
                                        <p:cTn id="32" dur="500"/>
                                        <p:tgtEl>
                                          <p:spTgt spid="2109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a:t>
            </a:r>
          </a:p>
        </p:txBody>
      </p:sp>
      <p:sp>
        <p:nvSpPr>
          <p:cNvPr id="62466" name="Rectangle 3"/>
          <p:cNvSpPr>
            <a:spLocks noChangeArrowheads="1"/>
          </p:cNvSpPr>
          <p:nvPr/>
        </p:nvSpPr>
        <p:spPr bwMode="auto">
          <a:xfrm>
            <a:off x="1055688" y="2066925"/>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a:t>
            </a:r>
          </a:p>
        </p:txBody>
      </p:sp>
      <p:sp>
        <p:nvSpPr>
          <p:cNvPr id="62467" name="Text Box 4"/>
          <p:cNvSpPr txBox="1">
            <a:spLocks noChangeArrowheads="1"/>
          </p:cNvSpPr>
          <p:nvPr/>
        </p:nvSpPr>
        <p:spPr bwMode="auto">
          <a:xfrm>
            <a:off x="77788" y="2312988"/>
            <a:ext cx="101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main.o</a:t>
            </a:r>
          </a:p>
        </p:txBody>
      </p:sp>
      <p:sp>
        <p:nvSpPr>
          <p:cNvPr id="62468" name="Rectangle 5"/>
          <p:cNvSpPr>
            <a:spLocks noChangeArrowheads="1"/>
          </p:cNvSpPr>
          <p:nvPr/>
        </p:nvSpPr>
        <p:spPr bwMode="auto">
          <a:xfrm>
            <a:off x="1055688" y="43608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000066"/>
                </a:solidFill>
                <a:latin typeface="Courier New" charset="0"/>
              </a:rPr>
              <a:t>&amp;buf[0]; </a:t>
            </a:r>
          </a:p>
        </p:txBody>
      </p:sp>
      <p:sp>
        <p:nvSpPr>
          <p:cNvPr id="62469" name="Rectangle 6"/>
          <p:cNvSpPr>
            <a:spLocks noChangeArrowheads="1"/>
          </p:cNvSpPr>
          <p:nvPr/>
        </p:nvSpPr>
        <p:spPr bwMode="auto">
          <a:xfrm>
            <a:off x="1055688" y="382746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swap()</a:t>
            </a:r>
          </a:p>
        </p:txBody>
      </p:sp>
      <p:sp>
        <p:nvSpPr>
          <p:cNvPr id="62470" name="Text Box 7"/>
          <p:cNvSpPr txBox="1">
            <a:spLocks noChangeArrowheads="1"/>
          </p:cNvSpPr>
          <p:nvPr/>
        </p:nvSpPr>
        <p:spPr bwMode="auto">
          <a:xfrm>
            <a:off x="104775" y="4302125"/>
            <a:ext cx="101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swap.o</a:t>
            </a:r>
          </a:p>
        </p:txBody>
      </p:sp>
      <p:sp>
        <p:nvSpPr>
          <p:cNvPr id="62471" name="Rectangle 15"/>
          <p:cNvSpPr>
            <a:spLocks noChangeArrowheads="1"/>
          </p:cNvSpPr>
          <p:nvPr/>
        </p:nvSpPr>
        <p:spPr bwMode="auto">
          <a:xfrm>
            <a:off x="1055688" y="2600325"/>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2472" name="Rectangle 19"/>
          <p:cNvSpPr>
            <a:spLocks noChangeArrowheads="1"/>
          </p:cNvSpPr>
          <p:nvPr/>
        </p:nvSpPr>
        <p:spPr bwMode="auto">
          <a:xfrm>
            <a:off x="1055688" y="481806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*bufp1; </a:t>
            </a:r>
          </a:p>
        </p:txBody>
      </p:sp>
      <p:sp>
        <p:nvSpPr>
          <p:cNvPr id="62473" name="Text Box 22"/>
          <p:cNvSpPr txBox="1">
            <a:spLocks noChangeArrowheads="1"/>
          </p:cNvSpPr>
          <p:nvPr/>
        </p:nvSpPr>
        <p:spPr bwMode="auto">
          <a:xfrm>
            <a:off x="609600" y="1447800"/>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Relocatable Object Files</a:t>
            </a:r>
          </a:p>
        </p:txBody>
      </p:sp>
      <p:sp>
        <p:nvSpPr>
          <p:cNvPr id="16398" name="Text Box 23"/>
          <p:cNvSpPr txBox="1">
            <a:spLocks noChangeArrowheads="1"/>
          </p:cNvSpPr>
          <p:nvPr/>
        </p:nvSpPr>
        <p:spPr bwMode="auto">
          <a:xfrm>
            <a:off x="5284788" y="933450"/>
            <a:ext cx="3522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0000"/>
                </a:solidFill>
                <a:latin typeface="Courier New" charset="0"/>
              </a:rPr>
              <a:t>Merging changes memory</a:t>
            </a:r>
          </a:p>
          <a:p>
            <a:pPr algn="l">
              <a:lnSpc>
                <a:spcPct val="100000"/>
              </a:lnSpc>
            </a:pPr>
            <a:r>
              <a:rPr lang="en-US" sz="1800">
                <a:solidFill>
                  <a:srgbClr val="FF0000"/>
                </a:solidFill>
                <a:latin typeface="Courier New" charset="0"/>
              </a:rPr>
              <a:t>addresses =&gt; need</a:t>
            </a:r>
          </a:p>
          <a:p>
            <a:pPr algn="l">
              <a:lnSpc>
                <a:spcPct val="100000"/>
              </a:lnSpc>
            </a:pPr>
            <a:r>
              <a:rPr lang="en-US" sz="1800">
                <a:solidFill>
                  <a:srgbClr val="FF0000"/>
                </a:solidFill>
                <a:latin typeface="Courier New" charset="0"/>
              </a:rPr>
              <a:t>Relocation of addresses!</a:t>
            </a:r>
          </a:p>
        </p:txBody>
      </p:sp>
      <p:sp>
        <p:nvSpPr>
          <p:cNvPr id="62475" name="Text Box 28"/>
          <p:cNvSpPr txBox="1">
            <a:spLocks noChangeArrowheads="1"/>
          </p:cNvSpPr>
          <p:nvPr/>
        </p:nvSpPr>
        <p:spPr bwMode="auto">
          <a:xfrm>
            <a:off x="3036888" y="210661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2476" name="Text Box 29"/>
          <p:cNvSpPr txBox="1">
            <a:spLocks noChangeArrowheads="1"/>
          </p:cNvSpPr>
          <p:nvPr/>
        </p:nvSpPr>
        <p:spPr bwMode="auto">
          <a:xfrm>
            <a:off x="3036888" y="25193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2477" name="Text Box 30"/>
          <p:cNvSpPr txBox="1">
            <a:spLocks noChangeArrowheads="1"/>
          </p:cNvSpPr>
          <p:nvPr/>
        </p:nvSpPr>
        <p:spPr bwMode="auto">
          <a:xfrm>
            <a:off x="3036888" y="38989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2478" name="Text Box 31"/>
          <p:cNvSpPr txBox="1">
            <a:spLocks noChangeArrowheads="1"/>
          </p:cNvSpPr>
          <p:nvPr/>
        </p:nvSpPr>
        <p:spPr bwMode="auto">
          <a:xfrm>
            <a:off x="3036888" y="43561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2479" name="Text Box 32"/>
          <p:cNvSpPr txBox="1">
            <a:spLocks noChangeArrowheads="1"/>
          </p:cNvSpPr>
          <p:nvPr/>
        </p:nvSpPr>
        <p:spPr bwMode="auto">
          <a:xfrm>
            <a:off x="3036888" y="47371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  </a:t>
            </a:r>
          </a:p>
        </p:txBody>
      </p:sp>
      <p:sp>
        <p:nvSpPr>
          <p:cNvPr id="62480" name="TextBox 45"/>
          <p:cNvSpPr txBox="1">
            <a:spLocks noChangeArrowheads="1"/>
          </p:cNvSpPr>
          <p:nvPr/>
        </p:nvSpPr>
        <p:spPr bwMode="auto">
          <a:xfrm>
            <a:off x="77788" y="6569075"/>
            <a:ext cx="5581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We’re ignoring some system code that gets linked in.</a:t>
            </a:r>
          </a:p>
        </p:txBody>
      </p:sp>
      <p:grpSp>
        <p:nvGrpSpPr>
          <p:cNvPr id="2" name="Group 1"/>
          <p:cNvGrpSpPr>
            <a:grpSpLocks/>
          </p:cNvGrpSpPr>
          <p:nvPr/>
        </p:nvGrpSpPr>
        <p:grpSpPr bwMode="auto">
          <a:xfrm>
            <a:off x="4038600" y="1728788"/>
            <a:ext cx="5073650" cy="4573587"/>
            <a:chOff x="4038600" y="1728788"/>
            <a:chExt cx="5073650" cy="4573587"/>
          </a:xfrm>
        </p:grpSpPr>
        <p:sp>
          <p:nvSpPr>
            <p:cNvPr id="62486" name="Rectangle 9"/>
            <p:cNvSpPr>
              <a:spLocks noChangeArrowheads="1"/>
            </p:cNvSpPr>
            <p:nvPr/>
          </p:nvSpPr>
          <p:spPr bwMode="auto">
            <a:xfrm>
              <a:off x="5335588" y="1952625"/>
              <a:ext cx="1981200" cy="319088"/>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headers</a:t>
              </a:r>
            </a:p>
          </p:txBody>
        </p:sp>
        <p:sp>
          <p:nvSpPr>
            <p:cNvPr id="62487" name="Rectangle 10"/>
            <p:cNvSpPr>
              <a:spLocks noChangeArrowheads="1"/>
            </p:cNvSpPr>
            <p:nvPr/>
          </p:nvSpPr>
          <p:spPr bwMode="auto">
            <a:xfrm>
              <a:off x="5335588" y="22590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a:t>
              </a:r>
            </a:p>
          </p:txBody>
        </p:sp>
        <p:sp>
          <p:nvSpPr>
            <p:cNvPr id="62488" name="Rectangle 11"/>
            <p:cNvSpPr>
              <a:spLocks noChangeArrowheads="1"/>
            </p:cNvSpPr>
            <p:nvPr/>
          </p:nvSpPr>
          <p:spPr bwMode="auto">
            <a:xfrm>
              <a:off x="5335588" y="27924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swap()</a:t>
              </a:r>
            </a:p>
          </p:txBody>
        </p:sp>
        <p:sp>
          <p:nvSpPr>
            <p:cNvPr id="62489" name="Text Box 12"/>
            <p:cNvSpPr txBox="1">
              <a:spLocks noChangeArrowheads="1"/>
            </p:cNvSpPr>
            <p:nvPr/>
          </p:nvSpPr>
          <p:spPr bwMode="auto">
            <a:xfrm>
              <a:off x="7342188" y="1728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b="0">
                  <a:solidFill>
                    <a:srgbClr val="000066"/>
                  </a:solidFill>
                  <a:latin typeface="Courier New" charset="0"/>
                </a:rPr>
                <a:t>0</a:t>
              </a:r>
            </a:p>
          </p:txBody>
        </p:sp>
        <p:sp>
          <p:nvSpPr>
            <p:cNvPr id="62490" name="AutoShape 24"/>
            <p:cNvSpPr>
              <a:spLocks/>
            </p:cNvSpPr>
            <p:nvPr/>
          </p:nvSpPr>
          <p:spPr bwMode="auto">
            <a:xfrm>
              <a:off x="7646988" y="1914525"/>
              <a:ext cx="304800" cy="1403350"/>
            </a:xfrm>
            <a:prstGeom prst="rightBrace">
              <a:avLst>
                <a:gd name="adj1" fmla="val 608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2491" name="Text Box 25"/>
            <p:cNvSpPr txBox="1">
              <a:spLocks noChangeArrowheads="1"/>
            </p:cNvSpPr>
            <p:nvPr/>
          </p:nvSpPr>
          <p:spPr bwMode="auto">
            <a:xfrm>
              <a:off x="8104188" y="24511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2492" name="Rectangle 33"/>
            <p:cNvSpPr>
              <a:spLocks noChangeArrowheads="1"/>
            </p:cNvSpPr>
            <p:nvPr/>
          </p:nvSpPr>
          <p:spPr bwMode="auto">
            <a:xfrm>
              <a:off x="5335588" y="4545013"/>
              <a:ext cx="1981200" cy="1174750"/>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main, buf,</a:t>
              </a:r>
            </a:p>
            <a:p>
              <a:pPr algn="l">
                <a:lnSpc>
                  <a:spcPct val="100000"/>
                </a:lnSpc>
              </a:pPr>
              <a:r>
                <a:rPr lang="en-US">
                  <a:solidFill>
                    <a:srgbClr val="000066"/>
                  </a:solidFill>
                  <a:latin typeface="Courier New" charset="0"/>
                </a:rPr>
                <a:t>swap, bufp0,</a:t>
              </a:r>
            </a:p>
            <a:p>
              <a:pPr algn="l">
                <a:lnSpc>
                  <a:spcPct val="100000"/>
                </a:lnSpc>
              </a:pPr>
              <a:r>
                <a:rPr lang="en-US">
                  <a:solidFill>
                    <a:srgbClr val="000066"/>
                  </a:solidFill>
                  <a:latin typeface="Courier New" charset="0"/>
                </a:rPr>
                <a:t>bufp1</a:t>
              </a:r>
            </a:p>
          </p:txBody>
        </p:sp>
        <p:sp>
          <p:nvSpPr>
            <p:cNvPr id="62493" name="AutoShape 34"/>
            <p:cNvSpPr>
              <a:spLocks/>
            </p:cNvSpPr>
            <p:nvPr/>
          </p:nvSpPr>
          <p:spPr bwMode="auto">
            <a:xfrm>
              <a:off x="7646988" y="332581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2494" name="Text Box 35"/>
            <p:cNvSpPr txBox="1">
              <a:spLocks noChangeArrowheads="1"/>
            </p:cNvSpPr>
            <p:nvPr/>
          </p:nvSpPr>
          <p:spPr bwMode="auto">
            <a:xfrm>
              <a:off x="8104188" y="34972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2495" name="Rectangle 36"/>
            <p:cNvSpPr>
              <a:spLocks noChangeArrowheads="1"/>
            </p:cNvSpPr>
            <p:nvPr/>
          </p:nvSpPr>
          <p:spPr bwMode="auto">
            <a:xfrm>
              <a:off x="5335588" y="431641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uninitialized data</a:t>
              </a:r>
            </a:p>
          </p:txBody>
        </p:sp>
        <p:sp>
          <p:nvSpPr>
            <p:cNvPr id="62496" name="Text Box 37"/>
            <p:cNvSpPr txBox="1">
              <a:spLocks noChangeArrowheads="1"/>
            </p:cNvSpPr>
            <p:nvPr/>
          </p:nvSpPr>
          <p:spPr bwMode="auto">
            <a:xfrm>
              <a:off x="8123238" y="42354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a:t>
              </a:r>
            </a:p>
          </p:txBody>
        </p:sp>
        <p:sp>
          <p:nvSpPr>
            <p:cNvPr id="62497" name="Line 38"/>
            <p:cNvSpPr>
              <a:spLocks noChangeShapeType="1"/>
            </p:cNvSpPr>
            <p:nvPr/>
          </p:nvSpPr>
          <p:spPr bwMode="auto">
            <a:xfrm>
              <a:off x="4038600" y="2820988"/>
              <a:ext cx="12192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62498" name="Line 40"/>
            <p:cNvSpPr>
              <a:spLocks noChangeShapeType="1"/>
            </p:cNvSpPr>
            <p:nvPr/>
          </p:nvSpPr>
          <p:spPr bwMode="auto">
            <a:xfrm flipV="1">
              <a:off x="4038600" y="3487738"/>
              <a:ext cx="121920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62499" name="Rectangle 15"/>
            <p:cNvSpPr>
              <a:spLocks noChangeArrowheads="1"/>
            </p:cNvSpPr>
            <p:nvPr/>
          </p:nvSpPr>
          <p:spPr bwMode="auto">
            <a:xfrm>
              <a:off x="5335588" y="3319463"/>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2500" name="Rectangle 5"/>
            <p:cNvSpPr>
              <a:spLocks noChangeArrowheads="1"/>
            </p:cNvSpPr>
            <p:nvPr/>
          </p:nvSpPr>
          <p:spPr bwMode="auto">
            <a:xfrm>
              <a:off x="5335588" y="38655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000066"/>
                  </a:solidFill>
                  <a:latin typeface="Courier New" charset="0"/>
                </a:rPr>
                <a:t>&amp;buf[0]; </a:t>
              </a:r>
            </a:p>
          </p:txBody>
        </p:sp>
        <p:sp>
          <p:nvSpPr>
            <p:cNvPr id="62501" name="Rectangle 33"/>
            <p:cNvSpPr>
              <a:spLocks noChangeArrowheads="1"/>
            </p:cNvSpPr>
            <p:nvPr/>
          </p:nvSpPr>
          <p:spPr bwMode="auto">
            <a:xfrm>
              <a:off x="5335588" y="5719763"/>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.rel.text</a:t>
              </a:r>
            </a:p>
          </p:txBody>
        </p:sp>
        <p:sp>
          <p:nvSpPr>
            <p:cNvPr id="62502" name="Text Box 37"/>
            <p:cNvSpPr txBox="1">
              <a:spLocks noChangeArrowheads="1"/>
            </p:cNvSpPr>
            <p:nvPr/>
          </p:nvSpPr>
          <p:spPr bwMode="auto">
            <a:xfrm>
              <a:off x="7958138" y="492918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.symtab</a:t>
              </a:r>
            </a:p>
          </p:txBody>
        </p:sp>
        <p:sp>
          <p:nvSpPr>
            <p:cNvPr id="62503" name="AutoShape 34"/>
            <p:cNvSpPr>
              <a:spLocks/>
            </p:cNvSpPr>
            <p:nvPr/>
          </p:nvSpPr>
          <p:spPr bwMode="auto">
            <a:xfrm>
              <a:off x="7653338" y="460216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2504" name="Rectangle 33"/>
            <p:cNvSpPr>
              <a:spLocks noChangeArrowheads="1"/>
            </p:cNvSpPr>
            <p:nvPr/>
          </p:nvSpPr>
          <p:spPr bwMode="auto">
            <a:xfrm>
              <a:off x="5335588" y="6015038"/>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.rel.data</a:t>
              </a:r>
            </a:p>
          </p:txBody>
        </p:sp>
      </p:grpSp>
      <p:grpSp>
        <p:nvGrpSpPr>
          <p:cNvPr id="3" name="Group 2"/>
          <p:cNvGrpSpPr>
            <a:grpSpLocks/>
          </p:cNvGrpSpPr>
          <p:nvPr/>
        </p:nvGrpSpPr>
        <p:grpSpPr bwMode="auto">
          <a:xfrm>
            <a:off x="7342188" y="2116138"/>
            <a:ext cx="288925" cy="3695700"/>
            <a:chOff x="7342188" y="2116138"/>
            <a:chExt cx="288925" cy="3695700"/>
          </a:xfrm>
        </p:grpSpPr>
        <p:sp>
          <p:nvSpPr>
            <p:cNvPr id="62483" name="TextBox 49"/>
            <p:cNvSpPr txBox="1">
              <a:spLocks noChangeArrowheads="1"/>
            </p:cNvSpPr>
            <p:nvPr/>
          </p:nvSpPr>
          <p:spPr bwMode="auto">
            <a:xfrm rot="-5400000">
              <a:off x="6072982" y="3783806"/>
              <a:ext cx="28273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rPr>
                <a:t>New memory addresses</a:t>
              </a:r>
            </a:p>
          </p:txBody>
        </p:sp>
        <p:cxnSp>
          <p:nvCxnSpPr>
            <p:cNvPr id="62484" name="Straight Arrow Connector 51"/>
            <p:cNvCxnSpPr>
              <a:cxnSpLocks noChangeShapeType="1"/>
            </p:cNvCxnSpPr>
            <p:nvPr/>
          </p:nvCxnSpPr>
          <p:spPr bwMode="auto">
            <a:xfrm rot="5400000" flipH="1" flipV="1">
              <a:off x="7232650" y="2341563"/>
              <a:ext cx="452437" cy="1588"/>
            </a:xfrm>
            <a:prstGeom prst="straightConnector1">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62485" name="Straight Arrow Connector 52"/>
            <p:cNvCxnSpPr>
              <a:cxnSpLocks noChangeShapeType="1"/>
            </p:cNvCxnSpPr>
            <p:nvPr/>
          </p:nvCxnSpPr>
          <p:spPr bwMode="auto">
            <a:xfrm rot="5400000">
              <a:off x="7230269" y="5584032"/>
              <a:ext cx="454025" cy="1587"/>
            </a:xfrm>
            <a:prstGeom prst="straightConnector1">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68281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98"/>
                                        </p:tgtEl>
                                        <p:attrNameLst>
                                          <p:attrName>style.visibility</p:attrName>
                                        </p:attrNameLst>
                                      </p:cBhvr>
                                      <p:to>
                                        <p:strVal val="visible"/>
                                      </p:to>
                                    </p:set>
                                    <p:animEffect transition="in" filter="dissolve">
                                      <p:cBhvr>
                                        <p:cTn id="17"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Relocation</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Merging .o files changes the memory location of instructions and data</a:t>
            </a:r>
          </a:p>
          <a:p>
            <a:pPr lvl="1" eaLnBrk="1" hangingPunct="1">
              <a:defRPr/>
            </a:pPr>
            <a:r>
              <a:rPr lang="en-US" dirty="0">
                <a:latin typeface="Helvetica" charset="0"/>
                <a:ea typeface="ＭＳ Ｐゴシック" charset="0"/>
              </a:rPr>
              <a:t>The layout of memory locations where global variables and functions are defined is now known in the merged file</a:t>
            </a:r>
          </a:p>
          <a:p>
            <a:pPr lvl="2" eaLnBrk="1" hangingPunct="1">
              <a:defRPr/>
            </a:pPr>
            <a:r>
              <a:rPr lang="en-US" sz="2000" dirty="0">
                <a:latin typeface="Helvetica" charset="0"/>
                <a:ea typeface="ＭＳ Ｐゴシック" charset="0"/>
              </a:rPr>
              <a:t>The memory address location of </a:t>
            </a:r>
            <a:r>
              <a:rPr lang="en-US" sz="2000" b="0" dirty="0">
                <a:latin typeface="Courier" charset="0"/>
                <a:ea typeface="ＭＳ Ｐゴシック" charset="0"/>
                <a:cs typeface="Courier" charset="0"/>
              </a:rPr>
              <a:t>swap</a:t>
            </a:r>
            <a:r>
              <a:rPr lang="en-US" sz="2000" dirty="0">
                <a:latin typeface="Helvetica" charset="0"/>
                <a:ea typeface="ＭＳ Ｐゴシック" charset="0"/>
              </a:rPr>
              <a:t>() is now known in the merged file, e.g. its offset = </a:t>
            </a:r>
            <a:r>
              <a:rPr lang="en-US" sz="2000" dirty="0" err="1">
                <a:latin typeface="Helvetica" charset="0"/>
                <a:ea typeface="ＭＳ Ｐゴシック" charset="0"/>
              </a:rPr>
              <a:t>sizeof</a:t>
            </a:r>
            <a:r>
              <a:rPr lang="en-US" sz="2000" dirty="0">
                <a:latin typeface="Helvetica" charset="0"/>
                <a:ea typeface="ＭＳ Ｐゴシック" charset="0"/>
              </a:rPr>
              <a:t>(</a:t>
            </a:r>
            <a:r>
              <a:rPr lang="en-US" sz="2000" b="0" dirty="0">
                <a:latin typeface="Courier" charset="0"/>
                <a:ea typeface="ＭＳ Ｐゴシック" charset="0"/>
                <a:cs typeface="Courier" charset="0"/>
              </a:rPr>
              <a:t>main + headers</a:t>
            </a:r>
            <a:r>
              <a:rPr lang="en-US" sz="2000" dirty="0">
                <a:latin typeface="Helvetica" charset="0"/>
                <a:ea typeface="ＭＳ Ｐゴシック" charset="0"/>
              </a:rPr>
              <a:t>)</a:t>
            </a:r>
          </a:p>
          <a:p>
            <a:pPr lvl="2" eaLnBrk="1" hangingPunct="1">
              <a:defRPr/>
            </a:pPr>
            <a:r>
              <a:rPr lang="en-US" sz="2000" dirty="0">
                <a:latin typeface="Helvetica" charset="0"/>
                <a:ea typeface="ＭＳ Ｐゴシック" charset="0"/>
              </a:rPr>
              <a:t>The location of </a:t>
            </a:r>
            <a:r>
              <a:rPr lang="en-US" sz="2000" b="0" dirty="0" err="1">
                <a:latin typeface="Courier" charset="0"/>
                <a:ea typeface="ＭＳ Ｐゴシック" charset="0"/>
                <a:cs typeface="Courier" charset="0"/>
              </a:rPr>
              <a:t>buf</a:t>
            </a:r>
            <a:r>
              <a:rPr lang="en-US" sz="2000" b="0" dirty="0">
                <a:latin typeface="Courier" charset="0"/>
                <a:ea typeface="ＭＳ Ｐゴシック" charset="0"/>
                <a:cs typeface="Courier" charset="0"/>
              </a:rPr>
              <a:t> </a:t>
            </a:r>
            <a:r>
              <a:rPr lang="en-US" sz="2000" dirty="0">
                <a:latin typeface="Helvetica" charset="0"/>
                <a:ea typeface="ＭＳ Ｐゴシック" charset="0"/>
              </a:rPr>
              <a:t>is now known, and it is offset by 0 in .data, which is offset from the start of the ELF file by the </a:t>
            </a:r>
            <a:r>
              <a:rPr lang="en-US" sz="2000" dirty="0" err="1">
                <a:latin typeface="Helvetica" charset="0"/>
                <a:ea typeface="ＭＳ Ｐゴシック" charset="0"/>
              </a:rPr>
              <a:t>sizeof</a:t>
            </a:r>
            <a:r>
              <a:rPr lang="en-US" sz="2000" dirty="0">
                <a:latin typeface="Helvetica" charset="0"/>
                <a:ea typeface="ＭＳ Ｐゴシック" charset="0"/>
              </a:rPr>
              <a:t>(.text section)</a:t>
            </a:r>
          </a:p>
          <a:p>
            <a:pPr lvl="1" eaLnBrk="1" hangingPunct="1">
              <a:defRPr/>
            </a:pPr>
            <a:r>
              <a:rPr lang="en-US" i="1" dirty="0">
                <a:latin typeface="Helvetica" charset="0"/>
                <a:ea typeface="ＭＳ Ｐゴシック" charset="0"/>
              </a:rPr>
              <a:t>References to </a:t>
            </a:r>
            <a:r>
              <a:rPr lang="en-US" dirty="0">
                <a:latin typeface="Helvetica" charset="0"/>
                <a:ea typeface="ＭＳ Ｐゴシック" charset="0"/>
              </a:rPr>
              <a:t>these global variables and functions from the object code must be relocated or translated appropriately</a:t>
            </a:r>
          </a:p>
          <a:p>
            <a:pPr lvl="2" eaLnBrk="1" hangingPunct="1">
              <a:defRPr/>
            </a:pPr>
            <a:r>
              <a:rPr lang="en-US" sz="2000" dirty="0">
                <a:latin typeface="Helvetica" charset="0"/>
                <a:ea typeface="ＭＳ Ｐゴシック" charset="0"/>
              </a:rPr>
              <a:t>The ELF sections .</a:t>
            </a:r>
            <a:r>
              <a:rPr lang="en-US" sz="2000" dirty="0" err="1">
                <a:latin typeface="Helvetica" charset="0"/>
                <a:ea typeface="ＭＳ Ｐゴシック" charset="0"/>
              </a:rPr>
              <a:t>rel.text</a:t>
            </a:r>
            <a:r>
              <a:rPr lang="en-US" sz="2000" dirty="0">
                <a:latin typeface="Helvetica" charset="0"/>
                <a:ea typeface="ＭＳ Ｐゴシック" charset="0"/>
              </a:rPr>
              <a:t> and .</a:t>
            </a:r>
            <a:r>
              <a:rPr lang="en-US" sz="2000" dirty="0" err="1">
                <a:latin typeface="Helvetica" charset="0"/>
                <a:ea typeface="ＭＳ Ｐゴシック" charset="0"/>
              </a:rPr>
              <a:t>rel.data</a:t>
            </a:r>
            <a:r>
              <a:rPr lang="en-US" sz="2000" dirty="0">
                <a:latin typeface="Helvetica" charset="0"/>
                <a:ea typeface="ＭＳ Ｐゴシック" charset="0"/>
              </a:rPr>
              <a:t> keep track of where each global symbol or function is accessed in the code and data respectively</a:t>
            </a:r>
          </a:p>
          <a:p>
            <a:pPr lvl="2" eaLnBrk="1" hangingPunct="1">
              <a:defRPr/>
            </a:pPr>
            <a:r>
              <a:rPr lang="en-US" sz="2000" dirty="0">
                <a:latin typeface="Helvetica" charset="0"/>
                <a:ea typeface="ＭＳ Ｐゴシック" charset="0"/>
              </a:rPr>
              <a:t>Each of these memory locations must be changed by adding appropriate offsets</a:t>
            </a:r>
          </a:p>
          <a:p>
            <a:pPr lvl="2" eaLnBrk="1" hangingPunct="1">
              <a:defRPr/>
            </a:pPr>
            <a:endParaRPr lang="en-US" dirty="0">
              <a:latin typeface="Helvetica" charset="0"/>
              <a:ea typeface="ＭＳ Ｐゴシック" charset="0"/>
            </a:endParaRPr>
          </a:p>
        </p:txBody>
      </p:sp>
    </p:spTree>
    <p:extLst>
      <p:ext uri="{BB962C8B-B14F-4D97-AF65-F5344CB8AC3E}">
        <p14:creationId xmlns:p14="http://schemas.microsoft.com/office/powerpoint/2010/main" val="8646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fade">
                                      <p:cBhvr>
                                        <p:cTn id="7" dur="500"/>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xEl>
                                              <p:pRg st="1" end="1"/>
                                            </p:txEl>
                                          </p:spTgt>
                                        </p:tgtEl>
                                        <p:attrNameLst>
                                          <p:attrName>style.visibility</p:attrName>
                                        </p:attrNameLst>
                                      </p:cBhvr>
                                      <p:to>
                                        <p:strVal val="visible"/>
                                      </p:to>
                                    </p:set>
                                    <p:animEffect transition="in" filter="fade">
                                      <p:cBhvr>
                                        <p:cTn id="12" dur="500"/>
                                        <p:tgtEl>
                                          <p:spTgt spid="2109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9">
                                            <p:txEl>
                                              <p:pRg st="2" end="2"/>
                                            </p:txEl>
                                          </p:spTgt>
                                        </p:tgtEl>
                                        <p:attrNameLst>
                                          <p:attrName>style.visibility</p:attrName>
                                        </p:attrNameLst>
                                      </p:cBhvr>
                                      <p:to>
                                        <p:strVal val="visible"/>
                                      </p:to>
                                    </p:set>
                                    <p:animEffect transition="in" filter="fade">
                                      <p:cBhvr>
                                        <p:cTn id="17" dur="500"/>
                                        <p:tgtEl>
                                          <p:spTgt spid="2109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9">
                                            <p:txEl>
                                              <p:pRg st="3" end="3"/>
                                            </p:txEl>
                                          </p:spTgt>
                                        </p:tgtEl>
                                        <p:attrNameLst>
                                          <p:attrName>style.visibility</p:attrName>
                                        </p:attrNameLst>
                                      </p:cBhvr>
                                      <p:to>
                                        <p:strVal val="visible"/>
                                      </p:to>
                                    </p:set>
                                    <p:animEffect transition="in" filter="fade">
                                      <p:cBhvr>
                                        <p:cTn id="22" dur="500"/>
                                        <p:tgtEl>
                                          <p:spTgt spid="2109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0949">
                                            <p:txEl>
                                              <p:pRg st="4" end="4"/>
                                            </p:txEl>
                                          </p:spTgt>
                                        </p:tgtEl>
                                        <p:attrNameLst>
                                          <p:attrName>style.visibility</p:attrName>
                                        </p:attrNameLst>
                                      </p:cBhvr>
                                      <p:to>
                                        <p:strVal val="visible"/>
                                      </p:to>
                                    </p:set>
                                    <p:animEffect transition="in" filter="fade">
                                      <p:cBhvr>
                                        <p:cTn id="27" dur="500"/>
                                        <p:tgtEl>
                                          <p:spTgt spid="2109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0949">
                                            <p:txEl>
                                              <p:pRg st="5" end="5"/>
                                            </p:txEl>
                                          </p:spTgt>
                                        </p:tgtEl>
                                        <p:attrNameLst>
                                          <p:attrName>style.visibility</p:attrName>
                                        </p:attrNameLst>
                                      </p:cBhvr>
                                      <p:to>
                                        <p:strVal val="visible"/>
                                      </p:to>
                                    </p:set>
                                    <p:animEffect transition="in" filter="fade">
                                      <p:cBhvr>
                                        <p:cTn id="32" dur="500"/>
                                        <p:tgtEl>
                                          <p:spTgt spid="21094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0949">
                                            <p:txEl>
                                              <p:pRg st="6" end="6"/>
                                            </p:txEl>
                                          </p:spTgt>
                                        </p:tgtEl>
                                        <p:attrNameLst>
                                          <p:attrName>style.visibility</p:attrName>
                                        </p:attrNameLst>
                                      </p:cBhvr>
                                      <p:to>
                                        <p:strVal val="visible"/>
                                      </p:to>
                                    </p:set>
                                    <p:animEffect transition="in" filter="fade">
                                      <p:cBhvr>
                                        <p:cTn id="37" dur="500"/>
                                        <p:tgtEl>
                                          <p:spTgt spid="2109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main.o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.rel.text</a:t>
            </a:r>
          </a:p>
        </p:txBody>
      </p:sp>
      <p:sp>
        <p:nvSpPr>
          <p:cNvPr id="25603" name="Rectangle 3"/>
          <p:cNvSpPr>
            <a:spLocks noChangeArrowheads="1"/>
          </p:cNvSpPr>
          <p:nvPr/>
        </p:nvSpPr>
        <p:spPr bwMode="auto">
          <a:xfrm>
            <a:off x="1000125" y="1979613"/>
            <a:ext cx="2816225" cy="2308225"/>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void swap();</a:t>
            </a:r>
          </a:p>
          <a:p>
            <a:pPr algn="l">
              <a:lnSpc>
                <a:spcPct val="100000"/>
              </a:lnSpc>
              <a:defRPr/>
            </a:pPr>
            <a:endParaRPr lang="en-US">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int buf[2] = {1,2};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int main()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swap();</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return 0;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a:t>
            </a:r>
          </a:p>
        </p:txBody>
      </p:sp>
      <p:sp>
        <p:nvSpPr>
          <p:cNvPr id="64515"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main.c</a:t>
            </a:r>
          </a:p>
        </p:txBody>
      </p:sp>
      <p:sp>
        <p:nvSpPr>
          <p:cNvPr id="64516" name="Rectangle 4"/>
          <p:cNvSpPr>
            <a:spLocks noChangeArrowheads="1"/>
          </p:cNvSpPr>
          <p:nvPr/>
        </p:nvSpPr>
        <p:spPr bwMode="auto">
          <a:xfrm>
            <a:off x="5867400" y="39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64517" name="Rectangle 9"/>
          <p:cNvSpPr>
            <a:spLocks noChangeArrowheads="1"/>
          </p:cNvSpPr>
          <p:nvPr/>
        </p:nvSpPr>
        <p:spPr bwMode="auto">
          <a:xfrm>
            <a:off x="5867400" y="420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64518" name="Rectangle 11"/>
          <p:cNvSpPr>
            <a:spLocks noChangeArrowheads="1"/>
          </p:cNvSpPr>
          <p:nvPr/>
        </p:nvSpPr>
        <p:spPr bwMode="auto">
          <a:xfrm>
            <a:off x="5867400" y="6072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64519" name="Text Box 14"/>
          <p:cNvSpPr txBox="1">
            <a:spLocks noChangeArrowheads="1"/>
          </p:cNvSpPr>
          <p:nvPr/>
        </p:nvSpPr>
        <p:spPr bwMode="auto">
          <a:xfrm>
            <a:off x="8839200" y="241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64520" name="Rectangle 4"/>
          <p:cNvSpPr>
            <a:spLocks noChangeArrowheads="1"/>
          </p:cNvSpPr>
          <p:nvPr/>
        </p:nvSpPr>
        <p:spPr bwMode="auto">
          <a:xfrm>
            <a:off x="6731000" y="-63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64521" name="Rectangle 3"/>
          <p:cNvSpPr>
            <a:spLocks noChangeArrowheads="1"/>
          </p:cNvSpPr>
          <p:nvPr/>
        </p:nvSpPr>
        <p:spPr bwMode="auto">
          <a:xfrm>
            <a:off x="5867400" y="774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64522" name="Left Brace 21"/>
          <p:cNvSpPr>
            <a:spLocks/>
          </p:cNvSpPr>
          <p:nvPr/>
        </p:nvSpPr>
        <p:spPr bwMode="auto">
          <a:xfrm>
            <a:off x="5461000" y="774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23" name="TextBox 22"/>
          <p:cNvSpPr txBox="1">
            <a:spLocks noChangeArrowheads="1"/>
          </p:cNvSpPr>
          <p:nvPr/>
        </p:nvSpPr>
        <p:spPr bwMode="auto">
          <a:xfrm>
            <a:off x="4432300" y="1104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.text</a:t>
            </a:r>
          </a:p>
          <a:p>
            <a:pPr algn="l">
              <a:lnSpc>
                <a:spcPct val="65000"/>
              </a:lnSpc>
              <a:spcBef>
                <a:spcPct val="50000"/>
              </a:spcBef>
            </a:pPr>
            <a:r>
              <a:rPr lang="en-US" sz="1800">
                <a:solidFill>
                  <a:srgbClr val="000033"/>
                </a:solidFill>
              </a:rPr>
              <a:t>section</a:t>
            </a:r>
          </a:p>
        </p:txBody>
      </p:sp>
      <p:sp>
        <p:nvSpPr>
          <p:cNvPr id="64524" name="Rectangle 3"/>
          <p:cNvSpPr>
            <a:spLocks noChangeArrowheads="1"/>
          </p:cNvSpPr>
          <p:nvPr/>
        </p:nvSpPr>
        <p:spPr bwMode="auto">
          <a:xfrm>
            <a:off x="5867400" y="1974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64525" name="Left Brace 24"/>
          <p:cNvSpPr>
            <a:spLocks/>
          </p:cNvSpPr>
          <p:nvPr/>
        </p:nvSpPr>
        <p:spPr bwMode="auto">
          <a:xfrm>
            <a:off x="5473700" y="2127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26" name="TextBox 25"/>
          <p:cNvSpPr txBox="1">
            <a:spLocks noChangeArrowheads="1"/>
          </p:cNvSpPr>
          <p:nvPr/>
        </p:nvSpPr>
        <p:spPr bwMode="auto">
          <a:xfrm>
            <a:off x="4481513" y="2127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.data</a:t>
            </a:r>
          </a:p>
          <a:p>
            <a:pPr algn="l">
              <a:lnSpc>
                <a:spcPct val="65000"/>
              </a:lnSpc>
              <a:spcBef>
                <a:spcPct val="50000"/>
              </a:spcBef>
            </a:pPr>
            <a:r>
              <a:rPr lang="en-US" sz="1800">
                <a:solidFill>
                  <a:srgbClr val="000033"/>
                </a:solidFill>
              </a:rPr>
              <a:t>section</a:t>
            </a:r>
          </a:p>
        </p:txBody>
      </p:sp>
      <p:sp>
        <p:nvSpPr>
          <p:cNvPr id="64527" name="Rectangle 3"/>
          <p:cNvSpPr>
            <a:spLocks noChangeArrowheads="1"/>
          </p:cNvSpPr>
          <p:nvPr/>
        </p:nvSpPr>
        <p:spPr bwMode="auto">
          <a:xfrm>
            <a:off x="5867400" y="2898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64528" name="Left Brace 27"/>
          <p:cNvSpPr>
            <a:spLocks/>
          </p:cNvSpPr>
          <p:nvPr/>
        </p:nvSpPr>
        <p:spPr bwMode="auto">
          <a:xfrm>
            <a:off x="5473700" y="3051175"/>
            <a:ext cx="225425" cy="1724025"/>
          </a:xfrm>
          <a:prstGeom prst="leftBrace">
            <a:avLst>
              <a:gd name="adj1" fmla="val 8321"/>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29" name="TextBox 28"/>
          <p:cNvSpPr txBox="1">
            <a:spLocks noChangeArrowheads="1"/>
          </p:cNvSpPr>
          <p:nvPr/>
        </p:nvSpPr>
        <p:spPr bwMode="auto">
          <a:xfrm>
            <a:off x="4443413" y="3648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000033"/>
                </a:solidFill>
                <a:latin typeface="Courier New" charset="0"/>
              </a:rPr>
              <a:t>.symtab</a:t>
            </a:r>
          </a:p>
          <a:p>
            <a:pPr>
              <a:lnSpc>
                <a:spcPct val="65000"/>
              </a:lnSpc>
              <a:spcBef>
                <a:spcPct val="50000"/>
              </a:spcBef>
            </a:pPr>
            <a:r>
              <a:rPr lang="en-US" sz="1800">
                <a:solidFill>
                  <a:srgbClr val="000033"/>
                </a:solidFill>
              </a:rPr>
              <a:t>section</a:t>
            </a:r>
          </a:p>
        </p:txBody>
      </p:sp>
      <p:sp>
        <p:nvSpPr>
          <p:cNvPr id="64530" name="Rectangle 11"/>
          <p:cNvSpPr>
            <a:spLocks noChangeArrowheads="1"/>
          </p:cNvSpPr>
          <p:nvPr/>
        </p:nvSpPr>
        <p:spPr bwMode="auto">
          <a:xfrm>
            <a:off x="5867400" y="645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64531" name="Straight Arrow Connector 31"/>
          <p:cNvCxnSpPr>
            <a:cxnSpLocks noChangeShapeType="1"/>
          </p:cNvCxnSpPr>
          <p:nvPr/>
        </p:nvCxnSpPr>
        <p:spPr bwMode="auto">
          <a:xfrm rot="10800000">
            <a:off x="7264400" y="1274763"/>
            <a:ext cx="1582738" cy="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64532" name="TextBox 30"/>
          <p:cNvSpPr txBox="1">
            <a:spLocks noChangeArrowheads="1"/>
          </p:cNvSpPr>
          <p:nvPr/>
        </p:nvSpPr>
        <p:spPr bwMode="auto">
          <a:xfrm>
            <a:off x="4194175" y="5183188"/>
            <a:ext cx="14319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.rel.text</a:t>
            </a:r>
          </a:p>
          <a:p>
            <a:pPr>
              <a:lnSpc>
                <a:spcPct val="65000"/>
              </a:lnSpc>
              <a:spcBef>
                <a:spcPct val="50000"/>
              </a:spcBef>
            </a:pPr>
            <a:r>
              <a:rPr lang="en-US" sz="1800">
                <a:solidFill>
                  <a:srgbClr val="FF0000"/>
                </a:solidFill>
              </a:rPr>
              <a:t>section</a:t>
            </a:r>
          </a:p>
        </p:txBody>
      </p:sp>
      <p:sp>
        <p:nvSpPr>
          <p:cNvPr id="64533" name="Rectangle 3"/>
          <p:cNvSpPr>
            <a:spLocks noChangeArrowheads="1"/>
          </p:cNvSpPr>
          <p:nvPr/>
        </p:nvSpPr>
        <p:spPr bwMode="auto">
          <a:xfrm>
            <a:off x="5867400" y="4929188"/>
            <a:ext cx="2971800" cy="120015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FF1A1A"/>
                </a:solidFill>
                <a:latin typeface="Courier New" charset="0"/>
              </a:rPr>
              <a:t>swap </a:t>
            </a:r>
            <a:r>
              <a:rPr lang="en-US" b="0">
                <a:solidFill>
                  <a:srgbClr val="FF1A1A"/>
                </a:solidFill>
              </a:rPr>
              <a:t>referenced at exact memory address 0x7 in .text of this .o file</a:t>
            </a:r>
          </a:p>
          <a:p>
            <a:pPr algn="l">
              <a:lnSpc>
                <a:spcPct val="100000"/>
              </a:lnSpc>
            </a:pPr>
            <a:endParaRPr lang="en-US" b="0">
              <a:solidFill>
                <a:srgbClr val="FF1A1A"/>
              </a:solidFill>
            </a:endParaRPr>
          </a:p>
        </p:txBody>
      </p:sp>
      <p:sp>
        <p:nvSpPr>
          <p:cNvPr id="64534" name="Left Brace 34"/>
          <p:cNvSpPr>
            <a:spLocks/>
          </p:cNvSpPr>
          <p:nvPr/>
        </p:nvSpPr>
        <p:spPr bwMode="auto">
          <a:xfrm>
            <a:off x="5495925" y="4937125"/>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35" name="Text Box 14"/>
          <p:cNvSpPr txBox="1">
            <a:spLocks noChangeArrowheads="1"/>
          </p:cNvSpPr>
          <p:nvPr/>
        </p:nvSpPr>
        <p:spPr bwMode="auto">
          <a:xfrm>
            <a:off x="8847138" y="1066800"/>
            <a:ext cx="298450" cy="3381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7</a:t>
            </a:r>
          </a:p>
        </p:txBody>
      </p:sp>
      <p:sp>
        <p:nvSpPr>
          <p:cNvPr id="64536" name="TextBox 38"/>
          <p:cNvSpPr txBox="1">
            <a:spLocks noChangeArrowheads="1"/>
          </p:cNvSpPr>
          <p:nvPr/>
        </p:nvSpPr>
        <p:spPr bwMode="auto">
          <a:xfrm>
            <a:off x="174625" y="4660900"/>
            <a:ext cx="3840163"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ourier New" charset="0"/>
              </a:rPr>
              <a:t>.rel.text </a:t>
            </a:r>
            <a:r>
              <a:rPr lang="en-US" sz="1800" b="0">
                <a:solidFill>
                  <a:srgbClr val="000066"/>
                </a:solidFill>
              </a:rPr>
              <a:t>contains a list of all</a:t>
            </a:r>
          </a:p>
          <a:p>
            <a:pPr algn="l">
              <a:lnSpc>
                <a:spcPct val="65000"/>
              </a:lnSpc>
              <a:spcBef>
                <a:spcPct val="50000"/>
              </a:spcBef>
            </a:pPr>
            <a:r>
              <a:rPr lang="en-US" sz="1800" b="0">
                <a:solidFill>
                  <a:srgbClr val="000066"/>
                </a:solidFill>
              </a:rPr>
              <a:t>references to symbols that need to</a:t>
            </a:r>
          </a:p>
          <a:p>
            <a:pPr algn="l">
              <a:lnSpc>
                <a:spcPct val="65000"/>
              </a:lnSpc>
              <a:spcBef>
                <a:spcPct val="50000"/>
              </a:spcBef>
            </a:pPr>
            <a:r>
              <a:rPr lang="en-US" sz="1800" b="0">
                <a:solidFill>
                  <a:srgbClr val="000066"/>
                </a:solidFill>
              </a:rPr>
              <a:t>be relocated, i.e. contains a list of </a:t>
            </a:r>
          </a:p>
          <a:p>
            <a:pPr algn="l">
              <a:lnSpc>
                <a:spcPct val="65000"/>
              </a:lnSpc>
              <a:spcBef>
                <a:spcPct val="50000"/>
              </a:spcBef>
            </a:pPr>
            <a:r>
              <a:rPr lang="en-US" sz="1800" b="0">
                <a:solidFill>
                  <a:srgbClr val="000066"/>
                </a:solidFill>
              </a:rPr>
              <a:t>the exact memory addresses where </a:t>
            </a:r>
          </a:p>
          <a:p>
            <a:pPr algn="l">
              <a:lnSpc>
                <a:spcPct val="65000"/>
              </a:lnSpc>
              <a:spcBef>
                <a:spcPct val="50000"/>
              </a:spcBef>
            </a:pPr>
            <a:r>
              <a:rPr lang="en-US" sz="1800" b="0">
                <a:solidFill>
                  <a:srgbClr val="000066"/>
                </a:solidFill>
              </a:rPr>
              <a:t>each global symbol or function is </a:t>
            </a:r>
          </a:p>
          <a:p>
            <a:pPr algn="l">
              <a:lnSpc>
                <a:spcPct val="65000"/>
              </a:lnSpc>
              <a:spcBef>
                <a:spcPct val="50000"/>
              </a:spcBef>
            </a:pPr>
            <a:r>
              <a:rPr lang="en-US" sz="1800" b="0">
                <a:solidFill>
                  <a:srgbClr val="000066"/>
                </a:solidFill>
              </a:rPr>
              <a:t>referenced in the text/code.  These</a:t>
            </a:r>
          </a:p>
          <a:p>
            <a:pPr algn="l">
              <a:lnSpc>
                <a:spcPct val="65000"/>
              </a:lnSpc>
              <a:spcBef>
                <a:spcPct val="50000"/>
              </a:spcBef>
            </a:pPr>
            <a:r>
              <a:rPr lang="en-US" sz="1800" b="0">
                <a:solidFill>
                  <a:srgbClr val="000066"/>
                </a:solidFill>
              </a:rPr>
              <a:t>need to be relocated.</a:t>
            </a:r>
          </a:p>
        </p:txBody>
      </p:sp>
      <p:sp>
        <p:nvSpPr>
          <p:cNvPr id="40" name="Curved Left Arrow 39"/>
          <p:cNvSpPr/>
          <p:nvPr/>
        </p:nvSpPr>
        <p:spPr bwMode="auto">
          <a:xfrm flipV="1">
            <a:off x="8453438" y="1274763"/>
            <a:ext cx="604837" cy="4225925"/>
          </a:xfrm>
          <a:prstGeom prst="curvedLeftArrow">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11" charset="0"/>
            </a:endParaRPr>
          </a:p>
        </p:txBody>
      </p:sp>
    </p:spTree>
    <p:extLst>
      <p:ext uri="{BB962C8B-B14F-4D97-AF65-F5344CB8AC3E}">
        <p14:creationId xmlns:p14="http://schemas.microsoft.com/office/powerpoint/2010/main" val="141760217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ELF Relocation Entries</a:t>
            </a:r>
          </a:p>
        </p:txBody>
      </p:sp>
      <p:sp>
        <p:nvSpPr>
          <p:cNvPr id="25603" name="Rectangle 3"/>
          <p:cNvSpPr>
            <a:spLocks noChangeArrowheads="1"/>
          </p:cNvSpPr>
          <p:nvPr/>
        </p:nvSpPr>
        <p:spPr bwMode="auto">
          <a:xfrm>
            <a:off x="177800" y="4383088"/>
            <a:ext cx="3540125" cy="1754187"/>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Courier New" charset="0"/>
              </a:rPr>
              <a:t>typedef struct{</a:t>
            </a:r>
          </a:p>
          <a:p>
            <a:pPr algn="l">
              <a:lnSpc>
                <a:spcPct val="100000"/>
              </a:lnSpc>
              <a:defRPr/>
            </a:pPr>
            <a:r>
              <a:rPr lang="en-US">
                <a:solidFill>
                  <a:srgbClr val="000066"/>
                </a:solidFill>
                <a:latin typeface="Courier New" charset="0"/>
              </a:rPr>
              <a:t>  int offset; </a:t>
            </a:r>
            <a:r>
              <a:rPr lang="en-US" b="0">
                <a:solidFill>
                  <a:srgbClr val="000066"/>
                </a:solidFill>
              </a:rPr>
              <a:t>// offset of ref</a:t>
            </a:r>
          </a:p>
          <a:p>
            <a:pPr algn="l">
              <a:lnSpc>
                <a:spcPct val="100000"/>
              </a:lnSpc>
              <a:defRPr/>
            </a:pPr>
            <a:r>
              <a:rPr lang="en-US">
                <a:solidFill>
                  <a:srgbClr val="000066"/>
                </a:solidFill>
                <a:latin typeface="Courier New" charset="0"/>
              </a:rPr>
              <a:t>  int symbol:24, </a:t>
            </a:r>
            <a:r>
              <a:rPr lang="en-US" b="0">
                <a:solidFill>
                  <a:srgbClr val="000066"/>
                </a:solidFill>
              </a:rPr>
              <a:t>// symbol</a:t>
            </a:r>
          </a:p>
          <a:p>
            <a:pPr algn="l">
              <a:lnSpc>
                <a:spcPct val="100000"/>
              </a:lnSpc>
              <a:defRPr/>
            </a:pPr>
            <a:r>
              <a:rPr lang="en-US">
                <a:solidFill>
                  <a:srgbClr val="000066"/>
                </a:solidFill>
                <a:latin typeface="Courier New" charset="0"/>
              </a:rPr>
              <a:t>      type:8; </a:t>
            </a:r>
            <a:r>
              <a:rPr lang="en-US" b="0">
                <a:solidFill>
                  <a:srgbClr val="000066"/>
                </a:solidFill>
              </a:rPr>
              <a:t>// PC-rel/abs</a:t>
            </a:r>
          </a:p>
          <a:p>
            <a:pPr algn="l">
              <a:lnSpc>
                <a:spcPct val="100000"/>
              </a:lnSpc>
              <a:defRPr/>
            </a:pPr>
            <a:r>
              <a:rPr lang="en-US">
                <a:solidFill>
                  <a:srgbClr val="000066"/>
                </a:solidFill>
                <a:latin typeface="Courier New" charset="0"/>
              </a:rPr>
              <a:t>} ELF32_Rel</a:t>
            </a:r>
          </a:p>
          <a:p>
            <a:pPr algn="l">
              <a:lnSpc>
                <a:spcPct val="100000"/>
              </a:lnSpc>
              <a:defRPr/>
            </a:pPr>
            <a:endParaRPr lang="en-US">
              <a:solidFill>
                <a:srgbClr val="000066"/>
              </a:solidFill>
              <a:latin typeface="Courier New" charset="0"/>
            </a:endParaRPr>
          </a:p>
        </p:txBody>
      </p:sp>
      <p:sp>
        <p:nvSpPr>
          <p:cNvPr id="65539" name="Rectangle 4"/>
          <p:cNvSpPr>
            <a:spLocks noChangeArrowheads="1"/>
          </p:cNvSpPr>
          <p:nvPr/>
        </p:nvSpPr>
        <p:spPr bwMode="auto">
          <a:xfrm>
            <a:off x="5867400" y="39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65540" name="Rectangle 9"/>
          <p:cNvSpPr>
            <a:spLocks noChangeArrowheads="1"/>
          </p:cNvSpPr>
          <p:nvPr/>
        </p:nvSpPr>
        <p:spPr bwMode="auto">
          <a:xfrm>
            <a:off x="5867400" y="420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65541" name="Rectangle 11"/>
          <p:cNvSpPr>
            <a:spLocks noChangeArrowheads="1"/>
          </p:cNvSpPr>
          <p:nvPr/>
        </p:nvSpPr>
        <p:spPr bwMode="auto">
          <a:xfrm>
            <a:off x="5867400" y="6072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65542" name="Text Box 14"/>
          <p:cNvSpPr txBox="1">
            <a:spLocks noChangeArrowheads="1"/>
          </p:cNvSpPr>
          <p:nvPr/>
        </p:nvSpPr>
        <p:spPr bwMode="auto">
          <a:xfrm>
            <a:off x="8839200" y="241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65543" name="Rectangle 4"/>
          <p:cNvSpPr>
            <a:spLocks noChangeArrowheads="1"/>
          </p:cNvSpPr>
          <p:nvPr/>
        </p:nvSpPr>
        <p:spPr bwMode="auto">
          <a:xfrm>
            <a:off x="6731000" y="-63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65544" name="Rectangle 3"/>
          <p:cNvSpPr>
            <a:spLocks noChangeArrowheads="1"/>
          </p:cNvSpPr>
          <p:nvPr/>
        </p:nvSpPr>
        <p:spPr bwMode="auto">
          <a:xfrm>
            <a:off x="5867400" y="774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65545" name="Left Brace 21"/>
          <p:cNvSpPr>
            <a:spLocks/>
          </p:cNvSpPr>
          <p:nvPr/>
        </p:nvSpPr>
        <p:spPr bwMode="auto">
          <a:xfrm>
            <a:off x="5461000" y="774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46" name="TextBox 22"/>
          <p:cNvSpPr txBox="1">
            <a:spLocks noChangeArrowheads="1"/>
          </p:cNvSpPr>
          <p:nvPr/>
        </p:nvSpPr>
        <p:spPr bwMode="auto">
          <a:xfrm>
            <a:off x="4432300" y="1104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.text</a:t>
            </a:r>
          </a:p>
          <a:p>
            <a:pPr algn="l">
              <a:lnSpc>
                <a:spcPct val="65000"/>
              </a:lnSpc>
              <a:spcBef>
                <a:spcPct val="50000"/>
              </a:spcBef>
            </a:pPr>
            <a:r>
              <a:rPr lang="en-US" sz="1800">
                <a:solidFill>
                  <a:srgbClr val="000033"/>
                </a:solidFill>
              </a:rPr>
              <a:t>section</a:t>
            </a:r>
          </a:p>
        </p:txBody>
      </p:sp>
      <p:sp>
        <p:nvSpPr>
          <p:cNvPr id="65547" name="Rectangle 3"/>
          <p:cNvSpPr>
            <a:spLocks noChangeArrowheads="1"/>
          </p:cNvSpPr>
          <p:nvPr/>
        </p:nvSpPr>
        <p:spPr bwMode="auto">
          <a:xfrm>
            <a:off x="5867400" y="1974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65548" name="Left Brace 24"/>
          <p:cNvSpPr>
            <a:spLocks/>
          </p:cNvSpPr>
          <p:nvPr/>
        </p:nvSpPr>
        <p:spPr bwMode="auto">
          <a:xfrm>
            <a:off x="5473700" y="2127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49" name="TextBox 25"/>
          <p:cNvSpPr txBox="1">
            <a:spLocks noChangeArrowheads="1"/>
          </p:cNvSpPr>
          <p:nvPr/>
        </p:nvSpPr>
        <p:spPr bwMode="auto">
          <a:xfrm>
            <a:off x="4481513" y="2127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.data</a:t>
            </a:r>
          </a:p>
          <a:p>
            <a:pPr algn="l">
              <a:lnSpc>
                <a:spcPct val="65000"/>
              </a:lnSpc>
              <a:spcBef>
                <a:spcPct val="50000"/>
              </a:spcBef>
            </a:pPr>
            <a:r>
              <a:rPr lang="en-US" sz="1800">
                <a:solidFill>
                  <a:srgbClr val="000033"/>
                </a:solidFill>
              </a:rPr>
              <a:t>section</a:t>
            </a:r>
          </a:p>
        </p:txBody>
      </p:sp>
      <p:sp>
        <p:nvSpPr>
          <p:cNvPr id="65550" name="Rectangle 3"/>
          <p:cNvSpPr>
            <a:spLocks noChangeArrowheads="1"/>
          </p:cNvSpPr>
          <p:nvPr/>
        </p:nvSpPr>
        <p:spPr bwMode="auto">
          <a:xfrm>
            <a:off x="5867400" y="2898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65551" name="Left Brace 27"/>
          <p:cNvSpPr>
            <a:spLocks/>
          </p:cNvSpPr>
          <p:nvPr/>
        </p:nvSpPr>
        <p:spPr bwMode="auto">
          <a:xfrm>
            <a:off x="5473700" y="3051175"/>
            <a:ext cx="225425" cy="1724025"/>
          </a:xfrm>
          <a:prstGeom prst="leftBrace">
            <a:avLst>
              <a:gd name="adj1" fmla="val 8321"/>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52" name="TextBox 28"/>
          <p:cNvSpPr txBox="1">
            <a:spLocks noChangeArrowheads="1"/>
          </p:cNvSpPr>
          <p:nvPr/>
        </p:nvSpPr>
        <p:spPr bwMode="auto">
          <a:xfrm>
            <a:off x="4443413" y="3648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000033"/>
                </a:solidFill>
                <a:latin typeface="Courier New" charset="0"/>
              </a:rPr>
              <a:t>.symtab</a:t>
            </a:r>
          </a:p>
          <a:p>
            <a:pPr>
              <a:lnSpc>
                <a:spcPct val="65000"/>
              </a:lnSpc>
              <a:spcBef>
                <a:spcPct val="50000"/>
              </a:spcBef>
            </a:pPr>
            <a:r>
              <a:rPr lang="en-US" sz="1800">
                <a:solidFill>
                  <a:srgbClr val="000033"/>
                </a:solidFill>
              </a:rPr>
              <a:t>section</a:t>
            </a:r>
          </a:p>
        </p:txBody>
      </p:sp>
      <p:sp>
        <p:nvSpPr>
          <p:cNvPr id="65553" name="Rectangle 11"/>
          <p:cNvSpPr>
            <a:spLocks noChangeArrowheads="1"/>
          </p:cNvSpPr>
          <p:nvPr/>
        </p:nvSpPr>
        <p:spPr bwMode="auto">
          <a:xfrm>
            <a:off x="5867400" y="645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65554" name="Straight Arrow Connector 31"/>
          <p:cNvCxnSpPr>
            <a:cxnSpLocks noChangeShapeType="1"/>
          </p:cNvCxnSpPr>
          <p:nvPr/>
        </p:nvCxnSpPr>
        <p:spPr bwMode="auto">
          <a:xfrm rot="10800000">
            <a:off x="7264400" y="1274763"/>
            <a:ext cx="1582738" cy="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65555" name="TextBox 30"/>
          <p:cNvSpPr txBox="1">
            <a:spLocks noChangeArrowheads="1"/>
          </p:cNvSpPr>
          <p:nvPr/>
        </p:nvSpPr>
        <p:spPr bwMode="auto">
          <a:xfrm>
            <a:off x="4194175" y="5183188"/>
            <a:ext cx="14319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.rel.text</a:t>
            </a:r>
          </a:p>
          <a:p>
            <a:pPr>
              <a:lnSpc>
                <a:spcPct val="65000"/>
              </a:lnSpc>
              <a:spcBef>
                <a:spcPct val="50000"/>
              </a:spcBef>
            </a:pPr>
            <a:r>
              <a:rPr lang="en-US" sz="1800">
                <a:solidFill>
                  <a:srgbClr val="FF0000"/>
                </a:solidFill>
              </a:rPr>
              <a:t>section</a:t>
            </a:r>
          </a:p>
        </p:txBody>
      </p:sp>
      <p:sp>
        <p:nvSpPr>
          <p:cNvPr id="65556" name="Rectangle 3"/>
          <p:cNvSpPr>
            <a:spLocks noChangeArrowheads="1"/>
          </p:cNvSpPr>
          <p:nvPr/>
        </p:nvSpPr>
        <p:spPr bwMode="auto">
          <a:xfrm>
            <a:off x="5867400" y="4929188"/>
            <a:ext cx="2971800" cy="120015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FF1A1A"/>
                </a:solidFill>
                <a:latin typeface="Courier New" charset="0"/>
              </a:rPr>
              <a:t>swap </a:t>
            </a:r>
            <a:r>
              <a:rPr lang="en-US" b="0">
                <a:solidFill>
                  <a:srgbClr val="FF1A1A"/>
                </a:solidFill>
              </a:rPr>
              <a:t>referenced at exact memory address 0x7 in .text of this .o file</a:t>
            </a:r>
          </a:p>
          <a:p>
            <a:pPr algn="l">
              <a:lnSpc>
                <a:spcPct val="100000"/>
              </a:lnSpc>
            </a:pPr>
            <a:endParaRPr lang="en-US" b="0">
              <a:solidFill>
                <a:srgbClr val="FF1A1A"/>
              </a:solidFill>
            </a:endParaRPr>
          </a:p>
        </p:txBody>
      </p:sp>
      <p:sp>
        <p:nvSpPr>
          <p:cNvPr id="65557" name="Left Brace 34"/>
          <p:cNvSpPr>
            <a:spLocks/>
          </p:cNvSpPr>
          <p:nvPr/>
        </p:nvSpPr>
        <p:spPr bwMode="auto">
          <a:xfrm>
            <a:off x="5495925" y="4937125"/>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58" name="Text Box 14"/>
          <p:cNvSpPr txBox="1">
            <a:spLocks noChangeArrowheads="1"/>
          </p:cNvSpPr>
          <p:nvPr/>
        </p:nvSpPr>
        <p:spPr bwMode="auto">
          <a:xfrm>
            <a:off x="8847138" y="1066800"/>
            <a:ext cx="298450" cy="3381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7</a:t>
            </a:r>
          </a:p>
        </p:txBody>
      </p:sp>
      <p:sp>
        <p:nvSpPr>
          <p:cNvPr id="65559" name="TextBox 38"/>
          <p:cNvSpPr txBox="1">
            <a:spLocks noChangeArrowheads="1"/>
          </p:cNvSpPr>
          <p:nvPr/>
        </p:nvSpPr>
        <p:spPr bwMode="auto">
          <a:xfrm>
            <a:off x="354013" y="1447800"/>
            <a:ext cx="3919537"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2000" b="0">
                <a:solidFill>
                  <a:srgbClr val="000066"/>
                </a:solidFill>
                <a:latin typeface="Calibri" charset="0"/>
                <a:cs typeface="Calibri" charset="0"/>
              </a:rPr>
              <a:t>Each entry in the relocation</a:t>
            </a:r>
          </a:p>
          <a:p>
            <a:pPr algn="l">
              <a:lnSpc>
                <a:spcPct val="65000"/>
              </a:lnSpc>
              <a:spcBef>
                <a:spcPct val="50000"/>
              </a:spcBef>
            </a:pPr>
            <a:r>
              <a:rPr lang="en-US" sz="2000" b="0">
                <a:solidFill>
                  <a:srgbClr val="000066"/>
                </a:solidFill>
                <a:latin typeface="Calibri" charset="0"/>
                <a:cs typeface="Calibri" charset="0"/>
              </a:rPr>
              <a:t>sections .rel.text &amp; .rel.data</a:t>
            </a:r>
          </a:p>
          <a:p>
            <a:pPr algn="l">
              <a:lnSpc>
                <a:spcPct val="65000"/>
              </a:lnSpc>
              <a:spcBef>
                <a:spcPct val="50000"/>
              </a:spcBef>
            </a:pPr>
            <a:r>
              <a:rPr lang="en-US" sz="2000" b="0">
                <a:solidFill>
                  <a:srgbClr val="000066"/>
                </a:solidFill>
                <a:latin typeface="Calibri" charset="0"/>
                <a:cs typeface="Calibri" charset="0"/>
              </a:rPr>
              <a:t>says which symbol in the symbol</a:t>
            </a:r>
          </a:p>
          <a:p>
            <a:pPr algn="l">
              <a:lnSpc>
                <a:spcPct val="65000"/>
              </a:lnSpc>
              <a:spcBef>
                <a:spcPct val="50000"/>
              </a:spcBef>
            </a:pPr>
            <a:r>
              <a:rPr lang="en-US" sz="2000" b="0">
                <a:solidFill>
                  <a:srgbClr val="000066"/>
                </a:solidFill>
                <a:latin typeface="Calibri" charset="0"/>
                <a:cs typeface="Calibri" charset="0"/>
              </a:rPr>
              <a:t>table is being referenced and where</a:t>
            </a:r>
          </a:p>
          <a:p>
            <a:pPr algn="l">
              <a:lnSpc>
                <a:spcPct val="65000"/>
              </a:lnSpc>
              <a:spcBef>
                <a:spcPct val="50000"/>
              </a:spcBef>
            </a:pPr>
            <a:r>
              <a:rPr lang="en-US" sz="2000" b="0">
                <a:solidFill>
                  <a:srgbClr val="000066"/>
                </a:solidFill>
                <a:latin typeface="Calibri" charset="0"/>
                <a:cs typeface="Calibri" charset="0"/>
              </a:rPr>
              <a:t>(address) it is being referenced</a:t>
            </a:r>
          </a:p>
          <a:p>
            <a:pPr algn="l">
              <a:lnSpc>
                <a:spcPct val="65000"/>
              </a:lnSpc>
              <a:spcBef>
                <a:spcPct val="50000"/>
              </a:spcBef>
            </a:pPr>
            <a:r>
              <a:rPr lang="en-US" sz="2000" b="0">
                <a:solidFill>
                  <a:srgbClr val="000066"/>
                </a:solidFill>
                <a:latin typeface="Calibri" charset="0"/>
                <a:cs typeface="Calibri" charset="0"/>
              </a:rPr>
              <a:t>(= offset in .text or .data).  The </a:t>
            </a:r>
          </a:p>
          <a:p>
            <a:pPr algn="l">
              <a:lnSpc>
                <a:spcPct val="65000"/>
              </a:lnSpc>
              <a:spcBef>
                <a:spcPct val="50000"/>
              </a:spcBef>
            </a:pPr>
            <a:r>
              <a:rPr lang="en-US" sz="2000" b="0">
                <a:solidFill>
                  <a:srgbClr val="000066"/>
                </a:solidFill>
                <a:latin typeface="Calibri" charset="0"/>
                <a:cs typeface="Calibri" charset="0"/>
              </a:rPr>
              <a:t>address can be either of the</a:t>
            </a:r>
          </a:p>
          <a:p>
            <a:pPr algn="l">
              <a:lnSpc>
                <a:spcPct val="65000"/>
              </a:lnSpc>
              <a:spcBef>
                <a:spcPct val="50000"/>
              </a:spcBef>
            </a:pPr>
            <a:r>
              <a:rPr lang="en-US" sz="2000" b="0">
                <a:solidFill>
                  <a:srgbClr val="000066"/>
                </a:solidFill>
                <a:latin typeface="Calibri" charset="0"/>
                <a:cs typeface="Calibri" charset="0"/>
              </a:rPr>
              <a:t>form PC-relative or absolute.</a:t>
            </a:r>
          </a:p>
          <a:p>
            <a:pPr algn="l">
              <a:lnSpc>
                <a:spcPct val="65000"/>
              </a:lnSpc>
              <a:spcBef>
                <a:spcPct val="50000"/>
              </a:spcBef>
            </a:pPr>
            <a:endParaRPr lang="en-US" sz="2000" b="0">
              <a:solidFill>
                <a:srgbClr val="000066"/>
              </a:solidFill>
              <a:latin typeface="Calibri" charset="0"/>
              <a:cs typeface="Calibri" charset="0"/>
            </a:endParaRPr>
          </a:p>
        </p:txBody>
      </p:sp>
      <p:sp>
        <p:nvSpPr>
          <p:cNvPr id="65560" name="Left Arrow 32"/>
          <p:cNvSpPr>
            <a:spLocks noChangeArrowheads="1"/>
          </p:cNvSpPr>
          <p:nvPr/>
        </p:nvSpPr>
        <p:spPr bwMode="auto">
          <a:xfrm>
            <a:off x="3529013" y="5500688"/>
            <a:ext cx="865187" cy="265112"/>
          </a:xfrm>
          <a:prstGeom prst="leftArrow">
            <a:avLst>
              <a:gd name="adj1" fmla="val 50000"/>
              <a:gd name="adj2" fmla="val 50100"/>
            </a:avLst>
          </a:prstGeom>
          <a:solidFill>
            <a:srgbClr val="FF0000"/>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61" name="Left Arrow 36"/>
          <p:cNvSpPr>
            <a:spLocks noChangeArrowheads="1"/>
          </p:cNvSpPr>
          <p:nvPr/>
        </p:nvSpPr>
        <p:spPr bwMode="auto">
          <a:xfrm rot="641284">
            <a:off x="3519488" y="5965825"/>
            <a:ext cx="2179637" cy="266700"/>
          </a:xfrm>
          <a:prstGeom prst="leftArrow">
            <a:avLst>
              <a:gd name="adj1" fmla="val 50000"/>
              <a:gd name="adj2" fmla="val 49868"/>
            </a:avLst>
          </a:prstGeom>
          <a:solidFill>
            <a:srgbClr val="FF0000"/>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8" name="Curved Left Arrow 37"/>
          <p:cNvSpPr/>
          <p:nvPr/>
        </p:nvSpPr>
        <p:spPr bwMode="auto">
          <a:xfrm flipV="1">
            <a:off x="8453438" y="1274763"/>
            <a:ext cx="604837" cy="4225925"/>
          </a:xfrm>
          <a:prstGeom prst="curvedLeftArrow">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11" charset="0"/>
            </a:endParaRPr>
          </a:p>
        </p:txBody>
      </p:sp>
    </p:spTree>
    <p:extLst>
      <p:ext uri="{BB962C8B-B14F-4D97-AF65-F5344CB8AC3E}">
        <p14:creationId xmlns:p14="http://schemas.microsoft.com/office/powerpoint/2010/main" val="47620259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a:t>
            </a:r>
          </a:p>
        </p:txBody>
      </p:sp>
      <p:sp>
        <p:nvSpPr>
          <p:cNvPr id="66562" name="Rectangle 9"/>
          <p:cNvSpPr>
            <a:spLocks noChangeArrowheads="1"/>
          </p:cNvSpPr>
          <p:nvPr/>
        </p:nvSpPr>
        <p:spPr bwMode="auto">
          <a:xfrm>
            <a:off x="5335588" y="1182688"/>
            <a:ext cx="1981200" cy="542925"/>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headers...</a:t>
            </a:r>
          </a:p>
        </p:txBody>
      </p:sp>
      <p:sp>
        <p:nvSpPr>
          <p:cNvPr id="66563" name="Rectangle 10"/>
          <p:cNvSpPr>
            <a:spLocks noChangeArrowheads="1"/>
          </p:cNvSpPr>
          <p:nvPr/>
        </p:nvSpPr>
        <p:spPr bwMode="auto">
          <a:xfrm>
            <a:off x="5335588" y="1712913"/>
            <a:ext cx="1981200" cy="10795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 {</a:t>
            </a:r>
          </a:p>
          <a:p>
            <a:pPr algn="l">
              <a:lnSpc>
                <a:spcPct val="100000"/>
              </a:lnSpc>
              <a:spcBef>
                <a:spcPct val="50000"/>
              </a:spcBef>
            </a:pPr>
            <a:r>
              <a:rPr lang="en-US">
                <a:solidFill>
                  <a:srgbClr val="000066"/>
                </a:solidFill>
                <a:latin typeface="Courier New" charset="0"/>
              </a:rPr>
              <a:t>...call </a:t>
            </a:r>
            <a:r>
              <a:rPr lang="en-US">
                <a:solidFill>
                  <a:srgbClr val="FF1A1A"/>
                </a:solidFill>
                <a:latin typeface="Courier New" charset="0"/>
              </a:rPr>
              <a:t>swap()</a:t>
            </a:r>
          </a:p>
          <a:p>
            <a:pPr algn="l">
              <a:lnSpc>
                <a:spcPct val="100000"/>
              </a:lnSpc>
              <a:spcBef>
                <a:spcPct val="50000"/>
              </a:spcBef>
            </a:pPr>
            <a:r>
              <a:rPr lang="en-US">
                <a:solidFill>
                  <a:srgbClr val="000066"/>
                </a:solidFill>
                <a:latin typeface="Courier New" charset="0"/>
              </a:rPr>
              <a:t>...}</a:t>
            </a:r>
          </a:p>
        </p:txBody>
      </p:sp>
      <p:sp>
        <p:nvSpPr>
          <p:cNvPr id="66564" name="Rectangle 11"/>
          <p:cNvSpPr>
            <a:spLocks noChangeArrowheads="1"/>
          </p:cNvSpPr>
          <p:nvPr/>
        </p:nvSpPr>
        <p:spPr bwMode="auto">
          <a:xfrm>
            <a:off x="5335588" y="27924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swap()</a:t>
            </a:r>
          </a:p>
        </p:txBody>
      </p:sp>
      <p:sp>
        <p:nvSpPr>
          <p:cNvPr id="66565" name="Text Box 12"/>
          <p:cNvSpPr txBox="1">
            <a:spLocks noChangeArrowheads="1"/>
          </p:cNvSpPr>
          <p:nvPr/>
        </p:nvSpPr>
        <p:spPr bwMode="auto">
          <a:xfrm>
            <a:off x="4962525" y="992188"/>
            <a:ext cx="322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a:t>
            </a:r>
          </a:p>
        </p:txBody>
      </p:sp>
      <p:sp>
        <p:nvSpPr>
          <p:cNvPr id="66566" name="Text Box 23"/>
          <p:cNvSpPr txBox="1">
            <a:spLocks noChangeArrowheads="1"/>
          </p:cNvSpPr>
          <p:nvPr/>
        </p:nvSpPr>
        <p:spPr bwMode="auto">
          <a:xfrm>
            <a:off x="5273675" y="814388"/>
            <a:ext cx="269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33"/>
                </a:solidFill>
                <a:latin typeface="Courier New" charset="0"/>
              </a:rPr>
              <a:t>Merged Object File</a:t>
            </a:r>
          </a:p>
        </p:txBody>
      </p:sp>
      <p:sp>
        <p:nvSpPr>
          <p:cNvPr id="66567" name="AutoShape 24"/>
          <p:cNvSpPr>
            <a:spLocks/>
          </p:cNvSpPr>
          <p:nvPr/>
        </p:nvSpPr>
        <p:spPr bwMode="auto">
          <a:xfrm>
            <a:off x="7646988" y="1914525"/>
            <a:ext cx="304800" cy="1403350"/>
          </a:xfrm>
          <a:prstGeom prst="rightBrace">
            <a:avLst>
              <a:gd name="adj1" fmla="val 608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6568" name="Text Box 25"/>
          <p:cNvSpPr txBox="1">
            <a:spLocks noChangeArrowheads="1"/>
          </p:cNvSpPr>
          <p:nvPr/>
        </p:nvSpPr>
        <p:spPr bwMode="auto">
          <a:xfrm>
            <a:off x="8104188" y="2430463"/>
            <a:ext cx="86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6569" name="Rectangle 33"/>
          <p:cNvSpPr>
            <a:spLocks noChangeArrowheads="1"/>
          </p:cNvSpPr>
          <p:nvPr/>
        </p:nvSpPr>
        <p:spPr bwMode="auto">
          <a:xfrm>
            <a:off x="5335588" y="4545013"/>
            <a:ext cx="1981200" cy="1011237"/>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main, buf,</a:t>
            </a:r>
          </a:p>
          <a:p>
            <a:pPr algn="l">
              <a:lnSpc>
                <a:spcPct val="100000"/>
              </a:lnSpc>
            </a:pPr>
            <a:r>
              <a:rPr lang="en-US">
                <a:solidFill>
                  <a:srgbClr val="000066"/>
                </a:solidFill>
                <a:latin typeface="Courier New" charset="0"/>
              </a:rPr>
              <a:t>swap, bufp0,</a:t>
            </a:r>
          </a:p>
          <a:p>
            <a:pPr algn="l">
              <a:lnSpc>
                <a:spcPct val="100000"/>
              </a:lnSpc>
            </a:pPr>
            <a:r>
              <a:rPr lang="en-US">
                <a:solidFill>
                  <a:srgbClr val="000066"/>
                </a:solidFill>
                <a:latin typeface="Courier New" charset="0"/>
              </a:rPr>
              <a:t>bufp1</a:t>
            </a:r>
          </a:p>
        </p:txBody>
      </p:sp>
      <p:sp>
        <p:nvSpPr>
          <p:cNvPr id="66570" name="AutoShape 34"/>
          <p:cNvSpPr>
            <a:spLocks/>
          </p:cNvSpPr>
          <p:nvPr/>
        </p:nvSpPr>
        <p:spPr bwMode="auto">
          <a:xfrm>
            <a:off x="7646988" y="332581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6571" name="Text Box 35"/>
          <p:cNvSpPr txBox="1">
            <a:spLocks noChangeArrowheads="1"/>
          </p:cNvSpPr>
          <p:nvPr/>
        </p:nvSpPr>
        <p:spPr bwMode="auto">
          <a:xfrm>
            <a:off x="8104188" y="34972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6572" name="Rectangle 36"/>
          <p:cNvSpPr>
            <a:spLocks noChangeArrowheads="1"/>
          </p:cNvSpPr>
          <p:nvPr/>
        </p:nvSpPr>
        <p:spPr bwMode="auto">
          <a:xfrm>
            <a:off x="5335588" y="431641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uninitialized data</a:t>
            </a:r>
          </a:p>
        </p:txBody>
      </p:sp>
      <p:sp>
        <p:nvSpPr>
          <p:cNvPr id="66573" name="Text Box 37"/>
          <p:cNvSpPr txBox="1">
            <a:spLocks noChangeArrowheads="1"/>
          </p:cNvSpPr>
          <p:nvPr/>
        </p:nvSpPr>
        <p:spPr bwMode="auto">
          <a:xfrm>
            <a:off x="8123238" y="42354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a:t>
            </a:r>
          </a:p>
        </p:txBody>
      </p:sp>
      <p:sp>
        <p:nvSpPr>
          <p:cNvPr id="66574" name="Rectangle 15"/>
          <p:cNvSpPr>
            <a:spLocks noChangeArrowheads="1"/>
          </p:cNvSpPr>
          <p:nvPr/>
        </p:nvSpPr>
        <p:spPr bwMode="auto">
          <a:xfrm>
            <a:off x="5335588" y="3319463"/>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6575" name="Rectangle 5"/>
          <p:cNvSpPr>
            <a:spLocks noChangeArrowheads="1"/>
          </p:cNvSpPr>
          <p:nvPr/>
        </p:nvSpPr>
        <p:spPr bwMode="auto">
          <a:xfrm>
            <a:off x="5335588" y="38655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000066"/>
                </a:solidFill>
                <a:latin typeface="Courier New" charset="0"/>
              </a:rPr>
              <a:t>&amp;buf[0]; </a:t>
            </a:r>
          </a:p>
        </p:txBody>
      </p:sp>
      <p:sp>
        <p:nvSpPr>
          <p:cNvPr id="66576" name="Rectangle 33"/>
          <p:cNvSpPr>
            <a:spLocks noChangeArrowheads="1"/>
          </p:cNvSpPr>
          <p:nvPr/>
        </p:nvSpPr>
        <p:spPr bwMode="auto">
          <a:xfrm>
            <a:off x="5335588" y="5551488"/>
            <a:ext cx="1981200" cy="285750"/>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.rel.text</a:t>
            </a:r>
          </a:p>
        </p:txBody>
      </p:sp>
      <p:sp>
        <p:nvSpPr>
          <p:cNvPr id="66577" name="TextBox 45"/>
          <p:cNvSpPr txBox="1">
            <a:spLocks noChangeArrowheads="1"/>
          </p:cNvSpPr>
          <p:nvPr/>
        </p:nvSpPr>
        <p:spPr bwMode="auto">
          <a:xfrm>
            <a:off x="3562350" y="6569075"/>
            <a:ext cx="5581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We’re ignoring some system code that gets linked in.</a:t>
            </a:r>
          </a:p>
        </p:txBody>
      </p:sp>
      <p:sp>
        <p:nvSpPr>
          <p:cNvPr id="66578" name="Text Box 37"/>
          <p:cNvSpPr txBox="1">
            <a:spLocks noChangeArrowheads="1"/>
          </p:cNvSpPr>
          <p:nvPr/>
        </p:nvSpPr>
        <p:spPr bwMode="auto">
          <a:xfrm>
            <a:off x="7958138" y="492918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.symtab</a:t>
            </a:r>
          </a:p>
        </p:txBody>
      </p:sp>
      <p:sp>
        <p:nvSpPr>
          <p:cNvPr id="66579" name="AutoShape 34"/>
          <p:cNvSpPr>
            <a:spLocks/>
          </p:cNvSpPr>
          <p:nvPr/>
        </p:nvSpPr>
        <p:spPr bwMode="auto">
          <a:xfrm>
            <a:off x="7653338" y="460216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6580" name="Rectangle 33"/>
          <p:cNvSpPr>
            <a:spLocks noChangeArrowheads="1"/>
          </p:cNvSpPr>
          <p:nvPr/>
        </p:nvSpPr>
        <p:spPr bwMode="auto">
          <a:xfrm>
            <a:off x="5335588" y="5846763"/>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.rel.data...</a:t>
            </a:r>
          </a:p>
        </p:txBody>
      </p:sp>
      <p:sp>
        <p:nvSpPr>
          <p:cNvPr id="66581" name="Text Box 12"/>
          <p:cNvSpPr txBox="1">
            <a:spLocks noChangeArrowheads="1"/>
          </p:cNvSpPr>
          <p:nvPr/>
        </p:nvSpPr>
        <p:spPr bwMode="auto">
          <a:xfrm>
            <a:off x="3841750" y="1552575"/>
            <a:ext cx="1431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0x80483b4</a:t>
            </a:r>
          </a:p>
        </p:txBody>
      </p:sp>
      <p:sp>
        <p:nvSpPr>
          <p:cNvPr id="66582" name="Text Box 12"/>
          <p:cNvSpPr txBox="1">
            <a:spLocks noChangeArrowheads="1"/>
          </p:cNvSpPr>
          <p:nvPr/>
        </p:nvSpPr>
        <p:spPr bwMode="auto">
          <a:xfrm>
            <a:off x="3879850" y="2614613"/>
            <a:ext cx="1431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0x80483c8</a:t>
            </a:r>
          </a:p>
        </p:txBody>
      </p:sp>
      <p:sp>
        <p:nvSpPr>
          <p:cNvPr id="54" name="Rectangle 5"/>
          <p:cNvSpPr txBox="1">
            <a:spLocks noChangeArrowheads="1"/>
          </p:cNvSpPr>
          <p:nvPr/>
        </p:nvSpPr>
        <p:spPr bwMode="auto">
          <a:xfrm>
            <a:off x="290513" y="3241675"/>
            <a:ext cx="478155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287338" indent="-2460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Address to replace is refaddr, which is an offset of 7 into .text</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ADDR(.text) = 0x80483b4</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refaddr = ADDR(.text) + offset 7 = 0x80483bb</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This address is exact – inside the opcode for </a:t>
            </a:r>
            <a:r>
              <a:rPr lang="en-US" sz="1800" b="0">
                <a:solidFill>
                  <a:srgbClr val="000066"/>
                </a:solidFill>
                <a:latin typeface="Courier" charset="0"/>
                <a:cs typeface="Courier" charset="0"/>
              </a:rPr>
              <a:t>call </a:t>
            </a:r>
            <a:r>
              <a:rPr lang="en-US" sz="1800">
                <a:solidFill>
                  <a:srgbClr val="000066"/>
                </a:solidFill>
              </a:rPr>
              <a:t>– its argument!</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If PC-relative, more work to calculate</a:t>
            </a:r>
          </a:p>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Replace "call swap()" with "call 0x80483c8"</a:t>
            </a:r>
          </a:p>
          <a:p>
            <a:pPr algn="l" eaLnBrk="1" hangingPunct="1">
              <a:lnSpc>
                <a:spcPct val="100000"/>
              </a:lnSpc>
              <a:spcBef>
                <a:spcPct val="25000"/>
              </a:spcBef>
              <a:buClr>
                <a:srgbClr val="660033"/>
              </a:buClr>
              <a:buSzPct val="75000"/>
              <a:buFont typeface="Wingdings" charset="0"/>
              <a:buChar char="n"/>
            </a:pPr>
            <a:endParaRPr lang="en-US" sz="1800">
              <a:solidFill>
                <a:srgbClr val="000066"/>
              </a:solidFill>
            </a:endParaRPr>
          </a:p>
          <a:p>
            <a:pPr algn="l" eaLnBrk="1" hangingPunct="1">
              <a:lnSpc>
                <a:spcPct val="100000"/>
              </a:lnSpc>
              <a:spcBef>
                <a:spcPct val="25000"/>
              </a:spcBef>
              <a:buClr>
                <a:srgbClr val="660033"/>
              </a:buClr>
              <a:buSzPct val="75000"/>
              <a:buFont typeface="Wingdings" charset="0"/>
              <a:buChar char="n"/>
            </a:pPr>
            <a:endParaRPr lang="en-US">
              <a:solidFill>
                <a:srgbClr val="000099"/>
              </a:solidFill>
            </a:endParaRPr>
          </a:p>
        </p:txBody>
      </p:sp>
      <p:grpSp>
        <p:nvGrpSpPr>
          <p:cNvPr id="2" name="Group 59"/>
          <p:cNvGrpSpPr>
            <a:grpSpLocks/>
          </p:cNvGrpSpPr>
          <p:nvPr/>
        </p:nvGrpSpPr>
        <p:grpSpPr bwMode="auto">
          <a:xfrm>
            <a:off x="279400" y="1298575"/>
            <a:ext cx="5270500" cy="1685925"/>
            <a:chOff x="279400" y="1298725"/>
            <a:chExt cx="5270560" cy="1685220"/>
          </a:xfrm>
        </p:grpSpPr>
        <p:sp>
          <p:nvSpPr>
            <p:cNvPr id="66586" name="Rectangle 3"/>
            <p:cNvSpPr>
              <a:spLocks noChangeArrowheads="1"/>
            </p:cNvSpPr>
            <p:nvPr/>
          </p:nvSpPr>
          <p:spPr bwMode="auto">
            <a:xfrm>
              <a:off x="279400" y="1784297"/>
              <a:ext cx="2971834" cy="1199648"/>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FF1A1A"/>
                  </a:solidFill>
                  <a:latin typeface="Courier New" charset="0"/>
                </a:rPr>
                <a:t>swap </a:t>
              </a:r>
              <a:r>
                <a:rPr lang="en-US" b="0">
                  <a:solidFill>
                    <a:srgbClr val="FF1A1A"/>
                  </a:solidFill>
                </a:rPr>
                <a:t>referenced at exact memory address 0x7 in .text of main.o's file</a:t>
              </a:r>
            </a:p>
            <a:p>
              <a:pPr algn="l">
                <a:lnSpc>
                  <a:spcPct val="100000"/>
                </a:lnSpc>
              </a:pPr>
              <a:endParaRPr lang="en-US" b="0">
                <a:solidFill>
                  <a:srgbClr val="FF1A1A"/>
                </a:solidFill>
              </a:endParaRPr>
            </a:p>
          </p:txBody>
        </p:sp>
        <p:sp>
          <p:nvSpPr>
            <p:cNvPr id="66587" name="Rectangle 4"/>
            <p:cNvSpPr>
              <a:spLocks noChangeArrowheads="1"/>
            </p:cNvSpPr>
            <p:nvPr/>
          </p:nvSpPr>
          <p:spPr bwMode="auto">
            <a:xfrm>
              <a:off x="355600" y="1298725"/>
              <a:ext cx="2678062" cy="369332"/>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main.o's .rel.text</a:t>
              </a:r>
            </a:p>
          </p:txBody>
        </p:sp>
        <p:sp>
          <p:nvSpPr>
            <p:cNvPr id="66588" name="Text Box 12"/>
            <p:cNvSpPr txBox="1">
              <a:spLocks noChangeArrowheads="1"/>
            </p:cNvSpPr>
            <p:nvPr/>
          </p:nvSpPr>
          <p:spPr bwMode="auto">
            <a:xfrm>
              <a:off x="4006892" y="2061994"/>
              <a:ext cx="1154126" cy="36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refaddr</a:t>
              </a:r>
            </a:p>
          </p:txBody>
        </p:sp>
        <p:cxnSp>
          <p:nvCxnSpPr>
            <p:cNvPr id="66589" name="Straight Arrow Connector 55"/>
            <p:cNvCxnSpPr>
              <a:cxnSpLocks noChangeShapeType="1"/>
            </p:cNvCxnSpPr>
            <p:nvPr/>
          </p:nvCxnSpPr>
          <p:spPr bwMode="auto">
            <a:xfrm rot="5400000">
              <a:off x="3613374" y="2010233"/>
              <a:ext cx="454818" cy="1588"/>
            </a:xfrm>
            <a:prstGeom prst="straightConnector1">
              <a:avLst/>
            </a:prstGeom>
            <a:noFill/>
            <a:ln w="381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cxnSp>
          <p:nvCxnSpPr>
            <p:cNvPr id="66590" name="Straight Arrow Connector 56"/>
            <p:cNvCxnSpPr>
              <a:cxnSpLocks noChangeShapeType="1"/>
            </p:cNvCxnSpPr>
            <p:nvPr/>
          </p:nvCxnSpPr>
          <p:spPr bwMode="auto">
            <a:xfrm rot="10800000" flipV="1">
              <a:off x="5072121" y="2238434"/>
              <a:ext cx="477839" cy="1"/>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66591" name="Text Box 12"/>
            <p:cNvSpPr txBox="1">
              <a:spLocks noChangeArrowheads="1"/>
            </p:cNvSpPr>
            <p:nvPr/>
          </p:nvSpPr>
          <p:spPr bwMode="auto">
            <a:xfrm>
              <a:off x="3490950" y="1792232"/>
              <a:ext cx="323854" cy="36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7</a:t>
              </a:r>
            </a:p>
          </p:txBody>
        </p:sp>
      </p:grpSp>
      <p:cxnSp>
        <p:nvCxnSpPr>
          <p:cNvPr id="61" name="Straight Arrow Connector 60"/>
          <p:cNvCxnSpPr>
            <a:cxnSpLocks noChangeShapeType="1"/>
          </p:cNvCxnSpPr>
          <p:nvPr/>
        </p:nvCxnSpPr>
        <p:spPr bwMode="auto">
          <a:xfrm rot="10800000" flipV="1">
            <a:off x="2171700" y="2430463"/>
            <a:ext cx="4521200" cy="4138612"/>
          </a:xfrm>
          <a:prstGeom prst="straightConnector1">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7121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fade">
                                      <p:cBhvr>
                                        <p:cTn id="12" dur="500"/>
                                        <p:tgtEl>
                                          <p:spTgt spid="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fade">
                                      <p:cBhvr>
                                        <p:cTn id="17" dur="500"/>
                                        <p:tgtEl>
                                          <p:spTgt spid="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
                                            <p:txEl>
                                              <p:pRg st="2" end="2"/>
                                            </p:txEl>
                                          </p:spTgt>
                                        </p:tgtEl>
                                        <p:attrNameLst>
                                          <p:attrName>style.visibility</p:attrName>
                                        </p:attrNameLst>
                                      </p:cBhvr>
                                      <p:to>
                                        <p:strVal val="visible"/>
                                      </p:to>
                                    </p:set>
                                    <p:animEffect transition="in" filter="fade">
                                      <p:cBhvr>
                                        <p:cTn id="22" dur="500"/>
                                        <p:tgtEl>
                                          <p:spTgt spid="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
                                            <p:txEl>
                                              <p:pRg st="3" end="3"/>
                                            </p:txEl>
                                          </p:spTgt>
                                        </p:tgtEl>
                                        <p:attrNameLst>
                                          <p:attrName>style.visibility</p:attrName>
                                        </p:attrNameLst>
                                      </p:cBhvr>
                                      <p:to>
                                        <p:strVal val="visible"/>
                                      </p:to>
                                    </p:set>
                                    <p:animEffect transition="in" filter="fade">
                                      <p:cBhvr>
                                        <p:cTn id="27" dur="500"/>
                                        <p:tgtEl>
                                          <p:spTgt spid="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
                                            <p:txEl>
                                              <p:pRg st="4" end="4"/>
                                            </p:txEl>
                                          </p:spTgt>
                                        </p:tgtEl>
                                        <p:attrNameLst>
                                          <p:attrName>style.visibility</p:attrName>
                                        </p:attrNameLst>
                                      </p:cBhvr>
                                      <p:to>
                                        <p:strVal val="visible"/>
                                      </p:to>
                                    </p:set>
                                    <p:animEffect transition="in" filter="fade">
                                      <p:cBhvr>
                                        <p:cTn id="32" dur="500"/>
                                        <p:tgtEl>
                                          <p:spTgt spid="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
                                            <p:txEl>
                                              <p:pRg st="5" end="5"/>
                                            </p:txEl>
                                          </p:spTgt>
                                        </p:tgtEl>
                                        <p:attrNameLst>
                                          <p:attrName>style.visibility</p:attrName>
                                        </p:attrNameLst>
                                      </p:cBhvr>
                                      <p:to>
                                        <p:strVal val="visible"/>
                                      </p:to>
                                    </p:set>
                                    <p:animEffect transition="in" filter="fade">
                                      <p:cBhvr>
                                        <p:cTn id="37" dur="500"/>
                                        <p:tgtEl>
                                          <p:spTgt spid="5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bldLvl="2"/>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4"/>
          <p:cNvSpPr txBox="1">
            <a:spLocks noChangeArrowheads="1"/>
          </p:cNvSpPr>
          <p:nvPr/>
        </p:nvSpPr>
        <p:spPr bwMode="auto">
          <a:xfrm>
            <a:off x="8837613" y="2228850"/>
            <a:ext cx="325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Z</a:t>
            </a:r>
          </a:p>
        </p:txBody>
      </p:sp>
      <p:sp>
        <p:nvSpPr>
          <p:cNvPr id="67586" name="Rectangle 6"/>
          <p:cNvSpPr>
            <a:spLocks noChangeArrowheads="1"/>
          </p:cNvSpPr>
          <p:nvPr/>
        </p:nvSpPr>
        <p:spPr bwMode="auto">
          <a:xfrm>
            <a:off x="736600" y="1597025"/>
            <a:ext cx="3094038" cy="3694113"/>
          </a:xfrm>
          <a:prstGeom prst="rect">
            <a:avLst/>
          </a:prstGeom>
          <a:solidFill>
            <a:srgbClr val="D9CCCC"/>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buf[];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*bufp0 = &amp;buf[0];</a:t>
            </a:r>
          </a:p>
          <a:p>
            <a:pPr algn="l">
              <a:lnSpc>
                <a:spcPct val="100000"/>
              </a:lnSpc>
            </a:pPr>
            <a:r>
              <a:rPr lang="en-US">
                <a:solidFill>
                  <a:srgbClr val="000066"/>
                </a:solidFill>
                <a:latin typeface="Courier New" charset="0"/>
              </a:rPr>
              <a:t>int *bufp1;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void swap() { </a:t>
            </a:r>
          </a:p>
          <a:p>
            <a:pPr algn="l">
              <a:lnSpc>
                <a:spcPct val="100000"/>
              </a:lnSpc>
            </a:pPr>
            <a:r>
              <a:rPr lang="en-US">
                <a:solidFill>
                  <a:srgbClr val="000066"/>
                </a:solidFill>
                <a:latin typeface="Courier New" charset="0"/>
              </a:rPr>
              <a:t>  int temp;</a:t>
            </a:r>
          </a:p>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  bufp1 = &amp;buf[1];</a:t>
            </a:r>
          </a:p>
          <a:p>
            <a:pPr algn="l">
              <a:lnSpc>
                <a:spcPct val="100000"/>
              </a:lnSpc>
            </a:pPr>
            <a:r>
              <a:rPr lang="en-US">
                <a:solidFill>
                  <a:srgbClr val="000066"/>
                </a:solidFill>
                <a:latin typeface="Courier New" charset="0"/>
              </a:rPr>
              <a:t>  temp = *bufp0;</a:t>
            </a:r>
          </a:p>
          <a:p>
            <a:pPr algn="l">
              <a:lnSpc>
                <a:spcPct val="100000"/>
              </a:lnSpc>
            </a:pPr>
            <a:r>
              <a:rPr lang="en-US">
                <a:solidFill>
                  <a:srgbClr val="000066"/>
                </a:solidFill>
                <a:latin typeface="Courier New" charset="0"/>
              </a:rPr>
              <a:t>  *bufp0 = *bufp1;</a:t>
            </a:r>
          </a:p>
          <a:p>
            <a:pPr algn="l">
              <a:lnSpc>
                <a:spcPct val="100000"/>
              </a:lnSpc>
            </a:pPr>
            <a:r>
              <a:rPr lang="en-US">
                <a:solidFill>
                  <a:srgbClr val="000066"/>
                </a:solidFill>
                <a:latin typeface="Courier New" charset="0"/>
              </a:rPr>
              <a:t>  *bufp1 = temp; </a:t>
            </a:r>
          </a:p>
          <a:p>
            <a:pPr algn="l">
              <a:lnSpc>
                <a:spcPct val="100000"/>
              </a:lnSpc>
            </a:pPr>
            <a:r>
              <a:rPr lang="en-US">
                <a:solidFill>
                  <a:srgbClr val="000066"/>
                </a:solidFill>
                <a:latin typeface="Courier New" charset="0"/>
              </a:rPr>
              <a:t>} </a:t>
            </a:r>
          </a:p>
        </p:txBody>
      </p:sp>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swap.o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.rel.data</a:t>
            </a:r>
          </a:p>
        </p:txBody>
      </p:sp>
      <p:sp>
        <p:nvSpPr>
          <p:cNvPr id="67588" name="Rectangle 4"/>
          <p:cNvSpPr>
            <a:spLocks noChangeArrowheads="1"/>
          </p:cNvSpPr>
          <p:nvPr/>
        </p:nvSpPr>
        <p:spPr bwMode="auto">
          <a:xfrm>
            <a:off x="1000125" y="1139825"/>
            <a:ext cx="1016000" cy="36830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swap.c</a:t>
            </a:r>
          </a:p>
        </p:txBody>
      </p:sp>
      <p:sp>
        <p:nvSpPr>
          <p:cNvPr id="67589"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67590"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67591" name="Rectangle 10"/>
          <p:cNvSpPr>
            <a:spLocks noChangeArrowheads="1"/>
          </p:cNvSpPr>
          <p:nvPr/>
        </p:nvSpPr>
        <p:spPr bwMode="auto">
          <a:xfrm>
            <a:off x="5867400" y="5275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67592"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67593"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swap.o</a:t>
            </a:r>
          </a:p>
        </p:txBody>
      </p:sp>
      <p:sp>
        <p:nvSpPr>
          <p:cNvPr id="67594"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sz="1200">
                <a:solidFill>
                  <a:srgbClr val="000066"/>
                </a:solidFill>
                <a:latin typeface="Courier New" charset="0"/>
              </a:rPr>
              <a:t>void swap() { </a:t>
            </a:r>
          </a:p>
          <a:p>
            <a:pPr algn="l">
              <a:lnSpc>
                <a:spcPct val="100000"/>
              </a:lnSpc>
            </a:pPr>
            <a:r>
              <a:rPr lang="en-US" sz="1200">
                <a:solidFill>
                  <a:srgbClr val="000066"/>
                </a:solidFill>
                <a:latin typeface="Courier New" charset="0"/>
              </a:rPr>
              <a:t>  bufp1 = &amp;buf[1];</a:t>
            </a:r>
          </a:p>
          <a:p>
            <a:pPr algn="l">
              <a:lnSpc>
                <a:spcPct val="100000"/>
              </a:lnSpc>
            </a:pPr>
            <a:r>
              <a:rPr lang="en-US" sz="1200">
                <a:solidFill>
                  <a:srgbClr val="000066"/>
                </a:solidFill>
                <a:latin typeface="Courier New" charset="0"/>
              </a:rPr>
              <a:t>  temp = *bufp0;</a:t>
            </a:r>
          </a:p>
          <a:p>
            <a:pPr algn="l">
              <a:lnSpc>
                <a:spcPct val="100000"/>
              </a:lnSpc>
            </a:pPr>
            <a:r>
              <a:rPr lang="en-US" sz="1200">
                <a:solidFill>
                  <a:srgbClr val="000066"/>
                </a:solidFill>
                <a:latin typeface="Courier New" charset="0"/>
              </a:rPr>
              <a:t>  *bufp0 = *bufp1;</a:t>
            </a:r>
          </a:p>
          <a:p>
            <a:pPr algn="l">
              <a:lnSpc>
                <a:spcPct val="100000"/>
              </a:lnSpc>
            </a:pPr>
            <a:r>
              <a:rPr lang="en-US" sz="1200">
                <a:solidFill>
                  <a:srgbClr val="000066"/>
                </a:solidFill>
                <a:latin typeface="Courier New" charset="0"/>
              </a:rPr>
              <a:t>  *bufp1 = temp; </a:t>
            </a:r>
          </a:p>
          <a:p>
            <a:pPr algn="l">
              <a:lnSpc>
                <a:spcPct val="100000"/>
              </a:lnSpc>
            </a:pPr>
            <a:r>
              <a:rPr lang="en-US" sz="1200">
                <a:solidFill>
                  <a:srgbClr val="000066"/>
                </a:solidFill>
                <a:latin typeface="Courier New" charset="0"/>
              </a:rPr>
              <a:t>} </a:t>
            </a:r>
          </a:p>
        </p:txBody>
      </p:sp>
      <p:sp>
        <p:nvSpPr>
          <p:cNvPr id="67595"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596"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.text</a:t>
            </a:r>
          </a:p>
          <a:p>
            <a:pPr algn="l">
              <a:lnSpc>
                <a:spcPct val="65000"/>
              </a:lnSpc>
              <a:spcBef>
                <a:spcPct val="50000"/>
              </a:spcBef>
            </a:pPr>
            <a:r>
              <a:rPr lang="en-US" sz="1800">
                <a:solidFill>
                  <a:srgbClr val="000033"/>
                </a:solidFill>
              </a:rPr>
              <a:t>section</a:t>
            </a:r>
          </a:p>
        </p:txBody>
      </p:sp>
      <p:sp>
        <p:nvSpPr>
          <p:cNvPr id="67597" name="Rectangle 3"/>
          <p:cNvSpPr>
            <a:spLocks noChangeArrowheads="1"/>
          </p:cNvSpPr>
          <p:nvPr/>
        </p:nvSpPr>
        <p:spPr bwMode="auto">
          <a:xfrm>
            <a:off x="5867400" y="2228850"/>
            <a:ext cx="2971800" cy="369888"/>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*bufp0 = &amp;buf[0];</a:t>
            </a:r>
            <a:r>
              <a:rPr lang="en-US">
                <a:solidFill>
                  <a:srgbClr val="000066"/>
                </a:solidFill>
                <a:latin typeface="Courier New" charset="0"/>
              </a:rPr>
              <a:t> </a:t>
            </a:r>
          </a:p>
        </p:txBody>
      </p:sp>
      <p:sp>
        <p:nvSpPr>
          <p:cNvPr id="67598" name="Left Brace 24"/>
          <p:cNvSpPr>
            <a:spLocks/>
          </p:cNvSpPr>
          <p:nvPr/>
        </p:nvSpPr>
        <p:spPr bwMode="auto">
          <a:xfrm>
            <a:off x="5473700" y="23812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599" name="TextBox 25"/>
          <p:cNvSpPr txBox="1">
            <a:spLocks noChangeArrowheads="1"/>
          </p:cNvSpPr>
          <p:nvPr/>
        </p:nvSpPr>
        <p:spPr bwMode="auto">
          <a:xfrm>
            <a:off x="4432300" y="2078038"/>
            <a:ext cx="9921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.data</a:t>
            </a:r>
          </a:p>
          <a:p>
            <a:pPr algn="l">
              <a:lnSpc>
                <a:spcPct val="65000"/>
              </a:lnSpc>
              <a:spcBef>
                <a:spcPct val="50000"/>
              </a:spcBef>
            </a:pPr>
            <a:r>
              <a:rPr lang="en-US" sz="1800">
                <a:solidFill>
                  <a:srgbClr val="000033"/>
                </a:solidFill>
              </a:rPr>
              <a:t>section</a:t>
            </a:r>
          </a:p>
        </p:txBody>
      </p:sp>
      <p:sp>
        <p:nvSpPr>
          <p:cNvPr id="67600" name="Rectangle 3"/>
          <p:cNvSpPr>
            <a:spLocks noChangeArrowheads="1"/>
          </p:cNvSpPr>
          <p:nvPr/>
        </p:nvSpPr>
        <p:spPr bwMode="auto">
          <a:xfrm>
            <a:off x="5867400" y="2967038"/>
            <a:ext cx="2971800" cy="2308225"/>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bufp0 – </a:t>
            </a:r>
            <a:r>
              <a:rPr lang="en-US" b="0">
                <a:solidFill>
                  <a:srgbClr val="000066"/>
                </a:solidFill>
              </a:rPr>
              <a:t>defined in .data at offset 0 </a:t>
            </a:r>
          </a:p>
          <a:p>
            <a:pPr algn="l">
              <a:lnSpc>
                <a:spcPct val="100000"/>
              </a:lnSpc>
            </a:pPr>
            <a:r>
              <a:rPr lang="en-US">
                <a:solidFill>
                  <a:srgbClr val="000066"/>
                </a:solidFill>
                <a:latin typeface="Courier New" charset="0"/>
              </a:rPr>
              <a:t>buf – </a:t>
            </a:r>
            <a:r>
              <a:rPr lang="en-US" b="0">
                <a:solidFill>
                  <a:srgbClr val="000066"/>
                </a:solidFill>
              </a:rPr>
              <a:t>UNDEFINED for now</a:t>
            </a:r>
          </a:p>
          <a:p>
            <a:pPr algn="l">
              <a:lnSpc>
                <a:spcPct val="100000"/>
              </a:lnSpc>
            </a:pPr>
            <a:r>
              <a:rPr lang="en-US">
                <a:solidFill>
                  <a:srgbClr val="000066"/>
                </a:solidFill>
                <a:latin typeface="Courier New" charset="0"/>
              </a:rPr>
              <a:t>swap – </a:t>
            </a:r>
            <a:r>
              <a:rPr lang="en-US" b="0">
                <a:solidFill>
                  <a:srgbClr val="000066"/>
                </a:solidFill>
              </a:rPr>
              <a:t>defined in .text at offset 0</a:t>
            </a:r>
            <a:r>
              <a:rPr lang="en-US">
                <a:solidFill>
                  <a:srgbClr val="000066"/>
                </a:solidFill>
                <a:latin typeface="Courier New" charset="0"/>
              </a:rPr>
              <a:t> </a:t>
            </a:r>
          </a:p>
          <a:p>
            <a:pPr algn="l">
              <a:lnSpc>
                <a:spcPct val="100000"/>
              </a:lnSpc>
            </a:pPr>
            <a:r>
              <a:rPr lang="en-US">
                <a:solidFill>
                  <a:srgbClr val="000066"/>
                </a:solidFill>
                <a:latin typeface="Courier New" charset="0"/>
              </a:rPr>
              <a:t>bufp1 – </a:t>
            </a:r>
            <a:r>
              <a:rPr lang="en-US" b="0">
                <a:solidFill>
                  <a:srgbClr val="000066"/>
                </a:solidFill>
              </a:rPr>
              <a:t>defined in .bss</a:t>
            </a:r>
          </a:p>
        </p:txBody>
      </p:sp>
      <p:sp>
        <p:nvSpPr>
          <p:cNvPr id="67601"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602"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000033"/>
                </a:solidFill>
                <a:latin typeface="Courier New" charset="0"/>
              </a:rPr>
              <a:t>.symtab</a:t>
            </a:r>
          </a:p>
          <a:p>
            <a:pPr>
              <a:lnSpc>
                <a:spcPct val="65000"/>
              </a:lnSpc>
              <a:spcBef>
                <a:spcPct val="50000"/>
              </a:spcBef>
            </a:pPr>
            <a:r>
              <a:rPr lang="en-US" sz="1800">
                <a:solidFill>
                  <a:srgbClr val="000033"/>
                </a:solidFill>
              </a:rPr>
              <a:t>section</a:t>
            </a:r>
          </a:p>
        </p:txBody>
      </p:sp>
      <p:sp>
        <p:nvSpPr>
          <p:cNvPr id="67603" name="Rectangle 11"/>
          <p:cNvSpPr>
            <a:spLocks noChangeArrowheads="1"/>
          </p:cNvSpPr>
          <p:nvPr/>
        </p:nvSpPr>
        <p:spPr bwMode="auto">
          <a:xfrm>
            <a:off x="5867400" y="623411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sp>
        <p:nvSpPr>
          <p:cNvPr id="67604" name="Rectangle 3"/>
          <p:cNvSpPr>
            <a:spLocks noChangeArrowheads="1"/>
          </p:cNvSpPr>
          <p:nvPr/>
        </p:nvSpPr>
        <p:spPr bwMode="auto">
          <a:xfrm>
            <a:off x="5867400" y="2598738"/>
            <a:ext cx="2971800" cy="36830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*bufp1;</a:t>
            </a:r>
            <a:r>
              <a:rPr lang="en-US">
                <a:solidFill>
                  <a:srgbClr val="000066"/>
                </a:solidFill>
                <a:latin typeface="Courier New" charset="0"/>
              </a:rPr>
              <a:t> </a:t>
            </a:r>
          </a:p>
        </p:txBody>
      </p:sp>
      <p:sp>
        <p:nvSpPr>
          <p:cNvPr id="67605" name="Left Brace 35"/>
          <p:cNvSpPr>
            <a:spLocks/>
          </p:cNvSpPr>
          <p:nvPr/>
        </p:nvSpPr>
        <p:spPr bwMode="auto">
          <a:xfrm>
            <a:off x="5486400" y="27114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606" name="TextBox 36"/>
          <p:cNvSpPr txBox="1">
            <a:spLocks noChangeArrowheads="1"/>
          </p:cNvSpPr>
          <p:nvPr/>
        </p:nvSpPr>
        <p:spPr bwMode="auto">
          <a:xfrm>
            <a:off x="4494213" y="2633663"/>
            <a:ext cx="992187"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.bss</a:t>
            </a:r>
          </a:p>
          <a:p>
            <a:pPr algn="l">
              <a:lnSpc>
                <a:spcPct val="65000"/>
              </a:lnSpc>
              <a:spcBef>
                <a:spcPct val="50000"/>
              </a:spcBef>
            </a:pPr>
            <a:r>
              <a:rPr lang="en-US" sz="1800">
                <a:solidFill>
                  <a:srgbClr val="000033"/>
                </a:solidFill>
              </a:rPr>
              <a:t>section</a:t>
            </a:r>
          </a:p>
        </p:txBody>
      </p:sp>
      <p:sp>
        <p:nvSpPr>
          <p:cNvPr id="67607" name="TextBox 41"/>
          <p:cNvSpPr txBox="1">
            <a:spLocks noChangeArrowheads="1"/>
          </p:cNvSpPr>
          <p:nvPr/>
        </p:nvSpPr>
        <p:spPr bwMode="auto">
          <a:xfrm>
            <a:off x="608013" y="5656263"/>
            <a:ext cx="330358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.rel.data points back to the</a:t>
            </a:r>
          </a:p>
          <a:p>
            <a:pPr algn="l">
              <a:lnSpc>
                <a:spcPct val="65000"/>
              </a:lnSpc>
              <a:spcBef>
                <a:spcPct val="50000"/>
              </a:spcBef>
            </a:pPr>
            <a:r>
              <a:rPr lang="en-US" sz="1800" b="0">
                <a:solidFill>
                  <a:srgbClr val="000066"/>
                </a:solidFill>
              </a:rPr>
              <a:t>exact memory addresses that</a:t>
            </a:r>
          </a:p>
          <a:p>
            <a:pPr algn="l">
              <a:lnSpc>
                <a:spcPct val="65000"/>
              </a:lnSpc>
              <a:spcBef>
                <a:spcPct val="50000"/>
              </a:spcBef>
            </a:pPr>
            <a:r>
              <a:rPr lang="en-US" sz="1800" b="0">
                <a:solidFill>
                  <a:srgbClr val="000066"/>
                </a:solidFill>
              </a:rPr>
              <a:t>need to be changed/relocated.</a:t>
            </a:r>
          </a:p>
        </p:txBody>
      </p:sp>
      <p:sp>
        <p:nvSpPr>
          <p:cNvPr id="67608" name="Rectangle 3"/>
          <p:cNvSpPr>
            <a:spLocks noChangeArrowheads="1"/>
          </p:cNvSpPr>
          <p:nvPr/>
        </p:nvSpPr>
        <p:spPr bwMode="auto">
          <a:xfrm>
            <a:off x="5867400" y="5656263"/>
            <a:ext cx="2971800" cy="58420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FF1A1A"/>
                </a:solidFill>
                <a:latin typeface="Courier New" charset="0"/>
              </a:rPr>
              <a:t>buf </a:t>
            </a:r>
            <a:r>
              <a:rPr lang="en-US" sz="1600" b="0">
                <a:solidFill>
                  <a:srgbClr val="FF1A1A"/>
                </a:solidFill>
              </a:rPr>
              <a:t>referenced at mem addr 0xZ, offset of 0 into .data</a:t>
            </a:r>
          </a:p>
        </p:txBody>
      </p:sp>
      <p:sp>
        <p:nvSpPr>
          <p:cNvPr id="67609" name="Left Brace 39"/>
          <p:cNvSpPr>
            <a:spLocks/>
          </p:cNvSpPr>
          <p:nvPr/>
        </p:nvSpPr>
        <p:spPr bwMode="auto">
          <a:xfrm>
            <a:off x="5495925" y="5748338"/>
            <a:ext cx="203200" cy="536575"/>
          </a:xfrm>
          <a:prstGeom prst="leftBrace">
            <a:avLst>
              <a:gd name="adj1" fmla="val 8338"/>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610" name="TextBox 40"/>
          <p:cNvSpPr txBox="1">
            <a:spLocks noChangeArrowheads="1"/>
          </p:cNvSpPr>
          <p:nvPr/>
        </p:nvSpPr>
        <p:spPr bwMode="auto">
          <a:xfrm>
            <a:off x="4214813" y="5676900"/>
            <a:ext cx="14319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1A1A"/>
                </a:solidFill>
                <a:latin typeface="Courier New" charset="0"/>
              </a:rPr>
              <a:t>.rel.data</a:t>
            </a:r>
          </a:p>
          <a:p>
            <a:pPr>
              <a:lnSpc>
                <a:spcPct val="65000"/>
              </a:lnSpc>
              <a:spcBef>
                <a:spcPct val="50000"/>
              </a:spcBef>
            </a:pPr>
            <a:r>
              <a:rPr lang="en-US" sz="1800">
                <a:solidFill>
                  <a:srgbClr val="FF1A1A"/>
                </a:solidFill>
              </a:rPr>
              <a:t>section</a:t>
            </a:r>
          </a:p>
        </p:txBody>
      </p:sp>
      <p:cxnSp>
        <p:nvCxnSpPr>
          <p:cNvPr id="67611" name="Straight Arrow Connector 42"/>
          <p:cNvCxnSpPr>
            <a:cxnSpLocks noChangeShapeType="1"/>
          </p:cNvCxnSpPr>
          <p:nvPr/>
        </p:nvCxnSpPr>
        <p:spPr bwMode="auto">
          <a:xfrm rot="10800000">
            <a:off x="8432800" y="2419350"/>
            <a:ext cx="439738" cy="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45" name="Curved Left Arrow 44"/>
          <p:cNvSpPr/>
          <p:nvPr/>
        </p:nvSpPr>
        <p:spPr bwMode="auto">
          <a:xfrm flipV="1">
            <a:off x="8432800" y="2419350"/>
            <a:ext cx="604838" cy="3595688"/>
          </a:xfrm>
          <a:prstGeom prst="curvedLeftArrow">
            <a:avLst>
              <a:gd name="adj1" fmla="val 25000"/>
              <a:gd name="adj2" fmla="val 50000"/>
              <a:gd name="adj3" fmla="val 22900"/>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11" charset="0"/>
            </a:endParaRPr>
          </a:p>
        </p:txBody>
      </p:sp>
    </p:spTree>
    <p:extLst>
      <p:ext uri="{BB962C8B-B14F-4D97-AF65-F5344CB8AC3E}">
        <p14:creationId xmlns:p14="http://schemas.microsoft.com/office/powerpoint/2010/main" val="185532034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a:t>
            </a:r>
          </a:p>
        </p:txBody>
      </p:sp>
      <p:sp>
        <p:nvSpPr>
          <p:cNvPr id="68610" name="Rectangle 9"/>
          <p:cNvSpPr>
            <a:spLocks noChangeArrowheads="1"/>
          </p:cNvSpPr>
          <p:nvPr/>
        </p:nvSpPr>
        <p:spPr bwMode="auto">
          <a:xfrm>
            <a:off x="5335588" y="1182688"/>
            <a:ext cx="1981200" cy="542925"/>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headers...</a:t>
            </a:r>
          </a:p>
        </p:txBody>
      </p:sp>
      <p:sp>
        <p:nvSpPr>
          <p:cNvPr id="68611" name="Rectangle 10"/>
          <p:cNvSpPr>
            <a:spLocks noChangeArrowheads="1"/>
          </p:cNvSpPr>
          <p:nvPr/>
        </p:nvSpPr>
        <p:spPr bwMode="auto">
          <a:xfrm>
            <a:off x="5335588" y="1712913"/>
            <a:ext cx="1981200" cy="10795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a:t>
            </a:r>
          </a:p>
        </p:txBody>
      </p:sp>
      <p:sp>
        <p:nvSpPr>
          <p:cNvPr id="68612" name="Rectangle 11"/>
          <p:cNvSpPr>
            <a:spLocks noChangeArrowheads="1"/>
          </p:cNvSpPr>
          <p:nvPr/>
        </p:nvSpPr>
        <p:spPr bwMode="auto">
          <a:xfrm>
            <a:off x="5335588" y="27924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swap()</a:t>
            </a:r>
          </a:p>
          <a:p>
            <a:pPr algn="l">
              <a:lnSpc>
                <a:spcPct val="100000"/>
              </a:lnSpc>
            </a:pPr>
            <a:r>
              <a:rPr lang="en-US">
                <a:solidFill>
                  <a:srgbClr val="000066"/>
                </a:solidFill>
                <a:latin typeface="Courier New" charset="0"/>
              </a:rPr>
              <a:t>...</a:t>
            </a:r>
          </a:p>
          <a:p>
            <a:pPr algn="l">
              <a:lnSpc>
                <a:spcPct val="100000"/>
              </a:lnSpc>
            </a:pPr>
            <a:r>
              <a:rPr lang="en-US" sz="600">
                <a:solidFill>
                  <a:srgbClr val="000066"/>
                </a:solidFill>
                <a:latin typeface="Courier New" charset="0"/>
              </a:rPr>
              <a:t>...</a:t>
            </a:r>
          </a:p>
        </p:txBody>
      </p:sp>
      <p:sp>
        <p:nvSpPr>
          <p:cNvPr id="68613" name="Text Box 12"/>
          <p:cNvSpPr txBox="1">
            <a:spLocks noChangeArrowheads="1"/>
          </p:cNvSpPr>
          <p:nvPr/>
        </p:nvSpPr>
        <p:spPr bwMode="auto">
          <a:xfrm>
            <a:off x="4962525" y="992188"/>
            <a:ext cx="322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a:t>
            </a:r>
          </a:p>
        </p:txBody>
      </p:sp>
      <p:sp>
        <p:nvSpPr>
          <p:cNvPr id="68614" name="Text Box 23"/>
          <p:cNvSpPr txBox="1">
            <a:spLocks noChangeArrowheads="1"/>
          </p:cNvSpPr>
          <p:nvPr/>
        </p:nvSpPr>
        <p:spPr bwMode="auto">
          <a:xfrm>
            <a:off x="5273675" y="814388"/>
            <a:ext cx="269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33"/>
                </a:solidFill>
                <a:latin typeface="Courier New" charset="0"/>
              </a:rPr>
              <a:t>Merged Object File</a:t>
            </a:r>
          </a:p>
        </p:txBody>
      </p:sp>
      <p:sp>
        <p:nvSpPr>
          <p:cNvPr id="68615" name="AutoShape 24"/>
          <p:cNvSpPr>
            <a:spLocks/>
          </p:cNvSpPr>
          <p:nvPr/>
        </p:nvSpPr>
        <p:spPr bwMode="auto">
          <a:xfrm>
            <a:off x="7646988" y="1914525"/>
            <a:ext cx="304800" cy="1403350"/>
          </a:xfrm>
          <a:prstGeom prst="rightBrace">
            <a:avLst>
              <a:gd name="adj1" fmla="val 608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6" name="Text Box 25"/>
          <p:cNvSpPr txBox="1">
            <a:spLocks noChangeArrowheads="1"/>
          </p:cNvSpPr>
          <p:nvPr/>
        </p:nvSpPr>
        <p:spPr bwMode="auto">
          <a:xfrm>
            <a:off x="8104188" y="2430463"/>
            <a:ext cx="86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8617" name="Rectangle 33"/>
          <p:cNvSpPr>
            <a:spLocks noChangeArrowheads="1"/>
          </p:cNvSpPr>
          <p:nvPr/>
        </p:nvSpPr>
        <p:spPr bwMode="auto">
          <a:xfrm>
            <a:off x="5335588" y="4545013"/>
            <a:ext cx="1981200" cy="1011237"/>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main, buf,</a:t>
            </a:r>
          </a:p>
          <a:p>
            <a:pPr algn="l">
              <a:lnSpc>
                <a:spcPct val="100000"/>
              </a:lnSpc>
            </a:pPr>
            <a:r>
              <a:rPr lang="en-US">
                <a:solidFill>
                  <a:srgbClr val="000066"/>
                </a:solidFill>
                <a:latin typeface="Courier New" charset="0"/>
              </a:rPr>
              <a:t>swap, bufp0,</a:t>
            </a:r>
          </a:p>
          <a:p>
            <a:pPr algn="l">
              <a:lnSpc>
                <a:spcPct val="100000"/>
              </a:lnSpc>
            </a:pPr>
            <a:r>
              <a:rPr lang="en-US">
                <a:solidFill>
                  <a:srgbClr val="000066"/>
                </a:solidFill>
                <a:latin typeface="Courier New" charset="0"/>
              </a:rPr>
              <a:t>bufp1</a:t>
            </a:r>
          </a:p>
        </p:txBody>
      </p:sp>
      <p:sp>
        <p:nvSpPr>
          <p:cNvPr id="68618" name="AutoShape 34"/>
          <p:cNvSpPr>
            <a:spLocks/>
          </p:cNvSpPr>
          <p:nvPr/>
        </p:nvSpPr>
        <p:spPr bwMode="auto">
          <a:xfrm>
            <a:off x="7646988" y="332581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9" name="Text Box 35"/>
          <p:cNvSpPr txBox="1">
            <a:spLocks noChangeArrowheads="1"/>
          </p:cNvSpPr>
          <p:nvPr/>
        </p:nvSpPr>
        <p:spPr bwMode="auto">
          <a:xfrm>
            <a:off x="8104188" y="34972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8620" name="Rectangle 36"/>
          <p:cNvSpPr>
            <a:spLocks noChangeArrowheads="1"/>
          </p:cNvSpPr>
          <p:nvPr/>
        </p:nvSpPr>
        <p:spPr bwMode="auto">
          <a:xfrm>
            <a:off x="5335588" y="431641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uninitialized data</a:t>
            </a:r>
          </a:p>
        </p:txBody>
      </p:sp>
      <p:sp>
        <p:nvSpPr>
          <p:cNvPr id="68621" name="Text Box 37"/>
          <p:cNvSpPr txBox="1">
            <a:spLocks noChangeArrowheads="1"/>
          </p:cNvSpPr>
          <p:nvPr/>
        </p:nvSpPr>
        <p:spPr bwMode="auto">
          <a:xfrm>
            <a:off x="8123238" y="42354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a:t>
            </a:r>
          </a:p>
        </p:txBody>
      </p:sp>
      <p:sp>
        <p:nvSpPr>
          <p:cNvPr id="68622" name="Rectangle 15"/>
          <p:cNvSpPr>
            <a:spLocks noChangeArrowheads="1"/>
          </p:cNvSpPr>
          <p:nvPr/>
        </p:nvSpPr>
        <p:spPr bwMode="auto">
          <a:xfrm>
            <a:off x="5335588" y="3319463"/>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8623" name="Rectangle 5"/>
          <p:cNvSpPr>
            <a:spLocks noChangeArrowheads="1"/>
          </p:cNvSpPr>
          <p:nvPr/>
        </p:nvSpPr>
        <p:spPr bwMode="auto">
          <a:xfrm>
            <a:off x="5335588" y="38655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FF1A1A"/>
                </a:solidFill>
                <a:latin typeface="Courier New" charset="0"/>
              </a:rPr>
              <a:t>&amp;buf[0]; </a:t>
            </a:r>
          </a:p>
        </p:txBody>
      </p:sp>
      <p:sp>
        <p:nvSpPr>
          <p:cNvPr id="68624" name="Rectangle 33"/>
          <p:cNvSpPr>
            <a:spLocks noChangeArrowheads="1"/>
          </p:cNvSpPr>
          <p:nvPr/>
        </p:nvSpPr>
        <p:spPr bwMode="auto">
          <a:xfrm>
            <a:off x="5335588" y="5551488"/>
            <a:ext cx="1981200" cy="285750"/>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.rel.text</a:t>
            </a:r>
          </a:p>
        </p:txBody>
      </p:sp>
      <p:sp>
        <p:nvSpPr>
          <p:cNvPr id="68625" name="TextBox 45"/>
          <p:cNvSpPr txBox="1">
            <a:spLocks noChangeArrowheads="1"/>
          </p:cNvSpPr>
          <p:nvPr/>
        </p:nvSpPr>
        <p:spPr bwMode="auto">
          <a:xfrm>
            <a:off x="3562350" y="6569075"/>
            <a:ext cx="5581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We’re ignoring some system code that gets linked in.</a:t>
            </a:r>
          </a:p>
        </p:txBody>
      </p:sp>
      <p:sp>
        <p:nvSpPr>
          <p:cNvPr id="68626" name="Text Box 37"/>
          <p:cNvSpPr txBox="1">
            <a:spLocks noChangeArrowheads="1"/>
          </p:cNvSpPr>
          <p:nvPr/>
        </p:nvSpPr>
        <p:spPr bwMode="auto">
          <a:xfrm>
            <a:off x="7958138" y="492918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.symtab</a:t>
            </a:r>
          </a:p>
        </p:txBody>
      </p:sp>
      <p:sp>
        <p:nvSpPr>
          <p:cNvPr id="68627" name="AutoShape 34"/>
          <p:cNvSpPr>
            <a:spLocks/>
          </p:cNvSpPr>
          <p:nvPr/>
        </p:nvSpPr>
        <p:spPr bwMode="auto">
          <a:xfrm>
            <a:off x="7653338" y="460216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28" name="Rectangle 33"/>
          <p:cNvSpPr>
            <a:spLocks noChangeArrowheads="1"/>
          </p:cNvSpPr>
          <p:nvPr/>
        </p:nvSpPr>
        <p:spPr bwMode="auto">
          <a:xfrm>
            <a:off x="5335588" y="5846763"/>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.rel.data...</a:t>
            </a:r>
          </a:p>
        </p:txBody>
      </p:sp>
      <p:sp>
        <p:nvSpPr>
          <p:cNvPr id="68629" name="Text Box 12"/>
          <p:cNvSpPr txBox="1">
            <a:spLocks noChangeArrowheads="1"/>
          </p:cNvSpPr>
          <p:nvPr/>
        </p:nvSpPr>
        <p:spPr bwMode="auto">
          <a:xfrm>
            <a:off x="3841750" y="1552575"/>
            <a:ext cx="1431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0x80483b4</a:t>
            </a:r>
          </a:p>
        </p:txBody>
      </p:sp>
      <p:sp>
        <p:nvSpPr>
          <p:cNvPr id="68630" name="Text Box 12"/>
          <p:cNvSpPr txBox="1">
            <a:spLocks noChangeArrowheads="1"/>
          </p:cNvSpPr>
          <p:nvPr/>
        </p:nvSpPr>
        <p:spPr bwMode="auto">
          <a:xfrm>
            <a:off x="3879850" y="2614613"/>
            <a:ext cx="1431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0x80483c8</a:t>
            </a:r>
          </a:p>
        </p:txBody>
      </p:sp>
      <p:sp>
        <p:nvSpPr>
          <p:cNvPr id="54" name="Rectangle 5"/>
          <p:cNvSpPr txBox="1">
            <a:spLocks noChangeArrowheads="1"/>
          </p:cNvSpPr>
          <p:nvPr/>
        </p:nvSpPr>
        <p:spPr bwMode="auto">
          <a:xfrm>
            <a:off x="290513" y="2525713"/>
            <a:ext cx="3989387"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287338" indent="-2460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Set bufp0 = &amp;buf[0]</a:t>
            </a:r>
          </a:p>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address to change is refaddr</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 ADDR(.data) + sizeof(main.o's .data) + offset</a:t>
            </a:r>
          </a:p>
          <a:p>
            <a:pPr lvl="1" algn="l" eaLnBrk="1" hangingPunct="1">
              <a:lnSpc>
                <a:spcPct val="100000"/>
              </a:lnSpc>
              <a:spcBef>
                <a:spcPct val="25000"/>
              </a:spcBef>
              <a:buClr>
                <a:srgbClr val="660033"/>
              </a:buClr>
              <a:buSzPct val="75000"/>
            </a:pPr>
            <a:r>
              <a:rPr lang="en-US" sz="1800">
                <a:solidFill>
                  <a:srgbClr val="000066"/>
                </a:solidFill>
              </a:rPr>
              <a:t>   = 0x8049454 + 8 + 0 = 0x804945c</a:t>
            </a:r>
          </a:p>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value to substitute = &amp;buf[0]</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 ADDR(.data) + offset 0 = 0x8049454</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If PC-relative, more work to calculate</a:t>
            </a:r>
          </a:p>
          <a:p>
            <a:pPr algn="l" eaLnBrk="1" hangingPunct="1">
              <a:lnSpc>
                <a:spcPct val="100000"/>
              </a:lnSpc>
              <a:spcBef>
                <a:spcPct val="25000"/>
              </a:spcBef>
              <a:buClr>
                <a:srgbClr val="660033"/>
              </a:buClr>
              <a:buSzPct val="75000"/>
              <a:buFont typeface="Wingdings" charset="0"/>
              <a:buChar char="n"/>
            </a:pPr>
            <a:endParaRPr lang="en-US" sz="1800">
              <a:solidFill>
                <a:srgbClr val="000066"/>
              </a:solidFill>
            </a:endParaRPr>
          </a:p>
          <a:p>
            <a:pPr algn="l" eaLnBrk="1" hangingPunct="1">
              <a:lnSpc>
                <a:spcPct val="100000"/>
              </a:lnSpc>
              <a:spcBef>
                <a:spcPct val="25000"/>
              </a:spcBef>
              <a:buClr>
                <a:srgbClr val="660033"/>
              </a:buClr>
              <a:buSzPct val="75000"/>
              <a:buFont typeface="Wingdings" charset="0"/>
              <a:buChar char="n"/>
            </a:pPr>
            <a:endParaRPr lang="en-US">
              <a:solidFill>
                <a:srgbClr val="000099"/>
              </a:solidFill>
            </a:endParaRPr>
          </a:p>
        </p:txBody>
      </p:sp>
      <p:sp>
        <p:nvSpPr>
          <p:cNvPr id="68632" name="Text Box 12"/>
          <p:cNvSpPr txBox="1">
            <a:spLocks noChangeArrowheads="1"/>
          </p:cNvSpPr>
          <p:nvPr/>
        </p:nvSpPr>
        <p:spPr bwMode="auto">
          <a:xfrm>
            <a:off x="3865563" y="3286125"/>
            <a:ext cx="1431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0x8049454</a:t>
            </a:r>
          </a:p>
        </p:txBody>
      </p:sp>
      <p:grpSp>
        <p:nvGrpSpPr>
          <p:cNvPr id="2" name="Group 37"/>
          <p:cNvGrpSpPr>
            <a:grpSpLocks/>
          </p:cNvGrpSpPr>
          <p:nvPr/>
        </p:nvGrpSpPr>
        <p:grpSpPr bwMode="auto">
          <a:xfrm>
            <a:off x="355600" y="1031875"/>
            <a:ext cx="5168900" cy="3357563"/>
            <a:chOff x="355600" y="1032025"/>
            <a:chExt cx="5168299" cy="3357909"/>
          </a:xfrm>
        </p:grpSpPr>
        <p:sp>
          <p:nvSpPr>
            <p:cNvPr id="68635" name="Rectangle 4"/>
            <p:cNvSpPr>
              <a:spLocks noChangeArrowheads="1"/>
            </p:cNvSpPr>
            <p:nvPr/>
          </p:nvSpPr>
          <p:spPr bwMode="auto">
            <a:xfrm>
              <a:off x="355600" y="1032025"/>
              <a:ext cx="2678062" cy="369332"/>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swap.o's .rel.data</a:t>
              </a:r>
            </a:p>
          </p:txBody>
        </p:sp>
        <p:sp>
          <p:nvSpPr>
            <p:cNvPr id="68636" name="Rectangle 3"/>
            <p:cNvSpPr>
              <a:spLocks noChangeArrowheads="1"/>
            </p:cNvSpPr>
            <p:nvPr/>
          </p:nvSpPr>
          <p:spPr bwMode="auto">
            <a:xfrm>
              <a:off x="355600" y="1525789"/>
              <a:ext cx="2971454" cy="585847"/>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FF1A1A"/>
                  </a:solidFill>
                  <a:latin typeface="Courier New" charset="0"/>
                </a:rPr>
                <a:t>buf </a:t>
              </a:r>
              <a:r>
                <a:rPr lang="en-US" sz="1600" b="0">
                  <a:solidFill>
                    <a:srgbClr val="FF1A1A"/>
                  </a:solidFill>
                </a:rPr>
                <a:t>referenced at mem addr 0xZ, offset of 0 into .data</a:t>
              </a:r>
            </a:p>
          </p:txBody>
        </p:sp>
        <p:sp>
          <p:nvSpPr>
            <p:cNvPr id="68637" name="Text Box 12"/>
            <p:cNvSpPr txBox="1">
              <a:spLocks noChangeArrowheads="1"/>
            </p:cNvSpPr>
            <p:nvPr/>
          </p:nvSpPr>
          <p:spPr bwMode="auto">
            <a:xfrm>
              <a:off x="3915949" y="3743754"/>
              <a:ext cx="1431759" cy="6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1A1A"/>
                  </a:solidFill>
                  <a:latin typeface="Courier New" charset="0"/>
                </a:rPr>
                <a:t>refaddr =</a:t>
              </a:r>
            </a:p>
            <a:p>
              <a:pPr algn="l">
                <a:lnSpc>
                  <a:spcPct val="100000"/>
                </a:lnSpc>
              </a:pPr>
              <a:r>
                <a:rPr lang="en-US" sz="1800">
                  <a:solidFill>
                    <a:srgbClr val="FF1A1A"/>
                  </a:solidFill>
                  <a:latin typeface="Courier New" charset="0"/>
                </a:rPr>
                <a:t>0x804945c</a:t>
              </a:r>
            </a:p>
          </p:txBody>
        </p:sp>
        <p:cxnSp>
          <p:nvCxnSpPr>
            <p:cNvPr id="68638" name="Straight Arrow Connector 34"/>
            <p:cNvCxnSpPr>
              <a:cxnSpLocks noChangeShapeType="1"/>
            </p:cNvCxnSpPr>
            <p:nvPr/>
          </p:nvCxnSpPr>
          <p:spPr bwMode="auto">
            <a:xfrm rot="10800000">
              <a:off x="5046060" y="4077550"/>
              <a:ext cx="477839" cy="2"/>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grpSp>
      <p:cxnSp>
        <p:nvCxnSpPr>
          <p:cNvPr id="39" name="Straight Arrow Connector 38"/>
          <p:cNvCxnSpPr>
            <a:cxnSpLocks noChangeShapeType="1"/>
          </p:cNvCxnSpPr>
          <p:nvPr/>
        </p:nvCxnSpPr>
        <p:spPr bwMode="auto">
          <a:xfrm rot="10800000" flipV="1">
            <a:off x="2413000" y="4279900"/>
            <a:ext cx="2884488" cy="1373188"/>
          </a:xfrm>
          <a:prstGeom prst="straightConnector1">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481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fade">
                                      <p:cBhvr>
                                        <p:cTn id="12" dur="500"/>
                                        <p:tgtEl>
                                          <p:spTgt spid="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fade">
                                      <p:cBhvr>
                                        <p:cTn id="17" dur="500"/>
                                        <p:tgtEl>
                                          <p:spTgt spid="5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
                                            <p:txEl>
                                              <p:pRg st="2" end="2"/>
                                            </p:txEl>
                                          </p:spTgt>
                                        </p:tgtEl>
                                        <p:attrNameLst>
                                          <p:attrName>style.visibility</p:attrName>
                                        </p:attrNameLst>
                                      </p:cBhvr>
                                      <p:to>
                                        <p:strVal val="visible"/>
                                      </p:to>
                                    </p:set>
                                    <p:animEffect transition="in" filter="fade">
                                      <p:cBhvr>
                                        <p:cTn id="20" dur="500"/>
                                        <p:tgtEl>
                                          <p:spTgt spid="5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4">
                                            <p:txEl>
                                              <p:pRg st="3" end="3"/>
                                            </p:txEl>
                                          </p:spTgt>
                                        </p:tgtEl>
                                        <p:attrNameLst>
                                          <p:attrName>style.visibility</p:attrName>
                                        </p:attrNameLst>
                                      </p:cBhvr>
                                      <p:to>
                                        <p:strVal val="visible"/>
                                      </p:to>
                                    </p:set>
                                    <p:animEffect transition="in" filter="fade">
                                      <p:cBhvr>
                                        <p:cTn id="23" dur="500"/>
                                        <p:tgtEl>
                                          <p:spTgt spid="5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4">
                                            <p:txEl>
                                              <p:pRg st="4" end="4"/>
                                            </p:txEl>
                                          </p:spTgt>
                                        </p:tgtEl>
                                        <p:attrNameLst>
                                          <p:attrName>style.visibility</p:attrName>
                                        </p:attrNameLst>
                                      </p:cBhvr>
                                      <p:to>
                                        <p:strVal val="visible"/>
                                      </p:to>
                                    </p:set>
                                    <p:animEffect transition="in" filter="fade">
                                      <p:cBhvr>
                                        <p:cTn id="28" dur="500"/>
                                        <p:tgtEl>
                                          <p:spTgt spid="5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xEl>
                                              <p:pRg st="5" end="5"/>
                                            </p:txEl>
                                          </p:spTgt>
                                        </p:tgtEl>
                                        <p:attrNameLst>
                                          <p:attrName>style.visibility</p:attrName>
                                        </p:attrNameLst>
                                      </p:cBhvr>
                                      <p:to>
                                        <p:strVal val="visible"/>
                                      </p:to>
                                    </p:set>
                                    <p:animEffect transition="in" filter="fade">
                                      <p:cBhvr>
                                        <p:cTn id="31" dur="500"/>
                                        <p:tgtEl>
                                          <p:spTgt spid="54">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xEl>
                                              <p:pRg st="6" end="6"/>
                                            </p:txEl>
                                          </p:spTgt>
                                        </p:tgtEl>
                                        <p:attrNameLst>
                                          <p:attrName>style.visibility</p:attrName>
                                        </p:attrNameLst>
                                      </p:cBhvr>
                                      <p:to>
                                        <p:strVal val="visible"/>
                                      </p:to>
                                    </p:set>
                                    <p:animEffect transition="in" filter="fade">
                                      <p:cBhvr>
                                        <p:cTn id="34" dur="500"/>
                                        <p:tgtEl>
                                          <p:spTgt spid="54">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p:cNvSpPr>
            <a:spLocks noGrp="1" noChangeArrowheads="1"/>
          </p:cNvSpPr>
          <p:nvPr>
            <p:ph type="title"/>
          </p:nvPr>
        </p:nvSpPr>
        <p:spPr/>
        <p:txBody>
          <a:bodyPr/>
          <a:lstStyle/>
          <a:p>
            <a:pPr eaLnBrk="1" hangingPunct="1">
              <a:defRPr/>
            </a:pPr>
            <a:r>
              <a:rPr lang="en-US"/>
              <a:t>Packaging  Commonly Used Functions</a:t>
            </a:r>
          </a:p>
        </p:txBody>
      </p:sp>
      <p:sp>
        <p:nvSpPr>
          <p:cNvPr id="212997" name="Rectangle 5"/>
          <p:cNvSpPr>
            <a:spLocks noGrp="1" noChangeArrowheads="1"/>
          </p:cNvSpPr>
          <p:nvPr>
            <p:ph type="body" idx="1"/>
          </p:nvPr>
        </p:nvSpPr>
        <p:spPr/>
        <p:txBody>
          <a:bodyPr/>
          <a:lstStyle/>
          <a:p>
            <a:pPr eaLnBrk="1" hangingPunct="1">
              <a:buFont typeface="Wingdings" pitchFamily="-1" charset="2"/>
              <a:buNone/>
              <a:defRPr/>
            </a:pPr>
            <a:r>
              <a:rPr lang="en-US" sz="2000" dirty="0"/>
              <a:t>How to package functions commonly used by programmers?</a:t>
            </a:r>
          </a:p>
          <a:p>
            <a:pPr lvl="1" eaLnBrk="1" hangingPunct="1">
              <a:buFont typeface="Wingdings" pitchFamily="-1" charset="2"/>
              <a:buChar char="n"/>
              <a:defRPr/>
            </a:pPr>
            <a:r>
              <a:rPr lang="en-US" sz="1800" dirty="0"/>
              <a:t>Math, I/O, memory management, string manipulation, etc.</a:t>
            </a:r>
          </a:p>
          <a:p>
            <a:pPr eaLnBrk="1" hangingPunct="1">
              <a:buFont typeface="Wingdings" pitchFamily="-1" charset="2"/>
              <a:buNone/>
              <a:defRPr/>
            </a:pPr>
            <a:r>
              <a:rPr lang="en-US" sz="2000" dirty="0"/>
              <a:t>Awkward, given the linker framework so far:</a:t>
            </a:r>
          </a:p>
          <a:p>
            <a:pPr lvl="1" eaLnBrk="1" hangingPunct="1">
              <a:buFont typeface="Wingdings" pitchFamily="-1" charset="2"/>
              <a:buChar char="n"/>
              <a:defRPr/>
            </a:pPr>
            <a:r>
              <a:rPr lang="en-US" sz="1800" dirty="0"/>
              <a:t>Option 1: Put all functions in a single source file</a:t>
            </a:r>
          </a:p>
          <a:p>
            <a:pPr lvl="2" eaLnBrk="1" hangingPunct="1">
              <a:buFont typeface="Wingdings" pitchFamily="-1" charset="2"/>
              <a:buChar char="l"/>
              <a:defRPr/>
            </a:pPr>
            <a:r>
              <a:rPr lang="en-US" sz="1600" dirty="0">
                <a:ea typeface="ＭＳ Ｐゴシック" pitchFamily="-1" charset="-128"/>
              </a:rPr>
              <a:t>Programmers link big object file into their programs</a:t>
            </a:r>
          </a:p>
          <a:p>
            <a:pPr lvl="2" eaLnBrk="1" hangingPunct="1">
              <a:buFont typeface="Wingdings" pitchFamily="-1" charset="2"/>
              <a:buChar char="l"/>
              <a:defRPr/>
            </a:pPr>
            <a:r>
              <a:rPr lang="en-US" sz="1600" dirty="0">
                <a:ea typeface="ＭＳ Ｐゴシック" pitchFamily="-1" charset="-128"/>
              </a:rPr>
              <a:t>Space and time inefficient</a:t>
            </a:r>
          </a:p>
          <a:p>
            <a:pPr lvl="1" eaLnBrk="1" hangingPunct="1">
              <a:buFont typeface="Wingdings" pitchFamily="-1" charset="2"/>
              <a:buChar char="n"/>
              <a:defRPr/>
            </a:pPr>
            <a:r>
              <a:rPr lang="en-US" sz="1800" dirty="0"/>
              <a:t>Option 2: Put each function in a separate source file</a:t>
            </a:r>
          </a:p>
          <a:p>
            <a:pPr lvl="2" eaLnBrk="1" hangingPunct="1">
              <a:buFont typeface="Wingdings" pitchFamily="-1" charset="2"/>
              <a:buChar char="l"/>
              <a:defRPr/>
            </a:pPr>
            <a:r>
              <a:rPr lang="en-US" sz="1600" dirty="0">
                <a:ea typeface="ＭＳ Ｐゴシック" pitchFamily="-1" charset="-128"/>
              </a:rPr>
              <a:t>Programmers explicitly link appropriate binaries into their programs</a:t>
            </a:r>
          </a:p>
          <a:p>
            <a:pPr lvl="2" eaLnBrk="1" hangingPunct="1">
              <a:buFont typeface="Wingdings" pitchFamily="-1" charset="2"/>
              <a:buChar char="l"/>
              <a:defRPr/>
            </a:pPr>
            <a:r>
              <a:rPr lang="en-US" sz="1600" dirty="0">
                <a:ea typeface="ＭＳ Ｐゴシック" pitchFamily="-1" charset="-128"/>
              </a:rPr>
              <a:t>More efficient, but burdensome on the programmer</a:t>
            </a:r>
          </a:p>
          <a:p>
            <a:pPr eaLnBrk="1" hangingPunct="1">
              <a:buFont typeface="Wingdings" pitchFamily="-1" charset="2"/>
              <a:buNone/>
              <a:defRPr/>
            </a:pPr>
            <a:r>
              <a:rPr lang="en-US" sz="2000" dirty="0"/>
              <a:t>Solution: </a:t>
            </a:r>
            <a:r>
              <a:rPr lang="en-US" sz="2000" i="1" dirty="0">
                <a:solidFill>
                  <a:srgbClr val="FF0000"/>
                </a:solidFill>
              </a:rPr>
              <a:t>static libraries</a:t>
            </a:r>
            <a:r>
              <a:rPr lang="en-US" sz="2000" dirty="0"/>
              <a:t> (.</a:t>
            </a:r>
            <a:r>
              <a:rPr lang="en-US" sz="2000" dirty="0">
                <a:latin typeface="Courier New" pitchFamily="-1" charset="0"/>
              </a:rPr>
              <a:t>a</a:t>
            </a:r>
            <a:r>
              <a:rPr lang="en-US" sz="2000" dirty="0"/>
              <a:t> </a:t>
            </a:r>
            <a:r>
              <a:rPr lang="en-US" sz="2000" dirty="0">
                <a:solidFill>
                  <a:srgbClr val="000004"/>
                </a:solidFill>
              </a:rPr>
              <a:t>archive files, </a:t>
            </a:r>
            <a:r>
              <a:rPr lang="en-US" sz="2000" dirty="0" err="1">
                <a:solidFill>
                  <a:srgbClr val="000004"/>
                </a:solidFill>
              </a:rPr>
              <a:t>e.g</a:t>
            </a:r>
            <a:r>
              <a:rPr lang="en-US" sz="2000" dirty="0">
                <a:solidFill>
                  <a:srgbClr val="000004"/>
                </a:solidFill>
              </a:rPr>
              <a:t> </a:t>
            </a:r>
            <a:r>
              <a:rPr lang="en-US" sz="2000" dirty="0" err="1">
                <a:solidFill>
                  <a:srgbClr val="000004"/>
                </a:solidFill>
              </a:rPr>
              <a:t>libc.a</a:t>
            </a:r>
            <a:r>
              <a:rPr lang="en-US" sz="2000" dirty="0"/>
              <a:t>)</a:t>
            </a:r>
          </a:p>
          <a:p>
            <a:pPr lvl="1" eaLnBrk="1" hangingPunct="1">
              <a:buFont typeface="Wingdings" pitchFamily="-1" charset="2"/>
              <a:buChar char="n"/>
              <a:defRPr/>
            </a:pPr>
            <a:r>
              <a:rPr lang="en-US" sz="1800" dirty="0"/>
              <a:t>Concatenate related </a:t>
            </a:r>
            <a:r>
              <a:rPr lang="en-US" sz="1800" dirty="0" err="1"/>
              <a:t>relocatable</a:t>
            </a:r>
            <a:r>
              <a:rPr lang="en-US" sz="1800" dirty="0"/>
              <a:t> object files into a single file with an index (called an archive).</a:t>
            </a:r>
          </a:p>
          <a:p>
            <a:pPr lvl="1" eaLnBrk="1" hangingPunct="1">
              <a:buFont typeface="Wingdings" pitchFamily="-1" charset="2"/>
              <a:buChar char="n"/>
              <a:defRPr/>
            </a:pPr>
            <a:r>
              <a:rPr lang="en-US" sz="1800" dirty="0"/>
              <a:t>Enhance linker so that it tries to resolve unresolved external references by looking for the symbols in one or more archives.</a:t>
            </a:r>
          </a:p>
          <a:p>
            <a:pPr lvl="1" eaLnBrk="1" hangingPunct="1">
              <a:buFont typeface="Wingdings" pitchFamily="-1" charset="2"/>
              <a:buChar char="n"/>
              <a:defRPr/>
            </a:pPr>
            <a:r>
              <a:rPr lang="en-US" sz="1800" dirty="0"/>
              <a:t>If an archive member file resolves reference, link into executable.</a:t>
            </a:r>
          </a:p>
        </p:txBody>
      </p:sp>
    </p:spTree>
    <p:extLst>
      <p:ext uri="{BB962C8B-B14F-4D97-AF65-F5344CB8AC3E}">
        <p14:creationId xmlns:p14="http://schemas.microsoft.com/office/powerpoint/2010/main" val="1026084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997">
                                            <p:txEl>
                                              <p:pRg st="0" end="0"/>
                                            </p:txEl>
                                          </p:spTgt>
                                        </p:tgtEl>
                                        <p:attrNameLst>
                                          <p:attrName>style.visibility</p:attrName>
                                        </p:attrNameLst>
                                      </p:cBhvr>
                                      <p:to>
                                        <p:strVal val="visible"/>
                                      </p:to>
                                    </p:set>
                                    <p:animEffect transition="in" filter="dissolve">
                                      <p:cBhvr>
                                        <p:cTn id="7" dur="500"/>
                                        <p:tgtEl>
                                          <p:spTgt spid="21299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2997">
                                            <p:txEl>
                                              <p:pRg st="1" end="1"/>
                                            </p:txEl>
                                          </p:spTgt>
                                        </p:tgtEl>
                                        <p:attrNameLst>
                                          <p:attrName>style.visibility</p:attrName>
                                        </p:attrNameLst>
                                      </p:cBhvr>
                                      <p:to>
                                        <p:strVal val="visible"/>
                                      </p:to>
                                    </p:set>
                                    <p:animEffect transition="in" filter="dissolve">
                                      <p:cBhvr>
                                        <p:cTn id="10" dur="500"/>
                                        <p:tgtEl>
                                          <p:spTgt spid="21299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2997">
                                            <p:txEl>
                                              <p:pRg st="2" end="2"/>
                                            </p:txEl>
                                          </p:spTgt>
                                        </p:tgtEl>
                                        <p:attrNameLst>
                                          <p:attrName>style.visibility</p:attrName>
                                        </p:attrNameLst>
                                      </p:cBhvr>
                                      <p:to>
                                        <p:strVal val="visible"/>
                                      </p:to>
                                    </p:set>
                                    <p:animEffect transition="in" filter="dissolve">
                                      <p:cBhvr>
                                        <p:cTn id="15" dur="500"/>
                                        <p:tgtEl>
                                          <p:spTgt spid="21299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2997">
                                            <p:txEl>
                                              <p:pRg st="3" end="3"/>
                                            </p:txEl>
                                          </p:spTgt>
                                        </p:tgtEl>
                                        <p:attrNameLst>
                                          <p:attrName>style.visibility</p:attrName>
                                        </p:attrNameLst>
                                      </p:cBhvr>
                                      <p:to>
                                        <p:strVal val="visible"/>
                                      </p:to>
                                    </p:set>
                                    <p:animEffect transition="in" filter="dissolve">
                                      <p:cBhvr>
                                        <p:cTn id="18" dur="500"/>
                                        <p:tgtEl>
                                          <p:spTgt spid="21299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12997">
                                            <p:txEl>
                                              <p:pRg st="4" end="4"/>
                                            </p:txEl>
                                          </p:spTgt>
                                        </p:tgtEl>
                                        <p:attrNameLst>
                                          <p:attrName>style.visibility</p:attrName>
                                        </p:attrNameLst>
                                      </p:cBhvr>
                                      <p:to>
                                        <p:strVal val="visible"/>
                                      </p:to>
                                    </p:set>
                                    <p:animEffect transition="in" filter="dissolve">
                                      <p:cBhvr>
                                        <p:cTn id="21" dur="500"/>
                                        <p:tgtEl>
                                          <p:spTgt spid="21299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12997">
                                            <p:txEl>
                                              <p:pRg st="5" end="5"/>
                                            </p:txEl>
                                          </p:spTgt>
                                        </p:tgtEl>
                                        <p:attrNameLst>
                                          <p:attrName>style.visibility</p:attrName>
                                        </p:attrNameLst>
                                      </p:cBhvr>
                                      <p:to>
                                        <p:strVal val="visible"/>
                                      </p:to>
                                    </p:set>
                                    <p:animEffect transition="in" filter="dissolve">
                                      <p:cBhvr>
                                        <p:cTn id="24" dur="500"/>
                                        <p:tgtEl>
                                          <p:spTgt spid="21299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2997">
                                            <p:txEl>
                                              <p:pRg st="6" end="6"/>
                                            </p:txEl>
                                          </p:spTgt>
                                        </p:tgtEl>
                                        <p:attrNameLst>
                                          <p:attrName>style.visibility</p:attrName>
                                        </p:attrNameLst>
                                      </p:cBhvr>
                                      <p:to>
                                        <p:strVal val="visible"/>
                                      </p:to>
                                    </p:set>
                                    <p:animEffect transition="in" filter="dissolve">
                                      <p:cBhvr>
                                        <p:cTn id="27" dur="500"/>
                                        <p:tgtEl>
                                          <p:spTgt spid="21299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2997">
                                            <p:txEl>
                                              <p:pRg st="7" end="7"/>
                                            </p:txEl>
                                          </p:spTgt>
                                        </p:tgtEl>
                                        <p:attrNameLst>
                                          <p:attrName>style.visibility</p:attrName>
                                        </p:attrNameLst>
                                      </p:cBhvr>
                                      <p:to>
                                        <p:strVal val="visible"/>
                                      </p:to>
                                    </p:set>
                                    <p:animEffect transition="in" filter="dissolve">
                                      <p:cBhvr>
                                        <p:cTn id="30" dur="500"/>
                                        <p:tgtEl>
                                          <p:spTgt spid="212997">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2997">
                                            <p:txEl>
                                              <p:pRg st="8" end="8"/>
                                            </p:txEl>
                                          </p:spTgt>
                                        </p:tgtEl>
                                        <p:attrNameLst>
                                          <p:attrName>style.visibility</p:attrName>
                                        </p:attrNameLst>
                                      </p:cBhvr>
                                      <p:to>
                                        <p:strVal val="visible"/>
                                      </p:to>
                                    </p:set>
                                    <p:animEffect transition="in" filter="dissolve">
                                      <p:cBhvr>
                                        <p:cTn id="33" dur="500"/>
                                        <p:tgtEl>
                                          <p:spTgt spid="21299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12997">
                                            <p:txEl>
                                              <p:pRg st="9" end="9"/>
                                            </p:txEl>
                                          </p:spTgt>
                                        </p:tgtEl>
                                        <p:attrNameLst>
                                          <p:attrName>style.visibility</p:attrName>
                                        </p:attrNameLst>
                                      </p:cBhvr>
                                      <p:to>
                                        <p:strVal val="visible"/>
                                      </p:to>
                                    </p:set>
                                    <p:animEffect transition="in" filter="dissolve">
                                      <p:cBhvr>
                                        <p:cTn id="38" dur="500"/>
                                        <p:tgtEl>
                                          <p:spTgt spid="212997">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12997">
                                            <p:txEl>
                                              <p:pRg st="10" end="10"/>
                                            </p:txEl>
                                          </p:spTgt>
                                        </p:tgtEl>
                                        <p:attrNameLst>
                                          <p:attrName>style.visibility</p:attrName>
                                        </p:attrNameLst>
                                      </p:cBhvr>
                                      <p:to>
                                        <p:strVal val="visible"/>
                                      </p:to>
                                    </p:set>
                                    <p:animEffect transition="in" filter="dissolve">
                                      <p:cBhvr>
                                        <p:cTn id="41" dur="500"/>
                                        <p:tgtEl>
                                          <p:spTgt spid="212997">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12997">
                                            <p:txEl>
                                              <p:pRg st="11" end="11"/>
                                            </p:txEl>
                                          </p:spTgt>
                                        </p:tgtEl>
                                        <p:attrNameLst>
                                          <p:attrName>style.visibility</p:attrName>
                                        </p:attrNameLst>
                                      </p:cBhvr>
                                      <p:to>
                                        <p:strVal val="visible"/>
                                      </p:to>
                                    </p:set>
                                    <p:animEffect transition="in" filter="dissolve">
                                      <p:cBhvr>
                                        <p:cTn id="44" dur="500"/>
                                        <p:tgtEl>
                                          <p:spTgt spid="212997">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12997">
                                            <p:txEl>
                                              <p:pRg st="12" end="12"/>
                                            </p:txEl>
                                          </p:spTgt>
                                        </p:tgtEl>
                                        <p:attrNameLst>
                                          <p:attrName>style.visibility</p:attrName>
                                        </p:attrNameLst>
                                      </p:cBhvr>
                                      <p:to>
                                        <p:strVal val="visible"/>
                                      </p:to>
                                    </p:set>
                                    <p:animEffect transition="in" filter="dissolve">
                                      <p:cBhvr>
                                        <p:cTn id="47" dur="500"/>
                                        <p:tgtEl>
                                          <p:spTgt spid="21299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39" name="Rectangle 23"/>
          <p:cNvSpPr>
            <a:spLocks noGrp="1" noChangeArrowheads="1"/>
          </p:cNvSpPr>
          <p:nvPr>
            <p:ph type="title"/>
          </p:nvPr>
        </p:nvSpPr>
        <p:spPr/>
        <p:txBody>
          <a:bodyPr/>
          <a:lstStyle/>
          <a:p>
            <a:pPr eaLnBrk="1" hangingPunct="1">
              <a:defRPr/>
            </a:pPr>
            <a:r>
              <a:rPr lang="en-US"/>
              <a:t>Static Libraries (archives)</a:t>
            </a:r>
          </a:p>
        </p:txBody>
      </p:sp>
      <p:sp>
        <p:nvSpPr>
          <p:cNvPr id="70658" name="Line 3"/>
          <p:cNvSpPr>
            <a:spLocks noChangeShapeType="1"/>
          </p:cNvSpPr>
          <p:nvPr/>
        </p:nvSpPr>
        <p:spPr bwMode="auto">
          <a:xfrm>
            <a:off x="1600200" y="1524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59" name="Rectangle 4"/>
          <p:cNvSpPr>
            <a:spLocks noChangeArrowheads="1"/>
          </p:cNvSpPr>
          <p:nvPr/>
        </p:nvSpPr>
        <p:spPr bwMode="auto">
          <a:xfrm>
            <a:off x="914400" y="18938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0660" name="Text Box 5"/>
          <p:cNvSpPr txBox="1">
            <a:spLocks noChangeArrowheads="1"/>
          </p:cNvSpPr>
          <p:nvPr/>
        </p:nvSpPr>
        <p:spPr bwMode="auto">
          <a:xfrm>
            <a:off x="1219200" y="121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p1.c</a:t>
            </a:r>
          </a:p>
        </p:txBody>
      </p:sp>
      <p:sp>
        <p:nvSpPr>
          <p:cNvPr id="70661" name="Text Box 6"/>
          <p:cNvSpPr txBox="1">
            <a:spLocks noChangeArrowheads="1"/>
          </p:cNvSpPr>
          <p:nvPr/>
        </p:nvSpPr>
        <p:spPr bwMode="auto">
          <a:xfrm>
            <a:off x="1250950" y="2590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p1.o</a:t>
            </a:r>
          </a:p>
        </p:txBody>
      </p:sp>
      <p:sp>
        <p:nvSpPr>
          <p:cNvPr id="70662" name="Rectangle 7"/>
          <p:cNvSpPr>
            <a:spLocks noChangeArrowheads="1"/>
          </p:cNvSpPr>
          <p:nvPr/>
        </p:nvSpPr>
        <p:spPr bwMode="auto">
          <a:xfrm>
            <a:off x="2590800" y="18938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0663" name="Text Box 8"/>
          <p:cNvSpPr txBox="1">
            <a:spLocks noChangeArrowheads="1"/>
          </p:cNvSpPr>
          <p:nvPr/>
        </p:nvSpPr>
        <p:spPr bwMode="auto">
          <a:xfrm>
            <a:off x="2927350" y="121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p2.c</a:t>
            </a:r>
          </a:p>
        </p:txBody>
      </p:sp>
      <p:sp>
        <p:nvSpPr>
          <p:cNvPr id="70664" name="Text Box 9"/>
          <p:cNvSpPr txBox="1">
            <a:spLocks noChangeArrowheads="1"/>
          </p:cNvSpPr>
          <p:nvPr/>
        </p:nvSpPr>
        <p:spPr bwMode="auto">
          <a:xfrm>
            <a:off x="2927350" y="2590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p2.o</a:t>
            </a:r>
          </a:p>
        </p:txBody>
      </p:sp>
      <p:sp>
        <p:nvSpPr>
          <p:cNvPr id="70665" name="Line 10"/>
          <p:cNvSpPr>
            <a:spLocks noChangeShapeType="1"/>
          </p:cNvSpPr>
          <p:nvPr/>
        </p:nvSpPr>
        <p:spPr bwMode="auto">
          <a:xfrm>
            <a:off x="3276600" y="1524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6" name="Line 11"/>
          <p:cNvSpPr>
            <a:spLocks noChangeShapeType="1"/>
          </p:cNvSpPr>
          <p:nvPr/>
        </p:nvSpPr>
        <p:spPr bwMode="auto">
          <a:xfrm>
            <a:off x="1600200" y="2286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7" name="Line 12"/>
          <p:cNvSpPr>
            <a:spLocks noChangeShapeType="1"/>
          </p:cNvSpPr>
          <p:nvPr/>
        </p:nvSpPr>
        <p:spPr bwMode="auto">
          <a:xfrm>
            <a:off x="3276600" y="2286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8" name="Line 13"/>
          <p:cNvSpPr>
            <a:spLocks noChangeShapeType="1"/>
          </p:cNvSpPr>
          <p:nvPr/>
        </p:nvSpPr>
        <p:spPr bwMode="auto">
          <a:xfrm>
            <a:off x="1600200" y="2895600"/>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9" name="Line 14"/>
          <p:cNvSpPr>
            <a:spLocks noChangeShapeType="1"/>
          </p:cNvSpPr>
          <p:nvPr/>
        </p:nvSpPr>
        <p:spPr bwMode="auto">
          <a:xfrm>
            <a:off x="3276600" y="2895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70" name="Text Box 15"/>
          <p:cNvSpPr txBox="1">
            <a:spLocks noChangeArrowheads="1"/>
          </p:cNvSpPr>
          <p:nvPr/>
        </p:nvSpPr>
        <p:spPr bwMode="auto">
          <a:xfrm>
            <a:off x="4724400" y="25908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libc.a</a:t>
            </a:r>
          </a:p>
        </p:txBody>
      </p:sp>
      <p:sp>
        <p:nvSpPr>
          <p:cNvPr id="70671" name="Line 16"/>
          <p:cNvSpPr>
            <a:spLocks noChangeShapeType="1"/>
          </p:cNvSpPr>
          <p:nvPr/>
        </p:nvSpPr>
        <p:spPr bwMode="auto">
          <a:xfrm flipH="1">
            <a:off x="3886200" y="2895600"/>
            <a:ext cx="838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72" name="Text Box 17"/>
          <p:cNvSpPr txBox="1">
            <a:spLocks noChangeArrowheads="1"/>
          </p:cNvSpPr>
          <p:nvPr/>
        </p:nvSpPr>
        <p:spPr bwMode="auto">
          <a:xfrm>
            <a:off x="5791200" y="2320925"/>
            <a:ext cx="3200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static library (archive) of relocatable object files concatenated into one file.</a:t>
            </a:r>
            <a:endParaRPr lang="en-US" sz="1800">
              <a:solidFill>
                <a:srgbClr val="FF0000"/>
              </a:solidFill>
            </a:endParaRPr>
          </a:p>
        </p:txBody>
      </p:sp>
      <p:sp>
        <p:nvSpPr>
          <p:cNvPr id="70673" name="Text Box 18"/>
          <p:cNvSpPr txBox="1">
            <a:spLocks noChangeArrowheads="1"/>
          </p:cNvSpPr>
          <p:nvPr/>
        </p:nvSpPr>
        <p:spPr bwMode="auto">
          <a:xfrm>
            <a:off x="3657600" y="3732213"/>
            <a:ext cx="4876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executable object file (only contains code and data for</a:t>
            </a:r>
            <a:r>
              <a:rPr lang="en-US" sz="1800" i="1">
                <a:solidFill>
                  <a:srgbClr val="FF0000"/>
                </a:solidFill>
                <a:latin typeface="Courier New" charset="0"/>
              </a:rPr>
              <a:t> libc</a:t>
            </a:r>
            <a:r>
              <a:rPr lang="en-US" sz="1800" i="1">
                <a:solidFill>
                  <a:srgbClr val="FF0000"/>
                </a:solidFill>
              </a:rPr>
              <a:t> functions that are called from </a:t>
            </a:r>
            <a:r>
              <a:rPr lang="en-US" sz="1800" i="1">
                <a:solidFill>
                  <a:srgbClr val="FF0000"/>
                </a:solidFill>
                <a:latin typeface="Courier New" charset="0"/>
              </a:rPr>
              <a:t>p1.c</a:t>
            </a:r>
            <a:r>
              <a:rPr lang="en-US" sz="1800" i="1">
                <a:solidFill>
                  <a:srgbClr val="FF0000"/>
                </a:solidFill>
              </a:rPr>
              <a:t> and </a:t>
            </a:r>
            <a:r>
              <a:rPr lang="en-US" sz="1800" i="1">
                <a:solidFill>
                  <a:srgbClr val="FF0000"/>
                </a:solidFill>
                <a:latin typeface="Courier New" charset="0"/>
              </a:rPr>
              <a:t>p2.c</a:t>
            </a:r>
            <a:r>
              <a:rPr lang="en-US" sz="1800" i="1">
                <a:solidFill>
                  <a:srgbClr val="FF0000"/>
                </a:solidFill>
              </a:rPr>
              <a:t>)</a:t>
            </a:r>
          </a:p>
        </p:txBody>
      </p:sp>
      <p:sp>
        <p:nvSpPr>
          <p:cNvPr id="70674" name="Text Box 19"/>
          <p:cNvSpPr txBox="1">
            <a:spLocks noChangeArrowheads="1"/>
          </p:cNvSpPr>
          <p:nvPr/>
        </p:nvSpPr>
        <p:spPr bwMode="auto">
          <a:xfrm>
            <a:off x="990600" y="4876800"/>
            <a:ext cx="6858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Further improves modularity and efficiency by packaging commonly used functions [e.g., C standard library (</a:t>
            </a:r>
            <a:r>
              <a:rPr lang="en-US" sz="1800">
                <a:solidFill>
                  <a:srgbClr val="000066"/>
                </a:solidFill>
                <a:latin typeface="Courier New" charset="0"/>
              </a:rPr>
              <a:t>libc</a:t>
            </a:r>
            <a:r>
              <a:rPr lang="en-US" sz="1800">
                <a:solidFill>
                  <a:srgbClr val="000066"/>
                </a:solidFill>
              </a:rPr>
              <a:t>), math library (</a:t>
            </a:r>
            <a:r>
              <a:rPr lang="en-US" sz="1800">
                <a:solidFill>
                  <a:srgbClr val="000066"/>
                </a:solidFill>
                <a:latin typeface="Courier New" charset="0"/>
              </a:rPr>
              <a:t>libm</a:t>
            </a:r>
            <a:r>
              <a:rPr lang="en-US" sz="1800">
                <a:solidFill>
                  <a:srgbClr val="000066"/>
                </a:solidFill>
              </a:rPr>
              <a:t>)]</a:t>
            </a:r>
          </a:p>
          <a:p>
            <a:pPr algn="l">
              <a:lnSpc>
                <a:spcPct val="100000"/>
              </a:lnSpc>
            </a:pPr>
            <a:r>
              <a:rPr lang="en-US" sz="1800">
                <a:solidFill>
                  <a:srgbClr val="000066"/>
                </a:solidFill>
              </a:rPr>
              <a:t> </a:t>
            </a:r>
          </a:p>
          <a:p>
            <a:pPr algn="l">
              <a:lnSpc>
                <a:spcPct val="100000"/>
              </a:lnSpc>
            </a:pPr>
            <a:r>
              <a:rPr lang="en-US" sz="1800">
                <a:solidFill>
                  <a:srgbClr val="000066"/>
                </a:solidFill>
              </a:rPr>
              <a:t>Linker selectively adds only the </a:t>
            </a:r>
            <a:r>
              <a:rPr lang="en-US" sz="1800">
                <a:solidFill>
                  <a:srgbClr val="000066"/>
                </a:solidFill>
                <a:latin typeface="Courier New" charset="0"/>
              </a:rPr>
              <a:t>.o</a:t>
            </a:r>
            <a:r>
              <a:rPr lang="en-US" sz="1800">
                <a:solidFill>
                  <a:srgbClr val="000066"/>
                </a:solidFill>
              </a:rPr>
              <a:t> files in the archive that are actually needed by the program.</a:t>
            </a:r>
          </a:p>
        </p:txBody>
      </p:sp>
      <p:sp>
        <p:nvSpPr>
          <p:cNvPr id="70675" name="Rectangle 20"/>
          <p:cNvSpPr>
            <a:spLocks noChangeArrowheads="1"/>
          </p:cNvSpPr>
          <p:nvPr/>
        </p:nvSpPr>
        <p:spPr bwMode="auto">
          <a:xfrm>
            <a:off x="1752600" y="3276600"/>
            <a:ext cx="29718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Linker (ld)</a:t>
            </a:r>
          </a:p>
        </p:txBody>
      </p:sp>
      <p:sp>
        <p:nvSpPr>
          <p:cNvPr id="70676" name="Text Box 21"/>
          <p:cNvSpPr txBox="1">
            <a:spLocks noChangeArrowheads="1"/>
          </p:cNvSpPr>
          <p:nvPr/>
        </p:nvSpPr>
        <p:spPr bwMode="auto">
          <a:xfrm>
            <a:off x="3124200" y="3962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70677" name="Line 22"/>
          <p:cNvSpPr>
            <a:spLocks noChangeShapeType="1"/>
          </p:cNvSpPr>
          <p:nvPr/>
        </p:nvSpPr>
        <p:spPr bwMode="auto">
          <a:xfrm>
            <a:off x="3254375" y="36687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Tree>
    <p:extLst>
      <p:ext uri="{BB962C8B-B14F-4D97-AF65-F5344CB8AC3E}">
        <p14:creationId xmlns:p14="http://schemas.microsoft.com/office/powerpoint/2010/main" val="9347623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228600"/>
            <a:ext cx="8001000" cy="573088"/>
          </a:xfrm>
        </p:spPr>
        <p:txBody>
          <a:bodyPr/>
          <a:lstStyle/>
          <a:p>
            <a:pPr eaLnBrk="1" hangingPunct="1">
              <a:defRPr/>
            </a:pPr>
            <a:r>
              <a:rPr lang="en-US" smtClean="0">
                <a:cs typeface="+mj-cs"/>
              </a:rPr>
              <a:t>Implicit List: Finding a Free Block</a:t>
            </a:r>
          </a:p>
        </p:txBody>
      </p:sp>
      <p:sp>
        <p:nvSpPr>
          <p:cNvPr id="566275" name="Rectangle 3"/>
          <p:cNvSpPr>
            <a:spLocks noGrp="1" noChangeArrowheads="1"/>
          </p:cNvSpPr>
          <p:nvPr>
            <p:ph type="body" idx="1"/>
          </p:nvPr>
        </p:nvSpPr>
        <p:spPr>
          <a:xfrm>
            <a:off x="290513" y="1600200"/>
            <a:ext cx="8307387" cy="4768850"/>
          </a:xfrm>
        </p:spPr>
        <p:txBody>
          <a:bodyPr/>
          <a:lstStyle/>
          <a:p>
            <a:pPr eaLnBrk="1" hangingPunct="1">
              <a:lnSpc>
                <a:spcPct val="85000"/>
              </a:lnSpc>
              <a:defRPr/>
            </a:pPr>
            <a:r>
              <a:rPr lang="en-US" sz="2000" i="1">
                <a:solidFill>
                  <a:srgbClr val="FF0000"/>
                </a:solidFill>
                <a:latin typeface="Helvetica" charset="0"/>
                <a:ea typeface="ＭＳ Ｐゴシック" charset="0"/>
                <a:cs typeface="ＭＳ Ｐゴシック" charset="0"/>
              </a:rPr>
              <a:t>First fit:</a:t>
            </a:r>
          </a:p>
          <a:p>
            <a:pPr lvl="1" eaLnBrk="1" hangingPunct="1">
              <a:lnSpc>
                <a:spcPct val="90000"/>
              </a:lnSpc>
              <a:defRPr/>
            </a:pPr>
            <a:r>
              <a:rPr lang="en-US" sz="1800" b="0">
                <a:latin typeface="Helvetica" charset="0"/>
                <a:ea typeface="ＭＳ Ｐゴシック" charset="0"/>
              </a:rPr>
              <a:t>Search list from beginning, choose first free block that fits</a:t>
            </a:r>
          </a:p>
          <a:p>
            <a:pPr lvl="1" eaLnBrk="1" hangingPunct="1">
              <a:lnSpc>
                <a:spcPct val="90000"/>
              </a:lnSpc>
              <a:defRPr/>
            </a:pPr>
            <a:endParaRPr lang="en-US" sz="1800">
              <a:latin typeface="Helvetica" charset="0"/>
              <a:ea typeface="ＭＳ Ｐゴシック" charset="0"/>
            </a:endParaRPr>
          </a:p>
          <a:p>
            <a:pPr lvl="1" eaLnBrk="1" hangingPunct="1">
              <a:lnSpc>
                <a:spcPct val="90000"/>
              </a:lnSpc>
              <a:defRPr/>
            </a:pPr>
            <a:endParaRPr lang="en-US" sz="1800">
              <a:latin typeface="Helvetica" charset="0"/>
              <a:ea typeface="ＭＳ Ｐゴシック" charset="0"/>
            </a:endParaRPr>
          </a:p>
          <a:p>
            <a:pPr lvl="1" eaLnBrk="1" hangingPunct="1">
              <a:lnSpc>
                <a:spcPct val="90000"/>
              </a:lnSpc>
              <a:defRPr/>
            </a:pPr>
            <a:endParaRPr lang="en-US" sz="1800">
              <a:latin typeface="Helvetica" charset="0"/>
              <a:ea typeface="ＭＳ Ｐゴシック" charset="0"/>
            </a:endParaRPr>
          </a:p>
          <a:p>
            <a:pPr lvl="1" eaLnBrk="1" hangingPunct="1">
              <a:lnSpc>
                <a:spcPct val="90000"/>
              </a:lnSpc>
              <a:defRPr/>
            </a:pPr>
            <a:endParaRPr lang="en-US" sz="1800">
              <a:latin typeface="Helvetica" charset="0"/>
              <a:ea typeface="ＭＳ Ｐゴシック" charset="0"/>
            </a:endParaRPr>
          </a:p>
          <a:p>
            <a:pPr lvl="1" eaLnBrk="1" hangingPunct="1">
              <a:lnSpc>
                <a:spcPct val="90000"/>
              </a:lnSpc>
              <a:defRPr/>
            </a:pPr>
            <a:endParaRPr lang="en-US" sz="1800">
              <a:latin typeface="Helvetica" charset="0"/>
              <a:ea typeface="ＭＳ Ｐゴシック" charset="0"/>
            </a:endParaRPr>
          </a:p>
          <a:p>
            <a:pPr lvl="1" eaLnBrk="1" hangingPunct="1">
              <a:lnSpc>
                <a:spcPct val="90000"/>
              </a:lnSpc>
              <a:defRPr/>
            </a:pPr>
            <a:r>
              <a:rPr lang="en-US" sz="1800" b="0">
                <a:latin typeface="Helvetica" charset="0"/>
                <a:ea typeface="ＭＳ Ｐゴシック" charset="0"/>
              </a:rPr>
              <a:t>Can take linear time in total number of blocks (allocated and free)</a:t>
            </a:r>
          </a:p>
          <a:p>
            <a:pPr lvl="1" eaLnBrk="1" hangingPunct="1">
              <a:lnSpc>
                <a:spcPct val="90000"/>
              </a:lnSpc>
              <a:defRPr/>
            </a:pPr>
            <a:r>
              <a:rPr lang="en-US" sz="1800" b="0">
                <a:latin typeface="Helvetica" charset="0"/>
                <a:ea typeface="ＭＳ Ｐゴシック" charset="0"/>
              </a:rPr>
              <a:t>In practice it can cause </a:t>
            </a:r>
            <a:r>
              <a:rPr lang="ja-JP" altLang="en-US" sz="1800" b="0">
                <a:latin typeface="Arial" charset="0"/>
                <a:ea typeface="ＭＳ Ｐゴシック" charset="0"/>
              </a:rPr>
              <a:t>“</a:t>
            </a:r>
            <a:r>
              <a:rPr lang="en-US" altLang="ja-JP" sz="1800" b="0">
                <a:latin typeface="Helvetica" charset="0"/>
                <a:ea typeface="ＭＳ Ｐゴシック" charset="0"/>
              </a:rPr>
              <a:t>splinters</a:t>
            </a:r>
            <a:r>
              <a:rPr lang="ja-JP" altLang="en-US" sz="1800" b="0">
                <a:latin typeface="Arial" charset="0"/>
                <a:ea typeface="ＭＳ Ｐゴシック" charset="0"/>
              </a:rPr>
              <a:t>”</a:t>
            </a:r>
            <a:r>
              <a:rPr lang="en-US" altLang="ja-JP" sz="1800" b="0">
                <a:latin typeface="Helvetica" charset="0"/>
                <a:ea typeface="ＭＳ Ｐゴシック" charset="0"/>
              </a:rPr>
              <a:t> at beginning of list</a:t>
            </a:r>
          </a:p>
          <a:p>
            <a:pPr eaLnBrk="1" hangingPunct="1">
              <a:lnSpc>
                <a:spcPct val="85000"/>
              </a:lnSpc>
              <a:defRPr/>
            </a:pPr>
            <a:r>
              <a:rPr lang="en-US" sz="2000" i="1">
                <a:solidFill>
                  <a:srgbClr val="FF0000"/>
                </a:solidFill>
                <a:latin typeface="Helvetica" charset="0"/>
                <a:ea typeface="ＭＳ Ｐゴシック" charset="0"/>
                <a:cs typeface="ＭＳ Ｐゴシック" charset="0"/>
              </a:rPr>
              <a:t>Next fit:</a:t>
            </a:r>
          </a:p>
          <a:p>
            <a:pPr lvl="1" eaLnBrk="1" hangingPunct="1">
              <a:lnSpc>
                <a:spcPct val="90000"/>
              </a:lnSpc>
              <a:defRPr/>
            </a:pPr>
            <a:r>
              <a:rPr lang="en-US" sz="1800" b="0">
                <a:latin typeface="Helvetica" charset="0"/>
                <a:ea typeface="ＭＳ Ｐゴシック" charset="0"/>
              </a:rPr>
              <a:t>Like first-fit, but search list from location of end of previous search</a:t>
            </a:r>
          </a:p>
          <a:p>
            <a:pPr lvl="1" eaLnBrk="1" hangingPunct="1">
              <a:lnSpc>
                <a:spcPct val="90000"/>
              </a:lnSpc>
              <a:defRPr/>
            </a:pPr>
            <a:r>
              <a:rPr lang="en-US" sz="1800" b="0">
                <a:latin typeface="Helvetica" charset="0"/>
                <a:ea typeface="ＭＳ Ｐゴシック" charset="0"/>
              </a:rPr>
              <a:t>Research suggests that fragmentation is worse </a:t>
            </a:r>
          </a:p>
          <a:p>
            <a:pPr eaLnBrk="1" hangingPunct="1">
              <a:lnSpc>
                <a:spcPct val="85000"/>
              </a:lnSpc>
              <a:defRPr/>
            </a:pPr>
            <a:r>
              <a:rPr lang="en-US" sz="2000" i="1">
                <a:solidFill>
                  <a:srgbClr val="FF0000"/>
                </a:solidFill>
                <a:latin typeface="Helvetica" charset="0"/>
                <a:ea typeface="ＭＳ Ｐゴシック" charset="0"/>
                <a:cs typeface="ＭＳ Ｐゴシック" charset="0"/>
              </a:rPr>
              <a:t>Best fit:</a:t>
            </a:r>
          </a:p>
          <a:p>
            <a:pPr lvl="1" eaLnBrk="1" hangingPunct="1">
              <a:lnSpc>
                <a:spcPct val="90000"/>
              </a:lnSpc>
              <a:defRPr/>
            </a:pPr>
            <a:r>
              <a:rPr lang="en-US" sz="1800" b="0">
                <a:latin typeface="Helvetica" charset="0"/>
                <a:ea typeface="ＭＳ Ｐゴシック" charset="0"/>
              </a:rPr>
              <a:t>Search the list, choose the free block with the closest size that fits</a:t>
            </a:r>
          </a:p>
          <a:p>
            <a:pPr lvl="1" eaLnBrk="1" hangingPunct="1">
              <a:lnSpc>
                <a:spcPct val="90000"/>
              </a:lnSpc>
              <a:defRPr/>
            </a:pPr>
            <a:r>
              <a:rPr lang="en-US" sz="1800" b="0">
                <a:latin typeface="Helvetica" charset="0"/>
                <a:ea typeface="ＭＳ Ｐゴシック" charset="0"/>
              </a:rPr>
              <a:t>Keeps fragments small --- usually helps fragmentation</a:t>
            </a:r>
          </a:p>
          <a:p>
            <a:pPr lvl="1" eaLnBrk="1" hangingPunct="1">
              <a:lnSpc>
                <a:spcPct val="90000"/>
              </a:lnSpc>
              <a:defRPr/>
            </a:pPr>
            <a:r>
              <a:rPr lang="en-US" sz="1800" b="0">
                <a:latin typeface="Helvetica" charset="0"/>
                <a:ea typeface="ＭＳ Ｐゴシック" charset="0"/>
              </a:rPr>
              <a:t>Will typically run slower than first-fit</a:t>
            </a:r>
          </a:p>
          <a:p>
            <a:pPr eaLnBrk="1" hangingPunct="1">
              <a:lnSpc>
                <a:spcPct val="85000"/>
              </a:lnSpc>
              <a:defRPr/>
            </a:pPr>
            <a:endParaRPr lang="en-US" sz="2000" b="0">
              <a:latin typeface="Helvetica" charset="0"/>
              <a:ea typeface="ＭＳ Ｐゴシック" charset="0"/>
              <a:cs typeface="ＭＳ Ｐゴシック" charset="0"/>
            </a:endParaRPr>
          </a:p>
        </p:txBody>
      </p:sp>
      <p:sp>
        <p:nvSpPr>
          <p:cNvPr id="13315" name="Rectangle 5"/>
          <p:cNvSpPr>
            <a:spLocks noChangeArrowheads="1"/>
          </p:cNvSpPr>
          <p:nvPr/>
        </p:nvSpPr>
        <p:spPr bwMode="auto">
          <a:xfrm>
            <a:off x="19812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16" name="Rectangle 6"/>
          <p:cNvSpPr>
            <a:spLocks noChangeArrowheads="1"/>
          </p:cNvSpPr>
          <p:nvPr/>
        </p:nvSpPr>
        <p:spPr bwMode="auto">
          <a:xfrm>
            <a:off x="22860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17" name="Rectangle 7"/>
          <p:cNvSpPr>
            <a:spLocks noChangeArrowheads="1"/>
          </p:cNvSpPr>
          <p:nvPr/>
        </p:nvSpPr>
        <p:spPr bwMode="auto">
          <a:xfrm>
            <a:off x="25908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18" name="Rectangle 8"/>
          <p:cNvSpPr>
            <a:spLocks noChangeArrowheads="1"/>
          </p:cNvSpPr>
          <p:nvPr/>
        </p:nvSpPr>
        <p:spPr bwMode="auto">
          <a:xfrm>
            <a:off x="28956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19" name="Rectangle 9"/>
          <p:cNvSpPr>
            <a:spLocks noChangeArrowheads="1"/>
          </p:cNvSpPr>
          <p:nvPr/>
        </p:nvSpPr>
        <p:spPr bwMode="auto">
          <a:xfrm>
            <a:off x="3200400" y="1219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3320" name="Rectangle 10"/>
          <p:cNvSpPr>
            <a:spLocks noChangeArrowheads="1"/>
          </p:cNvSpPr>
          <p:nvPr/>
        </p:nvSpPr>
        <p:spPr bwMode="auto">
          <a:xfrm>
            <a:off x="35052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3321" name="Rectangle 11"/>
          <p:cNvSpPr>
            <a:spLocks noChangeArrowheads="1"/>
          </p:cNvSpPr>
          <p:nvPr/>
        </p:nvSpPr>
        <p:spPr bwMode="auto">
          <a:xfrm>
            <a:off x="38100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3322" name="Rectangle 12"/>
          <p:cNvSpPr>
            <a:spLocks noChangeArrowheads="1"/>
          </p:cNvSpPr>
          <p:nvPr/>
        </p:nvSpPr>
        <p:spPr bwMode="auto">
          <a:xfrm>
            <a:off x="41148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3323" name="Rectangle 13"/>
          <p:cNvSpPr>
            <a:spLocks noChangeArrowheads="1"/>
          </p:cNvSpPr>
          <p:nvPr/>
        </p:nvSpPr>
        <p:spPr bwMode="auto">
          <a:xfrm>
            <a:off x="47244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24" name="Rectangle 14"/>
          <p:cNvSpPr>
            <a:spLocks noChangeArrowheads="1"/>
          </p:cNvSpPr>
          <p:nvPr/>
        </p:nvSpPr>
        <p:spPr bwMode="auto">
          <a:xfrm>
            <a:off x="50292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25" name="Rectangle 15"/>
          <p:cNvSpPr>
            <a:spLocks noChangeArrowheads="1"/>
          </p:cNvSpPr>
          <p:nvPr/>
        </p:nvSpPr>
        <p:spPr bwMode="auto">
          <a:xfrm>
            <a:off x="53340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26" name="Rectangle 16"/>
          <p:cNvSpPr>
            <a:spLocks noChangeArrowheads="1"/>
          </p:cNvSpPr>
          <p:nvPr/>
        </p:nvSpPr>
        <p:spPr bwMode="auto">
          <a:xfrm>
            <a:off x="56388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27" name="Rectangle 17"/>
          <p:cNvSpPr>
            <a:spLocks noChangeArrowheads="1"/>
          </p:cNvSpPr>
          <p:nvPr/>
        </p:nvSpPr>
        <p:spPr bwMode="auto">
          <a:xfrm>
            <a:off x="5943600" y="1219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3328" name="Rectangle 18"/>
          <p:cNvSpPr>
            <a:spLocks noChangeArrowheads="1"/>
          </p:cNvSpPr>
          <p:nvPr/>
        </p:nvSpPr>
        <p:spPr bwMode="auto">
          <a:xfrm>
            <a:off x="6248400" y="1219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3329" name="Rectangle 19"/>
          <p:cNvSpPr>
            <a:spLocks noChangeArrowheads="1"/>
          </p:cNvSpPr>
          <p:nvPr/>
        </p:nvSpPr>
        <p:spPr bwMode="auto">
          <a:xfrm>
            <a:off x="6553200" y="1219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3330" name="Rectangle 20"/>
          <p:cNvSpPr>
            <a:spLocks noChangeArrowheads="1"/>
          </p:cNvSpPr>
          <p:nvPr/>
        </p:nvSpPr>
        <p:spPr bwMode="auto">
          <a:xfrm>
            <a:off x="4419600" y="12192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3331" name="Freeform 39"/>
          <p:cNvSpPr>
            <a:spLocks/>
          </p:cNvSpPr>
          <p:nvPr/>
        </p:nvSpPr>
        <p:spPr bwMode="auto">
          <a:xfrm>
            <a:off x="1828800" y="990600"/>
            <a:ext cx="1524000" cy="228600"/>
          </a:xfrm>
          <a:custGeom>
            <a:avLst/>
            <a:gdLst>
              <a:gd name="T0" fmla="*/ 0 w 960"/>
              <a:gd name="T1" fmla="*/ 2147483647 h 144"/>
              <a:gd name="T2" fmla="*/ 2147483647 w 960"/>
              <a:gd name="T3" fmla="*/ 0 h 144"/>
              <a:gd name="T4" fmla="*/ 2147483647 w 960"/>
              <a:gd name="T5" fmla="*/ 2147483647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2" name="Freeform 40"/>
          <p:cNvSpPr>
            <a:spLocks/>
          </p:cNvSpPr>
          <p:nvPr/>
        </p:nvSpPr>
        <p:spPr bwMode="auto">
          <a:xfrm>
            <a:off x="3352800" y="990600"/>
            <a:ext cx="1219200" cy="228600"/>
          </a:xfrm>
          <a:custGeom>
            <a:avLst/>
            <a:gdLst>
              <a:gd name="T0" fmla="*/ 0 w 768"/>
              <a:gd name="T1" fmla="*/ 2147483647 h 144"/>
              <a:gd name="T2" fmla="*/ 2147483647 w 768"/>
              <a:gd name="T3" fmla="*/ 0 h 144"/>
              <a:gd name="T4" fmla="*/ 2147483647 w 768"/>
              <a:gd name="T5" fmla="*/ 2147483647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3" name="Freeform 41"/>
          <p:cNvSpPr>
            <a:spLocks/>
          </p:cNvSpPr>
          <p:nvPr/>
        </p:nvSpPr>
        <p:spPr bwMode="auto">
          <a:xfrm>
            <a:off x="4572000" y="990600"/>
            <a:ext cx="1828800" cy="228600"/>
          </a:xfrm>
          <a:custGeom>
            <a:avLst/>
            <a:gdLst>
              <a:gd name="T0" fmla="*/ 0 w 1152"/>
              <a:gd name="T1" fmla="*/ 2147483647 h 144"/>
              <a:gd name="T2" fmla="*/ 2147483647 w 1152"/>
              <a:gd name="T3" fmla="*/ 0 h 144"/>
              <a:gd name="T4" fmla="*/ 2147483647 w 1152"/>
              <a:gd name="T5" fmla="*/ 2147483647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4" name="Rectangle 4"/>
          <p:cNvSpPr>
            <a:spLocks noChangeArrowheads="1"/>
          </p:cNvSpPr>
          <p:nvPr/>
        </p:nvSpPr>
        <p:spPr bwMode="auto">
          <a:xfrm>
            <a:off x="1676400" y="12192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5</a:t>
            </a:r>
          </a:p>
        </p:txBody>
      </p:sp>
      <p:grpSp>
        <p:nvGrpSpPr>
          <p:cNvPr id="2" name="Group 1"/>
          <p:cNvGrpSpPr>
            <a:grpSpLocks/>
          </p:cNvGrpSpPr>
          <p:nvPr/>
        </p:nvGrpSpPr>
        <p:grpSpPr bwMode="auto">
          <a:xfrm>
            <a:off x="457200" y="2346325"/>
            <a:ext cx="8529638" cy="1323975"/>
            <a:chOff x="457200" y="2346325"/>
            <a:chExt cx="8528999" cy="1323439"/>
          </a:xfrm>
        </p:grpSpPr>
        <p:sp>
          <p:nvSpPr>
            <p:cNvPr id="13336" name="Text Box 4"/>
            <p:cNvSpPr txBox="1">
              <a:spLocks noChangeArrowheads="1"/>
            </p:cNvSpPr>
            <p:nvPr/>
          </p:nvSpPr>
          <p:spPr bwMode="auto">
            <a:xfrm>
              <a:off x="1524000" y="2346325"/>
              <a:ext cx="7462199" cy="1323439"/>
            </a:xfrm>
            <a:prstGeom prst="rect">
              <a:avLst/>
            </a:prstGeom>
            <a:solidFill>
              <a:srgbClr val="FFFF99"/>
            </a:solidFill>
            <a:ln w="127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p = start; </a:t>
              </a:r>
            </a:p>
            <a:p>
              <a:pPr algn="l">
                <a:lnSpc>
                  <a:spcPct val="100000"/>
                </a:lnSpc>
              </a:pPr>
              <a:r>
                <a:rPr lang="en-US" sz="1600">
                  <a:solidFill>
                    <a:srgbClr val="000066"/>
                  </a:solidFill>
                  <a:latin typeface="Courier New" charset="0"/>
                </a:rPr>
                <a:t>while ((p &lt; end) &amp;&amp;    \\ not passed end</a:t>
              </a:r>
            </a:p>
            <a:p>
              <a:pPr algn="l">
                <a:lnSpc>
                  <a:spcPct val="100000"/>
                </a:lnSpc>
              </a:pPr>
              <a:r>
                <a:rPr lang="en-US" sz="1600">
                  <a:solidFill>
                    <a:srgbClr val="000066"/>
                  </a:solidFill>
                  <a:latin typeface="Courier New" charset="0"/>
                </a:rPr>
                <a:t>       ((*p &amp; 1) ||     \\ already allocated</a:t>
              </a:r>
            </a:p>
            <a:p>
              <a:pPr algn="l">
                <a:lnSpc>
                  <a:spcPct val="100000"/>
                </a:lnSpc>
              </a:pPr>
              <a:r>
                <a:rPr lang="en-US" sz="1600">
                  <a:solidFill>
                    <a:srgbClr val="000066"/>
                  </a:solidFill>
                  <a:latin typeface="Courier New" charset="0"/>
                </a:rPr>
                <a:t>       (!(*p &amp; 1) &amp;&amp; (*p &lt;= len)));   \\ free but too small </a:t>
              </a:r>
            </a:p>
            <a:p>
              <a:pPr algn="l">
                <a:lnSpc>
                  <a:spcPct val="100000"/>
                </a:lnSpc>
              </a:pPr>
              <a:r>
                <a:rPr lang="en-US" sz="1600">
                  <a:solidFill>
                    <a:srgbClr val="000066"/>
                  </a:solidFill>
                  <a:latin typeface="Courier New" charset="0"/>
                </a:rPr>
                <a:t>       p += *p;        \\ not shown, mask alloc bit</a:t>
              </a:r>
              <a:endParaRPr lang="en-US" sz="1600">
                <a:solidFill>
                  <a:srgbClr val="000066"/>
                </a:solidFill>
              </a:endParaRPr>
            </a:p>
          </p:txBody>
        </p:sp>
        <p:sp>
          <p:nvSpPr>
            <p:cNvPr id="13337" name="TextBox 24"/>
            <p:cNvSpPr txBox="1">
              <a:spLocks noChangeArrowheads="1"/>
            </p:cNvSpPr>
            <p:nvPr/>
          </p:nvSpPr>
          <p:spPr bwMode="auto">
            <a:xfrm>
              <a:off x="457200" y="2667000"/>
              <a:ext cx="9413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pseudo</a:t>
              </a:r>
            </a:p>
            <a:p>
              <a:r>
                <a:rPr lang="en-US" sz="1800" b="0">
                  <a:solidFill>
                    <a:srgbClr val="000066"/>
                  </a:solidFill>
                </a:rPr>
                <a:t>code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6275">
                                            <p:txEl>
                                              <p:pRg st="0" end="0"/>
                                            </p:txEl>
                                          </p:spTgt>
                                        </p:tgtEl>
                                        <p:attrNameLst>
                                          <p:attrName>style.visibility</p:attrName>
                                        </p:attrNameLst>
                                      </p:cBhvr>
                                      <p:to>
                                        <p:strVal val="visible"/>
                                      </p:to>
                                    </p:set>
                                    <p:animEffect transition="in" filter="fade">
                                      <p:cBhvr>
                                        <p:cTn id="12" dur="500"/>
                                        <p:tgtEl>
                                          <p:spTgt spid="5662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6275">
                                            <p:txEl>
                                              <p:pRg st="7" end="7"/>
                                            </p:txEl>
                                          </p:spTgt>
                                        </p:tgtEl>
                                        <p:attrNameLst>
                                          <p:attrName>style.visibility</p:attrName>
                                        </p:attrNameLst>
                                      </p:cBhvr>
                                      <p:to>
                                        <p:strVal val="visible"/>
                                      </p:to>
                                    </p:set>
                                    <p:animEffect transition="in" filter="fade">
                                      <p:cBhvr>
                                        <p:cTn id="18" dur="500"/>
                                        <p:tgtEl>
                                          <p:spTgt spid="566275">
                                            <p:txEl>
                                              <p:pRg st="7" end="7"/>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6275">
                                            <p:txEl>
                                              <p:pRg st="8" end="8"/>
                                            </p:txEl>
                                          </p:spTgt>
                                        </p:tgtEl>
                                        <p:attrNameLst>
                                          <p:attrName>style.visibility</p:attrName>
                                        </p:attrNameLst>
                                      </p:cBhvr>
                                      <p:to>
                                        <p:strVal val="visible"/>
                                      </p:to>
                                    </p:set>
                                    <p:animEffect transition="in" filter="fade">
                                      <p:cBhvr>
                                        <p:cTn id="21" dur="500"/>
                                        <p:tgtEl>
                                          <p:spTgt spid="566275">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6275">
                                            <p:txEl>
                                              <p:pRg st="9" end="9"/>
                                            </p:txEl>
                                          </p:spTgt>
                                        </p:tgtEl>
                                        <p:attrNameLst>
                                          <p:attrName>style.visibility</p:attrName>
                                        </p:attrNameLst>
                                      </p:cBhvr>
                                      <p:to>
                                        <p:strVal val="visible"/>
                                      </p:to>
                                    </p:set>
                                    <p:animEffect transition="in" filter="fade">
                                      <p:cBhvr>
                                        <p:cTn id="26" dur="500"/>
                                        <p:tgtEl>
                                          <p:spTgt spid="566275">
                                            <p:txEl>
                                              <p:pRg st="9" end="9"/>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66275">
                                            <p:txEl>
                                              <p:pRg st="10" end="10"/>
                                            </p:txEl>
                                          </p:spTgt>
                                        </p:tgtEl>
                                        <p:attrNameLst>
                                          <p:attrName>style.visibility</p:attrName>
                                        </p:attrNameLst>
                                      </p:cBhvr>
                                      <p:to>
                                        <p:strVal val="visible"/>
                                      </p:to>
                                    </p:set>
                                    <p:animEffect transition="in" filter="fade">
                                      <p:cBhvr>
                                        <p:cTn id="29" dur="500"/>
                                        <p:tgtEl>
                                          <p:spTgt spid="566275">
                                            <p:txEl>
                                              <p:pRg st="10" end="1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6275">
                                            <p:txEl>
                                              <p:pRg st="11" end="11"/>
                                            </p:txEl>
                                          </p:spTgt>
                                        </p:tgtEl>
                                        <p:attrNameLst>
                                          <p:attrName>style.visibility</p:attrName>
                                        </p:attrNameLst>
                                      </p:cBhvr>
                                      <p:to>
                                        <p:strVal val="visible"/>
                                      </p:to>
                                    </p:set>
                                    <p:animEffect transition="in" filter="fade">
                                      <p:cBhvr>
                                        <p:cTn id="32" dur="500"/>
                                        <p:tgtEl>
                                          <p:spTgt spid="566275">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6275">
                                            <p:txEl>
                                              <p:pRg st="12" end="12"/>
                                            </p:txEl>
                                          </p:spTgt>
                                        </p:tgtEl>
                                        <p:attrNameLst>
                                          <p:attrName>style.visibility</p:attrName>
                                        </p:attrNameLst>
                                      </p:cBhvr>
                                      <p:to>
                                        <p:strVal val="visible"/>
                                      </p:to>
                                    </p:set>
                                    <p:animEffect transition="in" filter="fade">
                                      <p:cBhvr>
                                        <p:cTn id="37" dur="500"/>
                                        <p:tgtEl>
                                          <p:spTgt spid="566275">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6275">
                                            <p:txEl>
                                              <p:pRg st="13" end="13"/>
                                            </p:txEl>
                                          </p:spTgt>
                                        </p:tgtEl>
                                        <p:attrNameLst>
                                          <p:attrName>style.visibility</p:attrName>
                                        </p:attrNameLst>
                                      </p:cBhvr>
                                      <p:to>
                                        <p:strVal val="visible"/>
                                      </p:to>
                                    </p:set>
                                    <p:animEffect transition="in" filter="fade">
                                      <p:cBhvr>
                                        <p:cTn id="40" dur="500"/>
                                        <p:tgtEl>
                                          <p:spTgt spid="566275">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6275">
                                            <p:txEl>
                                              <p:pRg st="14" end="14"/>
                                            </p:txEl>
                                          </p:spTgt>
                                        </p:tgtEl>
                                        <p:attrNameLst>
                                          <p:attrName>style.visibility</p:attrName>
                                        </p:attrNameLst>
                                      </p:cBhvr>
                                      <p:to>
                                        <p:strVal val="visible"/>
                                      </p:to>
                                    </p:set>
                                    <p:animEffect transition="in" filter="fade">
                                      <p:cBhvr>
                                        <p:cTn id="43" dur="500"/>
                                        <p:tgtEl>
                                          <p:spTgt spid="566275">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6275">
                                            <p:txEl>
                                              <p:pRg st="15" end="15"/>
                                            </p:txEl>
                                          </p:spTgt>
                                        </p:tgtEl>
                                        <p:attrNameLst>
                                          <p:attrName>style.visibility</p:attrName>
                                        </p:attrNameLst>
                                      </p:cBhvr>
                                      <p:to>
                                        <p:strVal val="visible"/>
                                      </p:to>
                                    </p:set>
                                    <p:animEffect transition="in" filter="fade">
                                      <p:cBhvr>
                                        <p:cTn id="46" dur="500"/>
                                        <p:tgtEl>
                                          <p:spTgt spid="56627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8" name="Rectangle 28"/>
          <p:cNvSpPr>
            <a:spLocks noGrp="1" noChangeArrowheads="1"/>
          </p:cNvSpPr>
          <p:nvPr>
            <p:ph type="title"/>
          </p:nvPr>
        </p:nvSpPr>
        <p:spPr/>
        <p:txBody>
          <a:bodyPr/>
          <a:lstStyle/>
          <a:p>
            <a:pPr eaLnBrk="1" hangingPunct="1">
              <a:defRPr/>
            </a:pPr>
            <a:r>
              <a:rPr lang="en-US"/>
              <a:t>Creating Static Libraries</a:t>
            </a:r>
          </a:p>
        </p:txBody>
      </p:sp>
      <p:sp>
        <p:nvSpPr>
          <p:cNvPr id="71682" name="Line 3"/>
          <p:cNvSpPr>
            <a:spLocks noChangeShapeType="1"/>
          </p:cNvSpPr>
          <p:nvPr/>
        </p:nvSpPr>
        <p:spPr bwMode="auto">
          <a:xfrm>
            <a:off x="1371600" y="1600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83" name="Rectangle 4"/>
          <p:cNvSpPr>
            <a:spLocks noChangeArrowheads="1"/>
          </p:cNvSpPr>
          <p:nvPr/>
        </p:nvSpPr>
        <p:spPr bwMode="auto">
          <a:xfrm>
            <a:off x="685800" y="19700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1684" name="Text Box 5"/>
          <p:cNvSpPr txBox="1">
            <a:spLocks noChangeArrowheads="1"/>
          </p:cNvSpPr>
          <p:nvPr/>
        </p:nvSpPr>
        <p:spPr bwMode="auto">
          <a:xfrm>
            <a:off x="838200" y="12954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atoi.c</a:t>
            </a:r>
          </a:p>
        </p:txBody>
      </p:sp>
      <p:sp>
        <p:nvSpPr>
          <p:cNvPr id="71685" name="Text Box 6"/>
          <p:cNvSpPr txBox="1">
            <a:spLocks noChangeArrowheads="1"/>
          </p:cNvSpPr>
          <p:nvPr/>
        </p:nvSpPr>
        <p:spPr bwMode="auto">
          <a:xfrm>
            <a:off x="1022350" y="26670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atoi.o</a:t>
            </a:r>
          </a:p>
        </p:txBody>
      </p:sp>
      <p:sp>
        <p:nvSpPr>
          <p:cNvPr id="71686" name="Rectangle 7"/>
          <p:cNvSpPr>
            <a:spLocks noChangeArrowheads="1"/>
          </p:cNvSpPr>
          <p:nvPr/>
        </p:nvSpPr>
        <p:spPr bwMode="auto">
          <a:xfrm>
            <a:off x="2362200" y="19700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1687" name="Text Box 8"/>
          <p:cNvSpPr txBox="1">
            <a:spLocks noChangeArrowheads="1"/>
          </p:cNvSpPr>
          <p:nvPr/>
        </p:nvSpPr>
        <p:spPr bwMode="auto">
          <a:xfrm>
            <a:off x="2362200" y="12954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printf.c</a:t>
            </a:r>
          </a:p>
        </p:txBody>
      </p:sp>
      <p:sp>
        <p:nvSpPr>
          <p:cNvPr id="71688" name="Text Box 9"/>
          <p:cNvSpPr txBox="1">
            <a:spLocks noChangeArrowheads="1"/>
          </p:cNvSpPr>
          <p:nvPr/>
        </p:nvSpPr>
        <p:spPr bwMode="auto">
          <a:xfrm>
            <a:off x="2381250" y="2667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printf.o</a:t>
            </a:r>
          </a:p>
        </p:txBody>
      </p:sp>
      <p:sp>
        <p:nvSpPr>
          <p:cNvPr id="71689" name="Line 10"/>
          <p:cNvSpPr>
            <a:spLocks noChangeShapeType="1"/>
          </p:cNvSpPr>
          <p:nvPr/>
        </p:nvSpPr>
        <p:spPr bwMode="auto">
          <a:xfrm>
            <a:off x="3048000" y="1600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0" name="Line 11"/>
          <p:cNvSpPr>
            <a:spLocks noChangeShapeType="1"/>
          </p:cNvSpPr>
          <p:nvPr/>
        </p:nvSpPr>
        <p:spPr bwMode="auto">
          <a:xfrm>
            <a:off x="1371600" y="2362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1" name="Line 12"/>
          <p:cNvSpPr>
            <a:spLocks noChangeShapeType="1"/>
          </p:cNvSpPr>
          <p:nvPr/>
        </p:nvSpPr>
        <p:spPr bwMode="auto">
          <a:xfrm>
            <a:off x="3048000" y="2362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2" name="Line 13"/>
          <p:cNvSpPr>
            <a:spLocks noChangeShapeType="1"/>
          </p:cNvSpPr>
          <p:nvPr/>
        </p:nvSpPr>
        <p:spPr bwMode="auto">
          <a:xfrm>
            <a:off x="3048000" y="3044825"/>
            <a:ext cx="0" cy="4714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3" name="Text Box 14"/>
          <p:cNvSpPr txBox="1">
            <a:spLocks noChangeArrowheads="1"/>
          </p:cNvSpPr>
          <p:nvPr/>
        </p:nvSpPr>
        <p:spPr bwMode="auto">
          <a:xfrm>
            <a:off x="2578100" y="4354513"/>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libc.a</a:t>
            </a:r>
          </a:p>
        </p:txBody>
      </p:sp>
      <p:sp>
        <p:nvSpPr>
          <p:cNvPr id="71694" name="Line 15"/>
          <p:cNvSpPr>
            <a:spLocks noChangeShapeType="1"/>
          </p:cNvSpPr>
          <p:nvPr/>
        </p:nvSpPr>
        <p:spPr bwMode="auto">
          <a:xfrm flipH="1">
            <a:off x="3962400" y="2982913"/>
            <a:ext cx="12954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5" name="Rectangle 16"/>
          <p:cNvSpPr>
            <a:spLocks noChangeArrowheads="1"/>
          </p:cNvSpPr>
          <p:nvPr/>
        </p:nvSpPr>
        <p:spPr bwMode="auto">
          <a:xfrm>
            <a:off x="1905000" y="3516313"/>
            <a:ext cx="29718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Archiver (ar)</a:t>
            </a:r>
          </a:p>
        </p:txBody>
      </p:sp>
      <p:sp>
        <p:nvSpPr>
          <p:cNvPr id="71696" name="Text Box 17"/>
          <p:cNvSpPr txBox="1">
            <a:spLocks noChangeArrowheads="1"/>
          </p:cNvSpPr>
          <p:nvPr/>
        </p:nvSpPr>
        <p:spPr bwMode="auto">
          <a:xfrm>
            <a:off x="3962400" y="1839913"/>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a:t>
            </a:r>
          </a:p>
        </p:txBody>
      </p:sp>
      <p:sp>
        <p:nvSpPr>
          <p:cNvPr id="71697" name="Rectangle 18"/>
          <p:cNvSpPr>
            <a:spLocks noChangeArrowheads="1"/>
          </p:cNvSpPr>
          <p:nvPr/>
        </p:nvSpPr>
        <p:spPr bwMode="auto">
          <a:xfrm>
            <a:off x="4648200" y="1981200"/>
            <a:ext cx="13716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1698" name="Text Box 19"/>
          <p:cNvSpPr txBox="1">
            <a:spLocks noChangeArrowheads="1"/>
          </p:cNvSpPr>
          <p:nvPr/>
        </p:nvSpPr>
        <p:spPr bwMode="auto">
          <a:xfrm>
            <a:off x="4648200" y="130651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random.c</a:t>
            </a:r>
          </a:p>
        </p:txBody>
      </p:sp>
      <p:sp>
        <p:nvSpPr>
          <p:cNvPr id="71699" name="Text Box 20"/>
          <p:cNvSpPr txBox="1">
            <a:spLocks noChangeArrowheads="1"/>
          </p:cNvSpPr>
          <p:nvPr/>
        </p:nvSpPr>
        <p:spPr bwMode="auto">
          <a:xfrm>
            <a:off x="4667250" y="267811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random.o</a:t>
            </a:r>
          </a:p>
        </p:txBody>
      </p:sp>
      <p:sp>
        <p:nvSpPr>
          <p:cNvPr id="71700" name="Line 21"/>
          <p:cNvSpPr>
            <a:spLocks noChangeShapeType="1"/>
          </p:cNvSpPr>
          <p:nvPr/>
        </p:nvSpPr>
        <p:spPr bwMode="auto">
          <a:xfrm>
            <a:off x="5334000" y="16113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1" name="Line 22"/>
          <p:cNvSpPr>
            <a:spLocks noChangeShapeType="1"/>
          </p:cNvSpPr>
          <p:nvPr/>
        </p:nvSpPr>
        <p:spPr bwMode="auto">
          <a:xfrm>
            <a:off x="5334000" y="23733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2" name="Line 23"/>
          <p:cNvSpPr>
            <a:spLocks noChangeShapeType="1"/>
          </p:cNvSpPr>
          <p:nvPr/>
        </p:nvSpPr>
        <p:spPr bwMode="auto">
          <a:xfrm>
            <a:off x="1371600" y="2982913"/>
            <a:ext cx="12192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3" name="Text Box 24"/>
          <p:cNvSpPr txBox="1">
            <a:spLocks noChangeArrowheads="1"/>
          </p:cNvSpPr>
          <p:nvPr/>
        </p:nvSpPr>
        <p:spPr bwMode="auto">
          <a:xfrm>
            <a:off x="5165725" y="3440113"/>
            <a:ext cx="3851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0000"/>
                </a:solidFill>
                <a:latin typeface="Courier New" charset="0"/>
              </a:rPr>
              <a:t>ar rs libc.a \</a:t>
            </a:r>
          </a:p>
          <a:p>
            <a:pPr algn="l">
              <a:lnSpc>
                <a:spcPct val="100000"/>
              </a:lnSpc>
            </a:pPr>
            <a:r>
              <a:rPr lang="en-US" sz="1600">
                <a:solidFill>
                  <a:srgbClr val="FF0000"/>
                </a:solidFill>
                <a:latin typeface="Courier New" charset="0"/>
              </a:rPr>
              <a:t>    atoi.o printf.o … random.o</a:t>
            </a:r>
          </a:p>
        </p:txBody>
      </p:sp>
      <p:sp>
        <p:nvSpPr>
          <p:cNvPr id="71704" name="Line 25"/>
          <p:cNvSpPr>
            <a:spLocks noChangeShapeType="1"/>
          </p:cNvSpPr>
          <p:nvPr/>
        </p:nvSpPr>
        <p:spPr bwMode="auto">
          <a:xfrm>
            <a:off x="3048000" y="39592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5" name="Text Box 26"/>
          <p:cNvSpPr txBox="1">
            <a:spLocks noChangeArrowheads="1"/>
          </p:cNvSpPr>
          <p:nvPr/>
        </p:nvSpPr>
        <p:spPr bwMode="auto">
          <a:xfrm>
            <a:off x="1219200" y="5149850"/>
            <a:ext cx="7162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Archiver allows incremental updates: </a:t>
            </a:r>
          </a:p>
          <a:p>
            <a:pPr lvl="1" algn="l">
              <a:lnSpc>
                <a:spcPct val="100000"/>
              </a:lnSpc>
              <a:buFontTx/>
              <a:buChar char="•"/>
            </a:pPr>
            <a:r>
              <a:rPr lang="en-US" sz="1800">
                <a:solidFill>
                  <a:srgbClr val="000066"/>
                </a:solidFill>
              </a:rPr>
              <a:t> Recompile function that changes and replace .o file in archive.</a:t>
            </a:r>
          </a:p>
        </p:txBody>
      </p:sp>
      <p:sp>
        <p:nvSpPr>
          <p:cNvPr id="71706" name="Text Box 27"/>
          <p:cNvSpPr txBox="1">
            <a:spLocks noChangeArrowheads="1"/>
          </p:cNvSpPr>
          <p:nvPr/>
        </p:nvSpPr>
        <p:spPr bwMode="auto">
          <a:xfrm>
            <a:off x="3962400" y="4343400"/>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C standard library</a:t>
            </a:r>
            <a:endParaRPr lang="en-US" sz="1800">
              <a:solidFill>
                <a:srgbClr val="FF0000"/>
              </a:solidFill>
            </a:endParaRPr>
          </a:p>
        </p:txBody>
      </p:sp>
    </p:spTree>
    <p:extLst>
      <p:ext uri="{BB962C8B-B14F-4D97-AF65-F5344CB8AC3E}">
        <p14:creationId xmlns:p14="http://schemas.microsoft.com/office/powerpoint/2010/main" val="411678893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p:txBody>
          <a:bodyPr/>
          <a:lstStyle/>
          <a:p>
            <a:pPr eaLnBrk="1" hangingPunct="1">
              <a:defRPr/>
            </a:pPr>
            <a:r>
              <a:rPr lang="en-US"/>
              <a:t>Commonly Used Libraries</a:t>
            </a:r>
          </a:p>
        </p:txBody>
      </p:sp>
      <p:sp>
        <p:nvSpPr>
          <p:cNvPr id="216071" name="Rectangle 7"/>
          <p:cNvSpPr>
            <a:spLocks noGrp="1" noChangeArrowheads="1"/>
          </p:cNvSpPr>
          <p:nvPr>
            <p:ph type="body" idx="1"/>
          </p:nvPr>
        </p:nvSpPr>
        <p:spPr>
          <a:xfrm>
            <a:off x="290513" y="1220788"/>
            <a:ext cx="8307387" cy="2457450"/>
          </a:xfrm>
        </p:spPr>
        <p:txBody>
          <a:bodyPr/>
          <a:lstStyle/>
          <a:p>
            <a:pPr eaLnBrk="1" hangingPunct="1">
              <a:lnSpc>
                <a:spcPct val="85000"/>
              </a:lnSpc>
              <a:buFont typeface="Wingdings" charset="0"/>
              <a:buNone/>
              <a:defRPr/>
            </a:pPr>
            <a:r>
              <a:rPr lang="en-US" sz="2000">
                <a:latin typeface="Courier New" charset="0"/>
                <a:ea typeface="ＭＳ Ｐゴシック" charset="0"/>
                <a:cs typeface="ＭＳ Ｐゴシック" charset="0"/>
              </a:rPr>
              <a:t>libc.a</a:t>
            </a:r>
            <a:r>
              <a:rPr lang="en-US" sz="2000">
                <a:latin typeface="Helvetica" charset="0"/>
                <a:ea typeface="ＭＳ Ｐゴシック" charset="0"/>
                <a:cs typeface="ＭＳ Ｐゴシック" charset="0"/>
              </a:rPr>
              <a:t> (the C standard library)</a:t>
            </a:r>
          </a:p>
          <a:p>
            <a:pPr lvl="1" eaLnBrk="1" hangingPunct="1">
              <a:lnSpc>
                <a:spcPct val="90000"/>
              </a:lnSpc>
              <a:defRPr/>
            </a:pPr>
            <a:r>
              <a:rPr lang="en-US" sz="1800">
                <a:latin typeface="Helvetica" charset="0"/>
                <a:ea typeface="ＭＳ Ｐゴシック" charset="0"/>
              </a:rPr>
              <a:t>8 MB archive of 900 object files.</a:t>
            </a:r>
          </a:p>
          <a:p>
            <a:pPr lvl="1" eaLnBrk="1" hangingPunct="1">
              <a:lnSpc>
                <a:spcPct val="90000"/>
              </a:lnSpc>
              <a:defRPr/>
            </a:pPr>
            <a:r>
              <a:rPr lang="en-US" sz="1800">
                <a:latin typeface="Helvetica" charset="0"/>
                <a:ea typeface="ＭＳ Ｐゴシック" charset="0"/>
              </a:rPr>
              <a:t>I/O, memory allocation, signal handling, string handling, data and time, random numbers, integer math</a:t>
            </a:r>
          </a:p>
          <a:p>
            <a:pPr eaLnBrk="1" hangingPunct="1">
              <a:lnSpc>
                <a:spcPct val="85000"/>
              </a:lnSpc>
              <a:buFont typeface="Wingdings" charset="0"/>
              <a:buNone/>
              <a:defRPr/>
            </a:pPr>
            <a:r>
              <a:rPr lang="en-US" sz="2000">
                <a:latin typeface="Courier New" charset="0"/>
                <a:ea typeface="ＭＳ Ｐゴシック" charset="0"/>
                <a:cs typeface="ＭＳ Ｐゴシック" charset="0"/>
              </a:rPr>
              <a:t>libm.a</a:t>
            </a:r>
            <a:r>
              <a:rPr lang="en-US" sz="2000">
                <a:latin typeface="Helvetica" charset="0"/>
                <a:ea typeface="ＭＳ Ｐゴシック" charset="0"/>
                <a:cs typeface="ＭＳ Ｐゴシック" charset="0"/>
              </a:rPr>
              <a:t> (the C math library)</a:t>
            </a:r>
          </a:p>
          <a:p>
            <a:pPr lvl="1" eaLnBrk="1" hangingPunct="1">
              <a:lnSpc>
                <a:spcPct val="90000"/>
              </a:lnSpc>
              <a:defRPr/>
            </a:pPr>
            <a:r>
              <a:rPr lang="en-US" sz="1800">
                <a:latin typeface="Helvetica" charset="0"/>
                <a:ea typeface="ＭＳ Ｐゴシック" charset="0"/>
              </a:rPr>
              <a:t>1 MB archive of 226 object files. </a:t>
            </a:r>
          </a:p>
          <a:p>
            <a:pPr lvl="1" eaLnBrk="1" hangingPunct="1">
              <a:lnSpc>
                <a:spcPct val="90000"/>
              </a:lnSpc>
              <a:defRPr/>
            </a:pPr>
            <a:r>
              <a:rPr lang="en-US" sz="1800">
                <a:latin typeface="Helvetica" charset="0"/>
                <a:ea typeface="ＭＳ Ｐゴシック" charset="0"/>
              </a:rPr>
              <a:t>floating point math (sin, cos, tan, log, exp, sqrt, …) 	</a:t>
            </a:r>
          </a:p>
          <a:p>
            <a:pPr eaLnBrk="1" hangingPunct="1">
              <a:lnSpc>
                <a:spcPct val="85000"/>
              </a:lnSpc>
              <a:buFont typeface="Wingdings" charset="0"/>
              <a:buNone/>
              <a:defRPr/>
            </a:pPr>
            <a:endParaRPr lang="en-US" sz="2000">
              <a:latin typeface="Helvetica" charset="0"/>
              <a:ea typeface="ＭＳ Ｐゴシック" charset="0"/>
              <a:cs typeface="ＭＳ Ｐゴシック" charset="0"/>
            </a:endParaRPr>
          </a:p>
          <a:p>
            <a:pPr eaLnBrk="1" hangingPunct="1">
              <a:lnSpc>
                <a:spcPct val="85000"/>
              </a:lnSpc>
              <a:buFont typeface="Wingdings" charset="0"/>
              <a:buNone/>
              <a:defRPr/>
            </a:pPr>
            <a:endParaRPr lang="en-US" sz="2000">
              <a:latin typeface="Helvetica" charset="0"/>
              <a:ea typeface="ＭＳ Ｐゴシック" charset="0"/>
              <a:cs typeface="ＭＳ Ｐゴシック" charset="0"/>
            </a:endParaRPr>
          </a:p>
        </p:txBody>
      </p:sp>
      <p:sp>
        <p:nvSpPr>
          <p:cNvPr id="72707" name="Text Box 4"/>
          <p:cNvSpPr txBox="1">
            <a:spLocks noChangeArrowheads="1"/>
          </p:cNvSpPr>
          <p:nvPr/>
        </p:nvSpPr>
        <p:spPr bwMode="auto">
          <a:xfrm>
            <a:off x="457200" y="3584575"/>
            <a:ext cx="3976688" cy="3028950"/>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 ar -t /usr/lib/libc.a | sort </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fork.o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fprintf.o </a:t>
            </a:r>
          </a:p>
          <a:p>
            <a:pPr algn="l">
              <a:lnSpc>
                <a:spcPct val="100000"/>
              </a:lnSpc>
            </a:pPr>
            <a:r>
              <a:rPr lang="en-US" sz="1600">
                <a:solidFill>
                  <a:srgbClr val="000066"/>
                </a:solidFill>
                <a:latin typeface="Courier New" charset="0"/>
              </a:rPr>
              <a:t>fpu_control.o </a:t>
            </a:r>
          </a:p>
          <a:p>
            <a:pPr algn="l">
              <a:lnSpc>
                <a:spcPct val="100000"/>
              </a:lnSpc>
            </a:pPr>
            <a:r>
              <a:rPr lang="en-US" sz="1600">
                <a:solidFill>
                  <a:srgbClr val="000066"/>
                </a:solidFill>
                <a:latin typeface="Courier New" charset="0"/>
              </a:rPr>
              <a:t>fputc.o </a:t>
            </a:r>
          </a:p>
          <a:p>
            <a:pPr algn="l">
              <a:lnSpc>
                <a:spcPct val="100000"/>
              </a:lnSpc>
            </a:pPr>
            <a:r>
              <a:rPr lang="en-US" sz="1600">
                <a:solidFill>
                  <a:srgbClr val="000066"/>
                </a:solidFill>
                <a:latin typeface="Courier New" charset="0"/>
              </a:rPr>
              <a:t>freopen.o </a:t>
            </a:r>
          </a:p>
          <a:p>
            <a:pPr algn="l">
              <a:lnSpc>
                <a:spcPct val="100000"/>
              </a:lnSpc>
            </a:pPr>
            <a:r>
              <a:rPr lang="en-US" sz="1600">
                <a:solidFill>
                  <a:srgbClr val="000066"/>
                </a:solidFill>
                <a:latin typeface="Courier New" charset="0"/>
              </a:rPr>
              <a:t>fscanf.o </a:t>
            </a:r>
          </a:p>
          <a:p>
            <a:pPr algn="l">
              <a:lnSpc>
                <a:spcPct val="100000"/>
              </a:lnSpc>
            </a:pPr>
            <a:r>
              <a:rPr lang="en-US" sz="1600">
                <a:solidFill>
                  <a:srgbClr val="000066"/>
                </a:solidFill>
                <a:latin typeface="Courier New" charset="0"/>
              </a:rPr>
              <a:t>fseek.o </a:t>
            </a:r>
          </a:p>
          <a:p>
            <a:pPr algn="l">
              <a:lnSpc>
                <a:spcPct val="100000"/>
              </a:lnSpc>
            </a:pPr>
            <a:r>
              <a:rPr lang="en-US" sz="1600">
                <a:solidFill>
                  <a:srgbClr val="000066"/>
                </a:solidFill>
                <a:latin typeface="Courier New" charset="0"/>
              </a:rPr>
              <a:t>fstab.o </a:t>
            </a:r>
          </a:p>
          <a:p>
            <a:pPr algn="l">
              <a:lnSpc>
                <a:spcPct val="100000"/>
              </a:lnSpc>
            </a:pPr>
            <a:r>
              <a:rPr lang="en-US" sz="1600">
                <a:solidFill>
                  <a:srgbClr val="000066"/>
                </a:solidFill>
                <a:latin typeface="Courier New" charset="0"/>
              </a:rPr>
              <a:t>…</a:t>
            </a:r>
          </a:p>
        </p:txBody>
      </p:sp>
      <p:sp>
        <p:nvSpPr>
          <p:cNvPr id="72708" name="Text Box 5"/>
          <p:cNvSpPr txBox="1">
            <a:spLocks noChangeArrowheads="1"/>
          </p:cNvSpPr>
          <p:nvPr/>
        </p:nvSpPr>
        <p:spPr bwMode="auto">
          <a:xfrm>
            <a:off x="4876800" y="3594100"/>
            <a:ext cx="3976688" cy="3028950"/>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 ar -t /usr/lib/libm.a | sort </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e_acos.o </a:t>
            </a:r>
          </a:p>
          <a:p>
            <a:pPr algn="l">
              <a:lnSpc>
                <a:spcPct val="100000"/>
              </a:lnSpc>
            </a:pPr>
            <a:r>
              <a:rPr lang="en-US" sz="1600">
                <a:solidFill>
                  <a:srgbClr val="000066"/>
                </a:solidFill>
                <a:latin typeface="Courier New" charset="0"/>
              </a:rPr>
              <a:t>e_acosf.o </a:t>
            </a:r>
          </a:p>
          <a:p>
            <a:pPr algn="l">
              <a:lnSpc>
                <a:spcPct val="100000"/>
              </a:lnSpc>
            </a:pPr>
            <a:r>
              <a:rPr lang="en-US" sz="1600">
                <a:solidFill>
                  <a:srgbClr val="000066"/>
                </a:solidFill>
                <a:latin typeface="Courier New" charset="0"/>
              </a:rPr>
              <a:t>e_acosh.o </a:t>
            </a:r>
          </a:p>
          <a:p>
            <a:pPr algn="l">
              <a:lnSpc>
                <a:spcPct val="100000"/>
              </a:lnSpc>
            </a:pPr>
            <a:r>
              <a:rPr lang="en-US" sz="1600">
                <a:solidFill>
                  <a:srgbClr val="000066"/>
                </a:solidFill>
                <a:latin typeface="Courier New" charset="0"/>
              </a:rPr>
              <a:t>e_acoshf.o </a:t>
            </a:r>
          </a:p>
          <a:p>
            <a:pPr algn="l">
              <a:lnSpc>
                <a:spcPct val="100000"/>
              </a:lnSpc>
            </a:pPr>
            <a:r>
              <a:rPr lang="en-US" sz="1600">
                <a:solidFill>
                  <a:srgbClr val="000066"/>
                </a:solidFill>
                <a:latin typeface="Courier New" charset="0"/>
              </a:rPr>
              <a:t>e_acoshl.o </a:t>
            </a:r>
          </a:p>
          <a:p>
            <a:pPr algn="l">
              <a:lnSpc>
                <a:spcPct val="100000"/>
              </a:lnSpc>
            </a:pPr>
            <a:r>
              <a:rPr lang="en-US" sz="1600">
                <a:solidFill>
                  <a:srgbClr val="000066"/>
                </a:solidFill>
                <a:latin typeface="Courier New" charset="0"/>
              </a:rPr>
              <a:t>e_acosl.o </a:t>
            </a:r>
          </a:p>
          <a:p>
            <a:pPr algn="l">
              <a:lnSpc>
                <a:spcPct val="100000"/>
              </a:lnSpc>
            </a:pPr>
            <a:r>
              <a:rPr lang="en-US" sz="1600">
                <a:solidFill>
                  <a:srgbClr val="000066"/>
                </a:solidFill>
                <a:latin typeface="Courier New" charset="0"/>
              </a:rPr>
              <a:t>e_asin.o </a:t>
            </a:r>
          </a:p>
          <a:p>
            <a:pPr algn="l">
              <a:lnSpc>
                <a:spcPct val="100000"/>
              </a:lnSpc>
            </a:pPr>
            <a:r>
              <a:rPr lang="en-US" sz="1600">
                <a:solidFill>
                  <a:srgbClr val="000066"/>
                </a:solidFill>
                <a:latin typeface="Courier New" charset="0"/>
              </a:rPr>
              <a:t>e_asinf.o </a:t>
            </a:r>
          </a:p>
          <a:p>
            <a:pPr algn="l">
              <a:lnSpc>
                <a:spcPct val="100000"/>
              </a:lnSpc>
            </a:pPr>
            <a:r>
              <a:rPr lang="en-US" sz="1600">
                <a:solidFill>
                  <a:srgbClr val="000066"/>
                </a:solidFill>
                <a:latin typeface="Courier New" charset="0"/>
              </a:rPr>
              <a:t>e_asinl.o </a:t>
            </a:r>
          </a:p>
          <a:p>
            <a:pPr algn="l">
              <a:lnSpc>
                <a:spcPct val="100000"/>
              </a:lnSpc>
            </a:pPr>
            <a:r>
              <a:rPr lang="en-US" sz="1600">
                <a:solidFill>
                  <a:srgbClr val="000066"/>
                </a:solidFill>
                <a:latin typeface="Courier New" charset="0"/>
              </a:rPr>
              <a:t>…</a:t>
            </a:r>
          </a:p>
        </p:txBody>
      </p:sp>
    </p:spTree>
    <p:extLst>
      <p:ext uri="{BB962C8B-B14F-4D97-AF65-F5344CB8AC3E}">
        <p14:creationId xmlns:p14="http://schemas.microsoft.com/office/powerpoint/2010/main" val="57900485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Rectangle 5"/>
          <p:cNvSpPr>
            <a:spLocks noGrp="1" noChangeArrowheads="1"/>
          </p:cNvSpPr>
          <p:nvPr>
            <p:ph type="title"/>
          </p:nvPr>
        </p:nvSpPr>
        <p:spPr/>
        <p:txBody>
          <a:bodyPr/>
          <a:lstStyle/>
          <a:p>
            <a:pPr eaLnBrk="1" hangingPunct="1">
              <a:defRPr/>
            </a:pPr>
            <a:r>
              <a:rPr lang="en-US"/>
              <a:t>Using Static Libraries</a:t>
            </a:r>
          </a:p>
        </p:txBody>
      </p:sp>
      <p:sp>
        <p:nvSpPr>
          <p:cNvPr id="217094" name="Rectangle 6"/>
          <p:cNvSpPr>
            <a:spLocks noGrp="1" noChangeArrowheads="1"/>
          </p:cNvSpPr>
          <p:nvPr>
            <p:ph type="body" idx="1"/>
          </p:nvPr>
        </p:nvSpPr>
        <p:spPr>
          <a:xfrm>
            <a:off x="290513" y="1220788"/>
            <a:ext cx="8307387" cy="4133850"/>
          </a:xfrm>
        </p:spPr>
        <p:txBody>
          <a:bodyPr/>
          <a:lstStyle/>
          <a:p>
            <a:pPr eaLnBrk="1" hangingPunct="1">
              <a:lnSpc>
                <a:spcPct val="85000"/>
              </a:lnSpc>
              <a:buFont typeface="Wingdings" pitchFamily="-1" charset="2"/>
              <a:buNone/>
              <a:defRPr/>
            </a:pPr>
            <a:r>
              <a:rPr lang="en-US" dirty="0"/>
              <a:t>Linker’s algorithm for resolving external references:</a:t>
            </a:r>
          </a:p>
          <a:p>
            <a:pPr lvl="1" eaLnBrk="1" hangingPunct="1">
              <a:lnSpc>
                <a:spcPct val="90000"/>
              </a:lnSpc>
              <a:buFont typeface="Wingdings" pitchFamily="-1" charset="2"/>
              <a:buChar char="n"/>
              <a:defRPr/>
            </a:pPr>
            <a:r>
              <a:rPr lang="en-US" dirty="0">
                <a:ea typeface="ＭＳ Ｐゴシック" pitchFamily="-1" charset="-128"/>
              </a:rPr>
              <a:t>Scan .o files and .a files in the command line order.</a:t>
            </a:r>
          </a:p>
          <a:p>
            <a:pPr lvl="1" eaLnBrk="1" hangingPunct="1">
              <a:lnSpc>
                <a:spcPct val="90000"/>
              </a:lnSpc>
              <a:buFont typeface="Wingdings" pitchFamily="-1" charset="2"/>
              <a:buChar char="n"/>
              <a:defRPr/>
            </a:pPr>
            <a:r>
              <a:rPr lang="en-US" dirty="0">
                <a:ea typeface="ＭＳ Ｐゴシック" pitchFamily="-1" charset="-128"/>
              </a:rPr>
              <a:t>During the scan, keep a list of the current unresolved references.</a:t>
            </a:r>
          </a:p>
          <a:p>
            <a:pPr lvl="1" eaLnBrk="1" hangingPunct="1">
              <a:lnSpc>
                <a:spcPct val="90000"/>
              </a:lnSpc>
              <a:buFont typeface="Wingdings" pitchFamily="-1" charset="2"/>
              <a:buChar char="n"/>
              <a:defRPr/>
            </a:pPr>
            <a:r>
              <a:rPr lang="en-US" dirty="0">
                <a:ea typeface="ＭＳ Ｐゴシック" pitchFamily="-1" charset="-128"/>
              </a:rPr>
              <a:t>As each new .o or .a file </a:t>
            </a:r>
            <a:r>
              <a:rPr lang="en-US" dirty="0" err="1">
                <a:ea typeface="ＭＳ Ｐゴシック" pitchFamily="-1" charset="-128"/>
              </a:rPr>
              <a:t>obj</a:t>
            </a:r>
            <a:r>
              <a:rPr lang="en-US" dirty="0">
                <a:ea typeface="ＭＳ Ｐゴシック" pitchFamily="-1" charset="-128"/>
              </a:rPr>
              <a:t> is encountered, try to resolve each unresolved reference in the list against the symbols in obj. </a:t>
            </a:r>
          </a:p>
          <a:p>
            <a:pPr lvl="1" eaLnBrk="1" hangingPunct="1">
              <a:lnSpc>
                <a:spcPct val="90000"/>
              </a:lnSpc>
              <a:buFont typeface="Wingdings" pitchFamily="-1" charset="2"/>
              <a:buChar char="n"/>
              <a:defRPr/>
            </a:pPr>
            <a:r>
              <a:rPr lang="en-US" dirty="0">
                <a:ea typeface="ＭＳ Ｐゴシック" pitchFamily="-1" charset="-128"/>
              </a:rPr>
              <a:t>If any entries in the unresolved list at end of scan, then error.</a:t>
            </a:r>
          </a:p>
          <a:p>
            <a:pPr eaLnBrk="1" hangingPunct="1">
              <a:lnSpc>
                <a:spcPct val="85000"/>
              </a:lnSpc>
              <a:buFont typeface="Wingdings" pitchFamily="-1" charset="2"/>
              <a:buNone/>
              <a:defRPr/>
            </a:pPr>
            <a:r>
              <a:rPr lang="en-US" dirty="0"/>
              <a:t>Problem:</a:t>
            </a:r>
          </a:p>
          <a:p>
            <a:pPr lvl="1" eaLnBrk="1" hangingPunct="1">
              <a:lnSpc>
                <a:spcPct val="90000"/>
              </a:lnSpc>
              <a:buFont typeface="Wingdings" pitchFamily="-1" charset="2"/>
              <a:buChar char="n"/>
              <a:defRPr/>
            </a:pPr>
            <a:r>
              <a:rPr lang="en-US" dirty="0">
                <a:ea typeface="ＭＳ Ｐゴシック" pitchFamily="-1" charset="-128"/>
              </a:rPr>
              <a:t>Command line order matters!</a:t>
            </a:r>
          </a:p>
          <a:p>
            <a:pPr lvl="1" eaLnBrk="1" hangingPunct="1">
              <a:lnSpc>
                <a:spcPct val="90000"/>
              </a:lnSpc>
              <a:buFont typeface="Wingdings" pitchFamily="-1" charset="2"/>
              <a:buChar char="n"/>
              <a:defRPr/>
            </a:pPr>
            <a:r>
              <a:rPr lang="en-US" dirty="0">
                <a:ea typeface="ＭＳ Ｐゴシック" pitchFamily="-1" charset="-128"/>
              </a:rPr>
              <a:t>Moral: put libraries at the end of the command line. </a:t>
            </a:r>
          </a:p>
        </p:txBody>
      </p:sp>
      <p:sp>
        <p:nvSpPr>
          <p:cNvPr id="73731" name="Rectangle 4"/>
          <p:cNvSpPr>
            <a:spLocks noChangeArrowheads="1"/>
          </p:cNvSpPr>
          <p:nvPr/>
        </p:nvSpPr>
        <p:spPr bwMode="auto">
          <a:xfrm>
            <a:off x="1112838" y="5295900"/>
            <a:ext cx="6791325" cy="1076325"/>
          </a:xfrm>
          <a:prstGeom prst="rect">
            <a:avLst/>
          </a:prstGeom>
          <a:solidFill>
            <a:srgbClr val="FFFF00"/>
          </a:solidFill>
          <a:ln w="6350">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bass&gt; gcc -L. libtest.o -lmine </a:t>
            </a:r>
          </a:p>
          <a:p>
            <a:pPr algn="l">
              <a:lnSpc>
                <a:spcPct val="100000"/>
              </a:lnSpc>
            </a:pPr>
            <a:r>
              <a:rPr lang="en-US" sz="1600">
                <a:solidFill>
                  <a:srgbClr val="000066"/>
                </a:solidFill>
                <a:latin typeface="Courier New" charset="0"/>
              </a:rPr>
              <a:t>bass&gt; gcc -L. -lmine libtest.o </a:t>
            </a:r>
          </a:p>
          <a:p>
            <a:pPr algn="l">
              <a:lnSpc>
                <a:spcPct val="100000"/>
              </a:lnSpc>
            </a:pPr>
            <a:r>
              <a:rPr lang="en-US" sz="1600">
                <a:solidFill>
                  <a:srgbClr val="000066"/>
                </a:solidFill>
                <a:latin typeface="Courier New" charset="0"/>
              </a:rPr>
              <a:t>libtest.o: In function `main': </a:t>
            </a:r>
          </a:p>
          <a:p>
            <a:pPr algn="l">
              <a:lnSpc>
                <a:spcPct val="100000"/>
              </a:lnSpc>
            </a:pPr>
            <a:r>
              <a:rPr lang="en-US" sz="1600">
                <a:solidFill>
                  <a:srgbClr val="000066"/>
                </a:solidFill>
                <a:latin typeface="Courier New" charset="0"/>
              </a:rPr>
              <a:t>libtest.o(.text+0x4): undefined reference to `libfun' </a:t>
            </a:r>
          </a:p>
        </p:txBody>
      </p:sp>
    </p:spTree>
    <p:extLst>
      <p:ext uri="{BB962C8B-B14F-4D97-AF65-F5344CB8AC3E}">
        <p14:creationId xmlns:p14="http://schemas.microsoft.com/office/powerpoint/2010/main" val="216749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7094">
                                            <p:txEl>
                                              <p:pRg st="0" end="0"/>
                                            </p:txEl>
                                          </p:spTgt>
                                        </p:tgtEl>
                                        <p:attrNameLst>
                                          <p:attrName>style.visibility</p:attrName>
                                        </p:attrNameLst>
                                      </p:cBhvr>
                                      <p:to>
                                        <p:strVal val="visible"/>
                                      </p:to>
                                    </p:set>
                                    <p:animEffect transition="in" filter="dissolve">
                                      <p:cBhvr>
                                        <p:cTn id="7" dur="500"/>
                                        <p:tgtEl>
                                          <p:spTgt spid="21709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7094">
                                            <p:txEl>
                                              <p:pRg st="1" end="1"/>
                                            </p:txEl>
                                          </p:spTgt>
                                        </p:tgtEl>
                                        <p:attrNameLst>
                                          <p:attrName>style.visibility</p:attrName>
                                        </p:attrNameLst>
                                      </p:cBhvr>
                                      <p:to>
                                        <p:strVal val="visible"/>
                                      </p:to>
                                    </p:set>
                                    <p:animEffect transition="in" filter="dissolve">
                                      <p:cBhvr>
                                        <p:cTn id="10" dur="500"/>
                                        <p:tgtEl>
                                          <p:spTgt spid="21709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7094">
                                            <p:txEl>
                                              <p:pRg st="2" end="2"/>
                                            </p:txEl>
                                          </p:spTgt>
                                        </p:tgtEl>
                                        <p:attrNameLst>
                                          <p:attrName>style.visibility</p:attrName>
                                        </p:attrNameLst>
                                      </p:cBhvr>
                                      <p:to>
                                        <p:strVal val="visible"/>
                                      </p:to>
                                    </p:set>
                                    <p:animEffect transition="in" filter="dissolve">
                                      <p:cBhvr>
                                        <p:cTn id="13" dur="500"/>
                                        <p:tgtEl>
                                          <p:spTgt spid="21709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7094">
                                            <p:txEl>
                                              <p:pRg st="3" end="3"/>
                                            </p:txEl>
                                          </p:spTgt>
                                        </p:tgtEl>
                                        <p:attrNameLst>
                                          <p:attrName>style.visibility</p:attrName>
                                        </p:attrNameLst>
                                      </p:cBhvr>
                                      <p:to>
                                        <p:strVal val="visible"/>
                                      </p:to>
                                    </p:set>
                                    <p:animEffect transition="in" filter="dissolve">
                                      <p:cBhvr>
                                        <p:cTn id="16" dur="500"/>
                                        <p:tgtEl>
                                          <p:spTgt spid="217094">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7094">
                                            <p:txEl>
                                              <p:pRg st="4" end="4"/>
                                            </p:txEl>
                                          </p:spTgt>
                                        </p:tgtEl>
                                        <p:attrNameLst>
                                          <p:attrName>style.visibility</p:attrName>
                                        </p:attrNameLst>
                                      </p:cBhvr>
                                      <p:to>
                                        <p:strVal val="visible"/>
                                      </p:to>
                                    </p:set>
                                    <p:animEffect transition="in" filter="dissolve">
                                      <p:cBhvr>
                                        <p:cTn id="19" dur="500"/>
                                        <p:tgtEl>
                                          <p:spTgt spid="217094">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7094">
                                            <p:txEl>
                                              <p:pRg st="5" end="5"/>
                                            </p:txEl>
                                          </p:spTgt>
                                        </p:tgtEl>
                                        <p:attrNameLst>
                                          <p:attrName>style.visibility</p:attrName>
                                        </p:attrNameLst>
                                      </p:cBhvr>
                                      <p:to>
                                        <p:strVal val="visible"/>
                                      </p:to>
                                    </p:set>
                                    <p:animEffect transition="in" filter="dissolve">
                                      <p:cBhvr>
                                        <p:cTn id="24" dur="500"/>
                                        <p:tgtEl>
                                          <p:spTgt spid="21709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7094">
                                            <p:txEl>
                                              <p:pRg st="6" end="6"/>
                                            </p:txEl>
                                          </p:spTgt>
                                        </p:tgtEl>
                                        <p:attrNameLst>
                                          <p:attrName>style.visibility</p:attrName>
                                        </p:attrNameLst>
                                      </p:cBhvr>
                                      <p:to>
                                        <p:strVal val="visible"/>
                                      </p:to>
                                    </p:set>
                                    <p:animEffect transition="in" filter="dissolve">
                                      <p:cBhvr>
                                        <p:cTn id="27" dur="500"/>
                                        <p:tgtEl>
                                          <p:spTgt spid="21709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7094">
                                            <p:txEl>
                                              <p:pRg st="7" end="7"/>
                                            </p:txEl>
                                          </p:spTgt>
                                        </p:tgtEl>
                                        <p:attrNameLst>
                                          <p:attrName>style.visibility</p:attrName>
                                        </p:attrNameLst>
                                      </p:cBhvr>
                                      <p:to>
                                        <p:strVal val="visible"/>
                                      </p:to>
                                    </p:set>
                                    <p:animEffect transition="in" filter="dissolve">
                                      <p:cBhvr>
                                        <p:cTn id="30" dur="500"/>
                                        <p:tgtEl>
                                          <p:spTgt spid="21709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3731"/>
                                        </p:tgtEl>
                                        <p:attrNameLst>
                                          <p:attrName>style.visibility</p:attrName>
                                        </p:attrNameLst>
                                      </p:cBhvr>
                                      <p:to>
                                        <p:strVal val="visible"/>
                                      </p:to>
                                    </p:set>
                                    <p:animEffect transition="in" filter="dissolve">
                                      <p:cBhvr>
                                        <p:cTn id="35"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uild="p"/>
      <p:bldP spid="7373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39" name="Rectangle 23"/>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Linker Selectively adds .o Library Files</a:t>
            </a:r>
          </a:p>
        </p:txBody>
      </p:sp>
      <p:sp>
        <p:nvSpPr>
          <p:cNvPr id="74754" name="Line 3"/>
          <p:cNvSpPr>
            <a:spLocks noChangeShapeType="1"/>
          </p:cNvSpPr>
          <p:nvPr/>
        </p:nvSpPr>
        <p:spPr bwMode="auto">
          <a:xfrm>
            <a:off x="1090613" y="2020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55" name="Rectangle 4"/>
          <p:cNvSpPr>
            <a:spLocks noChangeArrowheads="1"/>
          </p:cNvSpPr>
          <p:nvPr/>
        </p:nvSpPr>
        <p:spPr bwMode="auto">
          <a:xfrm>
            <a:off x="404813" y="2392363"/>
            <a:ext cx="1371600" cy="390525"/>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56" name="Text Box 5"/>
          <p:cNvSpPr txBox="1">
            <a:spLocks noChangeArrowheads="1"/>
          </p:cNvSpPr>
          <p:nvPr/>
        </p:nvSpPr>
        <p:spPr bwMode="auto">
          <a:xfrm>
            <a:off x="709613" y="17160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p1.c</a:t>
            </a:r>
          </a:p>
        </p:txBody>
      </p:sp>
      <p:sp>
        <p:nvSpPr>
          <p:cNvPr id="74757" name="Text Box 6"/>
          <p:cNvSpPr txBox="1">
            <a:spLocks noChangeArrowheads="1"/>
          </p:cNvSpPr>
          <p:nvPr/>
        </p:nvSpPr>
        <p:spPr bwMode="auto">
          <a:xfrm>
            <a:off x="741363" y="30876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p1.o</a:t>
            </a:r>
          </a:p>
        </p:txBody>
      </p:sp>
      <p:sp>
        <p:nvSpPr>
          <p:cNvPr id="74758" name="Rectangle 7"/>
          <p:cNvSpPr>
            <a:spLocks noChangeArrowheads="1"/>
          </p:cNvSpPr>
          <p:nvPr/>
        </p:nvSpPr>
        <p:spPr bwMode="auto">
          <a:xfrm>
            <a:off x="2081213" y="2392363"/>
            <a:ext cx="1371600" cy="390525"/>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59" name="Text Box 8"/>
          <p:cNvSpPr txBox="1">
            <a:spLocks noChangeArrowheads="1"/>
          </p:cNvSpPr>
          <p:nvPr/>
        </p:nvSpPr>
        <p:spPr bwMode="auto">
          <a:xfrm>
            <a:off x="2417763" y="17160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p2.c</a:t>
            </a:r>
          </a:p>
        </p:txBody>
      </p:sp>
      <p:sp>
        <p:nvSpPr>
          <p:cNvPr id="74760" name="Text Box 9"/>
          <p:cNvSpPr txBox="1">
            <a:spLocks noChangeArrowheads="1"/>
          </p:cNvSpPr>
          <p:nvPr/>
        </p:nvSpPr>
        <p:spPr bwMode="auto">
          <a:xfrm>
            <a:off x="2417763" y="30876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p2.o</a:t>
            </a:r>
          </a:p>
        </p:txBody>
      </p:sp>
      <p:sp>
        <p:nvSpPr>
          <p:cNvPr id="74761" name="Line 10"/>
          <p:cNvSpPr>
            <a:spLocks noChangeShapeType="1"/>
          </p:cNvSpPr>
          <p:nvPr/>
        </p:nvSpPr>
        <p:spPr bwMode="auto">
          <a:xfrm>
            <a:off x="2767013" y="2020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2" name="Line 11"/>
          <p:cNvSpPr>
            <a:spLocks noChangeShapeType="1"/>
          </p:cNvSpPr>
          <p:nvPr/>
        </p:nvSpPr>
        <p:spPr bwMode="auto">
          <a:xfrm>
            <a:off x="1090613" y="2782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3" name="Line 12"/>
          <p:cNvSpPr>
            <a:spLocks noChangeShapeType="1"/>
          </p:cNvSpPr>
          <p:nvPr/>
        </p:nvSpPr>
        <p:spPr bwMode="auto">
          <a:xfrm>
            <a:off x="2767013" y="2782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4" name="Line 13"/>
          <p:cNvSpPr>
            <a:spLocks noChangeShapeType="1"/>
          </p:cNvSpPr>
          <p:nvPr/>
        </p:nvSpPr>
        <p:spPr bwMode="auto">
          <a:xfrm>
            <a:off x="1090613" y="3392488"/>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5" name="Line 14"/>
          <p:cNvSpPr>
            <a:spLocks noChangeShapeType="1"/>
          </p:cNvSpPr>
          <p:nvPr/>
        </p:nvSpPr>
        <p:spPr bwMode="auto">
          <a:xfrm>
            <a:off x="2767013" y="33924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6" name="Text Box 15"/>
          <p:cNvSpPr txBox="1">
            <a:spLocks noChangeArrowheads="1"/>
          </p:cNvSpPr>
          <p:nvPr/>
        </p:nvSpPr>
        <p:spPr bwMode="auto">
          <a:xfrm>
            <a:off x="5670550" y="3597275"/>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libc.a</a:t>
            </a:r>
          </a:p>
        </p:txBody>
      </p:sp>
      <p:sp>
        <p:nvSpPr>
          <p:cNvPr id="74767" name="Line 16"/>
          <p:cNvSpPr>
            <a:spLocks noChangeShapeType="1"/>
          </p:cNvSpPr>
          <p:nvPr/>
        </p:nvSpPr>
        <p:spPr bwMode="auto">
          <a:xfrm flipH="1">
            <a:off x="4233863" y="3430588"/>
            <a:ext cx="1589087"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8" name="Text Box 19"/>
          <p:cNvSpPr txBox="1">
            <a:spLocks noChangeArrowheads="1"/>
          </p:cNvSpPr>
          <p:nvPr/>
        </p:nvSpPr>
        <p:spPr bwMode="auto">
          <a:xfrm>
            <a:off x="933450" y="6045200"/>
            <a:ext cx="7715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Linker selectively only the </a:t>
            </a:r>
            <a:r>
              <a:rPr lang="en-US" sz="1800">
                <a:solidFill>
                  <a:srgbClr val="000066"/>
                </a:solidFill>
                <a:latin typeface="Courier New" charset="0"/>
              </a:rPr>
              <a:t>.o</a:t>
            </a:r>
            <a:r>
              <a:rPr lang="en-US" sz="1800">
                <a:solidFill>
                  <a:srgbClr val="000066"/>
                </a:solidFill>
              </a:rPr>
              <a:t> files in the archive that are actually needed by the program.  atoi.o &amp; random.o are not needed by p.</a:t>
            </a:r>
          </a:p>
        </p:txBody>
      </p:sp>
      <p:sp>
        <p:nvSpPr>
          <p:cNvPr id="74769" name="Rectangle 20"/>
          <p:cNvSpPr>
            <a:spLocks noChangeArrowheads="1"/>
          </p:cNvSpPr>
          <p:nvPr/>
        </p:nvSpPr>
        <p:spPr bwMode="auto">
          <a:xfrm>
            <a:off x="1243013" y="3773488"/>
            <a:ext cx="2971800" cy="39370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Linker (ld)</a:t>
            </a:r>
          </a:p>
        </p:txBody>
      </p:sp>
      <p:sp>
        <p:nvSpPr>
          <p:cNvPr id="74770" name="Text Box 21"/>
          <p:cNvSpPr txBox="1">
            <a:spLocks noChangeArrowheads="1"/>
          </p:cNvSpPr>
          <p:nvPr/>
        </p:nvSpPr>
        <p:spPr bwMode="auto">
          <a:xfrm>
            <a:off x="2606675" y="45862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74771" name="Line 22"/>
          <p:cNvSpPr>
            <a:spLocks noChangeShapeType="1"/>
          </p:cNvSpPr>
          <p:nvPr/>
        </p:nvSpPr>
        <p:spPr bwMode="auto">
          <a:xfrm>
            <a:off x="2744788" y="41671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72" name="Line 3"/>
          <p:cNvSpPr>
            <a:spLocks noChangeShapeType="1"/>
          </p:cNvSpPr>
          <p:nvPr/>
        </p:nvSpPr>
        <p:spPr bwMode="auto">
          <a:xfrm>
            <a:off x="4495800" y="10953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73" name="Rectangle 4"/>
          <p:cNvSpPr>
            <a:spLocks noChangeArrowheads="1"/>
          </p:cNvSpPr>
          <p:nvPr/>
        </p:nvSpPr>
        <p:spPr bwMode="auto">
          <a:xfrm>
            <a:off x="3810000" y="14652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74" name="Text Box 5"/>
          <p:cNvSpPr txBox="1">
            <a:spLocks noChangeArrowheads="1"/>
          </p:cNvSpPr>
          <p:nvPr/>
        </p:nvSpPr>
        <p:spPr bwMode="auto">
          <a:xfrm>
            <a:off x="3962400" y="790575"/>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atoi.c</a:t>
            </a:r>
          </a:p>
        </p:txBody>
      </p:sp>
      <p:sp>
        <p:nvSpPr>
          <p:cNvPr id="74775" name="Text Box 6"/>
          <p:cNvSpPr txBox="1">
            <a:spLocks noChangeArrowheads="1"/>
          </p:cNvSpPr>
          <p:nvPr/>
        </p:nvSpPr>
        <p:spPr bwMode="auto">
          <a:xfrm>
            <a:off x="4146550" y="2162175"/>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atoi.o</a:t>
            </a:r>
          </a:p>
        </p:txBody>
      </p:sp>
      <p:sp>
        <p:nvSpPr>
          <p:cNvPr id="74776" name="Rectangle 7"/>
          <p:cNvSpPr>
            <a:spLocks noChangeArrowheads="1"/>
          </p:cNvSpPr>
          <p:nvPr/>
        </p:nvSpPr>
        <p:spPr bwMode="auto">
          <a:xfrm>
            <a:off x="5486400" y="14652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77" name="Text Box 8"/>
          <p:cNvSpPr txBox="1">
            <a:spLocks noChangeArrowheads="1"/>
          </p:cNvSpPr>
          <p:nvPr/>
        </p:nvSpPr>
        <p:spPr bwMode="auto">
          <a:xfrm>
            <a:off x="5486400" y="7905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printf.c</a:t>
            </a:r>
          </a:p>
        </p:txBody>
      </p:sp>
      <p:sp>
        <p:nvSpPr>
          <p:cNvPr id="74778" name="Text Box 9"/>
          <p:cNvSpPr txBox="1">
            <a:spLocks noChangeArrowheads="1"/>
          </p:cNvSpPr>
          <p:nvPr/>
        </p:nvSpPr>
        <p:spPr bwMode="auto">
          <a:xfrm>
            <a:off x="5505450" y="21621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printf.o</a:t>
            </a:r>
          </a:p>
        </p:txBody>
      </p:sp>
      <p:sp>
        <p:nvSpPr>
          <p:cNvPr id="74779" name="Line 10"/>
          <p:cNvSpPr>
            <a:spLocks noChangeShapeType="1"/>
          </p:cNvSpPr>
          <p:nvPr/>
        </p:nvSpPr>
        <p:spPr bwMode="auto">
          <a:xfrm>
            <a:off x="6172200" y="10953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0" name="Line 11"/>
          <p:cNvSpPr>
            <a:spLocks noChangeShapeType="1"/>
          </p:cNvSpPr>
          <p:nvPr/>
        </p:nvSpPr>
        <p:spPr bwMode="auto">
          <a:xfrm>
            <a:off x="4495800" y="188436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1" name="Line 12"/>
          <p:cNvSpPr>
            <a:spLocks noChangeShapeType="1"/>
          </p:cNvSpPr>
          <p:nvPr/>
        </p:nvSpPr>
        <p:spPr bwMode="auto">
          <a:xfrm>
            <a:off x="6172200" y="18573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2" name="Line 13"/>
          <p:cNvSpPr>
            <a:spLocks noChangeShapeType="1"/>
          </p:cNvSpPr>
          <p:nvPr/>
        </p:nvSpPr>
        <p:spPr bwMode="auto">
          <a:xfrm>
            <a:off x="6172200" y="2540000"/>
            <a:ext cx="0" cy="4714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3" name="Line 15"/>
          <p:cNvSpPr>
            <a:spLocks noChangeShapeType="1"/>
          </p:cNvSpPr>
          <p:nvPr/>
        </p:nvSpPr>
        <p:spPr bwMode="auto">
          <a:xfrm flipH="1">
            <a:off x="7086600" y="2478088"/>
            <a:ext cx="12954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4" name="Rectangle 16"/>
          <p:cNvSpPr>
            <a:spLocks noChangeArrowheads="1"/>
          </p:cNvSpPr>
          <p:nvPr/>
        </p:nvSpPr>
        <p:spPr bwMode="auto">
          <a:xfrm>
            <a:off x="5029200" y="3011488"/>
            <a:ext cx="29718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Archiver (ar)</a:t>
            </a:r>
          </a:p>
        </p:txBody>
      </p:sp>
      <p:sp>
        <p:nvSpPr>
          <p:cNvPr id="74785" name="Text Box 17"/>
          <p:cNvSpPr txBox="1">
            <a:spLocks noChangeArrowheads="1"/>
          </p:cNvSpPr>
          <p:nvPr/>
        </p:nvSpPr>
        <p:spPr bwMode="auto">
          <a:xfrm>
            <a:off x="7086600" y="133508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a:t>
            </a:r>
          </a:p>
        </p:txBody>
      </p:sp>
      <p:sp>
        <p:nvSpPr>
          <p:cNvPr id="74786" name="Rectangle 18"/>
          <p:cNvSpPr>
            <a:spLocks noChangeArrowheads="1"/>
          </p:cNvSpPr>
          <p:nvPr/>
        </p:nvSpPr>
        <p:spPr bwMode="auto">
          <a:xfrm>
            <a:off x="7772400" y="1476375"/>
            <a:ext cx="13716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87" name="Text Box 19"/>
          <p:cNvSpPr txBox="1">
            <a:spLocks noChangeArrowheads="1"/>
          </p:cNvSpPr>
          <p:nvPr/>
        </p:nvSpPr>
        <p:spPr bwMode="auto">
          <a:xfrm>
            <a:off x="7772400" y="8016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random.c</a:t>
            </a:r>
          </a:p>
        </p:txBody>
      </p:sp>
      <p:sp>
        <p:nvSpPr>
          <p:cNvPr id="74788" name="Text Box 20"/>
          <p:cNvSpPr txBox="1">
            <a:spLocks noChangeArrowheads="1"/>
          </p:cNvSpPr>
          <p:nvPr/>
        </p:nvSpPr>
        <p:spPr bwMode="auto">
          <a:xfrm>
            <a:off x="7791450" y="21732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random.o</a:t>
            </a:r>
          </a:p>
        </p:txBody>
      </p:sp>
      <p:sp>
        <p:nvSpPr>
          <p:cNvPr id="74789" name="Line 21"/>
          <p:cNvSpPr>
            <a:spLocks noChangeShapeType="1"/>
          </p:cNvSpPr>
          <p:nvPr/>
        </p:nvSpPr>
        <p:spPr bwMode="auto">
          <a:xfrm>
            <a:off x="8458200" y="11064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90" name="Line 22"/>
          <p:cNvSpPr>
            <a:spLocks noChangeShapeType="1"/>
          </p:cNvSpPr>
          <p:nvPr/>
        </p:nvSpPr>
        <p:spPr bwMode="auto">
          <a:xfrm>
            <a:off x="8458200" y="18684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91" name="Line 23"/>
          <p:cNvSpPr>
            <a:spLocks noChangeShapeType="1"/>
          </p:cNvSpPr>
          <p:nvPr/>
        </p:nvSpPr>
        <p:spPr bwMode="auto">
          <a:xfrm>
            <a:off x="4495800" y="2478088"/>
            <a:ext cx="12192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92" name="Rectangle 4"/>
          <p:cNvSpPr>
            <a:spLocks noChangeArrowheads="1"/>
          </p:cNvSpPr>
          <p:nvPr/>
        </p:nvSpPr>
        <p:spPr bwMode="auto">
          <a:xfrm>
            <a:off x="709613" y="5472113"/>
            <a:ext cx="13716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b="0">
                <a:solidFill>
                  <a:srgbClr val="000066"/>
                </a:solidFill>
                <a:latin typeface="Courier" charset="0"/>
                <a:cs typeface="Courier" charset="0"/>
              </a:rPr>
              <a:t>p1.o</a:t>
            </a:r>
          </a:p>
        </p:txBody>
      </p:sp>
      <p:sp>
        <p:nvSpPr>
          <p:cNvPr id="74793" name="Rectangle 4"/>
          <p:cNvSpPr>
            <a:spLocks noChangeArrowheads="1"/>
          </p:cNvSpPr>
          <p:nvPr/>
        </p:nvSpPr>
        <p:spPr bwMode="auto">
          <a:xfrm>
            <a:off x="2081213" y="5472113"/>
            <a:ext cx="13716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b="0">
                <a:solidFill>
                  <a:srgbClr val="000066"/>
                </a:solidFill>
                <a:latin typeface="Courier" charset="0"/>
                <a:cs typeface="Courier" charset="0"/>
              </a:rPr>
              <a:t>p2.o</a:t>
            </a:r>
          </a:p>
        </p:txBody>
      </p:sp>
      <p:sp>
        <p:nvSpPr>
          <p:cNvPr id="74794" name="Rectangle 4"/>
          <p:cNvSpPr>
            <a:spLocks noChangeArrowheads="1"/>
          </p:cNvSpPr>
          <p:nvPr/>
        </p:nvSpPr>
        <p:spPr bwMode="auto">
          <a:xfrm>
            <a:off x="3441700" y="5472113"/>
            <a:ext cx="13716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b="0">
                <a:solidFill>
                  <a:srgbClr val="000066"/>
                </a:solidFill>
                <a:latin typeface="Courier" charset="0"/>
                <a:cs typeface="Courier" charset="0"/>
              </a:rPr>
              <a:t>printf.o</a:t>
            </a:r>
          </a:p>
        </p:txBody>
      </p:sp>
      <p:sp>
        <p:nvSpPr>
          <p:cNvPr id="74795" name="Right Brace 46"/>
          <p:cNvSpPr>
            <a:spLocks/>
          </p:cNvSpPr>
          <p:nvPr/>
        </p:nvSpPr>
        <p:spPr bwMode="auto">
          <a:xfrm rot="-5400000">
            <a:off x="2597944" y="3129757"/>
            <a:ext cx="336550" cy="4094162"/>
          </a:xfrm>
          <a:prstGeom prst="rightBrace">
            <a:avLst>
              <a:gd name="adj1" fmla="val 8335"/>
              <a:gd name="adj2" fmla="val 50000"/>
            </a:avLst>
          </a:prstGeom>
          <a:solidFill>
            <a:schemeClr val="bg1"/>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222284215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36" name="Rectangle 16"/>
          <p:cNvSpPr>
            <a:spLocks noGrp="1" noChangeArrowheads="1"/>
          </p:cNvSpPr>
          <p:nvPr>
            <p:ph type="title"/>
          </p:nvPr>
        </p:nvSpPr>
        <p:spPr/>
        <p:txBody>
          <a:bodyPr/>
          <a:lstStyle/>
          <a:p>
            <a:pPr eaLnBrk="1" hangingPunct="1">
              <a:defRPr/>
            </a:pPr>
            <a:r>
              <a:rPr lang="en-US"/>
              <a:t>Strong and Weak Symbols</a:t>
            </a:r>
          </a:p>
        </p:txBody>
      </p:sp>
      <p:sp>
        <p:nvSpPr>
          <p:cNvPr id="209937" name="Rectangle 17"/>
          <p:cNvSpPr>
            <a:spLocks noGrp="1" noChangeArrowheads="1"/>
          </p:cNvSpPr>
          <p:nvPr>
            <p:ph type="body" idx="1"/>
          </p:nvPr>
        </p:nvSpPr>
        <p:spPr/>
        <p:txBody>
          <a:bodyPr/>
          <a:lstStyle/>
          <a:p>
            <a:pPr eaLnBrk="1" hangingPunct="1">
              <a:buFont typeface="Wingdings" pitchFamily="-1" charset="2"/>
              <a:buNone/>
              <a:defRPr/>
            </a:pPr>
            <a:r>
              <a:rPr lang="en-US" dirty="0"/>
              <a:t>Program symbols are either strong or weak</a:t>
            </a:r>
          </a:p>
          <a:p>
            <a:pPr lvl="1" eaLnBrk="1" hangingPunct="1">
              <a:buFont typeface="Wingdings" pitchFamily="-1" charset="2"/>
              <a:buChar char="n"/>
              <a:defRPr/>
            </a:pPr>
            <a:r>
              <a:rPr lang="en-US" i="1" dirty="0">
                <a:solidFill>
                  <a:srgbClr val="FF0000"/>
                </a:solidFill>
                <a:ea typeface="ＭＳ Ｐゴシック" pitchFamily="-1" charset="-128"/>
              </a:rPr>
              <a:t>strong</a:t>
            </a:r>
            <a:r>
              <a:rPr lang="en-US" dirty="0">
                <a:ea typeface="ＭＳ Ｐゴシック" pitchFamily="-1" charset="-128"/>
              </a:rPr>
              <a:t>: procedures and initialized </a:t>
            </a:r>
            <a:r>
              <a:rPr lang="en-US" dirty="0" err="1">
                <a:ea typeface="ＭＳ Ｐゴシック" pitchFamily="-1" charset="-128"/>
              </a:rPr>
              <a:t>globals</a:t>
            </a:r>
            <a:endParaRPr lang="en-US" dirty="0">
              <a:ea typeface="ＭＳ Ｐゴシック" pitchFamily="-1" charset="-128"/>
            </a:endParaRPr>
          </a:p>
          <a:p>
            <a:pPr lvl="1" eaLnBrk="1" hangingPunct="1">
              <a:buFont typeface="Wingdings" pitchFamily="-1" charset="2"/>
              <a:buChar char="n"/>
              <a:defRPr/>
            </a:pPr>
            <a:r>
              <a:rPr lang="en-US" i="1" dirty="0">
                <a:solidFill>
                  <a:srgbClr val="FF0000"/>
                </a:solidFill>
                <a:ea typeface="ＭＳ Ｐゴシック" pitchFamily="-1" charset="-128"/>
              </a:rPr>
              <a:t>weak</a:t>
            </a:r>
            <a:r>
              <a:rPr lang="en-US" dirty="0">
                <a:ea typeface="ＭＳ Ｐゴシック" pitchFamily="-1" charset="-128"/>
              </a:rPr>
              <a:t>: uninitialized </a:t>
            </a:r>
            <a:r>
              <a:rPr lang="en-US" dirty="0" err="1">
                <a:ea typeface="ＭＳ Ｐゴシック" pitchFamily="-1" charset="-128"/>
              </a:rPr>
              <a:t>globals</a:t>
            </a:r>
            <a:endParaRPr lang="en-US" dirty="0">
              <a:ea typeface="ＭＳ Ｐゴシック" pitchFamily="-1" charset="-128"/>
            </a:endParaRPr>
          </a:p>
        </p:txBody>
      </p:sp>
      <p:sp>
        <p:nvSpPr>
          <p:cNvPr id="75779" name="Rectangle 4"/>
          <p:cNvSpPr>
            <a:spLocks noChangeArrowheads="1"/>
          </p:cNvSpPr>
          <p:nvPr/>
        </p:nvSpPr>
        <p:spPr bwMode="auto">
          <a:xfrm>
            <a:off x="2454275" y="3133725"/>
            <a:ext cx="1552575" cy="1193800"/>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00"/>
                </a:solidFill>
                <a:latin typeface="Courier New" charset="0"/>
              </a:rPr>
              <a:t>int foo=5;</a:t>
            </a:r>
          </a:p>
          <a:p>
            <a:pPr algn="l">
              <a:lnSpc>
                <a:spcPct val="100000"/>
              </a:lnSpc>
            </a:pPr>
            <a:endParaRPr lang="en-US">
              <a:solidFill>
                <a:srgbClr val="000000"/>
              </a:solidFill>
              <a:latin typeface="Courier New" charset="0"/>
            </a:endParaRPr>
          </a:p>
          <a:p>
            <a:pPr algn="l">
              <a:lnSpc>
                <a:spcPct val="100000"/>
              </a:lnSpc>
            </a:pPr>
            <a:r>
              <a:rPr lang="en-US">
                <a:solidFill>
                  <a:srgbClr val="000000"/>
                </a:solidFill>
                <a:latin typeface="Courier New" charset="0"/>
              </a:rPr>
              <a:t>p1() {</a:t>
            </a:r>
          </a:p>
          <a:p>
            <a:pPr algn="l">
              <a:lnSpc>
                <a:spcPct val="100000"/>
              </a:lnSpc>
            </a:pPr>
            <a:r>
              <a:rPr lang="en-US">
                <a:solidFill>
                  <a:srgbClr val="000000"/>
                </a:solidFill>
                <a:latin typeface="Courier New" charset="0"/>
              </a:rPr>
              <a:t>}</a:t>
            </a:r>
          </a:p>
        </p:txBody>
      </p:sp>
      <p:sp>
        <p:nvSpPr>
          <p:cNvPr id="75780" name="Rectangle 5"/>
          <p:cNvSpPr>
            <a:spLocks noChangeArrowheads="1"/>
          </p:cNvSpPr>
          <p:nvPr/>
        </p:nvSpPr>
        <p:spPr bwMode="auto">
          <a:xfrm>
            <a:off x="4968875" y="3133725"/>
            <a:ext cx="1279525" cy="1193800"/>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00"/>
                </a:solidFill>
                <a:latin typeface="Courier New" charset="0"/>
              </a:rPr>
              <a:t>int foo;</a:t>
            </a:r>
          </a:p>
          <a:p>
            <a:pPr algn="l">
              <a:lnSpc>
                <a:spcPct val="100000"/>
              </a:lnSpc>
            </a:pPr>
            <a:endParaRPr lang="en-US">
              <a:solidFill>
                <a:srgbClr val="000000"/>
              </a:solidFill>
              <a:latin typeface="Courier New" charset="0"/>
            </a:endParaRPr>
          </a:p>
          <a:p>
            <a:pPr algn="l">
              <a:lnSpc>
                <a:spcPct val="100000"/>
              </a:lnSpc>
            </a:pPr>
            <a:r>
              <a:rPr lang="en-US">
                <a:solidFill>
                  <a:srgbClr val="000000"/>
                </a:solidFill>
                <a:latin typeface="Courier New" charset="0"/>
              </a:rPr>
              <a:t>p2() {</a:t>
            </a:r>
          </a:p>
          <a:p>
            <a:pPr algn="l">
              <a:lnSpc>
                <a:spcPct val="100000"/>
              </a:lnSpc>
            </a:pPr>
            <a:r>
              <a:rPr lang="en-US">
                <a:solidFill>
                  <a:srgbClr val="000000"/>
                </a:solidFill>
                <a:latin typeface="Courier New" charset="0"/>
              </a:rPr>
              <a:t>}</a:t>
            </a:r>
          </a:p>
        </p:txBody>
      </p:sp>
      <p:sp>
        <p:nvSpPr>
          <p:cNvPr id="75781" name="Rectangle 6"/>
          <p:cNvSpPr>
            <a:spLocks noChangeArrowheads="1"/>
          </p:cNvSpPr>
          <p:nvPr/>
        </p:nvSpPr>
        <p:spPr bwMode="auto">
          <a:xfrm>
            <a:off x="2454275" y="2763838"/>
            <a:ext cx="733425"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p1.c</a:t>
            </a:r>
          </a:p>
        </p:txBody>
      </p:sp>
      <p:sp>
        <p:nvSpPr>
          <p:cNvPr id="75782" name="Rectangle 7"/>
          <p:cNvSpPr>
            <a:spLocks noChangeArrowheads="1"/>
          </p:cNvSpPr>
          <p:nvPr/>
        </p:nvSpPr>
        <p:spPr bwMode="auto">
          <a:xfrm>
            <a:off x="4968875" y="2763838"/>
            <a:ext cx="733425"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p2.c</a:t>
            </a:r>
          </a:p>
        </p:txBody>
      </p:sp>
      <p:sp>
        <p:nvSpPr>
          <p:cNvPr id="75783" name="Text Box 8"/>
          <p:cNvSpPr txBox="1">
            <a:spLocks noChangeArrowheads="1"/>
          </p:cNvSpPr>
          <p:nvPr/>
        </p:nvSpPr>
        <p:spPr bwMode="auto">
          <a:xfrm>
            <a:off x="6553200" y="3657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strong</a:t>
            </a:r>
          </a:p>
        </p:txBody>
      </p:sp>
      <p:sp>
        <p:nvSpPr>
          <p:cNvPr id="75784" name="Line 9"/>
          <p:cNvSpPr>
            <a:spLocks noChangeShapeType="1"/>
          </p:cNvSpPr>
          <p:nvPr/>
        </p:nvSpPr>
        <p:spPr bwMode="auto">
          <a:xfrm flipH="1">
            <a:off x="5638800" y="3886200"/>
            <a:ext cx="914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5785" name="Text Box 10"/>
          <p:cNvSpPr txBox="1">
            <a:spLocks noChangeArrowheads="1"/>
          </p:cNvSpPr>
          <p:nvPr/>
        </p:nvSpPr>
        <p:spPr bwMode="auto">
          <a:xfrm>
            <a:off x="7010400" y="31242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weak</a:t>
            </a:r>
          </a:p>
        </p:txBody>
      </p:sp>
      <p:sp>
        <p:nvSpPr>
          <p:cNvPr id="75786" name="Line 11"/>
          <p:cNvSpPr>
            <a:spLocks noChangeShapeType="1"/>
          </p:cNvSpPr>
          <p:nvPr/>
        </p:nvSpPr>
        <p:spPr bwMode="auto">
          <a:xfrm flipH="1">
            <a:off x="6096000" y="3352800"/>
            <a:ext cx="914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5787" name="Text Box 12"/>
          <p:cNvSpPr txBox="1">
            <a:spLocks noChangeArrowheads="1"/>
          </p:cNvSpPr>
          <p:nvPr/>
        </p:nvSpPr>
        <p:spPr bwMode="auto">
          <a:xfrm>
            <a:off x="704850" y="36718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strong</a:t>
            </a:r>
          </a:p>
        </p:txBody>
      </p:sp>
      <p:sp>
        <p:nvSpPr>
          <p:cNvPr id="75788" name="Line 13"/>
          <p:cNvSpPr>
            <a:spLocks noChangeShapeType="1"/>
          </p:cNvSpPr>
          <p:nvPr/>
        </p:nvSpPr>
        <p:spPr bwMode="auto">
          <a:xfrm flipH="1">
            <a:off x="1600200" y="3886200"/>
            <a:ext cx="914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5789" name="Text Box 14"/>
          <p:cNvSpPr txBox="1">
            <a:spLocks noChangeArrowheads="1"/>
          </p:cNvSpPr>
          <p:nvPr/>
        </p:nvSpPr>
        <p:spPr bwMode="auto">
          <a:xfrm>
            <a:off x="704850" y="31384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strong</a:t>
            </a:r>
          </a:p>
        </p:txBody>
      </p:sp>
      <p:sp>
        <p:nvSpPr>
          <p:cNvPr id="75790" name="Line 15"/>
          <p:cNvSpPr>
            <a:spLocks noChangeShapeType="1"/>
          </p:cNvSpPr>
          <p:nvPr/>
        </p:nvSpPr>
        <p:spPr bwMode="auto">
          <a:xfrm flipH="1">
            <a:off x="1600200" y="3352800"/>
            <a:ext cx="914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Tree>
    <p:extLst>
      <p:ext uri="{BB962C8B-B14F-4D97-AF65-F5344CB8AC3E}">
        <p14:creationId xmlns:p14="http://schemas.microsoft.com/office/powerpoint/2010/main" val="783956673"/>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t>Linker’s Symbol Rules</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Rule 1. A strong symbol  can only appear once.</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r>
              <a:rPr lang="en-US">
                <a:latin typeface="Helvetica" charset="0"/>
                <a:ea typeface="ＭＳ Ｐゴシック" charset="0"/>
                <a:cs typeface="ＭＳ Ｐゴシック" charset="0"/>
              </a:rPr>
              <a:t>Rule 2. A weak symbol  can be overridden by a strong symbol of the same name.</a:t>
            </a:r>
          </a:p>
          <a:p>
            <a:pPr lvl="1" eaLnBrk="1" hangingPunct="1">
              <a:defRPr/>
            </a:pPr>
            <a:r>
              <a:rPr lang="en-US">
                <a:latin typeface="Helvetica" charset="0"/>
                <a:ea typeface="ＭＳ Ｐゴシック" charset="0"/>
              </a:rPr>
              <a:t>references to the weak symbol resolve to the strong symbol.</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r>
              <a:rPr lang="en-US">
                <a:latin typeface="Helvetica" charset="0"/>
                <a:ea typeface="ＭＳ Ｐゴシック" charset="0"/>
                <a:cs typeface="ＭＳ Ｐゴシック" charset="0"/>
              </a:rPr>
              <a:t>Rule 3. If there are multiple weak symbols, the linker can pick an arbitrary one.</a:t>
            </a:r>
          </a:p>
        </p:txBody>
      </p:sp>
    </p:spTree>
    <p:extLst>
      <p:ext uri="{BB962C8B-B14F-4D97-AF65-F5344CB8AC3E}">
        <p14:creationId xmlns:p14="http://schemas.microsoft.com/office/powerpoint/2010/main" val="50339072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91" name="Rectangle 23"/>
          <p:cNvSpPr>
            <a:spLocks noGrp="1" noChangeArrowheads="1"/>
          </p:cNvSpPr>
          <p:nvPr>
            <p:ph type="title"/>
          </p:nvPr>
        </p:nvSpPr>
        <p:spPr/>
        <p:txBody>
          <a:bodyPr/>
          <a:lstStyle/>
          <a:p>
            <a:pPr eaLnBrk="1" hangingPunct="1">
              <a:defRPr/>
            </a:pPr>
            <a:r>
              <a:rPr lang="en-US"/>
              <a:t>Linker Puzzles</a:t>
            </a:r>
          </a:p>
        </p:txBody>
      </p:sp>
      <p:sp>
        <p:nvSpPr>
          <p:cNvPr id="77826" name="Text Box 4"/>
          <p:cNvSpPr txBox="1">
            <a:spLocks noChangeArrowheads="1"/>
          </p:cNvSpPr>
          <p:nvPr/>
        </p:nvSpPr>
        <p:spPr bwMode="auto">
          <a:xfrm>
            <a:off x="593725" y="202882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p1() {}</a:t>
            </a:r>
          </a:p>
        </p:txBody>
      </p:sp>
      <p:sp>
        <p:nvSpPr>
          <p:cNvPr id="77827" name="Text Box 5"/>
          <p:cNvSpPr txBox="1">
            <a:spLocks noChangeArrowheads="1"/>
          </p:cNvSpPr>
          <p:nvPr/>
        </p:nvSpPr>
        <p:spPr bwMode="auto">
          <a:xfrm>
            <a:off x="1905000" y="203517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p2() {}</a:t>
            </a:r>
          </a:p>
        </p:txBody>
      </p:sp>
      <p:sp>
        <p:nvSpPr>
          <p:cNvPr id="77828" name="Text Box 6"/>
          <p:cNvSpPr txBox="1">
            <a:spLocks noChangeArrowheads="1"/>
          </p:cNvSpPr>
          <p:nvPr/>
        </p:nvSpPr>
        <p:spPr bwMode="auto">
          <a:xfrm>
            <a:off x="593725" y="2943225"/>
            <a:ext cx="1042988" cy="828675"/>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int y;</a:t>
            </a:r>
          </a:p>
          <a:p>
            <a:pPr algn="l">
              <a:lnSpc>
                <a:spcPct val="100000"/>
              </a:lnSpc>
            </a:pPr>
            <a:r>
              <a:rPr lang="en-US" sz="1600">
                <a:solidFill>
                  <a:srgbClr val="000066"/>
                </a:solidFill>
                <a:latin typeface="Courier New" charset="0"/>
              </a:rPr>
              <a:t>p1() {}</a:t>
            </a:r>
          </a:p>
        </p:txBody>
      </p:sp>
      <p:sp>
        <p:nvSpPr>
          <p:cNvPr id="77829" name="Text Box 7"/>
          <p:cNvSpPr txBox="1">
            <a:spLocks noChangeArrowheads="1"/>
          </p:cNvSpPr>
          <p:nvPr/>
        </p:nvSpPr>
        <p:spPr bwMode="auto">
          <a:xfrm>
            <a:off x="1905000" y="2949575"/>
            <a:ext cx="1287463"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double x;</a:t>
            </a:r>
          </a:p>
          <a:p>
            <a:pPr algn="l">
              <a:lnSpc>
                <a:spcPct val="100000"/>
              </a:lnSpc>
            </a:pPr>
            <a:r>
              <a:rPr lang="en-US" sz="1600">
                <a:solidFill>
                  <a:srgbClr val="000066"/>
                </a:solidFill>
                <a:latin typeface="Courier New" charset="0"/>
              </a:rPr>
              <a:t>p2() {}</a:t>
            </a:r>
          </a:p>
        </p:txBody>
      </p:sp>
      <p:sp>
        <p:nvSpPr>
          <p:cNvPr id="77830" name="Text Box 8"/>
          <p:cNvSpPr txBox="1">
            <a:spLocks noChangeArrowheads="1"/>
          </p:cNvSpPr>
          <p:nvPr/>
        </p:nvSpPr>
        <p:spPr bwMode="auto">
          <a:xfrm>
            <a:off x="609600" y="3992563"/>
            <a:ext cx="1165225" cy="828675"/>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x=7;</a:t>
            </a:r>
          </a:p>
          <a:p>
            <a:pPr algn="l">
              <a:lnSpc>
                <a:spcPct val="100000"/>
              </a:lnSpc>
            </a:pPr>
            <a:r>
              <a:rPr lang="en-US" sz="1600">
                <a:solidFill>
                  <a:srgbClr val="000066"/>
                </a:solidFill>
                <a:latin typeface="Courier New" charset="0"/>
              </a:rPr>
              <a:t>int y=5;</a:t>
            </a:r>
          </a:p>
          <a:p>
            <a:pPr algn="l">
              <a:lnSpc>
                <a:spcPct val="100000"/>
              </a:lnSpc>
            </a:pPr>
            <a:r>
              <a:rPr lang="en-US" sz="1600">
                <a:solidFill>
                  <a:srgbClr val="000066"/>
                </a:solidFill>
                <a:latin typeface="Courier New" charset="0"/>
              </a:rPr>
              <a:t>p1() {}</a:t>
            </a:r>
          </a:p>
        </p:txBody>
      </p:sp>
      <p:sp>
        <p:nvSpPr>
          <p:cNvPr id="77831" name="Text Box 9"/>
          <p:cNvSpPr txBox="1">
            <a:spLocks noChangeArrowheads="1"/>
          </p:cNvSpPr>
          <p:nvPr/>
        </p:nvSpPr>
        <p:spPr bwMode="auto">
          <a:xfrm>
            <a:off x="1973263" y="3992563"/>
            <a:ext cx="1287462"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double x;</a:t>
            </a:r>
          </a:p>
          <a:p>
            <a:pPr algn="l">
              <a:lnSpc>
                <a:spcPct val="100000"/>
              </a:lnSpc>
            </a:pPr>
            <a:r>
              <a:rPr lang="en-US" sz="1600">
                <a:solidFill>
                  <a:srgbClr val="000066"/>
                </a:solidFill>
                <a:latin typeface="Courier New" charset="0"/>
              </a:rPr>
              <a:t>p2() {}</a:t>
            </a:r>
          </a:p>
        </p:txBody>
      </p:sp>
      <p:sp>
        <p:nvSpPr>
          <p:cNvPr id="77832" name="Text Box 10"/>
          <p:cNvSpPr txBox="1">
            <a:spLocks noChangeArrowheads="1"/>
          </p:cNvSpPr>
          <p:nvPr/>
        </p:nvSpPr>
        <p:spPr bwMode="auto">
          <a:xfrm>
            <a:off x="609600" y="5059363"/>
            <a:ext cx="1165225"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x=7;</a:t>
            </a:r>
          </a:p>
          <a:p>
            <a:pPr algn="l">
              <a:lnSpc>
                <a:spcPct val="100000"/>
              </a:lnSpc>
            </a:pPr>
            <a:r>
              <a:rPr lang="en-US" sz="1600">
                <a:solidFill>
                  <a:srgbClr val="000066"/>
                </a:solidFill>
                <a:latin typeface="Courier New" charset="0"/>
              </a:rPr>
              <a:t>p1() {}</a:t>
            </a:r>
          </a:p>
        </p:txBody>
      </p:sp>
      <p:sp>
        <p:nvSpPr>
          <p:cNvPr id="77833" name="Text Box 11"/>
          <p:cNvSpPr txBox="1">
            <a:spLocks noChangeArrowheads="1"/>
          </p:cNvSpPr>
          <p:nvPr/>
        </p:nvSpPr>
        <p:spPr bwMode="auto">
          <a:xfrm>
            <a:off x="2133600" y="5059363"/>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p2() {}</a:t>
            </a:r>
          </a:p>
        </p:txBody>
      </p:sp>
      <p:sp>
        <p:nvSpPr>
          <p:cNvPr id="77834" name="Text Box 12"/>
          <p:cNvSpPr txBox="1">
            <a:spLocks noChangeArrowheads="1"/>
          </p:cNvSpPr>
          <p:nvPr/>
        </p:nvSpPr>
        <p:spPr bwMode="auto">
          <a:xfrm>
            <a:off x="609600" y="103822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p1() {}</a:t>
            </a:r>
          </a:p>
        </p:txBody>
      </p:sp>
      <p:sp>
        <p:nvSpPr>
          <p:cNvPr id="77835" name="Text Box 13"/>
          <p:cNvSpPr txBox="1">
            <a:spLocks noChangeArrowheads="1"/>
          </p:cNvSpPr>
          <p:nvPr/>
        </p:nvSpPr>
        <p:spPr bwMode="auto">
          <a:xfrm>
            <a:off x="1920875" y="104457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p1() {}</a:t>
            </a:r>
          </a:p>
        </p:txBody>
      </p:sp>
      <p:sp>
        <p:nvSpPr>
          <p:cNvPr id="211982" name="Text Box 14"/>
          <p:cNvSpPr txBox="1">
            <a:spLocks noChangeArrowheads="1"/>
          </p:cNvSpPr>
          <p:nvPr/>
        </p:nvSpPr>
        <p:spPr bwMode="auto">
          <a:xfrm>
            <a:off x="3886200" y="1168400"/>
            <a:ext cx="409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Link time error: two strong symbols (</a:t>
            </a:r>
            <a:r>
              <a:rPr lang="en-US" sz="1600">
                <a:solidFill>
                  <a:srgbClr val="000066"/>
                </a:solidFill>
                <a:latin typeface="Courier New" charset="0"/>
              </a:rPr>
              <a:t>p1</a:t>
            </a:r>
            <a:r>
              <a:rPr lang="en-US" sz="1600">
                <a:solidFill>
                  <a:srgbClr val="000066"/>
                </a:solidFill>
              </a:rPr>
              <a:t>)</a:t>
            </a:r>
          </a:p>
        </p:txBody>
      </p:sp>
      <p:sp>
        <p:nvSpPr>
          <p:cNvPr id="211983" name="Text Box 15"/>
          <p:cNvSpPr txBox="1">
            <a:spLocks noChangeArrowheads="1"/>
          </p:cNvSpPr>
          <p:nvPr/>
        </p:nvSpPr>
        <p:spPr bwMode="auto">
          <a:xfrm>
            <a:off x="3856038" y="2022475"/>
            <a:ext cx="4548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References to  </a:t>
            </a:r>
            <a:r>
              <a:rPr lang="en-US" sz="1600">
                <a:solidFill>
                  <a:srgbClr val="000066"/>
                </a:solidFill>
                <a:latin typeface="Courier New" charset="0"/>
              </a:rPr>
              <a:t>x</a:t>
            </a:r>
            <a:r>
              <a:rPr lang="en-US" sz="1600">
                <a:solidFill>
                  <a:srgbClr val="000066"/>
                </a:solidFill>
              </a:rPr>
              <a:t> will refer to the same </a:t>
            </a:r>
          </a:p>
          <a:p>
            <a:pPr algn="l">
              <a:lnSpc>
                <a:spcPct val="100000"/>
              </a:lnSpc>
            </a:pPr>
            <a:r>
              <a:rPr lang="en-US" sz="1600">
                <a:solidFill>
                  <a:srgbClr val="000066"/>
                </a:solidFill>
              </a:rPr>
              <a:t>uninitialized int. Is this what you really want?</a:t>
            </a:r>
          </a:p>
        </p:txBody>
      </p:sp>
      <p:sp>
        <p:nvSpPr>
          <p:cNvPr id="211984" name="Text Box 16"/>
          <p:cNvSpPr txBox="1">
            <a:spLocks noChangeArrowheads="1"/>
          </p:cNvSpPr>
          <p:nvPr/>
        </p:nvSpPr>
        <p:spPr bwMode="auto">
          <a:xfrm>
            <a:off x="3886200" y="3057525"/>
            <a:ext cx="3594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Writes to </a:t>
            </a:r>
            <a:r>
              <a:rPr lang="en-US" sz="1600">
                <a:solidFill>
                  <a:srgbClr val="000066"/>
                </a:solidFill>
                <a:latin typeface="Courier New" charset="0"/>
              </a:rPr>
              <a:t>x</a:t>
            </a:r>
            <a:r>
              <a:rPr lang="en-US" sz="1600">
                <a:solidFill>
                  <a:srgbClr val="000066"/>
                </a:solidFill>
              </a:rPr>
              <a:t> in </a:t>
            </a:r>
            <a:r>
              <a:rPr lang="en-US" sz="1600">
                <a:solidFill>
                  <a:srgbClr val="000066"/>
                </a:solidFill>
                <a:latin typeface="Courier New" charset="0"/>
              </a:rPr>
              <a:t>p2</a:t>
            </a:r>
            <a:r>
              <a:rPr lang="en-US" sz="1600">
                <a:solidFill>
                  <a:srgbClr val="000066"/>
                </a:solidFill>
              </a:rPr>
              <a:t> might overwrite </a:t>
            </a:r>
            <a:r>
              <a:rPr lang="en-US" sz="1600">
                <a:solidFill>
                  <a:srgbClr val="000066"/>
                </a:solidFill>
                <a:latin typeface="Courier New" charset="0"/>
              </a:rPr>
              <a:t>y</a:t>
            </a:r>
            <a:r>
              <a:rPr lang="en-US" sz="1600">
                <a:solidFill>
                  <a:srgbClr val="000066"/>
                </a:solidFill>
              </a:rPr>
              <a:t>!</a:t>
            </a:r>
          </a:p>
          <a:p>
            <a:pPr algn="l">
              <a:lnSpc>
                <a:spcPct val="100000"/>
              </a:lnSpc>
            </a:pPr>
            <a:r>
              <a:rPr lang="en-US" sz="1600">
                <a:solidFill>
                  <a:srgbClr val="000066"/>
                </a:solidFill>
              </a:rPr>
              <a:t>Evil!</a:t>
            </a:r>
          </a:p>
        </p:txBody>
      </p:sp>
      <p:sp>
        <p:nvSpPr>
          <p:cNvPr id="211985" name="Text Box 17"/>
          <p:cNvSpPr txBox="1">
            <a:spLocks noChangeArrowheads="1"/>
          </p:cNvSpPr>
          <p:nvPr/>
        </p:nvSpPr>
        <p:spPr bwMode="auto">
          <a:xfrm>
            <a:off x="3886200" y="4003675"/>
            <a:ext cx="3441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Writes to </a:t>
            </a:r>
            <a:r>
              <a:rPr lang="en-US" sz="1600">
                <a:solidFill>
                  <a:srgbClr val="000066"/>
                </a:solidFill>
                <a:latin typeface="Courier New" charset="0"/>
              </a:rPr>
              <a:t>x</a:t>
            </a:r>
            <a:r>
              <a:rPr lang="en-US" sz="1600">
                <a:solidFill>
                  <a:srgbClr val="000066"/>
                </a:solidFill>
              </a:rPr>
              <a:t> in </a:t>
            </a:r>
            <a:r>
              <a:rPr lang="en-US" sz="1600">
                <a:solidFill>
                  <a:srgbClr val="000066"/>
                </a:solidFill>
                <a:latin typeface="Courier New" charset="0"/>
              </a:rPr>
              <a:t>p2 </a:t>
            </a:r>
            <a:r>
              <a:rPr lang="en-US" sz="1600">
                <a:solidFill>
                  <a:srgbClr val="000066"/>
                </a:solidFill>
              </a:rPr>
              <a:t>will overwrite </a:t>
            </a:r>
            <a:r>
              <a:rPr lang="en-US" sz="1600">
                <a:solidFill>
                  <a:srgbClr val="000066"/>
                </a:solidFill>
                <a:latin typeface="Courier New" charset="0"/>
              </a:rPr>
              <a:t>y</a:t>
            </a:r>
            <a:r>
              <a:rPr lang="en-US" sz="1600">
                <a:solidFill>
                  <a:srgbClr val="000066"/>
                </a:solidFill>
              </a:rPr>
              <a:t>!</a:t>
            </a:r>
          </a:p>
          <a:p>
            <a:pPr algn="l">
              <a:lnSpc>
                <a:spcPct val="100000"/>
              </a:lnSpc>
            </a:pPr>
            <a:r>
              <a:rPr lang="en-US" sz="1600">
                <a:solidFill>
                  <a:srgbClr val="000066"/>
                </a:solidFill>
              </a:rPr>
              <a:t>Nasty! </a:t>
            </a:r>
          </a:p>
        </p:txBody>
      </p:sp>
      <p:grpSp>
        <p:nvGrpSpPr>
          <p:cNvPr id="2" name="Group 25"/>
          <p:cNvGrpSpPr>
            <a:grpSpLocks/>
          </p:cNvGrpSpPr>
          <p:nvPr/>
        </p:nvGrpSpPr>
        <p:grpSpPr bwMode="auto">
          <a:xfrm>
            <a:off x="609600" y="5022850"/>
            <a:ext cx="8059738" cy="1473200"/>
            <a:chOff x="384" y="3086"/>
            <a:chExt cx="5077" cy="928"/>
          </a:xfrm>
        </p:grpSpPr>
        <p:sp>
          <p:nvSpPr>
            <p:cNvPr id="77845" name="Text Box 3"/>
            <p:cNvSpPr txBox="1">
              <a:spLocks noChangeArrowheads="1"/>
            </p:cNvSpPr>
            <p:nvPr/>
          </p:nvSpPr>
          <p:spPr bwMode="auto">
            <a:xfrm>
              <a:off x="384" y="3648"/>
              <a:ext cx="49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Nightmare scenario: two identical weak structs, compiled by different compilers</a:t>
              </a:r>
            </a:p>
            <a:p>
              <a:pPr algn="l">
                <a:lnSpc>
                  <a:spcPct val="100000"/>
                </a:lnSpc>
              </a:pPr>
              <a:r>
                <a:rPr lang="en-US" sz="1600">
                  <a:solidFill>
                    <a:srgbClr val="000066"/>
                  </a:solidFill>
                </a:rPr>
                <a:t>with different alignment rules. </a:t>
              </a:r>
            </a:p>
          </p:txBody>
        </p:sp>
        <p:sp>
          <p:nvSpPr>
            <p:cNvPr id="77846" name="Text Box 18"/>
            <p:cNvSpPr txBox="1">
              <a:spLocks noChangeArrowheads="1"/>
            </p:cNvSpPr>
            <p:nvPr/>
          </p:nvSpPr>
          <p:spPr bwMode="auto">
            <a:xfrm>
              <a:off x="2448" y="3086"/>
              <a:ext cx="30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References to </a:t>
              </a:r>
              <a:r>
                <a:rPr lang="en-US" sz="1600">
                  <a:solidFill>
                    <a:srgbClr val="000066"/>
                  </a:solidFill>
                  <a:latin typeface="Courier New" charset="0"/>
                </a:rPr>
                <a:t>x</a:t>
              </a:r>
              <a:r>
                <a:rPr lang="en-US" sz="1600">
                  <a:solidFill>
                    <a:srgbClr val="000066"/>
                  </a:solidFill>
                </a:rPr>
                <a:t> will refer to the same initialized</a:t>
              </a:r>
            </a:p>
            <a:p>
              <a:pPr algn="l">
                <a:lnSpc>
                  <a:spcPct val="100000"/>
                </a:lnSpc>
              </a:pPr>
              <a:r>
                <a:rPr lang="en-US" sz="1600">
                  <a:solidFill>
                    <a:srgbClr val="000066"/>
                  </a:solidFill>
                </a:rPr>
                <a:t>variable.</a:t>
              </a:r>
            </a:p>
          </p:txBody>
        </p:sp>
      </p:grpSp>
      <p:sp>
        <p:nvSpPr>
          <p:cNvPr id="77841" name="Line 19"/>
          <p:cNvSpPr>
            <a:spLocks noChangeShapeType="1"/>
          </p:cNvSpPr>
          <p:nvPr/>
        </p:nvSpPr>
        <p:spPr bwMode="auto">
          <a:xfrm>
            <a:off x="609600" y="2790825"/>
            <a:ext cx="769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7842" name="Line 20"/>
          <p:cNvSpPr>
            <a:spLocks noChangeShapeType="1"/>
          </p:cNvSpPr>
          <p:nvPr/>
        </p:nvSpPr>
        <p:spPr bwMode="auto">
          <a:xfrm>
            <a:off x="609600" y="3846513"/>
            <a:ext cx="7696200" cy="1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7843" name="Line 21"/>
          <p:cNvSpPr>
            <a:spLocks noChangeShapeType="1"/>
          </p:cNvSpPr>
          <p:nvPr/>
        </p:nvSpPr>
        <p:spPr bwMode="auto">
          <a:xfrm>
            <a:off x="609600" y="4913313"/>
            <a:ext cx="7696200" cy="1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7844" name="Line 22"/>
          <p:cNvSpPr>
            <a:spLocks noChangeShapeType="1"/>
          </p:cNvSpPr>
          <p:nvPr/>
        </p:nvSpPr>
        <p:spPr bwMode="auto">
          <a:xfrm>
            <a:off x="609600" y="1800225"/>
            <a:ext cx="769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Tree>
    <p:extLst>
      <p:ext uri="{BB962C8B-B14F-4D97-AF65-F5344CB8AC3E}">
        <p14:creationId xmlns:p14="http://schemas.microsoft.com/office/powerpoint/2010/main" val="3378694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2" grpId="0" autoUpdateAnimBg="0"/>
      <p:bldP spid="211983" grpId="0" autoUpdateAnimBg="0"/>
      <p:bldP spid="211984" grpId="0" autoUpdateAnimBg="0"/>
      <p:bldP spid="21198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9"/>
          <p:cNvSpPr>
            <a:spLocks noChangeArrowheads="1"/>
          </p:cNvSpPr>
          <p:nvPr/>
        </p:nvSpPr>
        <p:spPr bwMode="auto">
          <a:xfrm>
            <a:off x="4411663" y="1330325"/>
            <a:ext cx="4114800" cy="511175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8140" name="Rectangle 28"/>
          <p:cNvSpPr>
            <a:spLocks noGrp="1" noChangeArrowheads="1"/>
          </p:cNvSpPr>
          <p:nvPr>
            <p:ph type="title"/>
          </p:nvPr>
        </p:nvSpPr>
        <p:spPr/>
        <p:txBody>
          <a:bodyPr/>
          <a:lstStyle/>
          <a:p>
            <a:pPr eaLnBrk="1" hangingPunct="1">
              <a:defRPr/>
            </a:pPr>
            <a:r>
              <a:rPr lang="en-US"/>
              <a:t>Loading Executable Binaries</a:t>
            </a:r>
          </a:p>
        </p:txBody>
      </p:sp>
      <p:sp>
        <p:nvSpPr>
          <p:cNvPr id="78851" name="Rectangle 3"/>
          <p:cNvSpPr>
            <a:spLocks noChangeArrowheads="1"/>
          </p:cNvSpPr>
          <p:nvPr/>
        </p:nvSpPr>
        <p:spPr bwMode="auto">
          <a:xfrm>
            <a:off x="609600" y="16002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78852" name="Rectangle 4"/>
          <p:cNvSpPr>
            <a:spLocks noChangeArrowheads="1"/>
          </p:cNvSpPr>
          <p:nvPr/>
        </p:nvSpPr>
        <p:spPr bwMode="auto">
          <a:xfrm>
            <a:off x="609600" y="1981200"/>
            <a:ext cx="29718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Program header table</a:t>
            </a:r>
          </a:p>
          <a:p>
            <a:pPr>
              <a:lnSpc>
                <a:spcPct val="100000"/>
              </a:lnSpc>
            </a:pPr>
            <a:r>
              <a:rPr lang="en-US" sz="1600">
                <a:solidFill>
                  <a:srgbClr val="000066"/>
                </a:solidFill>
              </a:rPr>
              <a:t>(required for executables)</a:t>
            </a:r>
          </a:p>
        </p:txBody>
      </p:sp>
      <p:sp>
        <p:nvSpPr>
          <p:cNvPr id="78853" name="Rectangle 5"/>
          <p:cNvSpPr>
            <a:spLocks noChangeArrowheads="1"/>
          </p:cNvSpPr>
          <p:nvPr/>
        </p:nvSpPr>
        <p:spPr bwMode="auto">
          <a:xfrm>
            <a:off x="609600" y="2590800"/>
            <a:ext cx="2971800" cy="3810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sz="1600">
                <a:solidFill>
                  <a:srgbClr val="000066"/>
                </a:solidFill>
              </a:rPr>
              <a:t>.text section</a:t>
            </a:r>
          </a:p>
        </p:txBody>
      </p:sp>
      <p:sp>
        <p:nvSpPr>
          <p:cNvPr id="78854" name="Rectangle 6"/>
          <p:cNvSpPr>
            <a:spLocks noChangeArrowheads="1"/>
          </p:cNvSpPr>
          <p:nvPr/>
        </p:nvSpPr>
        <p:spPr bwMode="auto">
          <a:xfrm>
            <a:off x="609600" y="2971800"/>
            <a:ext cx="2971800" cy="3810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sz="1600">
                <a:solidFill>
                  <a:srgbClr val="000066"/>
                </a:solidFill>
              </a:rPr>
              <a:t>.data section</a:t>
            </a:r>
          </a:p>
        </p:txBody>
      </p:sp>
      <p:sp>
        <p:nvSpPr>
          <p:cNvPr id="78855" name="Rectangle 7"/>
          <p:cNvSpPr>
            <a:spLocks noChangeArrowheads="1"/>
          </p:cNvSpPr>
          <p:nvPr/>
        </p:nvSpPr>
        <p:spPr bwMode="auto">
          <a:xfrm>
            <a:off x="609600" y="33528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.bss section</a:t>
            </a:r>
          </a:p>
        </p:txBody>
      </p:sp>
      <p:sp>
        <p:nvSpPr>
          <p:cNvPr id="78856" name="Rectangle 8"/>
          <p:cNvSpPr>
            <a:spLocks noChangeArrowheads="1"/>
          </p:cNvSpPr>
          <p:nvPr/>
        </p:nvSpPr>
        <p:spPr bwMode="auto">
          <a:xfrm>
            <a:off x="609600" y="3733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.symtab</a:t>
            </a:r>
          </a:p>
        </p:txBody>
      </p:sp>
      <p:sp>
        <p:nvSpPr>
          <p:cNvPr id="78857" name="Rectangle 9"/>
          <p:cNvSpPr>
            <a:spLocks noChangeArrowheads="1"/>
          </p:cNvSpPr>
          <p:nvPr/>
        </p:nvSpPr>
        <p:spPr bwMode="auto">
          <a:xfrm>
            <a:off x="609600" y="4114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.rel.text</a:t>
            </a:r>
          </a:p>
        </p:txBody>
      </p:sp>
      <p:sp>
        <p:nvSpPr>
          <p:cNvPr id="78858" name="Rectangle 10"/>
          <p:cNvSpPr>
            <a:spLocks noChangeArrowheads="1"/>
          </p:cNvSpPr>
          <p:nvPr/>
        </p:nvSpPr>
        <p:spPr bwMode="auto">
          <a:xfrm>
            <a:off x="609600" y="4495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.rel.data</a:t>
            </a:r>
          </a:p>
        </p:txBody>
      </p:sp>
      <p:sp>
        <p:nvSpPr>
          <p:cNvPr id="78859" name="Rectangle 11"/>
          <p:cNvSpPr>
            <a:spLocks noChangeArrowheads="1"/>
          </p:cNvSpPr>
          <p:nvPr/>
        </p:nvSpPr>
        <p:spPr bwMode="auto">
          <a:xfrm>
            <a:off x="609600" y="4876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.debug</a:t>
            </a:r>
          </a:p>
        </p:txBody>
      </p:sp>
      <p:sp>
        <p:nvSpPr>
          <p:cNvPr id="78860" name="Rectangle 12"/>
          <p:cNvSpPr>
            <a:spLocks noChangeArrowheads="1"/>
          </p:cNvSpPr>
          <p:nvPr/>
        </p:nvSpPr>
        <p:spPr bwMode="auto">
          <a:xfrm>
            <a:off x="609600" y="5257800"/>
            <a:ext cx="29718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Section header table</a:t>
            </a:r>
          </a:p>
          <a:p>
            <a:pPr>
              <a:lnSpc>
                <a:spcPct val="100000"/>
              </a:lnSpc>
            </a:pPr>
            <a:r>
              <a:rPr lang="en-US" sz="1600">
                <a:solidFill>
                  <a:srgbClr val="000066"/>
                </a:solidFill>
              </a:rPr>
              <a:t>(required for relocatables)</a:t>
            </a:r>
          </a:p>
        </p:txBody>
      </p:sp>
      <p:sp>
        <p:nvSpPr>
          <p:cNvPr id="78861" name="Text Box 13"/>
          <p:cNvSpPr txBox="1">
            <a:spLocks noChangeArrowheads="1"/>
          </p:cNvSpPr>
          <p:nvPr/>
        </p:nvSpPr>
        <p:spPr bwMode="auto">
          <a:xfrm>
            <a:off x="3581400" y="14478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0</a:t>
            </a:r>
          </a:p>
        </p:txBody>
      </p:sp>
      <p:sp>
        <p:nvSpPr>
          <p:cNvPr id="78862" name="Rectangle 14"/>
          <p:cNvSpPr>
            <a:spLocks noChangeArrowheads="1"/>
          </p:cNvSpPr>
          <p:nvPr/>
        </p:nvSpPr>
        <p:spPr bwMode="auto">
          <a:xfrm>
            <a:off x="4953000" y="3276600"/>
            <a:ext cx="1905000" cy="6096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.text</a:t>
            </a:r>
            <a:r>
              <a:rPr lang="en-US" sz="1600">
                <a:solidFill>
                  <a:srgbClr val="000066"/>
                </a:solidFill>
              </a:rPr>
              <a:t> segment</a:t>
            </a:r>
          </a:p>
          <a:p>
            <a:pPr>
              <a:lnSpc>
                <a:spcPct val="100000"/>
              </a:lnSpc>
            </a:pPr>
            <a:r>
              <a:rPr lang="en-US" sz="1600">
                <a:solidFill>
                  <a:srgbClr val="000066"/>
                </a:solidFill>
              </a:rPr>
              <a:t>(r/o)</a:t>
            </a:r>
          </a:p>
        </p:txBody>
      </p:sp>
      <p:sp>
        <p:nvSpPr>
          <p:cNvPr id="78863" name="Rectangle 15"/>
          <p:cNvSpPr>
            <a:spLocks noChangeArrowheads="1"/>
          </p:cNvSpPr>
          <p:nvPr/>
        </p:nvSpPr>
        <p:spPr bwMode="auto">
          <a:xfrm>
            <a:off x="4953000" y="4267200"/>
            <a:ext cx="1905000" cy="609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.data</a:t>
            </a:r>
            <a:r>
              <a:rPr lang="en-US" sz="1600">
                <a:solidFill>
                  <a:srgbClr val="000066"/>
                </a:solidFill>
              </a:rPr>
              <a:t> segment</a:t>
            </a:r>
          </a:p>
          <a:p>
            <a:pPr>
              <a:lnSpc>
                <a:spcPct val="100000"/>
              </a:lnSpc>
            </a:pPr>
            <a:r>
              <a:rPr lang="en-US" sz="1600">
                <a:solidFill>
                  <a:srgbClr val="000066"/>
                </a:solidFill>
              </a:rPr>
              <a:t>(initialized r/w)</a:t>
            </a:r>
          </a:p>
        </p:txBody>
      </p:sp>
      <p:sp>
        <p:nvSpPr>
          <p:cNvPr id="78864" name="Rectangle 16"/>
          <p:cNvSpPr>
            <a:spLocks noChangeArrowheads="1"/>
          </p:cNvSpPr>
          <p:nvPr/>
        </p:nvSpPr>
        <p:spPr bwMode="auto">
          <a:xfrm>
            <a:off x="4953000" y="5334000"/>
            <a:ext cx="1905000" cy="609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.bss</a:t>
            </a:r>
            <a:r>
              <a:rPr lang="en-US" sz="1600">
                <a:solidFill>
                  <a:srgbClr val="000066"/>
                </a:solidFill>
              </a:rPr>
              <a:t> segment</a:t>
            </a:r>
          </a:p>
          <a:p>
            <a:pPr>
              <a:lnSpc>
                <a:spcPct val="100000"/>
              </a:lnSpc>
            </a:pPr>
            <a:r>
              <a:rPr lang="en-US" sz="1600">
                <a:solidFill>
                  <a:srgbClr val="000066"/>
                </a:solidFill>
              </a:rPr>
              <a:t>(uninitialized r/w)</a:t>
            </a:r>
          </a:p>
        </p:txBody>
      </p:sp>
      <p:sp>
        <p:nvSpPr>
          <p:cNvPr id="78865" name="Line 17"/>
          <p:cNvSpPr>
            <a:spLocks noChangeShapeType="1"/>
          </p:cNvSpPr>
          <p:nvPr/>
        </p:nvSpPr>
        <p:spPr bwMode="auto">
          <a:xfrm>
            <a:off x="3581400" y="2743200"/>
            <a:ext cx="12954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8866" name="Line 18"/>
          <p:cNvSpPr>
            <a:spLocks noChangeShapeType="1"/>
          </p:cNvSpPr>
          <p:nvPr/>
        </p:nvSpPr>
        <p:spPr bwMode="auto">
          <a:xfrm>
            <a:off x="3581400" y="3200400"/>
            <a:ext cx="12954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8867" name="Line 19"/>
          <p:cNvSpPr>
            <a:spLocks noChangeShapeType="1"/>
          </p:cNvSpPr>
          <p:nvPr/>
        </p:nvSpPr>
        <p:spPr bwMode="auto">
          <a:xfrm>
            <a:off x="3581400" y="3581400"/>
            <a:ext cx="1295400" cy="2057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8868" name="Text Box 20"/>
          <p:cNvSpPr txBox="1">
            <a:spLocks noChangeArrowheads="1"/>
          </p:cNvSpPr>
          <p:nvPr/>
        </p:nvSpPr>
        <p:spPr bwMode="auto">
          <a:xfrm>
            <a:off x="685800" y="990600"/>
            <a:ext cx="2649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Executable object file for </a:t>
            </a:r>
          </a:p>
          <a:p>
            <a:pPr>
              <a:lnSpc>
                <a:spcPct val="100000"/>
              </a:lnSpc>
            </a:pPr>
            <a:r>
              <a:rPr lang="en-US" sz="1600">
                <a:solidFill>
                  <a:srgbClr val="000066"/>
                </a:solidFill>
              </a:rPr>
              <a:t>example program p</a:t>
            </a:r>
          </a:p>
        </p:txBody>
      </p:sp>
      <p:sp>
        <p:nvSpPr>
          <p:cNvPr id="78869" name="Text Box 21"/>
          <p:cNvSpPr txBox="1">
            <a:spLocks noChangeArrowheads="1"/>
          </p:cNvSpPr>
          <p:nvPr/>
        </p:nvSpPr>
        <p:spPr bwMode="auto">
          <a:xfrm>
            <a:off x="5029200" y="1905000"/>
            <a:ext cx="1617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image</a:t>
            </a:r>
          </a:p>
        </p:txBody>
      </p:sp>
      <p:sp>
        <p:nvSpPr>
          <p:cNvPr id="78870" name="Text Box 22"/>
          <p:cNvSpPr txBox="1">
            <a:spLocks noChangeArrowheads="1"/>
          </p:cNvSpPr>
          <p:nvPr/>
        </p:nvSpPr>
        <p:spPr bwMode="auto">
          <a:xfrm>
            <a:off x="6934200" y="32004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0x08048494</a:t>
            </a:r>
          </a:p>
        </p:txBody>
      </p:sp>
      <p:sp>
        <p:nvSpPr>
          <p:cNvPr id="78871" name="Rectangle 23"/>
          <p:cNvSpPr>
            <a:spLocks noChangeArrowheads="1"/>
          </p:cNvSpPr>
          <p:nvPr/>
        </p:nvSpPr>
        <p:spPr bwMode="auto">
          <a:xfrm>
            <a:off x="4953000" y="2286000"/>
            <a:ext cx="19050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init and shared lib</a:t>
            </a:r>
          </a:p>
          <a:p>
            <a:pPr>
              <a:lnSpc>
                <a:spcPct val="100000"/>
              </a:lnSpc>
            </a:pPr>
            <a:r>
              <a:rPr lang="en-US" sz="1600">
                <a:solidFill>
                  <a:srgbClr val="000066"/>
                </a:solidFill>
              </a:rPr>
              <a:t>segments</a:t>
            </a:r>
          </a:p>
        </p:txBody>
      </p:sp>
      <p:sp>
        <p:nvSpPr>
          <p:cNvPr id="78872" name="Rectangle 24"/>
          <p:cNvSpPr>
            <a:spLocks noChangeArrowheads="1"/>
          </p:cNvSpPr>
          <p:nvPr/>
        </p:nvSpPr>
        <p:spPr bwMode="auto">
          <a:xfrm>
            <a:off x="6934200" y="22098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400">
                <a:solidFill>
                  <a:srgbClr val="000066"/>
                </a:solidFill>
                <a:latin typeface="Courier New" charset="0"/>
              </a:rPr>
              <a:t>0x080483e0</a:t>
            </a:r>
          </a:p>
        </p:txBody>
      </p:sp>
      <p:sp>
        <p:nvSpPr>
          <p:cNvPr id="78873" name="Text Box 25"/>
          <p:cNvSpPr txBox="1">
            <a:spLocks noChangeArrowheads="1"/>
          </p:cNvSpPr>
          <p:nvPr/>
        </p:nvSpPr>
        <p:spPr bwMode="auto">
          <a:xfrm>
            <a:off x="6827838" y="1797050"/>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Virtual addr</a:t>
            </a:r>
          </a:p>
        </p:txBody>
      </p:sp>
      <p:sp>
        <p:nvSpPr>
          <p:cNvPr id="78874" name="Rectangle 26"/>
          <p:cNvSpPr>
            <a:spLocks noChangeArrowheads="1"/>
          </p:cNvSpPr>
          <p:nvPr/>
        </p:nvSpPr>
        <p:spPr bwMode="auto">
          <a:xfrm>
            <a:off x="6934200" y="418465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400">
                <a:solidFill>
                  <a:srgbClr val="000066"/>
                </a:solidFill>
                <a:latin typeface="Courier New" charset="0"/>
              </a:rPr>
              <a:t>0x0804a010</a:t>
            </a:r>
          </a:p>
        </p:txBody>
      </p:sp>
      <p:sp>
        <p:nvSpPr>
          <p:cNvPr id="78875" name="Rectangle 27"/>
          <p:cNvSpPr>
            <a:spLocks noChangeArrowheads="1"/>
          </p:cNvSpPr>
          <p:nvPr/>
        </p:nvSpPr>
        <p:spPr bwMode="auto">
          <a:xfrm>
            <a:off x="6934200" y="51816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400">
                <a:solidFill>
                  <a:srgbClr val="000066"/>
                </a:solidFill>
                <a:latin typeface="Courier New" charset="0"/>
              </a:rPr>
              <a:t>0x0804a3b0</a:t>
            </a:r>
          </a:p>
        </p:txBody>
      </p:sp>
      <p:sp>
        <p:nvSpPr>
          <p:cNvPr id="78876" name="TextBox 28"/>
          <p:cNvSpPr txBox="1">
            <a:spLocks noChangeArrowheads="1"/>
          </p:cNvSpPr>
          <p:nvPr/>
        </p:nvSpPr>
        <p:spPr bwMode="auto">
          <a:xfrm>
            <a:off x="5511800" y="1028700"/>
            <a:ext cx="154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alibri" charset="0"/>
                <a:cs typeface="Calibri" charset="0"/>
              </a:rPr>
              <a:t>Main memory</a:t>
            </a:r>
          </a:p>
        </p:txBody>
      </p:sp>
    </p:spTree>
    <p:extLst>
      <p:ext uri="{BB962C8B-B14F-4D97-AF65-F5344CB8AC3E}">
        <p14:creationId xmlns:p14="http://schemas.microsoft.com/office/powerpoint/2010/main" val="2139802255"/>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dirty="0" smtClean="0"/>
              <a:t>Disadvantages of Linking Static </a:t>
            </a:r>
            <a:r>
              <a:rPr lang="en-US" dirty="0"/>
              <a:t>Libraries</a:t>
            </a: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sz="2800" dirty="0"/>
              <a:t>Static libraries have the following disadvantages:</a:t>
            </a:r>
          </a:p>
          <a:p>
            <a:pPr lvl="1" eaLnBrk="1" hangingPunct="1">
              <a:lnSpc>
                <a:spcPct val="90000"/>
              </a:lnSpc>
              <a:buFont typeface="Wingdings" pitchFamily="-1" charset="2"/>
              <a:buChar char="n"/>
              <a:defRPr/>
            </a:pPr>
            <a:r>
              <a:rPr lang="en-US" sz="2400" dirty="0"/>
              <a:t>Waste storage: Potential for duplicating lots of common code in the executable files on a </a:t>
            </a:r>
            <a:r>
              <a:rPr lang="en-US" sz="2400" dirty="0" err="1"/>
              <a:t>filesystem</a:t>
            </a:r>
            <a:r>
              <a:rPr lang="en-US" sz="2400" dirty="0"/>
              <a:t>.</a:t>
            </a:r>
          </a:p>
          <a:p>
            <a:pPr lvl="2" eaLnBrk="1" hangingPunct="1">
              <a:lnSpc>
                <a:spcPct val="97000"/>
              </a:lnSpc>
              <a:buFont typeface="Wingdings" pitchFamily="-1" charset="2"/>
              <a:buChar char="l"/>
              <a:defRPr/>
            </a:pPr>
            <a:r>
              <a:rPr lang="en-US" sz="2000" dirty="0">
                <a:ea typeface="ＭＳ Ｐゴシック" pitchFamily="-1" charset="-128"/>
              </a:rPr>
              <a:t>e.g., every C program needs the standard C library</a:t>
            </a:r>
          </a:p>
          <a:p>
            <a:pPr lvl="1" eaLnBrk="1" hangingPunct="1">
              <a:lnSpc>
                <a:spcPct val="90000"/>
              </a:lnSpc>
              <a:buFont typeface="Wingdings" pitchFamily="-1" charset="2"/>
              <a:buChar char="n"/>
              <a:defRPr/>
            </a:pPr>
            <a:r>
              <a:rPr lang="en-US" sz="2400" dirty="0"/>
              <a:t>Waste memory: Potential for duplicating lots of code in the virtual memory space of many processes. </a:t>
            </a:r>
          </a:p>
          <a:p>
            <a:pPr lvl="1" eaLnBrk="1" hangingPunct="1">
              <a:lnSpc>
                <a:spcPct val="90000"/>
              </a:lnSpc>
              <a:buFont typeface="Wingdings" pitchFamily="-1" charset="2"/>
              <a:buChar char="n"/>
              <a:defRPr/>
            </a:pPr>
            <a:r>
              <a:rPr lang="en-US" sz="2400" dirty="0"/>
              <a:t>Minor bug fixes of system libraries require each application to explicitly relink</a:t>
            </a:r>
          </a:p>
        </p:txBody>
      </p:sp>
    </p:spTree>
    <p:extLst>
      <p:ext uri="{BB962C8B-B14F-4D97-AF65-F5344CB8AC3E}">
        <p14:creationId xmlns:p14="http://schemas.microsoft.com/office/powerpoint/2010/main" val="1675132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19141">
                                            <p:txEl>
                                              <p:pRg st="2" end="2"/>
                                            </p:txEl>
                                          </p:spTgt>
                                        </p:tgtEl>
                                        <p:attrNameLst>
                                          <p:attrName>style.visibility</p:attrName>
                                        </p:attrNameLst>
                                      </p:cBhvr>
                                      <p:to>
                                        <p:strVal val="visible"/>
                                      </p:to>
                                    </p:set>
                                    <p:animEffect transition="in" filter="dissolve">
                                      <p:cBhvr>
                                        <p:cTn id="15" dur="500"/>
                                        <p:tgtEl>
                                          <p:spTgt spid="21914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9141">
                                            <p:txEl>
                                              <p:pRg st="3" end="3"/>
                                            </p:txEl>
                                          </p:spTgt>
                                        </p:tgtEl>
                                        <p:attrNameLst>
                                          <p:attrName>style.visibility</p:attrName>
                                        </p:attrNameLst>
                                      </p:cBhvr>
                                      <p:to>
                                        <p:strVal val="visible"/>
                                      </p:to>
                                    </p:set>
                                    <p:animEffect transition="in" filter="dissolve">
                                      <p:cBhvr>
                                        <p:cTn id="20" dur="500"/>
                                        <p:tgtEl>
                                          <p:spTgt spid="21914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9141">
                                            <p:txEl>
                                              <p:pRg st="4" end="4"/>
                                            </p:txEl>
                                          </p:spTgt>
                                        </p:tgtEl>
                                        <p:attrNameLst>
                                          <p:attrName>style.visibility</p:attrName>
                                        </p:attrNameLst>
                                      </p:cBhvr>
                                      <p:to>
                                        <p:strVal val="visible"/>
                                      </p:to>
                                    </p:set>
                                    <p:animEffect transition="in" filter="dissolve">
                                      <p:cBhvr>
                                        <p:cTn id="25" dur="500"/>
                                        <p:tgtEl>
                                          <p:spTgt spid="219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dirty="0"/>
              <a:t>Shared </a:t>
            </a:r>
            <a:r>
              <a:rPr lang="en-US" dirty="0" smtClean="0"/>
              <a:t>Libraries</a:t>
            </a:r>
            <a:endParaRPr lang="en-US" dirty="0"/>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sz="2800" dirty="0" smtClean="0"/>
              <a:t>Solution:</a:t>
            </a:r>
          </a:p>
          <a:p>
            <a:pPr lvl="1" eaLnBrk="1" hangingPunct="1">
              <a:lnSpc>
                <a:spcPct val="90000"/>
              </a:lnSpc>
              <a:buFont typeface="Wingdings" pitchFamily="-1" charset="2"/>
              <a:buChar char="n"/>
              <a:defRPr/>
            </a:pPr>
            <a:r>
              <a:rPr lang="en-US" sz="2400" i="1" dirty="0" smtClean="0">
                <a:solidFill>
                  <a:srgbClr val="FF0000"/>
                </a:solidFill>
              </a:rPr>
              <a:t>Shared libraries</a:t>
            </a:r>
            <a:r>
              <a:rPr lang="en-US" sz="2400" dirty="0" smtClean="0"/>
              <a:t> whose members are dynamically loaded into memory and linked into an application at run-time.</a:t>
            </a:r>
          </a:p>
          <a:p>
            <a:pPr lvl="2" eaLnBrk="1" hangingPunct="1">
              <a:lnSpc>
                <a:spcPct val="97000"/>
              </a:lnSpc>
              <a:buFont typeface="Wingdings" pitchFamily="-1" charset="2"/>
              <a:buChar char="l"/>
              <a:defRPr/>
            </a:pPr>
            <a:r>
              <a:rPr lang="en-US" sz="2000" dirty="0" smtClean="0">
                <a:ea typeface="ＭＳ Ｐゴシック" pitchFamily="-1" charset="-128"/>
              </a:rPr>
              <a:t>In Linux/UNIX, called shared objects (.so files)</a:t>
            </a:r>
          </a:p>
          <a:p>
            <a:pPr lvl="2" eaLnBrk="1" hangingPunct="1">
              <a:lnSpc>
                <a:spcPct val="97000"/>
              </a:lnSpc>
              <a:buFont typeface="Wingdings" pitchFamily="-1" charset="2"/>
              <a:buChar char="l"/>
              <a:defRPr/>
            </a:pPr>
            <a:r>
              <a:rPr lang="en-US" sz="2000" dirty="0" smtClean="0">
                <a:ea typeface="ＭＳ Ｐゴシック" pitchFamily="-1" charset="-128"/>
              </a:rPr>
              <a:t>In Windows, called dynamic link libraries (DLLs)</a:t>
            </a:r>
          </a:p>
          <a:p>
            <a:pPr lvl="2" eaLnBrk="1" hangingPunct="1">
              <a:lnSpc>
                <a:spcPct val="97000"/>
              </a:lnSpc>
              <a:buFont typeface="Wingdings" pitchFamily="-1" charset="2"/>
              <a:buChar char="l"/>
              <a:defRPr/>
            </a:pPr>
            <a:r>
              <a:rPr lang="en-US" sz="2000" dirty="0" smtClean="0">
                <a:ea typeface="ＭＳ Ｐゴシック" pitchFamily="-1" charset="-128"/>
              </a:rPr>
              <a:t>Dynamic linking can occur when executable is first loaded and run.</a:t>
            </a:r>
          </a:p>
          <a:p>
            <a:pPr lvl="3" eaLnBrk="1" hangingPunct="1">
              <a:lnSpc>
                <a:spcPct val="90000"/>
              </a:lnSpc>
              <a:defRPr/>
            </a:pPr>
            <a:r>
              <a:rPr lang="en-US" dirty="0" smtClean="0">
                <a:ea typeface="ＭＳ Ｐゴシック" pitchFamily="-1" charset="-128"/>
              </a:rPr>
              <a:t>Common case for Linux, handled automatically by </a:t>
            </a:r>
            <a:r>
              <a:rPr lang="en-US" dirty="0" err="1" smtClean="0">
                <a:latin typeface="Courier New" pitchFamily="-1" charset="0"/>
                <a:ea typeface="ＭＳ Ｐゴシック" pitchFamily="-1" charset="-128"/>
              </a:rPr>
              <a:t>ld-linux.so</a:t>
            </a:r>
            <a:r>
              <a:rPr lang="en-US" dirty="0" smtClean="0">
                <a:ea typeface="ＭＳ Ｐゴシック" pitchFamily="-1" charset="-128"/>
              </a:rPr>
              <a:t>.</a:t>
            </a:r>
          </a:p>
          <a:p>
            <a:pPr lvl="2" eaLnBrk="1" hangingPunct="1">
              <a:lnSpc>
                <a:spcPct val="97000"/>
              </a:lnSpc>
              <a:buFont typeface="Wingdings" pitchFamily="-1" charset="2"/>
              <a:buChar char="l"/>
              <a:defRPr/>
            </a:pPr>
            <a:r>
              <a:rPr lang="en-US" sz="2000" dirty="0" smtClean="0">
                <a:ea typeface="ＭＳ Ｐゴシック" pitchFamily="-1" charset="-128"/>
              </a:rPr>
              <a:t>Dynamic linking can also occur after program has begun.</a:t>
            </a:r>
          </a:p>
          <a:p>
            <a:pPr lvl="3" eaLnBrk="1" hangingPunct="1">
              <a:lnSpc>
                <a:spcPct val="90000"/>
              </a:lnSpc>
              <a:defRPr/>
            </a:pPr>
            <a:r>
              <a:rPr lang="en-US" dirty="0" smtClean="0">
                <a:ea typeface="ＭＳ Ｐゴシック" pitchFamily="-1" charset="-128"/>
              </a:rPr>
              <a:t>In Linux, this is done explicitly by user with </a:t>
            </a:r>
            <a:r>
              <a:rPr lang="en-US" dirty="0" err="1" smtClean="0">
                <a:latin typeface="Courier New" pitchFamily="-1" charset="0"/>
                <a:ea typeface="ＭＳ Ｐゴシック" pitchFamily="-1" charset="-128"/>
              </a:rPr>
              <a:t>dlopen</a:t>
            </a:r>
            <a:r>
              <a:rPr lang="en-US" dirty="0" smtClean="0">
                <a:latin typeface="Courier New" pitchFamily="-1" charset="0"/>
                <a:ea typeface="ＭＳ Ｐゴシック" pitchFamily="-1" charset="-128"/>
              </a:rPr>
              <a:t>().</a:t>
            </a:r>
          </a:p>
          <a:p>
            <a:pPr lvl="3" eaLnBrk="1" hangingPunct="1">
              <a:lnSpc>
                <a:spcPct val="90000"/>
              </a:lnSpc>
              <a:defRPr/>
            </a:pPr>
            <a:r>
              <a:rPr lang="en-US" dirty="0" smtClean="0">
                <a:ea typeface="ＭＳ Ｐゴシック" pitchFamily="-1" charset="-128"/>
              </a:rPr>
              <a:t>Basis for High-Performance Web Servers. </a:t>
            </a:r>
          </a:p>
          <a:p>
            <a:pPr lvl="2" eaLnBrk="1" hangingPunct="1">
              <a:lnSpc>
                <a:spcPct val="97000"/>
              </a:lnSpc>
              <a:buFont typeface="Wingdings" pitchFamily="-1" charset="2"/>
              <a:buChar char="l"/>
              <a:defRPr/>
            </a:pPr>
            <a:r>
              <a:rPr lang="en-US" sz="2000" dirty="0" smtClean="0">
                <a:ea typeface="ＭＳ Ｐゴシック" pitchFamily="-1" charset="-128"/>
              </a:rPr>
              <a:t>Shared library routines can be shared by multiple processes.</a:t>
            </a:r>
          </a:p>
        </p:txBody>
      </p:sp>
    </p:spTree>
    <p:extLst>
      <p:ext uri="{BB962C8B-B14F-4D97-AF65-F5344CB8AC3E}">
        <p14:creationId xmlns:p14="http://schemas.microsoft.com/office/powerpoint/2010/main" val="3605024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41">
                                            <p:txEl>
                                              <p:pRg st="2" end="2"/>
                                            </p:txEl>
                                          </p:spTgt>
                                        </p:tgtEl>
                                        <p:attrNameLst>
                                          <p:attrName>style.visibility</p:attrName>
                                        </p:attrNameLst>
                                      </p:cBhvr>
                                      <p:to>
                                        <p:strVal val="visible"/>
                                      </p:to>
                                    </p:set>
                                    <p:animEffect transition="in" filter="dissolve">
                                      <p:cBhvr>
                                        <p:cTn id="17" dur="500"/>
                                        <p:tgtEl>
                                          <p:spTgt spid="219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41">
                                            <p:txEl>
                                              <p:pRg st="3" end="3"/>
                                            </p:txEl>
                                          </p:spTgt>
                                        </p:tgtEl>
                                        <p:attrNameLst>
                                          <p:attrName>style.visibility</p:attrName>
                                        </p:attrNameLst>
                                      </p:cBhvr>
                                      <p:to>
                                        <p:strVal val="visible"/>
                                      </p:to>
                                    </p:set>
                                    <p:animEffect transition="in" filter="dissolve">
                                      <p:cBhvr>
                                        <p:cTn id="22" dur="500"/>
                                        <p:tgtEl>
                                          <p:spTgt spid="219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9141">
                                            <p:txEl>
                                              <p:pRg st="4" end="4"/>
                                            </p:txEl>
                                          </p:spTgt>
                                        </p:tgtEl>
                                        <p:attrNameLst>
                                          <p:attrName>style.visibility</p:attrName>
                                        </p:attrNameLst>
                                      </p:cBhvr>
                                      <p:to>
                                        <p:strVal val="visible"/>
                                      </p:to>
                                    </p:set>
                                    <p:animEffect transition="in" filter="dissolve">
                                      <p:cBhvr>
                                        <p:cTn id="27" dur="500"/>
                                        <p:tgtEl>
                                          <p:spTgt spid="219141">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9141">
                                            <p:txEl>
                                              <p:pRg st="5" end="5"/>
                                            </p:txEl>
                                          </p:spTgt>
                                        </p:tgtEl>
                                        <p:attrNameLst>
                                          <p:attrName>style.visibility</p:attrName>
                                        </p:attrNameLst>
                                      </p:cBhvr>
                                      <p:to>
                                        <p:strVal val="visible"/>
                                      </p:to>
                                    </p:set>
                                    <p:animEffect transition="in" filter="dissolve">
                                      <p:cBhvr>
                                        <p:cTn id="30" dur="500"/>
                                        <p:tgtEl>
                                          <p:spTgt spid="21914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19141">
                                            <p:txEl>
                                              <p:pRg st="6" end="6"/>
                                            </p:txEl>
                                          </p:spTgt>
                                        </p:tgtEl>
                                        <p:attrNameLst>
                                          <p:attrName>style.visibility</p:attrName>
                                        </p:attrNameLst>
                                      </p:cBhvr>
                                      <p:to>
                                        <p:strVal val="visible"/>
                                      </p:to>
                                    </p:set>
                                    <p:animEffect transition="in" filter="dissolve">
                                      <p:cBhvr>
                                        <p:cTn id="35" dur="500"/>
                                        <p:tgtEl>
                                          <p:spTgt spid="219141">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9141">
                                            <p:txEl>
                                              <p:pRg st="7" end="7"/>
                                            </p:txEl>
                                          </p:spTgt>
                                        </p:tgtEl>
                                        <p:attrNameLst>
                                          <p:attrName>style.visibility</p:attrName>
                                        </p:attrNameLst>
                                      </p:cBhvr>
                                      <p:to>
                                        <p:strVal val="visible"/>
                                      </p:to>
                                    </p:set>
                                    <p:animEffect transition="in" filter="dissolve">
                                      <p:cBhvr>
                                        <p:cTn id="38" dur="500"/>
                                        <p:tgtEl>
                                          <p:spTgt spid="219141">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19141">
                                            <p:txEl>
                                              <p:pRg st="8" end="8"/>
                                            </p:txEl>
                                          </p:spTgt>
                                        </p:tgtEl>
                                        <p:attrNameLst>
                                          <p:attrName>style.visibility</p:attrName>
                                        </p:attrNameLst>
                                      </p:cBhvr>
                                      <p:to>
                                        <p:strVal val="visible"/>
                                      </p:to>
                                    </p:set>
                                    <p:animEffect transition="in" filter="dissolve">
                                      <p:cBhvr>
                                        <p:cTn id="41" dur="500"/>
                                        <p:tgtEl>
                                          <p:spTgt spid="21914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19141">
                                            <p:txEl>
                                              <p:pRg st="9" end="9"/>
                                            </p:txEl>
                                          </p:spTgt>
                                        </p:tgtEl>
                                        <p:attrNameLst>
                                          <p:attrName>style.visibility</p:attrName>
                                        </p:attrNameLst>
                                      </p:cBhvr>
                                      <p:to>
                                        <p:strVal val="visible"/>
                                      </p:to>
                                    </p:set>
                                    <p:animEffect transition="in" filter="dissolve">
                                      <p:cBhvr>
                                        <p:cTn id="46" dur="500"/>
                                        <p:tgtEl>
                                          <p:spTgt spid="2191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81000" y="417513"/>
            <a:ext cx="8610600" cy="573087"/>
          </a:xfrm>
        </p:spPr>
        <p:txBody>
          <a:bodyPr/>
          <a:lstStyle/>
          <a:p>
            <a:pPr eaLnBrk="1" hangingPunct="1">
              <a:defRPr/>
            </a:pPr>
            <a:r>
              <a:rPr lang="en-US" smtClean="0">
                <a:cs typeface="+mj-cs"/>
              </a:rPr>
              <a:t>Implicit List: Allocating in Free Block</a:t>
            </a:r>
          </a:p>
        </p:txBody>
      </p:sp>
      <p:sp>
        <p:nvSpPr>
          <p:cNvPr id="567299" name="Rectangle 3"/>
          <p:cNvSpPr>
            <a:spLocks noGrp="1" noChangeArrowheads="1"/>
          </p:cNvSpPr>
          <p:nvPr>
            <p:ph type="body" idx="1"/>
          </p:nvPr>
        </p:nvSpPr>
        <p:spPr/>
        <p:txBody>
          <a:bodyPr/>
          <a:lstStyle/>
          <a:p>
            <a:pPr eaLnBrk="1" hangingPunct="1">
              <a:defRPr/>
            </a:pPr>
            <a:r>
              <a:rPr lang="en-US" dirty="0" err="1" smtClean="0">
                <a:cs typeface="+mn-cs"/>
              </a:rPr>
              <a:t>Underallocating</a:t>
            </a:r>
            <a:r>
              <a:rPr lang="en-US" dirty="0" smtClean="0">
                <a:cs typeface="+mn-cs"/>
              </a:rPr>
              <a:t> in a free block - </a:t>
            </a:r>
            <a:r>
              <a:rPr lang="en-US" i="1" dirty="0" smtClean="0">
                <a:cs typeface="+mn-cs"/>
              </a:rPr>
              <a:t>splitting</a:t>
            </a:r>
            <a:endParaRPr lang="en-US" dirty="0" smtClean="0">
              <a:cs typeface="+mn-cs"/>
            </a:endParaRPr>
          </a:p>
          <a:p>
            <a:pPr lvl="1" eaLnBrk="1" hangingPunct="1">
              <a:defRPr/>
            </a:pPr>
            <a:r>
              <a:rPr lang="en-US" dirty="0" smtClean="0"/>
              <a:t>Since allocated space might be smaller than free space, we might want to split the block</a:t>
            </a:r>
          </a:p>
        </p:txBody>
      </p:sp>
      <p:sp>
        <p:nvSpPr>
          <p:cNvPr id="567300" name="Text Box 4"/>
          <p:cNvSpPr txBox="1">
            <a:spLocks noChangeArrowheads="1"/>
          </p:cNvSpPr>
          <p:nvPr/>
        </p:nvSpPr>
        <p:spPr bwMode="auto">
          <a:xfrm>
            <a:off x="533400" y="4572000"/>
            <a:ext cx="8264525" cy="1816100"/>
          </a:xfrm>
          <a:prstGeom prst="rect">
            <a:avLst/>
          </a:prstGeom>
          <a:solidFill>
            <a:srgbClr val="FFFF99"/>
          </a:solidFill>
          <a:ln w="127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void addblock(ptr p, int len) {</a:t>
            </a:r>
          </a:p>
          <a:p>
            <a:pPr algn="l">
              <a:lnSpc>
                <a:spcPct val="100000"/>
              </a:lnSpc>
            </a:pPr>
            <a:r>
              <a:rPr lang="en-US" sz="1600">
                <a:solidFill>
                  <a:srgbClr val="000066"/>
                </a:solidFill>
                <a:latin typeface="Courier New" charset="0"/>
              </a:rPr>
              <a:t>  int newsize = ((len + 1) &gt;&gt; 1) &lt;&lt; 1;  // add 1 and round up</a:t>
            </a:r>
          </a:p>
          <a:p>
            <a:pPr algn="l">
              <a:lnSpc>
                <a:spcPct val="100000"/>
              </a:lnSpc>
            </a:pPr>
            <a:r>
              <a:rPr lang="en-US" sz="1600">
                <a:solidFill>
                  <a:srgbClr val="000066"/>
                </a:solidFill>
                <a:latin typeface="Courier New" charset="0"/>
              </a:rPr>
              <a:t>  int oldsize = *p &amp; -2;                // mask out low bit</a:t>
            </a:r>
          </a:p>
          <a:p>
            <a:pPr algn="l">
              <a:lnSpc>
                <a:spcPct val="100000"/>
              </a:lnSpc>
            </a:pPr>
            <a:r>
              <a:rPr lang="en-US" sz="1600">
                <a:solidFill>
                  <a:srgbClr val="000066"/>
                </a:solidFill>
                <a:latin typeface="Courier New" charset="0"/>
              </a:rPr>
              <a:t>  *p = newsize | 1;                     // set new length</a:t>
            </a:r>
          </a:p>
          <a:p>
            <a:pPr algn="l">
              <a:lnSpc>
                <a:spcPct val="100000"/>
              </a:lnSpc>
            </a:pPr>
            <a:r>
              <a:rPr lang="en-US" sz="1600">
                <a:solidFill>
                  <a:srgbClr val="000066"/>
                </a:solidFill>
                <a:latin typeface="Courier New" charset="0"/>
              </a:rPr>
              <a:t>  if (newsize &lt; oldsize)</a:t>
            </a:r>
          </a:p>
          <a:p>
            <a:pPr algn="l">
              <a:lnSpc>
                <a:spcPct val="100000"/>
              </a:lnSpc>
            </a:pPr>
            <a:r>
              <a:rPr lang="en-US" sz="1600">
                <a:solidFill>
                  <a:srgbClr val="000066"/>
                </a:solidFill>
                <a:latin typeface="Courier New" charset="0"/>
              </a:rPr>
              <a:t>    *(p+newsize) = oldsize - newsize;   // set length in remaining</a:t>
            </a:r>
          </a:p>
          <a:p>
            <a:pPr algn="l">
              <a:lnSpc>
                <a:spcPct val="100000"/>
              </a:lnSpc>
            </a:pPr>
            <a:r>
              <a:rPr lang="en-US" sz="1600">
                <a:solidFill>
                  <a:srgbClr val="000066"/>
                </a:solidFill>
                <a:latin typeface="Courier New" charset="0"/>
              </a:rPr>
              <a:t>}                                       //   part of block</a:t>
            </a:r>
          </a:p>
        </p:txBody>
      </p:sp>
      <p:sp>
        <p:nvSpPr>
          <p:cNvPr id="14340" name="Rectangle 5"/>
          <p:cNvSpPr>
            <a:spLocks noChangeArrowheads="1"/>
          </p:cNvSpPr>
          <p:nvPr/>
        </p:nvSpPr>
        <p:spPr bwMode="auto">
          <a:xfrm>
            <a:off x="2057400" y="2590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4341" name="Rectangle 6"/>
          <p:cNvSpPr>
            <a:spLocks noChangeArrowheads="1"/>
          </p:cNvSpPr>
          <p:nvPr/>
        </p:nvSpPr>
        <p:spPr bwMode="auto">
          <a:xfrm>
            <a:off x="23622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42" name="Rectangle 7"/>
          <p:cNvSpPr>
            <a:spLocks noChangeArrowheads="1"/>
          </p:cNvSpPr>
          <p:nvPr/>
        </p:nvSpPr>
        <p:spPr bwMode="auto">
          <a:xfrm>
            <a:off x="26670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43" name="Rectangle 8"/>
          <p:cNvSpPr>
            <a:spLocks noChangeArrowheads="1"/>
          </p:cNvSpPr>
          <p:nvPr/>
        </p:nvSpPr>
        <p:spPr bwMode="auto">
          <a:xfrm>
            <a:off x="29718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44" name="Rectangle 9"/>
          <p:cNvSpPr>
            <a:spLocks noChangeArrowheads="1"/>
          </p:cNvSpPr>
          <p:nvPr/>
        </p:nvSpPr>
        <p:spPr bwMode="auto">
          <a:xfrm>
            <a:off x="3276600" y="2590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4345" name="Rectangle 10"/>
          <p:cNvSpPr>
            <a:spLocks noChangeArrowheads="1"/>
          </p:cNvSpPr>
          <p:nvPr/>
        </p:nvSpPr>
        <p:spPr bwMode="auto">
          <a:xfrm>
            <a:off x="3581400" y="2590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4346" name="Rectangle 11"/>
          <p:cNvSpPr>
            <a:spLocks noChangeArrowheads="1"/>
          </p:cNvSpPr>
          <p:nvPr/>
        </p:nvSpPr>
        <p:spPr bwMode="auto">
          <a:xfrm>
            <a:off x="3886200" y="2590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4347" name="Rectangle 12"/>
          <p:cNvSpPr>
            <a:spLocks noChangeArrowheads="1"/>
          </p:cNvSpPr>
          <p:nvPr/>
        </p:nvSpPr>
        <p:spPr bwMode="auto">
          <a:xfrm>
            <a:off x="4191000" y="2590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4348" name="Rectangle 13"/>
          <p:cNvSpPr>
            <a:spLocks noChangeArrowheads="1"/>
          </p:cNvSpPr>
          <p:nvPr/>
        </p:nvSpPr>
        <p:spPr bwMode="auto">
          <a:xfrm>
            <a:off x="48006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49" name="Rectangle 14"/>
          <p:cNvSpPr>
            <a:spLocks noChangeArrowheads="1"/>
          </p:cNvSpPr>
          <p:nvPr/>
        </p:nvSpPr>
        <p:spPr bwMode="auto">
          <a:xfrm>
            <a:off x="51054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50" name="Rectangle 15"/>
          <p:cNvSpPr>
            <a:spLocks noChangeArrowheads="1"/>
          </p:cNvSpPr>
          <p:nvPr/>
        </p:nvSpPr>
        <p:spPr bwMode="auto">
          <a:xfrm>
            <a:off x="54102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51" name="Rectangle 16"/>
          <p:cNvSpPr>
            <a:spLocks noChangeArrowheads="1"/>
          </p:cNvSpPr>
          <p:nvPr/>
        </p:nvSpPr>
        <p:spPr bwMode="auto">
          <a:xfrm>
            <a:off x="57150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52" name="Rectangle 17"/>
          <p:cNvSpPr>
            <a:spLocks noChangeArrowheads="1"/>
          </p:cNvSpPr>
          <p:nvPr/>
        </p:nvSpPr>
        <p:spPr bwMode="auto">
          <a:xfrm>
            <a:off x="60198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53" name="Rectangle 18"/>
          <p:cNvSpPr>
            <a:spLocks noChangeArrowheads="1"/>
          </p:cNvSpPr>
          <p:nvPr/>
        </p:nvSpPr>
        <p:spPr bwMode="auto">
          <a:xfrm>
            <a:off x="6324600" y="2590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4354" name="Rectangle 19"/>
          <p:cNvSpPr>
            <a:spLocks noChangeArrowheads="1"/>
          </p:cNvSpPr>
          <p:nvPr/>
        </p:nvSpPr>
        <p:spPr bwMode="auto">
          <a:xfrm>
            <a:off x="6629400" y="25908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4355" name="Rectangle 20"/>
          <p:cNvSpPr>
            <a:spLocks noChangeArrowheads="1"/>
          </p:cNvSpPr>
          <p:nvPr/>
        </p:nvSpPr>
        <p:spPr bwMode="auto">
          <a:xfrm>
            <a:off x="4495800" y="2590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6</a:t>
            </a:r>
          </a:p>
        </p:txBody>
      </p:sp>
      <p:sp>
        <p:nvSpPr>
          <p:cNvPr id="14356" name="Freeform 21"/>
          <p:cNvSpPr>
            <a:spLocks/>
          </p:cNvSpPr>
          <p:nvPr/>
        </p:nvSpPr>
        <p:spPr bwMode="auto">
          <a:xfrm>
            <a:off x="3429000" y="2362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7" name="Freeform 22"/>
          <p:cNvSpPr>
            <a:spLocks/>
          </p:cNvSpPr>
          <p:nvPr/>
        </p:nvSpPr>
        <p:spPr bwMode="auto">
          <a:xfrm>
            <a:off x="4648200" y="2362200"/>
            <a:ext cx="1828800" cy="228600"/>
          </a:xfrm>
          <a:custGeom>
            <a:avLst/>
            <a:gdLst>
              <a:gd name="T0" fmla="*/ 0 w 1152"/>
              <a:gd name="T1" fmla="*/ 362902500 h 144"/>
              <a:gd name="T2" fmla="*/ 1451610000 w 1152"/>
              <a:gd name="T3" fmla="*/ 0 h 144"/>
              <a:gd name="T4" fmla="*/ 2147483647 w 1152"/>
              <a:gd name="T5" fmla="*/ 362902500 h 144"/>
              <a:gd name="T6" fmla="*/ 0 60000 65536"/>
              <a:gd name="T7" fmla="*/ 0 60000 65536"/>
              <a:gd name="T8" fmla="*/ 0 60000 65536"/>
            </a:gdLst>
            <a:ahLst/>
            <a:cxnLst>
              <a:cxn ang="T6">
                <a:pos x="T0" y="T1"/>
              </a:cxn>
              <a:cxn ang="T7">
                <a:pos x="T2" y="T3"/>
              </a:cxn>
              <a:cxn ang="T8">
                <a:pos x="T4" y="T5"/>
              </a:cxn>
            </a:cxnLst>
            <a:rect l="0" t="0" r="r" b="b"/>
            <a:pathLst>
              <a:path w="1152" h="144">
                <a:moveTo>
                  <a:pt x="0" y="144"/>
                </a:moveTo>
                <a:cubicBezTo>
                  <a:pt x="192" y="72"/>
                  <a:pt x="384" y="0"/>
                  <a:pt x="576" y="0"/>
                </a:cubicBezTo>
                <a:cubicBezTo>
                  <a:pt x="768" y="0"/>
                  <a:pt x="960" y="72"/>
                  <a:pt x="1152"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8" name="Line 36"/>
          <p:cNvSpPr>
            <a:spLocks noChangeShapeType="1"/>
          </p:cNvSpPr>
          <p:nvPr/>
        </p:nvSpPr>
        <p:spPr bwMode="auto">
          <a:xfrm flipV="1">
            <a:off x="4498975" y="2895600"/>
            <a:ext cx="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9" name="Text Box 37"/>
          <p:cNvSpPr txBox="1">
            <a:spLocks noChangeArrowheads="1"/>
          </p:cNvSpPr>
          <p:nvPr/>
        </p:nvSpPr>
        <p:spPr bwMode="auto">
          <a:xfrm>
            <a:off x="4343400" y="30480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a:t>
            </a:r>
          </a:p>
        </p:txBody>
      </p:sp>
      <p:sp>
        <p:nvSpPr>
          <p:cNvPr id="14360" name="Freeform 38"/>
          <p:cNvSpPr>
            <a:spLocks/>
          </p:cNvSpPr>
          <p:nvPr/>
        </p:nvSpPr>
        <p:spPr bwMode="auto">
          <a:xfrm>
            <a:off x="2209800" y="2362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1"/>
          <p:cNvGrpSpPr>
            <a:grpSpLocks/>
          </p:cNvGrpSpPr>
          <p:nvPr/>
        </p:nvGrpSpPr>
        <p:grpSpPr bwMode="auto">
          <a:xfrm>
            <a:off x="679450" y="3200400"/>
            <a:ext cx="6254750" cy="895350"/>
            <a:chOff x="603250" y="5581650"/>
            <a:chExt cx="6254750" cy="895350"/>
          </a:xfrm>
        </p:grpSpPr>
        <p:sp>
          <p:nvSpPr>
            <p:cNvPr id="14362" name="Rectangle 23"/>
            <p:cNvSpPr>
              <a:spLocks noChangeArrowheads="1"/>
            </p:cNvSpPr>
            <p:nvPr/>
          </p:nvSpPr>
          <p:spPr bwMode="auto">
            <a:xfrm>
              <a:off x="3200400" y="6146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4363" name="Rectangle 24"/>
            <p:cNvSpPr>
              <a:spLocks noChangeArrowheads="1"/>
            </p:cNvSpPr>
            <p:nvPr/>
          </p:nvSpPr>
          <p:spPr bwMode="auto">
            <a:xfrm>
              <a:off x="3505200" y="6146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4364" name="Rectangle 25"/>
            <p:cNvSpPr>
              <a:spLocks noChangeArrowheads="1"/>
            </p:cNvSpPr>
            <p:nvPr/>
          </p:nvSpPr>
          <p:spPr bwMode="auto">
            <a:xfrm>
              <a:off x="3810000" y="6146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4365" name="Rectangle 26"/>
            <p:cNvSpPr>
              <a:spLocks noChangeArrowheads="1"/>
            </p:cNvSpPr>
            <p:nvPr/>
          </p:nvSpPr>
          <p:spPr bwMode="auto">
            <a:xfrm>
              <a:off x="4114800" y="6146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4366" name="Rectangle 27"/>
            <p:cNvSpPr>
              <a:spLocks noChangeArrowheads="1"/>
            </p:cNvSpPr>
            <p:nvPr/>
          </p:nvSpPr>
          <p:spPr bwMode="auto">
            <a:xfrm>
              <a:off x="4724400" y="6146800"/>
              <a:ext cx="304800" cy="304800"/>
            </a:xfrm>
            <a:prstGeom prst="rect">
              <a:avLst/>
            </a:prstGeom>
            <a:solidFill>
              <a:srgbClr val="CCFFFF"/>
            </a:solidFill>
            <a:ln w="3175">
              <a:solidFill>
                <a:schemeClr val="tx1"/>
              </a:solidFill>
              <a:miter lim="800000"/>
              <a:headEnd/>
              <a:tailEnd/>
            </a:ln>
          </p:spPr>
          <p:txBody>
            <a:bodyPr wrap="none" anchor="ctr"/>
            <a:lstStyle/>
            <a:p>
              <a:endParaRPr lang="en-US" sz="2400">
                <a:solidFill>
                  <a:srgbClr val="000066"/>
                </a:solidFill>
              </a:endParaRPr>
            </a:p>
          </p:txBody>
        </p:sp>
        <p:sp>
          <p:nvSpPr>
            <p:cNvPr id="14367" name="Rectangle 28"/>
            <p:cNvSpPr>
              <a:spLocks noChangeArrowheads="1"/>
            </p:cNvSpPr>
            <p:nvPr/>
          </p:nvSpPr>
          <p:spPr bwMode="auto">
            <a:xfrm>
              <a:off x="5029200" y="6146800"/>
              <a:ext cx="304800" cy="304800"/>
            </a:xfrm>
            <a:prstGeom prst="rect">
              <a:avLst/>
            </a:prstGeom>
            <a:solidFill>
              <a:srgbClr val="CCFFFF"/>
            </a:solidFill>
            <a:ln w="3175">
              <a:solidFill>
                <a:schemeClr val="tx1"/>
              </a:solidFill>
              <a:miter lim="800000"/>
              <a:headEnd/>
              <a:tailEnd/>
            </a:ln>
          </p:spPr>
          <p:txBody>
            <a:bodyPr wrap="none" anchor="ctr"/>
            <a:lstStyle/>
            <a:p>
              <a:endParaRPr lang="en-US" sz="2400">
                <a:solidFill>
                  <a:srgbClr val="000066"/>
                </a:solidFill>
              </a:endParaRPr>
            </a:p>
          </p:txBody>
        </p:sp>
        <p:sp>
          <p:nvSpPr>
            <p:cNvPr id="14368" name="Rectangle 29"/>
            <p:cNvSpPr>
              <a:spLocks noChangeArrowheads="1"/>
            </p:cNvSpPr>
            <p:nvPr/>
          </p:nvSpPr>
          <p:spPr bwMode="auto">
            <a:xfrm>
              <a:off x="5334000" y="6146800"/>
              <a:ext cx="304800" cy="304800"/>
            </a:xfrm>
            <a:prstGeom prst="rect">
              <a:avLst/>
            </a:prstGeom>
            <a:solidFill>
              <a:srgbClr val="CCFFFF"/>
            </a:solidFill>
            <a:ln w="3175">
              <a:solidFill>
                <a:schemeClr val="tx1"/>
              </a:solidFill>
              <a:miter lim="800000"/>
              <a:headEnd/>
              <a:tailEnd/>
            </a:ln>
          </p:spPr>
          <p:txBody>
            <a:bodyPr wrap="none" anchor="ctr"/>
            <a:lstStyle/>
            <a:p>
              <a:endParaRPr lang="en-US" sz="2400">
                <a:solidFill>
                  <a:srgbClr val="000066"/>
                </a:solidFill>
              </a:endParaRPr>
            </a:p>
          </p:txBody>
        </p:sp>
        <p:sp>
          <p:nvSpPr>
            <p:cNvPr id="14369" name="Rectangle 30"/>
            <p:cNvSpPr>
              <a:spLocks noChangeArrowheads="1"/>
            </p:cNvSpPr>
            <p:nvPr/>
          </p:nvSpPr>
          <p:spPr bwMode="auto">
            <a:xfrm>
              <a:off x="56388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70" name="Rectangle 31"/>
            <p:cNvSpPr>
              <a:spLocks noChangeArrowheads="1"/>
            </p:cNvSpPr>
            <p:nvPr/>
          </p:nvSpPr>
          <p:spPr bwMode="auto">
            <a:xfrm>
              <a:off x="59436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71" name="Rectangle 32"/>
            <p:cNvSpPr>
              <a:spLocks noChangeArrowheads="1"/>
            </p:cNvSpPr>
            <p:nvPr/>
          </p:nvSpPr>
          <p:spPr bwMode="auto">
            <a:xfrm>
              <a:off x="6248400" y="6146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4372" name="Rectangle 33"/>
            <p:cNvSpPr>
              <a:spLocks noChangeArrowheads="1"/>
            </p:cNvSpPr>
            <p:nvPr/>
          </p:nvSpPr>
          <p:spPr bwMode="auto">
            <a:xfrm>
              <a:off x="6553200" y="61468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4373" name="Rectangle 34"/>
            <p:cNvSpPr>
              <a:spLocks noChangeArrowheads="1"/>
            </p:cNvSpPr>
            <p:nvPr/>
          </p:nvSpPr>
          <p:spPr bwMode="auto">
            <a:xfrm>
              <a:off x="4419600" y="6146800"/>
              <a:ext cx="304800" cy="304800"/>
            </a:xfrm>
            <a:prstGeom prst="rect">
              <a:avLst/>
            </a:prstGeom>
            <a:solidFill>
              <a:srgbClr val="CCFFFF"/>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4374" name="Freeform 35"/>
            <p:cNvSpPr>
              <a:spLocks/>
            </p:cNvSpPr>
            <p:nvPr/>
          </p:nvSpPr>
          <p:spPr bwMode="auto">
            <a:xfrm>
              <a:off x="3352800" y="5918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5" name="Text Box 39"/>
            <p:cNvSpPr txBox="1">
              <a:spLocks noChangeArrowheads="1"/>
            </p:cNvSpPr>
            <p:nvPr/>
          </p:nvSpPr>
          <p:spPr bwMode="auto">
            <a:xfrm>
              <a:off x="5622925" y="6140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p>
          </p:txBody>
        </p:sp>
        <p:sp>
          <p:nvSpPr>
            <p:cNvPr id="14376" name="Freeform 40"/>
            <p:cNvSpPr>
              <a:spLocks/>
            </p:cNvSpPr>
            <p:nvPr/>
          </p:nvSpPr>
          <p:spPr bwMode="auto">
            <a:xfrm>
              <a:off x="4495800" y="5918200"/>
              <a:ext cx="1295400" cy="228600"/>
            </a:xfrm>
            <a:custGeom>
              <a:avLst/>
              <a:gdLst>
                <a:gd name="T0" fmla="*/ 0 w 816"/>
                <a:gd name="T1" fmla="*/ 362902500 h 144"/>
                <a:gd name="T2" fmla="*/ 1088707500 w 816"/>
                <a:gd name="T3" fmla="*/ 0 h 144"/>
                <a:gd name="T4" fmla="*/ 2056447500 w 816"/>
                <a:gd name="T5" fmla="*/ 362902500 h 144"/>
                <a:gd name="T6" fmla="*/ 0 60000 65536"/>
                <a:gd name="T7" fmla="*/ 0 60000 65536"/>
                <a:gd name="T8" fmla="*/ 0 60000 65536"/>
              </a:gdLst>
              <a:ahLst/>
              <a:cxnLst>
                <a:cxn ang="T6">
                  <a:pos x="T0" y="T1"/>
                </a:cxn>
                <a:cxn ang="T7">
                  <a:pos x="T2" y="T3"/>
                </a:cxn>
                <a:cxn ang="T8">
                  <a:pos x="T4" y="T5"/>
                </a:cxn>
              </a:cxnLst>
              <a:rect l="0" t="0" r="r" b="b"/>
              <a:pathLst>
                <a:path w="816" h="144">
                  <a:moveTo>
                    <a:pt x="0" y="144"/>
                  </a:moveTo>
                  <a:cubicBezTo>
                    <a:pt x="148" y="72"/>
                    <a:pt x="296" y="0"/>
                    <a:pt x="432" y="0"/>
                  </a:cubicBezTo>
                  <a:cubicBezTo>
                    <a:pt x="568" y="0"/>
                    <a:pt x="692" y="72"/>
                    <a:pt x="816"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7" name="Freeform 41"/>
            <p:cNvSpPr>
              <a:spLocks/>
            </p:cNvSpPr>
            <p:nvPr/>
          </p:nvSpPr>
          <p:spPr bwMode="auto">
            <a:xfrm>
              <a:off x="5791200" y="5994400"/>
              <a:ext cx="609600" cy="152400"/>
            </a:xfrm>
            <a:custGeom>
              <a:avLst/>
              <a:gdLst>
                <a:gd name="T0" fmla="*/ 0 w 384"/>
                <a:gd name="T1" fmla="*/ 241935000 h 96"/>
                <a:gd name="T2" fmla="*/ 483870000 w 384"/>
                <a:gd name="T3" fmla="*/ 0 h 96"/>
                <a:gd name="T4" fmla="*/ 967740000 w 384"/>
                <a:gd name="T5" fmla="*/ 241935000 h 96"/>
                <a:gd name="T6" fmla="*/ 0 60000 65536"/>
                <a:gd name="T7" fmla="*/ 0 60000 65536"/>
                <a:gd name="T8" fmla="*/ 0 60000 65536"/>
              </a:gdLst>
              <a:ahLst/>
              <a:cxnLst>
                <a:cxn ang="T6">
                  <a:pos x="T0" y="T1"/>
                </a:cxn>
                <a:cxn ang="T7">
                  <a:pos x="T2" y="T3"/>
                </a:cxn>
                <a:cxn ang="T8">
                  <a:pos x="T4" y="T5"/>
                </a:cxn>
              </a:cxnLst>
              <a:rect l="0" t="0" r="r" b="b"/>
              <a:pathLst>
                <a:path w="384" h="96">
                  <a:moveTo>
                    <a:pt x="0" y="96"/>
                  </a:moveTo>
                  <a:cubicBezTo>
                    <a:pt x="64" y="48"/>
                    <a:pt x="128" y="0"/>
                    <a:pt x="192" y="0"/>
                  </a:cubicBezTo>
                  <a:cubicBezTo>
                    <a:pt x="256" y="0"/>
                    <a:pt x="320" y="48"/>
                    <a:pt x="384" y="96"/>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8" name="Rectangle 42"/>
            <p:cNvSpPr>
              <a:spLocks noChangeArrowheads="1"/>
            </p:cNvSpPr>
            <p:nvPr/>
          </p:nvSpPr>
          <p:spPr bwMode="auto">
            <a:xfrm>
              <a:off x="1981200" y="6146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4379" name="Rectangle 43"/>
            <p:cNvSpPr>
              <a:spLocks noChangeArrowheads="1"/>
            </p:cNvSpPr>
            <p:nvPr/>
          </p:nvSpPr>
          <p:spPr bwMode="auto">
            <a:xfrm>
              <a:off x="22860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80" name="Rectangle 44"/>
            <p:cNvSpPr>
              <a:spLocks noChangeArrowheads="1"/>
            </p:cNvSpPr>
            <p:nvPr/>
          </p:nvSpPr>
          <p:spPr bwMode="auto">
            <a:xfrm>
              <a:off x="25908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81" name="Rectangle 45"/>
            <p:cNvSpPr>
              <a:spLocks noChangeArrowheads="1"/>
            </p:cNvSpPr>
            <p:nvPr/>
          </p:nvSpPr>
          <p:spPr bwMode="auto">
            <a:xfrm>
              <a:off x="28956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4382" name="Freeform 46"/>
            <p:cNvSpPr>
              <a:spLocks/>
            </p:cNvSpPr>
            <p:nvPr/>
          </p:nvSpPr>
          <p:spPr bwMode="auto">
            <a:xfrm>
              <a:off x="2133600" y="5918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3" name="Text Box 49"/>
            <p:cNvSpPr txBox="1">
              <a:spLocks noChangeArrowheads="1"/>
            </p:cNvSpPr>
            <p:nvPr/>
          </p:nvSpPr>
          <p:spPr bwMode="auto">
            <a:xfrm>
              <a:off x="603250" y="5581650"/>
              <a:ext cx="1816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latin typeface="Courier New" charset="0"/>
                </a:rPr>
                <a:t>addblock(p, 4)</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dissolve">
                                      <p:cBhvr>
                                        <p:cTn id="12"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86" name="Rectangle 26"/>
          <p:cNvSpPr>
            <a:spLocks noGrp="1" noChangeArrowheads="1"/>
          </p:cNvSpPr>
          <p:nvPr>
            <p:ph type="title"/>
          </p:nvPr>
        </p:nvSpPr>
        <p:spPr/>
        <p:txBody>
          <a:bodyPr/>
          <a:lstStyle/>
          <a:p>
            <a:pPr eaLnBrk="1" hangingPunct="1">
              <a:defRPr/>
            </a:pPr>
            <a:r>
              <a:rPr lang="en-US"/>
              <a:t>Dynamically Linked Shared Libraries </a:t>
            </a:r>
          </a:p>
        </p:txBody>
      </p:sp>
      <p:sp>
        <p:nvSpPr>
          <p:cNvPr id="81922" name="Text Box 3"/>
          <p:cNvSpPr txBox="1">
            <a:spLocks noChangeArrowheads="1"/>
          </p:cNvSpPr>
          <p:nvPr/>
        </p:nvSpPr>
        <p:spPr bwMode="auto">
          <a:xfrm>
            <a:off x="5303838" y="5000625"/>
            <a:ext cx="37639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latin typeface="Courier New" charset="0"/>
              </a:rPr>
              <a:t>libc.so</a:t>
            </a:r>
            <a:r>
              <a:rPr lang="en-US" sz="1800" i="1">
                <a:solidFill>
                  <a:srgbClr val="FF0000"/>
                </a:solidFill>
              </a:rPr>
              <a:t> functions called by </a:t>
            </a:r>
            <a:r>
              <a:rPr lang="en-US" sz="1800" i="1">
                <a:solidFill>
                  <a:srgbClr val="FF0000"/>
                </a:solidFill>
                <a:latin typeface="Courier New" charset="0"/>
              </a:rPr>
              <a:t>m.c</a:t>
            </a:r>
          </a:p>
          <a:p>
            <a:pPr algn="l">
              <a:lnSpc>
                <a:spcPct val="100000"/>
              </a:lnSpc>
            </a:pPr>
            <a:r>
              <a:rPr lang="en-US" sz="1800" i="1">
                <a:solidFill>
                  <a:srgbClr val="FF0000"/>
                </a:solidFill>
              </a:rPr>
              <a:t>and </a:t>
            </a:r>
            <a:r>
              <a:rPr lang="en-US" sz="1800" i="1">
                <a:solidFill>
                  <a:srgbClr val="FF0000"/>
                </a:solidFill>
                <a:latin typeface="Courier New" charset="0"/>
              </a:rPr>
              <a:t>a.c</a:t>
            </a:r>
            <a:r>
              <a:rPr lang="en-US" sz="1800" i="1">
                <a:solidFill>
                  <a:srgbClr val="FF0000"/>
                </a:solidFill>
              </a:rPr>
              <a:t> are loaded, linked, and (potentially) shared among processes.</a:t>
            </a:r>
          </a:p>
        </p:txBody>
      </p:sp>
      <p:sp>
        <p:nvSpPr>
          <p:cNvPr id="81923" name="Text Box 4"/>
          <p:cNvSpPr txBox="1">
            <a:spLocks noChangeArrowheads="1"/>
          </p:cNvSpPr>
          <p:nvPr/>
        </p:nvSpPr>
        <p:spPr bwMode="auto">
          <a:xfrm>
            <a:off x="5638800" y="3886200"/>
            <a:ext cx="342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Shared library of dynamically relocatable object files</a:t>
            </a:r>
            <a:endParaRPr lang="en-US" sz="1800">
              <a:solidFill>
                <a:srgbClr val="FF0000"/>
              </a:solidFill>
            </a:endParaRPr>
          </a:p>
        </p:txBody>
      </p:sp>
      <p:sp>
        <p:nvSpPr>
          <p:cNvPr id="81924" name="Line 5"/>
          <p:cNvSpPr>
            <a:spLocks noChangeShapeType="1"/>
          </p:cNvSpPr>
          <p:nvPr/>
        </p:nvSpPr>
        <p:spPr bwMode="auto">
          <a:xfrm>
            <a:off x="1997075" y="12954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25" name="Rectangle 6"/>
          <p:cNvSpPr>
            <a:spLocks noChangeArrowheads="1"/>
          </p:cNvSpPr>
          <p:nvPr/>
        </p:nvSpPr>
        <p:spPr bwMode="auto">
          <a:xfrm>
            <a:off x="1177925" y="1665288"/>
            <a:ext cx="150495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Translators</a:t>
            </a:r>
          </a:p>
          <a:p>
            <a:pPr>
              <a:lnSpc>
                <a:spcPct val="100000"/>
              </a:lnSpc>
            </a:pPr>
            <a:r>
              <a:rPr lang="en-US">
                <a:solidFill>
                  <a:srgbClr val="000066"/>
                </a:solidFill>
              </a:rPr>
              <a:t>(cc1, as)</a:t>
            </a:r>
            <a:endParaRPr lang="en-US">
              <a:solidFill>
                <a:srgbClr val="000066"/>
              </a:solidFill>
              <a:latin typeface="Courier New" charset="0"/>
            </a:endParaRPr>
          </a:p>
        </p:txBody>
      </p:sp>
      <p:sp>
        <p:nvSpPr>
          <p:cNvPr id="81926" name="Text Box 7"/>
          <p:cNvSpPr txBox="1">
            <a:spLocks noChangeArrowheads="1"/>
          </p:cNvSpPr>
          <p:nvPr/>
        </p:nvSpPr>
        <p:spPr bwMode="auto">
          <a:xfrm>
            <a:off x="1692275" y="990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m.c</a:t>
            </a:r>
          </a:p>
        </p:txBody>
      </p:sp>
      <p:sp>
        <p:nvSpPr>
          <p:cNvPr id="81927" name="Text Box 8"/>
          <p:cNvSpPr txBox="1">
            <a:spLocks noChangeArrowheads="1"/>
          </p:cNvSpPr>
          <p:nvPr/>
        </p:nvSpPr>
        <p:spPr bwMode="auto">
          <a:xfrm>
            <a:off x="1692275" y="2655888"/>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m.o</a:t>
            </a:r>
          </a:p>
        </p:txBody>
      </p:sp>
      <p:sp>
        <p:nvSpPr>
          <p:cNvPr id="81928" name="Rectangle 9"/>
          <p:cNvSpPr>
            <a:spLocks noChangeArrowheads="1"/>
          </p:cNvSpPr>
          <p:nvPr/>
        </p:nvSpPr>
        <p:spPr bwMode="auto">
          <a:xfrm>
            <a:off x="2987675" y="1665288"/>
            <a:ext cx="152400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Translators</a:t>
            </a:r>
          </a:p>
          <a:p>
            <a:pPr>
              <a:lnSpc>
                <a:spcPct val="100000"/>
              </a:lnSpc>
            </a:pPr>
            <a:r>
              <a:rPr lang="en-US">
                <a:solidFill>
                  <a:srgbClr val="000066"/>
                </a:solidFill>
              </a:rPr>
              <a:t>(cc1,as)</a:t>
            </a:r>
            <a:endParaRPr lang="en-US">
              <a:solidFill>
                <a:srgbClr val="000066"/>
              </a:solidFill>
              <a:latin typeface="Courier New" charset="0"/>
            </a:endParaRPr>
          </a:p>
        </p:txBody>
      </p:sp>
      <p:sp>
        <p:nvSpPr>
          <p:cNvPr id="81929" name="Text Box 10"/>
          <p:cNvSpPr txBox="1">
            <a:spLocks noChangeArrowheads="1"/>
          </p:cNvSpPr>
          <p:nvPr/>
        </p:nvSpPr>
        <p:spPr bwMode="auto">
          <a:xfrm>
            <a:off x="3368675" y="990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a.c</a:t>
            </a:r>
          </a:p>
        </p:txBody>
      </p:sp>
      <p:sp>
        <p:nvSpPr>
          <p:cNvPr id="81930" name="Text Box 11"/>
          <p:cNvSpPr txBox="1">
            <a:spLocks noChangeArrowheads="1"/>
          </p:cNvSpPr>
          <p:nvPr/>
        </p:nvSpPr>
        <p:spPr bwMode="auto">
          <a:xfrm>
            <a:off x="3368675" y="2655888"/>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a.o</a:t>
            </a:r>
          </a:p>
        </p:txBody>
      </p:sp>
      <p:sp>
        <p:nvSpPr>
          <p:cNvPr id="81931" name="Line 12"/>
          <p:cNvSpPr>
            <a:spLocks noChangeShapeType="1"/>
          </p:cNvSpPr>
          <p:nvPr/>
        </p:nvSpPr>
        <p:spPr bwMode="auto">
          <a:xfrm>
            <a:off x="3673475" y="12954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2" name="Line 13"/>
          <p:cNvSpPr>
            <a:spLocks noChangeShapeType="1"/>
          </p:cNvSpPr>
          <p:nvPr/>
        </p:nvSpPr>
        <p:spPr bwMode="auto">
          <a:xfrm>
            <a:off x="1997075" y="23510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3" name="Line 14"/>
          <p:cNvSpPr>
            <a:spLocks noChangeShapeType="1"/>
          </p:cNvSpPr>
          <p:nvPr/>
        </p:nvSpPr>
        <p:spPr bwMode="auto">
          <a:xfrm>
            <a:off x="3673475" y="23510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4" name="Line 15"/>
          <p:cNvSpPr>
            <a:spLocks noChangeShapeType="1"/>
          </p:cNvSpPr>
          <p:nvPr/>
        </p:nvSpPr>
        <p:spPr bwMode="auto">
          <a:xfrm>
            <a:off x="1997075" y="2960688"/>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5" name="Line 16"/>
          <p:cNvSpPr>
            <a:spLocks noChangeShapeType="1"/>
          </p:cNvSpPr>
          <p:nvPr/>
        </p:nvSpPr>
        <p:spPr bwMode="auto">
          <a:xfrm>
            <a:off x="3673475" y="29606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6" name="Text Box 17"/>
          <p:cNvSpPr txBox="1">
            <a:spLocks noChangeArrowheads="1"/>
          </p:cNvSpPr>
          <p:nvPr/>
        </p:nvSpPr>
        <p:spPr bwMode="auto">
          <a:xfrm>
            <a:off x="4356100" y="3943350"/>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libc.so</a:t>
            </a:r>
          </a:p>
        </p:txBody>
      </p:sp>
      <p:sp>
        <p:nvSpPr>
          <p:cNvPr id="81937" name="Line 18"/>
          <p:cNvSpPr>
            <a:spLocks noChangeShapeType="1"/>
          </p:cNvSpPr>
          <p:nvPr/>
        </p:nvSpPr>
        <p:spPr bwMode="auto">
          <a:xfrm flipH="1">
            <a:off x="4191000" y="4343400"/>
            <a:ext cx="61277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8" name="Rectangle 19"/>
          <p:cNvSpPr>
            <a:spLocks noChangeArrowheads="1"/>
          </p:cNvSpPr>
          <p:nvPr/>
        </p:nvSpPr>
        <p:spPr bwMode="auto">
          <a:xfrm>
            <a:off x="2149475" y="3341688"/>
            <a:ext cx="29718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(Static) Linker (ld)</a:t>
            </a:r>
          </a:p>
        </p:txBody>
      </p:sp>
      <p:sp>
        <p:nvSpPr>
          <p:cNvPr id="81939" name="Text Box 20"/>
          <p:cNvSpPr txBox="1">
            <a:spLocks noChangeArrowheads="1"/>
          </p:cNvSpPr>
          <p:nvPr/>
        </p:nvSpPr>
        <p:spPr bwMode="auto">
          <a:xfrm>
            <a:off x="3489325" y="4027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81940" name="Rectangle 21"/>
          <p:cNvSpPr>
            <a:spLocks noChangeArrowheads="1"/>
          </p:cNvSpPr>
          <p:nvPr/>
        </p:nvSpPr>
        <p:spPr bwMode="auto">
          <a:xfrm>
            <a:off x="2209800" y="4865688"/>
            <a:ext cx="297180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Loader/Dynamic Linker</a:t>
            </a:r>
          </a:p>
          <a:p>
            <a:pPr>
              <a:lnSpc>
                <a:spcPct val="100000"/>
              </a:lnSpc>
            </a:pPr>
            <a:r>
              <a:rPr lang="en-US">
                <a:solidFill>
                  <a:srgbClr val="000066"/>
                </a:solidFill>
              </a:rPr>
              <a:t>(ld-linux.so)</a:t>
            </a:r>
          </a:p>
        </p:txBody>
      </p:sp>
      <p:sp>
        <p:nvSpPr>
          <p:cNvPr id="81941" name="Line 22"/>
          <p:cNvSpPr>
            <a:spLocks noChangeShapeType="1"/>
          </p:cNvSpPr>
          <p:nvPr/>
        </p:nvSpPr>
        <p:spPr bwMode="auto">
          <a:xfrm>
            <a:off x="3651250" y="3733800"/>
            <a:ext cx="635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42" name="Line 23"/>
          <p:cNvSpPr>
            <a:spLocks noChangeShapeType="1"/>
          </p:cNvSpPr>
          <p:nvPr/>
        </p:nvSpPr>
        <p:spPr bwMode="auto">
          <a:xfrm flipH="1">
            <a:off x="3657600" y="4419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43" name="Line 28"/>
          <p:cNvSpPr>
            <a:spLocks noChangeShapeType="1"/>
          </p:cNvSpPr>
          <p:nvPr/>
        </p:nvSpPr>
        <p:spPr bwMode="auto">
          <a:xfrm flipH="1">
            <a:off x="3651250" y="5532438"/>
            <a:ext cx="0" cy="658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44" name="Text Box 30"/>
          <p:cNvSpPr txBox="1">
            <a:spLocks noChangeArrowheads="1"/>
          </p:cNvSpPr>
          <p:nvPr/>
        </p:nvSpPr>
        <p:spPr bwMode="auto">
          <a:xfrm>
            <a:off x="657225" y="5889625"/>
            <a:ext cx="28797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i="1">
                <a:solidFill>
                  <a:srgbClr val="FF0000"/>
                </a:solidFill>
              </a:rPr>
              <a:t>Fully linked executable </a:t>
            </a:r>
          </a:p>
          <a:p>
            <a:pPr algn="l">
              <a:lnSpc>
                <a:spcPct val="65000"/>
              </a:lnSpc>
              <a:spcBef>
                <a:spcPct val="50000"/>
              </a:spcBef>
            </a:pPr>
            <a:r>
              <a:rPr lang="en-US" sz="1800" i="1">
                <a:solidFill>
                  <a:srgbClr val="FF0000"/>
                </a:solidFill>
              </a:rPr>
              <a:t>p</a:t>
            </a:r>
            <a:r>
              <a:rPr lang="ja-JP" altLang="en-US" sz="1800" i="1">
                <a:solidFill>
                  <a:srgbClr val="FF0000"/>
                </a:solidFill>
              </a:rPr>
              <a:t>’</a:t>
            </a:r>
            <a:r>
              <a:rPr lang="en-US" altLang="ja-JP" sz="1800" i="1">
                <a:solidFill>
                  <a:srgbClr val="FF0000"/>
                </a:solidFill>
              </a:rPr>
              <a:t> (in memory)</a:t>
            </a:r>
            <a:endParaRPr lang="en-US" sz="1800" i="1">
              <a:solidFill>
                <a:srgbClr val="FF0000"/>
              </a:solidFill>
            </a:endParaRPr>
          </a:p>
        </p:txBody>
      </p:sp>
      <p:sp>
        <p:nvSpPr>
          <p:cNvPr id="81945" name="Text Box 31"/>
          <p:cNvSpPr txBox="1">
            <a:spLocks noChangeArrowheads="1"/>
          </p:cNvSpPr>
          <p:nvPr/>
        </p:nvSpPr>
        <p:spPr bwMode="auto">
          <a:xfrm>
            <a:off x="127000" y="4029075"/>
            <a:ext cx="32416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i="1">
                <a:solidFill>
                  <a:srgbClr val="FF0000"/>
                </a:solidFill>
              </a:rPr>
              <a:t>Partially linked executable p  </a:t>
            </a:r>
          </a:p>
          <a:p>
            <a:pPr algn="l">
              <a:lnSpc>
                <a:spcPct val="65000"/>
              </a:lnSpc>
              <a:spcBef>
                <a:spcPct val="50000"/>
              </a:spcBef>
            </a:pPr>
            <a:r>
              <a:rPr lang="en-US" sz="1800" i="1">
                <a:solidFill>
                  <a:srgbClr val="FF0000"/>
                </a:solidFill>
              </a:rPr>
              <a:t>(on disk)</a:t>
            </a:r>
          </a:p>
        </p:txBody>
      </p:sp>
      <p:sp>
        <p:nvSpPr>
          <p:cNvPr id="81946" name="Text Box 32"/>
          <p:cNvSpPr txBox="1">
            <a:spLocks noChangeArrowheads="1"/>
          </p:cNvSpPr>
          <p:nvPr/>
        </p:nvSpPr>
        <p:spPr bwMode="auto">
          <a:xfrm>
            <a:off x="3497263" y="61912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r>
              <a:rPr lang="ja-JP" altLang="en-US" sz="1800">
                <a:solidFill>
                  <a:srgbClr val="000066"/>
                </a:solidFill>
                <a:latin typeface="Courier New" charset="0"/>
              </a:rPr>
              <a:t>’</a:t>
            </a:r>
            <a:endParaRPr lang="en-US" sz="1800">
              <a:solidFill>
                <a:srgbClr val="000066"/>
              </a:solidFill>
              <a:latin typeface="Courier New" charset="0"/>
            </a:endParaRPr>
          </a:p>
        </p:txBody>
      </p:sp>
      <p:sp>
        <p:nvSpPr>
          <p:cNvPr id="81947" name="Text Box 22"/>
          <p:cNvSpPr txBox="1">
            <a:spLocks noChangeArrowheads="1"/>
          </p:cNvSpPr>
          <p:nvPr/>
        </p:nvSpPr>
        <p:spPr bwMode="auto">
          <a:xfrm>
            <a:off x="5153025" y="2605088"/>
            <a:ext cx="1958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libwhatever.a</a:t>
            </a:r>
          </a:p>
        </p:txBody>
      </p:sp>
      <p:sp>
        <p:nvSpPr>
          <p:cNvPr id="81948" name="Line 23"/>
          <p:cNvSpPr>
            <a:spLocks noChangeShapeType="1"/>
          </p:cNvSpPr>
          <p:nvPr/>
        </p:nvSpPr>
        <p:spPr bwMode="auto">
          <a:xfrm flipH="1">
            <a:off x="4705350" y="2909888"/>
            <a:ext cx="8255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Tree>
    <p:extLst>
      <p:ext uri="{BB962C8B-B14F-4D97-AF65-F5344CB8AC3E}">
        <p14:creationId xmlns:p14="http://schemas.microsoft.com/office/powerpoint/2010/main" val="85070603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dirty="0">
                <a:latin typeface="Helvetica" charset="0"/>
                <a:ea typeface="ＭＳ Ｐゴシック" charset="0"/>
                <a:cs typeface="ＭＳ Ｐゴシック" charset="0"/>
              </a:rPr>
              <a:t>Dynamic </a:t>
            </a:r>
            <a:r>
              <a:rPr lang="en-US" dirty="0" smtClean="0">
                <a:latin typeface="Helvetica" charset="0"/>
                <a:ea typeface="ＭＳ Ｐゴシック" charset="0"/>
                <a:cs typeface="ＭＳ Ｐゴシック" charset="0"/>
              </a:rPr>
              <a:t>Linking</a:t>
            </a:r>
            <a:endParaRPr lang="en-US" dirty="0">
              <a:latin typeface="Helvetica" charset="0"/>
              <a:ea typeface="ＭＳ Ｐゴシック" charset="0"/>
              <a:cs typeface="ＭＳ Ｐゴシック" charset="0"/>
            </a:endParaRP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dirty="0" smtClean="0"/>
              <a:t>Compile a program, but link in a dynamic library lib*.so</a:t>
            </a:r>
          </a:p>
          <a:p>
            <a:pPr lvl="1" eaLnBrk="1" hangingPunct="1">
              <a:lnSpc>
                <a:spcPct val="90000"/>
              </a:lnSpc>
              <a:buClr>
                <a:srgbClr val="660033"/>
              </a:buClr>
              <a:buFont typeface="Wingdings" pitchFamily="-1" charset="2"/>
              <a:buChar char="n"/>
              <a:defRPr/>
            </a:pPr>
            <a:r>
              <a:rPr lang="en-US" dirty="0">
                <a:solidFill>
                  <a:srgbClr val="000066"/>
                </a:solidFill>
              </a:rPr>
              <a:t>e</a:t>
            </a:r>
            <a:r>
              <a:rPr lang="en-US" dirty="0" smtClean="0">
                <a:solidFill>
                  <a:srgbClr val="000066"/>
                </a:solidFill>
              </a:rPr>
              <a:t>.g.  </a:t>
            </a:r>
            <a:r>
              <a:rPr lang="en-US" b="0" dirty="0" err="1" smtClean="0">
                <a:solidFill>
                  <a:srgbClr val="000066"/>
                </a:solidFill>
                <a:latin typeface="Courier"/>
                <a:cs typeface="Courier"/>
              </a:rPr>
              <a:t>gcc</a:t>
            </a:r>
            <a:r>
              <a:rPr lang="en-US" b="0" dirty="0" smtClean="0">
                <a:solidFill>
                  <a:srgbClr val="000066"/>
                </a:solidFill>
                <a:latin typeface="Courier"/>
                <a:cs typeface="Courier"/>
              </a:rPr>
              <a:t> </a:t>
            </a:r>
            <a:r>
              <a:rPr lang="en-US" b="0" dirty="0">
                <a:solidFill>
                  <a:srgbClr val="000066"/>
                </a:solidFill>
                <a:latin typeface="Courier"/>
                <a:cs typeface="Courier"/>
              </a:rPr>
              <a:t>-o p2 main2.c ./</a:t>
            </a:r>
            <a:r>
              <a:rPr lang="en-US" b="0" dirty="0" err="1">
                <a:solidFill>
                  <a:srgbClr val="000066"/>
                </a:solidFill>
                <a:latin typeface="Courier"/>
                <a:cs typeface="Courier"/>
              </a:rPr>
              <a:t>libvector.so</a:t>
            </a:r>
            <a:endParaRPr lang="en-US" b="0" dirty="0">
              <a:solidFill>
                <a:srgbClr val="000066"/>
              </a:solidFill>
              <a:latin typeface="Courier"/>
              <a:cs typeface="Courier"/>
            </a:endParaRPr>
          </a:p>
          <a:p>
            <a:pPr eaLnBrk="1" hangingPunct="1">
              <a:lnSpc>
                <a:spcPct val="90000"/>
              </a:lnSpc>
              <a:buFont typeface="Wingdings" pitchFamily="-1" charset="2"/>
              <a:buNone/>
              <a:defRPr/>
            </a:pPr>
            <a:r>
              <a:rPr lang="en-US" dirty="0" smtClean="0"/>
              <a:t>This creates a partially linked executable, e.g. </a:t>
            </a:r>
            <a:r>
              <a:rPr lang="en-US" dirty="0" smtClean="0">
                <a:latin typeface="Courier"/>
                <a:cs typeface="Courier"/>
              </a:rPr>
              <a:t>p2</a:t>
            </a:r>
            <a:r>
              <a:rPr lang="en-US" dirty="0" smtClean="0"/>
              <a:t> </a:t>
            </a:r>
          </a:p>
          <a:p>
            <a:pPr lvl="1" eaLnBrk="1" hangingPunct="1">
              <a:lnSpc>
                <a:spcPct val="90000"/>
              </a:lnSpc>
              <a:buClr>
                <a:srgbClr val="660033"/>
              </a:buClr>
              <a:buFont typeface="Wingdings" pitchFamily="-1" charset="2"/>
              <a:buChar char="n"/>
              <a:defRPr/>
            </a:pPr>
            <a:r>
              <a:rPr lang="en-US" b="0" dirty="0">
                <a:solidFill>
                  <a:srgbClr val="000066"/>
                </a:solidFill>
                <a:latin typeface="Courier"/>
                <a:cs typeface="Courier"/>
              </a:rPr>
              <a:t>p2 </a:t>
            </a:r>
            <a:r>
              <a:rPr lang="en-US" dirty="0" smtClean="0">
                <a:solidFill>
                  <a:srgbClr val="000066"/>
                </a:solidFill>
              </a:rPr>
              <a:t>contains relocation and symbol table info for functions defined in the shared library, but not yet the shared library code </a:t>
            </a:r>
            <a:endParaRPr lang="en-US" b="0" dirty="0">
              <a:solidFill>
                <a:srgbClr val="000066"/>
              </a:solidFill>
              <a:latin typeface="Courier"/>
              <a:cs typeface="Courier"/>
            </a:endParaRPr>
          </a:p>
          <a:p>
            <a:pPr eaLnBrk="1" hangingPunct="1">
              <a:lnSpc>
                <a:spcPct val="90000"/>
              </a:lnSpc>
              <a:buFont typeface="Wingdings" pitchFamily="-1" charset="2"/>
              <a:buNone/>
              <a:defRPr/>
            </a:pPr>
            <a:r>
              <a:rPr lang="en-US" dirty="0" smtClean="0"/>
              <a:t>When the executable is run, the OS loader will first invoke a dynamic linker </a:t>
            </a:r>
          </a:p>
          <a:p>
            <a:pPr lvl="1" eaLnBrk="1" hangingPunct="1">
              <a:lnSpc>
                <a:spcPct val="90000"/>
              </a:lnSpc>
              <a:buFont typeface="Wingdings" pitchFamily="-1" charset="2"/>
              <a:buChar char="n"/>
              <a:defRPr/>
            </a:pPr>
            <a:r>
              <a:rPr lang="en-US" dirty="0" smtClean="0"/>
              <a:t>The dynamic linker will relocate the lib*.so code into a memory segment and then relocate the </a:t>
            </a:r>
            <a:r>
              <a:rPr lang="en-US" dirty="0" err="1" smtClean="0"/>
              <a:t>executable’s</a:t>
            </a:r>
            <a:r>
              <a:rPr lang="en-US" dirty="0" smtClean="0"/>
              <a:t> code so symbols referenced in the lib*.so functions are accessed correctly</a:t>
            </a:r>
          </a:p>
          <a:p>
            <a:pPr eaLnBrk="1" hangingPunct="1">
              <a:lnSpc>
                <a:spcPct val="90000"/>
              </a:lnSpc>
              <a:buFont typeface="Wingdings" pitchFamily="-1" charset="2"/>
              <a:buNone/>
              <a:defRPr/>
            </a:pPr>
            <a:r>
              <a:rPr lang="en-US" dirty="0" smtClean="0"/>
              <a:t>Control is now passed to the fully linked executable to run</a:t>
            </a:r>
            <a:endParaRPr lang="en-US" dirty="0"/>
          </a:p>
          <a:p>
            <a:pPr lvl="1" eaLnBrk="1" hangingPunct="1">
              <a:lnSpc>
                <a:spcPct val="90000"/>
              </a:lnSpc>
              <a:buFont typeface="Wingdings" pitchFamily="-1" charset="2"/>
              <a:buChar char="n"/>
              <a:defRPr/>
            </a:pPr>
            <a:r>
              <a:rPr lang="en-US" dirty="0" smtClean="0"/>
              <a:t>Positions of the code are now fixed.</a:t>
            </a:r>
            <a:endParaRPr lang="en-US" dirty="0"/>
          </a:p>
        </p:txBody>
      </p:sp>
    </p:spTree>
    <p:extLst>
      <p:ext uri="{BB962C8B-B14F-4D97-AF65-F5344CB8AC3E}">
        <p14:creationId xmlns:p14="http://schemas.microsoft.com/office/powerpoint/2010/main" val="2537498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41">
                                            <p:txEl>
                                              <p:pRg st="2" end="2"/>
                                            </p:txEl>
                                          </p:spTgt>
                                        </p:tgtEl>
                                        <p:attrNameLst>
                                          <p:attrName>style.visibility</p:attrName>
                                        </p:attrNameLst>
                                      </p:cBhvr>
                                      <p:to>
                                        <p:strVal val="visible"/>
                                      </p:to>
                                    </p:set>
                                    <p:animEffect transition="in" filter="dissolve">
                                      <p:cBhvr>
                                        <p:cTn id="17" dur="500"/>
                                        <p:tgtEl>
                                          <p:spTgt spid="219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41">
                                            <p:txEl>
                                              <p:pRg st="3" end="3"/>
                                            </p:txEl>
                                          </p:spTgt>
                                        </p:tgtEl>
                                        <p:attrNameLst>
                                          <p:attrName>style.visibility</p:attrName>
                                        </p:attrNameLst>
                                      </p:cBhvr>
                                      <p:to>
                                        <p:strVal val="visible"/>
                                      </p:to>
                                    </p:set>
                                    <p:animEffect transition="in" filter="dissolve">
                                      <p:cBhvr>
                                        <p:cTn id="22" dur="500"/>
                                        <p:tgtEl>
                                          <p:spTgt spid="219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9141">
                                            <p:txEl>
                                              <p:pRg st="4" end="4"/>
                                            </p:txEl>
                                          </p:spTgt>
                                        </p:tgtEl>
                                        <p:attrNameLst>
                                          <p:attrName>style.visibility</p:attrName>
                                        </p:attrNameLst>
                                      </p:cBhvr>
                                      <p:to>
                                        <p:strVal val="visible"/>
                                      </p:to>
                                    </p:set>
                                    <p:animEffect transition="in" filter="dissolve">
                                      <p:cBhvr>
                                        <p:cTn id="27" dur="500"/>
                                        <p:tgtEl>
                                          <p:spTgt spid="21914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9141">
                                            <p:txEl>
                                              <p:pRg st="5" end="5"/>
                                            </p:txEl>
                                          </p:spTgt>
                                        </p:tgtEl>
                                        <p:attrNameLst>
                                          <p:attrName>style.visibility</p:attrName>
                                        </p:attrNameLst>
                                      </p:cBhvr>
                                      <p:to>
                                        <p:strVal val="visible"/>
                                      </p:to>
                                    </p:set>
                                    <p:animEffect transition="in" filter="dissolve">
                                      <p:cBhvr>
                                        <p:cTn id="32" dur="500"/>
                                        <p:tgtEl>
                                          <p:spTgt spid="21914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9141">
                                            <p:txEl>
                                              <p:pRg st="6" end="6"/>
                                            </p:txEl>
                                          </p:spTgt>
                                        </p:tgtEl>
                                        <p:attrNameLst>
                                          <p:attrName>style.visibility</p:attrName>
                                        </p:attrNameLst>
                                      </p:cBhvr>
                                      <p:to>
                                        <p:strVal val="visible"/>
                                      </p:to>
                                    </p:set>
                                    <p:animEffect transition="in" filter="dissolve">
                                      <p:cBhvr>
                                        <p:cTn id="37" dur="500"/>
                                        <p:tgtEl>
                                          <p:spTgt spid="21914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9141">
                                            <p:txEl>
                                              <p:pRg st="7" end="7"/>
                                            </p:txEl>
                                          </p:spTgt>
                                        </p:tgtEl>
                                        <p:attrNameLst>
                                          <p:attrName>style.visibility</p:attrName>
                                        </p:attrNameLst>
                                      </p:cBhvr>
                                      <p:to>
                                        <p:strVal val="visible"/>
                                      </p:to>
                                    </p:set>
                                    <p:animEffect transition="in" filter="dissolve">
                                      <p:cBhvr>
                                        <p:cTn id="42" dur="500"/>
                                        <p:tgtEl>
                                          <p:spTgt spid="21914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1" nodeType="clickEffect">
                                  <p:stCondLst>
                                    <p:cond delay="0"/>
                                  </p:stCondLst>
                                  <p:childTnLst>
                                    <p:set>
                                      <p:cBhvr>
                                        <p:cTn id="46" dur="1" fill="hold">
                                          <p:stCondLst>
                                            <p:cond delay="0"/>
                                          </p:stCondLst>
                                        </p:cTn>
                                        <p:tgtEl>
                                          <p:spTgt spid="219141">
                                            <p:txEl>
                                              <p:pRg st="0" end="0"/>
                                            </p:txEl>
                                          </p:spTgt>
                                        </p:tgtEl>
                                        <p:attrNameLst>
                                          <p:attrName>style.visibility</p:attrName>
                                        </p:attrNameLst>
                                      </p:cBhvr>
                                      <p:to>
                                        <p:strVal val="visible"/>
                                      </p:to>
                                    </p:set>
                                    <p:animEffect transition="in" filter="dissolve">
                                      <p:cBhvr>
                                        <p:cTn id="47" dur="500"/>
                                        <p:tgtEl>
                                          <p:spTgt spid="219141">
                                            <p:txEl>
                                              <p:pRg st="0" end="0"/>
                                            </p:txEl>
                                          </p:spTgt>
                                        </p:tgtEl>
                                      </p:cBhvr>
                                    </p:animEffect>
                                  </p:childTnLst>
                                </p:cTn>
                              </p:par>
                              <p:par>
                                <p:cTn id="48" presetID="9" presetClass="entr" presetSubtype="0" fill="hold" grpId="1" nodeType="withEffect">
                                  <p:stCondLst>
                                    <p:cond delay="0"/>
                                  </p:stCondLst>
                                  <p:childTnLst>
                                    <p:set>
                                      <p:cBhvr>
                                        <p:cTn id="49" dur="1" fill="hold">
                                          <p:stCondLst>
                                            <p:cond delay="0"/>
                                          </p:stCondLst>
                                        </p:cTn>
                                        <p:tgtEl>
                                          <p:spTgt spid="219141">
                                            <p:txEl>
                                              <p:pRg st="1" end="1"/>
                                            </p:txEl>
                                          </p:spTgt>
                                        </p:tgtEl>
                                        <p:attrNameLst>
                                          <p:attrName>style.visibility</p:attrName>
                                        </p:attrNameLst>
                                      </p:cBhvr>
                                      <p:to>
                                        <p:strVal val="visible"/>
                                      </p:to>
                                    </p:set>
                                    <p:animEffect transition="in" filter="dissolve">
                                      <p:cBhvr>
                                        <p:cTn id="50" dur="500"/>
                                        <p:tgtEl>
                                          <p:spTgt spid="219141">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1" nodeType="clickEffect">
                                  <p:stCondLst>
                                    <p:cond delay="0"/>
                                  </p:stCondLst>
                                  <p:childTnLst>
                                    <p:set>
                                      <p:cBhvr>
                                        <p:cTn id="54" dur="1" fill="hold">
                                          <p:stCondLst>
                                            <p:cond delay="0"/>
                                          </p:stCondLst>
                                        </p:cTn>
                                        <p:tgtEl>
                                          <p:spTgt spid="219141">
                                            <p:txEl>
                                              <p:pRg st="2" end="2"/>
                                            </p:txEl>
                                          </p:spTgt>
                                        </p:tgtEl>
                                        <p:attrNameLst>
                                          <p:attrName>style.visibility</p:attrName>
                                        </p:attrNameLst>
                                      </p:cBhvr>
                                      <p:to>
                                        <p:strVal val="visible"/>
                                      </p:to>
                                    </p:set>
                                    <p:animEffect transition="in" filter="dissolve">
                                      <p:cBhvr>
                                        <p:cTn id="55" dur="500"/>
                                        <p:tgtEl>
                                          <p:spTgt spid="219141">
                                            <p:txEl>
                                              <p:pRg st="2" end="2"/>
                                            </p:txEl>
                                          </p:spTgt>
                                        </p:tgtEl>
                                      </p:cBhvr>
                                    </p:animEffect>
                                  </p:childTnLst>
                                </p:cTn>
                              </p:par>
                              <p:par>
                                <p:cTn id="56" presetID="9" presetClass="entr" presetSubtype="0" fill="hold" grpId="1" nodeType="withEffect">
                                  <p:stCondLst>
                                    <p:cond delay="0"/>
                                  </p:stCondLst>
                                  <p:childTnLst>
                                    <p:set>
                                      <p:cBhvr>
                                        <p:cTn id="57" dur="1" fill="hold">
                                          <p:stCondLst>
                                            <p:cond delay="0"/>
                                          </p:stCondLst>
                                        </p:cTn>
                                        <p:tgtEl>
                                          <p:spTgt spid="219141">
                                            <p:txEl>
                                              <p:pRg st="3" end="3"/>
                                            </p:txEl>
                                          </p:spTgt>
                                        </p:tgtEl>
                                        <p:attrNameLst>
                                          <p:attrName>style.visibility</p:attrName>
                                        </p:attrNameLst>
                                      </p:cBhvr>
                                      <p:to>
                                        <p:strVal val="visible"/>
                                      </p:to>
                                    </p:set>
                                    <p:animEffect transition="in" filter="dissolve">
                                      <p:cBhvr>
                                        <p:cTn id="58" dur="500"/>
                                        <p:tgtEl>
                                          <p:spTgt spid="219141">
                                            <p:txEl>
                                              <p:pRg st="3" end="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1" nodeType="clickEffect">
                                  <p:stCondLst>
                                    <p:cond delay="0"/>
                                  </p:stCondLst>
                                  <p:childTnLst>
                                    <p:set>
                                      <p:cBhvr>
                                        <p:cTn id="62" dur="1" fill="hold">
                                          <p:stCondLst>
                                            <p:cond delay="0"/>
                                          </p:stCondLst>
                                        </p:cTn>
                                        <p:tgtEl>
                                          <p:spTgt spid="219141">
                                            <p:txEl>
                                              <p:pRg st="4" end="4"/>
                                            </p:txEl>
                                          </p:spTgt>
                                        </p:tgtEl>
                                        <p:attrNameLst>
                                          <p:attrName>style.visibility</p:attrName>
                                        </p:attrNameLst>
                                      </p:cBhvr>
                                      <p:to>
                                        <p:strVal val="visible"/>
                                      </p:to>
                                    </p:set>
                                    <p:animEffect transition="in" filter="dissolve">
                                      <p:cBhvr>
                                        <p:cTn id="63" dur="500"/>
                                        <p:tgtEl>
                                          <p:spTgt spid="219141">
                                            <p:txEl>
                                              <p:pRg st="4" end="4"/>
                                            </p:txEl>
                                          </p:spTgt>
                                        </p:tgtEl>
                                      </p:cBhvr>
                                    </p:animEffect>
                                  </p:childTnLst>
                                </p:cTn>
                              </p:par>
                              <p:par>
                                <p:cTn id="64" presetID="9" presetClass="entr" presetSubtype="0" fill="hold" grpId="1" nodeType="withEffect">
                                  <p:stCondLst>
                                    <p:cond delay="0"/>
                                  </p:stCondLst>
                                  <p:childTnLst>
                                    <p:set>
                                      <p:cBhvr>
                                        <p:cTn id="65" dur="1" fill="hold">
                                          <p:stCondLst>
                                            <p:cond delay="0"/>
                                          </p:stCondLst>
                                        </p:cTn>
                                        <p:tgtEl>
                                          <p:spTgt spid="219141">
                                            <p:txEl>
                                              <p:pRg st="5" end="5"/>
                                            </p:txEl>
                                          </p:spTgt>
                                        </p:tgtEl>
                                        <p:attrNameLst>
                                          <p:attrName>style.visibility</p:attrName>
                                        </p:attrNameLst>
                                      </p:cBhvr>
                                      <p:to>
                                        <p:strVal val="visible"/>
                                      </p:to>
                                    </p:set>
                                    <p:animEffect transition="in" filter="dissolve">
                                      <p:cBhvr>
                                        <p:cTn id="66" dur="500"/>
                                        <p:tgtEl>
                                          <p:spTgt spid="219141">
                                            <p:txEl>
                                              <p:pRg st="5" end="5"/>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1" nodeType="clickEffect">
                                  <p:stCondLst>
                                    <p:cond delay="0"/>
                                  </p:stCondLst>
                                  <p:childTnLst>
                                    <p:set>
                                      <p:cBhvr>
                                        <p:cTn id="70" dur="1" fill="hold">
                                          <p:stCondLst>
                                            <p:cond delay="0"/>
                                          </p:stCondLst>
                                        </p:cTn>
                                        <p:tgtEl>
                                          <p:spTgt spid="219141">
                                            <p:txEl>
                                              <p:pRg st="6" end="6"/>
                                            </p:txEl>
                                          </p:spTgt>
                                        </p:tgtEl>
                                        <p:attrNameLst>
                                          <p:attrName>style.visibility</p:attrName>
                                        </p:attrNameLst>
                                      </p:cBhvr>
                                      <p:to>
                                        <p:strVal val="visible"/>
                                      </p:to>
                                    </p:set>
                                    <p:animEffect transition="in" filter="dissolve">
                                      <p:cBhvr>
                                        <p:cTn id="71" dur="500"/>
                                        <p:tgtEl>
                                          <p:spTgt spid="219141">
                                            <p:txEl>
                                              <p:pRg st="6" end="6"/>
                                            </p:txEl>
                                          </p:spTgt>
                                        </p:tgtEl>
                                      </p:cBhvr>
                                    </p:animEffect>
                                  </p:childTnLst>
                                </p:cTn>
                              </p:par>
                              <p:par>
                                <p:cTn id="72" presetID="9" presetClass="entr" presetSubtype="0" fill="hold" grpId="1" nodeType="withEffect">
                                  <p:stCondLst>
                                    <p:cond delay="0"/>
                                  </p:stCondLst>
                                  <p:childTnLst>
                                    <p:set>
                                      <p:cBhvr>
                                        <p:cTn id="73" dur="1" fill="hold">
                                          <p:stCondLst>
                                            <p:cond delay="0"/>
                                          </p:stCondLst>
                                        </p:cTn>
                                        <p:tgtEl>
                                          <p:spTgt spid="219141">
                                            <p:txEl>
                                              <p:pRg st="7" end="7"/>
                                            </p:txEl>
                                          </p:spTgt>
                                        </p:tgtEl>
                                        <p:attrNameLst>
                                          <p:attrName>style.visibility</p:attrName>
                                        </p:attrNameLst>
                                      </p:cBhvr>
                                      <p:to>
                                        <p:strVal val="visible"/>
                                      </p:to>
                                    </p:set>
                                    <p:animEffect transition="in" filter="dissolve">
                                      <p:cBhvr>
                                        <p:cTn id="74" dur="500"/>
                                        <p:tgtEl>
                                          <p:spTgt spid="219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P spid="219141" grpI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Dynamic Linking</a:t>
            </a: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dirty="0" smtClean="0"/>
              <a:t>Each time the program is executed, the dynamic library is re-linked</a:t>
            </a:r>
          </a:p>
          <a:p>
            <a:pPr eaLnBrk="1" hangingPunct="1">
              <a:lnSpc>
                <a:spcPct val="90000"/>
              </a:lnSpc>
              <a:buFont typeface="Wingdings" pitchFamily="-1" charset="2"/>
              <a:buNone/>
              <a:defRPr/>
            </a:pPr>
            <a:r>
              <a:rPr lang="en-US" dirty="0" smtClean="0"/>
              <a:t>If another program is already using the same library functions, then that code is shared</a:t>
            </a:r>
          </a:p>
          <a:p>
            <a:pPr lvl="1" eaLnBrk="1" hangingPunct="1">
              <a:lnSpc>
                <a:spcPct val="90000"/>
              </a:lnSpc>
              <a:buFont typeface="Wingdings" pitchFamily="-1" charset="2"/>
              <a:buChar char="n"/>
              <a:defRPr/>
            </a:pPr>
            <a:endParaRPr lang="en-US" dirty="0" smtClean="0"/>
          </a:p>
          <a:p>
            <a:pPr lvl="1" eaLnBrk="1" hangingPunct="1">
              <a:lnSpc>
                <a:spcPct val="90000"/>
              </a:lnSpc>
              <a:buFont typeface="Wingdings" pitchFamily="-1" charset="2"/>
              <a:buChar char="n"/>
              <a:defRPr/>
            </a:pPr>
            <a:r>
              <a:rPr lang="en-US" dirty="0"/>
              <a:t>New patches, features, and bug fixes of system libraries are automatically incorporated into the application each time it runs – no need to explicitly relink beforehand</a:t>
            </a:r>
          </a:p>
          <a:p>
            <a:pPr lvl="1" eaLnBrk="1" hangingPunct="1">
              <a:lnSpc>
                <a:spcPct val="90000"/>
              </a:lnSpc>
              <a:buFont typeface="Wingdings" pitchFamily="-1" charset="2"/>
              <a:buChar char="n"/>
              <a:defRPr/>
            </a:pPr>
            <a:r>
              <a:rPr lang="en-US" dirty="0" smtClean="0"/>
              <a:t>Saves storage: don't duplicate lots of common code in the executable files on a </a:t>
            </a:r>
            <a:r>
              <a:rPr lang="en-US" dirty="0" err="1" smtClean="0"/>
              <a:t>filesystem</a:t>
            </a:r>
            <a:r>
              <a:rPr lang="en-US" dirty="0" smtClean="0"/>
              <a:t>.</a:t>
            </a:r>
          </a:p>
          <a:p>
            <a:pPr lvl="1" eaLnBrk="1" hangingPunct="1">
              <a:lnSpc>
                <a:spcPct val="90000"/>
              </a:lnSpc>
              <a:buFont typeface="Wingdings" pitchFamily="-1" charset="2"/>
              <a:buChar char="n"/>
              <a:defRPr/>
            </a:pPr>
            <a:r>
              <a:rPr lang="en-US" dirty="0" smtClean="0"/>
              <a:t>Saves memory: don't duplicate lots of code in the virtual memory space of many processes. </a:t>
            </a:r>
          </a:p>
        </p:txBody>
      </p:sp>
    </p:spTree>
    <p:extLst>
      <p:ext uri="{BB962C8B-B14F-4D97-AF65-F5344CB8AC3E}">
        <p14:creationId xmlns:p14="http://schemas.microsoft.com/office/powerpoint/2010/main" val="2563857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41">
                                            <p:txEl>
                                              <p:pRg st="3" end="3"/>
                                            </p:txEl>
                                          </p:spTgt>
                                        </p:tgtEl>
                                        <p:attrNameLst>
                                          <p:attrName>style.visibility</p:attrName>
                                        </p:attrNameLst>
                                      </p:cBhvr>
                                      <p:to>
                                        <p:strVal val="visible"/>
                                      </p:to>
                                    </p:set>
                                    <p:animEffect transition="in" filter="dissolve">
                                      <p:cBhvr>
                                        <p:cTn id="17" dur="500"/>
                                        <p:tgtEl>
                                          <p:spTgt spid="21914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41">
                                            <p:txEl>
                                              <p:pRg st="4" end="4"/>
                                            </p:txEl>
                                          </p:spTgt>
                                        </p:tgtEl>
                                        <p:attrNameLst>
                                          <p:attrName>style.visibility</p:attrName>
                                        </p:attrNameLst>
                                      </p:cBhvr>
                                      <p:to>
                                        <p:strVal val="visible"/>
                                      </p:to>
                                    </p:set>
                                    <p:animEffect transition="in" filter="dissolve">
                                      <p:cBhvr>
                                        <p:cTn id="22" dur="500"/>
                                        <p:tgtEl>
                                          <p:spTgt spid="21914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9141">
                                            <p:txEl>
                                              <p:pRg st="5" end="5"/>
                                            </p:txEl>
                                          </p:spTgt>
                                        </p:tgtEl>
                                        <p:attrNameLst>
                                          <p:attrName>style.visibility</p:attrName>
                                        </p:attrNameLst>
                                      </p:cBhvr>
                                      <p:to>
                                        <p:strVal val="visible"/>
                                      </p:to>
                                    </p:set>
                                    <p:animEffect transition="in" filter="dissolve">
                                      <p:cBhvr>
                                        <p:cTn id="27" dur="500"/>
                                        <p:tgtEl>
                                          <p:spTgt spid="219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Load Time vs Run Time Dynamic Linking</a:t>
            </a: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dirty="0" smtClean="0"/>
              <a:t>In load time dynamic linking, you finish linking everything as the executable is being loaded</a:t>
            </a:r>
          </a:p>
          <a:p>
            <a:pPr eaLnBrk="1" hangingPunct="1">
              <a:lnSpc>
                <a:spcPct val="90000"/>
              </a:lnSpc>
              <a:buFont typeface="Wingdings" pitchFamily="-1" charset="2"/>
              <a:buNone/>
              <a:defRPr/>
            </a:pPr>
            <a:r>
              <a:rPr lang="en-US" dirty="0" smtClean="0"/>
              <a:t>In run time dynamic linking, you wait to link until the dynamically linked function is called</a:t>
            </a:r>
          </a:p>
          <a:p>
            <a:pPr lvl="1" eaLnBrk="1" hangingPunct="1">
              <a:lnSpc>
                <a:spcPct val="90000"/>
              </a:lnSpc>
              <a:buFont typeface="Wingdings" pitchFamily="-1" charset="2"/>
              <a:buChar char="n"/>
              <a:defRPr/>
            </a:pPr>
            <a:r>
              <a:rPr lang="en-US" dirty="0" smtClean="0">
                <a:ea typeface="ＭＳ Ｐゴシック" pitchFamily="-1" charset="-128"/>
              </a:rPr>
              <a:t>Even more efficient – if you never call this function, then you never have to link it!</a:t>
            </a:r>
          </a:p>
          <a:p>
            <a:pPr lvl="1" eaLnBrk="1" hangingPunct="1">
              <a:lnSpc>
                <a:spcPct val="90000"/>
              </a:lnSpc>
              <a:buFont typeface="Wingdings" pitchFamily="-1" charset="2"/>
              <a:buChar char="n"/>
              <a:defRPr/>
            </a:pPr>
            <a:r>
              <a:rPr lang="en-US" dirty="0" smtClean="0">
                <a:ea typeface="ＭＳ Ｐゴシック" pitchFamily="-1" charset="-128"/>
              </a:rPr>
              <a:t>Special stub code in the executable is invoked when this function is called</a:t>
            </a:r>
          </a:p>
          <a:p>
            <a:pPr lvl="1" eaLnBrk="1" hangingPunct="1">
              <a:lnSpc>
                <a:spcPct val="90000"/>
              </a:lnSpc>
              <a:buFont typeface="Wingdings" pitchFamily="-1" charset="2"/>
              <a:buChar char="n"/>
              <a:defRPr/>
            </a:pPr>
            <a:r>
              <a:rPr lang="en-US" dirty="0" smtClean="0">
                <a:ea typeface="ＭＳ Ｐゴシック" pitchFamily="-1" charset="-128"/>
              </a:rPr>
              <a:t>This invokes the dynamic linker, which completes the linking (relocates text and data)</a:t>
            </a:r>
          </a:p>
          <a:p>
            <a:pPr lvl="1" eaLnBrk="1" hangingPunct="1">
              <a:lnSpc>
                <a:spcPct val="90000"/>
              </a:lnSpc>
              <a:buFont typeface="Wingdings" pitchFamily="-1" charset="2"/>
              <a:buChar char="n"/>
              <a:defRPr/>
            </a:pPr>
            <a:r>
              <a:rPr lang="en-US" dirty="0" smtClean="0">
                <a:ea typeface="ＭＳ Ｐゴシック" pitchFamily="-1" charset="-128"/>
              </a:rPr>
              <a:t>Eventually, the stub is replaced by the call to the function itself</a:t>
            </a:r>
          </a:p>
        </p:txBody>
      </p:sp>
    </p:spTree>
    <p:extLst>
      <p:ext uri="{BB962C8B-B14F-4D97-AF65-F5344CB8AC3E}">
        <p14:creationId xmlns:p14="http://schemas.microsoft.com/office/powerpoint/2010/main" val="217632914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Dynamic Linking</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Example</a:t>
            </a:r>
          </a:p>
        </p:txBody>
      </p:sp>
      <p:sp>
        <p:nvSpPr>
          <p:cNvPr id="219141" name="Rectangle 5"/>
          <p:cNvSpPr>
            <a:spLocks noGrp="1" noChangeArrowheads="1"/>
          </p:cNvSpPr>
          <p:nvPr>
            <p:ph type="body" idx="1"/>
          </p:nvPr>
        </p:nvSpPr>
        <p:spPr>
          <a:xfrm>
            <a:off x="290513" y="1220788"/>
            <a:ext cx="3887787" cy="5224462"/>
          </a:xfrm>
        </p:spPr>
        <p:txBody>
          <a:bodyPr/>
          <a:lstStyle/>
          <a:p>
            <a:pPr eaLnBrk="1" hangingPunct="1">
              <a:lnSpc>
                <a:spcPct val="85000"/>
              </a:lnSpc>
              <a:buFont typeface="Wingdings" pitchFamily="-1" charset="2"/>
              <a:buNone/>
              <a:defRPr/>
            </a:pPr>
            <a:r>
              <a:rPr lang="en-US" smtClean="0"/>
              <a:t>In source code:</a:t>
            </a:r>
          </a:p>
          <a:p>
            <a:pPr lvl="1" eaLnBrk="1" hangingPunct="1">
              <a:lnSpc>
                <a:spcPct val="85000"/>
              </a:lnSpc>
              <a:buFont typeface="Wingdings" pitchFamily="-1" charset="2"/>
              <a:buChar char="n"/>
              <a:defRPr/>
            </a:pPr>
            <a:r>
              <a:rPr lang="en-US" smtClean="0"/>
              <a:t>at run time, call dlopen() and give it the shared library file name</a:t>
            </a:r>
          </a:p>
          <a:p>
            <a:pPr lvl="1" eaLnBrk="1" hangingPunct="1">
              <a:lnSpc>
                <a:spcPct val="85000"/>
              </a:lnSpc>
              <a:buFont typeface="Wingdings" pitchFamily="-1" charset="2"/>
              <a:buChar char="n"/>
              <a:defRPr/>
            </a:pPr>
            <a:r>
              <a:rPr lang="en-US" smtClean="0"/>
              <a:t>call dlsym() and give it the string name of the function you want to dynamically link to</a:t>
            </a:r>
          </a:p>
          <a:p>
            <a:pPr lvl="2" eaLnBrk="1" hangingPunct="1">
              <a:lnSpc>
                <a:spcPct val="85000"/>
              </a:lnSpc>
              <a:buFont typeface="Wingdings" pitchFamily="-1" charset="2"/>
              <a:buChar char="l"/>
              <a:defRPr/>
            </a:pPr>
            <a:r>
              <a:rPr lang="en-US" sz="2000" smtClean="0"/>
              <a:t>now you can call the function as normal</a:t>
            </a:r>
          </a:p>
          <a:p>
            <a:pPr lvl="1" eaLnBrk="1" hangingPunct="1">
              <a:lnSpc>
                <a:spcPct val="85000"/>
              </a:lnSpc>
              <a:buFont typeface="Wingdings" pitchFamily="-1" charset="2"/>
              <a:buChar char="n"/>
              <a:defRPr/>
            </a:pPr>
            <a:r>
              <a:rPr lang="en-US" smtClean="0"/>
              <a:t>call dlclose() to unload shared library</a:t>
            </a:r>
          </a:p>
          <a:p>
            <a:pPr eaLnBrk="1" hangingPunct="1">
              <a:lnSpc>
                <a:spcPct val="90000"/>
              </a:lnSpc>
              <a:buFont typeface="Wingdings" pitchFamily="-1" charset="2"/>
              <a:buNone/>
              <a:defRPr/>
            </a:pPr>
            <a:r>
              <a:rPr lang="en-US" smtClean="0"/>
              <a:t>In compilation:</a:t>
            </a:r>
          </a:p>
          <a:p>
            <a:pPr lvl="1" eaLnBrk="1" hangingPunct="1">
              <a:lnSpc>
                <a:spcPct val="90000"/>
              </a:lnSpc>
              <a:buFont typeface="Wingdings" pitchFamily="-1" charset="2"/>
              <a:buChar char="n"/>
              <a:defRPr/>
            </a:pPr>
            <a:r>
              <a:rPr lang="en-US" smtClean="0">
                <a:ea typeface="ＭＳ Ｐゴシック" pitchFamily="-1" charset="-128"/>
              </a:rPr>
              <a:t>gcc –rdynamic –O2 –o p3 dll.c -ldl</a:t>
            </a:r>
          </a:p>
        </p:txBody>
      </p:sp>
      <p:pic>
        <p:nvPicPr>
          <p:cNvPr id="8909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247650"/>
            <a:ext cx="46736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416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fad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fad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9141">
                                            <p:txEl>
                                              <p:pRg st="2" end="2"/>
                                            </p:txEl>
                                          </p:spTgt>
                                        </p:tgtEl>
                                        <p:attrNameLst>
                                          <p:attrName>style.visibility</p:attrName>
                                        </p:attrNameLst>
                                      </p:cBhvr>
                                      <p:to>
                                        <p:strVal val="visible"/>
                                      </p:to>
                                    </p:set>
                                    <p:animEffect transition="in" filter="fade">
                                      <p:cBhvr>
                                        <p:cTn id="17" dur="500"/>
                                        <p:tgtEl>
                                          <p:spTgt spid="21914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9141">
                                            <p:txEl>
                                              <p:pRg st="3" end="3"/>
                                            </p:txEl>
                                          </p:spTgt>
                                        </p:tgtEl>
                                        <p:attrNameLst>
                                          <p:attrName>style.visibility</p:attrName>
                                        </p:attrNameLst>
                                      </p:cBhvr>
                                      <p:to>
                                        <p:strVal val="visible"/>
                                      </p:to>
                                    </p:set>
                                    <p:animEffect transition="in" filter="fade">
                                      <p:cBhvr>
                                        <p:cTn id="20" dur="500"/>
                                        <p:tgtEl>
                                          <p:spTgt spid="21914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9141">
                                            <p:txEl>
                                              <p:pRg st="4" end="4"/>
                                            </p:txEl>
                                          </p:spTgt>
                                        </p:tgtEl>
                                        <p:attrNameLst>
                                          <p:attrName>style.visibility</p:attrName>
                                        </p:attrNameLst>
                                      </p:cBhvr>
                                      <p:to>
                                        <p:strVal val="visible"/>
                                      </p:to>
                                    </p:set>
                                    <p:animEffect transition="in" filter="fade">
                                      <p:cBhvr>
                                        <p:cTn id="25" dur="500"/>
                                        <p:tgtEl>
                                          <p:spTgt spid="21914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9141">
                                            <p:txEl>
                                              <p:pRg st="5" end="5"/>
                                            </p:txEl>
                                          </p:spTgt>
                                        </p:tgtEl>
                                        <p:attrNameLst>
                                          <p:attrName>style.visibility</p:attrName>
                                        </p:attrNameLst>
                                      </p:cBhvr>
                                      <p:to>
                                        <p:strVal val="visible"/>
                                      </p:to>
                                    </p:set>
                                    <p:animEffect transition="in" filter="fade">
                                      <p:cBhvr>
                                        <p:cTn id="30" dur="500"/>
                                        <p:tgtEl>
                                          <p:spTgt spid="21914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9141">
                                            <p:txEl>
                                              <p:pRg st="6" end="6"/>
                                            </p:txEl>
                                          </p:spTgt>
                                        </p:tgtEl>
                                        <p:attrNameLst>
                                          <p:attrName>style.visibility</p:attrName>
                                        </p:attrNameLst>
                                      </p:cBhvr>
                                      <p:to>
                                        <p:strVal val="visible"/>
                                      </p:to>
                                    </p:set>
                                    <p:animEffect transition="in" filter="fade">
                                      <p:cBhvr>
                                        <p:cTn id="35" dur="500"/>
                                        <p:tgtEl>
                                          <p:spTgt spid="219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04813" y="287655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04813" y="2876550"/>
            <a:ext cx="8716962" cy="781050"/>
          </a:xfrm>
        </p:spPr>
        <p:txBody>
          <a:bodyPr/>
          <a:lstStyle/>
          <a:p>
            <a:pPr algn="ctr">
              <a:defRPr/>
            </a:pPr>
            <a:r>
              <a:rPr lang="en-US" dirty="0" smtClean="0"/>
              <a:t>Integrate lectures 25-26 from 3</a:t>
            </a:r>
            <a:r>
              <a:rPr lang="en-US" baseline="30000" dirty="0" smtClean="0"/>
              <a:t>rd</a:t>
            </a:r>
            <a:r>
              <a:rPr lang="en-US" dirty="0" smtClean="0"/>
              <a:t> edition slides</a:t>
            </a:r>
            <a:endParaRPr lang="en-US" dirty="0"/>
          </a:p>
        </p:txBody>
      </p:sp>
    </p:spTree>
    <p:extLst>
      <p:ext uri="{BB962C8B-B14F-4D97-AF65-F5344CB8AC3E}">
        <p14:creationId xmlns:p14="http://schemas.microsoft.com/office/powerpoint/2010/main" val="31878454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810000" y="228600"/>
            <a:ext cx="5181600" cy="573088"/>
          </a:xfrm>
        </p:spPr>
        <p:txBody>
          <a:bodyPr/>
          <a:lstStyle/>
          <a:p>
            <a:pPr eaLnBrk="1" hangingPunct="1">
              <a:defRPr/>
            </a:pPr>
            <a:r>
              <a:rPr lang="en-US">
                <a:cs typeface="+mj-cs"/>
              </a:rPr>
              <a:t>Linux Memory Layout</a:t>
            </a:r>
          </a:p>
        </p:txBody>
      </p:sp>
      <p:sp>
        <p:nvSpPr>
          <p:cNvPr id="348163" name="Rectangle 3"/>
          <p:cNvSpPr>
            <a:spLocks noGrp="1" noChangeArrowheads="1"/>
          </p:cNvSpPr>
          <p:nvPr>
            <p:ph type="body" idx="1"/>
          </p:nvPr>
        </p:nvSpPr>
        <p:spPr>
          <a:xfrm>
            <a:off x="3276600" y="914400"/>
            <a:ext cx="5867400" cy="5486400"/>
          </a:xfrm>
        </p:spPr>
        <p:txBody>
          <a:bodyPr/>
          <a:lstStyle/>
          <a:p>
            <a:pPr eaLnBrk="1" hangingPunct="1">
              <a:buFont typeface="Wingdings" charset="2"/>
              <a:buNone/>
              <a:defRPr/>
            </a:pPr>
            <a:r>
              <a:rPr lang="en-US" sz="2000">
                <a:cs typeface="+mn-cs"/>
              </a:rPr>
              <a:t>Stack</a:t>
            </a:r>
          </a:p>
          <a:p>
            <a:pPr lvl="1" eaLnBrk="1" hangingPunct="1">
              <a:buFont typeface="Wingdings" charset="2"/>
              <a:buChar char="n"/>
              <a:defRPr/>
            </a:pPr>
            <a:r>
              <a:rPr lang="en-US" sz="1800"/>
              <a:t>Runtime stack (8MB limit)</a:t>
            </a:r>
          </a:p>
          <a:p>
            <a:pPr eaLnBrk="1" hangingPunct="1">
              <a:buFont typeface="Wingdings" charset="2"/>
              <a:buNone/>
              <a:defRPr/>
            </a:pPr>
            <a:r>
              <a:rPr lang="en-US" sz="2000">
                <a:cs typeface="+mn-cs"/>
              </a:rPr>
              <a:t>Heap</a:t>
            </a:r>
          </a:p>
          <a:p>
            <a:pPr lvl="1" eaLnBrk="1" hangingPunct="1">
              <a:buFont typeface="Wingdings" charset="2"/>
              <a:buChar char="n"/>
              <a:defRPr/>
            </a:pPr>
            <a:r>
              <a:rPr lang="en-US" sz="1800"/>
              <a:t>Dynamically allocated storage</a:t>
            </a:r>
          </a:p>
          <a:p>
            <a:pPr lvl="1" eaLnBrk="1" hangingPunct="1">
              <a:buFont typeface="Wingdings" charset="2"/>
              <a:buChar char="n"/>
              <a:defRPr/>
            </a:pPr>
            <a:r>
              <a:rPr lang="en-US" sz="1800"/>
              <a:t>When call </a:t>
            </a:r>
            <a:r>
              <a:rPr lang="en-US" sz="1800">
                <a:latin typeface="Courier New" charset="0"/>
              </a:rPr>
              <a:t>malloc</a:t>
            </a:r>
            <a:r>
              <a:rPr lang="en-US" sz="1800"/>
              <a:t>, </a:t>
            </a:r>
            <a:r>
              <a:rPr lang="en-US" sz="1800">
                <a:latin typeface="Courier New" charset="0"/>
              </a:rPr>
              <a:t>calloc</a:t>
            </a:r>
            <a:r>
              <a:rPr lang="en-US" sz="1800"/>
              <a:t>, </a:t>
            </a:r>
            <a:r>
              <a:rPr lang="en-US" sz="1800">
                <a:latin typeface="Courier New" charset="0"/>
              </a:rPr>
              <a:t>new</a:t>
            </a:r>
          </a:p>
          <a:p>
            <a:pPr eaLnBrk="1" hangingPunct="1">
              <a:buFont typeface="Wingdings" charset="2"/>
              <a:buNone/>
              <a:defRPr/>
            </a:pPr>
            <a:r>
              <a:rPr lang="en-US" sz="2000">
                <a:cs typeface="+mn-cs"/>
              </a:rPr>
              <a:t>DLLs</a:t>
            </a:r>
          </a:p>
          <a:p>
            <a:pPr lvl="1" eaLnBrk="1" hangingPunct="1">
              <a:buFont typeface="Wingdings" charset="2"/>
              <a:buChar char="n"/>
              <a:defRPr/>
            </a:pPr>
            <a:r>
              <a:rPr lang="en-US" sz="1800"/>
              <a:t>Dynamically Linked Libraries</a:t>
            </a:r>
          </a:p>
          <a:p>
            <a:pPr lvl="1" eaLnBrk="1" hangingPunct="1">
              <a:buFont typeface="Wingdings" charset="2"/>
              <a:buChar char="n"/>
              <a:defRPr/>
            </a:pPr>
            <a:r>
              <a:rPr lang="en-US" sz="1800"/>
              <a:t>Library routines (e.g., </a:t>
            </a:r>
            <a:r>
              <a:rPr lang="en-US" sz="1800">
                <a:latin typeface="Courier New" charset="0"/>
              </a:rPr>
              <a:t>printf</a:t>
            </a:r>
            <a:r>
              <a:rPr lang="en-US" sz="1800"/>
              <a:t>, </a:t>
            </a:r>
            <a:r>
              <a:rPr lang="en-US" sz="1800">
                <a:latin typeface="Courier New" charset="0"/>
              </a:rPr>
              <a:t>malloc</a:t>
            </a:r>
            <a:r>
              <a:rPr lang="en-US" sz="1800"/>
              <a:t>)</a:t>
            </a:r>
          </a:p>
          <a:p>
            <a:pPr lvl="1" eaLnBrk="1" hangingPunct="1">
              <a:buFont typeface="Wingdings" charset="2"/>
              <a:buChar char="n"/>
              <a:defRPr/>
            </a:pPr>
            <a:r>
              <a:rPr lang="en-US" sz="1800"/>
              <a:t>Linked into object code when first executed</a:t>
            </a:r>
          </a:p>
          <a:p>
            <a:pPr eaLnBrk="1" hangingPunct="1">
              <a:buFont typeface="Wingdings" charset="2"/>
              <a:buNone/>
              <a:defRPr/>
            </a:pPr>
            <a:r>
              <a:rPr lang="en-US" sz="2000">
                <a:cs typeface="+mn-cs"/>
              </a:rPr>
              <a:t>Data</a:t>
            </a:r>
          </a:p>
          <a:p>
            <a:pPr lvl="1" eaLnBrk="1" hangingPunct="1">
              <a:buFont typeface="Wingdings" charset="2"/>
              <a:buChar char="n"/>
              <a:defRPr/>
            </a:pPr>
            <a:r>
              <a:rPr lang="en-US" sz="1800"/>
              <a:t>Statically allocated data</a:t>
            </a:r>
          </a:p>
          <a:p>
            <a:pPr lvl="1" eaLnBrk="1" hangingPunct="1">
              <a:buFont typeface="Wingdings" charset="2"/>
              <a:buChar char="n"/>
              <a:defRPr/>
            </a:pPr>
            <a:r>
              <a:rPr lang="en-US" sz="1800"/>
              <a:t>E.g., arrays &amp; strings declared in code</a:t>
            </a:r>
          </a:p>
          <a:p>
            <a:pPr eaLnBrk="1" hangingPunct="1">
              <a:buFont typeface="Wingdings" charset="2"/>
              <a:buNone/>
              <a:defRPr/>
            </a:pPr>
            <a:r>
              <a:rPr lang="en-US" sz="2000">
                <a:cs typeface="+mn-cs"/>
              </a:rPr>
              <a:t>Text</a:t>
            </a:r>
          </a:p>
          <a:p>
            <a:pPr lvl="1" eaLnBrk="1" hangingPunct="1">
              <a:buFont typeface="Wingdings" charset="2"/>
              <a:buChar char="n"/>
              <a:defRPr/>
            </a:pPr>
            <a:r>
              <a:rPr lang="en-US" sz="1800"/>
              <a:t>Executable machine instructions</a:t>
            </a:r>
          </a:p>
          <a:p>
            <a:pPr lvl="1" eaLnBrk="1" hangingPunct="1">
              <a:buFont typeface="Wingdings" charset="2"/>
              <a:buChar char="n"/>
              <a:defRPr/>
            </a:pPr>
            <a:r>
              <a:rPr lang="en-US" sz="1800"/>
              <a:t>Read-only</a:t>
            </a:r>
          </a:p>
        </p:txBody>
      </p:sp>
      <p:sp>
        <p:nvSpPr>
          <p:cNvPr id="58371" name="Text Box 5"/>
          <p:cNvSpPr txBox="1">
            <a:spLocks noChangeArrowheads="1"/>
          </p:cNvSpPr>
          <p:nvPr/>
        </p:nvSpPr>
        <p:spPr bwMode="auto">
          <a:xfrm>
            <a:off x="152400" y="2057400"/>
            <a:ext cx="1082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Upper </a:t>
            </a:r>
          </a:p>
          <a:p>
            <a:pPr algn="l">
              <a:lnSpc>
                <a:spcPct val="100000"/>
              </a:lnSpc>
            </a:pPr>
            <a:r>
              <a:rPr lang="en-US" sz="1800" b="0">
                <a:solidFill>
                  <a:srgbClr val="000066"/>
                </a:solidFill>
              </a:rPr>
              <a:t>2 hex digits of address</a:t>
            </a:r>
          </a:p>
        </p:txBody>
      </p:sp>
      <p:sp>
        <p:nvSpPr>
          <p:cNvPr id="58372" name="Text Box 6"/>
          <p:cNvSpPr txBox="1">
            <a:spLocks noChangeArrowheads="1"/>
          </p:cNvSpPr>
          <p:nvPr/>
        </p:nvSpPr>
        <p:spPr bwMode="auto">
          <a:xfrm>
            <a:off x="152400" y="3505200"/>
            <a:ext cx="1219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Red Hat</a:t>
            </a:r>
          </a:p>
          <a:p>
            <a:pPr algn="l">
              <a:lnSpc>
                <a:spcPct val="100000"/>
              </a:lnSpc>
            </a:pPr>
            <a:r>
              <a:rPr lang="en-US" sz="1800">
                <a:solidFill>
                  <a:srgbClr val="000066"/>
                </a:solidFill>
              </a:rPr>
              <a:t>v. 6.2</a:t>
            </a:r>
          </a:p>
          <a:p>
            <a:pPr algn="l">
              <a:lnSpc>
                <a:spcPct val="100000"/>
              </a:lnSpc>
            </a:pPr>
            <a:r>
              <a:rPr lang="en-US" sz="1800">
                <a:solidFill>
                  <a:srgbClr val="000066"/>
                </a:solidFill>
              </a:rPr>
              <a:t>~1920MB</a:t>
            </a:r>
          </a:p>
          <a:p>
            <a:pPr algn="l">
              <a:lnSpc>
                <a:spcPct val="100000"/>
              </a:lnSpc>
            </a:pPr>
            <a:r>
              <a:rPr lang="en-US" sz="1800">
                <a:solidFill>
                  <a:srgbClr val="000066"/>
                </a:solidFill>
              </a:rPr>
              <a:t>memory</a:t>
            </a:r>
          </a:p>
          <a:p>
            <a:pPr algn="l">
              <a:lnSpc>
                <a:spcPct val="100000"/>
              </a:lnSpc>
            </a:pPr>
            <a:r>
              <a:rPr lang="en-US" sz="1800">
                <a:solidFill>
                  <a:srgbClr val="000066"/>
                </a:solidFill>
              </a:rPr>
              <a:t>limit</a:t>
            </a:r>
          </a:p>
        </p:txBody>
      </p:sp>
      <p:grpSp>
        <p:nvGrpSpPr>
          <p:cNvPr id="58373" name="Group 28"/>
          <p:cNvGrpSpPr>
            <a:grpSpLocks/>
          </p:cNvGrpSpPr>
          <p:nvPr/>
        </p:nvGrpSpPr>
        <p:grpSpPr bwMode="auto">
          <a:xfrm>
            <a:off x="1143000" y="152400"/>
            <a:ext cx="1981200" cy="6538913"/>
            <a:chOff x="720" y="96"/>
            <a:chExt cx="1248" cy="4119"/>
          </a:xfrm>
        </p:grpSpPr>
        <p:sp>
          <p:nvSpPr>
            <p:cNvPr id="58374" name="Rectangle 8"/>
            <p:cNvSpPr>
              <a:spLocks noChangeArrowheads="1"/>
            </p:cNvSpPr>
            <p:nvPr/>
          </p:nvSpPr>
          <p:spPr bwMode="auto">
            <a:xfrm>
              <a:off x="1056" y="316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8375" name="Rectangle 9"/>
            <p:cNvSpPr>
              <a:spLocks noChangeArrowheads="1"/>
            </p:cNvSpPr>
            <p:nvPr/>
          </p:nvSpPr>
          <p:spPr bwMode="auto">
            <a:xfrm>
              <a:off x="1056" y="216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8376" name="Rectangle 10"/>
            <p:cNvSpPr>
              <a:spLocks noChangeArrowheads="1"/>
            </p:cNvSpPr>
            <p:nvPr/>
          </p:nvSpPr>
          <p:spPr bwMode="auto">
            <a:xfrm>
              <a:off x="1056" y="1152"/>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8377" name="Rectangle 11"/>
            <p:cNvSpPr>
              <a:spLocks noChangeArrowheads="1"/>
            </p:cNvSpPr>
            <p:nvPr/>
          </p:nvSpPr>
          <p:spPr bwMode="auto">
            <a:xfrm>
              <a:off x="1056" y="144"/>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8378" name="Text Box 12"/>
            <p:cNvSpPr txBox="1">
              <a:spLocks noChangeArrowheads="1"/>
            </p:cNvSpPr>
            <p:nvPr/>
          </p:nvSpPr>
          <p:spPr bwMode="auto">
            <a:xfrm>
              <a:off x="720" y="9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FF</a:t>
              </a:r>
            </a:p>
          </p:txBody>
        </p:sp>
        <p:sp>
          <p:nvSpPr>
            <p:cNvPr id="58379" name="Text Box 13"/>
            <p:cNvSpPr txBox="1">
              <a:spLocks noChangeArrowheads="1"/>
            </p:cNvSpPr>
            <p:nvPr/>
          </p:nvSpPr>
          <p:spPr bwMode="auto">
            <a:xfrm>
              <a:off x="720" y="11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58380" name="Text Box 14"/>
            <p:cNvSpPr txBox="1">
              <a:spLocks noChangeArrowheads="1"/>
            </p:cNvSpPr>
            <p:nvPr/>
          </p:nvSpPr>
          <p:spPr bwMode="auto">
            <a:xfrm>
              <a:off x="720" y="213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58381" name="Text Box 15"/>
            <p:cNvSpPr txBox="1">
              <a:spLocks noChangeArrowheads="1"/>
            </p:cNvSpPr>
            <p:nvPr/>
          </p:nvSpPr>
          <p:spPr bwMode="auto">
            <a:xfrm>
              <a:off x="720" y="314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58382" name="Text Box 16"/>
            <p:cNvSpPr txBox="1">
              <a:spLocks noChangeArrowheads="1"/>
            </p:cNvSpPr>
            <p:nvPr/>
          </p:nvSpPr>
          <p:spPr bwMode="auto">
            <a:xfrm>
              <a:off x="720" y="96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C0</a:t>
              </a:r>
            </a:p>
          </p:txBody>
        </p:sp>
        <p:sp>
          <p:nvSpPr>
            <p:cNvPr id="58383" name="Text Box 17"/>
            <p:cNvSpPr txBox="1">
              <a:spLocks noChangeArrowheads="1"/>
            </p:cNvSpPr>
            <p:nvPr/>
          </p:nvSpPr>
          <p:spPr bwMode="auto">
            <a:xfrm>
              <a:off x="720"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58384" name="Text Box 18"/>
            <p:cNvSpPr txBox="1">
              <a:spLocks noChangeArrowheads="1"/>
            </p:cNvSpPr>
            <p:nvPr/>
          </p:nvSpPr>
          <p:spPr bwMode="auto">
            <a:xfrm>
              <a:off x="720"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58385" name="Text Box 19"/>
            <p:cNvSpPr txBox="1">
              <a:spLocks noChangeArrowheads="1"/>
            </p:cNvSpPr>
            <p:nvPr/>
          </p:nvSpPr>
          <p:spPr bwMode="auto">
            <a:xfrm>
              <a:off x="720" y="398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58386" name="Rectangle 20"/>
            <p:cNvSpPr>
              <a:spLocks noChangeArrowheads="1"/>
            </p:cNvSpPr>
            <p:nvPr/>
          </p:nvSpPr>
          <p:spPr bwMode="auto">
            <a:xfrm>
              <a:off x="1056" y="144"/>
              <a:ext cx="912" cy="40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58387" name="Rectangle 21"/>
            <p:cNvSpPr>
              <a:spLocks noChangeArrowheads="1"/>
            </p:cNvSpPr>
            <p:nvPr/>
          </p:nvSpPr>
          <p:spPr bwMode="auto">
            <a:xfrm>
              <a:off x="1056" y="1152"/>
              <a:ext cx="912" cy="24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Stack</a:t>
              </a:r>
            </a:p>
          </p:txBody>
        </p:sp>
        <p:sp>
          <p:nvSpPr>
            <p:cNvPr id="58388" name="Rectangle 22"/>
            <p:cNvSpPr>
              <a:spLocks noChangeArrowheads="1"/>
            </p:cNvSpPr>
            <p:nvPr/>
          </p:nvSpPr>
          <p:spPr bwMode="auto">
            <a:xfrm>
              <a:off x="1056" y="2976"/>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DLLs</a:t>
              </a:r>
            </a:p>
          </p:txBody>
        </p:sp>
        <p:sp>
          <p:nvSpPr>
            <p:cNvPr id="58389" name="Rectangle 23"/>
            <p:cNvSpPr>
              <a:spLocks noChangeArrowheads="1"/>
            </p:cNvSpPr>
            <p:nvPr/>
          </p:nvSpPr>
          <p:spPr bwMode="auto">
            <a:xfrm>
              <a:off x="1056" y="3792"/>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Text</a:t>
              </a:r>
            </a:p>
          </p:txBody>
        </p:sp>
        <p:sp>
          <p:nvSpPr>
            <p:cNvPr id="58390" name="Rectangle 24"/>
            <p:cNvSpPr>
              <a:spLocks noChangeArrowheads="1"/>
            </p:cNvSpPr>
            <p:nvPr/>
          </p:nvSpPr>
          <p:spPr bwMode="auto">
            <a:xfrm>
              <a:off x="1056" y="360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Data</a:t>
              </a:r>
            </a:p>
          </p:txBody>
        </p:sp>
        <p:sp>
          <p:nvSpPr>
            <p:cNvPr id="58391" name="Rectangle 25"/>
            <p:cNvSpPr>
              <a:spLocks noChangeArrowheads="1"/>
            </p:cNvSpPr>
            <p:nvPr/>
          </p:nvSpPr>
          <p:spPr bwMode="auto">
            <a:xfrm>
              <a:off x="1056" y="3168"/>
              <a:ext cx="912" cy="432"/>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sz="2000">
                  <a:solidFill>
                    <a:srgbClr val="FFFFFF"/>
                  </a:solidFill>
                </a:rPr>
                <a:t>Heap</a:t>
              </a:r>
            </a:p>
          </p:txBody>
        </p:sp>
        <p:sp>
          <p:nvSpPr>
            <p:cNvPr id="58392" name="Rectangle 26"/>
            <p:cNvSpPr>
              <a:spLocks noChangeArrowheads="1"/>
            </p:cNvSpPr>
            <p:nvPr/>
          </p:nvSpPr>
          <p:spPr bwMode="auto">
            <a:xfrm>
              <a:off x="1056" y="2016"/>
              <a:ext cx="912" cy="96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sz="2000">
                  <a:solidFill>
                    <a:srgbClr val="FFFFFF"/>
                  </a:solidFill>
                </a:rPr>
                <a:t>Heap</a:t>
              </a:r>
            </a:p>
          </p:txBody>
        </p:sp>
        <p:sp>
          <p:nvSpPr>
            <p:cNvPr id="58393" name="Text Box 27"/>
            <p:cNvSpPr txBox="1">
              <a:spLocks noChangeArrowheads="1"/>
            </p:cNvSpPr>
            <p:nvPr/>
          </p:nvSpPr>
          <p:spPr bwMode="auto">
            <a:xfrm>
              <a:off x="720" y="379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990600" y="228600"/>
            <a:ext cx="6134100" cy="573088"/>
          </a:xfrm>
        </p:spPr>
        <p:txBody>
          <a:bodyPr/>
          <a:lstStyle/>
          <a:p>
            <a:pPr eaLnBrk="1" hangingPunct="1">
              <a:defRPr/>
            </a:pPr>
            <a:r>
              <a:rPr lang="en-US">
                <a:cs typeface="+mj-cs"/>
              </a:rPr>
              <a:t>Linux Memory Allocation</a:t>
            </a:r>
          </a:p>
        </p:txBody>
      </p:sp>
      <p:grpSp>
        <p:nvGrpSpPr>
          <p:cNvPr id="2" name="Group 78"/>
          <p:cNvGrpSpPr>
            <a:grpSpLocks/>
          </p:cNvGrpSpPr>
          <p:nvPr/>
        </p:nvGrpSpPr>
        <p:grpSpPr bwMode="auto">
          <a:xfrm>
            <a:off x="2514600" y="1038225"/>
            <a:ext cx="1981200" cy="5395913"/>
            <a:chOff x="1584" y="654"/>
            <a:chExt cx="1248" cy="3399"/>
          </a:xfrm>
        </p:grpSpPr>
        <p:sp>
          <p:nvSpPr>
            <p:cNvPr id="59453" name="Text Box 17"/>
            <p:cNvSpPr txBox="1">
              <a:spLocks noChangeArrowheads="1"/>
            </p:cNvSpPr>
            <p:nvPr/>
          </p:nvSpPr>
          <p:spPr bwMode="auto">
            <a:xfrm>
              <a:off x="1920" y="65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Linked</a:t>
              </a:r>
            </a:p>
          </p:txBody>
        </p:sp>
        <p:sp>
          <p:nvSpPr>
            <p:cNvPr id="59454" name="Rectangle 18"/>
            <p:cNvSpPr>
              <a:spLocks noChangeArrowheads="1"/>
            </p:cNvSpPr>
            <p:nvPr/>
          </p:nvSpPr>
          <p:spPr bwMode="auto">
            <a:xfrm>
              <a:off x="1920" y="300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55" name="Rectangle 19"/>
            <p:cNvSpPr>
              <a:spLocks noChangeArrowheads="1"/>
            </p:cNvSpPr>
            <p:nvPr/>
          </p:nvSpPr>
          <p:spPr bwMode="auto">
            <a:xfrm>
              <a:off x="1920" y="199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56" name="Rectangle 20"/>
            <p:cNvSpPr>
              <a:spLocks noChangeArrowheads="1"/>
            </p:cNvSpPr>
            <p:nvPr/>
          </p:nvSpPr>
          <p:spPr bwMode="auto">
            <a:xfrm>
              <a:off x="1920" y="99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57" name="Text Box 21"/>
            <p:cNvSpPr txBox="1">
              <a:spLocks noChangeArrowheads="1"/>
            </p:cNvSpPr>
            <p:nvPr/>
          </p:nvSpPr>
          <p:spPr bwMode="auto">
            <a:xfrm>
              <a:off x="1584" y="95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59458" name="Text Box 22"/>
            <p:cNvSpPr txBox="1">
              <a:spLocks noChangeArrowheads="1"/>
            </p:cNvSpPr>
            <p:nvPr/>
          </p:nvSpPr>
          <p:spPr bwMode="auto">
            <a:xfrm>
              <a:off x="1584"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59459" name="Text Box 23"/>
            <p:cNvSpPr txBox="1">
              <a:spLocks noChangeArrowheads="1"/>
            </p:cNvSpPr>
            <p:nvPr/>
          </p:nvSpPr>
          <p:spPr bwMode="auto">
            <a:xfrm>
              <a:off x="1584" y="298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59460" name="Text Box 24"/>
            <p:cNvSpPr txBox="1">
              <a:spLocks noChangeArrowheads="1"/>
            </p:cNvSpPr>
            <p:nvPr/>
          </p:nvSpPr>
          <p:spPr bwMode="auto">
            <a:xfrm>
              <a:off x="1584" y="180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59461" name="Text Box 25"/>
            <p:cNvSpPr txBox="1">
              <a:spLocks noChangeArrowheads="1"/>
            </p:cNvSpPr>
            <p:nvPr/>
          </p:nvSpPr>
          <p:spPr bwMode="auto">
            <a:xfrm>
              <a:off x="1584" y="281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59462" name="Text Box 26"/>
            <p:cNvSpPr txBox="1">
              <a:spLocks noChangeArrowheads="1"/>
            </p:cNvSpPr>
            <p:nvPr/>
          </p:nvSpPr>
          <p:spPr bwMode="auto">
            <a:xfrm>
              <a:off x="1584" y="382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59463" name="Rectangle 27"/>
            <p:cNvSpPr>
              <a:spLocks noChangeArrowheads="1"/>
            </p:cNvSpPr>
            <p:nvPr/>
          </p:nvSpPr>
          <p:spPr bwMode="auto">
            <a:xfrm>
              <a:off x="1920" y="990"/>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59464" name="Rectangle 28"/>
            <p:cNvSpPr>
              <a:spLocks noChangeArrowheads="1"/>
            </p:cNvSpPr>
            <p:nvPr/>
          </p:nvSpPr>
          <p:spPr bwMode="auto">
            <a:xfrm>
              <a:off x="1920" y="990"/>
              <a:ext cx="912" cy="114"/>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59465" name="Rectangle 29"/>
            <p:cNvSpPr>
              <a:spLocks noChangeArrowheads="1"/>
            </p:cNvSpPr>
            <p:nvPr/>
          </p:nvSpPr>
          <p:spPr bwMode="auto">
            <a:xfrm>
              <a:off x="1920" y="2814"/>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59466" name="Rectangle 30"/>
            <p:cNvSpPr>
              <a:spLocks noChangeArrowheads="1"/>
            </p:cNvSpPr>
            <p:nvPr/>
          </p:nvSpPr>
          <p:spPr bwMode="auto">
            <a:xfrm>
              <a:off x="1920" y="363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59467" name="Rectangle 31"/>
            <p:cNvSpPr>
              <a:spLocks noChangeArrowheads="1"/>
            </p:cNvSpPr>
            <p:nvPr/>
          </p:nvSpPr>
          <p:spPr bwMode="auto">
            <a:xfrm>
              <a:off x="1920" y="343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59468" name="Line 65"/>
            <p:cNvSpPr>
              <a:spLocks noChangeShapeType="1"/>
            </p:cNvSpPr>
            <p:nvPr/>
          </p:nvSpPr>
          <p:spPr bwMode="auto">
            <a:xfrm>
              <a:off x="2352"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69" name="Text Box 71"/>
            <p:cNvSpPr txBox="1">
              <a:spLocks noChangeArrowheads="1"/>
            </p:cNvSpPr>
            <p:nvPr/>
          </p:nvSpPr>
          <p:spPr bwMode="auto">
            <a:xfrm>
              <a:off x="1584"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3" name="Group 76"/>
          <p:cNvGrpSpPr>
            <a:grpSpLocks/>
          </p:cNvGrpSpPr>
          <p:nvPr/>
        </p:nvGrpSpPr>
        <p:grpSpPr bwMode="auto">
          <a:xfrm>
            <a:off x="4724400" y="762000"/>
            <a:ext cx="1981200" cy="5686425"/>
            <a:chOff x="2976" y="480"/>
            <a:chExt cx="1248" cy="3582"/>
          </a:xfrm>
        </p:grpSpPr>
        <p:sp>
          <p:nvSpPr>
            <p:cNvPr id="59434" name="Text Box 32"/>
            <p:cNvSpPr txBox="1">
              <a:spLocks noChangeArrowheads="1"/>
            </p:cNvSpPr>
            <p:nvPr/>
          </p:nvSpPr>
          <p:spPr bwMode="auto">
            <a:xfrm>
              <a:off x="3312" y="48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Some Heap</a:t>
              </a:r>
            </a:p>
          </p:txBody>
        </p:sp>
        <p:sp>
          <p:nvSpPr>
            <p:cNvPr id="59435" name="Rectangle 33"/>
            <p:cNvSpPr>
              <a:spLocks noChangeArrowheads="1"/>
            </p:cNvSpPr>
            <p:nvPr/>
          </p:nvSpPr>
          <p:spPr bwMode="auto">
            <a:xfrm>
              <a:off x="3312" y="3015"/>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36" name="Rectangle 34"/>
            <p:cNvSpPr>
              <a:spLocks noChangeArrowheads="1"/>
            </p:cNvSpPr>
            <p:nvPr/>
          </p:nvSpPr>
          <p:spPr bwMode="auto">
            <a:xfrm>
              <a:off x="3312" y="200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37" name="Rectangle 35"/>
            <p:cNvSpPr>
              <a:spLocks noChangeArrowheads="1"/>
            </p:cNvSpPr>
            <p:nvPr/>
          </p:nvSpPr>
          <p:spPr bwMode="auto">
            <a:xfrm>
              <a:off x="3312" y="99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38" name="Text Box 36"/>
            <p:cNvSpPr txBox="1">
              <a:spLocks noChangeArrowheads="1"/>
            </p:cNvSpPr>
            <p:nvPr/>
          </p:nvSpPr>
          <p:spPr bwMode="auto">
            <a:xfrm>
              <a:off x="2976" y="96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59439" name="Text Box 37"/>
            <p:cNvSpPr txBox="1">
              <a:spLocks noChangeArrowheads="1"/>
            </p:cNvSpPr>
            <p:nvPr/>
          </p:nvSpPr>
          <p:spPr bwMode="auto">
            <a:xfrm>
              <a:off x="2976" y="197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59440" name="Text Box 38"/>
            <p:cNvSpPr txBox="1">
              <a:spLocks noChangeArrowheads="1"/>
            </p:cNvSpPr>
            <p:nvPr/>
          </p:nvSpPr>
          <p:spPr bwMode="auto">
            <a:xfrm>
              <a:off x="2976" y="299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59441" name="Text Box 39"/>
            <p:cNvSpPr txBox="1">
              <a:spLocks noChangeArrowheads="1"/>
            </p:cNvSpPr>
            <p:nvPr/>
          </p:nvSpPr>
          <p:spPr bwMode="auto">
            <a:xfrm>
              <a:off x="2976" y="181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59442" name="Text Box 40"/>
            <p:cNvSpPr txBox="1">
              <a:spLocks noChangeArrowheads="1"/>
            </p:cNvSpPr>
            <p:nvPr/>
          </p:nvSpPr>
          <p:spPr bwMode="auto">
            <a:xfrm>
              <a:off x="2976" y="282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59443" name="Text Box 41"/>
            <p:cNvSpPr txBox="1">
              <a:spLocks noChangeArrowheads="1"/>
            </p:cNvSpPr>
            <p:nvPr/>
          </p:nvSpPr>
          <p:spPr bwMode="auto">
            <a:xfrm>
              <a:off x="2976" y="38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59444" name="Rectangle 42"/>
            <p:cNvSpPr>
              <a:spLocks noChangeArrowheads="1"/>
            </p:cNvSpPr>
            <p:nvPr/>
          </p:nvSpPr>
          <p:spPr bwMode="auto">
            <a:xfrm>
              <a:off x="3312" y="999"/>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59445" name="Rectangle 43"/>
            <p:cNvSpPr>
              <a:spLocks noChangeArrowheads="1"/>
            </p:cNvSpPr>
            <p:nvPr/>
          </p:nvSpPr>
          <p:spPr bwMode="auto">
            <a:xfrm>
              <a:off x="3312" y="999"/>
              <a:ext cx="912" cy="153"/>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59446" name="Rectangle 44"/>
            <p:cNvSpPr>
              <a:spLocks noChangeArrowheads="1"/>
            </p:cNvSpPr>
            <p:nvPr/>
          </p:nvSpPr>
          <p:spPr bwMode="auto">
            <a:xfrm>
              <a:off x="3312" y="2823"/>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59447" name="Rectangle 45"/>
            <p:cNvSpPr>
              <a:spLocks noChangeArrowheads="1"/>
            </p:cNvSpPr>
            <p:nvPr/>
          </p:nvSpPr>
          <p:spPr bwMode="auto">
            <a:xfrm>
              <a:off x="3312" y="363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59448" name="Rectangle 46"/>
            <p:cNvSpPr>
              <a:spLocks noChangeArrowheads="1"/>
            </p:cNvSpPr>
            <p:nvPr/>
          </p:nvSpPr>
          <p:spPr bwMode="auto">
            <a:xfrm>
              <a:off x="3312" y="3447"/>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59449" name="Rectangle 47"/>
            <p:cNvSpPr>
              <a:spLocks noChangeArrowheads="1"/>
            </p:cNvSpPr>
            <p:nvPr/>
          </p:nvSpPr>
          <p:spPr bwMode="auto">
            <a:xfrm>
              <a:off x="3312" y="2352"/>
              <a:ext cx="912" cy="471"/>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59450" name="Line 66"/>
            <p:cNvSpPr>
              <a:spLocks noChangeShapeType="1"/>
            </p:cNvSpPr>
            <p:nvPr/>
          </p:nvSpPr>
          <p:spPr bwMode="auto">
            <a:xfrm>
              <a:off x="3744" y="1200"/>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51" name="Line 68"/>
            <p:cNvSpPr>
              <a:spLocks noChangeShapeType="1"/>
            </p:cNvSpPr>
            <p:nvPr/>
          </p:nvSpPr>
          <p:spPr bwMode="auto">
            <a:xfrm flipV="1">
              <a:off x="3744" y="206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52" name="Text Box 72"/>
            <p:cNvSpPr txBox="1">
              <a:spLocks noChangeArrowheads="1"/>
            </p:cNvSpPr>
            <p:nvPr/>
          </p:nvSpPr>
          <p:spPr bwMode="auto">
            <a:xfrm>
              <a:off x="2976"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4" name="Group 77"/>
          <p:cNvGrpSpPr>
            <a:grpSpLocks/>
          </p:cNvGrpSpPr>
          <p:nvPr/>
        </p:nvGrpSpPr>
        <p:grpSpPr bwMode="auto">
          <a:xfrm>
            <a:off x="6934200" y="762000"/>
            <a:ext cx="1981200" cy="5700713"/>
            <a:chOff x="4368" y="480"/>
            <a:chExt cx="1248" cy="3591"/>
          </a:xfrm>
        </p:grpSpPr>
        <p:sp>
          <p:nvSpPr>
            <p:cNvPr id="59414" name="Text Box 48"/>
            <p:cNvSpPr txBox="1">
              <a:spLocks noChangeArrowheads="1"/>
            </p:cNvSpPr>
            <p:nvPr/>
          </p:nvSpPr>
          <p:spPr bwMode="auto">
            <a:xfrm>
              <a:off x="4704" y="48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More</a:t>
              </a:r>
            </a:p>
            <a:p>
              <a:pPr>
                <a:lnSpc>
                  <a:spcPct val="100000"/>
                </a:lnSpc>
              </a:pPr>
              <a:r>
                <a:rPr lang="en-US">
                  <a:solidFill>
                    <a:srgbClr val="000066"/>
                  </a:solidFill>
                </a:rPr>
                <a:t>Heap</a:t>
              </a:r>
            </a:p>
          </p:txBody>
        </p:sp>
        <p:sp>
          <p:nvSpPr>
            <p:cNvPr id="59415" name="Rectangle 49"/>
            <p:cNvSpPr>
              <a:spLocks noChangeArrowheads="1"/>
            </p:cNvSpPr>
            <p:nvPr/>
          </p:nvSpPr>
          <p:spPr bwMode="auto">
            <a:xfrm>
              <a:off x="4704" y="3024"/>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16" name="Rectangle 50"/>
            <p:cNvSpPr>
              <a:spLocks noChangeArrowheads="1"/>
            </p:cNvSpPr>
            <p:nvPr/>
          </p:nvSpPr>
          <p:spPr bwMode="auto">
            <a:xfrm>
              <a:off x="4704" y="201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17" name="Rectangle 51"/>
            <p:cNvSpPr>
              <a:spLocks noChangeArrowheads="1"/>
            </p:cNvSpPr>
            <p:nvPr/>
          </p:nvSpPr>
          <p:spPr bwMode="auto">
            <a:xfrm>
              <a:off x="4704" y="100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18" name="Text Box 52"/>
            <p:cNvSpPr txBox="1">
              <a:spLocks noChangeArrowheads="1"/>
            </p:cNvSpPr>
            <p:nvPr/>
          </p:nvSpPr>
          <p:spPr bwMode="auto">
            <a:xfrm>
              <a:off x="4368" y="96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59419" name="Text Box 53"/>
            <p:cNvSpPr txBox="1">
              <a:spLocks noChangeArrowheads="1"/>
            </p:cNvSpPr>
            <p:nvPr/>
          </p:nvSpPr>
          <p:spPr bwMode="auto">
            <a:xfrm>
              <a:off x="4368" y="198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59420" name="Text Box 54"/>
            <p:cNvSpPr txBox="1">
              <a:spLocks noChangeArrowheads="1"/>
            </p:cNvSpPr>
            <p:nvPr/>
          </p:nvSpPr>
          <p:spPr bwMode="auto">
            <a:xfrm>
              <a:off x="4368" y="300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59421" name="Text Box 55"/>
            <p:cNvSpPr txBox="1">
              <a:spLocks noChangeArrowheads="1"/>
            </p:cNvSpPr>
            <p:nvPr/>
          </p:nvSpPr>
          <p:spPr bwMode="auto">
            <a:xfrm>
              <a:off x="4368" y="182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59422" name="Text Box 56"/>
            <p:cNvSpPr txBox="1">
              <a:spLocks noChangeArrowheads="1"/>
            </p:cNvSpPr>
            <p:nvPr/>
          </p:nvSpPr>
          <p:spPr bwMode="auto">
            <a:xfrm>
              <a:off x="4368" y="283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59423" name="Text Box 57"/>
            <p:cNvSpPr txBox="1">
              <a:spLocks noChangeArrowheads="1"/>
            </p:cNvSpPr>
            <p:nvPr/>
          </p:nvSpPr>
          <p:spPr bwMode="auto">
            <a:xfrm>
              <a:off x="4368" y="384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59424" name="Rectangle 58"/>
            <p:cNvSpPr>
              <a:spLocks noChangeArrowheads="1"/>
            </p:cNvSpPr>
            <p:nvPr/>
          </p:nvSpPr>
          <p:spPr bwMode="auto">
            <a:xfrm>
              <a:off x="4704" y="1008"/>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59425" name="Rectangle 59"/>
            <p:cNvSpPr>
              <a:spLocks noChangeArrowheads="1"/>
            </p:cNvSpPr>
            <p:nvPr/>
          </p:nvSpPr>
          <p:spPr bwMode="auto">
            <a:xfrm>
              <a:off x="4704" y="1008"/>
              <a:ext cx="912" cy="24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59426" name="Rectangle 60"/>
            <p:cNvSpPr>
              <a:spLocks noChangeArrowheads="1"/>
            </p:cNvSpPr>
            <p:nvPr/>
          </p:nvSpPr>
          <p:spPr bwMode="auto">
            <a:xfrm>
              <a:off x="4704" y="2832"/>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59427" name="Rectangle 61"/>
            <p:cNvSpPr>
              <a:spLocks noChangeArrowheads="1"/>
            </p:cNvSpPr>
            <p:nvPr/>
          </p:nvSpPr>
          <p:spPr bwMode="auto">
            <a:xfrm>
              <a:off x="4704" y="364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59428" name="Rectangle 62"/>
            <p:cNvSpPr>
              <a:spLocks noChangeArrowheads="1"/>
            </p:cNvSpPr>
            <p:nvPr/>
          </p:nvSpPr>
          <p:spPr bwMode="auto">
            <a:xfrm>
              <a:off x="4704" y="3456"/>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59429" name="Rectangle 63"/>
            <p:cNvSpPr>
              <a:spLocks noChangeArrowheads="1"/>
            </p:cNvSpPr>
            <p:nvPr/>
          </p:nvSpPr>
          <p:spPr bwMode="auto">
            <a:xfrm>
              <a:off x="4704" y="3216"/>
              <a:ext cx="912" cy="24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59430" name="Rectangle 64"/>
            <p:cNvSpPr>
              <a:spLocks noChangeArrowheads="1"/>
            </p:cNvSpPr>
            <p:nvPr/>
          </p:nvSpPr>
          <p:spPr bwMode="auto">
            <a:xfrm>
              <a:off x="4704" y="1872"/>
              <a:ext cx="912" cy="96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59431" name="Line 67"/>
            <p:cNvSpPr>
              <a:spLocks noChangeShapeType="1"/>
            </p:cNvSpPr>
            <p:nvPr/>
          </p:nvSpPr>
          <p:spPr bwMode="auto">
            <a:xfrm>
              <a:off x="5136" y="1296"/>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32" name="Line 69"/>
            <p:cNvSpPr>
              <a:spLocks noChangeShapeType="1"/>
            </p:cNvSpPr>
            <p:nvPr/>
          </p:nvSpPr>
          <p:spPr bwMode="auto">
            <a:xfrm flipV="1">
              <a:off x="5136" y="3072"/>
              <a:ext cx="0" cy="144"/>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33" name="Text Box 73"/>
            <p:cNvSpPr txBox="1">
              <a:spLocks noChangeArrowheads="1"/>
            </p:cNvSpPr>
            <p:nvPr/>
          </p:nvSpPr>
          <p:spPr bwMode="auto">
            <a:xfrm>
              <a:off x="4368"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59397" name="Group 75"/>
          <p:cNvGrpSpPr>
            <a:grpSpLocks/>
          </p:cNvGrpSpPr>
          <p:nvPr/>
        </p:nvGrpSpPr>
        <p:grpSpPr bwMode="auto">
          <a:xfrm>
            <a:off x="304800" y="1023938"/>
            <a:ext cx="1981200" cy="5395912"/>
            <a:chOff x="192" y="645"/>
            <a:chExt cx="1248" cy="3399"/>
          </a:xfrm>
        </p:grpSpPr>
        <p:sp>
          <p:nvSpPr>
            <p:cNvPr id="59398" name="Text Box 3"/>
            <p:cNvSpPr txBox="1">
              <a:spLocks noChangeArrowheads="1"/>
            </p:cNvSpPr>
            <p:nvPr/>
          </p:nvSpPr>
          <p:spPr bwMode="auto">
            <a:xfrm>
              <a:off x="528" y="64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Initially</a:t>
              </a:r>
            </a:p>
          </p:txBody>
        </p:sp>
        <p:sp>
          <p:nvSpPr>
            <p:cNvPr id="59399" name="Rectangle 4"/>
            <p:cNvSpPr>
              <a:spLocks noChangeArrowheads="1"/>
            </p:cNvSpPr>
            <p:nvPr/>
          </p:nvSpPr>
          <p:spPr bwMode="auto">
            <a:xfrm>
              <a:off x="528" y="299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00" name="Rectangle 5"/>
            <p:cNvSpPr>
              <a:spLocks noChangeArrowheads="1"/>
            </p:cNvSpPr>
            <p:nvPr/>
          </p:nvSpPr>
          <p:spPr bwMode="auto">
            <a:xfrm>
              <a:off x="528" y="198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01" name="Rectangle 6"/>
            <p:cNvSpPr>
              <a:spLocks noChangeArrowheads="1"/>
            </p:cNvSpPr>
            <p:nvPr/>
          </p:nvSpPr>
          <p:spPr bwMode="auto">
            <a:xfrm>
              <a:off x="528" y="981"/>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59402" name="Text Box 7"/>
            <p:cNvSpPr txBox="1">
              <a:spLocks noChangeArrowheads="1"/>
            </p:cNvSpPr>
            <p:nvPr/>
          </p:nvSpPr>
          <p:spPr bwMode="auto">
            <a:xfrm>
              <a:off x="192" y="94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59403" name="Text Box 8"/>
            <p:cNvSpPr txBox="1">
              <a:spLocks noChangeArrowheads="1"/>
            </p:cNvSpPr>
            <p:nvPr/>
          </p:nvSpPr>
          <p:spPr bwMode="auto">
            <a:xfrm>
              <a:off x="192" y="195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59404" name="Text Box 9"/>
            <p:cNvSpPr txBox="1">
              <a:spLocks noChangeArrowheads="1"/>
            </p:cNvSpPr>
            <p:nvPr/>
          </p:nvSpPr>
          <p:spPr bwMode="auto">
            <a:xfrm>
              <a:off x="192"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59405" name="Text Box 10"/>
            <p:cNvSpPr txBox="1">
              <a:spLocks noChangeArrowheads="1"/>
            </p:cNvSpPr>
            <p:nvPr/>
          </p:nvSpPr>
          <p:spPr bwMode="auto">
            <a:xfrm>
              <a:off x="192" y="179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59406" name="Text Box 11"/>
            <p:cNvSpPr txBox="1">
              <a:spLocks noChangeArrowheads="1"/>
            </p:cNvSpPr>
            <p:nvPr/>
          </p:nvSpPr>
          <p:spPr bwMode="auto">
            <a:xfrm>
              <a:off x="192" y="280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59407" name="Text Box 12"/>
            <p:cNvSpPr txBox="1">
              <a:spLocks noChangeArrowheads="1"/>
            </p:cNvSpPr>
            <p:nvPr/>
          </p:nvSpPr>
          <p:spPr bwMode="auto">
            <a:xfrm>
              <a:off x="192" y="38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59408" name="Rectangle 13"/>
            <p:cNvSpPr>
              <a:spLocks noChangeArrowheads="1"/>
            </p:cNvSpPr>
            <p:nvPr/>
          </p:nvSpPr>
          <p:spPr bwMode="auto">
            <a:xfrm>
              <a:off x="528" y="981"/>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59409" name="Rectangle 14"/>
            <p:cNvSpPr>
              <a:spLocks noChangeArrowheads="1"/>
            </p:cNvSpPr>
            <p:nvPr/>
          </p:nvSpPr>
          <p:spPr bwMode="auto">
            <a:xfrm>
              <a:off x="528" y="981"/>
              <a:ext cx="912" cy="75"/>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59410" name="Rectangle 15"/>
            <p:cNvSpPr>
              <a:spLocks noChangeArrowheads="1"/>
            </p:cNvSpPr>
            <p:nvPr/>
          </p:nvSpPr>
          <p:spPr bwMode="auto">
            <a:xfrm>
              <a:off x="528" y="3621"/>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59411" name="Rectangle 16"/>
            <p:cNvSpPr>
              <a:spLocks noChangeArrowheads="1"/>
            </p:cNvSpPr>
            <p:nvPr/>
          </p:nvSpPr>
          <p:spPr bwMode="auto">
            <a:xfrm>
              <a:off x="528" y="342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59412" name="Text Box 70"/>
            <p:cNvSpPr txBox="1">
              <a:spLocks noChangeArrowheads="1"/>
            </p:cNvSpPr>
            <p:nvPr/>
          </p:nvSpPr>
          <p:spPr bwMode="auto">
            <a:xfrm>
              <a:off x="192"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sp>
          <p:nvSpPr>
            <p:cNvPr id="59413" name="Line 74"/>
            <p:cNvSpPr>
              <a:spLocks noChangeShapeType="1"/>
            </p:cNvSpPr>
            <p:nvPr/>
          </p:nvSpPr>
          <p:spPr bwMode="auto">
            <a:xfrm>
              <a:off x="960"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81000" y="417513"/>
            <a:ext cx="5524500" cy="573087"/>
          </a:xfrm>
        </p:spPr>
        <p:txBody>
          <a:bodyPr/>
          <a:lstStyle/>
          <a:p>
            <a:pPr eaLnBrk="1" hangingPunct="1">
              <a:defRPr/>
            </a:pPr>
            <a:r>
              <a:rPr lang="en-US" smtClean="0">
                <a:cs typeface="+mj-cs"/>
              </a:rPr>
              <a:t>Constraints</a:t>
            </a:r>
          </a:p>
        </p:txBody>
      </p:sp>
      <p:sp>
        <p:nvSpPr>
          <p:cNvPr id="556035" name="Rectangle 3"/>
          <p:cNvSpPr>
            <a:spLocks noGrp="1" noChangeArrowheads="1"/>
          </p:cNvSpPr>
          <p:nvPr>
            <p:ph type="body" idx="1"/>
          </p:nvPr>
        </p:nvSpPr>
        <p:spPr>
          <a:xfrm>
            <a:off x="290513" y="1220788"/>
            <a:ext cx="8307387" cy="5332412"/>
          </a:xfrm>
        </p:spPr>
        <p:txBody>
          <a:bodyPr/>
          <a:lstStyle/>
          <a:p>
            <a:pPr marL="223838" indent="-223838" defTabSz="895350" eaLnBrk="1" hangingPunct="1">
              <a:defRPr/>
            </a:pPr>
            <a:r>
              <a:rPr lang="en-US" dirty="0" smtClean="0">
                <a:cs typeface="+mn-cs"/>
              </a:rPr>
              <a:t>Applications:</a:t>
            </a:r>
          </a:p>
          <a:p>
            <a:pPr marL="560388" lvl="1" indent="-222250" defTabSz="895350" eaLnBrk="1" hangingPunct="1">
              <a:defRPr/>
            </a:pPr>
            <a:r>
              <a:rPr lang="en-US" dirty="0" smtClean="0"/>
              <a:t>Can issue arbitrary sequence of allocation and free requests</a:t>
            </a:r>
          </a:p>
          <a:p>
            <a:pPr marL="560388" lvl="1" indent="-222250" defTabSz="895350" eaLnBrk="1" hangingPunct="1">
              <a:defRPr/>
            </a:pPr>
            <a:r>
              <a:rPr lang="en-US" dirty="0" smtClean="0"/>
              <a:t>Free requests must correspond to an allocated block</a:t>
            </a:r>
          </a:p>
          <a:p>
            <a:pPr marL="223838" indent="-223838" defTabSz="895350" eaLnBrk="1" hangingPunct="1">
              <a:defRPr/>
            </a:pPr>
            <a:r>
              <a:rPr lang="en-US" dirty="0" smtClean="0">
                <a:cs typeface="+mn-cs"/>
              </a:rPr>
              <a:t>Allocators</a:t>
            </a:r>
          </a:p>
          <a:p>
            <a:pPr marL="560388" lvl="1" indent="-222250" defTabSz="895350" eaLnBrk="1" hangingPunct="1">
              <a:defRPr/>
            </a:pPr>
            <a:r>
              <a:rPr lang="en-US" dirty="0" smtClean="0"/>
              <a:t>Can</a:t>
            </a:r>
            <a:r>
              <a:rPr lang="ja-JP" altLang="en-US" dirty="0" smtClean="0">
                <a:latin typeface="Arial"/>
              </a:rPr>
              <a:t>’</a:t>
            </a:r>
            <a:r>
              <a:rPr lang="en-US" dirty="0" smtClean="0"/>
              <a:t>t control number or size of allocated blocks</a:t>
            </a:r>
          </a:p>
          <a:p>
            <a:pPr marL="560388" lvl="1" indent="-222250" defTabSz="895350" eaLnBrk="1" hangingPunct="1">
              <a:defRPr/>
            </a:pPr>
            <a:r>
              <a:rPr lang="en-US" dirty="0" smtClean="0"/>
              <a:t>Must respond immediately to all allocation requests</a:t>
            </a:r>
          </a:p>
          <a:p>
            <a:pPr marL="839788" lvl="2" indent="-165100" defTabSz="895350" eaLnBrk="1" hangingPunct="1">
              <a:defRPr/>
            </a:pPr>
            <a:r>
              <a:rPr lang="en-US" i="1" dirty="0" smtClean="0"/>
              <a:t>i.e</a:t>
            </a:r>
            <a:r>
              <a:rPr lang="en-US" dirty="0" smtClean="0"/>
              <a:t>., can</a:t>
            </a:r>
            <a:r>
              <a:rPr lang="ja-JP" altLang="en-US" dirty="0" smtClean="0">
                <a:latin typeface="Arial"/>
              </a:rPr>
              <a:t>’</a:t>
            </a:r>
            <a:r>
              <a:rPr lang="en-US" dirty="0" smtClean="0"/>
              <a:t>t reorder or buffer requests</a:t>
            </a:r>
          </a:p>
          <a:p>
            <a:pPr marL="560388" lvl="1" indent="-222250" defTabSz="895350" eaLnBrk="1" hangingPunct="1">
              <a:defRPr/>
            </a:pPr>
            <a:r>
              <a:rPr lang="en-US" dirty="0" smtClean="0"/>
              <a:t>Must allocate blocks from free memory</a:t>
            </a:r>
          </a:p>
          <a:p>
            <a:pPr marL="839788" lvl="2" indent="-165100" defTabSz="895350" eaLnBrk="1" hangingPunct="1">
              <a:defRPr/>
            </a:pPr>
            <a:r>
              <a:rPr lang="en-US" i="1" dirty="0" smtClean="0"/>
              <a:t>i.e</a:t>
            </a:r>
            <a:r>
              <a:rPr lang="en-US" dirty="0" smtClean="0"/>
              <a:t>., can only place allocated blocks in free memory</a:t>
            </a:r>
          </a:p>
          <a:p>
            <a:pPr marL="560388" lvl="1" indent="-222250" defTabSz="895350" eaLnBrk="1" hangingPunct="1">
              <a:defRPr/>
            </a:pPr>
            <a:r>
              <a:rPr lang="en-US" dirty="0"/>
              <a:t>Can</a:t>
            </a:r>
            <a:r>
              <a:rPr lang="ja-JP" altLang="en-US" dirty="0">
                <a:latin typeface="Arial"/>
              </a:rPr>
              <a:t>’</a:t>
            </a:r>
            <a:r>
              <a:rPr lang="en-US" dirty="0"/>
              <a:t>t move the allocated blocks once they are allocated</a:t>
            </a:r>
          </a:p>
          <a:p>
            <a:pPr marL="839788" lvl="2" indent="-165100" defTabSz="895350" eaLnBrk="1" hangingPunct="1">
              <a:defRPr/>
            </a:pPr>
            <a:r>
              <a:rPr lang="en-US" i="1" dirty="0"/>
              <a:t>i.e</a:t>
            </a:r>
            <a:r>
              <a:rPr lang="en-US" dirty="0"/>
              <a:t>., compaction is not allowed</a:t>
            </a:r>
          </a:p>
          <a:p>
            <a:pPr marL="560388" lvl="1" indent="-222250" defTabSz="895350" eaLnBrk="1" hangingPunct="1">
              <a:defRPr/>
            </a:pPr>
            <a:r>
              <a:rPr lang="en-US" dirty="0" smtClean="0"/>
              <a:t>Must align blocks so they satisfy all alignment requirements</a:t>
            </a:r>
          </a:p>
          <a:p>
            <a:pPr marL="839788" lvl="2" indent="-165100" defTabSz="895350" eaLnBrk="1" hangingPunct="1">
              <a:defRPr/>
            </a:pPr>
            <a:r>
              <a:rPr lang="en-US" dirty="0" smtClean="0"/>
              <a:t>8 byte alignment for GNU </a:t>
            </a:r>
            <a:r>
              <a:rPr lang="en-US" dirty="0" err="1" smtClean="0"/>
              <a:t>malloc</a:t>
            </a:r>
            <a:r>
              <a:rPr lang="en-US" dirty="0" smtClean="0"/>
              <a:t> (</a:t>
            </a:r>
            <a:r>
              <a:rPr lang="en-US" dirty="0" err="1" smtClean="0">
                <a:latin typeface="Courier New" charset="0"/>
              </a:rPr>
              <a:t>libc</a:t>
            </a:r>
            <a:r>
              <a:rPr lang="en-US" dirty="0" smtClean="0"/>
              <a:t> </a:t>
            </a:r>
            <a:r>
              <a:rPr lang="en-US" dirty="0" err="1" smtClean="0"/>
              <a:t>malloc</a:t>
            </a:r>
            <a:r>
              <a:rPr lang="en-US" dirty="0" smtClean="0"/>
              <a:t>) on Linux boxes</a:t>
            </a:r>
          </a:p>
          <a:p>
            <a:pPr marL="560388" lvl="1" indent="-222250" defTabSz="895350" eaLnBrk="1" hangingPunct="1">
              <a:defRPr/>
            </a:pPr>
            <a:r>
              <a:rPr lang="en-US" dirty="0" smtClean="0"/>
              <a:t>Can only manipulate and modify free memory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dissolve">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dissolve">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dissolve">
                                      <p:cBhvr>
                                        <p:cTn id="17" dur="500"/>
                                        <p:tgtEl>
                                          <p:spTgt spid="556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dissolve">
                                      <p:cBhvr>
                                        <p:cTn id="22" dur="500"/>
                                        <p:tgtEl>
                                          <p:spTgt spid="556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56035">
                                            <p:txEl>
                                              <p:pRg st="4" end="4"/>
                                            </p:txEl>
                                          </p:spTgt>
                                        </p:tgtEl>
                                        <p:attrNameLst>
                                          <p:attrName>style.visibility</p:attrName>
                                        </p:attrNameLst>
                                      </p:cBhvr>
                                      <p:to>
                                        <p:strVal val="visible"/>
                                      </p:to>
                                    </p:set>
                                    <p:animEffect transition="in" filter="dissolve">
                                      <p:cBhvr>
                                        <p:cTn id="27" dur="500"/>
                                        <p:tgtEl>
                                          <p:spTgt spid="556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56035">
                                            <p:txEl>
                                              <p:pRg st="5" end="5"/>
                                            </p:txEl>
                                          </p:spTgt>
                                        </p:tgtEl>
                                        <p:attrNameLst>
                                          <p:attrName>style.visibility</p:attrName>
                                        </p:attrNameLst>
                                      </p:cBhvr>
                                      <p:to>
                                        <p:strVal val="visible"/>
                                      </p:to>
                                    </p:set>
                                    <p:animEffect transition="in" filter="dissolve">
                                      <p:cBhvr>
                                        <p:cTn id="32" dur="500"/>
                                        <p:tgtEl>
                                          <p:spTgt spid="556035">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56035">
                                            <p:txEl>
                                              <p:pRg st="6" end="6"/>
                                            </p:txEl>
                                          </p:spTgt>
                                        </p:tgtEl>
                                        <p:attrNameLst>
                                          <p:attrName>style.visibility</p:attrName>
                                        </p:attrNameLst>
                                      </p:cBhvr>
                                      <p:to>
                                        <p:strVal val="visible"/>
                                      </p:to>
                                    </p:set>
                                    <p:animEffect transition="in" filter="dissolve">
                                      <p:cBhvr>
                                        <p:cTn id="35" dur="500"/>
                                        <p:tgtEl>
                                          <p:spTgt spid="5560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56035">
                                            <p:txEl>
                                              <p:pRg st="7" end="7"/>
                                            </p:txEl>
                                          </p:spTgt>
                                        </p:tgtEl>
                                        <p:attrNameLst>
                                          <p:attrName>style.visibility</p:attrName>
                                        </p:attrNameLst>
                                      </p:cBhvr>
                                      <p:to>
                                        <p:strVal val="visible"/>
                                      </p:to>
                                    </p:set>
                                    <p:animEffect transition="in" filter="dissolve">
                                      <p:cBhvr>
                                        <p:cTn id="40" dur="500"/>
                                        <p:tgtEl>
                                          <p:spTgt spid="556035">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56035">
                                            <p:txEl>
                                              <p:pRg st="8" end="8"/>
                                            </p:txEl>
                                          </p:spTgt>
                                        </p:tgtEl>
                                        <p:attrNameLst>
                                          <p:attrName>style.visibility</p:attrName>
                                        </p:attrNameLst>
                                      </p:cBhvr>
                                      <p:to>
                                        <p:strVal val="visible"/>
                                      </p:to>
                                    </p:set>
                                    <p:animEffect transition="in" filter="dissolve">
                                      <p:cBhvr>
                                        <p:cTn id="43" dur="500"/>
                                        <p:tgtEl>
                                          <p:spTgt spid="556035">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56035">
                                            <p:txEl>
                                              <p:pRg st="9" end="9"/>
                                            </p:txEl>
                                          </p:spTgt>
                                        </p:tgtEl>
                                        <p:attrNameLst>
                                          <p:attrName>style.visibility</p:attrName>
                                        </p:attrNameLst>
                                      </p:cBhvr>
                                      <p:to>
                                        <p:strVal val="visible"/>
                                      </p:to>
                                    </p:set>
                                    <p:animEffect transition="in" filter="dissolve">
                                      <p:cBhvr>
                                        <p:cTn id="48" dur="500"/>
                                        <p:tgtEl>
                                          <p:spTgt spid="556035">
                                            <p:txEl>
                                              <p:pRg st="9" end="9"/>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56035">
                                            <p:txEl>
                                              <p:pRg st="10" end="10"/>
                                            </p:txEl>
                                          </p:spTgt>
                                        </p:tgtEl>
                                        <p:attrNameLst>
                                          <p:attrName>style.visibility</p:attrName>
                                        </p:attrNameLst>
                                      </p:cBhvr>
                                      <p:to>
                                        <p:strVal val="visible"/>
                                      </p:to>
                                    </p:set>
                                    <p:animEffect transition="in" filter="dissolve">
                                      <p:cBhvr>
                                        <p:cTn id="51" dur="500"/>
                                        <p:tgtEl>
                                          <p:spTgt spid="556035">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56035">
                                            <p:txEl>
                                              <p:pRg st="11" end="11"/>
                                            </p:txEl>
                                          </p:spTgt>
                                        </p:tgtEl>
                                        <p:attrNameLst>
                                          <p:attrName>style.visibility</p:attrName>
                                        </p:attrNameLst>
                                      </p:cBhvr>
                                      <p:to>
                                        <p:strVal val="visible"/>
                                      </p:to>
                                    </p:set>
                                    <p:animEffect transition="in" filter="dissolve">
                                      <p:cBhvr>
                                        <p:cTn id="56" dur="500"/>
                                        <p:tgtEl>
                                          <p:spTgt spid="556035">
                                            <p:txEl>
                                              <p:pRg st="11" end="11"/>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56035">
                                            <p:txEl>
                                              <p:pRg st="12" end="12"/>
                                            </p:txEl>
                                          </p:spTgt>
                                        </p:tgtEl>
                                        <p:attrNameLst>
                                          <p:attrName>style.visibility</p:attrName>
                                        </p:attrNameLst>
                                      </p:cBhvr>
                                      <p:to>
                                        <p:strVal val="visible"/>
                                      </p:to>
                                    </p:set>
                                    <p:animEffect transition="in" filter="dissolve">
                                      <p:cBhvr>
                                        <p:cTn id="59" dur="500"/>
                                        <p:tgtEl>
                                          <p:spTgt spid="556035">
                                            <p:txEl>
                                              <p:pRg st="12" end="1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56035">
                                            <p:txEl>
                                              <p:pRg st="13" end="13"/>
                                            </p:txEl>
                                          </p:spTgt>
                                        </p:tgtEl>
                                        <p:attrNameLst>
                                          <p:attrName>style.visibility</p:attrName>
                                        </p:attrNameLst>
                                      </p:cBhvr>
                                      <p:to>
                                        <p:strVal val="visible"/>
                                      </p:to>
                                    </p:set>
                                    <p:animEffect transition="in" filter="dissolve">
                                      <p:cBhvr>
                                        <p:cTn id="64" dur="500"/>
                                        <p:tgtEl>
                                          <p:spTgt spid="5560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381000" y="417513"/>
            <a:ext cx="7200900" cy="573087"/>
          </a:xfrm>
        </p:spPr>
        <p:txBody>
          <a:bodyPr/>
          <a:lstStyle/>
          <a:p>
            <a:pPr eaLnBrk="1" hangingPunct="1">
              <a:defRPr/>
            </a:pPr>
            <a:r>
              <a:rPr lang="en-US" smtClean="0">
                <a:cs typeface="+mj-cs"/>
              </a:rPr>
              <a:t>Implicit List: Freeing a Block</a:t>
            </a:r>
          </a:p>
        </p:txBody>
      </p:sp>
      <p:sp>
        <p:nvSpPr>
          <p:cNvPr id="568323" name="Rectangle 3"/>
          <p:cNvSpPr>
            <a:spLocks noGrp="1" noChangeArrowheads="1"/>
          </p:cNvSpPr>
          <p:nvPr>
            <p:ph type="body" idx="1"/>
          </p:nvPr>
        </p:nvSpPr>
        <p:spPr>
          <a:xfrm>
            <a:off x="290513" y="1220788"/>
            <a:ext cx="8307387" cy="1598612"/>
          </a:xfrm>
        </p:spPr>
        <p:txBody>
          <a:bodyPr/>
          <a:lstStyle/>
          <a:p>
            <a:pPr marL="457200" indent="-457200" eaLnBrk="1" hangingPunct="1">
              <a:defRPr/>
            </a:pPr>
            <a:r>
              <a:rPr lang="en-US" dirty="0">
                <a:latin typeface="Helvetica" charset="0"/>
                <a:ea typeface="ＭＳ Ｐゴシック" charset="0"/>
                <a:cs typeface="ＭＳ Ｐゴシック" charset="0"/>
              </a:rPr>
              <a:t>Simplest implementation:</a:t>
            </a:r>
          </a:p>
          <a:p>
            <a:pPr marL="879475" lvl="1" indent="-381000" eaLnBrk="1" hangingPunct="1">
              <a:defRPr/>
            </a:pPr>
            <a:r>
              <a:rPr lang="en-US" dirty="0">
                <a:latin typeface="Helvetica" charset="0"/>
                <a:ea typeface="ＭＳ Ｐゴシック" charset="0"/>
              </a:rPr>
              <a:t>Only need to clear allocated flag</a:t>
            </a:r>
          </a:p>
          <a:p>
            <a:pPr marL="1250950" lvl="2" indent="-342900" eaLnBrk="1" hangingPunct="1">
              <a:buFont typeface="Wingdings" charset="0"/>
              <a:buNone/>
              <a:defRPr/>
            </a:pPr>
            <a:r>
              <a:rPr lang="en-US" dirty="0">
                <a:latin typeface="Courier New" charset="0"/>
                <a:ea typeface="ＭＳ Ｐゴシック" charset="0"/>
              </a:rPr>
              <a:t>  </a:t>
            </a:r>
            <a:r>
              <a:rPr lang="en-US" sz="1600" dirty="0">
                <a:latin typeface="Courier New" charset="0"/>
                <a:ea typeface="ＭＳ Ｐゴシック" charset="0"/>
              </a:rPr>
              <a:t>void </a:t>
            </a:r>
            <a:r>
              <a:rPr lang="en-US" sz="1600" dirty="0" err="1">
                <a:latin typeface="Courier New" charset="0"/>
                <a:ea typeface="ＭＳ Ｐゴシック" charset="0"/>
              </a:rPr>
              <a:t>free_block</a:t>
            </a:r>
            <a:r>
              <a:rPr lang="en-US" sz="1600" dirty="0">
                <a:latin typeface="Courier New" charset="0"/>
                <a:ea typeface="ＭＳ Ｐゴシック" charset="0"/>
              </a:rPr>
              <a:t>(</a:t>
            </a:r>
            <a:r>
              <a:rPr lang="en-US" sz="1600" dirty="0" err="1">
                <a:latin typeface="Courier New" charset="0"/>
                <a:ea typeface="ＭＳ Ｐゴシック" charset="0"/>
              </a:rPr>
              <a:t>ptr</a:t>
            </a:r>
            <a:r>
              <a:rPr lang="en-US" sz="1600" dirty="0">
                <a:latin typeface="Courier New" charset="0"/>
                <a:ea typeface="ＭＳ Ｐゴシック" charset="0"/>
              </a:rPr>
              <a:t> p) { *p = *p &amp; -2}</a:t>
            </a:r>
            <a:endParaRPr lang="en-US" dirty="0">
              <a:latin typeface="Courier New" charset="0"/>
              <a:ea typeface="ＭＳ Ｐゴシック" charset="0"/>
            </a:endParaRPr>
          </a:p>
          <a:p>
            <a:pPr marL="879475" lvl="1" indent="-381000" eaLnBrk="1" hangingPunct="1">
              <a:defRPr/>
            </a:pPr>
            <a:r>
              <a:rPr lang="en-US" dirty="0">
                <a:latin typeface="Helvetica" charset="0"/>
                <a:ea typeface="ＭＳ Ｐゴシック" charset="0"/>
              </a:rPr>
              <a:t>But can lead to </a:t>
            </a:r>
            <a:r>
              <a:rPr lang="ja-JP" altLang="en-US" dirty="0">
                <a:latin typeface="Arial" charset="0"/>
                <a:ea typeface="ＭＳ Ｐゴシック" charset="0"/>
              </a:rPr>
              <a:t>“</a:t>
            </a:r>
            <a:r>
              <a:rPr lang="en-US" altLang="ja-JP" dirty="0">
                <a:latin typeface="Helvetica" charset="0"/>
                <a:ea typeface="ＭＳ Ｐゴシック" charset="0"/>
              </a:rPr>
              <a:t>false fragmentation</a:t>
            </a:r>
            <a:r>
              <a:rPr lang="ja-JP" altLang="en-US" dirty="0">
                <a:latin typeface="Arial" charset="0"/>
                <a:ea typeface="ＭＳ Ｐゴシック" charset="0"/>
              </a:rPr>
              <a:t>”</a:t>
            </a:r>
            <a:r>
              <a:rPr lang="en-US" altLang="ja-JP" dirty="0">
                <a:latin typeface="Helvetica" charset="0"/>
                <a:ea typeface="ＭＳ Ｐゴシック" charset="0"/>
              </a:rPr>
              <a:t> </a:t>
            </a:r>
          </a:p>
        </p:txBody>
      </p:sp>
      <p:sp>
        <p:nvSpPr>
          <p:cNvPr id="15363" name="Rectangle 4"/>
          <p:cNvSpPr>
            <a:spLocks noChangeArrowheads="1"/>
          </p:cNvSpPr>
          <p:nvPr/>
        </p:nvSpPr>
        <p:spPr bwMode="auto">
          <a:xfrm>
            <a:off x="3352800" y="31242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5364" name="Rectangle 5"/>
          <p:cNvSpPr>
            <a:spLocks noChangeArrowheads="1"/>
          </p:cNvSpPr>
          <p:nvPr/>
        </p:nvSpPr>
        <p:spPr bwMode="auto">
          <a:xfrm>
            <a:off x="3657600" y="31242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5365" name="Rectangle 6"/>
          <p:cNvSpPr>
            <a:spLocks noChangeArrowheads="1"/>
          </p:cNvSpPr>
          <p:nvPr/>
        </p:nvSpPr>
        <p:spPr bwMode="auto">
          <a:xfrm>
            <a:off x="3962400" y="31242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5366" name="Rectangle 7"/>
          <p:cNvSpPr>
            <a:spLocks noChangeArrowheads="1"/>
          </p:cNvSpPr>
          <p:nvPr/>
        </p:nvSpPr>
        <p:spPr bwMode="auto">
          <a:xfrm>
            <a:off x="4267200" y="31242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5367" name="Rectangle 8"/>
          <p:cNvSpPr>
            <a:spLocks noChangeArrowheads="1"/>
          </p:cNvSpPr>
          <p:nvPr/>
        </p:nvSpPr>
        <p:spPr bwMode="auto">
          <a:xfrm>
            <a:off x="4876800" y="3124200"/>
            <a:ext cx="304800" cy="304800"/>
          </a:xfrm>
          <a:prstGeom prst="rect">
            <a:avLst/>
          </a:prstGeom>
          <a:solidFill>
            <a:srgbClr val="99FFCC"/>
          </a:solidFill>
          <a:ln w="3175">
            <a:solidFill>
              <a:schemeClr val="tx1"/>
            </a:solidFill>
            <a:miter lim="800000"/>
            <a:headEnd/>
            <a:tailEnd/>
          </a:ln>
        </p:spPr>
        <p:txBody>
          <a:bodyPr wrap="none" anchor="ctr"/>
          <a:lstStyle/>
          <a:p>
            <a:endParaRPr lang="en-US" sz="2400">
              <a:solidFill>
                <a:srgbClr val="000066"/>
              </a:solidFill>
            </a:endParaRPr>
          </a:p>
        </p:txBody>
      </p:sp>
      <p:sp>
        <p:nvSpPr>
          <p:cNvPr id="15368" name="Rectangle 9"/>
          <p:cNvSpPr>
            <a:spLocks noChangeArrowheads="1"/>
          </p:cNvSpPr>
          <p:nvPr/>
        </p:nvSpPr>
        <p:spPr bwMode="auto">
          <a:xfrm>
            <a:off x="5181600" y="3124200"/>
            <a:ext cx="304800" cy="304800"/>
          </a:xfrm>
          <a:prstGeom prst="rect">
            <a:avLst/>
          </a:prstGeom>
          <a:solidFill>
            <a:srgbClr val="99FFCC"/>
          </a:solidFill>
          <a:ln w="3175">
            <a:solidFill>
              <a:schemeClr val="tx1"/>
            </a:solidFill>
            <a:miter lim="800000"/>
            <a:headEnd/>
            <a:tailEnd/>
          </a:ln>
        </p:spPr>
        <p:txBody>
          <a:bodyPr wrap="none" anchor="ctr"/>
          <a:lstStyle/>
          <a:p>
            <a:endParaRPr lang="en-US" sz="2400">
              <a:solidFill>
                <a:srgbClr val="000066"/>
              </a:solidFill>
            </a:endParaRPr>
          </a:p>
        </p:txBody>
      </p:sp>
      <p:sp>
        <p:nvSpPr>
          <p:cNvPr id="15369" name="Rectangle 10"/>
          <p:cNvSpPr>
            <a:spLocks noChangeArrowheads="1"/>
          </p:cNvSpPr>
          <p:nvPr/>
        </p:nvSpPr>
        <p:spPr bwMode="auto">
          <a:xfrm>
            <a:off x="5486400" y="3124200"/>
            <a:ext cx="304800" cy="304800"/>
          </a:xfrm>
          <a:prstGeom prst="rect">
            <a:avLst/>
          </a:prstGeom>
          <a:solidFill>
            <a:srgbClr val="99FFCC"/>
          </a:solidFill>
          <a:ln w="3175">
            <a:solidFill>
              <a:schemeClr val="tx1"/>
            </a:solidFill>
            <a:miter lim="800000"/>
            <a:headEnd/>
            <a:tailEnd/>
          </a:ln>
        </p:spPr>
        <p:txBody>
          <a:bodyPr wrap="none" anchor="ctr"/>
          <a:lstStyle/>
          <a:p>
            <a:endParaRPr lang="en-US" sz="2400">
              <a:solidFill>
                <a:srgbClr val="000066"/>
              </a:solidFill>
            </a:endParaRPr>
          </a:p>
        </p:txBody>
      </p:sp>
      <p:sp>
        <p:nvSpPr>
          <p:cNvPr id="15370" name="Rectangle 11"/>
          <p:cNvSpPr>
            <a:spLocks noChangeArrowheads="1"/>
          </p:cNvSpPr>
          <p:nvPr/>
        </p:nvSpPr>
        <p:spPr bwMode="auto">
          <a:xfrm>
            <a:off x="5791200" y="3124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371" name="Rectangle 12"/>
          <p:cNvSpPr>
            <a:spLocks noChangeArrowheads="1"/>
          </p:cNvSpPr>
          <p:nvPr/>
        </p:nvSpPr>
        <p:spPr bwMode="auto">
          <a:xfrm>
            <a:off x="6096000" y="31242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372" name="Rectangle 13"/>
          <p:cNvSpPr>
            <a:spLocks noChangeArrowheads="1"/>
          </p:cNvSpPr>
          <p:nvPr/>
        </p:nvSpPr>
        <p:spPr bwMode="auto">
          <a:xfrm>
            <a:off x="6400800" y="3124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5373" name="Rectangle 14"/>
          <p:cNvSpPr>
            <a:spLocks noChangeArrowheads="1"/>
          </p:cNvSpPr>
          <p:nvPr/>
        </p:nvSpPr>
        <p:spPr bwMode="auto">
          <a:xfrm>
            <a:off x="6705600" y="31242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5374" name="Rectangle 15"/>
          <p:cNvSpPr>
            <a:spLocks noChangeArrowheads="1"/>
          </p:cNvSpPr>
          <p:nvPr/>
        </p:nvSpPr>
        <p:spPr bwMode="auto">
          <a:xfrm>
            <a:off x="4572000" y="3124200"/>
            <a:ext cx="304800" cy="304800"/>
          </a:xfrm>
          <a:prstGeom prst="rect">
            <a:avLst/>
          </a:prstGeom>
          <a:solidFill>
            <a:srgbClr val="99FFCC"/>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5375" name="Freeform 16"/>
          <p:cNvSpPr>
            <a:spLocks/>
          </p:cNvSpPr>
          <p:nvPr/>
        </p:nvSpPr>
        <p:spPr bwMode="auto">
          <a:xfrm>
            <a:off x="3505200" y="28956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6" name="Text Box 17"/>
          <p:cNvSpPr txBox="1">
            <a:spLocks noChangeArrowheads="1"/>
          </p:cNvSpPr>
          <p:nvPr/>
        </p:nvSpPr>
        <p:spPr bwMode="auto">
          <a:xfrm>
            <a:off x="5775325" y="3117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p>
        </p:txBody>
      </p:sp>
      <p:sp>
        <p:nvSpPr>
          <p:cNvPr id="15377" name="Freeform 18"/>
          <p:cNvSpPr>
            <a:spLocks/>
          </p:cNvSpPr>
          <p:nvPr/>
        </p:nvSpPr>
        <p:spPr bwMode="auto">
          <a:xfrm>
            <a:off x="4648200" y="2895600"/>
            <a:ext cx="1295400" cy="228600"/>
          </a:xfrm>
          <a:custGeom>
            <a:avLst/>
            <a:gdLst>
              <a:gd name="T0" fmla="*/ 0 w 816"/>
              <a:gd name="T1" fmla="*/ 362902500 h 144"/>
              <a:gd name="T2" fmla="*/ 1088707500 w 816"/>
              <a:gd name="T3" fmla="*/ 0 h 144"/>
              <a:gd name="T4" fmla="*/ 2056447500 w 816"/>
              <a:gd name="T5" fmla="*/ 362902500 h 144"/>
              <a:gd name="T6" fmla="*/ 0 60000 65536"/>
              <a:gd name="T7" fmla="*/ 0 60000 65536"/>
              <a:gd name="T8" fmla="*/ 0 60000 65536"/>
            </a:gdLst>
            <a:ahLst/>
            <a:cxnLst>
              <a:cxn ang="T6">
                <a:pos x="T0" y="T1"/>
              </a:cxn>
              <a:cxn ang="T7">
                <a:pos x="T2" y="T3"/>
              </a:cxn>
              <a:cxn ang="T8">
                <a:pos x="T4" y="T5"/>
              </a:cxn>
            </a:cxnLst>
            <a:rect l="0" t="0" r="r" b="b"/>
            <a:pathLst>
              <a:path w="816" h="144">
                <a:moveTo>
                  <a:pt x="0" y="144"/>
                </a:moveTo>
                <a:cubicBezTo>
                  <a:pt x="148" y="72"/>
                  <a:pt x="296" y="0"/>
                  <a:pt x="432" y="0"/>
                </a:cubicBezTo>
                <a:cubicBezTo>
                  <a:pt x="568" y="0"/>
                  <a:pt x="692" y="72"/>
                  <a:pt x="816"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8" name="Freeform 19"/>
          <p:cNvSpPr>
            <a:spLocks/>
          </p:cNvSpPr>
          <p:nvPr/>
        </p:nvSpPr>
        <p:spPr bwMode="auto">
          <a:xfrm>
            <a:off x="5943600" y="2971800"/>
            <a:ext cx="609600" cy="152400"/>
          </a:xfrm>
          <a:custGeom>
            <a:avLst/>
            <a:gdLst>
              <a:gd name="T0" fmla="*/ 0 w 384"/>
              <a:gd name="T1" fmla="*/ 241935000 h 96"/>
              <a:gd name="T2" fmla="*/ 483870000 w 384"/>
              <a:gd name="T3" fmla="*/ 0 h 96"/>
              <a:gd name="T4" fmla="*/ 967740000 w 384"/>
              <a:gd name="T5" fmla="*/ 241935000 h 96"/>
              <a:gd name="T6" fmla="*/ 0 60000 65536"/>
              <a:gd name="T7" fmla="*/ 0 60000 65536"/>
              <a:gd name="T8" fmla="*/ 0 60000 65536"/>
            </a:gdLst>
            <a:ahLst/>
            <a:cxnLst>
              <a:cxn ang="T6">
                <a:pos x="T0" y="T1"/>
              </a:cxn>
              <a:cxn ang="T7">
                <a:pos x="T2" y="T3"/>
              </a:cxn>
              <a:cxn ang="T8">
                <a:pos x="T4" y="T5"/>
              </a:cxn>
            </a:cxnLst>
            <a:rect l="0" t="0" r="r" b="b"/>
            <a:pathLst>
              <a:path w="384" h="96">
                <a:moveTo>
                  <a:pt x="0" y="96"/>
                </a:moveTo>
                <a:cubicBezTo>
                  <a:pt x="64" y="48"/>
                  <a:pt x="128" y="0"/>
                  <a:pt x="192" y="0"/>
                </a:cubicBezTo>
                <a:cubicBezTo>
                  <a:pt x="256" y="0"/>
                  <a:pt x="320" y="48"/>
                  <a:pt x="384" y="96"/>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5379" name="Group 35"/>
          <p:cNvGrpSpPr>
            <a:grpSpLocks/>
          </p:cNvGrpSpPr>
          <p:nvPr/>
        </p:nvGrpSpPr>
        <p:grpSpPr bwMode="auto">
          <a:xfrm>
            <a:off x="2133600" y="2895600"/>
            <a:ext cx="1371600" cy="533400"/>
            <a:chOff x="1296" y="1248"/>
            <a:chExt cx="864" cy="336"/>
          </a:xfrm>
        </p:grpSpPr>
        <p:sp>
          <p:nvSpPr>
            <p:cNvPr id="15413" name="Rectangle 36"/>
            <p:cNvSpPr>
              <a:spLocks noChangeArrowheads="1"/>
            </p:cNvSpPr>
            <p:nvPr/>
          </p:nvSpPr>
          <p:spPr bwMode="auto">
            <a:xfrm>
              <a:off x="1296" y="1392"/>
              <a:ext cx="192" cy="192"/>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5414" name="Rectangle 37"/>
            <p:cNvSpPr>
              <a:spLocks noChangeArrowheads="1"/>
            </p:cNvSpPr>
            <p:nvPr/>
          </p:nvSpPr>
          <p:spPr bwMode="auto">
            <a:xfrm>
              <a:off x="1488" y="1392"/>
              <a:ext cx="192" cy="192"/>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15" name="Rectangle 38"/>
            <p:cNvSpPr>
              <a:spLocks noChangeArrowheads="1"/>
            </p:cNvSpPr>
            <p:nvPr/>
          </p:nvSpPr>
          <p:spPr bwMode="auto">
            <a:xfrm>
              <a:off x="1680" y="1392"/>
              <a:ext cx="192" cy="192"/>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16" name="Rectangle 39"/>
            <p:cNvSpPr>
              <a:spLocks noChangeArrowheads="1"/>
            </p:cNvSpPr>
            <p:nvPr/>
          </p:nvSpPr>
          <p:spPr bwMode="auto">
            <a:xfrm>
              <a:off x="1872" y="1392"/>
              <a:ext cx="192" cy="192"/>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17" name="Freeform 40"/>
            <p:cNvSpPr>
              <a:spLocks/>
            </p:cNvSpPr>
            <p:nvPr/>
          </p:nvSpPr>
          <p:spPr bwMode="auto">
            <a:xfrm>
              <a:off x="1392" y="1248"/>
              <a:ext cx="768" cy="144"/>
            </a:xfrm>
            <a:custGeom>
              <a:avLst/>
              <a:gdLst>
                <a:gd name="T0" fmla="*/ 0 w 768"/>
                <a:gd name="T1" fmla="*/ 144 h 144"/>
                <a:gd name="T2" fmla="*/ 384 w 768"/>
                <a:gd name="T3" fmla="*/ 0 h 144"/>
                <a:gd name="T4" fmla="*/ 768 w 768"/>
                <a:gd name="T5" fmla="*/ 144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 name="Group 1"/>
          <p:cNvGrpSpPr>
            <a:grpSpLocks/>
          </p:cNvGrpSpPr>
          <p:nvPr/>
        </p:nvGrpSpPr>
        <p:grpSpPr bwMode="auto">
          <a:xfrm>
            <a:off x="822325" y="3429000"/>
            <a:ext cx="6188075" cy="1016000"/>
            <a:chOff x="822325" y="3429000"/>
            <a:chExt cx="6188075" cy="1016000"/>
          </a:xfrm>
        </p:grpSpPr>
        <p:sp>
          <p:nvSpPr>
            <p:cNvPr id="15389" name="Text Box 20"/>
            <p:cNvSpPr txBox="1">
              <a:spLocks noChangeArrowheads="1"/>
            </p:cNvSpPr>
            <p:nvPr/>
          </p:nvSpPr>
          <p:spPr bwMode="auto">
            <a:xfrm>
              <a:off x="822325" y="3582988"/>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free(p)</a:t>
              </a:r>
              <a:endParaRPr lang="en-US" sz="1600">
                <a:solidFill>
                  <a:srgbClr val="000066"/>
                </a:solidFill>
              </a:endParaRPr>
            </a:p>
          </p:txBody>
        </p:sp>
        <p:sp>
          <p:nvSpPr>
            <p:cNvPr id="15390" name="Text Box 21"/>
            <p:cNvSpPr txBox="1">
              <a:spLocks noChangeArrowheads="1"/>
            </p:cNvSpPr>
            <p:nvPr/>
          </p:nvSpPr>
          <p:spPr bwMode="auto">
            <a:xfrm>
              <a:off x="4572000" y="35052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p</a:t>
              </a:r>
              <a:endParaRPr lang="en-US" sz="1600">
                <a:solidFill>
                  <a:srgbClr val="000066"/>
                </a:solidFill>
              </a:endParaRPr>
            </a:p>
          </p:txBody>
        </p:sp>
        <p:sp>
          <p:nvSpPr>
            <p:cNvPr id="15391" name="Line 22"/>
            <p:cNvSpPr>
              <a:spLocks noChangeShapeType="1"/>
            </p:cNvSpPr>
            <p:nvPr/>
          </p:nvSpPr>
          <p:spPr bwMode="auto">
            <a:xfrm flipV="1">
              <a:off x="4724400" y="3429000"/>
              <a:ext cx="0" cy="15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2" name="Rectangle 23"/>
            <p:cNvSpPr>
              <a:spLocks noChangeArrowheads="1"/>
            </p:cNvSpPr>
            <p:nvPr/>
          </p:nvSpPr>
          <p:spPr bwMode="auto">
            <a:xfrm>
              <a:off x="21336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5393" name="Rectangle 24"/>
            <p:cNvSpPr>
              <a:spLocks noChangeArrowheads="1"/>
            </p:cNvSpPr>
            <p:nvPr/>
          </p:nvSpPr>
          <p:spPr bwMode="auto">
            <a:xfrm>
              <a:off x="24384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394" name="Rectangle 25"/>
            <p:cNvSpPr>
              <a:spLocks noChangeArrowheads="1"/>
            </p:cNvSpPr>
            <p:nvPr/>
          </p:nvSpPr>
          <p:spPr bwMode="auto">
            <a:xfrm>
              <a:off x="27432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395" name="Rectangle 26"/>
            <p:cNvSpPr>
              <a:spLocks noChangeArrowheads="1"/>
            </p:cNvSpPr>
            <p:nvPr/>
          </p:nvSpPr>
          <p:spPr bwMode="auto">
            <a:xfrm>
              <a:off x="30480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396" name="Rectangle 27"/>
            <p:cNvSpPr>
              <a:spLocks noChangeArrowheads="1"/>
            </p:cNvSpPr>
            <p:nvPr/>
          </p:nvSpPr>
          <p:spPr bwMode="auto">
            <a:xfrm>
              <a:off x="3352800" y="4114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5397" name="Rectangle 28"/>
            <p:cNvSpPr>
              <a:spLocks noChangeArrowheads="1"/>
            </p:cNvSpPr>
            <p:nvPr/>
          </p:nvSpPr>
          <p:spPr bwMode="auto">
            <a:xfrm>
              <a:off x="3657600" y="4114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5398" name="Rectangle 29"/>
            <p:cNvSpPr>
              <a:spLocks noChangeArrowheads="1"/>
            </p:cNvSpPr>
            <p:nvPr/>
          </p:nvSpPr>
          <p:spPr bwMode="auto">
            <a:xfrm>
              <a:off x="3962400" y="4114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5399" name="Rectangle 30"/>
            <p:cNvSpPr>
              <a:spLocks noChangeArrowheads="1"/>
            </p:cNvSpPr>
            <p:nvPr/>
          </p:nvSpPr>
          <p:spPr bwMode="auto">
            <a:xfrm>
              <a:off x="4267200" y="4114800"/>
              <a:ext cx="304800" cy="304800"/>
            </a:xfrm>
            <a:prstGeom prst="rect">
              <a:avLst/>
            </a:prstGeom>
            <a:solidFill>
              <a:srgbClr val="FFFF99"/>
            </a:solidFill>
            <a:ln w="3175">
              <a:solidFill>
                <a:schemeClr val="tx1"/>
              </a:solidFill>
              <a:miter lim="800000"/>
              <a:headEnd/>
              <a:tailEnd/>
            </a:ln>
          </p:spPr>
          <p:txBody>
            <a:bodyPr wrap="none" anchor="ctr"/>
            <a:lstStyle/>
            <a:p>
              <a:endParaRPr lang="en-US" sz="2400">
                <a:solidFill>
                  <a:srgbClr val="000066"/>
                </a:solidFill>
              </a:endParaRPr>
            </a:p>
          </p:txBody>
        </p:sp>
        <p:sp>
          <p:nvSpPr>
            <p:cNvPr id="15400" name="Rectangle 31"/>
            <p:cNvSpPr>
              <a:spLocks noChangeArrowheads="1"/>
            </p:cNvSpPr>
            <p:nvPr/>
          </p:nvSpPr>
          <p:spPr bwMode="auto">
            <a:xfrm>
              <a:off x="6400800" y="4114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solidFill>
                    <a:srgbClr val="000066"/>
                  </a:solidFill>
                </a:rPr>
                <a:t>2</a:t>
              </a:r>
            </a:p>
          </p:txBody>
        </p:sp>
        <p:sp>
          <p:nvSpPr>
            <p:cNvPr id="15401" name="Rectangle 32"/>
            <p:cNvSpPr>
              <a:spLocks noChangeArrowheads="1"/>
            </p:cNvSpPr>
            <p:nvPr/>
          </p:nvSpPr>
          <p:spPr bwMode="auto">
            <a:xfrm>
              <a:off x="6705600" y="4114800"/>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15402" name="Freeform 33"/>
            <p:cNvSpPr>
              <a:spLocks/>
            </p:cNvSpPr>
            <p:nvPr/>
          </p:nvSpPr>
          <p:spPr bwMode="auto">
            <a:xfrm>
              <a:off x="3505200" y="3886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03" name="Freeform 34"/>
            <p:cNvSpPr>
              <a:spLocks/>
            </p:cNvSpPr>
            <p:nvPr/>
          </p:nvSpPr>
          <p:spPr bwMode="auto">
            <a:xfrm>
              <a:off x="2286000" y="3886200"/>
              <a:ext cx="1219200" cy="228600"/>
            </a:xfrm>
            <a:custGeom>
              <a:avLst/>
              <a:gdLst>
                <a:gd name="T0" fmla="*/ 0 w 768"/>
                <a:gd name="T1" fmla="*/ 362902500 h 144"/>
                <a:gd name="T2" fmla="*/ 967740000 w 768"/>
                <a:gd name="T3" fmla="*/ 0 h 144"/>
                <a:gd name="T4" fmla="*/ 1935480000 w 768"/>
                <a:gd name="T5" fmla="*/ 362902500 h 144"/>
                <a:gd name="T6" fmla="*/ 0 60000 65536"/>
                <a:gd name="T7" fmla="*/ 0 60000 65536"/>
                <a:gd name="T8" fmla="*/ 0 60000 65536"/>
              </a:gdLst>
              <a:ahLst/>
              <a:cxnLst>
                <a:cxn ang="T6">
                  <a:pos x="T0" y="T1"/>
                </a:cxn>
                <a:cxn ang="T7">
                  <a:pos x="T2" y="T3"/>
                </a:cxn>
                <a:cxn ang="T8">
                  <a:pos x="T4" y="T5"/>
                </a:cxn>
              </a:cxnLst>
              <a:rect l="0" t="0" r="r" b="b"/>
              <a:pathLst>
                <a:path w="768" h="144">
                  <a:moveTo>
                    <a:pt x="0" y="144"/>
                  </a:moveTo>
                  <a:cubicBezTo>
                    <a:pt x="128" y="72"/>
                    <a:pt x="256" y="0"/>
                    <a:pt x="384" y="0"/>
                  </a:cubicBezTo>
                  <a:cubicBezTo>
                    <a:pt x="512" y="0"/>
                    <a:pt x="640" y="72"/>
                    <a:pt x="768"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04" name="Rectangle 41"/>
            <p:cNvSpPr>
              <a:spLocks noChangeArrowheads="1"/>
            </p:cNvSpPr>
            <p:nvPr/>
          </p:nvSpPr>
          <p:spPr bwMode="auto">
            <a:xfrm>
              <a:off x="48768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05" name="Rectangle 42"/>
            <p:cNvSpPr>
              <a:spLocks noChangeArrowheads="1"/>
            </p:cNvSpPr>
            <p:nvPr/>
          </p:nvSpPr>
          <p:spPr bwMode="auto">
            <a:xfrm>
              <a:off x="51816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06" name="Rectangle 43"/>
            <p:cNvSpPr>
              <a:spLocks noChangeArrowheads="1"/>
            </p:cNvSpPr>
            <p:nvPr/>
          </p:nvSpPr>
          <p:spPr bwMode="auto">
            <a:xfrm>
              <a:off x="54864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07" name="Rectangle 44"/>
            <p:cNvSpPr>
              <a:spLocks noChangeArrowheads="1"/>
            </p:cNvSpPr>
            <p:nvPr/>
          </p:nvSpPr>
          <p:spPr bwMode="auto">
            <a:xfrm>
              <a:off x="57912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08" name="Rectangle 45"/>
            <p:cNvSpPr>
              <a:spLocks noChangeArrowheads="1"/>
            </p:cNvSpPr>
            <p:nvPr/>
          </p:nvSpPr>
          <p:spPr bwMode="auto">
            <a:xfrm>
              <a:off x="60960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15409" name="Rectangle 46"/>
            <p:cNvSpPr>
              <a:spLocks noChangeArrowheads="1"/>
            </p:cNvSpPr>
            <p:nvPr/>
          </p:nvSpPr>
          <p:spPr bwMode="auto">
            <a:xfrm>
              <a:off x="45720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
          <p:nvSpPr>
            <p:cNvPr id="15410" name="Text Box 47"/>
            <p:cNvSpPr txBox="1">
              <a:spLocks noChangeArrowheads="1"/>
            </p:cNvSpPr>
            <p:nvPr/>
          </p:nvSpPr>
          <p:spPr bwMode="auto">
            <a:xfrm>
              <a:off x="5775325" y="4108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p>
          </p:txBody>
        </p:sp>
        <p:sp>
          <p:nvSpPr>
            <p:cNvPr id="15411" name="Freeform 48"/>
            <p:cNvSpPr>
              <a:spLocks/>
            </p:cNvSpPr>
            <p:nvPr/>
          </p:nvSpPr>
          <p:spPr bwMode="auto">
            <a:xfrm>
              <a:off x="4648200" y="3886200"/>
              <a:ext cx="1295400" cy="228600"/>
            </a:xfrm>
            <a:custGeom>
              <a:avLst/>
              <a:gdLst>
                <a:gd name="T0" fmla="*/ 0 w 816"/>
                <a:gd name="T1" fmla="*/ 362902500 h 144"/>
                <a:gd name="T2" fmla="*/ 1088707500 w 816"/>
                <a:gd name="T3" fmla="*/ 0 h 144"/>
                <a:gd name="T4" fmla="*/ 2056447500 w 816"/>
                <a:gd name="T5" fmla="*/ 362902500 h 144"/>
                <a:gd name="T6" fmla="*/ 0 60000 65536"/>
                <a:gd name="T7" fmla="*/ 0 60000 65536"/>
                <a:gd name="T8" fmla="*/ 0 60000 65536"/>
              </a:gdLst>
              <a:ahLst/>
              <a:cxnLst>
                <a:cxn ang="T6">
                  <a:pos x="T0" y="T1"/>
                </a:cxn>
                <a:cxn ang="T7">
                  <a:pos x="T2" y="T3"/>
                </a:cxn>
                <a:cxn ang="T8">
                  <a:pos x="T4" y="T5"/>
                </a:cxn>
              </a:cxnLst>
              <a:rect l="0" t="0" r="r" b="b"/>
              <a:pathLst>
                <a:path w="816" h="144">
                  <a:moveTo>
                    <a:pt x="0" y="144"/>
                  </a:moveTo>
                  <a:cubicBezTo>
                    <a:pt x="148" y="72"/>
                    <a:pt x="296" y="0"/>
                    <a:pt x="432" y="0"/>
                  </a:cubicBezTo>
                  <a:cubicBezTo>
                    <a:pt x="568" y="0"/>
                    <a:pt x="692" y="72"/>
                    <a:pt x="816" y="14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12" name="Freeform 49"/>
            <p:cNvSpPr>
              <a:spLocks/>
            </p:cNvSpPr>
            <p:nvPr/>
          </p:nvSpPr>
          <p:spPr bwMode="auto">
            <a:xfrm>
              <a:off x="5943600" y="3962400"/>
              <a:ext cx="609600" cy="152400"/>
            </a:xfrm>
            <a:custGeom>
              <a:avLst/>
              <a:gdLst>
                <a:gd name="T0" fmla="*/ 0 w 384"/>
                <a:gd name="T1" fmla="*/ 241935000 h 96"/>
                <a:gd name="T2" fmla="*/ 483870000 w 384"/>
                <a:gd name="T3" fmla="*/ 0 h 96"/>
                <a:gd name="T4" fmla="*/ 967740000 w 384"/>
                <a:gd name="T5" fmla="*/ 241935000 h 96"/>
                <a:gd name="T6" fmla="*/ 0 60000 65536"/>
                <a:gd name="T7" fmla="*/ 0 60000 65536"/>
                <a:gd name="T8" fmla="*/ 0 60000 65536"/>
              </a:gdLst>
              <a:ahLst/>
              <a:cxnLst>
                <a:cxn ang="T6">
                  <a:pos x="T0" y="T1"/>
                </a:cxn>
                <a:cxn ang="T7">
                  <a:pos x="T2" y="T3"/>
                </a:cxn>
                <a:cxn ang="T8">
                  <a:pos x="T4" y="T5"/>
                </a:cxn>
              </a:cxnLst>
              <a:rect l="0" t="0" r="r" b="b"/>
              <a:pathLst>
                <a:path w="384" h="96">
                  <a:moveTo>
                    <a:pt x="0" y="96"/>
                  </a:moveTo>
                  <a:cubicBezTo>
                    <a:pt x="64" y="48"/>
                    <a:pt x="128" y="0"/>
                    <a:pt x="192" y="0"/>
                  </a:cubicBezTo>
                  <a:cubicBezTo>
                    <a:pt x="256" y="0"/>
                    <a:pt x="320" y="48"/>
                    <a:pt x="384" y="96"/>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 name="Group 2"/>
          <p:cNvGrpSpPr>
            <a:grpSpLocks/>
          </p:cNvGrpSpPr>
          <p:nvPr/>
        </p:nvGrpSpPr>
        <p:grpSpPr bwMode="auto">
          <a:xfrm>
            <a:off x="838200" y="4572000"/>
            <a:ext cx="2124075" cy="490538"/>
            <a:chOff x="838200" y="4572000"/>
            <a:chExt cx="2124075" cy="490538"/>
          </a:xfrm>
        </p:grpSpPr>
        <p:sp>
          <p:nvSpPr>
            <p:cNvPr id="15387" name="Text Box 50"/>
            <p:cNvSpPr txBox="1">
              <a:spLocks noChangeArrowheads="1"/>
            </p:cNvSpPr>
            <p:nvPr/>
          </p:nvSpPr>
          <p:spPr bwMode="auto">
            <a:xfrm>
              <a:off x="838200" y="4572000"/>
              <a:ext cx="1284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malloc(5)</a:t>
              </a:r>
            </a:p>
          </p:txBody>
        </p:sp>
        <p:sp>
          <p:nvSpPr>
            <p:cNvPr id="15388" name="Text Box 51"/>
            <p:cNvSpPr txBox="1">
              <a:spLocks noChangeArrowheads="1"/>
            </p:cNvSpPr>
            <p:nvPr/>
          </p:nvSpPr>
          <p:spPr bwMode="auto">
            <a:xfrm>
              <a:off x="2117725" y="469582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Oops!</a:t>
              </a:r>
              <a:endParaRPr lang="en-US" sz="1600">
                <a:solidFill>
                  <a:srgbClr val="000066"/>
                </a:solidFill>
              </a:endParaRPr>
            </a:p>
          </p:txBody>
        </p:sp>
      </p:grpSp>
      <p:sp>
        <p:nvSpPr>
          <p:cNvPr id="52" name="Rectangle 3"/>
          <p:cNvSpPr txBox="1">
            <a:spLocks noChangeArrowheads="1"/>
          </p:cNvSpPr>
          <p:nvPr/>
        </p:nvSpPr>
        <p:spPr bwMode="auto">
          <a:xfrm>
            <a:off x="303213" y="5564188"/>
            <a:ext cx="8307387"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879475" indent="-38100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chemeClr val="hlink"/>
              </a:buClr>
              <a:buSzPct val="75000"/>
              <a:buFont typeface="Wingdings" charset="0"/>
              <a:buNone/>
            </a:pPr>
            <a:r>
              <a:rPr lang="en-US" sz="2000" i="1">
                <a:solidFill>
                  <a:srgbClr val="FF0000"/>
                </a:solidFill>
              </a:rPr>
              <a:t>There is enough free space, but the allocator won</a:t>
            </a:r>
            <a:r>
              <a:rPr lang="ja-JP" altLang="en-US" sz="2000" i="1">
                <a:solidFill>
                  <a:srgbClr val="FF0000"/>
                </a:solidFill>
                <a:latin typeface="Arial" charset="0"/>
              </a:rPr>
              <a:t>’</a:t>
            </a:r>
            <a:r>
              <a:rPr lang="en-US" altLang="ja-JP" sz="2000" i="1">
                <a:solidFill>
                  <a:srgbClr val="FF0000"/>
                </a:solidFill>
              </a:rPr>
              <a:t>t be able to find it</a:t>
            </a:r>
            <a:endParaRPr lang="en-US" sz="2000" i="1">
              <a:solidFill>
                <a:srgbClr val="FF0000"/>
              </a:solidFill>
              <a:latin typeface="Courier New" charset="0"/>
            </a:endParaRPr>
          </a:p>
        </p:txBody>
      </p:sp>
      <p:sp>
        <p:nvSpPr>
          <p:cNvPr id="15383" name="Rectangle 27"/>
          <p:cNvSpPr>
            <a:spLocks noChangeArrowheads="1"/>
          </p:cNvSpPr>
          <p:nvPr/>
        </p:nvSpPr>
        <p:spPr bwMode="auto">
          <a:xfrm>
            <a:off x="4876800" y="3124200"/>
            <a:ext cx="304800" cy="304800"/>
          </a:xfrm>
          <a:prstGeom prst="rect">
            <a:avLst/>
          </a:prstGeom>
          <a:solidFill>
            <a:srgbClr val="CCFFFF"/>
          </a:solidFill>
          <a:ln w="3175">
            <a:solidFill>
              <a:schemeClr val="tx1"/>
            </a:solidFill>
            <a:miter lim="800000"/>
            <a:headEnd/>
            <a:tailEnd/>
          </a:ln>
        </p:spPr>
        <p:txBody>
          <a:bodyPr wrap="none" anchor="ctr"/>
          <a:lstStyle/>
          <a:p>
            <a:endParaRPr lang="en-US" sz="2400">
              <a:solidFill>
                <a:srgbClr val="000066"/>
              </a:solidFill>
            </a:endParaRPr>
          </a:p>
        </p:txBody>
      </p:sp>
      <p:sp>
        <p:nvSpPr>
          <p:cNvPr id="15384" name="Rectangle 28"/>
          <p:cNvSpPr>
            <a:spLocks noChangeArrowheads="1"/>
          </p:cNvSpPr>
          <p:nvPr/>
        </p:nvSpPr>
        <p:spPr bwMode="auto">
          <a:xfrm>
            <a:off x="5181600" y="3124200"/>
            <a:ext cx="304800" cy="304800"/>
          </a:xfrm>
          <a:prstGeom prst="rect">
            <a:avLst/>
          </a:prstGeom>
          <a:solidFill>
            <a:srgbClr val="CCFFFF"/>
          </a:solidFill>
          <a:ln w="3175">
            <a:solidFill>
              <a:schemeClr val="tx1"/>
            </a:solidFill>
            <a:miter lim="800000"/>
            <a:headEnd/>
            <a:tailEnd/>
          </a:ln>
        </p:spPr>
        <p:txBody>
          <a:bodyPr wrap="none" anchor="ctr"/>
          <a:lstStyle/>
          <a:p>
            <a:endParaRPr lang="en-US" sz="2400">
              <a:solidFill>
                <a:srgbClr val="000066"/>
              </a:solidFill>
            </a:endParaRPr>
          </a:p>
        </p:txBody>
      </p:sp>
      <p:sp>
        <p:nvSpPr>
          <p:cNvPr id="15385" name="Rectangle 29"/>
          <p:cNvSpPr>
            <a:spLocks noChangeArrowheads="1"/>
          </p:cNvSpPr>
          <p:nvPr/>
        </p:nvSpPr>
        <p:spPr bwMode="auto">
          <a:xfrm>
            <a:off x="5486400" y="3124200"/>
            <a:ext cx="304800" cy="304800"/>
          </a:xfrm>
          <a:prstGeom prst="rect">
            <a:avLst/>
          </a:prstGeom>
          <a:solidFill>
            <a:srgbClr val="CCFFFF"/>
          </a:solidFill>
          <a:ln w="3175">
            <a:solidFill>
              <a:schemeClr val="tx1"/>
            </a:solidFill>
            <a:miter lim="800000"/>
            <a:headEnd/>
            <a:tailEnd/>
          </a:ln>
        </p:spPr>
        <p:txBody>
          <a:bodyPr wrap="none" anchor="ctr"/>
          <a:lstStyle/>
          <a:p>
            <a:endParaRPr lang="en-US" sz="2400">
              <a:solidFill>
                <a:srgbClr val="000066"/>
              </a:solidFill>
            </a:endParaRPr>
          </a:p>
        </p:txBody>
      </p:sp>
      <p:sp>
        <p:nvSpPr>
          <p:cNvPr id="15386" name="Rectangle 34"/>
          <p:cNvSpPr>
            <a:spLocks noChangeArrowheads="1"/>
          </p:cNvSpPr>
          <p:nvPr/>
        </p:nvSpPr>
        <p:spPr bwMode="auto">
          <a:xfrm>
            <a:off x="4572000" y="3124200"/>
            <a:ext cx="304800" cy="304800"/>
          </a:xfrm>
          <a:prstGeom prst="rect">
            <a:avLst/>
          </a:prstGeom>
          <a:solidFill>
            <a:srgbClr val="CCFFFF"/>
          </a:solidFill>
          <a:ln w="3175">
            <a:solidFill>
              <a:schemeClr val="tx1"/>
            </a:solidFill>
            <a:miter lim="800000"/>
            <a:headEnd/>
            <a:tailEnd/>
          </a:ln>
        </p:spPr>
        <p:txBody>
          <a:bodyPr wrap="none" anchor="ctr"/>
          <a:lstStyle/>
          <a:p>
            <a:pPr>
              <a:lnSpc>
                <a:spcPct val="100000"/>
              </a:lnSpc>
            </a:pPr>
            <a:r>
              <a:rPr lang="en-US" sz="1600">
                <a:solidFill>
                  <a:srgbClr val="000066"/>
                </a:solidFill>
              </a:rPr>
              <a:t>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animEffect transition="in" filter="dissolve">
                                      <p:cBhvr>
                                        <p:cTn id="7" dur="500"/>
                                        <p:tgtEl>
                                          <p:spTgt spid="5683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8323">
                                            <p:txEl>
                                              <p:pRg st="1" end="1"/>
                                            </p:txEl>
                                          </p:spTgt>
                                        </p:tgtEl>
                                        <p:attrNameLst>
                                          <p:attrName>style.visibility</p:attrName>
                                        </p:attrNameLst>
                                      </p:cBhvr>
                                      <p:to>
                                        <p:strVal val="visible"/>
                                      </p:to>
                                    </p:set>
                                    <p:animEffect transition="in" filter="dissolve">
                                      <p:cBhvr>
                                        <p:cTn id="10" dur="500"/>
                                        <p:tgtEl>
                                          <p:spTgt spid="5683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8323">
                                            <p:txEl>
                                              <p:pRg st="2" end="2"/>
                                            </p:txEl>
                                          </p:spTgt>
                                        </p:tgtEl>
                                        <p:attrNameLst>
                                          <p:attrName>style.visibility</p:attrName>
                                        </p:attrNameLst>
                                      </p:cBhvr>
                                      <p:to>
                                        <p:strVal val="visible"/>
                                      </p:to>
                                    </p:set>
                                    <p:animEffect transition="in" filter="dissolve">
                                      <p:cBhvr>
                                        <p:cTn id="13" dur="500"/>
                                        <p:tgtEl>
                                          <p:spTgt spid="56832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68323">
                                            <p:txEl>
                                              <p:pRg st="3" end="3"/>
                                            </p:txEl>
                                          </p:spTgt>
                                        </p:tgtEl>
                                        <p:attrNameLst>
                                          <p:attrName>style.visibility</p:attrName>
                                        </p:attrNameLst>
                                      </p:cBhvr>
                                      <p:to>
                                        <p:strVal val="visible"/>
                                      </p:to>
                                    </p:set>
                                    <p:animEffect transition="in" filter="dissolve">
                                      <p:cBhvr>
                                        <p:cTn id="16" dur="500"/>
                                        <p:tgtEl>
                                          <p:spTgt spid="56832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dissolve">
                                      <p:cBhvr>
                                        <p:cTn id="3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p:bldP spid="5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81000" y="417513"/>
            <a:ext cx="5702300" cy="573087"/>
          </a:xfrm>
        </p:spPr>
        <p:txBody>
          <a:bodyPr/>
          <a:lstStyle/>
          <a:p>
            <a:pPr eaLnBrk="1" hangingPunct="1">
              <a:defRPr/>
            </a:pPr>
            <a:r>
              <a:rPr lang="en-US" smtClean="0">
                <a:cs typeface="+mj-cs"/>
              </a:rPr>
              <a:t>Assumptions</a:t>
            </a:r>
          </a:p>
        </p:txBody>
      </p:sp>
      <p:sp>
        <p:nvSpPr>
          <p:cNvPr id="553987" name="Rectangle 3"/>
          <p:cNvSpPr>
            <a:spLocks noGrp="1" noChangeArrowheads="1"/>
          </p:cNvSpPr>
          <p:nvPr>
            <p:ph type="body" idx="1"/>
          </p:nvPr>
        </p:nvSpPr>
        <p:spPr/>
        <p:txBody>
          <a:bodyPr/>
          <a:lstStyle/>
          <a:p>
            <a:pPr eaLnBrk="1" hangingPunct="1">
              <a:lnSpc>
                <a:spcPct val="150000"/>
              </a:lnSpc>
              <a:defRPr/>
            </a:pPr>
            <a:r>
              <a:rPr lang="en-US" dirty="0" smtClean="0">
                <a:cs typeface="+mn-cs"/>
              </a:rPr>
              <a:t>Model the Heap memory as a sequence of words</a:t>
            </a:r>
          </a:p>
          <a:p>
            <a:pPr lvl="1" eaLnBrk="1" hangingPunct="1">
              <a:defRPr/>
            </a:pPr>
            <a:r>
              <a:rPr lang="en-US" dirty="0" smtClean="0"/>
              <a:t>Memory is word addressed (each word can hold a pointer)</a:t>
            </a:r>
          </a:p>
        </p:txBody>
      </p:sp>
      <p:sp>
        <p:nvSpPr>
          <p:cNvPr id="61443" name="Rectangle 4"/>
          <p:cNvSpPr>
            <a:spLocks noChangeArrowheads="1"/>
          </p:cNvSpPr>
          <p:nvPr/>
        </p:nvSpPr>
        <p:spPr bwMode="auto">
          <a:xfrm>
            <a:off x="7969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44" name="Rectangle 5"/>
          <p:cNvSpPr>
            <a:spLocks noChangeArrowheads="1"/>
          </p:cNvSpPr>
          <p:nvPr/>
        </p:nvSpPr>
        <p:spPr bwMode="auto">
          <a:xfrm>
            <a:off x="11017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45" name="Rectangle 6"/>
          <p:cNvSpPr>
            <a:spLocks noChangeArrowheads="1"/>
          </p:cNvSpPr>
          <p:nvPr/>
        </p:nvSpPr>
        <p:spPr bwMode="auto">
          <a:xfrm>
            <a:off x="14065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46" name="Rectangle 7"/>
          <p:cNvSpPr>
            <a:spLocks noChangeArrowheads="1"/>
          </p:cNvSpPr>
          <p:nvPr/>
        </p:nvSpPr>
        <p:spPr bwMode="auto">
          <a:xfrm>
            <a:off x="17113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47" name="Rectangle 8"/>
          <p:cNvSpPr>
            <a:spLocks noChangeArrowheads="1"/>
          </p:cNvSpPr>
          <p:nvPr/>
        </p:nvSpPr>
        <p:spPr bwMode="auto">
          <a:xfrm>
            <a:off x="20161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48" name="Rectangle 9"/>
          <p:cNvSpPr>
            <a:spLocks noChangeArrowheads="1"/>
          </p:cNvSpPr>
          <p:nvPr/>
        </p:nvSpPr>
        <p:spPr bwMode="auto">
          <a:xfrm>
            <a:off x="23209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49" name="Rectangle 10"/>
          <p:cNvSpPr>
            <a:spLocks noChangeArrowheads="1"/>
          </p:cNvSpPr>
          <p:nvPr/>
        </p:nvSpPr>
        <p:spPr bwMode="auto">
          <a:xfrm>
            <a:off x="26257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0" name="Rectangle 11"/>
          <p:cNvSpPr>
            <a:spLocks noChangeArrowheads="1"/>
          </p:cNvSpPr>
          <p:nvPr/>
        </p:nvSpPr>
        <p:spPr bwMode="auto">
          <a:xfrm>
            <a:off x="29305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1" name="Rectangle 12"/>
          <p:cNvSpPr>
            <a:spLocks noChangeArrowheads="1"/>
          </p:cNvSpPr>
          <p:nvPr/>
        </p:nvSpPr>
        <p:spPr bwMode="auto">
          <a:xfrm>
            <a:off x="32353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2" name="Rectangle 13"/>
          <p:cNvSpPr>
            <a:spLocks noChangeArrowheads="1"/>
          </p:cNvSpPr>
          <p:nvPr/>
        </p:nvSpPr>
        <p:spPr bwMode="auto">
          <a:xfrm>
            <a:off x="35401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3" name="Rectangle 14"/>
          <p:cNvSpPr>
            <a:spLocks noChangeArrowheads="1"/>
          </p:cNvSpPr>
          <p:nvPr/>
        </p:nvSpPr>
        <p:spPr bwMode="auto">
          <a:xfrm>
            <a:off x="38449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54" name="Rectangle 15"/>
          <p:cNvSpPr>
            <a:spLocks noChangeArrowheads="1"/>
          </p:cNvSpPr>
          <p:nvPr/>
        </p:nvSpPr>
        <p:spPr bwMode="auto">
          <a:xfrm>
            <a:off x="41497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55" name="Rectangle 16"/>
          <p:cNvSpPr>
            <a:spLocks noChangeArrowheads="1"/>
          </p:cNvSpPr>
          <p:nvPr/>
        </p:nvSpPr>
        <p:spPr bwMode="auto">
          <a:xfrm>
            <a:off x="44545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56" name="Rectangle 17"/>
          <p:cNvSpPr>
            <a:spLocks noChangeArrowheads="1"/>
          </p:cNvSpPr>
          <p:nvPr/>
        </p:nvSpPr>
        <p:spPr bwMode="auto">
          <a:xfrm>
            <a:off x="47593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7" name="Rectangle 18"/>
          <p:cNvSpPr>
            <a:spLocks noChangeArrowheads="1"/>
          </p:cNvSpPr>
          <p:nvPr/>
        </p:nvSpPr>
        <p:spPr bwMode="auto">
          <a:xfrm>
            <a:off x="50641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8" name="Rectangle 19"/>
          <p:cNvSpPr>
            <a:spLocks noChangeArrowheads="1"/>
          </p:cNvSpPr>
          <p:nvPr/>
        </p:nvSpPr>
        <p:spPr bwMode="auto">
          <a:xfrm>
            <a:off x="53689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59" name="Rectangle 20"/>
          <p:cNvSpPr>
            <a:spLocks noChangeArrowheads="1"/>
          </p:cNvSpPr>
          <p:nvPr/>
        </p:nvSpPr>
        <p:spPr bwMode="auto">
          <a:xfrm>
            <a:off x="56737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60" name="Rectangle 21"/>
          <p:cNvSpPr>
            <a:spLocks noChangeArrowheads="1"/>
          </p:cNvSpPr>
          <p:nvPr/>
        </p:nvSpPr>
        <p:spPr bwMode="auto">
          <a:xfrm>
            <a:off x="59785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61" name="Rectangle 22"/>
          <p:cNvSpPr>
            <a:spLocks noChangeArrowheads="1"/>
          </p:cNvSpPr>
          <p:nvPr/>
        </p:nvSpPr>
        <p:spPr bwMode="auto">
          <a:xfrm>
            <a:off x="62833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62" name="Rectangle 23"/>
          <p:cNvSpPr>
            <a:spLocks noChangeArrowheads="1"/>
          </p:cNvSpPr>
          <p:nvPr/>
        </p:nvSpPr>
        <p:spPr bwMode="auto">
          <a:xfrm>
            <a:off x="65881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63" name="AutoShape 24"/>
          <p:cNvSpPr>
            <a:spLocks/>
          </p:cNvSpPr>
          <p:nvPr/>
        </p:nvSpPr>
        <p:spPr bwMode="auto">
          <a:xfrm rot="5400000">
            <a:off x="1292225" y="2428875"/>
            <a:ext cx="228600" cy="1219200"/>
          </a:xfrm>
          <a:prstGeom prst="rightBrace">
            <a:avLst>
              <a:gd name="adj1" fmla="val 44444"/>
              <a:gd name="adj2" fmla="val 48046"/>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61464" name="Text Box 25"/>
          <p:cNvSpPr txBox="1">
            <a:spLocks noChangeArrowheads="1"/>
          </p:cNvSpPr>
          <p:nvPr/>
        </p:nvSpPr>
        <p:spPr bwMode="auto">
          <a:xfrm>
            <a:off x="568325" y="3222625"/>
            <a:ext cx="1685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Allocated block</a:t>
            </a:r>
          </a:p>
          <a:p>
            <a:pPr>
              <a:lnSpc>
                <a:spcPct val="100000"/>
              </a:lnSpc>
            </a:pPr>
            <a:r>
              <a:rPr lang="en-US" sz="1600">
                <a:solidFill>
                  <a:srgbClr val="000066"/>
                </a:solidFill>
              </a:rPr>
              <a:t>(4 words)</a:t>
            </a:r>
          </a:p>
        </p:txBody>
      </p:sp>
      <p:sp>
        <p:nvSpPr>
          <p:cNvPr id="61465" name="Text Box 26"/>
          <p:cNvSpPr txBox="1">
            <a:spLocks noChangeArrowheads="1"/>
          </p:cNvSpPr>
          <p:nvPr/>
        </p:nvSpPr>
        <p:spPr bwMode="auto">
          <a:xfrm>
            <a:off x="3692525" y="3228975"/>
            <a:ext cx="1200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Free block</a:t>
            </a:r>
          </a:p>
          <a:p>
            <a:pPr>
              <a:lnSpc>
                <a:spcPct val="100000"/>
              </a:lnSpc>
            </a:pPr>
            <a:r>
              <a:rPr lang="en-US" sz="1600">
                <a:solidFill>
                  <a:srgbClr val="000066"/>
                </a:solidFill>
              </a:rPr>
              <a:t>(3 words)</a:t>
            </a:r>
          </a:p>
        </p:txBody>
      </p:sp>
      <p:sp>
        <p:nvSpPr>
          <p:cNvPr id="61466" name="AutoShape 27"/>
          <p:cNvSpPr>
            <a:spLocks/>
          </p:cNvSpPr>
          <p:nvPr/>
        </p:nvSpPr>
        <p:spPr bwMode="auto">
          <a:xfrm rot="5400000">
            <a:off x="4187825" y="2581275"/>
            <a:ext cx="228600" cy="914400"/>
          </a:xfrm>
          <a:prstGeom prst="rightBrace">
            <a:avLst>
              <a:gd name="adj1" fmla="val 33333"/>
              <a:gd name="adj2" fmla="val 48046"/>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solidFill>
                <a:srgbClr val="000066"/>
              </a:solidFill>
            </a:endParaRPr>
          </a:p>
        </p:txBody>
      </p:sp>
      <p:sp>
        <p:nvSpPr>
          <p:cNvPr id="61467" name="Rectangle 28"/>
          <p:cNvSpPr>
            <a:spLocks noChangeArrowheads="1"/>
          </p:cNvSpPr>
          <p:nvPr/>
        </p:nvSpPr>
        <p:spPr bwMode="auto">
          <a:xfrm>
            <a:off x="6054725" y="3076575"/>
            <a:ext cx="304800" cy="304800"/>
          </a:xfrm>
          <a:prstGeom prst="rect">
            <a:avLst/>
          </a:prstGeom>
          <a:solidFill>
            <a:schemeClr val="bg1"/>
          </a:solidFill>
          <a:ln w="3175">
            <a:solidFill>
              <a:schemeClr val="tx1"/>
            </a:solidFill>
            <a:miter lim="800000"/>
            <a:headEnd/>
            <a:tailEnd/>
          </a:ln>
        </p:spPr>
        <p:txBody>
          <a:bodyPr wrap="none" anchor="ctr"/>
          <a:lstStyle/>
          <a:p>
            <a:endParaRPr lang="en-US" sz="2400">
              <a:solidFill>
                <a:srgbClr val="000066"/>
              </a:solidFill>
            </a:endParaRPr>
          </a:p>
        </p:txBody>
      </p:sp>
      <p:sp>
        <p:nvSpPr>
          <p:cNvPr id="61468" name="Rectangle 29"/>
          <p:cNvSpPr>
            <a:spLocks noChangeArrowheads="1"/>
          </p:cNvSpPr>
          <p:nvPr/>
        </p:nvSpPr>
        <p:spPr bwMode="auto">
          <a:xfrm>
            <a:off x="6054725" y="3457575"/>
            <a:ext cx="304800" cy="304800"/>
          </a:xfrm>
          <a:prstGeom prst="rect">
            <a:avLst/>
          </a:prstGeom>
          <a:solidFill>
            <a:srgbClr val="C0C0C0"/>
          </a:solidFill>
          <a:ln w="3175">
            <a:solidFill>
              <a:schemeClr val="tx1"/>
            </a:solidFill>
            <a:miter lim="800000"/>
            <a:headEnd/>
            <a:tailEnd/>
          </a:ln>
        </p:spPr>
        <p:txBody>
          <a:bodyPr wrap="none" anchor="ctr"/>
          <a:lstStyle/>
          <a:p>
            <a:endParaRPr lang="en-US" sz="2400">
              <a:solidFill>
                <a:srgbClr val="000066"/>
              </a:solidFill>
            </a:endParaRPr>
          </a:p>
        </p:txBody>
      </p:sp>
      <p:sp>
        <p:nvSpPr>
          <p:cNvPr id="61469" name="Text Box 30"/>
          <p:cNvSpPr txBox="1">
            <a:spLocks noChangeArrowheads="1"/>
          </p:cNvSpPr>
          <p:nvPr/>
        </p:nvSpPr>
        <p:spPr bwMode="auto">
          <a:xfrm>
            <a:off x="6435725" y="3076575"/>
            <a:ext cx="115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Free word</a:t>
            </a:r>
          </a:p>
        </p:txBody>
      </p:sp>
      <p:sp>
        <p:nvSpPr>
          <p:cNvPr id="61470" name="Text Box 31"/>
          <p:cNvSpPr txBox="1">
            <a:spLocks noChangeArrowheads="1"/>
          </p:cNvSpPr>
          <p:nvPr/>
        </p:nvSpPr>
        <p:spPr bwMode="auto">
          <a:xfrm>
            <a:off x="6435725" y="3457575"/>
            <a:ext cx="1641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Allocated word</a:t>
            </a:r>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381000" y="417513"/>
            <a:ext cx="7670800" cy="573087"/>
          </a:xfrm>
        </p:spPr>
        <p:txBody>
          <a:bodyPr/>
          <a:lstStyle/>
          <a:p>
            <a:pPr eaLnBrk="1" hangingPunct="1">
              <a:defRPr/>
            </a:pPr>
            <a:r>
              <a:rPr lang="en-US" smtClean="0">
                <a:cs typeface="+mj-cs"/>
              </a:rPr>
              <a:t>Performance Goals: Throughput</a:t>
            </a:r>
          </a:p>
        </p:txBody>
      </p:sp>
      <p:sp>
        <p:nvSpPr>
          <p:cNvPr id="558083" name="Rectangle 3"/>
          <p:cNvSpPr>
            <a:spLocks noGrp="1" noChangeArrowheads="1"/>
          </p:cNvSpPr>
          <p:nvPr>
            <p:ph type="body" idx="1"/>
          </p:nvPr>
        </p:nvSpPr>
        <p:spPr/>
        <p:txBody>
          <a:bodyPr/>
          <a:lstStyle/>
          <a:p>
            <a:pPr eaLnBrk="1" hangingPunct="1">
              <a:defRPr/>
            </a:pPr>
            <a:r>
              <a:rPr lang="en-US" dirty="0">
                <a:latin typeface="Helvetica" charset="0"/>
                <a:ea typeface="ＭＳ Ｐゴシック" charset="0"/>
                <a:cs typeface="ＭＳ Ｐゴシック" charset="0"/>
              </a:rPr>
              <a:t>Given some </a:t>
            </a:r>
            <a:r>
              <a:rPr lang="en-US" dirty="0" smtClean="0">
                <a:latin typeface="Helvetica" charset="0"/>
                <a:ea typeface="ＭＳ Ｐゴシック" charset="0"/>
                <a:cs typeface="ＭＳ Ｐゴシック" charset="0"/>
              </a:rPr>
              <a:t>arbitrary sequence </a:t>
            </a:r>
            <a:r>
              <a:rPr lang="en-US" dirty="0">
                <a:latin typeface="Helvetica" charset="0"/>
                <a:ea typeface="ＭＳ Ｐゴシック" charset="0"/>
                <a:cs typeface="ＭＳ Ｐゴシック" charset="0"/>
              </a:rPr>
              <a:t>of </a:t>
            </a:r>
            <a:r>
              <a:rPr lang="en-US" dirty="0" err="1">
                <a:latin typeface="Helvetica" charset="0"/>
                <a:ea typeface="ＭＳ Ｐゴシック" charset="0"/>
                <a:cs typeface="ＭＳ Ｐゴシック" charset="0"/>
              </a:rPr>
              <a:t>malloc</a:t>
            </a:r>
            <a:r>
              <a:rPr lang="en-US" dirty="0">
                <a:latin typeface="Helvetica" charset="0"/>
                <a:ea typeface="ＭＳ Ｐゴシック" charset="0"/>
                <a:cs typeface="ＭＳ Ｐゴシック" charset="0"/>
              </a:rPr>
              <a:t> and free requests:</a:t>
            </a:r>
          </a:p>
          <a:p>
            <a:pPr lvl="1" eaLnBrk="1" hangingPunct="1">
              <a:defRPr/>
            </a:pPr>
            <a:r>
              <a:rPr lang="en-US" dirty="0">
                <a:latin typeface="Helvetica" charset="0"/>
                <a:ea typeface="ＭＳ Ｐゴシック" charset="0"/>
              </a:rPr>
              <a:t> </a:t>
            </a:r>
            <a:r>
              <a:rPr lang="en-US" i="1" dirty="0">
                <a:latin typeface="Helvetica" charset="0"/>
                <a:ea typeface="ＭＳ Ｐゴシック" charset="0"/>
              </a:rPr>
              <a:t>R</a:t>
            </a:r>
            <a:r>
              <a:rPr lang="en-US" i="1" baseline="-25000" dirty="0">
                <a:latin typeface="Helvetica" charset="0"/>
                <a:ea typeface="ＭＳ Ｐゴシック" charset="0"/>
              </a:rPr>
              <a:t>0</a:t>
            </a:r>
            <a:r>
              <a:rPr lang="en-US" i="1" dirty="0">
                <a:latin typeface="Helvetica" charset="0"/>
                <a:ea typeface="ＭＳ Ｐゴシック" charset="0"/>
              </a:rPr>
              <a:t>, R</a:t>
            </a:r>
            <a:r>
              <a:rPr lang="en-US" i="1" baseline="-25000" dirty="0">
                <a:latin typeface="Helvetica" charset="0"/>
                <a:ea typeface="ＭＳ Ｐゴシック" charset="0"/>
              </a:rPr>
              <a:t>1</a:t>
            </a:r>
            <a:r>
              <a:rPr lang="en-US" i="1" dirty="0">
                <a:latin typeface="Helvetica" charset="0"/>
                <a:ea typeface="ＭＳ Ｐゴシック" charset="0"/>
              </a:rPr>
              <a:t>, ..., </a:t>
            </a:r>
            <a:r>
              <a:rPr lang="en-US" i="1" dirty="0" err="1">
                <a:latin typeface="Helvetica" charset="0"/>
                <a:ea typeface="ＭＳ Ｐゴシック" charset="0"/>
              </a:rPr>
              <a:t>R</a:t>
            </a:r>
            <a:r>
              <a:rPr lang="en-US" i="1" baseline="-25000" dirty="0" err="1">
                <a:latin typeface="Helvetica" charset="0"/>
                <a:ea typeface="ＭＳ Ｐゴシック" charset="0"/>
              </a:rPr>
              <a:t>k</a:t>
            </a:r>
            <a:r>
              <a:rPr lang="en-US" i="1" dirty="0">
                <a:latin typeface="Helvetica" charset="0"/>
                <a:ea typeface="ＭＳ Ｐゴシック" charset="0"/>
              </a:rPr>
              <a:t>, ... , R</a:t>
            </a:r>
            <a:r>
              <a:rPr lang="en-US" i="1" baseline="-25000" dirty="0">
                <a:latin typeface="Helvetica" charset="0"/>
                <a:ea typeface="ＭＳ Ｐゴシック" charset="0"/>
              </a:rPr>
              <a:t>n-1</a:t>
            </a:r>
          </a:p>
          <a:p>
            <a:pPr eaLnBrk="1" hangingPunct="1">
              <a:defRPr/>
            </a:pPr>
            <a:endParaRPr lang="en-US" i="1" dirty="0">
              <a:latin typeface="Helvetica" charset="0"/>
              <a:ea typeface="ＭＳ Ｐゴシック" charset="0"/>
              <a:cs typeface="ＭＳ Ｐゴシック" charset="0"/>
            </a:endParaRPr>
          </a:p>
          <a:p>
            <a:pPr eaLnBrk="1" hangingPunct="1">
              <a:defRPr/>
            </a:pPr>
            <a:r>
              <a:rPr lang="en-US" dirty="0">
                <a:latin typeface="Helvetica" charset="0"/>
                <a:ea typeface="ＭＳ Ｐゴシック" charset="0"/>
                <a:cs typeface="ＭＳ Ｐゴシック" charset="0"/>
              </a:rPr>
              <a:t>Want to maximize throughput and peak memory utilization.</a:t>
            </a:r>
          </a:p>
          <a:p>
            <a:pPr lvl="1" eaLnBrk="1" hangingPunct="1">
              <a:defRPr/>
            </a:pPr>
            <a:r>
              <a:rPr lang="en-US" dirty="0">
                <a:latin typeface="Helvetica" charset="0"/>
                <a:ea typeface="ＭＳ Ｐゴシック" charset="0"/>
              </a:rPr>
              <a:t>These goals are often conflicting</a:t>
            </a:r>
          </a:p>
          <a:p>
            <a:pPr eaLnBrk="1" hangingPunct="1">
              <a:defRPr/>
            </a:pPr>
            <a:endParaRPr lang="en-US" dirty="0">
              <a:latin typeface="Helvetica" charset="0"/>
              <a:ea typeface="ＭＳ Ｐゴシック" charset="0"/>
              <a:cs typeface="ＭＳ Ｐゴシック" charset="0"/>
            </a:endParaRPr>
          </a:p>
          <a:p>
            <a:pPr eaLnBrk="1" hangingPunct="1">
              <a:defRPr/>
            </a:pPr>
            <a:r>
              <a:rPr lang="en-US" dirty="0">
                <a:latin typeface="Helvetica" charset="0"/>
                <a:ea typeface="ＭＳ Ｐゴシック" charset="0"/>
                <a:cs typeface="ＭＳ Ｐゴシック" charset="0"/>
              </a:rPr>
              <a:t>Throughput:</a:t>
            </a:r>
          </a:p>
          <a:p>
            <a:pPr lvl="1" eaLnBrk="1" hangingPunct="1">
              <a:defRPr/>
            </a:pPr>
            <a:r>
              <a:rPr lang="en-US" dirty="0">
                <a:latin typeface="Helvetica" charset="0"/>
                <a:ea typeface="ＭＳ Ｐゴシック" charset="0"/>
              </a:rPr>
              <a:t>Number of completed requests per unit time</a:t>
            </a:r>
          </a:p>
          <a:p>
            <a:pPr lvl="1" eaLnBrk="1" hangingPunct="1">
              <a:defRPr/>
            </a:pPr>
            <a:r>
              <a:rPr lang="en-US" dirty="0">
                <a:latin typeface="Helvetica" charset="0"/>
                <a:ea typeface="ＭＳ Ｐゴシック" charset="0"/>
              </a:rPr>
              <a:t>Example:</a:t>
            </a:r>
          </a:p>
          <a:p>
            <a:pPr lvl="2" eaLnBrk="1" hangingPunct="1">
              <a:defRPr/>
            </a:pPr>
            <a:r>
              <a:rPr lang="en-US" dirty="0">
                <a:latin typeface="Helvetica" charset="0"/>
                <a:ea typeface="ＭＳ Ｐゴシック" charset="0"/>
              </a:rPr>
              <a:t>5,000 </a:t>
            </a:r>
            <a:r>
              <a:rPr lang="en-US" dirty="0" err="1">
                <a:latin typeface="Helvetica" charset="0"/>
                <a:ea typeface="ＭＳ Ｐゴシック" charset="0"/>
              </a:rPr>
              <a:t>malloc</a:t>
            </a:r>
            <a:r>
              <a:rPr lang="en-US" dirty="0">
                <a:latin typeface="Helvetica" charset="0"/>
                <a:ea typeface="ＭＳ Ｐゴシック" charset="0"/>
              </a:rPr>
              <a:t> calls and 5,000 free calls in 10 seconds </a:t>
            </a:r>
          </a:p>
          <a:p>
            <a:pPr lvl="2" eaLnBrk="1" hangingPunct="1">
              <a:defRPr/>
            </a:pPr>
            <a:r>
              <a:rPr lang="en-US" dirty="0">
                <a:latin typeface="Helvetica" charset="0"/>
                <a:ea typeface="ＭＳ Ｐゴシック" charset="0"/>
              </a:rPr>
              <a:t>Throughput is 1,000 operations/second.</a:t>
            </a: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381000" y="123825"/>
            <a:ext cx="6858000" cy="1095375"/>
          </a:xfrm>
        </p:spPr>
        <p:txBody>
          <a:bodyPr/>
          <a:lstStyle/>
          <a:p>
            <a:pPr eaLnBrk="1" hangingPunct="1">
              <a:defRPr/>
            </a:pPr>
            <a:r>
              <a:rPr lang="en-US" smtClean="0">
                <a:cs typeface="+mj-cs"/>
              </a:rPr>
              <a:t>Performance Goals: </a:t>
            </a:r>
            <a:br>
              <a:rPr lang="en-US" smtClean="0">
                <a:cs typeface="+mj-cs"/>
              </a:rPr>
            </a:br>
            <a:r>
              <a:rPr lang="en-US" smtClean="0">
                <a:cs typeface="+mj-cs"/>
              </a:rPr>
              <a:t>Peak Memory Utilization</a:t>
            </a:r>
          </a:p>
        </p:txBody>
      </p:sp>
      <p:sp>
        <p:nvSpPr>
          <p:cNvPr id="559107" name="Rectangle 3"/>
          <p:cNvSpPr>
            <a:spLocks noGrp="1" noChangeArrowheads="1"/>
          </p:cNvSpPr>
          <p:nvPr>
            <p:ph type="body" idx="1"/>
          </p:nvPr>
        </p:nvSpPr>
        <p:spPr>
          <a:xfrm>
            <a:off x="444500" y="1676400"/>
            <a:ext cx="8470900" cy="4724400"/>
          </a:xfrm>
        </p:spPr>
        <p:txBody>
          <a:bodyPr/>
          <a:lstStyle/>
          <a:p>
            <a:pPr eaLnBrk="1" hangingPunct="1">
              <a:lnSpc>
                <a:spcPct val="85000"/>
              </a:lnSpc>
              <a:defRPr/>
            </a:pPr>
            <a:r>
              <a:rPr lang="en-US" dirty="0">
                <a:latin typeface="Helvetica" charset="0"/>
                <a:ea typeface="ＭＳ Ｐゴシック" charset="0"/>
                <a:cs typeface="ＭＳ Ｐゴシック" charset="0"/>
              </a:rPr>
              <a:t>Given some sequence of </a:t>
            </a:r>
            <a:r>
              <a:rPr lang="en-US" dirty="0" err="1">
                <a:latin typeface="Helvetica" charset="0"/>
                <a:ea typeface="ＭＳ Ｐゴシック" charset="0"/>
                <a:cs typeface="ＭＳ Ｐゴシック" charset="0"/>
              </a:rPr>
              <a:t>malloc</a:t>
            </a:r>
            <a:r>
              <a:rPr lang="en-US" dirty="0">
                <a:latin typeface="Helvetica" charset="0"/>
                <a:ea typeface="ＭＳ Ｐゴシック" charset="0"/>
                <a:cs typeface="ＭＳ Ｐゴシック" charset="0"/>
              </a:rPr>
              <a:t> and free requests:</a:t>
            </a:r>
          </a:p>
          <a:p>
            <a:pPr lvl="1" eaLnBrk="1" hangingPunct="1">
              <a:lnSpc>
                <a:spcPct val="90000"/>
              </a:lnSpc>
              <a:defRPr/>
            </a:pPr>
            <a:r>
              <a:rPr lang="en-US" dirty="0">
                <a:latin typeface="Helvetica" charset="0"/>
                <a:ea typeface="ＭＳ Ｐゴシック" charset="0"/>
              </a:rPr>
              <a:t> </a:t>
            </a:r>
            <a:r>
              <a:rPr lang="en-US" i="1" dirty="0">
                <a:latin typeface="Helvetica" charset="0"/>
                <a:ea typeface="ＭＳ Ｐゴシック" charset="0"/>
              </a:rPr>
              <a:t>R</a:t>
            </a:r>
            <a:r>
              <a:rPr lang="en-US" i="1" baseline="-25000" dirty="0">
                <a:latin typeface="Helvetica" charset="0"/>
                <a:ea typeface="ＭＳ Ｐゴシック" charset="0"/>
              </a:rPr>
              <a:t>0</a:t>
            </a:r>
            <a:r>
              <a:rPr lang="en-US" i="1" dirty="0">
                <a:latin typeface="Helvetica" charset="0"/>
                <a:ea typeface="ＭＳ Ｐゴシック" charset="0"/>
              </a:rPr>
              <a:t>, R</a:t>
            </a:r>
            <a:r>
              <a:rPr lang="en-US" i="1" baseline="-25000" dirty="0">
                <a:latin typeface="Helvetica" charset="0"/>
                <a:ea typeface="ＭＳ Ｐゴシック" charset="0"/>
              </a:rPr>
              <a:t>1</a:t>
            </a:r>
            <a:r>
              <a:rPr lang="en-US" i="1" dirty="0">
                <a:latin typeface="Helvetica" charset="0"/>
                <a:ea typeface="ＭＳ Ｐゴシック" charset="0"/>
              </a:rPr>
              <a:t>, ..., </a:t>
            </a:r>
            <a:r>
              <a:rPr lang="en-US" i="1" dirty="0" err="1">
                <a:latin typeface="Helvetica" charset="0"/>
                <a:ea typeface="ＭＳ Ｐゴシック" charset="0"/>
              </a:rPr>
              <a:t>R</a:t>
            </a:r>
            <a:r>
              <a:rPr lang="en-US" i="1" baseline="-25000" dirty="0" err="1">
                <a:latin typeface="Helvetica" charset="0"/>
                <a:ea typeface="ＭＳ Ｐゴシック" charset="0"/>
              </a:rPr>
              <a:t>k</a:t>
            </a:r>
            <a:r>
              <a:rPr lang="en-US" i="1" dirty="0">
                <a:latin typeface="Helvetica" charset="0"/>
                <a:ea typeface="ＭＳ Ｐゴシック" charset="0"/>
              </a:rPr>
              <a:t>, ... , R</a:t>
            </a:r>
            <a:r>
              <a:rPr lang="en-US" i="1" baseline="-25000" dirty="0">
                <a:latin typeface="Helvetica" charset="0"/>
                <a:ea typeface="ＭＳ Ｐゴシック" charset="0"/>
              </a:rPr>
              <a:t>n-1</a:t>
            </a:r>
          </a:p>
          <a:p>
            <a:pPr eaLnBrk="1" hangingPunct="1">
              <a:lnSpc>
                <a:spcPct val="85000"/>
              </a:lnSpc>
              <a:defRPr/>
            </a:pPr>
            <a:endParaRPr lang="en-US" i="1" dirty="0">
              <a:latin typeface="Helvetica" charset="0"/>
              <a:ea typeface="ＭＳ Ｐゴシック" charset="0"/>
              <a:cs typeface="ＭＳ Ｐゴシック" charset="0"/>
            </a:endParaRPr>
          </a:p>
          <a:p>
            <a:pPr eaLnBrk="1" hangingPunct="1">
              <a:lnSpc>
                <a:spcPct val="85000"/>
              </a:lnSpc>
              <a:defRPr/>
            </a:pPr>
            <a:r>
              <a:rPr lang="en-US" i="1" dirty="0" err="1">
                <a:latin typeface="Helvetica" charset="0"/>
                <a:ea typeface="ＭＳ Ｐゴシック" charset="0"/>
                <a:cs typeface="ＭＳ Ｐゴシック" charset="0"/>
              </a:rPr>
              <a:t>Def</a:t>
            </a:r>
            <a:r>
              <a:rPr lang="en-US" i="1" dirty="0">
                <a:latin typeface="Helvetica" charset="0"/>
                <a:ea typeface="ＭＳ Ｐゴシック" charset="0"/>
                <a:cs typeface="ＭＳ Ｐゴシック" charset="0"/>
              </a:rPr>
              <a:t>: Aggregate payload </a:t>
            </a:r>
            <a:r>
              <a:rPr lang="en-US" i="1" dirty="0" err="1">
                <a:latin typeface="Helvetica" charset="0"/>
                <a:ea typeface="ＭＳ Ｐゴシック" charset="0"/>
                <a:cs typeface="ＭＳ Ｐゴシック" charset="0"/>
              </a:rPr>
              <a:t>P</a:t>
            </a:r>
            <a:r>
              <a:rPr lang="en-US" i="1" baseline="-25000" dirty="0" err="1">
                <a:latin typeface="Helvetica" charset="0"/>
                <a:ea typeface="ＭＳ Ｐゴシック" charset="0"/>
                <a:cs typeface="ＭＳ Ｐゴシック" charset="0"/>
              </a:rPr>
              <a:t>k</a:t>
            </a:r>
            <a:r>
              <a:rPr lang="en-US" dirty="0">
                <a:latin typeface="Helvetica" charset="0"/>
                <a:ea typeface="ＭＳ Ｐゴシック" charset="0"/>
                <a:cs typeface="ＭＳ Ｐゴシック" charset="0"/>
              </a:rPr>
              <a:t>: </a:t>
            </a:r>
          </a:p>
          <a:p>
            <a:pPr lvl="1" eaLnBrk="1" hangingPunct="1">
              <a:lnSpc>
                <a:spcPct val="90000"/>
              </a:lnSpc>
              <a:defRPr/>
            </a:pPr>
            <a:r>
              <a:rPr lang="en-US" dirty="0">
                <a:latin typeface="Helvetica" charset="0"/>
                <a:ea typeface="ＭＳ Ｐゴシック" charset="0"/>
              </a:rPr>
              <a:t> </a:t>
            </a:r>
            <a:r>
              <a:rPr lang="en-US" dirty="0" err="1">
                <a:latin typeface="Courier New" charset="0"/>
                <a:ea typeface="ＭＳ Ｐゴシック" charset="0"/>
              </a:rPr>
              <a:t>malloc</a:t>
            </a:r>
            <a:r>
              <a:rPr lang="en-US" dirty="0">
                <a:latin typeface="Courier New" charset="0"/>
                <a:ea typeface="ＭＳ Ｐゴシック" charset="0"/>
              </a:rPr>
              <a:t>(p)</a:t>
            </a:r>
            <a:r>
              <a:rPr lang="en-US" dirty="0">
                <a:latin typeface="Helvetica" charset="0"/>
                <a:ea typeface="ＭＳ Ｐゴシック" charset="0"/>
              </a:rPr>
              <a:t> results in a block with a </a:t>
            </a:r>
            <a:r>
              <a:rPr lang="en-US" i="1" dirty="0">
                <a:latin typeface="Helvetica" charset="0"/>
                <a:ea typeface="ＭＳ Ｐゴシック" charset="0"/>
              </a:rPr>
              <a:t>payload</a:t>
            </a:r>
            <a:r>
              <a:rPr lang="en-US" dirty="0">
                <a:latin typeface="Helvetica" charset="0"/>
                <a:ea typeface="ＭＳ Ｐゴシック" charset="0"/>
              </a:rPr>
              <a:t> of </a:t>
            </a:r>
            <a:r>
              <a:rPr lang="en-US" dirty="0">
                <a:latin typeface="Courier New" charset="0"/>
                <a:ea typeface="ＭＳ Ｐゴシック" charset="0"/>
              </a:rPr>
              <a:t>p</a:t>
            </a:r>
            <a:r>
              <a:rPr lang="en-US" dirty="0">
                <a:latin typeface="Helvetica" charset="0"/>
                <a:ea typeface="ＭＳ Ｐゴシック" charset="0"/>
              </a:rPr>
              <a:t> bytes.. </a:t>
            </a:r>
          </a:p>
          <a:p>
            <a:pPr lvl="1" eaLnBrk="1" hangingPunct="1">
              <a:lnSpc>
                <a:spcPct val="90000"/>
              </a:lnSpc>
              <a:defRPr/>
            </a:pPr>
            <a:r>
              <a:rPr lang="en-US" dirty="0">
                <a:latin typeface="Helvetica" charset="0"/>
                <a:ea typeface="ＭＳ Ｐゴシック" charset="0"/>
              </a:rPr>
              <a:t>After request </a:t>
            </a:r>
            <a:r>
              <a:rPr lang="en-US" i="1" dirty="0" err="1">
                <a:latin typeface="Helvetica" charset="0"/>
                <a:ea typeface="ＭＳ Ｐゴシック" charset="0"/>
              </a:rPr>
              <a:t>R</a:t>
            </a:r>
            <a:r>
              <a:rPr lang="en-US" i="1" baseline="-25000" dirty="0" err="1">
                <a:latin typeface="Helvetica" charset="0"/>
                <a:ea typeface="ＭＳ Ｐゴシック" charset="0"/>
              </a:rPr>
              <a:t>k</a:t>
            </a:r>
            <a:r>
              <a:rPr lang="en-US" i="1" baseline="-25000" dirty="0">
                <a:latin typeface="Helvetica" charset="0"/>
                <a:ea typeface="ＭＳ Ｐゴシック" charset="0"/>
              </a:rPr>
              <a:t> </a:t>
            </a:r>
            <a:r>
              <a:rPr lang="en-US" dirty="0">
                <a:latin typeface="Helvetica" charset="0"/>
                <a:ea typeface="ＭＳ Ｐゴシック" charset="0"/>
              </a:rPr>
              <a:t>has completed, the </a:t>
            </a:r>
            <a:r>
              <a:rPr lang="en-US" i="1" dirty="0">
                <a:latin typeface="Helvetica" charset="0"/>
                <a:ea typeface="ＭＳ Ｐゴシック" charset="0"/>
              </a:rPr>
              <a:t>aggregate payload</a:t>
            </a:r>
            <a:r>
              <a:rPr lang="en-US" dirty="0">
                <a:latin typeface="Helvetica" charset="0"/>
                <a:ea typeface="ＭＳ Ｐゴシック" charset="0"/>
              </a:rPr>
              <a:t> </a:t>
            </a:r>
            <a:r>
              <a:rPr lang="en-US" i="1" dirty="0" err="1">
                <a:latin typeface="Helvetica" charset="0"/>
                <a:ea typeface="ＭＳ Ｐゴシック" charset="0"/>
              </a:rPr>
              <a:t>P</a:t>
            </a:r>
            <a:r>
              <a:rPr lang="en-US" i="1" baseline="-25000" dirty="0" err="1">
                <a:latin typeface="Helvetica" charset="0"/>
                <a:ea typeface="ＭＳ Ｐゴシック" charset="0"/>
              </a:rPr>
              <a:t>k</a:t>
            </a:r>
            <a:r>
              <a:rPr lang="en-US" i="1" baseline="-25000" dirty="0">
                <a:latin typeface="Helvetica" charset="0"/>
                <a:ea typeface="ＭＳ Ｐゴシック" charset="0"/>
              </a:rPr>
              <a:t>  </a:t>
            </a:r>
            <a:r>
              <a:rPr lang="en-US" dirty="0">
                <a:latin typeface="Helvetica" charset="0"/>
                <a:ea typeface="ＭＳ Ｐゴシック" charset="0"/>
              </a:rPr>
              <a:t>is the sum of currently allocated payloads.</a:t>
            </a:r>
          </a:p>
          <a:p>
            <a:pPr eaLnBrk="1" hangingPunct="1">
              <a:lnSpc>
                <a:spcPct val="85000"/>
              </a:lnSpc>
              <a:defRPr/>
            </a:pPr>
            <a:r>
              <a:rPr lang="en-US" i="1" dirty="0" err="1">
                <a:latin typeface="Helvetica" charset="0"/>
                <a:ea typeface="ＭＳ Ｐゴシック" charset="0"/>
                <a:cs typeface="ＭＳ Ｐゴシック" charset="0"/>
              </a:rPr>
              <a:t>Def</a:t>
            </a:r>
            <a:r>
              <a:rPr lang="en-US" i="1" dirty="0">
                <a:latin typeface="Helvetica" charset="0"/>
                <a:ea typeface="ＭＳ Ｐゴシック" charset="0"/>
                <a:cs typeface="ＭＳ Ｐゴシック" charset="0"/>
              </a:rPr>
              <a:t>: Current heap size is denoted by </a:t>
            </a:r>
            <a:r>
              <a:rPr lang="en-US" i="1" dirty="0" err="1">
                <a:latin typeface="Helvetica" charset="0"/>
                <a:ea typeface="ＭＳ Ｐゴシック" charset="0"/>
                <a:cs typeface="ＭＳ Ｐゴシック" charset="0"/>
              </a:rPr>
              <a:t>H</a:t>
            </a:r>
            <a:r>
              <a:rPr lang="en-US" i="1" baseline="-25000" dirty="0" err="1">
                <a:latin typeface="Helvetica" charset="0"/>
                <a:ea typeface="ＭＳ Ｐゴシック" charset="0"/>
                <a:cs typeface="ＭＳ Ｐゴシック" charset="0"/>
              </a:rPr>
              <a:t>k</a:t>
            </a:r>
            <a:endParaRPr lang="en-US" i="1" baseline="-25000" dirty="0">
              <a:latin typeface="Helvetica" charset="0"/>
              <a:ea typeface="ＭＳ Ｐゴシック" charset="0"/>
              <a:cs typeface="ＭＳ Ｐゴシック" charset="0"/>
            </a:endParaRPr>
          </a:p>
          <a:p>
            <a:pPr lvl="1" eaLnBrk="1" hangingPunct="1">
              <a:lnSpc>
                <a:spcPct val="90000"/>
              </a:lnSpc>
              <a:defRPr/>
            </a:pPr>
            <a:r>
              <a:rPr lang="en-US" dirty="0">
                <a:latin typeface="Helvetica" charset="0"/>
                <a:ea typeface="ＭＳ Ｐゴシック" charset="0"/>
              </a:rPr>
              <a:t>Assume that </a:t>
            </a:r>
            <a:r>
              <a:rPr lang="en-US" i="1" dirty="0" err="1">
                <a:latin typeface="Helvetica" charset="0"/>
                <a:ea typeface="ＭＳ Ｐゴシック" charset="0"/>
              </a:rPr>
              <a:t>H</a:t>
            </a:r>
            <a:r>
              <a:rPr lang="en-US" i="1" baseline="-25000" dirty="0" err="1">
                <a:latin typeface="Helvetica" charset="0"/>
                <a:ea typeface="ＭＳ Ｐゴシック" charset="0"/>
              </a:rPr>
              <a:t>k</a:t>
            </a:r>
            <a:r>
              <a:rPr lang="en-US" dirty="0">
                <a:latin typeface="Helvetica" charset="0"/>
                <a:ea typeface="ＭＳ Ｐゴシック" charset="0"/>
              </a:rPr>
              <a:t> is monotonically </a:t>
            </a:r>
            <a:r>
              <a:rPr lang="en-US" dirty="0" err="1">
                <a:latin typeface="Helvetica" charset="0"/>
                <a:ea typeface="ＭＳ Ｐゴシック" charset="0"/>
              </a:rPr>
              <a:t>nondecreasing</a:t>
            </a:r>
            <a:endParaRPr lang="en-US" dirty="0">
              <a:latin typeface="Helvetica" charset="0"/>
              <a:ea typeface="ＭＳ Ｐゴシック" charset="0"/>
            </a:endParaRPr>
          </a:p>
          <a:p>
            <a:pPr eaLnBrk="1" hangingPunct="1">
              <a:lnSpc>
                <a:spcPct val="85000"/>
              </a:lnSpc>
              <a:defRPr/>
            </a:pPr>
            <a:r>
              <a:rPr lang="en-US" i="1" dirty="0" err="1">
                <a:latin typeface="Helvetica" charset="0"/>
                <a:ea typeface="ＭＳ Ｐゴシック" charset="0"/>
                <a:cs typeface="ＭＳ Ｐゴシック" charset="0"/>
              </a:rPr>
              <a:t>Def</a:t>
            </a:r>
            <a:r>
              <a:rPr lang="en-US" i="1" dirty="0">
                <a:latin typeface="Helvetica" charset="0"/>
                <a:ea typeface="ＭＳ Ｐゴシック" charset="0"/>
                <a:cs typeface="ＭＳ Ｐゴシック" charset="0"/>
              </a:rPr>
              <a:t>: Peak memory utilization: </a:t>
            </a:r>
          </a:p>
          <a:p>
            <a:pPr lvl="1" eaLnBrk="1" hangingPunct="1">
              <a:lnSpc>
                <a:spcPct val="90000"/>
              </a:lnSpc>
              <a:defRPr/>
            </a:pPr>
            <a:r>
              <a:rPr lang="en-US" dirty="0">
                <a:latin typeface="Helvetica" charset="0"/>
                <a:ea typeface="ＭＳ Ｐゴシック" charset="0"/>
              </a:rPr>
              <a:t>After </a:t>
            </a:r>
            <a:r>
              <a:rPr lang="en-US" i="1" dirty="0">
                <a:latin typeface="Helvetica" charset="0"/>
                <a:ea typeface="ＭＳ Ｐゴシック" charset="0"/>
              </a:rPr>
              <a:t>k</a:t>
            </a:r>
            <a:r>
              <a:rPr lang="en-US" dirty="0">
                <a:latin typeface="Helvetica" charset="0"/>
                <a:ea typeface="ＭＳ Ｐゴシック" charset="0"/>
              </a:rPr>
              <a:t> requests, </a:t>
            </a:r>
            <a:r>
              <a:rPr lang="en-US" i="1" dirty="0">
                <a:latin typeface="Helvetica" charset="0"/>
                <a:ea typeface="ＭＳ Ｐゴシック" charset="0"/>
              </a:rPr>
              <a:t>peak memory utilization</a:t>
            </a:r>
            <a:r>
              <a:rPr lang="en-US" dirty="0">
                <a:latin typeface="Helvetica" charset="0"/>
                <a:ea typeface="ＭＳ Ｐゴシック" charset="0"/>
              </a:rPr>
              <a:t> is:</a:t>
            </a:r>
          </a:p>
          <a:p>
            <a:pPr lvl="2" eaLnBrk="1" hangingPunct="1">
              <a:lnSpc>
                <a:spcPct val="97000"/>
              </a:lnSpc>
              <a:defRPr/>
            </a:pPr>
            <a:r>
              <a:rPr lang="en-US" i="1" dirty="0" err="1">
                <a:latin typeface="Helvetica" charset="0"/>
                <a:ea typeface="ＭＳ Ｐゴシック" charset="0"/>
              </a:rPr>
              <a:t>U</a:t>
            </a:r>
            <a:r>
              <a:rPr lang="en-US" i="1" baseline="-25000" dirty="0" err="1">
                <a:latin typeface="Helvetica" charset="0"/>
                <a:ea typeface="ＭＳ Ｐゴシック" charset="0"/>
              </a:rPr>
              <a:t>k</a:t>
            </a:r>
            <a:r>
              <a:rPr lang="en-US" i="1" dirty="0">
                <a:latin typeface="Helvetica" charset="0"/>
                <a:ea typeface="ＭＳ Ｐゴシック" charset="0"/>
              </a:rPr>
              <a:t> = ( max</a:t>
            </a:r>
            <a:r>
              <a:rPr lang="en-US" i="1" baseline="-25000" dirty="0">
                <a:latin typeface="Helvetica" charset="0"/>
                <a:ea typeface="ＭＳ Ｐゴシック" charset="0"/>
              </a:rPr>
              <a:t>i&lt;k</a:t>
            </a:r>
            <a:r>
              <a:rPr lang="en-US" i="1" dirty="0">
                <a:latin typeface="Helvetica" charset="0"/>
                <a:ea typeface="ＭＳ Ｐゴシック" charset="0"/>
              </a:rPr>
              <a:t> P</a:t>
            </a:r>
            <a:r>
              <a:rPr lang="en-US" i="1" baseline="-25000" dirty="0">
                <a:latin typeface="Helvetica" charset="0"/>
                <a:ea typeface="ＭＳ Ｐゴシック" charset="0"/>
              </a:rPr>
              <a:t>i </a:t>
            </a:r>
            <a:r>
              <a:rPr lang="en-US" i="1" dirty="0">
                <a:latin typeface="Helvetica" charset="0"/>
                <a:ea typeface="ＭＳ Ｐゴシック" charset="0"/>
              </a:rPr>
              <a:t>)  /  </a:t>
            </a:r>
            <a:r>
              <a:rPr lang="en-US" i="1" dirty="0" err="1">
                <a:latin typeface="Helvetica" charset="0"/>
                <a:ea typeface="ＭＳ Ｐゴシック" charset="0"/>
              </a:rPr>
              <a:t>H</a:t>
            </a:r>
            <a:r>
              <a:rPr lang="en-US" i="1" baseline="-25000" dirty="0" err="1">
                <a:latin typeface="Helvetica" charset="0"/>
                <a:ea typeface="ＭＳ Ｐゴシック" charset="0"/>
              </a:rPr>
              <a:t>k</a:t>
            </a:r>
            <a:endParaRPr lang="en-US" i="1" baseline="-25000" dirty="0">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381000" y="417513"/>
            <a:ext cx="6070600" cy="573087"/>
          </a:xfrm>
        </p:spPr>
        <p:txBody>
          <a:bodyPr/>
          <a:lstStyle/>
          <a:p>
            <a:pPr eaLnBrk="1" hangingPunct="1">
              <a:defRPr/>
            </a:pPr>
            <a:r>
              <a:rPr lang="en-US" smtClean="0">
                <a:cs typeface="+mj-cs"/>
              </a:rPr>
              <a:t>Explicit Free Lists</a:t>
            </a:r>
          </a:p>
        </p:txBody>
      </p:sp>
      <p:sp>
        <p:nvSpPr>
          <p:cNvPr id="586755" name="Rectangle 3"/>
          <p:cNvSpPr>
            <a:spLocks noGrp="1" noChangeArrowheads="1"/>
          </p:cNvSpPr>
          <p:nvPr>
            <p:ph type="body" idx="1"/>
          </p:nvPr>
        </p:nvSpPr>
        <p:spPr/>
        <p:txBody>
          <a:bodyPr/>
          <a:lstStyle/>
          <a:p>
            <a:pPr eaLnBrk="1" hangingPunct="1">
              <a:lnSpc>
                <a:spcPct val="85000"/>
              </a:lnSpc>
              <a:defRPr/>
            </a:pPr>
            <a:endParaRPr lang="en-US" smtClean="0">
              <a:cs typeface="+mn-cs"/>
            </a:endParaRPr>
          </a:p>
          <a:p>
            <a:pPr eaLnBrk="1" hangingPunct="1">
              <a:lnSpc>
                <a:spcPct val="85000"/>
              </a:lnSpc>
              <a:defRPr/>
            </a:pPr>
            <a:endParaRPr lang="en-US" smtClean="0">
              <a:cs typeface="+mn-cs"/>
            </a:endParaRPr>
          </a:p>
          <a:p>
            <a:pPr eaLnBrk="1" hangingPunct="1">
              <a:lnSpc>
                <a:spcPct val="85000"/>
              </a:lnSpc>
              <a:defRPr/>
            </a:pPr>
            <a:r>
              <a:rPr lang="en-US" smtClean="0">
                <a:cs typeface="+mn-cs"/>
              </a:rPr>
              <a:t>Use data space for link pointers</a:t>
            </a:r>
          </a:p>
          <a:p>
            <a:pPr lvl="1" eaLnBrk="1" hangingPunct="1">
              <a:lnSpc>
                <a:spcPct val="90000"/>
              </a:lnSpc>
              <a:defRPr/>
            </a:pPr>
            <a:r>
              <a:rPr lang="en-US" smtClean="0"/>
              <a:t>Typically doubly linked</a:t>
            </a:r>
          </a:p>
          <a:p>
            <a:pPr lvl="1" eaLnBrk="1" hangingPunct="1">
              <a:lnSpc>
                <a:spcPct val="90000"/>
              </a:lnSpc>
              <a:defRPr/>
            </a:pPr>
            <a:r>
              <a:rPr lang="en-US" smtClean="0"/>
              <a:t>Still need boundary tags for coalescing</a:t>
            </a:r>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r>
              <a:rPr lang="en-US" smtClean="0"/>
              <a:t>It is important to realize that links are not necessarily in the same order as the blocks</a:t>
            </a:r>
          </a:p>
        </p:txBody>
      </p:sp>
      <p:grpSp>
        <p:nvGrpSpPr>
          <p:cNvPr id="64515" name="Group 4"/>
          <p:cNvGrpSpPr>
            <a:grpSpLocks/>
          </p:cNvGrpSpPr>
          <p:nvPr/>
        </p:nvGrpSpPr>
        <p:grpSpPr bwMode="auto">
          <a:xfrm>
            <a:off x="2209800" y="1371600"/>
            <a:ext cx="4343400" cy="304800"/>
            <a:chOff x="1392" y="2304"/>
            <a:chExt cx="2736" cy="192"/>
          </a:xfrm>
        </p:grpSpPr>
        <p:sp>
          <p:nvSpPr>
            <p:cNvPr id="586757" name="Rectangle 5"/>
            <p:cNvSpPr>
              <a:spLocks noChangeArrowheads="1"/>
            </p:cNvSpPr>
            <p:nvPr/>
          </p:nvSpPr>
          <p:spPr bwMode="auto">
            <a:xfrm>
              <a:off x="1584" y="2304"/>
              <a:ext cx="52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A</a:t>
              </a:r>
            </a:p>
          </p:txBody>
        </p:sp>
        <p:sp>
          <p:nvSpPr>
            <p:cNvPr id="586758" name="Rectangle 6"/>
            <p:cNvSpPr>
              <a:spLocks noChangeArrowheads="1"/>
            </p:cNvSpPr>
            <p:nvPr/>
          </p:nvSpPr>
          <p:spPr bwMode="auto">
            <a:xfrm>
              <a:off x="2400" y="2304"/>
              <a:ext cx="528"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B</a:t>
              </a:r>
            </a:p>
          </p:txBody>
        </p:sp>
        <p:sp>
          <p:nvSpPr>
            <p:cNvPr id="586759" name="Rectangle 7"/>
            <p:cNvSpPr>
              <a:spLocks noChangeArrowheads="1"/>
            </p:cNvSpPr>
            <p:nvPr/>
          </p:nvSpPr>
          <p:spPr bwMode="auto">
            <a:xfrm>
              <a:off x="3168" y="2304"/>
              <a:ext cx="720" cy="192"/>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C</a:t>
              </a:r>
            </a:p>
          </p:txBody>
        </p:sp>
        <p:sp>
          <p:nvSpPr>
            <p:cNvPr id="586760" name="Line 8"/>
            <p:cNvSpPr>
              <a:spLocks noChangeShapeType="1"/>
            </p:cNvSpPr>
            <p:nvPr/>
          </p:nvSpPr>
          <p:spPr bwMode="auto">
            <a:xfrm>
              <a:off x="2112" y="2352"/>
              <a:ext cx="2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1" name="Line 9"/>
            <p:cNvSpPr>
              <a:spLocks noChangeShapeType="1"/>
            </p:cNvSpPr>
            <p:nvPr/>
          </p:nvSpPr>
          <p:spPr bwMode="auto">
            <a:xfrm>
              <a:off x="2928" y="2352"/>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2" name="Line 10"/>
            <p:cNvSpPr>
              <a:spLocks noChangeShapeType="1"/>
            </p:cNvSpPr>
            <p:nvPr/>
          </p:nvSpPr>
          <p:spPr bwMode="auto">
            <a:xfrm flipH="1">
              <a:off x="2928" y="2448"/>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3" name="Line 11"/>
            <p:cNvSpPr>
              <a:spLocks noChangeShapeType="1"/>
            </p:cNvSpPr>
            <p:nvPr/>
          </p:nvSpPr>
          <p:spPr bwMode="auto">
            <a:xfrm flipH="1">
              <a:off x="2112" y="2448"/>
              <a:ext cx="2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4" name="Line 12"/>
            <p:cNvSpPr>
              <a:spLocks noChangeShapeType="1"/>
            </p:cNvSpPr>
            <p:nvPr/>
          </p:nvSpPr>
          <p:spPr bwMode="auto">
            <a:xfrm>
              <a:off x="3888" y="2352"/>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5" name="Line 13"/>
            <p:cNvSpPr>
              <a:spLocks noChangeShapeType="1"/>
            </p:cNvSpPr>
            <p:nvPr/>
          </p:nvSpPr>
          <p:spPr bwMode="auto">
            <a:xfrm flipH="1">
              <a:off x="1392" y="2448"/>
              <a:ext cx="1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grpSp>
      <p:sp>
        <p:nvSpPr>
          <p:cNvPr id="586766" name="Rectangle 14"/>
          <p:cNvSpPr>
            <a:spLocks noChangeArrowheads="1"/>
          </p:cNvSpPr>
          <p:nvPr/>
        </p:nvSpPr>
        <p:spPr bwMode="auto">
          <a:xfrm>
            <a:off x="9144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67" name="Rectangle 15"/>
          <p:cNvSpPr>
            <a:spLocks noChangeArrowheads="1"/>
          </p:cNvSpPr>
          <p:nvPr/>
        </p:nvSpPr>
        <p:spPr bwMode="auto">
          <a:xfrm>
            <a:off x="12192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8" name="Rectangle 16"/>
          <p:cNvSpPr>
            <a:spLocks noChangeArrowheads="1"/>
          </p:cNvSpPr>
          <p:nvPr/>
        </p:nvSpPr>
        <p:spPr bwMode="auto">
          <a:xfrm>
            <a:off x="15240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69" name="Rectangle 17"/>
          <p:cNvSpPr>
            <a:spLocks noChangeArrowheads="1"/>
          </p:cNvSpPr>
          <p:nvPr/>
        </p:nvSpPr>
        <p:spPr bwMode="auto">
          <a:xfrm>
            <a:off x="18288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70" name="Rectangle 18"/>
          <p:cNvSpPr>
            <a:spLocks noChangeArrowheads="1"/>
          </p:cNvSpPr>
          <p:nvPr/>
        </p:nvSpPr>
        <p:spPr bwMode="auto">
          <a:xfrm>
            <a:off x="21336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71" name="Rectangle 19"/>
          <p:cNvSpPr>
            <a:spLocks noChangeArrowheads="1"/>
          </p:cNvSpPr>
          <p:nvPr/>
        </p:nvSpPr>
        <p:spPr bwMode="auto">
          <a:xfrm>
            <a:off x="24384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72" name="Rectangle 20"/>
          <p:cNvSpPr>
            <a:spLocks noChangeArrowheads="1"/>
          </p:cNvSpPr>
          <p:nvPr/>
        </p:nvSpPr>
        <p:spPr bwMode="auto">
          <a:xfrm>
            <a:off x="27432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73" name="Rectangle 21"/>
          <p:cNvSpPr>
            <a:spLocks noChangeArrowheads="1"/>
          </p:cNvSpPr>
          <p:nvPr/>
        </p:nvSpPr>
        <p:spPr bwMode="auto">
          <a:xfrm>
            <a:off x="30480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74" name="Rectangle 22"/>
          <p:cNvSpPr>
            <a:spLocks noChangeArrowheads="1"/>
          </p:cNvSpPr>
          <p:nvPr/>
        </p:nvSpPr>
        <p:spPr bwMode="auto">
          <a:xfrm>
            <a:off x="36576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75" name="Rectangle 23"/>
          <p:cNvSpPr>
            <a:spLocks noChangeArrowheads="1"/>
          </p:cNvSpPr>
          <p:nvPr/>
        </p:nvSpPr>
        <p:spPr bwMode="auto">
          <a:xfrm>
            <a:off x="39624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76" name="Rectangle 24"/>
          <p:cNvSpPr>
            <a:spLocks noChangeArrowheads="1"/>
          </p:cNvSpPr>
          <p:nvPr/>
        </p:nvSpPr>
        <p:spPr bwMode="auto">
          <a:xfrm>
            <a:off x="42672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77" name="Rectangle 25"/>
          <p:cNvSpPr>
            <a:spLocks noChangeArrowheads="1"/>
          </p:cNvSpPr>
          <p:nvPr/>
        </p:nvSpPr>
        <p:spPr bwMode="auto">
          <a:xfrm>
            <a:off x="45720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78" name="Rectangle 26"/>
          <p:cNvSpPr>
            <a:spLocks noChangeArrowheads="1"/>
          </p:cNvSpPr>
          <p:nvPr/>
        </p:nvSpPr>
        <p:spPr bwMode="auto">
          <a:xfrm>
            <a:off x="48768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6</a:t>
            </a:r>
          </a:p>
        </p:txBody>
      </p:sp>
      <p:sp>
        <p:nvSpPr>
          <p:cNvPr id="586779" name="Rectangle 27"/>
          <p:cNvSpPr>
            <a:spLocks noChangeArrowheads="1"/>
          </p:cNvSpPr>
          <p:nvPr/>
        </p:nvSpPr>
        <p:spPr bwMode="auto">
          <a:xfrm>
            <a:off x="54864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80" name="Rectangle 28"/>
          <p:cNvSpPr>
            <a:spLocks noChangeArrowheads="1"/>
          </p:cNvSpPr>
          <p:nvPr/>
        </p:nvSpPr>
        <p:spPr bwMode="auto">
          <a:xfrm>
            <a:off x="33528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6</a:t>
            </a:r>
          </a:p>
        </p:txBody>
      </p:sp>
      <p:sp>
        <p:nvSpPr>
          <p:cNvPr id="586781" name="Rectangle 29"/>
          <p:cNvSpPr>
            <a:spLocks noChangeArrowheads="1"/>
          </p:cNvSpPr>
          <p:nvPr/>
        </p:nvSpPr>
        <p:spPr bwMode="auto">
          <a:xfrm>
            <a:off x="64008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82" name="Rectangle 30"/>
          <p:cNvSpPr>
            <a:spLocks noChangeArrowheads="1"/>
          </p:cNvSpPr>
          <p:nvPr/>
        </p:nvSpPr>
        <p:spPr bwMode="auto">
          <a:xfrm>
            <a:off x="51816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83" name="Rectangle 31"/>
          <p:cNvSpPr>
            <a:spLocks noChangeArrowheads="1"/>
          </p:cNvSpPr>
          <p:nvPr/>
        </p:nvSpPr>
        <p:spPr bwMode="auto">
          <a:xfrm>
            <a:off x="57912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84" name="Rectangle 32"/>
          <p:cNvSpPr>
            <a:spLocks noChangeArrowheads="1"/>
          </p:cNvSpPr>
          <p:nvPr/>
        </p:nvSpPr>
        <p:spPr bwMode="auto">
          <a:xfrm>
            <a:off x="6096000" y="4114800"/>
            <a:ext cx="304800" cy="304800"/>
          </a:xfrm>
          <a:prstGeom prst="rect">
            <a:avLst/>
          </a:prstGeom>
          <a:solidFill>
            <a:srgbClr val="C0C0C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85" name="Rectangle 33"/>
          <p:cNvSpPr>
            <a:spLocks noChangeArrowheads="1"/>
          </p:cNvSpPr>
          <p:nvPr/>
        </p:nvSpPr>
        <p:spPr bwMode="auto">
          <a:xfrm>
            <a:off x="67056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86" name="Rectangle 34"/>
          <p:cNvSpPr>
            <a:spLocks noChangeArrowheads="1"/>
          </p:cNvSpPr>
          <p:nvPr/>
        </p:nvSpPr>
        <p:spPr bwMode="auto">
          <a:xfrm>
            <a:off x="70104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87" name="Rectangle 35"/>
          <p:cNvSpPr>
            <a:spLocks noChangeArrowheads="1"/>
          </p:cNvSpPr>
          <p:nvPr/>
        </p:nvSpPr>
        <p:spPr bwMode="auto">
          <a:xfrm>
            <a:off x="7315200" y="4114800"/>
            <a:ext cx="304800" cy="3048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sz="1600">
                <a:solidFill>
                  <a:srgbClr val="000066"/>
                </a:solidFill>
              </a:rPr>
              <a:t>4</a:t>
            </a:r>
          </a:p>
        </p:txBody>
      </p:sp>
      <p:sp>
        <p:nvSpPr>
          <p:cNvPr id="586788" name="Freeform 36"/>
          <p:cNvSpPr>
            <a:spLocks/>
          </p:cNvSpPr>
          <p:nvPr/>
        </p:nvSpPr>
        <p:spPr bwMode="auto">
          <a:xfrm>
            <a:off x="1371600" y="3708400"/>
            <a:ext cx="5181600" cy="558800"/>
          </a:xfrm>
          <a:custGeom>
            <a:avLst/>
            <a:gdLst>
              <a:gd name="T0" fmla="*/ 0 w 3264"/>
              <a:gd name="T1" fmla="*/ 352 h 352"/>
              <a:gd name="T2" fmla="*/ 1968 w 3264"/>
              <a:gd name="T3" fmla="*/ 16 h 352"/>
              <a:gd name="T4" fmla="*/ 3264 w 3264"/>
              <a:gd name="T5" fmla="*/ 256 h 352"/>
            </a:gdLst>
            <a:ahLst/>
            <a:cxnLst>
              <a:cxn ang="0">
                <a:pos x="T0" y="T1"/>
              </a:cxn>
              <a:cxn ang="0">
                <a:pos x="T2" y="T3"/>
              </a:cxn>
              <a:cxn ang="0">
                <a:pos x="T4" y="T5"/>
              </a:cxn>
            </a:cxnLst>
            <a:rect l="0" t="0" r="r" b="b"/>
            <a:pathLst>
              <a:path w="3264" h="352">
                <a:moveTo>
                  <a:pt x="0" y="352"/>
                </a:moveTo>
                <a:cubicBezTo>
                  <a:pt x="712" y="191"/>
                  <a:pt x="1424" y="31"/>
                  <a:pt x="1968" y="16"/>
                </a:cubicBezTo>
                <a:cubicBezTo>
                  <a:pt x="2511" y="0"/>
                  <a:pt x="2887" y="128"/>
                  <a:pt x="3264" y="256"/>
                </a:cubicBezTo>
              </a:path>
            </a:pathLst>
          </a:custGeom>
          <a:noFill/>
          <a:ln w="254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89" name="Freeform 37"/>
          <p:cNvSpPr>
            <a:spLocks/>
          </p:cNvSpPr>
          <p:nvPr/>
        </p:nvSpPr>
        <p:spPr bwMode="auto">
          <a:xfrm>
            <a:off x="3505200" y="3632200"/>
            <a:ext cx="3352800" cy="635000"/>
          </a:xfrm>
          <a:custGeom>
            <a:avLst/>
            <a:gdLst>
              <a:gd name="T0" fmla="*/ 2112 w 2112"/>
              <a:gd name="T1" fmla="*/ 400 h 400"/>
              <a:gd name="T2" fmla="*/ 1680 w 2112"/>
              <a:gd name="T3" fmla="*/ 16 h 400"/>
              <a:gd name="T4" fmla="*/ 0 w 2112"/>
              <a:gd name="T5" fmla="*/ 304 h 400"/>
            </a:gdLst>
            <a:ahLst/>
            <a:cxnLst>
              <a:cxn ang="0">
                <a:pos x="T0" y="T1"/>
              </a:cxn>
              <a:cxn ang="0">
                <a:pos x="T2" y="T3"/>
              </a:cxn>
              <a:cxn ang="0">
                <a:pos x="T4" y="T5"/>
              </a:cxn>
            </a:cxnLst>
            <a:rect l="0" t="0" r="r" b="b"/>
            <a:pathLst>
              <a:path w="2112" h="400">
                <a:moveTo>
                  <a:pt x="2112" y="400"/>
                </a:moveTo>
                <a:cubicBezTo>
                  <a:pt x="2072" y="216"/>
                  <a:pt x="2032" y="32"/>
                  <a:pt x="1680" y="16"/>
                </a:cubicBezTo>
                <a:cubicBezTo>
                  <a:pt x="1328" y="0"/>
                  <a:pt x="280" y="256"/>
                  <a:pt x="0" y="304"/>
                </a:cubicBezTo>
              </a:path>
            </a:pathLst>
          </a:custGeom>
          <a:noFill/>
          <a:ln w="254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90" name="Freeform 38"/>
          <p:cNvSpPr>
            <a:spLocks/>
          </p:cNvSpPr>
          <p:nvPr/>
        </p:nvSpPr>
        <p:spPr bwMode="auto">
          <a:xfrm>
            <a:off x="1066800" y="4267200"/>
            <a:ext cx="6096000" cy="671513"/>
          </a:xfrm>
          <a:custGeom>
            <a:avLst/>
            <a:gdLst>
              <a:gd name="T0" fmla="*/ 3840 w 3840"/>
              <a:gd name="T1" fmla="*/ 0 h 423"/>
              <a:gd name="T2" fmla="*/ 3072 w 3840"/>
              <a:gd name="T3" fmla="*/ 336 h 423"/>
              <a:gd name="T4" fmla="*/ 672 w 3840"/>
              <a:gd name="T5" fmla="*/ 384 h 423"/>
              <a:gd name="T6" fmla="*/ 0 w 3840"/>
              <a:gd name="T7" fmla="*/ 96 h 423"/>
            </a:gdLst>
            <a:ahLst/>
            <a:cxnLst>
              <a:cxn ang="0">
                <a:pos x="T0" y="T1"/>
              </a:cxn>
              <a:cxn ang="0">
                <a:pos x="T2" y="T3"/>
              </a:cxn>
              <a:cxn ang="0">
                <a:pos x="T4" y="T5"/>
              </a:cxn>
              <a:cxn ang="0">
                <a:pos x="T6" y="T7"/>
              </a:cxn>
            </a:cxnLst>
            <a:rect l="0" t="0" r="r" b="b"/>
            <a:pathLst>
              <a:path w="3840" h="423">
                <a:moveTo>
                  <a:pt x="3840" y="0"/>
                </a:moveTo>
                <a:cubicBezTo>
                  <a:pt x="3719" y="136"/>
                  <a:pt x="3599" y="272"/>
                  <a:pt x="3072" y="336"/>
                </a:cubicBezTo>
                <a:cubicBezTo>
                  <a:pt x="2544" y="399"/>
                  <a:pt x="1183" y="423"/>
                  <a:pt x="672" y="384"/>
                </a:cubicBezTo>
                <a:cubicBezTo>
                  <a:pt x="160" y="344"/>
                  <a:pt x="80" y="220"/>
                  <a:pt x="0" y="96"/>
                </a:cubicBezTo>
              </a:path>
            </a:pathLst>
          </a:custGeom>
          <a:noFill/>
          <a:ln w="254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91" name="Freeform 39"/>
          <p:cNvSpPr>
            <a:spLocks/>
          </p:cNvSpPr>
          <p:nvPr/>
        </p:nvSpPr>
        <p:spPr bwMode="auto">
          <a:xfrm>
            <a:off x="4114800" y="4267200"/>
            <a:ext cx="2438400" cy="481013"/>
          </a:xfrm>
          <a:custGeom>
            <a:avLst/>
            <a:gdLst>
              <a:gd name="T0" fmla="*/ 0 w 1536"/>
              <a:gd name="T1" fmla="*/ 0 h 303"/>
              <a:gd name="T2" fmla="*/ 816 w 1536"/>
              <a:gd name="T3" fmla="*/ 288 h 303"/>
              <a:gd name="T4" fmla="*/ 1536 w 1536"/>
              <a:gd name="T5" fmla="*/ 96 h 303"/>
            </a:gdLst>
            <a:ahLst/>
            <a:cxnLst>
              <a:cxn ang="0">
                <a:pos x="T0" y="T1"/>
              </a:cxn>
              <a:cxn ang="0">
                <a:pos x="T2" y="T3"/>
              </a:cxn>
              <a:cxn ang="0">
                <a:pos x="T4" y="T5"/>
              </a:cxn>
            </a:cxnLst>
            <a:rect l="0" t="0" r="r" b="b"/>
            <a:pathLst>
              <a:path w="1536" h="303">
                <a:moveTo>
                  <a:pt x="0" y="0"/>
                </a:moveTo>
                <a:cubicBezTo>
                  <a:pt x="280" y="136"/>
                  <a:pt x="560" y="272"/>
                  <a:pt x="816" y="288"/>
                </a:cubicBezTo>
                <a:cubicBezTo>
                  <a:pt x="1071" y="303"/>
                  <a:pt x="1303" y="199"/>
                  <a:pt x="1536" y="96"/>
                </a:cubicBezTo>
              </a:path>
            </a:pathLst>
          </a:custGeom>
          <a:noFill/>
          <a:ln w="254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92" name="Text Box 40"/>
          <p:cNvSpPr txBox="1">
            <a:spLocks noChangeArrowheads="1"/>
          </p:cNvSpPr>
          <p:nvPr/>
        </p:nvSpPr>
        <p:spPr bwMode="auto">
          <a:xfrm>
            <a:off x="6553200" y="3429000"/>
            <a:ext cx="15049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Forward links</a:t>
            </a:r>
          </a:p>
        </p:txBody>
      </p:sp>
      <p:sp>
        <p:nvSpPr>
          <p:cNvPr id="586793" name="Text Box 41"/>
          <p:cNvSpPr txBox="1">
            <a:spLocks noChangeArrowheads="1"/>
          </p:cNvSpPr>
          <p:nvPr/>
        </p:nvSpPr>
        <p:spPr bwMode="auto">
          <a:xfrm>
            <a:off x="6842125" y="4565650"/>
            <a:ext cx="11890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Back links</a:t>
            </a:r>
          </a:p>
        </p:txBody>
      </p:sp>
      <p:sp>
        <p:nvSpPr>
          <p:cNvPr id="586794" name="Text Box 42"/>
          <p:cNvSpPr txBox="1">
            <a:spLocks noChangeArrowheads="1"/>
          </p:cNvSpPr>
          <p:nvPr/>
        </p:nvSpPr>
        <p:spPr bwMode="auto">
          <a:xfrm>
            <a:off x="7375525" y="4184650"/>
            <a:ext cx="1841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endParaRPr lang="en-US" sz="1600">
              <a:solidFill>
                <a:srgbClr val="000066"/>
              </a:solidFill>
            </a:endParaRPr>
          </a:p>
        </p:txBody>
      </p:sp>
      <p:sp>
        <p:nvSpPr>
          <p:cNvPr id="586795" name="Freeform 43"/>
          <p:cNvSpPr>
            <a:spLocks/>
          </p:cNvSpPr>
          <p:nvPr/>
        </p:nvSpPr>
        <p:spPr bwMode="auto">
          <a:xfrm>
            <a:off x="838200" y="3644900"/>
            <a:ext cx="2971800" cy="622300"/>
          </a:xfrm>
          <a:custGeom>
            <a:avLst/>
            <a:gdLst>
              <a:gd name="T0" fmla="*/ 1872 w 1872"/>
              <a:gd name="T1" fmla="*/ 392 h 392"/>
              <a:gd name="T2" fmla="*/ 816 w 1872"/>
              <a:gd name="T3" fmla="*/ 56 h 392"/>
              <a:gd name="T4" fmla="*/ 0 w 1872"/>
              <a:gd name="T5" fmla="*/ 56 h 392"/>
            </a:gdLst>
            <a:ahLst/>
            <a:cxnLst>
              <a:cxn ang="0">
                <a:pos x="T0" y="T1"/>
              </a:cxn>
              <a:cxn ang="0">
                <a:pos x="T2" y="T3"/>
              </a:cxn>
              <a:cxn ang="0">
                <a:pos x="T4" y="T5"/>
              </a:cxn>
            </a:cxnLst>
            <a:rect l="0" t="0" r="r" b="b"/>
            <a:pathLst>
              <a:path w="1872" h="392">
                <a:moveTo>
                  <a:pt x="1872" y="392"/>
                </a:moveTo>
                <a:cubicBezTo>
                  <a:pt x="1499" y="251"/>
                  <a:pt x="1127" y="111"/>
                  <a:pt x="816" y="56"/>
                </a:cubicBezTo>
                <a:cubicBezTo>
                  <a:pt x="504" y="0"/>
                  <a:pt x="252" y="28"/>
                  <a:pt x="0" y="56"/>
                </a:cubicBezTo>
              </a:path>
            </a:pathLst>
          </a:custGeom>
          <a:noFill/>
          <a:ln w="254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96" name="Freeform 44"/>
          <p:cNvSpPr>
            <a:spLocks/>
          </p:cNvSpPr>
          <p:nvPr/>
        </p:nvSpPr>
        <p:spPr bwMode="auto">
          <a:xfrm>
            <a:off x="914400" y="4267200"/>
            <a:ext cx="762000" cy="457200"/>
          </a:xfrm>
          <a:custGeom>
            <a:avLst/>
            <a:gdLst>
              <a:gd name="T0" fmla="*/ 480 w 480"/>
              <a:gd name="T1" fmla="*/ 0 h 288"/>
              <a:gd name="T2" fmla="*/ 336 w 480"/>
              <a:gd name="T3" fmla="*/ 240 h 288"/>
              <a:gd name="T4" fmla="*/ 0 w 480"/>
              <a:gd name="T5" fmla="*/ 288 h 288"/>
            </a:gdLst>
            <a:ahLst/>
            <a:cxnLst>
              <a:cxn ang="0">
                <a:pos x="T0" y="T1"/>
              </a:cxn>
              <a:cxn ang="0">
                <a:pos x="T2" y="T3"/>
              </a:cxn>
              <a:cxn ang="0">
                <a:pos x="T4" y="T5"/>
              </a:cxn>
            </a:cxnLst>
            <a:rect l="0" t="0" r="r" b="b"/>
            <a:pathLst>
              <a:path w="480" h="288">
                <a:moveTo>
                  <a:pt x="480" y="0"/>
                </a:moveTo>
                <a:cubicBezTo>
                  <a:pt x="448" y="96"/>
                  <a:pt x="416" y="192"/>
                  <a:pt x="336" y="240"/>
                </a:cubicBezTo>
                <a:cubicBezTo>
                  <a:pt x="256" y="288"/>
                  <a:pt x="128" y="288"/>
                  <a:pt x="0" y="288"/>
                </a:cubicBezTo>
              </a:path>
            </a:pathLst>
          </a:custGeom>
          <a:noFill/>
          <a:ln w="254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6797" name="Text Box 45"/>
          <p:cNvSpPr txBox="1">
            <a:spLocks noChangeArrowheads="1"/>
          </p:cNvSpPr>
          <p:nvPr/>
        </p:nvSpPr>
        <p:spPr bwMode="auto">
          <a:xfrm>
            <a:off x="1355725" y="3803650"/>
            <a:ext cx="3302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A</a:t>
            </a:r>
          </a:p>
        </p:txBody>
      </p:sp>
      <p:sp>
        <p:nvSpPr>
          <p:cNvPr id="586798" name="Text Box 46"/>
          <p:cNvSpPr txBox="1">
            <a:spLocks noChangeArrowheads="1"/>
          </p:cNvSpPr>
          <p:nvPr/>
        </p:nvSpPr>
        <p:spPr bwMode="auto">
          <a:xfrm>
            <a:off x="6934200" y="3810000"/>
            <a:ext cx="3302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B</a:t>
            </a:r>
          </a:p>
        </p:txBody>
      </p:sp>
      <p:sp>
        <p:nvSpPr>
          <p:cNvPr id="586799" name="Text Box 47"/>
          <p:cNvSpPr txBox="1">
            <a:spLocks noChangeArrowheads="1"/>
          </p:cNvSpPr>
          <p:nvPr/>
        </p:nvSpPr>
        <p:spPr bwMode="auto">
          <a:xfrm>
            <a:off x="4114800" y="4419600"/>
            <a:ext cx="3302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defRPr/>
            </a:pPr>
            <a:r>
              <a:rPr lang="en-US" sz="1600">
                <a:solidFill>
                  <a:srgbClr val="000066"/>
                </a:solidFill>
              </a:rPr>
              <a:t>C</a:t>
            </a: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381000" y="417513"/>
            <a:ext cx="8001000" cy="573087"/>
          </a:xfrm>
        </p:spPr>
        <p:txBody>
          <a:bodyPr/>
          <a:lstStyle/>
          <a:p>
            <a:pPr eaLnBrk="1" hangingPunct="1">
              <a:defRPr/>
            </a:pPr>
            <a:r>
              <a:rPr lang="en-US" smtClean="0">
                <a:cs typeface="+mj-cs"/>
              </a:rPr>
              <a:t>Allocating From Explicit Free Lists</a:t>
            </a:r>
          </a:p>
        </p:txBody>
      </p:sp>
      <p:sp>
        <p:nvSpPr>
          <p:cNvPr id="588803" name="Rectangle 3"/>
          <p:cNvSpPr>
            <a:spLocks noChangeArrowheads="1"/>
          </p:cNvSpPr>
          <p:nvPr/>
        </p:nvSpPr>
        <p:spPr bwMode="auto">
          <a:xfrm>
            <a:off x="4008438" y="2360613"/>
            <a:ext cx="20574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free block</a:t>
            </a:r>
          </a:p>
        </p:txBody>
      </p:sp>
      <p:sp>
        <p:nvSpPr>
          <p:cNvPr id="588804" name="Line 4"/>
          <p:cNvSpPr>
            <a:spLocks noChangeShapeType="1"/>
          </p:cNvSpPr>
          <p:nvPr/>
        </p:nvSpPr>
        <p:spPr bwMode="auto">
          <a:xfrm>
            <a:off x="4243388" y="1903413"/>
            <a:ext cx="0" cy="4572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8805" name="Text Box 5"/>
          <p:cNvSpPr txBox="1">
            <a:spLocks noChangeArrowheads="1"/>
          </p:cNvSpPr>
          <p:nvPr/>
        </p:nvSpPr>
        <p:spPr bwMode="auto">
          <a:xfrm>
            <a:off x="3905250" y="1628775"/>
            <a:ext cx="679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pred</a:t>
            </a:r>
          </a:p>
        </p:txBody>
      </p:sp>
      <p:sp>
        <p:nvSpPr>
          <p:cNvPr id="588806" name="Line 6"/>
          <p:cNvSpPr>
            <a:spLocks noChangeShapeType="1"/>
          </p:cNvSpPr>
          <p:nvPr/>
        </p:nvSpPr>
        <p:spPr bwMode="auto">
          <a:xfrm>
            <a:off x="5892800" y="1903413"/>
            <a:ext cx="0" cy="4572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8807" name="Text Box 7"/>
          <p:cNvSpPr txBox="1">
            <a:spLocks noChangeArrowheads="1"/>
          </p:cNvSpPr>
          <p:nvPr/>
        </p:nvSpPr>
        <p:spPr bwMode="auto">
          <a:xfrm>
            <a:off x="5543550" y="1628775"/>
            <a:ext cx="704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succ</a:t>
            </a:r>
          </a:p>
        </p:txBody>
      </p:sp>
      <p:sp>
        <p:nvSpPr>
          <p:cNvPr id="588808" name="Rectangle 8"/>
          <p:cNvSpPr>
            <a:spLocks noChangeArrowheads="1"/>
          </p:cNvSpPr>
          <p:nvPr/>
        </p:nvSpPr>
        <p:spPr bwMode="auto">
          <a:xfrm>
            <a:off x="4922838" y="4418013"/>
            <a:ext cx="11430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free block</a:t>
            </a:r>
          </a:p>
        </p:txBody>
      </p:sp>
      <p:sp>
        <p:nvSpPr>
          <p:cNvPr id="588809" name="Line 9"/>
          <p:cNvSpPr>
            <a:spLocks noChangeShapeType="1"/>
          </p:cNvSpPr>
          <p:nvPr/>
        </p:nvSpPr>
        <p:spPr bwMode="auto">
          <a:xfrm>
            <a:off x="4624388" y="3960813"/>
            <a:ext cx="603250" cy="4572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8810" name="Text Box 10"/>
          <p:cNvSpPr txBox="1">
            <a:spLocks noChangeArrowheads="1"/>
          </p:cNvSpPr>
          <p:nvPr/>
        </p:nvSpPr>
        <p:spPr bwMode="auto">
          <a:xfrm>
            <a:off x="4286250" y="3686175"/>
            <a:ext cx="679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pred</a:t>
            </a:r>
          </a:p>
        </p:txBody>
      </p:sp>
      <p:sp>
        <p:nvSpPr>
          <p:cNvPr id="588811" name="Line 11"/>
          <p:cNvSpPr>
            <a:spLocks noChangeShapeType="1"/>
          </p:cNvSpPr>
          <p:nvPr/>
        </p:nvSpPr>
        <p:spPr bwMode="auto">
          <a:xfrm>
            <a:off x="5892800" y="3960813"/>
            <a:ext cx="0" cy="4572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88812" name="Text Box 12"/>
          <p:cNvSpPr txBox="1">
            <a:spLocks noChangeArrowheads="1"/>
          </p:cNvSpPr>
          <p:nvPr/>
        </p:nvSpPr>
        <p:spPr bwMode="auto">
          <a:xfrm>
            <a:off x="5543550" y="3686175"/>
            <a:ext cx="704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succ</a:t>
            </a:r>
          </a:p>
        </p:txBody>
      </p:sp>
      <p:sp>
        <p:nvSpPr>
          <p:cNvPr id="588813" name="Rectangle 13"/>
          <p:cNvSpPr>
            <a:spLocks noChangeArrowheads="1"/>
          </p:cNvSpPr>
          <p:nvPr/>
        </p:nvSpPr>
        <p:spPr bwMode="auto">
          <a:xfrm>
            <a:off x="4008438" y="4418013"/>
            <a:ext cx="914400" cy="457200"/>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endParaRPr lang="en-US">
              <a:solidFill>
                <a:srgbClr val="000066"/>
              </a:solidFill>
            </a:endParaRPr>
          </a:p>
        </p:txBody>
      </p:sp>
      <p:sp>
        <p:nvSpPr>
          <p:cNvPr id="588814" name="Text Box 14"/>
          <p:cNvSpPr txBox="1">
            <a:spLocks noChangeArrowheads="1"/>
          </p:cNvSpPr>
          <p:nvPr/>
        </p:nvSpPr>
        <p:spPr bwMode="auto">
          <a:xfrm>
            <a:off x="2439988" y="2422525"/>
            <a:ext cx="984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Before:</a:t>
            </a:r>
          </a:p>
        </p:txBody>
      </p:sp>
      <p:sp>
        <p:nvSpPr>
          <p:cNvPr id="588815" name="Text Box 15"/>
          <p:cNvSpPr txBox="1">
            <a:spLocks noChangeArrowheads="1"/>
          </p:cNvSpPr>
          <p:nvPr/>
        </p:nvSpPr>
        <p:spPr bwMode="auto">
          <a:xfrm>
            <a:off x="2060575" y="4235450"/>
            <a:ext cx="17462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After:</a:t>
            </a:r>
          </a:p>
          <a:p>
            <a:pPr>
              <a:lnSpc>
                <a:spcPct val="100000"/>
              </a:lnSpc>
              <a:defRPr/>
            </a:pPr>
            <a:r>
              <a:rPr lang="en-US">
                <a:solidFill>
                  <a:srgbClr val="000066"/>
                </a:solidFill>
              </a:rPr>
              <a:t>(with splitting)</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381000" y="417513"/>
            <a:ext cx="7454900" cy="573087"/>
          </a:xfrm>
        </p:spPr>
        <p:txBody>
          <a:bodyPr/>
          <a:lstStyle/>
          <a:p>
            <a:pPr eaLnBrk="1" hangingPunct="1">
              <a:defRPr/>
            </a:pPr>
            <a:r>
              <a:rPr lang="en-US" smtClean="0">
                <a:cs typeface="+mj-cs"/>
              </a:rPr>
              <a:t>Freeing With Explicit Free Lists</a:t>
            </a:r>
          </a:p>
        </p:txBody>
      </p:sp>
      <p:sp>
        <p:nvSpPr>
          <p:cNvPr id="589827" name="Rectangle 3"/>
          <p:cNvSpPr>
            <a:spLocks noGrp="1" noChangeArrowheads="1"/>
          </p:cNvSpPr>
          <p:nvPr>
            <p:ph type="body" idx="1"/>
          </p:nvPr>
        </p:nvSpPr>
        <p:spPr/>
        <p:txBody>
          <a:bodyPr/>
          <a:lstStyle/>
          <a:p>
            <a:pPr eaLnBrk="1" hangingPunct="1">
              <a:defRPr/>
            </a:pPr>
            <a:r>
              <a:rPr lang="en-US" i="1" smtClean="0">
                <a:solidFill>
                  <a:srgbClr val="FF0000"/>
                </a:solidFill>
                <a:cs typeface="+mn-cs"/>
              </a:rPr>
              <a:t>Insertion policy</a:t>
            </a:r>
            <a:r>
              <a:rPr lang="en-US" smtClean="0">
                <a:cs typeface="+mn-cs"/>
              </a:rPr>
              <a:t>: Where in the free list do you put a newly freed block?</a:t>
            </a:r>
          </a:p>
          <a:p>
            <a:pPr lvl="1" eaLnBrk="1" hangingPunct="1">
              <a:defRPr/>
            </a:pPr>
            <a:r>
              <a:rPr lang="en-US" smtClean="0"/>
              <a:t>LIFO (last-in-first-out) policy</a:t>
            </a:r>
          </a:p>
          <a:p>
            <a:pPr lvl="2" eaLnBrk="1" hangingPunct="1">
              <a:defRPr/>
            </a:pPr>
            <a:r>
              <a:rPr lang="en-US" smtClean="0"/>
              <a:t>Insert freed block at the beginning of the free list</a:t>
            </a:r>
          </a:p>
          <a:p>
            <a:pPr lvl="2" eaLnBrk="1" hangingPunct="1">
              <a:defRPr/>
            </a:pPr>
            <a:r>
              <a:rPr lang="en-US" smtClean="0"/>
              <a:t>Pro: simple and constant time</a:t>
            </a:r>
          </a:p>
          <a:p>
            <a:pPr lvl="2" eaLnBrk="1" hangingPunct="1">
              <a:defRPr/>
            </a:pPr>
            <a:r>
              <a:rPr lang="en-US" smtClean="0"/>
              <a:t>Con: studies suggest fragmentation is worse than address ordered.</a:t>
            </a:r>
          </a:p>
          <a:p>
            <a:pPr lvl="1" eaLnBrk="1" hangingPunct="1">
              <a:defRPr/>
            </a:pPr>
            <a:r>
              <a:rPr lang="en-US" smtClean="0"/>
              <a:t>Address-ordered policy</a:t>
            </a:r>
          </a:p>
          <a:p>
            <a:pPr lvl="2" eaLnBrk="1" hangingPunct="1">
              <a:defRPr/>
            </a:pPr>
            <a:r>
              <a:rPr lang="en-US" smtClean="0"/>
              <a:t>Insert freed blocks so that free list blocks are always in address order</a:t>
            </a:r>
          </a:p>
          <a:p>
            <a:pPr lvl="3" eaLnBrk="1" hangingPunct="1">
              <a:defRPr/>
            </a:pPr>
            <a:r>
              <a:rPr lang="en-US" smtClean="0"/>
              <a:t>i.e. addr(pred) &lt; addr(curr) &lt; addr(succ)</a:t>
            </a:r>
          </a:p>
          <a:p>
            <a:pPr lvl="2" eaLnBrk="1" hangingPunct="1">
              <a:defRPr/>
            </a:pPr>
            <a:r>
              <a:rPr lang="en-US" smtClean="0"/>
              <a:t> Con: requires search</a:t>
            </a:r>
          </a:p>
          <a:p>
            <a:pPr lvl="2" eaLnBrk="1" hangingPunct="1">
              <a:defRPr/>
            </a:pPr>
            <a:r>
              <a:rPr lang="en-US" smtClean="0"/>
              <a:t> Pro: studies suggest fragmentation is better than LIFO</a:t>
            </a:r>
          </a:p>
          <a:p>
            <a:pPr lvl="2" eaLnBrk="1" hangingPunct="1">
              <a:defRPr/>
            </a:pP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74" name="Rectangle 26"/>
          <p:cNvSpPr>
            <a:spLocks noChangeArrowheads="1"/>
          </p:cNvSpPr>
          <p:nvPr/>
        </p:nvSpPr>
        <p:spPr bwMode="auto">
          <a:xfrm>
            <a:off x="4953000" y="5181600"/>
            <a:ext cx="3733800" cy="11430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0873" name="Rectangle 25"/>
          <p:cNvSpPr>
            <a:spLocks noChangeArrowheads="1"/>
          </p:cNvSpPr>
          <p:nvPr/>
        </p:nvSpPr>
        <p:spPr bwMode="auto">
          <a:xfrm>
            <a:off x="4953000" y="3505200"/>
            <a:ext cx="3733800" cy="13716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0872" name="Rectangle 24"/>
          <p:cNvSpPr>
            <a:spLocks noChangeArrowheads="1"/>
          </p:cNvSpPr>
          <p:nvPr/>
        </p:nvSpPr>
        <p:spPr bwMode="auto">
          <a:xfrm>
            <a:off x="4953000" y="1371600"/>
            <a:ext cx="3733800" cy="13716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0850" name="Rectangle 2"/>
          <p:cNvSpPr>
            <a:spLocks noGrp="1" noChangeArrowheads="1"/>
          </p:cNvSpPr>
          <p:nvPr>
            <p:ph type="title"/>
          </p:nvPr>
        </p:nvSpPr>
        <p:spPr>
          <a:xfrm>
            <a:off x="381000" y="417513"/>
            <a:ext cx="7099300" cy="573087"/>
          </a:xfrm>
        </p:spPr>
        <p:txBody>
          <a:bodyPr/>
          <a:lstStyle/>
          <a:p>
            <a:pPr eaLnBrk="1" hangingPunct="1">
              <a:defRPr/>
            </a:pPr>
            <a:r>
              <a:rPr lang="en-US" smtClean="0">
                <a:cs typeface="+mj-cs"/>
              </a:rPr>
              <a:t>Freeing With a LIFO Policy</a:t>
            </a:r>
          </a:p>
        </p:txBody>
      </p:sp>
      <p:sp>
        <p:nvSpPr>
          <p:cNvPr id="590851" name="Rectangle 3"/>
          <p:cNvSpPr>
            <a:spLocks noGrp="1" noChangeArrowheads="1"/>
          </p:cNvSpPr>
          <p:nvPr>
            <p:ph type="body" idx="1"/>
          </p:nvPr>
        </p:nvSpPr>
        <p:spPr>
          <a:xfrm>
            <a:off x="290513" y="1655763"/>
            <a:ext cx="3846512" cy="4281487"/>
          </a:xfrm>
        </p:spPr>
        <p:txBody>
          <a:bodyPr/>
          <a:lstStyle/>
          <a:p>
            <a:pPr eaLnBrk="1" hangingPunct="1">
              <a:defRPr/>
            </a:pPr>
            <a:r>
              <a:rPr lang="en-US" sz="2000" smtClean="0">
                <a:cs typeface="+mn-cs"/>
              </a:rPr>
              <a:t>Case 1: a-a-a</a:t>
            </a:r>
          </a:p>
          <a:p>
            <a:pPr lvl="1" eaLnBrk="1" hangingPunct="1">
              <a:defRPr/>
            </a:pPr>
            <a:r>
              <a:rPr lang="en-US" sz="1800" smtClean="0"/>
              <a:t>Insert self at beginning of free list</a:t>
            </a:r>
          </a:p>
          <a:p>
            <a:pPr eaLnBrk="1" hangingPunct="1">
              <a:buFont typeface="Wingdings" charset="0"/>
              <a:buChar char="l"/>
              <a:defRPr/>
            </a:pPr>
            <a:endParaRPr lang="en-US" sz="2000" smtClean="0">
              <a:cs typeface="+mn-cs"/>
            </a:endParaRPr>
          </a:p>
          <a:p>
            <a:pPr eaLnBrk="1" hangingPunct="1">
              <a:defRPr/>
            </a:pPr>
            <a:endParaRPr lang="en-US" sz="2000" smtClean="0">
              <a:cs typeface="+mn-cs"/>
            </a:endParaRPr>
          </a:p>
          <a:p>
            <a:pPr eaLnBrk="1" hangingPunct="1">
              <a:defRPr/>
            </a:pPr>
            <a:endParaRPr lang="en-US" sz="2000" smtClean="0">
              <a:cs typeface="+mn-cs"/>
            </a:endParaRPr>
          </a:p>
          <a:p>
            <a:pPr eaLnBrk="1" hangingPunct="1">
              <a:defRPr/>
            </a:pPr>
            <a:r>
              <a:rPr lang="en-US" sz="2000" smtClean="0">
                <a:cs typeface="+mn-cs"/>
              </a:rPr>
              <a:t>Case 2: a-a-f</a:t>
            </a:r>
          </a:p>
          <a:p>
            <a:pPr lvl="1" eaLnBrk="1" hangingPunct="1">
              <a:defRPr/>
            </a:pPr>
            <a:r>
              <a:rPr lang="en-US" sz="1800" smtClean="0"/>
              <a:t>Splice out next, coalesce self and next, and add to beginning of free list</a:t>
            </a:r>
          </a:p>
          <a:p>
            <a:pPr eaLnBrk="1" hangingPunct="1">
              <a:defRPr/>
            </a:pPr>
            <a:r>
              <a:rPr lang="en-US" sz="2000" smtClean="0">
                <a:cs typeface="+mn-cs"/>
              </a:rPr>
              <a:t>	</a:t>
            </a:r>
          </a:p>
        </p:txBody>
      </p:sp>
      <p:sp>
        <p:nvSpPr>
          <p:cNvPr id="590852" name="Text Box 4"/>
          <p:cNvSpPr txBox="1">
            <a:spLocks noChangeArrowheads="1"/>
          </p:cNvSpPr>
          <p:nvPr/>
        </p:nvSpPr>
        <p:spPr bwMode="auto">
          <a:xfrm>
            <a:off x="5257800" y="1371600"/>
            <a:ext cx="1035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pred (p)</a:t>
            </a:r>
          </a:p>
        </p:txBody>
      </p:sp>
      <p:sp>
        <p:nvSpPr>
          <p:cNvPr id="590853" name="Text Box 5"/>
          <p:cNvSpPr txBox="1">
            <a:spLocks noChangeArrowheads="1"/>
          </p:cNvSpPr>
          <p:nvPr/>
        </p:nvSpPr>
        <p:spPr bwMode="auto">
          <a:xfrm>
            <a:off x="7334250" y="1371600"/>
            <a:ext cx="1047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succ (s)</a:t>
            </a:r>
          </a:p>
        </p:txBody>
      </p:sp>
      <p:sp>
        <p:nvSpPr>
          <p:cNvPr id="590854" name="Line 6"/>
          <p:cNvSpPr>
            <a:spLocks noChangeShapeType="1"/>
          </p:cNvSpPr>
          <p:nvPr/>
        </p:nvSpPr>
        <p:spPr bwMode="auto">
          <a:xfrm>
            <a:off x="6248400" y="1555750"/>
            <a:ext cx="1066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0855" name="Rectangle 7"/>
          <p:cNvSpPr>
            <a:spLocks noChangeArrowheads="1"/>
          </p:cNvSpPr>
          <p:nvPr/>
        </p:nvSpPr>
        <p:spPr bwMode="auto">
          <a:xfrm>
            <a:off x="6248400" y="21336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self</a:t>
            </a:r>
          </a:p>
        </p:txBody>
      </p:sp>
      <p:sp>
        <p:nvSpPr>
          <p:cNvPr id="590856" name="Rectangle 8"/>
          <p:cNvSpPr>
            <a:spLocks noChangeArrowheads="1"/>
          </p:cNvSpPr>
          <p:nvPr/>
        </p:nvSpPr>
        <p:spPr bwMode="auto">
          <a:xfrm>
            <a:off x="5181600" y="21336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a</a:t>
            </a:r>
          </a:p>
        </p:txBody>
      </p:sp>
      <p:sp>
        <p:nvSpPr>
          <p:cNvPr id="590857" name="Rectangle 9"/>
          <p:cNvSpPr>
            <a:spLocks noChangeArrowheads="1"/>
          </p:cNvSpPr>
          <p:nvPr/>
        </p:nvSpPr>
        <p:spPr bwMode="auto">
          <a:xfrm>
            <a:off x="7315200" y="21336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a</a:t>
            </a:r>
          </a:p>
        </p:txBody>
      </p:sp>
      <p:sp>
        <p:nvSpPr>
          <p:cNvPr id="590858" name="Text Box 10"/>
          <p:cNvSpPr txBox="1">
            <a:spLocks noChangeArrowheads="1"/>
          </p:cNvSpPr>
          <p:nvPr/>
        </p:nvSpPr>
        <p:spPr bwMode="auto">
          <a:xfrm>
            <a:off x="7372350" y="35052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a:t>
            </a:r>
          </a:p>
        </p:txBody>
      </p:sp>
      <p:sp>
        <p:nvSpPr>
          <p:cNvPr id="590859" name="Text Box 11"/>
          <p:cNvSpPr txBox="1">
            <a:spLocks noChangeArrowheads="1"/>
          </p:cNvSpPr>
          <p:nvPr/>
        </p:nvSpPr>
        <p:spPr bwMode="auto">
          <a:xfrm>
            <a:off x="8001000" y="35052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a:t>
            </a:r>
          </a:p>
        </p:txBody>
      </p:sp>
      <p:sp>
        <p:nvSpPr>
          <p:cNvPr id="590860" name="Rectangle 12"/>
          <p:cNvSpPr>
            <a:spLocks noChangeArrowheads="1"/>
          </p:cNvSpPr>
          <p:nvPr/>
        </p:nvSpPr>
        <p:spPr bwMode="auto">
          <a:xfrm>
            <a:off x="6248400" y="42672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self</a:t>
            </a:r>
          </a:p>
        </p:txBody>
      </p:sp>
      <p:sp>
        <p:nvSpPr>
          <p:cNvPr id="590861" name="Rectangle 13"/>
          <p:cNvSpPr>
            <a:spLocks noChangeArrowheads="1"/>
          </p:cNvSpPr>
          <p:nvPr/>
        </p:nvSpPr>
        <p:spPr bwMode="auto">
          <a:xfrm>
            <a:off x="5181600" y="42672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a</a:t>
            </a:r>
          </a:p>
        </p:txBody>
      </p:sp>
      <p:sp>
        <p:nvSpPr>
          <p:cNvPr id="590862" name="Rectangle 14"/>
          <p:cNvSpPr>
            <a:spLocks noChangeArrowheads="1"/>
          </p:cNvSpPr>
          <p:nvPr/>
        </p:nvSpPr>
        <p:spPr bwMode="auto">
          <a:xfrm>
            <a:off x="7315200" y="42672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0863" name="Line 15"/>
          <p:cNvSpPr>
            <a:spLocks noChangeShapeType="1"/>
          </p:cNvSpPr>
          <p:nvPr/>
        </p:nvSpPr>
        <p:spPr bwMode="auto">
          <a:xfrm>
            <a:off x="7543800" y="38862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0864" name="Line 16"/>
          <p:cNvSpPr>
            <a:spLocks noChangeShapeType="1"/>
          </p:cNvSpPr>
          <p:nvPr/>
        </p:nvSpPr>
        <p:spPr bwMode="auto">
          <a:xfrm>
            <a:off x="8159750" y="38862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0865" name="Text Box 17"/>
          <p:cNvSpPr txBox="1">
            <a:spLocks noChangeArrowheads="1"/>
          </p:cNvSpPr>
          <p:nvPr/>
        </p:nvSpPr>
        <p:spPr bwMode="auto">
          <a:xfrm>
            <a:off x="4114800" y="3962400"/>
            <a:ext cx="873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sz="1600">
                <a:solidFill>
                  <a:srgbClr val="000066"/>
                </a:solidFill>
              </a:rPr>
              <a:t>before:</a:t>
            </a:r>
          </a:p>
        </p:txBody>
      </p:sp>
      <p:sp>
        <p:nvSpPr>
          <p:cNvPr id="590866" name="Text Box 18"/>
          <p:cNvSpPr txBox="1">
            <a:spLocks noChangeArrowheads="1"/>
          </p:cNvSpPr>
          <p:nvPr/>
        </p:nvSpPr>
        <p:spPr bwMode="auto">
          <a:xfrm>
            <a:off x="7372350" y="5272088"/>
            <a:ext cx="323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a:t>
            </a:r>
          </a:p>
        </p:txBody>
      </p:sp>
      <p:sp>
        <p:nvSpPr>
          <p:cNvPr id="590867" name="Text Box 19"/>
          <p:cNvSpPr txBox="1">
            <a:spLocks noChangeArrowheads="1"/>
          </p:cNvSpPr>
          <p:nvPr/>
        </p:nvSpPr>
        <p:spPr bwMode="auto">
          <a:xfrm>
            <a:off x="8070850" y="5272088"/>
            <a:ext cx="311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a:t>
            </a:r>
          </a:p>
        </p:txBody>
      </p:sp>
      <p:sp>
        <p:nvSpPr>
          <p:cNvPr id="590868" name="Rectangle 20"/>
          <p:cNvSpPr>
            <a:spLocks noChangeArrowheads="1"/>
          </p:cNvSpPr>
          <p:nvPr/>
        </p:nvSpPr>
        <p:spPr bwMode="auto">
          <a:xfrm>
            <a:off x="6248400" y="5715000"/>
            <a:ext cx="20574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0869" name="Rectangle 21"/>
          <p:cNvSpPr>
            <a:spLocks noChangeArrowheads="1"/>
          </p:cNvSpPr>
          <p:nvPr/>
        </p:nvSpPr>
        <p:spPr bwMode="auto">
          <a:xfrm>
            <a:off x="5181600" y="57150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a</a:t>
            </a:r>
          </a:p>
        </p:txBody>
      </p:sp>
      <p:sp>
        <p:nvSpPr>
          <p:cNvPr id="590870" name="Text Box 22"/>
          <p:cNvSpPr txBox="1">
            <a:spLocks noChangeArrowheads="1"/>
          </p:cNvSpPr>
          <p:nvPr/>
        </p:nvSpPr>
        <p:spPr bwMode="auto">
          <a:xfrm>
            <a:off x="4260850" y="5486400"/>
            <a:ext cx="6921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sz="1600">
                <a:solidFill>
                  <a:srgbClr val="000066"/>
                </a:solidFill>
              </a:rPr>
              <a:t>after:</a:t>
            </a:r>
          </a:p>
        </p:txBody>
      </p:sp>
      <p:sp>
        <p:nvSpPr>
          <p:cNvPr id="590871" name="Line 23"/>
          <p:cNvSpPr>
            <a:spLocks noChangeShapeType="1"/>
          </p:cNvSpPr>
          <p:nvPr/>
        </p:nvSpPr>
        <p:spPr bwMode="auto">
          <a:xfrm>
            <a:off x="7620000" y="5456238"/>
            <a:ext cx="5334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910" name="Rectangle 38"/>
          <p:cNvSpPr>
            <a:spLocks noChangeArrowheads="1"/>
          </p:cNvSpPr>
          <p:nvPr/>
        </p:nvSpPr>
        <p:spPr bwMode="auto">
          <a:xfrm>
            <a:off x="5029200" y="990600"/>
            <a:ext cx="3733800" cy="12192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911" name="Rectangle 39"/>
          <p:cNvSpPr>
            <a:spLocks noChangeArrowheads="1"/>
          </p:cNvSpPr>
          <p:nvPr/>
        </p:nvSpPr>
        <p:spPr bwMode="auto">
          <a:xfrm>
            <a:off x="5029200" y="2362200"/>
            <a:ext cx="3733800" cy="9906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912" name="Rectangle 40"/>
          <p:cNvSpPr>
            <a:spLocks noChangeArrowheads="1"/>
          </p:cNvSpPr>
          <p:nvPr/>
        </p:nvSpPr>
        <p:spPr bwMode="auto">
          <a:xfrm>
            <a:off x="5029200" y="3886200"/>
            <a:ext cx="3733800" cy="12954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913" name="Rectangle 41"/>
          <p:cNvSpPr>
            <a:spLocks noChangeArrowheads="1"/>
          </p:cNvSpPr>
          <p:nvPr/>
        </p:nvSpPr>
        <p:spPr bwMode="auto">
          <a:xfrm>
            <a:off x="5029200" y="5410200"/>
            <a:ext cx="3733800" cy="1066800"/>
          </a:xfrm>
          <a:prstGeom prst="rect">
            <a:avLst/>
          </a:prstGeom>
          <a:solidFill>
            <a:srgbClr val="FFFF99"/>
          </a:solidFill>
          <a:ln w="25400">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874" name="Rectangle 2"/>
          <p:cNvSpPr>
            <a:spLocks noGrp="1" noChangeArrowheads="1"/>
          </p:cNvSpPr>
          <p:nvPr>
            <p:ph type="title"/>
          </p:nvPr>
        </p:nvSpPr>
        <p:spPr>
          <a:xfrm>
            <a:off x="381000" y="381000"/>
            <a:ext cx="7797800" cy="573088"/>
          </a:xfrm>
        </p:spPr>
        <p:txBody>
          <a:bodyPr/>
          <a:lstStyle/>
          <a:p>
            <a:pPr eaLnBrk="1" hangingPunct="1">
              <a:defRPr/>
            </a:pPr>
            <a:r>
              <a:rPr lang="en-US" smtClean="0">
                <a:cs typeface="+mj-cs"/>
              </a:rPr>
              <a:t>Freeing With a LIFO Policy (cont)</a:t>
            </a:r>
          </a:p>
        </p:txBody>
      </p:sp>
      <p:sp>
        <p:nvSpPr>
          <p:cNvPr id="591875" name="Rectangle 3"/>
          <p:cNvSpPr>
            <a:spLocks noGrp="1" noChangeArrowheads="1"/>
          </p:cNvSpPr>
          <p:nvPr>
            <p:ph type="body" idx="1"/>
          </p:nvPr>
        </p:nvSpPr>
        <p:spPr>
          <a:xfrm>
            <a:off x="290513" y="1655763"/>
            <a:ext cx="3846512" cy="4281487"/>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sz="2000" smtClean="0">
                <a:cs typeface="+mn-cs"/>
              </a:rPr>
              <a:t>Case 3: f-a-a</a:t>
            </a:r>
          </a:p>
          <a:p>
            <a:pPr lvl="1" eaLnBrk="1" hangingPunct="1">
              <a:defRPr/>
            </a:pPr>
            <a:r>
              <a:rPr lang="en-US" sz="1800" smtClean="0"/>
              <a:t>Splice out prev, coalesce with self, and add to beginning of free list</a:t>
            </a:r>
          </a:p>
          <a:p>
            <a:pPr lvl="1" eaLnBrk="1" hangingPunct="1">
              <a:defRPr/>
            </a:pPr>
            <a:endParaRPr lang="en-US" sz="1800" smtClean="0"/>
          </a:p>
          <a:p>
            <a:pPr lvl="1" eaLnBrk="1" hangingPunct="1">
              <a:defRPr/>
            </a:pPr>
            <a:endParaRPr lang="en-US" sz="1800" smtClean="0"/>
          </a:p>
          <a:p>
            <a:pPr eaLnBrk="1" hangingPunct="1">
              <a:defRPr/>
            </a:pPr>
            <a:endParaRPr lang="en-US" sz="2000" smtClean="0">
              <a:cs typeface="+mn-cs"/>
            </a:endParaRPr>
          </a:p>
          <a:p>
            <a:pPr eaLnBrk="1" hangingPunct="1">
              <a:defRPr/>
            </a:pPr>
            <a:endParaRPr lang="en-US" sz="2000" smtClean="0">
              <a:cs typeface="+mn-cs"/>
            </a:endParaRPr>
          </a:p>
          <a:p>
            <a:pPr eaLnBrk="1" hangingPunct="1">
              <a:defRPr/>
            </a:pPr>
            <a:r>
              <a:rPr lang="en-US" sz="2000" smtClean="0">
                <a:cs typeface="+mn-cs"/>
              </a:rPr>
              <a:t>Case 4: f-a-f</a:t>
            </a:r>
          </a:p>
          <a:p>
            <a:pPr lvl="1" eaLnBrk="1" hangingPunct="1">
              <a:defRPr/>
            </a:pPr>
            <a:r>
              <a:rPr lang="en-US" sz="1800" smtClean="0"/>
              <a:t>Splice out prev and next, coalesce with self, and add to beginning of list</a:t>
            </a:r>
          </a:p>
        </p:txBody>
      </p:sp>
      <p:sp>
        <p:nvSpPr>
          <p:cNvPr id="591876" name="Text Box 4"/>
          <p:cNvSpPr txBox="1">
            <a:spLocks noChangeArrowheads="1"/>
          </p:cNvSpPr>
          <p:nvPr/>
        </p:nvSpPr>
        <p:spPr bwMode="auto">
          <a:xfrm>
            <a:off x="5257800" y="9144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a:t>
            </a:r>
          </a:p>
        </p:txBody>
      </p:sp>
      <p:sp>
        <p:nvSpPr>
          <p:cNvPr id="591877" name="Text Box 5"/>
          <p:cNvSpPr txBox="1">
            <a:spLocks noChangeArrowheads="1"/>
          </p:cNvSpPr>
          <p:nvPr/>
        </p:nvSpPr>
        <p:spPr bwMode="auto">
          <a:xfrm>
            <a:off x="5886450" y="914400"/>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a:t>
            </a:r>
          </a:p>
        </p:txBody>
      </p:sp>
      <p:sp>
        <p:nvSpPr>
          <p:cNvPr id="591878" name="Rectangle 6"/>
          <p:cNvSpPr>
            <a:spLocks noChangeArrowheads="1"/>
          </p:cNvSpPr>
          <p:nvPr/>
        </p:nvSpPr>
        <p:spPr bwMode="auto">
          <a:xfrm>
            <a:off x="6248400" y="16764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self</a:t>
            </a:r>
          </a:p>
        </p:txBody>
      </p:sp>
      <p:sp>
        <p:nvSpPr>
          <p:cNvPr id="591879" name="Rectangle 7"/>
          <p:cNvSpPr>
            <a:spLocks noChangeArrowheads="1"/>
          </p:cNvSpPr>
          <p:nvPr/>
        </p:nvSpPr>
        <p:spPr bwMode="auto">
          <a:xfrm>
            <a:off x="5181600" y="16764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1880" name="Rectangle 8"/>
          <p:cNvSpPr>
            <a:spLocks noChangeArrowheads="1"/>
          </p:cNvSpPr>
          <p:nvPr/>
        </p:nvSpPr>
        <p:spPr bwMode="auto">
          <a:xfrm>
            <a:off x="7315200" y="16764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a</a:t>
            </a:r>
          </a:p>
        </p:txBody>
      </p:sp>
      <p:sp>
        <p:nvSpPr>
          <p:cNvPr id="591881" name="Line 9"/>
          <p:cNvSpPr>
            <a:spLocks noChangeShapeType="1"/>
          </p:cNvSpPr>
          <p:nvPr/>
        </p:nvSpPr>
        <p:spPr bwMode="auto">
          <a:xfrm>
            <a:off x="5410200" y="12954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882" name="Line 10"/>
          <p:cNvSpPr>
            <a:spLocks noChangeShapeType="1"/>
          </p:cNvSpPr>
          <p:nvPr/>
        </p:nvSpPr>
        <p:spPr bwMode="auto">
          <a:xfrm>
            <a:off x="6026150" y="12954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883" name="Text Box 11"/>
          <p:cNvSpPr txBox="1">
            <a:spLocks noChangeArrowheads="1"/>
          </p:cNvSpPr>
          <p:nvPr/>
        </p:nvSpPr>
        <p:spPr bwMode="auto">
          <a:xfrm>
            <a:off x="4156075" y="1371600"/>
            <a:ext cx="873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sz="1600">
                <a:solidFill>
                  <a:srgbClr val="000066"/>
                </a:solidFill>
              </a:rPr>
              <a:t>before:</a:t>
            </a:r>
          </a:p>
        </p:txBody>
      </p:sp>
      <p:sp>
        <p:nvSpPr>
          <p:cNvPr id="591884" name="Text Box 12"/>
          <p:cNvSpPr txBox="1">
            <a:spLocks noChangeArrowheads="1"/>
          </p:cNvSpPr>
          <p:nvPr/>
        </p:nvSpPr>
        <p:spPr bwMode="auto">
          <a:xfrm>
            <a:off x="5162550" y="2376488"/>
            <a:ext cx="323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a:t>
            </a:r>
          </a:p>
        </p:txBody>
      </p:sp>
      <p:sp>
        <p:nvSpPr>
          <p:cNvPr id="591885" name="Text Box 13"/>
          <p:cNvSpPr txBox="1">
            <a:spLocks noChangeArrowheads="1"/>
          </p:cNvSpPr>
          <p:nvPr/>
        </p:nvSpPr>
        <p:spPr bwMode="auto">
          <a:xfrm>
            <a:off x="5861050" y="2376488"/>
            <a:ext cx="311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a:t>
            </a:r>
          </a:p>
        </p:txBody>
      </p:sp>
      <p:sp>
        <p:nvSpPr>
          <p:cNvPr id="591886" name="Rectangle 14"/>
          <p:cNvSpPr>
            <a:spLocks noChangeArrowheads="1"/>
          </p:cNvSpPr>
          <p:nvPr/>
        </p:nvSpPr>
        <p:spPr bwMode="auto">
          <a:xfrm>
            <a:off x="5181600" y="2819400"/>
            <a:ext cx="20574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1887" name="Rectangle 15"/>
          <p:cNvSpPr>
            <a:spLocks noChangeArrowheads="1"/>
          </p:cNvSpPr>
          <p:nvPr/>
        </p:nvSpPr>
        <p:spPr bwMode="auto">
          <a:xfrm>
            <a:off x="7239000" y="28194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a</a:t>
            </a:r>
          </a:p>
        </p:txBody>
      </p:sp>
      <p:sp>
        <p:nvSpPr>
          <p:cNvPr id="591888" name="Text Box 16"/>
          <p:cNvSpPr txBox="1">
            <a:spLocks noChangeArrowheads="1"/>
          </p:cNvSpPr>
          <p:nvPr/>
        </p:nvSpPr>
        <p:spPr bwMode="auto">
          <a:xfrm>
            <a:off x="4249738" y="2667000"/>
            <a:ext cx="6921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sz="1600">
                <a:solidFill>
                  <a:srgbClr val="000066"/>
                </a:solidFill>
              </a:rPr>
              <a:t>after:</a:t>
            </a:r>
          </a:p>
        </p:txBody>
      </p:sp>
      <p:sp>
        <p:nvSpPr>
          <p:cNvPr id="591889" name="Line 17"/>
          <p:cNvSpPr>
            <a:spLocks noChangeShapeType="1"/>
          </p:cNvSpPr>
          <p:nvPr/>
        </p:nvSpPr>
        <p:spPr bwMode="auto">
          <a:xfrm>
            <a:off x="5410200" y="2560638"/>
            <a:ext cx="5334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890" name="Text Box 18"/>
          <p:cNvSpPr txBox="1">
            <a:spLocks noChangeArrowheads="1"/>
          </p:cNvSpPr>
          <p:nvPr/>
        </p:nvSpPr>
        <p:spPr bwMode="auto">
          <a:xfrm>
            <a:off x="5229225" y="3886200"/>
            <a:ext cx="450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p1</a:t>
            </a:r>
          </a:p>
        </p:txBody>
      </p:sp>
      <p:sp>
        <p:nvSpPr>
          <p:cNvPr id="591891" name="Text Box 19"/>
          <p:cNvSpPr txBox="1">
            <a:spLocks noChangeArrowheads="1"/>
          </p:cNvSpPr>
          <p:nvPr/>
        </p:nvSpPr>
        <p:spPr bwMode="auto">
          <a:xfrm>
            <a:off x="5857875" y="3886200"/>
            <a:ext cx="438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s1</a:t>
            </a:r>
          </a:p>
        </p:txBody>
      </p:sp>
      <p:sp>
        <p:nvSpPr>
          <p:cNvPr id="591892" name="Rectangle 20"/>
          <p:cNvSpPr>
            <a:spLocks noChangeArrowheads="1"/>
          </p:cNvSpPr>
          <p:nvPr/>
        </p:nvSpPr>
        <p:spPr bwMode="auto">
          <a:xfrm>
            <a:off x="6283325" y="46482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self</a:t>
            </a:r>
          </a:p>
        </p:txBody>
      </p:sp>
      <p:sp>
        <p:nvSpPr>
          <p:cNvPr id="591893" name="Rectangle 21"/>
          <p:cNvSpPr>
            <a:spLocks noChangeArrowheads="1"/>
          </p:cNvSpPr>
          <p:nvPr/>
        </p:nvSpPr>
        <p:spPr bwMode="auto">
          <a:xfrm>
            <a:off x="5216525" y="46482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1894" name="Rectangle 22"/>
          <p:cNvSpPr>
            <a:spLocks noChangeArrowheads="1"/>
          </p:cNvSpPr>
          <p:nvPr/>
        </p:nvSpPr>
        <p:spPr bwMode="auto">
          <a:xfrm>
            <a:off x="7350125" y="4648200"/>
            <a:ext cx="1066800"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1895" name="Line 23"/>
          <p:cNvSpPr>
            <a:spLocks noChangeShapeType="1"/>
          </p:cNvSpPr>
          <p:nvPr/>
        </p:nvSpPr>
        <p:spPr bwMode="auto">
          <a:xfrm>
            <a:off x="5445125" y="42672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896" name="Line 24"/>
          <p:cNvSpPr>
            <a:spLocks noChangeShapeType="1"/>
          </p:cNvSpPr>
          <p:nvPr/>
        </p:nvSpPr>
        <p:spPr bwMode="auto">
          <a:xfrm>
            <a:off x="6061075" y="42672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897" name="Text Box 25"/>
          <p:cNvSpPr txBox="1">
            <a:spLocks noChangeArrowheads="1"/>
          </p:cNvSpPr>
          <p:nvPr/>
        </p:nvSpPr>
        <p:spPr bwMode="auto">
          <a:xfrm>
            <a:off x="4191000" y="4267200"/>
            <a:ext cx="8731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sz="1600">
                <a:solidFill>
                  <a:srgbClr val="000066"/>
                </a:solidFill>
              </a:rPr>
              <a:t>before:</a:t>
            </a:r>
          </a:p>
        </p:txBody>
      </p:sp>
      <p:sp>
        <p:nvSpPr>
          <p:cNvPr id="591898" name="Rectangle 26"/>
          <p:cNvSpPr>
            <a:spLocks noChangeArrowheads="1"/>
          </p:cNvSpPr>
          <p:nvPr/>
        </p:nvSpPr>
        <p:spPr bwMode="auto">
          <a:xfrm>
            <a:off x="5216525" y="5943600"/>
            <a:ext cx="3165475" cy="4572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00000"/>
              </a:lnSpc>
              <a:defRPr/>
            </a:pPr>
            <a:r>
              <a:rPr lang="en-US">
                <a:solidFill>
                  <a:srgbClr val="000066"/>
                </a:solidFill>
              </a:rPr>
              <a:t>f</a:t>
            </a:r>
          </a:p>
        </p:txBody>
      </p:sp>
      <p:sp>
        <p:nvSpPr>
          <p:cNvPr id="591899" name="Text Box 27"/>
          <p:cNvSpPr txBox="1">
            <a:spLocks noChangeArrowheads="1"/>
          </p:cNvSpPr>
          <p:nvPr/>
        </p:nvSpPr>
        <p:spPr bwMode="auto">
          <a:xfrm>
            <a:off x="4284663" y="5715000"/>
            <a:ext cx="6921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sz="1600">
                <a:solidFill>
                  <a:srgbClr val="000066"/>
                </a:solidFill>
              </a:rPr>
              <a:t>after:</a:t>
            </a:r>
          </a:p>
        </p:txBody>
      </p:sp>
      <p:sp>
        <p:nvSpPr>
          <p:cNvPr id="591900" name="Text Box 28"/>
          <p:cNvSpPr txBox="1">
            <a:spLocks noChangeArrowheads="1"/>
          </p:cNvSpPr>
          <p:nvPr/>
        </p:nvSpPr>
        <p:spPr bwMode="auto">
          <a:xfrm>
            <a:off x="7391400" y="3886200"/>
            <a:ext cx="450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p2</a:t>
            </a:r>
          </a:p>
        </p:txBody>
      </p:sp>
      <p:sp>
        <p:nvSpPr>
          <p:cNvPr id="591901" name="Text Box 29"/>
          <p:cNvSpPr txBox="1">
            <a:spLocks noChangeArrowheads="1"/>
          </p:cNvSpPr>
          <p:nvPr/>
        </p:nvSpPr>
        <p:spPr bwMode="auto">
          <a:xfrm>
            <a:off x="8020050" y="3886200"/>
            <a:ext cx="438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s2</a:t>
            </a:r>
          </a:p>
        </p:txBody>
      </p:sp>
      <p:sp>
        <p:nvSpPr>
          <p:cNvPr id="591902" name="Line 30"/>
          <p:cNvSpPr>
            <a:spLocks noChangeShapeType="1"/>
          </p:cNvSpPr>
          <p:nvPr/>
        </p:nvSpPr>
        <p:spPr bwMode="auto">
          <a:xfrm>
            <a:off x="7607300" y="42672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903" name="Line 31"/>
          <p:cNvSpPr>
            <a:spLocks noChangeShapeType="1"/>
          </p:cNvSpPr>
          <p:nvPr/>
        </p:nvSpPr>
        <p:spPr bwMode="auto">
          <a:xfrm>
            <a:off x="8223250" y="4267200"/>
            <a:ext cx="0" cy="3810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904" name="Text Box 32"/>
          <p:cNvSpPr txBox="1">
            <a:spLocks noChangeArrowheads="1"/>
          </p:cNvSpPr>
          <p:nvPr/>
        </p:nvSpPr>
        <p:spPr bwMode="auto">
          <a:xfrm>
            <a:off x="5029200" y="5424488"/>
            <a:ext cx="450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p1</a:t>
            </a:r>
          </a:p>
        </p:txBody>
      </p:sp>
      <p:sp>
        <p:nvSpPr>
          <p:cNvPr id="591905" name="Text Box 33"/>
          <p:cNvSpPr txBox="1">
            <a:spLocks noChangeArrowheads="1"/>
          </p:cNvSpPr>
          <p:nvPr/>
        </p:nvSpPr>
        <p:spPr bwMode="auto">
          <a:xfrm>
            <a:off x="5810250" y="5424488"/>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s1</a:t>
            </a:r>
          </a:p>
        </p:txBody>
      </p:sp>
      <p:sp>
        <p:nvSpPr>
          <p:cNvPr id="591906" name="Text Box 34"/>
          <p:cNvSpPr txBox="1">
            <a:spLocks noChangeArrowheads="1"/>
          </p:cNvSpPr>
          <p:nvPr/>
        </p:nvSpPr>
        <p:spPr bwMode="auto">
          <a:xfrm>
            <a:off x="7162800" y="5424488"/>
            <a:ext cx="450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p2</a:t>
            </a:r>
          </a:p>
        </p:txBody>
      </p:sp>
      <p:sp>
        <p:nvSpPr>
          <p:cNvPr id="591907" name="Text Box 35"/>
          <p:cNvSpPr txBox="1">
            <a:spLocks noChangeArrowheads="1"/>
          </p:cNvSpPr>
          <p:nvPr/>
        </p:nvSpPr>
        <p:spPr bwMode="auto">
          <a:xfrm>
            <a:off x="8020050" y="5424488"/>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nSpc>
                <a:spcPct val="100000"/>
              </a:lnSpc>
              <a:defRPr/>
            </a:pPr>
            <a:r>
              <a:rPr lang="en-US">
                <a:solidFill>
                  <a:srgbClr val="000066"/>
                </a:solidFill>
              </a:rPr>
              <a:t>s2</a:t>
            </a:r>
          </a:p>
        </p:txBody>
      </p:sp>
      <p:sp>
        <p:nvSpPr>
          <p:cNvPr id="591908" name="Line 36"/>
          <p:cNvSpPr>
            <a:spLocks noChangeShapeType="1"/>
          </p:cNvSpPr>
          <p:nvPr/>
        </p:nvSpPr>
        <p:spPr bwMode="auto">
          <a:xfrm>
            <a:off x="5410200" y="5608638"/>
            <a:ext cx="457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
        <p:nvSpPr>
          <p:cNvPr id="591909" name="Line 37"/>
          <p:cNvSpPr>
            <a:spLocks noChangeShapeType="1"/>
          </p:cNvSpPr>
          <p:nvPr/>
        </p:nvSpPr>
        <p:spPr bwMode="auto">
          <a:xfrm>
            <a:off x="7620000" y="5608638"/>
            <a:ext cx="457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30200" y="304800"/>
            <a:ext cx="7899400" cy="109696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Helvetica" charset="0"/>
                <a:ea typeface="ＭＳ Ｐゴシック" charset="0"/>
              </a:rPr>
              <a:t>More Info on Allocators</a:t>
            </a:r>
          </a:p>
        </p:txBody>
      </p:sp>
      <p:sp>
        <p:nvSpPr>
          <p:cNvPr id="18434" name="Rectangle 2"/>
          <p:cNvSpPr>
            <a:spLocks noGrp="1" noChangeArrowheads="1"/>
          </p:cNvSpPr>
          <p:nvPr>
            <p:ph type="body" idx="1"/>
          </p:nvPr>
        </p:nvSpPr>
        <p:spPr>
          <a:xfrm>
            <a:off x="347663" y="1447800"/>
            <a:ext cx="8535987" cy="4876800"/>
          </a:xfrm>
        </p:spPr>
        <p:txBody>
          <a:bodyPr/>
          <a:lstStyle/>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D. Knuth, “</a:t>
            </a:r>
            <a:r>
              <a:rPr lang="en-GB" altLang="ja-JP" i="1">
                <a:latin typeface="Helvetica" charset="0"/>
                <a:ea typeface="ＭＳ Ｐゴシック" charset="0"/>
              </a:rPr>
              <a:t>The Art of Computer Programming</a:t>
            </a:r>
            <a:r>
              <a:rPr lang="en-GB">
                <a:latin typeface="Helvetica" charset="0"/>
                <a:ea typeface="ＭＳ Ｐゴシック" charset="0"/>
              </a:rPr>
              <a:t>”</a:t>
            </a:r>
            <a:r>
              <a:rPr lang="en-GB" altLang="ja-JP">
                <a:latin typeface="Helvetica" charset="0"/>
                <a:ea typeface="ＭＳ Ｐゴシック" charset="0"/>
              </a:rPr>
              <a:t>, 2</a:t>
            </a:r>
            <a:r>
              <a:rPr lang="en-GB" altLang="ja-JP" baseline="30000">
                <a:latin typeface="Helvetica" charset="0"/>
                <a:ea typeface="ＭＳ Ｐゴシック" charset="0"/>
              </a:rPr>
              <a:t>nd</a:t>
            </a:r>
            <a:r>
              <a:rPr lang="en-GB" altLang="ja-JP">
                <a:latin typeface="Helvetica" charset="0"/>
                <a:ea typeface="ＭＳ Ｐゴシック" charset="0"/>
              </a:rPr>
              <a:t> edition, Addison Wesley, 1973</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The classic reference on dynamic storage allocation</a:t>
            </a:r>
          </a:p>
          <a:p>
            <a:pPr lvl="1" eaLnBrk="1" hangingPunct="1">
              <a:buFont typeface="Wingdings" charse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endParaRP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Wilson et al, “</a:t>
            </a:r>
            <a:r>
              <a:rPr lang="en-GB" altLang="ja-JP" i="1">
                <a:latin typeface="Helvetica" charset="0"/>
                <a:ea typeface="ＭＳ Ｐゴシック" charset="0"/>
              </a:rPr>
              <a:t>Dynamic Storage Allocation: A Survey and Critical Review</a:t>
            </a:r>
            <a:r>
              <a:rPr lang="en-GB">
                <a:latin typeface="Helvetica" charset="0"/>
                <a:ea typeface="ＭＳ Ｐゴシック" charset="0"/>
              </a:rPr>
              <a:t>”</a:t>
            </a:r>
            <a:r>
              <a:rPr lang="en-GB" altLang="ja-JP">
                <a:latin typeface="Helvetica" charset="0"/>
                <a:ea typeface="ＭＳ Ｐゴシック" charset="0"/>
              </a:rPr>
              <a:t>, Proc. 1995 Int</a:t>
            </a:r>
            <a:r>
              <a:rPr lang="en-GB">
                <a:latin typeface="Helvetica" charset="0"/>
                <a:ea typeface="ＭＳ Ｐゴシック" charset="0"/>
              </a:rPr>
              <a:t>’</a:t>
            </a:r>
            <a:r>
              <a:rPr lang="en-GB" altLang="ja-JP">
                <a:latin typeface="Helvetica" charset="0"/>
                <a:ea typeface="ＭＳ Ｐゴシック" charset="0"/>
              </a:rPr>
              <a:t>l Workshop on Memory Management, Kinross, Scotland, Sept, 1995.</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Comprehensive survey</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a:latin typeface="Helvetica" charset="0"/>
                <a:ea typeface="ＭＳ Ｐゴシック" charset="0"/>
              </a:rPr>
              <a:t>Available from CS:APP student site (csapp.cs.cmu.edu)</a:t>
            </a:r>
          </a:p>
          <a:p>
            <a:pPr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381000" y="228600"/>
            <a:ext cx="5905500" cy="573088"/>
          </a:xfrm>
        </p:spPr>
        <p:txBody>
          <a:bodyPr/>
          <a:lstStyle/>
          <a:p>
            <a:pPr eaLnBrk="1" hangingPunct="1">
              <a:defRPr/>
            </a:pPr>
            <a:r>
              <a:rPr lang="en-US" smtClean="0">
                <a:cs typeface="+mj-cs"/>
              </a:rPr>
              <a:t>Segregated Fits</a:t>
            </a:r>
          </a:p>
        </p:txBody>
      </p:sp>
      <p:sp>
        <p:nvSpPr>
          <p:cNvPr id="596995" name="Rectangle 3"/>
          <p:cNvSpPr>
            <a:spLocks noGrp="1" noChangeArrowheads="1"/>
          </p:cNvSpPr>
          <p:nvPr>
            <p:ph type="body" idx="1"/>
          </p:nvPr>
        </p:nvSpPr>
        <p:spPr>
          <a:xfrm>
            <a:off x="0" y="914400"/>
            <a:ext cx="8255000" cy="5715000"/>
          </a:xfrm>
        </p:spPr>
        <p:txBody>
          <a:bodyPr/>
          <a:lstStyle/>
          <a:p>
            <a:pPr eaLnBrk="1" hangingPunct="1">
              <a:lnSpc>
                <a:spcPct val="85000"/>
              </a:lnSpc>
              <a:defRPr/>
            </a:pPr>
            <a:r>
              <a:rPr lang="en-US" smtClean="0">
                <a:cs typeface="+mn-cs"/>
              </a:rPr>
              <a:t>Array of free lists, each one for some size class</a:t>
            </a:r>
          </a:p>
          <a:p>
            <a:pPr eaLnBrk="1" hangingPunct="1">
              <a:lnSpc>
                <a:spcPct val="85000"/>
              </a:lnSpc>
              <a:defRPr/>
            </a:pPr>
            <a:r>
              <a:rPr lang="en-US" smtClean="0">
                <a:cs typeface="+mn-cs"/>
              </a:rPr>
              <a:t>To allocate a block of size n:</a:t>
            </a:r>
          </a:p>
          <a:p>
            <a:pPr lvl="1" eaLnBrk="1" hangingPunct="1">
              <a:lnSpc>
                <a:spcPct val="90000"/>
              </a:lnSpc>
              <a:defRPr/>
            </a:pPr>
            <a:r>
              <a:rPr lang="en-US" smtClean="0"/>
              <a:t>Search appropriate free list for block of size m &gt; n</a:t>
            </a:r>
          </a:p>
          <a:p>
            <a:pPr lvl="1" eaLnBrk="1" hangingPunct="1">
              <a:lnSpc>
                <a:spcPct val="90000"/>
              </a:lnSpc>
              <a:defRPr/>
            </a:pPr>
            <a:r>
              <a:rPr lang="en-US" smtClean="0"/>
              <a:t>If an appropriate block is found:</a:t>
            </a:r>
          </a:p>
          <a:p>
            <a:pPr lvl="2" eaLnBrk="1" hangingPunct="1">
              <a:lnSpc>
                <a:spcPct val="97000"/>
              </a:lnSpc>
              <a:defRPr/>
            </a:pPr>
            <a:r>
              <a:rPr lang="en-US" smtClean="0"/>
              <a:t>Split block and place fragment on appropriate list (optional)</a:t>
            </a:r>
          </a:p>
          <a:p>
            <a:pPr lvl="1" eaLnBrk="1" hangingPunct="1">
              <a:lnSpc>
                <a:spcPct val="90000"/>
              </a:lnSpc>
              <a:defRPr/>
            </a:pPr>
            <a:r>
              <a:rPr lang="en-US" smtClean="0"/>
              <a:t>If no block is found, try next larger class</a:t>
            </a:r>
          </a:p>
          <a:p>
            <a:pPr lvl="1" eaLnBrk="1" hangingPunct="1">
              <a:lnSpc>
                <a:spcPct val="90000"/>
              </a:lnSpc>
              <a:defRPr/>
            </a:pPr>
            <a:r>
              <a:rPr lang="en-US" smtClean="0"/>
              <a:t>Repeat until block is found</a:t>
            </a:r>
          </a:p>
          <a:p>
            <a:pPr eaLnBrk="1" hangingPunct="1">
              <a:lnSpc>
                <a:spcPct val="85000"/>
              </a:lnSpc>
              <a:defRPr/>
            </a:pPr>
            <a:r>
              <a:rPr lang="en-US" smtClean="0">
                <a:cs typeface="+mn-cs"/>
              </a:rPr>
              <a:t>To free a block:</a:t>
            </a:r>
          </a:p>
          <a:p>
            <a:pPr lvl="1" eaLnBrk="1" hangingPunct="1">
              <a:lnSpc>
                <a:spcPct val="90000"/>
              </a:lnSpc>
              <a:defRPr/>
            </a:pPr>
            <a:r>
              <a:rPr lang="en-US" smtClean="0"/>
              <a:t>Coalesce and place on appropriate list (optional)</a:t>
            </a:r>
          </a:p>
          <a:p>
            <a:pPr eaLnBrk="1" hangingPunct="1">
              <a:lnSpc>
                <a:spcPct val="85000"/>
              </a:lnSpc>
              <a:defRPr/>
            </a:pPr>
            <a:r>
              <a:rPr lang="en-US" smtClean="0">
                <a:cs typeface="+mn-cs"/>
              </a:rPr>
              <a:t>Tradeoffs</a:t>
            </a:r>
          </a:p>
          <a:p>
            <a:pPr lvl="1" eaLnBrk="1" hangingPunct="1">
              <a:lnSpc>
                <a:spcPct val="90000"/>
              </a:lnSpc>
              <a:defRPr/>
            </a:pPr>
            <a:r>
              <a:rPr lang="en-US" smtClean="0"/>
              <a:t>Faster search than sequential fits (i.e., log time for power of two size classes)</a:t>
            </a:r>
          </a:p>
          <a:p>
            <a:pPr lvl="1" eaLnBrk="1" hangingPunct="1">
              <a:lnSpc>
                <a:spcPct val="90000"/>
              </a:lnSpc>
              <a:defRPr/>
            </a:pPr>
            <a:r>
              <a:rPr lang="en-US" smtClean="0"/>
              <a:t>Controls fragmentation of simple segregated storage</a:t>
            </a:r>
          </a:p>
          <a:p>
            <a:pPr lvl="1" eaLnBrk="1" hangingPunct="1">
              <a:lnSpc>
                <a:spcPct val="90000"/>
              </a:lnSpc>
              <a:defRPr/>
            </a:pPr>
            <a:r>
              <a:rPr lang="en-US" smtClean="0"/>
              <a:t>Coalescing can increase search times</a:t>
            </a:r>
          </a:p>
          <a:p>
            <a:pPr lvl="2" eaLnBrk="1" hangingPunct="1">
              <a:lnSpc>
                <a:spcPct val="97000"/>
              </a:lnSpc>
              <a:defRPr/>
            </a:pPr>
            <a:r>
              <a:rPr lang="en-US" smtClean="0"/>
              <a:t>Deferred coalescing can help </a:t>
            </a:r>
          </a:p>
          <a:p>
            <a:pPr lvl="1" eaLnBrk="1" hangingPunct="1">
              <a:lnSpc>
                <a:spcPct val="90000"/>
              </a:lnSpc>
              <a:defRPr/>
            </a:pPr>
            <a:endParaRPr lang="en-US"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57489</TotalTime>
  <Pages>35</Pages>
  <Words>10925</Words>
  <Application>Microsoft Macintosh PowerPoint</Application>
  <PresentationFormat>Letter Paper (8.5x11 in)</PresentationFormat>
  <Paragraphs>2309</Paragraphs>
  <Slides>112</Slides>
  <Notes>30</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112</vt:i4>
      </vt:variant>
    </vt:vector>
  </HeadingPairs>
  <TitlesOfParts>
    <vt:vector size="129" baseType="lpstr">
      <vt:lpstr>Helvetica</vt:lpstr>
      <vt:lpstr>ＭＳ Ｐゴシック</vt:lpstr>
      <vt:lpstr>Arial</vt:lpstr>
      <vt:lpstr>Wingdings</vt:lpstr>
      <vt:lpstr>Century Gothic</vt:lpstr>
      <vt:lpstr>Times</vt:lpstr>
      <vt:lpstr>Courier New</vt:lpstr>
      <vt:lpstr>Courier</vt:lpstr>
      <vt:lpstr>Calibri</vt:lpstr>
      <vt:lpstr>msgothic</vt:lpstr>
      <vt:lpstr>class02</vt:lpstr>
      <vt:lpstr>1_class02</vt:lpstr>
      <vt:lpstr>2_class02</vt:lpstr>
      <vt:lpstr>3_class02</vt:lpstr>
      <vt:lpstr>class6-wrapup</vt:lpstr>
      <vt:lpstr>1_class11</vt:lpstr>
      <vt:lpstr>class11</vt:lpstr>
      <vt:lpstr>Chapter 9: Heap Management &amp;  Chapter 7: Linking </vt:lpstr>
      <vt:lpstr>Announcements</vt:lpstr>
      <vt:lpstr>Recap: Heap Allocation Example</vt:lpstr>
      <vt:lpstr>Recap: Allocation Examples</vt:lpstr>
      <vt:lpstr>Keeping Track of Free Blocks</vt:lpstr>
      <vt:lpstr>Method 1: Implicit List</vt:lpstr>
      <vt:lpstr>Implicit List: Finding a Free Block</vt:lpstr>
      <vt:lpstr>Implicit List: Allocating in Free Block</vt:lpstr>
      <vt:lpstr>Implicit List: Freeing a Block</vt:lpstr>
      <vt:lpstr>Implicit List: Coalescing</vt:lpstr>
      <vt:lpstr>Implicit List: Bidirectional Coalescing </vt:lpstr>
      <vt:lpstr>Constant Time Coalescing</vt:lpstr>
      <vt:lpstr>Constant Time Coalescing (Case 1)</vt:lpstr>
      <vt:lpstr>Constant Time Coalescing (Case 2)</vt:lpstr>
      <vt:lpstr>Constant Time Coalescing (Case 3)</vt:lpstr>
      <vt:lpstr>Constant Time Coalescing (Case 4)</vt:lpstr>
      <vt:lpstr>Summary of Key Allocator Policies</vt:lpstr>
      <vt:lpstr>Implicit Lists: Summary</vt:lpstr>
      <vt:lpstr>Keeping Track of Free Blocks</vt:lpstr>
      <vt:lpstr>Explicit Free Lists</vt:lpstr>
      <vt:lpstr>Explicit Free Lists</vt:lpstr>
      <vt:lpstr>Allocating From Explicit Free Lists</vt:lpstr>
      <vt:lpstr>Freeing With Explicit Free Lists</vt:lpstr>
      <vt:lpstr>Freeing With a LIFO Policy (Case 1)</vt:lpstr>
      <vt:lpstr>Freeing With a LIFO Policy (Case 2)</vt:lpstr>
      <vt:lpstr>Freeing With a LIFO Policy (Case 3)</vt:lpstr>
      <vt:lpstr>Freeing With a LIFO Policy (Case 4)</vt:lpstr>
      <vt:lpstr>Explicit List Summary</vt:lpstr>
      <vt:lpstr>Keeping Track of Free Blocks</vt:lpstr>
      <vt:lpstr>Segregated List (Seglist) Allocators</vt:lpstr>
      <vt:lpstr>Seglist Allocator</vt:lpstr>
      <vt:lpstr>Seglist Allocator (cont.)</vt:lpstr>
      <vt:lpstr>Keeping Track of Free Blocks</vt:lpstr>
      <vt:lpstr>Implicit Memory Management: Garbage Collection</vt:lpstr>
      <vt:lpstr>Garbage Collector Finds Unreachable Memory</vt:lpstr>
      <vt:lpstr>Heap-Related Memory Bugs </vt:lpstr>
      <vt:lpstr>Chapter Mapping</vt:lpstr>
      <vt:lpstr>Chapter 7: A Simplistic Program Translation Scheme</vt:lpstr>
      <vt:lpstr>A Better Scheme Using a Linker</vt:lpstr>
      <vt:lpstr>Compiling a Program </vt:lpstr>
      <vt:lpstr>Translating the Example Program </vt:lpstr>
      <vt:lpstr>What Does a Linker Do?</vt:lpstr>
      <vt:lpstr>Why Linkers?</vt:lpstr>
      <vt:lpstr>Executable and Linkable Format (ELF)</vt:lpstr>
      <vt:lpstr>ELF Object File Format</vt:lpstr>
      <vt:lpstr>ELF Object File Format (cont)</vt:lpstr>
      <vt:lpstr>Example C Program</vt:lpstr>
      <vt:lpstr>Merging Relocatable Object Files into an Executable Object File</vt:lpstr>
      <vt:lpstr>Symbol Resolution and Relocation</vt:lpstr>
      <vt:lpstr>m.o Relocation Info (32-bit)</vt:lpstr>
      <vt:lpstr>a.o Relocation Info (.text)</vt:lpstr>
      <vt:lpstr>a.o Relocation Info (.data)</vt:lpstr>
      <vt:lpstr>Executable After Relocation and  External Reference Resolution (.text)</vt:lpstr>
      <vt:lpstr>Executable After Relocation and  External Reference Resolution(.data)</vt:lpstr>
      <vt:lpstr>Example C Program</vt:lpstr>
      <vt:lpstr>main.o ELF file</vt:lpstr>
      <vt:lpstr>Symbol Table Entries</vt:lpstr>
      <vt:lpstr>swap.o ELF file</vt:lpstr>
      <vt:lpstr>Linking .o’s to Resolve References</vt:lpstr>
      <vt:lpstr>Linking .o’s to Resolve References</vt:lpstr>
      <vt:lpstr>Merging Relocatable Object Files</vt:lpstr>
      <vt:lpstr>Relocation</vt:lpstr>
      <vt:lpstr>main.o’s .rel.text</vt:lpstr>
      <vt:lpstr>ELF Relocation Entries</vt:lpstr>
      <vt:lpstr>Merging Relocatable Object Files</vt:lpstr>
      <vt:lpstr>swap.o’s .rel.data</vt:lpstr>
      <vt:lpstr>Merging Relocatable Object Files</vt:lpstr>
      <vt:lpstr>Packaging  Commonly Used Functions</vt:lpstr>
      <vt:lpstr>Static Libraries (archives)</vt:lpstr>
      <vt:lpstr>Creating Static Libraries</vt:lpstr>
      <vt:lpstr>Commonly Used Libraries</vt:lpstr>
      <vt:lpstr>Using Static Libraries</vt:lpstr>
      <vt:lpstr>Linker Selectively adds .o Library Files</vt:lpstr>
      <vt:lpstr>Strong and Weak Symbols</vt:lpstr>
      <vt:lpstr>Linker’s Symbol Rules</vt:lpstr>
      <vt:lpstr>Linker Puzzles</vt:lpstr>
      <vt:lpstr>Loading Executable Binaries</vt:lpstr>
      <vt:lpstr>Disadvantages of Linking Static Libraries</vt:lpstr>
      <vt:lpstr>Shared Libraries</vt:lpstr>
      <vt:lpstr>Dynamically Linked Shared Libraries </vt:lpstr>
      <vt:lpstr>Dynamic Linking</vt:lpstr>
      <vt:lpstr>Dynamic Linking</vt:lpstr>
      <vt:lpstr>Load Time vs Run Time Dynamic Linking</vt:lpstr>
      <vt:lpstr>Dynamic Linking Example</vt:lpstr>
      <vt:lpstr>Supplementary Slides</vt:lpstr>
      <vt:lpstr>Integrate lectures 25-26 from 3rd edition slides</vt:lpstr>
      <vt:lpstr>Linux Memory Layout</vt:lpstr>
      <vt:lpstr>Linux Memory Allocation</vt:lpstr>
      <vt:lpstr>Constraints</vt:lpstr>
      <vt:lpstr>Assumptions</vt:lpstr>
      <vt:lpstr>Performance Goals: Throughput</vt:lpstr>
      <vt:lpstr>Performance Goals:  Peak Memory Utilization</vt:lpstr>
      <vt:lpstr>Explicit Free Lists</vt:lpstr>
      <vt:lpstr>Allocating From Explicit Free Lists</vt:lpstr>
      <vt:lpstr>Freeing With Explicit Free Lists</vt:lpstr>
      <vt:lpstr>Freeing With a LIFO Policy</vt:lpstr>
      <vt:lpstr>Freeing With a LIFO Policy (cont)</vt:lpstr>
      <vt:lpstr>More Info on Allocators</vt:lpstr>
      <vt:lpstr>Segregated Fits</vt:lpstr>
      <vt:lpstr>Simple Segregated Storage</vt:lpstr>
      <vt:lpstr>Harsh Reality</vt:lpstr>
      <vt:lpstr>Chapter 7  Supplementary Slides</vt:lpstr>
      <vt:lpstr>Integrate lectures 17 &amp; 18 from 3rd ed</vt:lpstr>
      <vt:lpstr>Linux Memory Layout</vt:lpstr>
      <vt:lpstr>Linux Memory Allocation</vt:lpstr>
      <vt:lpstr>Recap…</vt:lpstr>
      <vt:lpstr>ELF Object File Format</vt:lpstr>
      <vt:lpstr>Text &amp; Stack Example</vt:lpstr>
      <vt:lpstr>Dynamic Linking Example</vt:lpstr>
      <vt:lpstr>General Relocation Algorithm</vt:lpstr>
      <vt:lpstr>The Complete Picture</vt:lpstr>
      <vt:lpstr>Position Independent Code (PIC) (not on final)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subject/>
  <dc:creator>Randal E. Bryant &amp; David R. O'Hallaron</dc:creator>
  <cp:keywords/>
  <dc:description/>
  <cp:lastModifiedBy>Richard Han</cp:lastModifiedBy>
  <cp:revision>399</cp:revision>
  <cp:lastPrinted>1998-08-31T18:34:23Z</cp:lastPrinted>
  <dcterms:created xsi:type="dcterms:W3CDTF">2012-12-04T06:20:56Z</dcterms:created>
  <dcterms:modified xsi:type="dcterms:W3CDTF">2017-12-13T20:17:24Z</dcterms:modified>
</cp:coreProperties>
</file>