
<file path=[Content_Types].xml><?xml version="1.0" encoding="utf-8"?>
<Types xmlns="http://schemas.openxmlformats.org/package/2006/content-types">
  <Default Extension="xml" ContentType="application/xml"/>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793" r:id="rId2"/>
    <p:sldMasterId id="2147483901" r:id="rId3"/>
  </p:sldMasterIdLst>
  <p:notesMasterIdLst>
    <p:notesMasterId r:id="rId40"/>
  </p:notesMasterIdLst>
  <p:handoutMasterIdLst>
    <p:handoutMasterId r:id="rId41"/>
  </p:handoutMasterIdLst>
  <p:sldIdLst>
    <p:sldId id="330" r:id="rId4"/>
    <p:sldId id="363" r:id="rId5"/>
    <p:sldId id="361" r:id="rId6"/>
    <p:sldId id="333" r:id="rId7"/>
    <p:sldId id="334" r:id="rId8"/>
    <p:sldId id="335" r:id="rId9"/>
    <p:sldId id="336" r:id="rId10"/>
    <p:sldId id="367" r:id="rId11"/>
    <p:sldId id="368" r:id="rId12"/>
    <p:sldId id="369" r:id="rId13"/>
    <p:sldId id="370" r:id="rId14"/>
    <p:sldId id="371" r:id="rId15"/>
    <p:sldId id="397"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Lst>
  <p:sldSz cx="9144000" cy="6858000" type="overhead"/>
  <p:notesSz cx="9282113" cy="699135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FF99"/>
    <a:srgbClr val="FF99CC"/>
    <a:srgbClr val="CCFFFF"/>
    <a:srgbClr val="D0B8FF"/>
    <a:srgbClr val="89FFFF"/>
    <a:srgbClr val="E58955"/>
    <a:srgbClr val="E684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61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20" y="-84"/>
      </p:cViewPr>
      <p:guideLst>
        <p:guide orient="horz" pos="2202"/>
        <p:guide pos="2923"/>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3.emf"/><Relationship Id="rId1" Type="http://schemas.openxmlformats.org/officeDocument/2006/relationships/image" Target="../media/image4.emf"/><Relationship Id="rId2"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741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36663" y="3321050"/>
            <a:ext cx="6808787" cy="3146425"/>
          </a:xfrm>
          <a:prstGeom prst="rect">
            <a:avLst/>
          </a:prstGeom>
          <a:noFill/>
          <a:ln w="12700">
            <a:noFill/>
            <a:miter lim="800000"/>
            <a:headEnd/>
            <a:tailEnd/>
          </a:ln>
          <a:effectLst/>
        </p:spPr>
        <p:txBody>
          <a:bodyPr vert="horz" wrap="square" lIns="91790" tIns="45090" rIns="91790" bIns="450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3" name="Rectangle 3"/>
          <p:cNvSpPr>
            <a:spLocks noChangeArrowheads="1"/>
          </p:cNvSpPr>
          <p:nvPr/>
        </p:nvSpPr>
        <p:spPr bwMode="auto">
          <a:xfrm>
            <a:off x="4098925" y="6659563"/>
            <a:ext cx="1084263"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569" tIns="45090" rIns="88569" bIns="45090">
            <a:spAutoFit/>
          </a:bodyPr>
          <a:lstStyle/>
          <a:p>
            <a:pPr defTabSz="881063"/>
            <a:r>
              <a:rPr lang="en-US" sz="1200" b="0">
                <a:latin typeface="Century Gothic" charset="0"/>
              </a:rPr>
              <a:t>Page </a:t>
            </a:r>
            <a:fld id="{890BD9EC-0296-9748-BC22-CB8850F7AD7A}" type="slidenum">
              <a:rPr lang="en-US" sz="1200" b="0">
                <a:latin typeface="Century Gothic" charset="0"/>
              </a:rPr>
              <a:pPr defTabSz="881063"/>
              <a:t>‹#›</a:t>
            </a:fld>
            <a:endParaRPr lang="en-US" sz="1200" b="0">
              <a:latin typeface="Century Gothic" charset="0"/>
            </a:endParaRPr>
          </a:p>
        </p:txBody>
      </p:sp>
      <p:sp>
        <p:nvSpPr>
          <p:cNvPr id="5124" name="Rectangle 4"/>
          <p:cNvSpPr>
            <a:spLocks noGrp="1" noRot="1" noChangeAspect="1" noChangeArrowheads="1" noTextEdit="1"/>
          </p:cNvSpPr>
          <p:nvPr>
            <p:ph type="sldImg" idx="2"/>
          </p:nvPr>
        </p:nvSpPr>
        <p:spPr bwMode="auto">
          <a:xfrm>
            <a:off x="2900363" y="528638"/>
            <a:ext cx="3484562" cy="2613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78515260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xfrm>
            <a:off x="2898775" y="528638"/>
            <a:ext cx="3484563" cy="2613025"/>
          </a:xfrm>
          <a:ln/>
        </p:spPr>
      </p:sp>
      <p:sp>
        <p:nvSpPr>
          <p:cNvPr id="3993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xfrm>
            <a:off x="2898775" y="528638"/>
            <a:ext cx="3484563" cy="2613025"/>
          </a:xfrm>
          <a:ln/>
        </p:spPr>
      </p:sp>
      <p:sp>
        <p:nvSpPr>
          <p:cNvPr id="593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Other conversion methods: count how many times you can divide the number by 2 until the result is less than one, let count = count – 1, then remember this bit as 1*2^count.  Let number = number – 1*2^count.  Reset count = 0.  Repeat until number is &lt;=1.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xfrm>
            <a:off x="2898775" y="528638"/>
            <a:ext cx="3484563" cy="2613025"/>
          </a:xfrm>
          <a:ln/>
        </p:spPr>
      </p:sp>
      <p:sp>
        <p:nvSpPr>
          <p:cNvPr id="6144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Century Gothic" charset="0"/>
                <a:ea typeface="ＭＳ Ｐゴシック" charset="0"/>
                <a:cs typeface="ＭＳ Ｐゴシック" charset="0"/>
              </a:rPr>
              <a:t>64 </a:t>
            </a:r>
            <a:r>
              <a:rPr lang="en-US" dirty="0">
                <a:latin typeface="Century Gothic" charset="0"/>
                <a:ea typeface="ＭＳ Ｐゴシック" charset="0"/>
                <a:cs typeface="ＭＳ Ｐゴシック" charset="0"/>
              </a:rPr>
              <a:t>bits is the standard word size in </a:t>
            </a:r>
            <a:r>
              <a:rPr lang="en-US" dirty="0" smtClean="0">
                <a:latin typeface="Century Gothic" charset="0"/>
                <a:ea typeface="ＭＳ Ｐゴシック" charset="0"/>
                <a:cs typeface="ＭＳ Ｐゴシック" charset="0"/>
              </a:rPr>
              <a:t>IA64 </a:t>
            </a:r>
            <a:r>
              <a:rPr lang="en-US" dirty="0">
                <a:latin typeface="Century Gothic" charset="0"/>
                <a:ea typeface="ＭＳ Ｐゴシック" charset="0"/>
                <a:cs typeface="ＭＳ Ｐゴシック" charset="0"/>
              </a:rPr>
              <a:t>architectures.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xfrm>
            <a:off x="2898775" y="528638"/>
            <a:ext cx="3484563" cy="2613025"/>
          </a:xfrm>
          <a:ln/>
        </p:spPr>
      </p:sp>
      <p:sp>
        <p:nvSpPr>
          <p:cNvPr id="645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entury Gothic" charset="0"/>
                <a:ea typeface="ＭＳ Ｐゴシック" charset="0"/>
                <a:cs typeface="ＭＳ Ｐゴシック" charset="0"/>
              </a:rPr>
              <a:t>What we</a:t>
            </a:r>
            <a:r>
              <a:rPr lang="ja-JP" altLang="en-US" dirty="0">
                <a:latin typeface="Century Gothic" charset="0"/>
                <a:ea typeface="ＭＳ Ｐゴシック" charset="0"/>
                <a:cs typeface="ＭＳ Ｐゴシック" charset="0"/>
              </a:rPr>
              <a:t>’</a:t>
            </a:r>
            <a:r>
              <a:rPr lang="en-US" altLang="ja-JP" dirty="0">
                <a:latin typeface="Century Gothic" charset="0"/>
                <a:ea typeface="ＭＳ Ｐゴシック" charset="0"/>
                <a:cs typeface="ＭＳ Ｐゴシック" charset="0"/>
              </a:rPr>
              <a:t>re trying to bring out here is that binary, hex and decimal can be used to describe both the data values/bytes stored *in* memory as well as the addresses *of* the memory.</a:t>
            </a:r>
            <a:endParaRPr lang="en-US" dirty="0">
              <a:latin typeface="Century Gothic"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xfrm>
            <a:off x="2898775" y="528638"/>
            <a:ext cx="3484563" cy="2613025"/>
          </a:xfrm>
          <a:ln/>
        </p:spPr>
      </p:sp>
      <p:sp>
        <p:nvSpPr>
          <p:cNvPr id="7168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xfrm>
            <a:off x="2898775" y="528638"/>
            <a:ext cx="3484563" cy="2613025"/>
          </a:xfrm>
          <a:ln/>
        </p:spPr>
      </p:sp>
      <p:sp>
        <p:nvSpPr>
          <p:cNvPr id="737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xfrm>
            <a:off x="2898775" y="528638"/>
            <a:ext cx="3484563" cy="2613025"/>
          </a:xfrm>
          <a:ln/>
        </p:spPr>
      </p:sp>
      <p:sp>
        <p:nvSpPr>
          <p:cNvPr id="7577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xfrm>
            <a:off x="2898775" y="528638"/>
            <a:ext cx="3484563" cy="2613025"/>
          </a:xfrm>
          <a:ln/>
        </p:spPr>
      </p:sp>
      <p:sp>
        <p:nvSpPr>
          <p:cNvPr id="1433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For logical operations, the bitwise AND, OR, XOR, etc. is self-contained independently within each bit column, i.e. there is no such thing as a carry from one column to the next.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xfrm>
            <a:off x="2898775" y="528638"/>
            <a:ext cx="3484563" cy="2613025"/>
          </a:xfrm>
          <a:ln/>
        </p:spPr>
      </p:sp>
      <p:sp>
        <p:nvSpPr>
          <p:cNvPr id="829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xfrm>
            <a:off x="2898775" y="528638"/>
            <a:ext cx="3484563" cy="2613025"/>
          </a:xfrm>
          <a:ln/>
        </p:spPr>
      </p:sp>
      <p:sp>
        <p:nvSpPr>
          <p:cNvPr id="849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See Wikipedia for more.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xfrm>
            <a:off x="2898775" y="528638"/>
            <a:ext cx="3484563" cy="2613025"/>
          </a:xfrm>
          <a:ln/>
        </p:spPr>
      </p:sp>
      <p:sp>
        <p:nvSpPr>
          <p:cNvPr id="430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lvl="2"/>
            <a:r>
              <a:rPr lang="en-US">
                <a:latin typeface="Helvetica" charset="0"/>
                <a:ea typeface="ＭＳ Ｐゴシック" charset="0"/>
              </a:rPr>
              <a:t>Most digital circuits today are based on CMOS (Complementary Metal Oxide Semiconductor) technology.</a:t>
            </a:r>
          </a:p>
          <a:p>
            <a:pPr marL="0" lvl="2"/>
            <a:r>
              <a:rPr lang="en-US">
                <a:latin typeface="Century Gothic" charset="0"/>
                <a:ea typeface="ＭＳ Ｐゴシック" charset="0"/>
              </a:rPr>
              <a:t>CMOS t</a:t>
            </a:r>
            <a:r>
              <a:rPr lang="en-US" sz="2000">
                <a:latin typeface="Helvetica" charset="0"/>
                <a:ea typeface="ＭＳ Ｐゴシック" charset="0"/>
              </a:rPr>
              <a:t>ypically combines together NMOS and PMOS transistors to form digital logic and arithmetic circuits</a:t>
            </a:r>
            <a:endParaRPr lang="en-US">
              <a:latin typeface="Helvetica" charset="0"/>
              <a:ea typeface="ＭＳ Ｐゴシック" charset="0"/>
            </a:endParaRPr>
          </a:p>
          <a:p>
            <a:endParaRPr lang="en-US">
              <a:latin typeface="Century Gothic"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xfrm>
            <a:off x="2898775" y="528638"/>
            <a:ext cx="3484563" cy="2613025"/>
          </a:xfrm>
          <a:ln/>
        </p:spPr>
      </p:sp>
      <p:sp>
        <p:nvSpPr>
          <p:cNvPr id="450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Now we</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re representing variables as TRUE/FALSE Booleans *and* performing *logical* operations on them.  In the next subsections, we</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ll consider representing variables as integers, and performing *arithmetic* operations on them.  Note the above tables are called </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truth tables</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a:t>
            </a:r>
            <a:endParaRPr lang="en-US">
              <a:latin typeface="Century Gothic"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xfrm>
            <a:off x="2898775" y="528638"/>
            <a:ext cx="3484563" cy="2613025"/>
          </a:xfrm>
          <a:ln/>
        </p:spPr>
      </p:sp>
      <p:sp>
        <p:nvSpPr>
          <p:cNvPr id="471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Now we</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re representing variables as TRUE/FALSE Booleans *and* performing *logical* operations on them.  In the next subsections, we</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ll consider representing variables as integers, and performing *arithmetic* operations on them.  Note the above tables are called </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truth tables</a:t>
            </a:r>
            <a:r>
              <a:rPr lang="ja-JP" alt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a:t>
            </a:r>
            <a:endParaRPr lang="en-US">
              <a:latin typeface="Century Gothic"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xfrm>
            <a:off x="2898775" y="528638"/>
            <a:ext cx="3484563" cy="2613025"/>
          </a:xfrm>
          <a:ln/>
        </p:spPr>
      </p:sp>
      <p:sp>
        <p:nvSpPr>
          <p:cNvPr id="491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entury Gothic" charset="0"/>
                <a:ea typeface="ＭＳ Ｐゴシック" charset="0"/>
                <a:cs typeface="ＭＳ Ｐゴシック" charset="0"/>
              </a:rPr>
              <a:t>This is an example of an n-type Metal Oxide Semiconductor (MOS) Field Effect Transistor (FET), or NMOS for short.  See MOSFET for more.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xfrm>
            <a:off x="2898775" y="528638"/>
            <a:ext cx="3484563" cy="2613025"/>
          </a:xfrm>
          <a:ln/>
        </p:spPr>
      </p:sp>
      <p:sp>
        <p:nvSpPr>
          <p:cNvPr id="512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See Wikipedia for more.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xfrm>
            <a:off x="2898775" y="528638"/>
            <a:ext cx="3484563" cy="2613025"/>
          </a:xfrm>
          <a:ln/>
        </p:spPr>
      </p:sp>
      <p:sp>
        <p:nvSpPr>
          <p:cNvPr id="532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Top two transistors are pmos, while the bottom two transistors are nmos.  Pmos has the opposite behavior of nmos, namely when the input to a pmos transistor is HIGH, then two terminals are disconnected, while when the input is LOW, the two terminals are connected.  Mixing nmos and pmos transistors creates Complementary MOS (CMOS) digital logic circuits.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xfrm>
            <a:off x="2898775" y="528638"/>
            <a:ext cx="3484563" cy="2613025"/>
          </a:xfrm>
          <a:ln/>
        </p:spPr>
      </p:sp>
      <p:sp>
        <p:nvSpPr>
          <p:cNvPr id="552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See Wikipedia for more.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xfrm>
            <a:off x="2898775" y="528638"/>
            <a:ext cx="3484563" cy="2613025"/>
          </a:xfrm>
          <a:ln/>
        </p:spPr>
      </p:sp>
      <p:sp>
        <p:nvSpPr>
          <p:cNvPr id="573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See Wikipedia for more.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50179"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035060324"/>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0544119"/>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87384"/>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9936532"/>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9469490"/>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1142962"/>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1011411439"/>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317946"/>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4514223"/>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3379599"/>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4227089"/>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5261547"/>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6698096"/>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396100"/>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4707243"/>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8609256"/>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393299"/>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0955359"/>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26475240"/>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5252051"/>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1955715"/>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6041169"/>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77431"/>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4271"/>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4599134"/>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5"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9156"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BBA1176F-359C-CE4C-839C-5649A7281F19}" type="slidenum">
              <a:rPr lang="en-US" sz="1400" b="0" smtClean="0">
                <a:solidFill>
                  <a:schemeClr val="hlink"/>
                </a:solidFill>
              </a:rPr>
              <a:pPr>
                <a:defRPr/>
              </a:pPr>
              <a:t>‹#›</a:t>
            </a:fld>
            <a:r>
              <a:rPr lang="en-US" sz="1400" b="0" smtClean="0">
                <a:solidFill>
                  <a:schemeClr val="hlink"/>
                </a:solidFill>
              </a:rPr>
              <a:t> –</a:t>
            </a:r>
            <a:endParaRPr lang="en-US" sz="1400" b="0" smtClean="0"/>
          </a:p>
        </p:txBody>
      </p:sp>
      <p:sp>
        <p:nvSpPr>
          <p:cNvPr id="1029" name="Rectangle 5"/>
          <p:cNvSpPr>
            <a:spLocks noChangeArrowheads="1"/>
          </p:cNvSpPr>
          <p:nvPr/>
        </p:nvSpPr>
        <p:spPr bwMode="auto">
          <a:xfrm>
            <a:off x="7285038" y="6391275"/>
            <a:ext cx="16732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45715" tIns="45715" rIns="45715" bIns="45715" anchor="ctr">
            <a:spAutoFit/>
          </a:bodyPr>
          <a:lstStyle/>
          <a:p>
            <a:r>
              <a:rPr lang="en-US" sz="1400" b="0">
                <a:solidFill>
                  <a:schemeClr val="hlink"/>
                </a:solidFill>
              </a:rPr>
              <a:t>Adapted From CMU</a:t>
            </a:r>
          </a:p>
        </p:txBody>
      </p:sp>
    </p:spTree>
  </p:cSld>
  <p:clrMap bg1="lt1" tx1="dk1" bg2="lt2" tx2="dk2" accent1="accent1" accent2="accent2" accent3="accent3" accent4="accent4" accent5="accent5" accent6="accent6" hlink="hlink" folHlink="folHlink"/>
  <p:sldLayoutIdLst>
    <p:sldLayoutId id="2147483888"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pitchFamily="-108" charset="0"/>
        </a:defRPr>
      </a:lvl6pPr>
      <a:lvl7pPr marL="914400" algn="l" rtl="0" fontAlgn="base">
        <a:lnSpc>
          <a:spcPct val="87000"/>
        </a:lnSpc>
        <a:spcBef>
          <a:spcPct val="0"/>
        </a:spcBef>
        <a:spcAft>
          <a:spcPct val="0"/>
        </a:spcAft>
        <a:defRPr sz="3800" b="1">
          <a:solidFill>
            <a:schemeClr val="hlink"/>
          </a:solidFill>
          <a:latin typeface="Helvetica" pitchFamily="-108" charset="0"/>
        </a:defRPr>
      </a:lvl7pPr>
      <a:lvl8pPr marL="1371600" algn="l" rtl="0" fontAlgn="base">
        <a:lnSpc>
          <a:spcPct val="87000"/>
        </a:lnSpc>
        <a:spcBef>
          <a:spcPct val="0"/>
        </a:spcBef>
        <a:spcAft>
          <a:spcPct val="0"/>
        </a:spcAft>
        <a:defRPr sz="3800" b="1">
          <a:solidFill>
            <a:schemeClr val="hlink"/>
          </a:solidFill>
          <a:latin typeface="Helvetica" pitchFamily="-108" charset="0"/>
        </a:defRPr>
      </a:lvl8pPr>
      <a:lvl9pPr marL="1828800" algn="l" rtl="0" fontAlgn="base">
        <a:lnSpc>
          <a:spcPct val="87000"/>
        </a:lnSpc>
        <a:spcBef>
          <a:spcPct val="0"/>
        </a:spcBef>
        <a:spcAft>
          <a:spcPct val="0"/>
        </a:spcAft>
        <a:defRPr sz="3800" b="1">
          <a:solidFill>
            <a:schemeClr val="hlink"/>
          </a:solidFill>
          <a:latin typeface="Helvetica" pitchFamily="-108"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08"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08"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8"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08" charset="0"/>
          <a:ea typeface="ＭＳ Ｐゴシック" pitchFamily="-108" charset="-128"/>
        </a:defRPr>
      </a:lvl5pPr>
      <a:lvl6pPr marL="29083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6pPr>
      <a:lvl7pPr marL="33655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7pPr>
      <a:lvl8pPr marL="38227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8pPr>
      <a:lvl9pPr marL="42799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a:solidFill>
                  <a:srgbClr val="660033"/>
                </a:solidFill>
              </a:rPr>
              <a:t>– </a:t>
            </a:r>
            <a:fld id="{981303FD-F41A-8D46-9385-0EF958CD9213}" type="slidenum">
              <a:rPr lang="en-US" sz="1400" b="0">
                <a:solidFill>
                  <a:srgbClr val="660033"/>
                </a:solidFill>
              </a:rPr>
              <a:pPr>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eaLnBrk="1" fontAlgn="base" hangingPunct="1">
        <a:lnSpc>
          <a:spcPct val="87000"/>
        </a:lnSpc>
        <a:spcBef>
          <a:spcPct val="0"/>
        </a:spcBef>
        <a:spcAft>
          <a:spcPct val="0"/>
        </a:spcAft>
        <a:defRPr sz="3800" b="1">
          <a:solidFill>
            <a:schemeClr val="hlink"/>
          </a:solidFill>
          <a:latin typeface="Helvetica" pitchFamily="-112" charset="0"/>
        </a:defRPr>
      </a:lvl6pPr>
      <a:lvl7pPr marL="914400" algn="l" rtl="0" eaLnBrk="1" fontAlgn="base" hangingPunct="1">
        <a:lnSpc>
          <a:spcPct val="87000"/>
        </a:lnSpc>
        <a:spcBef>
          <a:spcPct val="0"/>
        </a:spcBef>
        <a:spcAft>
          <a:spcPct val="0"/>
        </a:spcAft>
        <a:defRPr sz="3800" b="1">
          <a:solidFill>
            <a:schemeClr val="hlink"/>
          </a:solidFill>
          <a:latin typeface="Helvetica" pitchFamily="-112" charset="0"/>
        </a:defRPr>
      </a:lvl7pPr>
      <a:lvl8pPr marL="1371600" algn="l" rtl="0" eaLnBrk="1" fontAlgn="base" hangingPunct="1">
        <a:lnSpc>
          <a:spcPct val="87000"/>
        </a:lnSpc>
        <a:spcBef>
          <a:spcPct val="0"/>
        </a:spcBef>
        <a:spcAft>
          <a:spcPct val="0"/>
        </a:spcAft>
        <a:defRPr sz="3800" b="1">
          <a:solidFill>
            <a:schemeClr val="hlink"/>
          </a:solidFill>
          <a:latin typeface="Helvetica" pitchFamily="-112" charset="0"/>
        </a:defRPr>
      </a:lvl8pPr>
      <a:lvl9pPr marL="1828800" algn="l" rtl="0" eaLnBrk="1" fontAlgn="base" hangingPunct="1">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a:solidFill>
                  <a:srgbClr val="660033"/>
                </a:solidFill>
              </a:rPr>
              <a:t>– </a:t>
            </a:r>
            <a:fld id="{9369195E-7B39-A541-8362-15385F442F88}" type="slidenum">
              <a:rPr lang="en-US" sz="1400" b="0">
                <a:solidFill>
                  <a:srgbClr val="660033"/>
                </a:solidFill>
              </a:rPr>
              <a:pPr>
                <a:defRPr/>
              </a:pPr>
              <a:t>‹#›</a:t>
            </a:fld>
            <a:r>
              <a:rPr lang="en-US" sz="1400" b="0">
                <a:solidFill>
                  <a:srgbClr val="660033"/>
                </a:solidFill>
              </a:rPr>
              <a:t> –</a:t>
            </a:r>
            <a:endParaRPr lang="en-US" sz="1400" b="0">
              <a:solidFill>
                <a:srgbClr val="000066"/>
              </a:solidFill>
            </a:endParaRPr>
          </a:p>
        </p:txBody>
      </p:sp>
    </p:spTree>
    <p:extLst>
      <p:ext uri="{BB962C8B-B14F-4D97-AF65-F5344CB8AC3E}">
        <p14:creationId xmlns:p14="http://schemas.microsoft.com/office/powerpoint/2010/main" val="4170225451"/>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oleObject" Target="../embeddings/Microsoft_Word_97_-_2004_Document3.doc"/><Relationship Id="rId7" Type="http://schemas.openxmlformats.org/officeDocument/2006/relationships/image" Target="../media/image7.emf"/><Relationship Id="rId8" Type="http://schemas.openxmlformats.org/officeDocument/2006/relationships/image" Target="../media/image10.png"/><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Microsoft_Word_97_-_2004_Document1.doc"/><Relationship Id="rId5"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8" Type="http://schemas.openxmlformats.org/officeDocument/2006/relationships/oleObject" Target="../embeddings/oleObject3.bin"/><Relationship Id="rId9" Type="http://schemas.openxmlformats.org/officeDocument/2006/relationships/image" Target="../media/image6.emf"/><Relationship Id="rId10" Type="http://schemas.openxmlformats.org/officeDocument/2006/relationships/oleObject" Target="../embeddings/Microsoft_Word_97_-_2004_Document2.doc"/><Relationship Id="rId11"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52600" y="1219200"/>
            <a:ext cx="6057900" cy="1081088"/>
          </a:xfrm>
        </p:spPr>
        <p:txBody>
          <a:bodyPr wrap="none" lIns="63500" tIns="25400" rIns="63500" bIns="25400" anchor="t">
            <a:spAutoFit/>
          </a:bodyPr>
          <a:lstStyle/>
          <a:p>
            <a:pPr eaLnBrk="1" hangingPunct="1">
              <a:defRPr/>
            </a:pPr>
            <a:r>
              <a:rPr lang="en-US"/>
              <a:t>Chapter 2: Bits and Bytes</a:t>
            </a:r>
            <a:br>
              <a:rPr lang="en-US"/>
            </a:br>
            <a:endParaRPr lang="en-US"/>
          </a:p>
        </p:txBody>
      </p:sp>
      <p:sp>
        <p:nvSpPr>
          <p:cNvPr id="4099" name="Rectangle 3"/>
          <p:cNvSpPr>
            <a:spLocks noGrp="1" noChangeArrowheads="1"/>
          </p:cNvSpPr>
          <p:nvPr>
            <p:ph idx="1"/>
          </p:nvPr>
        </p:nvSpPr>
        <p:spPr>
          <a:xfrm>
            <a:off x="1885950" y="2862263"/>
            <a:ext cx="6496050" cy="2568575"/>
          </a:xfrm>
        </p:spPr>
        <p:txBody>
          <a:bodyPr lIns="90487" tIns="44450" rIns="90487" bIns="44450"/>
          <a:lstStyle/>
          <a:p>
            <a:pPr eaLnBrk="1" hangingPunct="1">
              <a:lnSpc>
                <a:spcPct val="85000"/>
              </a:lnSpc>
              <a:buFont typeface="Wingdings" pitchFamily="-112" charset="2"/>
              <a:buNone/>
              <a:defRPr/>
            </a:pPr>
            <a:r>
              <a:rPr lang="en-US" sz="2800" dirty="0"/>
              <a:t>Topics</a:t>
            </a:r>
          </a:p>
          <a:p>
            <a:pPr lvl="1" eaLnBrk="1" hangingPunct="1">
              <a:lnSpc>
                <a:spcPct val="90000"/>
              </a:lnSpc>
              <a:buFont typeface="Wingdings" pitchFamily="-112" charset="2"/>
              <a:buChar char="n"/>
              <a:defRPr/>
            </a:pPr>
            <a:r>
              <a:rPr lang="en-US" sz="2400" dirty="0"/>
              <a:t>Why bits?</a:t>
            </a:r>
          </a:p>
          <a:p>
            <a:pPr lvl="1" eaLnBrk="1" hangingPunct="1">
              <a:lnSpc>
                <a:spcPct val="90000"/>
              </a:lnSpc>
              <a:buFont typeface="Wingdings" pitchFamily="-112" charset="2"/>
              <a:buChar char="n"/>
              <a:defRPr/>
            </a:pPr>
            <a:r>
              <a:rPr lang="en-US" sz="2400" dirty="0"/>
              <a:t>Binary Logic</a:t>
            </a:r>
          </a:p>
          <a:p>
            <a:pPr lvl="1" eaLnBrk="1" hangingPunct="1">
              <a:lnSpc>
                <a:spcPct val="90000"/>
              </a:lnSpc>
              <a:buFont typeface="Wingdings" pitchFamily="-112" charset="2"/>
              <a:buChar char="n"/>
              <a:defRPr/>
            </a:pPr>
            <a:r>
              <a:rPr lang="en-US" sz="2400" dirty="0"/>
              <a:t>Representing information as bits</a:t>
            </a:r>
          </a:p>
          <a:p>
            <a:pPr lvl="2" eaLnBrk="1" hangingPunct="1">
              <a:lnSpc>
                <a:spcPct val="97000"/>
              </a:lnSpc>
              <a:buFont typeface="Wingdings" pitchFamily="-112" charset="2"/>
              <a:buChar char="l"/>
              <a:defRPr/>
            </a:pPr>
            <a:r>
              <a:rPr lang="en-US" sz="2000" dirty="0"/>
              <a:t>Binary/Hexadecimal</a:t>
            </a:r>
          </a:p>
          <a:p>
            <a:pPr lvl="2" eaLnBrk="1" hangingPunct="1">
              <a:lnSpc>
                <a:spcPct val="97000"/>
              </a:lnSpc>
              <a:buFont typeface="Wingdings" pitchFamily="-112" charset="2"/>
              <a:buChar char="l"/>
              <a:defRPr/>
            </a:pPr>
            <a:r>
              <a:rPr lang="en-US" sz="2000" dirty="0"/>
              <a:t>Byte representations</a:t>
            </a:r>
          </a:p>
          <a:p>
            <a:pPr lvl="3" eaLnBrk="1" hangingPunct="1">
              <a:lnSpc>
                <a:spcPct val="90000"/>
              </a:lnSpc>
              <a:defRPr/>
            </a:pPr>
            <a:r>
              <a:rPr lang="en-US" dirty="0" err="1"/>
              <a:t>ints</a:t>
            </a:r>
            <a:r>
              <a:rPr lang="en-US" dirty="0"/>
              <a:t>, floats, double </a:t>
            </a:r>
            <a:r>
              <a:rPr lang="en-US" dirty="0" smtClean="0"/>
              <a:t>precision</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602288"/>
            <a:ext cx="16764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hangingPunct="1">
              <a:defRPr/>
            </a:pPr>
            <a:r>
              <a:rPr lang="en-US" dirty="0" smtClean="0">
                <a:latin typeface="Helvetica" charset="0"/>
              </a:rPr>
              <a:t>Implementing a NAND operation</a:t>
            </a:r>
            <a:endParaRPr lang="en-US" dirty="0">
              <a:latin typeface="Helvetica" charset="0"/>
            </a:endParaRPr>
          </a:p>
        </p:txBody>
      </p:sp>
      <p:sp>
        <p:nvSpPr>
          <p:cNvPr id="3" name="Content Placeholder 2"/>
          <p:cNvSpPr>
            <a:spLocks noGrp="1"/>
          </p:cNvSpPr>
          <p:nvPr>
            <p:ph idx="1"/>
          </p:nvPr>
        </p:nvSpPr>
        <p:spPr>
          <a:xfrm>
            <a:off x="290513" y="3962400"/>
            <a:ext cx="3900487" cy="2514600"/>
          </a:xfrm>
        </p:spPr>
        <p:txBody>
          <a:bodyPr/>
          <a:lstStyle/>
          <a:p>
            <a:pPr eaLnBrk="1" hangingPunct="1">
              <a:buFont typeface="Wingdings" charset="2"/>
              <a:buNone/>
              <a:defRPr/>
            </a:pPr>
            <a:r>
              <a:rPr lang="en-US" dirty="0" err="1" smtClean="0"/>
              <a:t>     How do I make an AND gate?</a:t>
            </a:r>
          </a:p>
          <a:p>
            <a:pPr lvl="1" eaLnBrk="1" hangingPunct="1">
              <a:buFont typeface="Wingdings" pitchFamily="-1" charset="2"/>
              <a:buChar char="n"/>
              <a:defRPr/>
            </a:pPr>
            <a:r>
              <a:rPr lang="en-US" dirty="0" err="1" smtClean="0"/>
              <a:t>Concatenate an inverter after a NAND gate!</a:t>
            </a:r>
          </a:p>
          <a:p>
            <a:pPr lvl="1" eaLnBrk="1" hangingPunct="1">
              <a:buFont typeface="Wingdings" pitchFamily="-1" charset="2"/>
              <a:buChar char="n"/>
              <a:defRPr/>
            </a:pPr>
            <a:r>
              <a:rPr lang="en-US" dirty="0" err="1" smtClean="0"/>
              <a:t>AND gate symbol:</a:t>
            </a:r>
            <a:endParaRPr lang="en-US" dirty="0" smtClean="0"/>
          </a:p>
        </p:txBody>
      </p:sp>
      <p:sp>
        <p:nvSpPr>
          <p:cNvPr id="7" name="Content Placeholder 2"/>
          <p:cNvSpPr txBox="1">
            <a:spLocks/>
          </p:cNvSpPr>
          <p:nvPr/>
        </p:nvSpPr>
        <p:spPr bwMode="auto">
          <a:xfrm>
            <a:off x="442913" y="1373188"/>
            <a:ext cx="3900487" cy="912812"/>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95000"/>
              </a:lnSpc>
              <a:spcBef>
                <a:spcPct val="50000"/>
              </a:spcBef>
              <a:buClr>
                <a:srgbClr val="660033"/>
              </a:buClr>
              <a:buFont typeface="Wingdings" charset="0"/>
              <a:buChar char="•"/>
              <a:defRPr/>
            </a:pPr>
            <a:r>
              <a:rPr lang="en-US" dirty="0" smtClean="0">
                <a:solidFill>
                  <a:srgbClr val="003300"/>
                </a:solidFill>
                <a:effectLst>
                  <a:outerShdw blurRad="38100" dist="38100" dir="2700000" algn="tl">
                    <a:srgbClr val="DDDDDD"/>
                  </a:outerShdw>
                </a:effectLst>
              </a:rPr>
              <a:t>NAND = Negative AND</a:t>
            </a:r>
          </a:p>
          <a:p>
            <a:pPr lvl="1" algn="l">
              <a:lnSpc>
                <a:spcPct val="100000"/>
              </a:lnSpc>
              <a:spcBef>
                <a:spcPct val="25000"/>
              </a:spcBef>
              <a:buClr>
                <a:srgbClr val="660033"/>
              </a:buClr>
              <a:buSzPct val="75000"/>
              <a:buFont typeface="Wingdings" charset="0"/>
              <a:buChar char="n"/>
              <a:defRPr/>
            </a:pPr>
            <a:r>
              <a:rPr lang="en-US" sz="2000" dirty="0" smtClean="0">
                <a:solidFill>
                  <a:srgbClr val="000066"/>
                </a:solidFill>
              </a:rPr>
              <a:t>Output = ~(A AND B)</a:t>
            </a:r>
          </a:p>
          <a:p>
            <a:pPr marL="498475" lvl="1" indent="0" algn="l">
              <a:lnSpc>
                <a:spcPct val="100000"/>
              </a:lnSpc>
              <a:spcBef>
                <a:spcPct val="25000"/>
              </a:spcBef>
              <a:buClr>
                <a:srgbClr val="660033"/>
              </a:buClr>
              <a:buSzPct val="75000"/>
              <a:defRPr/>
            </a:pPr>
            <a:endParaRPr lang="en-US" sz="2000" dirty="0" smtClean="0">
              <a:solidFill>
                <a:srgbClr val="000066"/>
              </a:solidFill>
            </a:endParaRPr>
          </a:p>
          <a:p>
            <a:pPr lvl="1" algn="l">
              <a:lnSpc>
                <a:spcPct val="100000"/>
              </a:lnSpc>
              <a:spcBef>
                <a:spcPct val="25000"/>
              </a:spcBef>
              <a:buClr>
                <a:srgbClr val="660033"/>
              </a:buClr>
              <a:buSzPct val="75000"/>
              <a:buFont typeface="Wingdings" charset="0"/>
              <a:buChar char="n"/>
              <a:defRPr/>
            </a:pPr>
            <a:endParaRPr lang="en-US" sz="2000" dirty="0" smtClean="0">
              <a:solidFill>
                <a:srgbClr val="000066"/>
              </a:solidFill>
            </a:endParaRPr>
          </a:p>
        </p:txBody>
      </p:sp>
      <p:pic>
        <p:nvPicPr>
          <p:cNvPr id="5222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447800"/>
            <a:ext cx="31242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TextBox 5"/>
          <p:cNvSpPr txBox="1">
            <a:spLocks noChangeArrowheads="1"/>
          </p:cNvSpPr>
          <p:nvPr/>
        </p:nvSpPr>
        <p:spPr bwMode="auto">
          <a:xfrm>
            <a:off x="6242050" y="1066800"/>
            <a:ext cx="8778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Power</a:t>
            </a:r>
          </a:p>
        </p:txBody>
      </p:sp>
      <p:sp>
        <p:nvSpPr>
          <p:cNvPr id="52231" name="TextBox 10"/>
          <p:cNvSpPr txBox="1">
            <a:spLocks noChangeArrowheads="1"/>
          </p:cNvSpPr>
          <p:nvPr/>
        </p:nvSpPr>
        <p:spPr bwMode="auto">
          <a:xfrm>
            <a:off x="6221413" y="6477000"/>
            <a:ext cx="10175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Ground</a:t>
            </a:r>
          </a:p>
        </p:txBody>
      </p:sp>
      <p:sp>
        <p:nvSpPr>
          <p:cNvPr id="52232" name="TextBox 7"/>
          <p:cNvSpPr txBox="1">
            <a:spLocks noChangeArrowheads="1"/>
          </p:cNvSpPr>
          <p:nvPr/>
        </p:nvSpPr>
        <p:spPr bwMode="auto">
          <a:xfrm>
            <a:off x="3733800" y="3048000"/>
            <a:ext cx="2108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Pmos transistor</a:t>
            </a:r>
          </a:p>
          <a:p>
            <a:r>
              <a:rPr lang="en-US" sz="1800">
                <a:solidFill>
                  <a:srgbClr val="000066"/>
                </a:solidFill>
              </a:rPr>
              <a:t>has opposite</a:t>
            </a:r>
          </a:p>
          <a:p>
            <a:r>
              <a:rPr lang="en-US" sz="1800">
                <a:solidFill>
                  <a:srgbClr val="000066"/>
                </a:solidFill>
              </a:rPr>
              <a:t>behavior of nmos</a:t>
            </a:r>
          </a:p>
        </p:txBody>
      </p:sp>
      <p:cxnSp>
        <p:nvCxnSpPr>
          <p:cNvPr id="52233" name="Straight Connector 9"/>
          <p:cNvCxnSpPr>
            <a:cxnSpLocks noChangeShapeType="1"/>
          </p:cNvCxnSpPr>
          <p:nvPr/>
        </p:nvCxnSpPr>
        <p:spPr bwMode="auto">
          <a:xfrm flipV="1">
            <a:off x="5257800" y="2667000"/>
            <a:ext cx="304800" cy="3810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52234" name="Straight Connector 14"/>
          <p:cNvCxnSpPr>
            <a:cxnSpLocks noChangeShapeType="1"/>
          </p:cNvCxnSpPr>
          <p:nvPr/>
        </p:nvCxnSpPr>
        <p:spPr bwMode="auto">
          <a:xfrm flipV="1">
            <a:off x="5715000" y="2667000"/>
            <a:ext cx="990600" cy="6096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nvGrpSpPr>
          <p:cNvPr id="16" name="Group 15"/>
          <p:cNvGrpSpPr>
            <a:grpSpLocks/>
          </p:cNvGrpSpPr>
          <p:nvPr/>
        </p:nvGrpSpPr>
        <p:grpSpPr bwMode="auto">
          <a:xfrm>
            <a:off x="6934200" y="4114800"/>
            <a:ext cx="1701800" cy="1681163"/>
            <a:chOff x="6934200" y="4114800"/>
            <a:chExt cx="1701800" cy="1681163"/>
          </a:xfrm>
        </p:grpSpPr>
        <p:graphicFrame>
          <p:nvGraphicFramePr>
            <p:cNvPr id="52239" name="Object 5"/>
            <p:cNvGraphicFramePr>
              <a:graphicFrameLocks noChangeAspect="1"/>
            </p:cNvGraphicFramePr>
            <p:nvPr/>
          </p:nvGraphicFramePr>
          <p:xfrm>
            <a:off x="7239000" y="4419600"/>
            <a:ext cx="1397000" cy="1376363"/>
          </p:xfrm>
          <a:graphic>
            <a:graphicData uri="http://schemas.openxmlformats.org/presentationml/2006/ole">
              <mc:AlternateContent xmlns:mc="http://schemas.openxmlformats.org/markup-compatibility/2006">
                <mc:Choice xmlns:v="urn:schemas-microsoft-com:vml" Requires="v">
                  <p:oleObj spid="_x0000_s49188" name="Document" r:id="rId6" imgW="6248400" imgH="1371600" progId="Word.Document.8">
                    <p:embed/>
                  </p:oleObj>
                </mc:Choice>
                <mc:Fallback>
                  <p:oleObj name="Document" r:id="rId6" imgW="6248400" imgH="137160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r="77625"/>
                        <a:stretch>
                          <a:fillRect/>
                        </a:stretch>
                      </p:blipFill>
                      <p:spPr bwMode="auto">
                        <a:xfrm>
                          <a:off x="7239000" y="4419600"/>
                          <a:ext cx="1397000" cy="137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2240" name="TextBox 13"/>
            <p:cNvSpPr txBox="1">
              <a:spLocks noChangeArrowheads="1"/>
            </p:cNvSpPr>
            <p:nvPr/>
          </p:nvSpPr>
          <p:spPr bwMode="auto">
            <a:xfrm>
              <a:off x="6934200" y="4419600"/>
              <a:ext cx="85146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NAND</a:t>
              </a:r>
            </a:p>
          </p:txBody>
        </p:sp>
        <p:sp>
          <p:nvSpPr>
            <p:cNvPr id="52241" name="TextBox 20"/>
            <p:cNvSpPr txBox="1">
              <a:spLocks noChangeArrowheads="1"/>
            </p:cNvSpPr>
            <p:nvPr/>
          </p:nvSpPr>
          <p:spPr bwMode="auto">
            <a:xfrm>
              <a:off x="7086600" y="4987751"/>
              <a:ext cx="35137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a:t>
              </a:r>
            </a:p>
          </p:txBody>
        </p:sp>
        <p:sp>
          <p:nvSpPr>
            <p:cNvPr id="52242" name="TextBox 21"/>
            <p:cNvSpPr txBox="1">
              <a:spLocks noChangeArrowheads="1"/>
            </p:cNvSpPr>
            <p:nvPr/>
          </p:nvSpPr>
          <p:spPr bwMode="auto">
            <a:xfrm>
              <a:off x="8030628" y="4114800"/>
              <a:ext cx="35136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a:t>
              </a:r>
            </a:p>
          </p:txBody>
        </p:sp>
      </p:grpSp>
      <p:grpSp>
        <p:nvGrpSpPr>
          <p:cNvPr id="17" name="Group 16"/>
          <p:cNvGrpSpPr>
            <a:grpSpLocks/>
          </p:cNvGrpSpPr>
          <p:nvPr/>
        </p:nvGrpSpPr>
        <p:grpSpPr bwMode="auto">
          <a:xfrm>
            <a:off x="457200" y="2286000"/>
            <a:ext cx="3900488" cy="1635125"/>
            <a:chOff x="457200" y="2286000"/>
            <a:chExt cx="3900487" cy="1635125"/>
          </a:xfrm>
        </p:grpSpPr>
        <p:pic>
          <p:nvPicPr>
            <p:cNvPr id="52237" name="Picture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743200"/>
              <a:ext cx="25146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8" name="Content Placeholder 2"/>
            <p:cNvSpPr txBox="1">
              <a:spLocks/>
            </p:cNvSpPr>
            <p:nvPr/>
          </p:nvSpPr>
          <p:spPr bwMode="auto">
            <a:xfrm>
              <a:off x="457200" y="2286000"/>
              <a:ext cx="39004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lnSpc>
                  <a:spcPct val="100000"/>
                </a:lnSpc>
                <a:spcBef>
                  <a:spcPct val="25000"/>
                </a:spcBef>
                <a:buClr>
                  <a:srgbClr val="660033"/>
                </a:buClr>
                <a:buSzPct val="75000"/>
                <a:buFont typeface="Wingdings" charset="0"/>
                <a:buChar char="n"/>
              </a:pPr>
              <a:r>
                <a:rPr lang="en-US" sz="2000">
                  <a:solidFill>
                    <a:srgbClr val="000066"/>
                  </a:solidFill>
                </a:rPr>
                <a:t>Symbol for a NAND gate is:</a:t>
              </a:r>
            </a:p>
            <a:p>
              <a:pPr lvl="1" algn="l">
                <a:lnSpc>
                  <a:spcPct val="100000"/>
                </a:lnSpc>
                <a:spcBef>
                  <a:spcPct val="25000"/>
                </a:spcBef>
                <a:buClr>
                  <a:srgbClr val="660033"/>
                </a:buClr>
                <a:buSzPct val="75000"/>
                <a:buFont typeface="Wingdings" charset="0"/>
                <a:buChar char="n"/>
              </a:pPr>
              <a:endParaRPr lang="en-US" sz="2000">
                <a:solidFill>
                  <a:srgbClr val="000066"/>
                </a:solidFill>
              </a:endParaRPr>
            </a:p>
          </p:txBody>
        </p:sp>
      </p:grpSp>
    </p:spTree>
    <p:extLst>
      <p:ext uri="{BB962C8B-B14F-4D97-AF65-F5344CB8AC3E}">
        <p14:creationId xmlns:p14="http://schemas.microsoft.com/office/powerpoint/2010/main" val="308904345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9698"/>
                                        </p:tgtEl>
                                        <p:attrNameLst>
                                          <p:attrName>style.visibility</p:attrName>
                                        </p:attrNameLst>
                                      </p:cBhvr>
                                      <p:to>
                                        <p:strVal val="visible"/>
                                      </p:to>
                                    </p:set>
                                    <p:animEffect transition="in" filter="fade">
                                      <p:cBhvr>
                                        <p:cTn id="42"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7"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Binary Digital Logic Symbols</a:t>
            </a:r>
          </a:p>
        </p:txBody>
      </p:sp>
      <p:pic>
        <p:nvPicPr>
          <p:cNvPr id="54274" name="Picture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69963"/>
            <a:ext cx="5486400" cy="586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316589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Building a Binary Adder</a:t>
            </a:r>
          </a:p>
        </p:txBody>
      </p:sp>
      <p:sp>
        <p:nvSpPr>
          <p:cNvPr id="3" name="Content Placeholder 2"/>
          <p:cNvSpPr>
            <a:spLocks noGrp="1"/>
          </p:cNvSpPr>
          <p:nvPr>
            <p:ph idx="1"/>
          </p:nvPr>
        </p:nvSpPr>
        <p:spPr>
          <a:xfrm>
            <a:off x="290513" y="1371600"/>
            <a:ext cx="3824287" cy="5105400"/>
          </a:xfrm>
        </p:spPr>
        <p:txBody>
          <a:bodyPr/>
          <a:lstStyle/>
          <a:p>
            <a:pPr eaLnBrk="1" hangingPunct="1">
              <a:defRPr/>
            </a:pPr>
            <a:r>
              <a:rPr lang="en-US">
                <a:latin typeface="Helvetica" charset="0"/>
              </a:rPr>
              <a:t>One-bit Half Adder circuit</a:t>
            </a:r>
          </a:p>
          <a:p>
            <a:pPr lvl="1" eaLnBrk="1" hangingPunct="1">
              <a:defRPr/>
            </a:pPr>
            <a:r>
              <a:rPr lang="en-US">
                <a:latin typeface="Helvetica" charset="0"/>
                <a:ea typeface="ＭＳ Ｐゴシック" charset="0"/>
              </a:rPr>
              <a:t>Sum bit S = A XOR B</a:t>
            </a:r>
          </a:p>
          <a:p>
            <a:pPr lvl="1" eaLnBrk="1" hangingPunct="1">
              <a:defRPr/>
            </a:pPr>
            <a:r>
              <a:rPr lang="en-US">
                <a:latin typeface="Helvetica" charset="0"/>
                <a:ea typeface="ＭＳ Ｐゴシック" charset="0"/>
              </a:rPr>
              <a:t>Carry bit C = A AND B</a:t>
            </a:r>
          </a:p>
          <a:p>
            <a:pPr eaLnBrk="1" hangingPunct="1">
              <a:buFont typeface="Wingdings" charset="0"/>
              <a:buChar char="n"/>
              <a:defRPr/>
            </a:pPr>
            <a:r>
              <a:rPr lang="en-US">
                <a:latin typeface="Helvetica" charset="0"/>
              </a:rPr>
              <a:t>One-bit Full Adder circuit extends Half Adder to also account for a bit carried in, not just the bit carried out</a:t>
            </a:r>
          </a:p>
          <a:p>
            <a:pPr eaLnBrk="1" hangingPunct="1">
              <a:buFont typeface="Wingdings" charset="0"/>
              <a:buChar char="n"/>
              <a:defRPr/>
            </a:pPr>
            <a:r>
              <a:rPr lang="en-US">
                <a:latin typeface="Helvetica" charset="0"/>
              </a:rPr>
              <a:t>Example: an 8-bit Full Adder can be built by concatenating 8 one-bit Full Adders</a:t>
            </a:r>
          </a:p>
          <a:p>
            <a:pPr eaLnBrk="1" hangingPunct="1">
              <a:buFont typeface="Wingdings" charset="0"/>
              <a:buChar char="n"/>
              <a:defRPr/>
            </a:pPr>
            <a:endParaRPr lang="en-US">
              <a:latin typeface="Helvetica"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44506848"/>
              </p:ext>
            </p:extLst>
          </p:nvPr>
        </p:nvGraphicFramePr>
        <p:xfrm>
          <a:off x="4724400" y="1295400"/>
          <a:ext cx="2857500" cy="2225675"/>
        </p:xfrm>
        <a:graphic>
          <a:graphicData uri="http://schemas.openxmlformats.org/drawingml/2006/table">
            <a:tbl>
              <a:tblPr firstRow="1" bandRow="1">
                <a:tableStyleId>{BC89EF96-8CEA-46FF-86C4-4CE0E7609802}</a:tableStyleId>
              </a:tblPr>
              <a:tblGrid>
                <a:gridCol w="952500"/>
                <a:gridCol w="952500"/>
                <a:gridCol w="952500"/>
              </a:tblGrid>
              <a:tr h="640263">
                <a:tc>
                  <a:txBody>
                    <a:bodyPr/>
                    <a:lstStyle/>
                    <a:p>
                      <a:r>
                        <a:rPr lang="en-US" sz="1800" dirty="0"/>
                        <a:t>Bit</a:t>
                      </a:r>
                      <a:r>
                        <a:rPr lang="en-US" sz="1800" baseline="0" dirty="0"/>
                        <a:t> A</a:t>
                      </a:r>
                      <a:endParaRPr lang="en-US" sz="1800" dirty="0"/>
                    </a:p>
                  </a:txBody>
                  <a:tcPr marT="45733" marB="45733"/>
                </a:tc>
                <a:tc>
                  <a:txBody>
                    <a:bodyPr/>
                    <a:lstStyle/>
                    <a:p>
                      <a:r>
                        <a:rPr lang="en-US" sz="1800"/>
                        <a:t>Bit B</a:t>
                      </a:r>
                    </a:p>
                  </a:txBody>
                  <a:tcPr marT="45733" marB="45733"/>
                </a:tc>
                <a:tc>
                  <a:txBody>
                    <a:bodyPr/>
                    <a:lstStyle/>
                    <a:p>
                      <a:r>
                        <a:rPr lang="en-US" sz="1800"/>
                        <a:t>Sum S</a:t>
                      </a:r>
                    </a:p>
                  </a:txBody>
                  <a:tcPr marT="45733" marB="45733"/>
                </a:tc>
              </a:tr>
              <a:tr h="396353">
                <a:tc>
                  <a:txBody>
                    <a:bodyPr/>
                    <a:lstStyle/>
                    <a:p>
                      <a:pPr algn="ctr"/>
                      <a:r>
                        <a:rPr lang="en-US" sz="1800"/>
                        <a:t>0</a:t>
                      </a:r>
                    </a:p>
                  </a:txBody>
                  <a:tcPr marT="45733" marB="45733"/>
                </a:tc>
                <a:tc>
                  <a:txBody>
                    <a:bodyPr/>
                    <a:lstStyle/>
                    <a:p>
                      <a:pPr algn="ctr"/>
                      <a:r>
                        <a:rPr lang="en-US" sz="1800"/>
                        <a:t>0</a:t>
                      </a:r>
                    </a:p>
                  </a:txBody>
                  <a:tcPr marT="45733" marB="45733"/>
                </a:tc>
                <a:tc>
                  <a:txBody>
                    <a:bodyPr/>
                    <a:lstStyle/>
                    <a:p>
                      <a:pPr algn="ctr"/>
                      <a:r>
                        <a:rPr lang="en-US" sz="1800"/>
                        <a:t>0</a:t>
                      </a:r>
                    </a:p>
                  </a:txBody>
                  <a:tcPr marT="45733" marB="45733"/>
                </a:tc>
              </a:tr>
              <a:tr h="396353">
                <a:tc>
                  <a:txBody>
                    <a:bodyPr/>
                    <a:lstStyle/>
                    <a:p>
                      <a:pPr algn="ctr"/>
                      <a:r>
                        <a:rPr lang="en-US" sz="1800"/>
                        <a:t>0</a:t>
                      </a:r>
                    </a:p>
                  </a:txBody>
                  <a:tcPr marT="45733" marB="45733"/>
                </a:tc>
                <a:tc>
                  <a:txBody>
                    <a:bodyPr/>
                    <a:lstStyle/>
                    <a:p>
                      <a:pPr algn="ctr"/>
                      <a:r>
                        <a:rPr lang="en-US" sz="1800"/>
                        <a:t>1</a:t>
                      </a:r>
                    </a:p>
                  </a:txBody>
                  <a:tcPr marT="45733" marB="45733"/>
                </a:tc>
                <a:tc>
                  <a:txBody>
                    <a:bodyPr/>
                    <a:lstStyle/>
                    <a:p>
                      <a:pPr algn="ctr"/>
                      <a:r>
                        <a:rPr lang="en-US" sz="1800"/>
                        <a:t>1</a:t>
                      </a:r>
                    </a:p>
                  </a:txBody>
                  <a:tcPr marT="45733" marB="45733"/>
                </a:tc>
              </a:tr>
              <a:tr h="396353">
                <a:tc>
                  <a:txBody>
                    <a:bodyPr/>
                    <a:lstStyle/>
                    <a:p>
                      <a:pPr algn="ctr"/>
                      <a:r>
                        <a:rPr lang="en-US" sz="1800"/>
                        <a:t>1</a:t>
                      </a:r>
                    </a:p>
                  </a:txBody>
                  <a:tcPr marT="45733" marB="45733"/>
                </a:tc>
                <a:tc>
                  <a:txBody>
                    <a:bodyPr/>
                    <a:lstStyle/>
                    <a:p>
                      <a:pPr algn="ctr"/>
                      <a:r>
                        <a:rPr lang="en-US" sz="1800"/>
                        <a:t>0</a:t>
                      </a:r>
                    </a:p>
                  </a:txBody>
                  <a:tcPr marT="45733" marB="45733"/>
                </a:tc>
                <a:tc>
                  <a:txBody>
                    <a:bodyPr/>
                    <a:lstStyle/>
                    <a:p>
                      <a:pPr algn="ctr"/>
                      <a:r>
                        <a:rPr lang="en-US" sz="1800"/>
                        <a:t>1</a:t>
                      </a:r>
                    </a:p>
                  </a:txBody>
                  <a:tcPr marT="45733" marB="45733"/>
                </a:tc>
              </a:tr>
              <a:tr h="396353">
                <a:tc>
                  <a:txBody>
                    <a:bodyPr/>
                    <a:lstStyle/>
                    <a:p>
                      <a:pPr algn="ctr"/>
                      <a:r>
                        <a:rPr lang="en-US" sz="1800"/>
                        <a:t>1</a:t>
                      </a:r>
                    </a:p>
                  </a:txBody>
                  <a:tcPr marT="45733" marB="45733"/>
                </a:tc>
                <a:tc>
                  <a:txBody>
                    <a:bodyPr/>
                    <a:lstStyle/>
                    <a:p>
                      <a:pPr algn="ctr"/>
                      <a:r>
                        <a:rPr lang="en-US" sz="1800"/>
                        <a:t>1</a:t>
                      </a:r>
                    </a:p>
                  </a:txBody>
                  <a:tcPr marT="45733" marB="45733"/>
                </a:tc>
                <a:tc>
                  <a:txBody>
                    <a:bodyPr/>
                    <a:lstStyle/>
                    <a:p>
                      <a:pPr algn="ctr"/>
                      <a:r>
                        <a:rPr lang="en-US" sz="1800" dirty="0"/>
                        <a:t>0</a:t>
                      </a:r>
                    </a:p>
                  </a:txBody>
                  <a:tcPr marT="45733" marB="45733"/>
                </a:tc>
              </a:tr>
            </a:tbl>
          </a:graphicData>
        </a:graphic>
      </p:graphicFrame>
      <p:grpSp>
        <p:nvGrpSpPr>
          <p:cNvPr id="4" name="Group 3"/>
          <p:cNvGrpSpPr/>
          <p:nvPr/>
        </p:nvGrpSpPr>
        <p:grpSpPr>
          <a:xfrm>
            <a:off x="4430713" y="3657600"/>
            <a:ext cx="3970337" cy="2332038"/>
            <a:chOff x="4430713" y="3657600"/>
            <a:chExt cx="3970337" cy="2332038"/>
          </a:xfrm>
        </p:grpSpPr>
        <p:pic>
          <p:nvPicPr>
            <p:cNvPr id="56323" name="Picture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114800"/>
              <a:ext cx="337185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56" name="TextBox 6"/>
            <p:cNvSpPr txBox="1">
              <a:spLocks noChangeArrowheads="1"/>
            </p:cNvSpPr>
            <p:nvPr/>
          </p:nvSpPr>
          <p:spPr bwMode="auto">
            <a:xfrm>
              <a:off x="4430713" y="3657600"/>
              <a:ext cx="3952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One-bit Half Adder Circuit</a:t>
              </a:r>
            </a:p>
          </p:txBody>
        </p:sp>
      </p:grpSp>
      <p:graphicFrame>
        <p:nvGraphicFramePr>
          <p:cNvPr id="8" name="Table 7"/>
          <p:cNvGraphicFramePr>
            <a:graphicFrameLocks noGrp="1"/>
          </p:cNvGraphicFramePr>
          <p:nvPr>
            <p:extLst>
              <p:ext uri="{D42A27DB-BD31-4B8C-83A1-F6EECF244321}">
                <p14:modId xmlns:p14="http://schemas.microsoft.com/office/powerpoint/2010/main" val="142574369"/>
              </p:ext>
            </p:extLst>
          </p:nvPr>
        </p:nvGraphicFramePr>
        <p:xfrm>
          <a:off x="4724400" y="1295400"/>
          <a:ext cx="3810000" cy="2225675"/>
        </p:xfrm>
        <a:graphic>
          <a:graphicData uri="http://schemas.openxmlformats.org/drawingml/2006/table">
            <a:tbl>
              <a:tblPr firstRow="1" bandRow="1">
                <a:tableStyleId>{BC89EF96-8CEA-46FF-86C4-4CE0E7609802}</a:tableStyleId>
              </a:tblPr>
              <a:tblGrid>
                <a:gridCol w="952500"/>
                <a:gridCol w="952500"/>
                <a:gridCol w="952500"/>
                <a:gridCol w="952500"/>
              </a:tblGrid>
              <a:tr h="640263">
                <a:tc>
                  <a:txBody>
                    <a:bodyPr/>
                    <a:lstStyle/>
                    <a:p>
                      <a:r>
                        <a:rPr lang="en-US" sz="1800"/>
                        <a:t>Bit</a:t>
                      </a:r>
                      <a:r>
                        <a:rPr lang="en-US" sz="1800" baseline="0"/>
                        <a:t> A</a:t>
                      </a:r>
                      <a:endParaRPr lang="en-US" sz="1800"/>
                    </a:p>
                  </a:txBody>
                  <a:tcPr marT="45733" marB="45733"/>
                </a:tc>
                <a:tc>
                  <a:txBody>
                    <a:bodyPr/>
                    <a:lstStyle/>
                    <a:p>
                      <a:r>
                        <a:rPr lang="en-US" sz="1800"/>
                        <a:t>Bit B</a:t>
                      </a:r>
                    </a:p>
                  </a:txBody>
                  <a:tcPr marT="45733" marB="45733"/>
                </a:tc>
                <a:tc>
                  <a:txBody>
                    <a:bodyPr/>
                    <a:lstStyle/>
                    <a:p>
                      <a:r>
                        <a:rPr lang="en-US" sz="1800"/>
                        <a:t>Sum S</a:t>
                      </a:r>
                    </a:p>
                  </a:txBody>
                  <a:tcPr marT="45733" marB="45733"/>
                </a:tc>
                <a:tc>
                  <a:txBody>
                    <a:bodyPr/>
                    <a:lstStyle/>
                    <a:p>
                      <a:r>
                        <a:rPr lang="en-US" sz="1800" dirty="0"/>
                        <a:t>Carry C</a:t>
                      </a:r>
                    </a:p>
                  </a:txBody>
                  <a:tcPr marT="45733" marB="45733"/>
                </a:tc>
              </a:tr>
              <a:tr h="396353">
                <a:tc>
                  <a:txBody>
                    <a:bodyPr/>
                    <a:lstStyle/>
                    <a:p>
                      <a:pPr algn="ctr"/>
                      <a:r>
                        <a:rPr lang="en-US" sz="1800"/>
                        <a:t>0</a:t>
                      </a:r>
                    </a:p>
                  </a:txBody>
                  <a:tcPr marT="45733" marB="45733"/>
                </a:tc>
                <a:tc>
                  <a:txBody>
                    <a:bodyPr/>
                    <a:lstStyle/>
                    <a:p>
                      <a:pPr algn="ctr"/>
                      <a:r>
                        <a:rPr lang="en-US" sz="1800"/>
                        <a:t>0</a:t>
                      </a:r>
                    </a:p>
                  </a:txBody>
                  <a:tcPr marT="45733" marB="45733"/>
                </a:tc>
                <a:tc>
                  <a:txBody>
                    <a:bodyPr/>
                    <a:lstStyle/>
                    <a:p>
                      <a:pPr algn="ctr"/>
                      <a:r>
                        <a:rPr lang="en-US" sz="1800"/>
                        <a:t>0</a:t>
                      </a:r>
                    </a:p>
                  </a:txBody>
                  <a:tcPr marT="45733" marB="45733"/>
                </a:tc>
                <a:tc>
                  <a:txBody>
                    <a:bodyPr/>
                    <a:lstStyle/>
                    <a:p>
                      <a:pPr algn="ctr"/>
                      <a:r>
                        <a:rPr lang="en-US" sz="1800"/>
                        <a:t>0</a:t>
                      </a:r>
                    </a:p>
                  </a:txBody>
                  <a:tcPr marT="45733" marB="45733"/>
                </a:tc>
              </a:tr>
              <a:tr h="396353">
                <a:tc>
                  <a:txBody>
                    <a:bodyPr/>
                    <a:lstStyle/>
                    <a:p>
                      <a:pPr algn="ctr"/>
                      <a:r>
                        <a:rPr lang="en-US" sz="1800"/>
                        <a:t>0</a:t>
                      </a:r>
                    </a:p>
                  </a:txBody>
                  <a:tcPr marT="45733" marB="45733"/>
                </a:tc>
                <a:tc>
                  <a:txBody>
                    <a:bodyPr/>
                    <a:lstStyle/>
                    <a:p>
                      <a:pPr algn="ctr"/>
                      <a:r>
                        <a:rPr lang="en-US" sz="1800"/>
                        <a:t>1</a:t>
                      </a:r>
                    </a:p>
                  </a:txBody>
                  <a:tcPr marT="45733" marB="45733"/>
                </a:tc>
                <a:tc>
                  <a:txBody>
                    <a:bodyPr/>
                    <a:lstStyle/>
                    <a:p>
                      <a:pPr algn="ctr"/>
                      <a:r>
                        <a:rPr lang="en-US" sz="1800"/>
                        <a:t>1</a:t>
                      </a:r>
                    </a:p>
                  </a:txBody>
                  <a:tcPr marT="45733" marB="45733"/>
                </a:tc>
                <a:tc>
                  <a:txBody>
                    <a:bodyPr/>
                    <a:lstStyle/>
                    <a:p>
                      <a:pPr algn="ctr"/>
                      <a:r>
                        <a:rPr lang="en-US" sz="1800"/>
                        <a:t>0</a:t>
                      </a:r>
                    </a:p>
                  </a:txBody>
                  <a:tcPr marT="45733" marB="45733"/>
                </a:tc>
              </a:tr>
              <a:tr h="396353">
                <a:tc>
                  <a:txBody>
                    <a:bodyPr/>
                    <a:lstStyle/>
                    <a:p>
                      <a:pPr algn="ctr"/>
                      <a:r>
                        <a:rPr lang="en-US" sz="1800"/>
                        <a:t>1</a:t>
                      </a:r>
                    </a:p>
                  </a:txBody>
                  <a:tcPr marT="45733" marB="45733"/>
                </a:tc>
                <a:tc>
                  <a:txBody>
                    <a:bodyPr/>
                    <a:lstStyle/>
                    <a:p>
                      <a:pPr algn="ctr"/>
                      <a:r>
                        <a:rPr lang="en-US" sz="1800"/>
                        <a:t>0</a:t>
                      </a:r>
                    </a:p>
                  </a:txBody>
                  <a:tcPr marT="45733" marB="45733"/>
                </a:tc>
                <a:tc>
                  <a:txBody>
                    <a:bodyPr/>
                    <a:lstStyle/>
                    <a:p>
                      <a:pPr algn="ctr"/>
                      <a:r>
                        <a:rPr lang="en-US" sz="1800"/>
                        <a:t>1</a:t>
                      </a:r>
                    </a:p>
                  </a:txBody>
                  <a:tcPr marT="45733" marB="45733"/>
                </a:tc>
                <a:tc>
                  <a:txBody>
                    <a:bodyPr/>
                    <a:lstStyle/>
                    <a:p>
                      <a:pPr algn="ctr"/>
                      <a:r>
                        <a:rPr lang="en-US" sz="1800"/>
                        <a:t>0</a:t>
                      </a:r>
                    </a:p>
                  </a:txBody>
                  <a:tcPr marT="45733" marB="45733"/>
                </a:tc>
              </a:tr>
              <a:tr h="396353">
                <a:tc>
                  <a:txBody>
                    <a:bodyPr/>
                    <a:lstStyle/>
                    <a:p>
                      <a:pPr algn="ctr"/>
                      <a:r>
                        <a:rPr lang="en-US" sz="1800"/>
                        <a:t>1</a:t>
                      </a:r>
                    </a:p>
                  </a:txBody>
                  <a:tcPr marT="45733" marB="45733"/>
                </a:tc>
                <a:tc>
                  <a:txBody>
                    <a:bodyPr/>
                    <a:lstStyle/>
                    <a:p>
                      <a:pPr algn="ctr"/>
                      <a:r>
                        <a:rPr lang="en-US" sz="1800"/>
                        <a:t>1</a:t>
                      </a:r>
                    </a:p>
                  </a:txBody>
                  <a:tcPr marT="45733" marB="45733"/>
                </a:tc>
                <a:tc>
                  <a:txBody>
                    <a:bodyPr/>
                    <a:lstStyle/>
                    <a:p>
                      <a:pPr algn="ctr"/>
                      <a:r>
                        <a:rPr lang="en-US" sz="1800"/>
                        <a:t>0</a:t>
                      </a:r>
                    </a:p>
                  </a:txBody>
                  <a:tcPr marT="45733" marB="45733"/>
                </a:tc>
                <a:tc>
                  <a:txBody>
                    <a:bodyPr/>
                    <a:lstStyle/>
                    <a:p>
                      <a:pPr algn="ctr"/>
                      <a:r>
                        <a:rPr lang="en-US" sz="1800" dirty="0"/>
                        <a:t>1</a:t>
                      </a:r>
                    </a:p>
                  </a:txBody>
                  <a:tcPr marT="45733" marB="45733"/>
                </a:tc>
              </a:tr>
            </a:tbl>
          </a:graphicData>
        </a:graphic>
      </p:graphicFrame>
    </p:spTree>
    <p:extLst>
      <p:ext uri="{BB962C8B-B14F-4D97-AF65-F5344CB8AC3E}">
        <p14:creationId xmlns:p14="http://schemas.microsoft.com/office/powerpoint/2010/main" val="35106542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Binary Representation (2)</a:t>
            </a:r>
          </a:p>
        </p:txBody>
      </p:sp>
      <p:sp>
        <p:nvSpPr>
          <p:cNvPr id="3" name="Content Placeholder 2"/>
          <p:cNvSpPr>
            <a:spLocks noGrp="1"/>
          </p:cNvSpPr>
          <p:nvPr>
            <p:ph idx="1"/>
          </p:nvPr>
        </p:nvSpPr>
        <p:spPr>
          <a:xfrm>
            <a:off x="290513" y="1220788"/>
            <a:ext cx="8307387" cy="2132012"/>
          </a:xfrm>
        </p:spPr>
        <p:txBody>
          <a:bodyPr/>
          <a:lstStyle/>
          <a:p>
            <a:pPr eaLnBrk="1" hangingPunct="1">
              <a:defRPr/>
            </a:pPr>
            <a:r>
              <a:rPr lang="en-US">
                <a:latin typeface="Helvetica" charset="0"/>
              </a:rPr>
              <a:t>Base 2 vs. Decimal conversion example:</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sz="2400">
                <a:latin typeface="Helvetica" charset="0"/>
                <a:ea typeface="ＭＳ Ｐゴシック" charset="0"/>
              </a:rPr>
              <a:t>89 base 10 = 89</a:t>
            </a:r>
            <a:r>
              <a:rPr lang="en-US" sz="2400" baseline="-25000">
                <a:latin typeface="Helvetica" charset="0"/>
                <a:ea typeface="ＭＳ Ｐゴシック" charset="0"/>
              </a:rPr>
              <a:t>10</a:t>
            </a:r>
            <a:r>
              <a:rPr lang="en-US" sz="2400">
                <a:latin typeface="Helvetica" charset="0"/>
                <a:ea typeface="ＭＳ Ｐゴシック" charset="0"/>
              </a:rPr>
              <a:t> = what in base 2 or binary?</a:t>
            </a:r>
          </a:p>
          <a:p>
            <a:pPr lvl="1" eaLnBrk="1" hangingPunct="1">
              <a:buFont typeface="Wingdings" charset="0"/>
              <a:buNone/>
              <a:defRPr/>
            </a:pPr>
            <a:endParaRPr lang="en-US" sz="2400">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Find the largest power of 2 that is &lt;= # and then subtract.</a:t>
            </a:r>
          </a:p>
          <a:p>
            <a:pPr lvl="1" eaLnBrk="1" hangingPunct="1">
              <a:buFont typeface="Wingdings" charset="0"/>
              <a:buNone/>
              <a:defRPr/>
            </a:pPr>
            <a:r>
              <a:rPr lang="en-US">
                <a:latin typeface="Helvetica" charset="0"/>
                <a:ea typeface="ＭＳ Ｐゴシック" charset="0"/>
              </a:rPr>
              <a:t>	   Keep iterating until #=0.</a:t>
            </a:r>
          </a:p>
        </p:txBody>
      </p:sp>
      <p:sp>
        <p:nvSpPr>
          <p:cNvPr id="4" name="Curved Right Arrow 3"/>
          <p:cNvSpPr>
            <a:spLocks noChangeArrowheads="1"/>
          </p:cNvSpPr>
          <p:nvPr/>
        </p:nvSpPr>
        <p:spPr bwMode="auto">
          <a:xfrm flipV="1">
            <a:off x="381000" y="3048000"/>
            <a:ext cx="914400" cy="533400"/>
          </a:xfrm>
          <a:prstGeom prst="curvedRightArrow">
            <a:avLst>
              <a:gd name="adj1" fmla="val 25000"/>
              <a:gd name="adj2" fmla="val 50000"/>
              <a:gd name="adj3" fmla="val 25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5" name="Content Placeholder 2"/>
          <p:cNvSpPr txBox="1">
            <a:spLocks/>
          </p:cNvSpPr>
          <p:nvPr/>
        </p:nvSpPr>
        <p:spPr bwMode="auto">
          <a:xfrm>
            <a:off x="303213" y="4114800"/>
            <a:ext cx="8612187"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lnSpc>
                <a:spcPct val="100000"/>
              </a:lnSpc>
              <a:spcBef>
                <a:spcPct val="25000"/>
              </a:spcBef>
              <a:buClr>
                <a:srgbClr val="660033"/>
              </a:buClr>
              <a:buSzPct val="75000"/>
              <a:buFont typeface="Wingdings" charset="0"/>
              <a:buNone/>
            </a:pPr>
            <a:r>
              <a:rPr lang="en-US">
                <a:solidFill>
                  <a:srgbClr val="000066"/>
                </a:solidFill>
              </a:rPr>
              <a:t>89</a:t>
            </a:r>
            <a:r>
              <a:rPr lang="en-US" baseline="-25000">
                <a:solidFill>
                  <a:srgbClr val="000066"/>
                </a:solidFill>
              </a:rPr>
              <a:t>10</a:t>
            </a:r>
            <a:r>
              <a:rPr lang="en-US">
                <a:solidFill>
                  <a:srgbClr val="000066"/>
                </a:solidFill>
              </a:rPr>
              <a:t> = 64 + 16 + 8 + 1 </a:t>
            </a:r>
          </a:p>
          <a:p>
            <a:pPr lvl="1" algn="l">
              <a:lnSpc>
                <a:spcPct val="100000"/>
              </a:lnSpc>
              <a:spcBef>
                <a:spcPct val="25000"/>
              </a:spcBef>
              <a:buClr>
                <a:srgbClr val="660033"/>
              </a:buClr>
              <a:buSzPct val="75000"/>
              <a:buFont typeface="Wingdings" charset="0"/>
              <a:buNone/>
            </a:pPr>
            <a:r>
              <a:rPr lang="en-US">
                <a:solidFill>
                  <a:srgbClr val="000066"/>
                </a:solidFill>
              </a:rPr>
              <a:t>       = 2</a:t>
            </a:r>
            <a:r>
              <a:rPr lang="en-US" baseline="30000">
                <a:solidFill>
                  <a:srgbClr val="000066"/>
                </a:solidFill>
              </a:rPr>
              <a:t>6</a:t>
            </a:r>
            <a:r>
              <a:rPr lang="en-US">
                <a:solidFill>
                  <a:srgbClr val="000066"/>
                </a:solidFill>
              </a:rPr>
              <a:t> + 2</a:t>
            </a:r>
            <a:r>
              <a:rPr lang="en-US" baseline="30000">
                <a:solidFill>
                  <a:srgbClr val="000066"/>
                </a:solidFill>
              </a:rPr>
              <a:t>4</a:t>
            </a:r>
            <a:r>
              <a:rPr lang="en-US">
                <a:solidFill>
                  <a:srgbClr val="000066"/>
                </a:solidFill>
              </a:rPr>
              <a:t> + 2</a:t>
            </a:r>
            <a:r>
              <a:rPr lang="en-US" baseline="30000">
                <a:solidFill>
                  <a:srgbClr val="000066"/>
                </a:solidFill>
              </a:rPr>
              <a:t>3</a:t>
            </a:r>
            <a:r>
              <a:rPr lang="en-US">
                <a:solidFill>
                  <a:srgbClr val="000066"/>
                </a:solidFill>
              </a:rPr>
              <a:t> + 2</a:t>
            </a:r>
            <a:r>
              <a:rPr lang="en-US" baseline="30000">
                <a:solidFill>
                  <a:srgbClr val="000066"/>
                </a:solidFill>
              </a:rPr>
              <a:t>0</a:t>
            </a:r>
          </a:p>
          <a:p>
            <a:pPr lvl="1" algn="l">
              <a:lnSpc>
                <a:spcPct val="100000"/>
              </a:lnSpc>
              <a:spcBef>
                <a:spcPct val="25000"/>
              </a:spcBef>
              <a:buClr>
                <a:srgbClr val="660033"/>
              </a:buClr>
              <a:buSzPct val="75000"/>
              <a:buFont typeface="Wingdings" charset="0"/>
              <a:buNone/>
            </a:pPr>
            <a:r>
              <a:rPr lang="en-US">
                <a:solidFill>
                  <a:srgbClr val="000066"/>
                </a:solidFill>
              </a:rPr>
              <a:t>       = 0*2</a:t>
            </a:r>
            <a:r>
              <a:rPr lang="en-US" baseline="30000">
                <a:solidFill>
                  <a:srgbClr val="000066"/>
                </a:solidFill>
              </a:rPr>
              <a:t>7</a:t>
            </a:r>
            <a:r>
              <a:rPr lang="en-US">
                <a:solidFill>
                  <a:srgbClr val="000066"/>
                </a:solidFill>
              </a:rPr>
              <a:t> + 1*2</a:t>
            </a:r>
            <a:r>
              <a:rPr lang="en-US" baseline="30000">
                <a:solidFill>
                  <a:srgbClr val="000066"/>
                </a:solidFill>
              </a:rPr>
              <a:t>6</a:t>
            </a:r>
            <a:r>
              <a:rPr lang="en-US">
                <a:solidFill>
                  <a:srgbClr val="000066"/>
                </a:solidFill>
              </a:rPr>
              <a:t> + 0*2</a:t>
            </a:r>
            <a:r>
              <a:rPr lang="en-US" baseline="30000">
                <a:solidFill>
                  <a:srgbClr val="000066"/>
                </a:solidFill>
              </a:rPr>
              <a:t>5</a:t>
            </a:r>
            <a:r>
              <a:rPr lang="en-US">
                <a:solidFill>
                  <a:srgbClr val="000066"/>
                </a:solidFill>
              </a:rPr>
              <a:t> + 1*2</a:t>
            </a:r>
            <a:r>
              <a:rPr lang="en-US" baseline="30000">
                <a:solidFill>
                  <a:srgbClr val="000066"/>
                </a:solidFill>
              </a:rPr>
              <a:t>4</a:t>
            </a:r>
            <a:r>
              <a:rPr lang="en-US">
                <a:solidFill>
                  <a:srgbClr val="000066"/>
                </a:solidFill>
              </a:rPr>
              <a:t> + 1*2</a:t>
            </a:r>
            <a:r>
              <a:rPr lang="en-US" baseline="30000">
                <a:solidFill>
                  <a:srgbClr val="000066"/>
                </a:solidFill>
              </a:rPr>
              <a:t>3</a:t>
            </a:r>
            <a:r>
              <a:rPr lang="en-US">
                <a:solidFill>
                  <a:srgbClr val="000066"/>
                </a:solidFill>
              </a:rPr>
              <a:t> + 0*2</a:t>
            </a:r>
            <a:r>
              <a:rPr lang="en-US" baseline="30000">
                <a:solidFill>
                  <a:srgbClr val="000066"/>
                </a:solidFill>
              </a:rPr>
              <a:t>2</a:t>
            </a:r>
            <a:r>
              <a:rPr lang="en-US">
                <a:solidFill>
                  <a:srgbClr val="000066"/>
                </a:solidFill>
              </a:rPr>
              <a:t> + 0*2</a:t>
            </a:r>
            <a:r>
              <a:rPr lang="en-US" baseline="30000">
                <a:solidFill>
                  <a:srgbClr val="000066"/>
                </a:solidFill>
              </a:rPr>
              <a:t>1</a:t>
            </a:r>
            <a:r>
              <a:rPr lang="en-US">
                <a:solidFill>
                  <a:srgbClr val="000066"/>
                </a:solidFill>
              </a:rPr>
              <a:t> + 1*2</a:t>
            </a:r>
            <a:r>
              <a:rPr lang="en-US" baseline="30000">
                <a:solidFill>
                  <a:srgbClr val="000066"/>
                </a:solidFill>
              </a:rPr>
              <a:t>0</a:t>
            </a:r>
          </a:p>
          <a:p>
            <a:pPr lvl="1" algn="l">
              <a:lnSpc>
                <a:spcPct val="100000"/>
              </a:lnSpc>
              <a:spcBef>
                <a:spcPct val="25000"/>
              </a:spcBef>
              <a:buClr>
                <a:srgbClr val="660033"/>
              </a:buClr>
              <a:buSzPct val="75000"/>
              <a:buFont typeface="Wingdings" charset="0"/>
              <a:buNone/>
            </a:pPr>
            <a:r>
              <a:rPr lang="en-US" baseline="30000">
                <a:solidFill>
                  <a:srgbClr val="000066"/>
                </a:solidFill>
              </a:rPr>
              <a:t>		</a:t>
            </a:r>
            <a:r>
              <a:rPr lang="en-US">
                <a:solidFill>
                  <a:srgbClr val="000066"/>
                </a:solidFill>
              </a:rPr>
              <a:t>   = 0 1 0 1 1 0 0 1 </a:t>
            </a:r>
            <a:r>
              <a:rPr lang="en-US" baseline="-25000">
                <a:solidFill>
                  <a:srgbClr val="000066"/>
                </a:solidFill>
              </a:rPr>
              <a:t>2</a:t>
            </a:r>
          </a:p>
          <a:p>
            <a:pPr lvl="1" algn="l">
              <a:lnSpc>
                <a:spcPct val="100000"/>
              </a:lnSpc>
              <a:spcBef>
                <a:spcPct val="25000"/>
              </a:spcBef>
              <a:buClr>
                <a:srgbClr val="660033"/>
              </a:buClr>
              <a:buSzPct val="75000"/>
              <a:buFont typeface="Wingdings" charset="0"/>
              <a:buNone/>
            </a:pPr>
            <a:endParaRPr lang="en-US">
              <a:solidFill>
                <a:srgbClr val="000066"/>
              </a:solidFill>
            </a:endParaRPr>
          </a:p>
        </p:txBody>
      </p:sp>
    </p:spTree>
    <p:extLst>
      <p:ext uri="{BB962C8B-B14F-4D97-AF65-F5344CB8AC3E}">
        <p14:creationId xmlns:p14="http://schemas.microsoft.com/office/powerpoint/2010/main" val="214899077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animBg="1"/>
      <p:bldP spid="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Hexadecimal Representation</a:t>
            </a:r>
          </a:p>
        </p:txBody>
      </p:sp>
      <p:sp>
        <p:nvSpPr>
          <p:cNvPr id="3" name="Content Placeholder 2"/>
          <p:cNvSpPr>
            <a:spLocks noGrp="1"/>
          </p:cNvSpPr>
          <p:nvPr>
            <p:ph idx="1"/>
          </p:nvPr>
        </p:nvSpPr>
        <p:spPr>
          <a:xfrm>
            <a:off x="290513" y="1220788"/>
            <a:ext cx="6415087" cy="5224462"/>
          </a:xfrm>
        </p:spPr>
        <p:txBody>
          <a:bodyPr/>
          <a:lstStyle/>
          <a:p>
            <a:pPr eaLnBrk="1" hangingPunct="1">
              <a:defRPr/>
            </a:pPr>
            <a:r>
              <a:rPr lang="en-US" dirty="0">
                <a:latin typeface="Helvetica" charset="0"/>
              </a:rPr>
              <a:t>Hexadecimal (base 16) is more convenient (it</a:t>
            </a:r>
            <a:r>
              <a:rPr lang="ja-JP" altLang="en-US" dirty="0">
                <a:latin typeface="Helvetica" charset="0"/>
              </a:rPr>
              <a:t>’</a:t>
            </a:r>
            <a:r>
              <a:rPr lang="en-US" dirty="0">
                <a:latin typeface="Helvetica" charset="0"/>
              </a:rPr>
              <a:t>s power of 2) and compact notation for larger binary #</a:t>
            </a:r>
            <a:r>
              <a:rPr lang="ja-JP" altLang="en-US" dirty="0">
                <a:latin typeface="Helvetica" charset="0"/>
              </a:rPr>
              <a:t>’</a:t>
            </a:r>
            <a:r>
              <a:rPr lang="en-US" dirty="0">
                <a:latin typeface="Helvetica" charset="0"/>
              </a:rPr>
              <a:t>s</a:t>
            </a:r>
          </a:p>
          <a:p>
            <a:pPr lvl="1" eaLnBrk="1" hangingPunct="1">
              <a:defRPr/>
            </a:pPr>
            <a:r>
              <a:rPr lang="en-US" dirty="0">
                <a:latin typeface="Helvetica" charset="0"/>
                <a:ea typeface="ＭＳ Ｐゴシック" charset="0"/>
              </a:rPr>
              <a:t>Consider a 32-bit number:</a:t>
            </a:r>
          </a:p>
          <a:p>
            <a:pPr lvl="1" eaLnBrk="1" hangingPunct="1">
              <a:buFont typeface="Wingdings" charset="0"/>
              <a:buNone/>
              <a:defRPr/>
            </a:pPr>
            <a:r>
              <a:rPr lang="en-US" dirty="0">
                <a:latin typeface="Helvetica" charset="0"/>
                <a:ea typeface="ＭＳ Ｐゴシック" charset="0"/>
              </a:rPr>
              <a:t>    10101110001100101000101000011001</a:t>
            </a:r>
            <a:r>
              <a:rPr lang="en-US" baseline="-25000" dirty="0">
                <a:latin typeface="Helvetica" charset="0"/>
                <a:ea typeface="ＭＳ Ｐゴシック" charset="0"/>
              </a:rPr>
              <a:t>2</a:t>
            </a:r>
          </a:p>
          <a:p>
            <a:pPr lvl="1" eaLnBrk="1" hangingPunct="1">
              <a:buFont typeface="Wingdings" charset="0"/>
              <a:buNone/>
              <a:defRPr/>
            </a:pP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This is hard to read.  So form 4-bit groups.</a:t>
            </a:r>
          </a:p>
          <a:p>
            <a:pPr lvl="1" eaLnBrk="1" hangingPunct="1">
              <a:buFont typeface="Wingdings" charset="0"/>
              <a:buNone/>
              <a:defRPr/>
            </a:pPr>
            <a:r>
              <a:rPr lang="en-US" dirty="0">
                <a:latin typeface="Helvetica" charset="0"/>
                <a:ea typeface="ＭＳ Ｐゴシック" charset="0"/>
              </a:rPr>
              <a:t>=  1010 1110 0011 0010 1000 1010 0001 1001</a:t>
            </a:r>
            <a:r>
              <a:rPr lang="en-US" baseline="-25000" dirty="0">
                <a:latin typeface="Helvetica" charset="0"/>
                <a:ea typeface="ＭＳ Ｐゴシック" charset="0"/>
              </a:rPr>
              <a:t>2</a:t>
            </a:r>
            <a:endParaRPr lang="en-US" dirty="0">
              <a:latin typeface="Helvetica" charset="0"/>
              <a:ea typeface="ＭＳ Ｐゴシック" charset="0"/>
            </a:endParaRPr>
          </a:p>
          <a:p>
            <a:pPr lvl="1" eaLnBrk="1" hangingPunct="1">
              <a:buFont typeface="Wingdings" charset="0"/>
              <a:buNone/>
              <a:defRPr/>
            </a:pP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We then use hexadecimal notation:</a:t>
            </a:r>
          </a:p>
          <a:p>
            <a:pPr lvl="1" eaLnBrk="1" hangingPunct="1">
              <a:buFont typeface="Wingdings" charset="0"/>
              <a:buNone/>
              <a:defRPr/>
            </a:pPr>
            <a:r>
              <a:rPr lang="en-US" dirty="0">
                <a:latin typeface="Helvetica" charset="0"/>
                <a:ea typeface="ＭＳ Ｐゴシック" charset="0"/>
              </a:rPr>
              <a:t>    Use characters </a:t>
            </a:r>
            <a:r>
              <a:rPr lang="ja-JP" altLang="en-US" dirty="0">
                <a:latin typeface="Helvetica" charset="0"/>
                <a:ea typeface="ＭＳ Ｐゴシック" charset="0"/>
              </a:rPr>
              <a:t>‘</a:t>
            </a:r>
            <a:r>
              <a:rPr lang="en-US" altLang="ja-JP" dirty="0">
                <a:latin typeface="Helvetica" charset="0"/>
                <a:ea typeface="ＭＳ Ｐゴシック" charset="0"/>
              </a:rPr>
              <a:t>0</a:t>
            </a:r>
            <a:r>
              <a:rPr lang="ja-JP" altLang="en-US" dirty="0">
                <a:latin typeface="Helvetica" charset="0"/>
                <a:ea typeface="ＭＳ Ｐゴシック" charset="0"/>
              </a:rPr>
              <a:t>’</a:t>
            </a:r>
            <a:r>
              <a:rPr lang="en-US" altLang="ja-JP" dirty="0">
                <a:latin typeface="Helvetica" charset="0"/>
                <a:ea typeface="ＭＳ Ｐゴシック" charset="0"/>
              </a:rPr>
              <a:t> to </a:t>
            </a:r>
            <a:r>
              <a:rPr lang="ja-JP" altLang="en-US" dirty="0">
                <a:latin typeface="Helvetica" charset="0"/>
                <a:ea typeface="ＭＳ Ｐゴシック" charset="0"/>
              </a:rPr>
              <a:t>‘</a:t>
            </a:r>
            <a:r>
              <a:rPr lang="en-US" altLang="ja-JP" dirty="0">
                <a:latin typeface="Helvetica" charset="0"/>
                <a:ea typeface="ＭＳ Ｐゴシック" charset="0"/>
              </a:rPr>
              <a:t>9</a:t>
            </a:r>
            <a:r>
              <a:rPr lang="ja-JP" altLang="en-US" dirty="0">
                <a:latin typeface="Helvetica" charset="0"/>
                <a:ea typeface="ＭＳ Ｐゴシック" charset="0"/>
              </a:rPr>
              <a:t>’</a:t>
            </a:r>
            <a:r>
              <a:rPr lang="en-US" altLang="ja-JP" dirty="0">
                <a:latin typeface="Helvetica" charset="0"/>
                <a:ea typeface="ＭＳ Ｐゴシック" charset="0"/>
              </a:rPr>
              <a:t> and </a:t>
            </a:r>
            <a:r>
              <a:rPr lang="ja-JP" altLang="en-US" dirty="0">
                <a:latin typeface="Helvetica" charset="0"/>
                <a:ea typeface="ＭＳ Ｐゴシック" charset="0"/>
              </a:rPr>
              <a:t>‘</a:t>
            </a:r>
            <a:r>
              <a:rPr lang="en-US" altLang="ja-JP" dirty="0">
                <a:latin typeface="Helvetica" charset="0"/>
                <a:ea typeface="ＭＳ Ｐゴシック" charset="0"/>
              </a:rPr>
              <a:t>A</a:t>
            </a:r>
            <a:r>
              <a:rPr lang="ja-JP" altLang="en-US" dirty="0">
                <a:latin typeface="Helvetica" charset="0"/>
                <a:ea typeface="ＭＳ Ｐゴシック" charset="0"/>
              </a:rPr>
              <a:t>’</a:t>
            </a:r>
            <a:r>
              <a:rPr lang="en-US" altLang="ja-JP" dirty="0">
                <a:latin typeface="Helvetica" charset="0"/>
                <a:ea typeface="ＭＳ Ｐゴシック" charset="0"/>
              </a:rPr>
              <a:t> to </a:t>
            </a:r>
            <a:r>
              <a:rPr lang="ja-JP" altLang="en-US" dirty="0">
                <a:latin typeface="Helvetica" charset="0"/>
                <a:ea typeface="ＭＳ Ｐゴシック" charset="0"/>
              </a:rPr>
              <a:t>‘</a:t>
            </a:r>
            <a:r>
              <a:rPr lang="en-US" altLang="ja-JP" dirty="0">
                <a:latin typeface="Helvetica" charset="0"/>
                <a:ea typeface="ＭＳ Ｐゴシック" charset="0"/>
              </a:rPr>
              <a:t>F</a:t>
            </a:r>
            <a:r>
              <a:rPr lang="ja-JP" altLang="en-US" dirty="0">
                <a:latin typeface="Helvetica" charset="0"/>
                <a:ea typeface="ＭＳ Ｐゴシック" charset="0"/>
              </a:rPr>
              <a:t>’</a:t>
            </a: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A      E      3        2        8       A      1      9 </a:t>
            </a:r>
            <a:r>
              <a:rPr lang="en-US" baseline="-25000" dirty="0">
                <a:latin typeface="Helvetica" charset="0"/>
                <a:ea typeface="ＭＳ Ｐゴシック" charset="0"/>
              </a:rPr>
              <a:t>16</a:t>
            </a:r>
          </a:p>
          <a:p>
            <a:pPr lvl="1" eaLnBrk="1" hangingPunct="1">
              <a:buFont typeface="Wingdings" charset="0"/>
              <a:buNone/>
              <a:defRPr/>
            </a:pPr>
            <a:r>
              <a:rPr lang="en-US" dirty="0">
                <a:latin typeface="Helvetica" charset="0"/>
                <a:ea typeface="ＭＳ Ｐゴシック" charset="0"/>
              </a:rPr>
              <a:t>=     0xAE328A19</a:t>
            </a:r>
          </a:p>
          <a:p>
            <a:pPr lvl="1" eaLnBrk="1" hangingPunct="1">
              <a:buFont typeface="Wingdings" charset="0"/>
              <a:buNone/>
              <a:defRPr/>
            </a:pPr>
            <a:r>
              <a:rPr lang="en-US" dirty="0">
                <a:latin typeface="Helvetica" charset="0"/>
                <a:ea typeface="ＭＳ Ｐゴシック" charset="0"/>
              </a:rPr>
              <a:t>      </a:t>
            </a:r>
            <a:r>
              <a:rPr lang="ja-JP" altLang="en-US" dirty="0">
                <a:latin typeface="Helvetica" charset="0"/>
                <a:ea typeface="ＭＳ Ｐゴシック" charset="0"/>
              </a:rPr>
              <a:t>“</a:t>
            </a:r>
            <a:r>
              <a:rPr lang="en-US" dirty="0">
                <a:latin typeface="Helvetica" charset="0"/>
                <a:ea typeface="ＭＳ Ｐゴシック" charset="0"/>
              </a:rPr>
              <a:t>0x</a:t>
            </a:r>
            <a:r>
              <a:rPr lang="ja-JP" altLang="en-US" dirty="0">
                <a:latin typeface="Helvetica" charset="0"/>
                <a:ea typeface="ＭＳ Ｐゴシック" charset="0"/>
              </a:rPr>
              <a:t>”</a:t>
            </a:r>
            <a:r>
              <a:rPr lang="en-US" dirty="0">
                <a:latin typeface="Helvetica" charset="0"/>
                <a:ea typeface="ＭＳ Ｐゴシック" charset="0"/>
              </a:rPr>
              <a:t> signifies hexadecimal or just hex.  Note lower case 0xae328a19 is also valid.</a:t>
            </a:r>
            <a:endParaRPr lang="en-US" baseline="-25000" dirty="0">
              <a:latin typeface="Helvetica" charset="0"/>
              <a:ea typeface="ＭＳ Ｐゴシック" charset="0"/>
            </a:endParaRPr>
          </a:p>
          <a:p>
            <a:pPr lvl="1" eaLnBrk="1" hangingPunct="1">
              <a:buFont typeface="Wingdings" charset="0"/>
              <a:buNone/>
              <a:defRPr/>
            </a:pPr>
            <a:endParaRPr lang="en-US" dirty="0">
              <a:latin typeface="Helvetica" charset="0"/>
              <a:ea typeface="ＭＳ Ｐゴシック" charset="0"/>
            </a:endParaRPr>
          </a:p>
        </p:txBody>
      </p:sp>
      <p:grpSp>
        <p:nvGrpSpPr>
          <p:cNvPr id="4" name="Group 3"/>
          <p:cNvGrpSpPr/>
          <p:nvPr/>
        </p:nvGrpSpPr>
        <p:grpSpPr>
          <a:xfrm>
            <a:off x="7162800" y="1354138"/>
            <a:ext cx="1393825" cy="4262437"/>
            <a:chOff x="7162800" y="1354138"/>
            <a:chExt cx="1393825" cy="4262437"/>
          </a:xfrm>
        </p:grpSpPr>
        <p:grpSp>
          <p:nvGrpSpPr>
            <p:cNvPr id="60420" name="Group 5"/>
            <p:cNvGrpSpPr>
              <a:grpSpLocks/>
            </p:cNvGrpSpPr>
            <p:nvPr/>
          </p:nvGrpSpPr>
          <p:grpSpPr bwMode="auto">
            <a:xfrm>
              <a:off x="7162800" y="1958975"/>
              <a:ext cx="1295400" cy="3657600"/>
              <a:chOff x="4512" y="1234"/>
              <a:chExt cx="816" cy="2304"/>
            </a:xfrm>
          </p:grpSpPr>
          <p:sp>
            <p:nvSpPr>
              <p:cNvPr id="60425" name="Rectangle 7"/>
              <p:cNvSpPr>
                <a:spLocks noChangeArrowheads="1"/>
              </p:cNvSpPr>
              <p:nvPr/>
            </p:nvSpPr>
            <p:spPr bwMode="auto">
              <a:xfrm>
                <a:off x="4512" y="123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a:t>
                </a:r>
              </a:p>
            </p:txBody>
          </p:sp>
          <p:sp>
            <p:nvSpPr>
              <p:cNvPr id="60426" name="Rectangle 8"/>
              <p:cNvSpPr>
                <a:spLocks noChangeArrowheads="1"/>
              </p:cNvSpPr>
              <p:nvPr/>
            </p:nvSpPr>
            <p:spPr bwMode="auto">
              <a:xfrm>
                <a:off x="4800" y="123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0000</a:t>
                </a:r>
              </a:p>
            </p:txBody>
          </p:sp>
          <p:sp>
            <p:nvSpPr>
              <p:cNvPr id="60428" name="Rectangle 10"/>
              <p:cNvSpPr>
                <a:spLocks noChangeArrowheads="1"/>
              </p:cNvSpPr>
              <p:nvPr/>
            </p:nvSpPr>
            <p:spPr bwMode="auto">
              <a:xfrm>
                <a:off x="4512" y="137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60429" name="Rectangle 11"/>
              <p:cNvSpPr>
                <a:spLocks noChangeArrowheads="1"/>
              </p:cNvSpPr>
              <p:nvPr/>
            </p:nvSpPr>
            <p:spPr bwMode="auto">
              <a:xfrm>
                <a:off x="4800" y="1378"/>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0001</a:t>
                </a:r>
              </a:p>
            </p:txBody>
          </p:sp>
          <p:sp>
            <p:nvSpPr>
              <p:cNvPr id="60431" name="Rectangle 13"/>
              <p:cNvSpPr>
                <a:spLocks noChangeArrowheads="1"/>
              </p:cNvSpPr>
              <p:nvPr/>
            </p:nvSpPr>
            <p:spPr bwMode="auto">
              <a:xfrm>
                <a:off x="4512" y="152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60432" name="Rectangle 14"/>
              <p:cNvSpPr>
                <a:spLocks noChangeArrowheads="1"/>
              </p:cNvSpPr>
              <p:nvPr/>
            </p:nvSpPr>
            <p:spPr bwMode="auto">
              <a:xfrm>
                <a:off x="4800" y="1522"/>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0010</a:t>
                </a:r>
              </a:p>
            </p:txBody>
          </p:sp>
          <p:sp>
            <p:nvSpPr>
              <p:cNvPr id="60434" name="Rectangle 16"/>
              <p:cNvSpPr>
                <a:spLocks noChangeArrowheads="1"/>
              </p:cNvSpPr>
              <p:nvPr/>
            </p:nvSpPr>
            <p:spPr bwMode="auto">
              <a:xfrm>
                <a:off x="4512" y="166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sp>
            <p:nvSpPr>
              <p:cNvPr id="60435" name="Rectangle 17"/>
              <p:cNvSpPr>
                <a:spLocks noChangeArrowheads="1"/>
              </p:cNvSpPr>
              <p:nvPr/>
            </p:nvSpPr>
            <p:spPr bwMode="auto">
              <a:xfrm>
                <a:off x="4800" y="1666"/>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0011</a:t>
                </a:r>
              </a:p>
            </p:txBody>
          </p:sp>
          <p:sp>
            <p:nvSpPr>
              <p:cNvPr id="60437" name="Rectangle 19"/>
              <p:cNvSpPr>
                <a:spLocks noChangeArrowheads="1"/>
              </p:cNvSpPr>
              <p:nvPr/>
            </p:nvSpPr>
            <p:spPr bwMode="auto">
              <a:xfrm>
                <a:off x="4512" y="181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a:t>
                </a:r>
              </a:p>
            </p:txBody>
          </p:sp>
          <p:sp>
            <p:nvSpPr>
              <p:cNvPr id="60438" name="Rectangle 20"/>
              <p:cNvSpPr>
                <a:spLocks noChangeArrowheads="1"/>
              </p:cNvSpPr>
              <p:nvPr/>
            </p:nvSpPr>
            <p:spPr bwMode="auto">
              <a:xfrm>
                <a:off x="4800" y="1810"/>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0100</a:t>
                </a:r>
              </a:p>
            </p:txBody>
          </p:sp>
          <p:sp>
            <p:nvSpPr>
              <p:cNvPr id="60440" name="Rectangle 22"/>
              <p:cNvSpPr>
                <a:spLocks noChangeArrowheads="1"/>
              </p:cNvSpPr>
              <p:nvPr/>
            </p:nvSpPr>
            <p:spPr bwMode="auto">
              <a:xfrm>
                <a:off x="4512" y="195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60441" name="Rectangle 23"/>
              <p:cNvSpPr>
                <a:spLocks noChangeArrowheads="1"/>
              </p:cNvSpPr>
              <p:nvPr/>
            </p:nvSpPr>
            <p:spPr bwMode="auto">
              <a:xfrm>
                <a:off x="4800" y="195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0101</a:t>
                </a:r>
              </a:p>
            </p:txBody>
          </p:sp>
          <p:sp>
            <p:nvSpPr>
              <p:cNvPr id="60443" name="Rectangle 25"/>
              <p:cNvSpPr>
                <a:spLocks noChangeArrowheads="1"/>
              </p:cNvSpPr>
              <p:nvPr/>
            </p:nvSpPr>
            <p:spPr bwMode="auto">
              <a:xfrm>
                <a:off x="4512" y="209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a:t>
                </a:r>
              </a:p>
            </p:txBody>
          </p:sp>
          <p:sp>
            <p:nvSpPr>
              <p:cNvPr id="60444" name="Rectangle 26"/>
              <p:cNvSpPr>
                <a:spLocks noChangeArrowheads="1"/>
              </p:cNvSpPr>
              <p:nvPr/>
            </p:nvSpPr>
            <p:spPr bwMode="auto">
              <a:xfrm>
                <a:off x="4800" y="2098"/>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0110</a:t>
                </a:r>
              </a:p>
            </p:txBody>
          </p:sp>
          <p:sp>
            <p:nvSpPr>
              <p:cNvPr id="60446" name="Rectangle 28"/>
              <p:cNvSpPr>
                <a:spLocks noChangeArrowheads="1"/>
              </p:cNvSpPr>
              <p:nvPr/>
            </p:nvSpPr>
            <p:spPr bwMode="auto">
              <a:xfrm>
                <a:off x="4512" y="224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7</a:t>
                </a:r>
              </a:p>
            </p:txBody>
          </p:sp>
          <p:sp>
            <p:nvSpPr>
              <p:cNvPr id="60447" name="Rectangle 29"/>
              <p:cNvSpPr>
                <a:spLocks noChangeArrowheads="1"/>
              </p:cNvSpPr>
              <p:nvPr/>
            </p:nvSpPr>
            <p:spPr bwMode="auto">
              <a:xfrm>
                <a:off x="4800" y="2242"/>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0111</a:t>
                </a:r>
              </a:p>
            </p:txBody>
          </p:sp>
          <p:sp>
            <p:nvSpPr>
              <p:cNvPr id="60449" name="Rectangle 31"/>
              <p:cNvSpPr>
                <a:spLocks noChangeArrowheads="1"/>
              </p:cNvSpPr>
              <p:nvPr/>
            </p:nvSpPr>
            <p:spPr bwMode="auto">
              <a:xfrm>
                <a:off x="4512" y="238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a:t>
                </a:r>
              </a:p>
            </p:txBody>
          </p:sp>
          <p:sp>
            <p:nvSpPr>
              <p:cNvPr id="60450" name="Rectangle 32"/>
              <p:cNvSpPr>
                <a:spLocks noChangeArrowheads="1"/>
              </p:cNvSpPr>
              <p:nvPr/>
            </p:nvSpPr>
            <p:spPr bwMode="auto">
              <a:xfrm>
                <a:off x="4800" y="2386"/>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1000</a:t>
                </a:r>
              </a:p>
            </p:txBody>
          </p:sp>
          <p:sp>
            <p:nvSpPr>
              <p:cNvPr id="60452" name="Rectangle 34"/>
              <p:cNvSpPr>
                <a:spLocks noChangeArrowheads="1"/>
              </p:cNvSpPr>
              <p:nvPr/>
            </p:nvSpPr>
            <p:spPr bwMode="auto">
              <a:xfrm>
                <a:off x="4512" y="253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9</a:t>
                </a:r>
              </a:p>
            </p:txBody>
          </p:sp>
          <p:sp>
            <p:nvSpPr>
              <p:cNvPr id="60453" name="Rectangle 35"/>
              <p:cNvSpPr>
                <a:spLocks noChangeArrowheads="1"/>
              </p:cNvSpPr>
              <p:nvPr/>
            </p:nvSpPr>
            <p:spPr bwMode="auto">
              <a:xfrm>
                <a:off x="4800" y="2530"/>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1001</a:t>
                </a:r>
              </a:p>
            </p:txBody>
          </p:sp>
          <p:sp>
            <p:nvSpPr>
              <p:cNvPr id="60455" name="Rectangle 37"/>
              <p:cNvSpPr>
                <a:spLocks noChangeArrowheads="1"/>
              </p:cNvSpPr>
              <p:nvPr/>
            </p:nvSpPr>
            <p:spPr bwMode="auto">
              <a:xfrm>
                <a:off x="4512" y="267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a:t>
                </a:r>
              </a:p>
            </p:txBody>
          </p:sp>
          <p:sp>
            <p:nvSpPr>
              <p:cNvPr id="60456" name="Rectangle 38"/>
              <p:cNvSpPr>
                <a:spLocks noChangeArrowheads="1"/>
              </p:cNvSpPr>
              <p:nvPr/>
            </p:nvSpPr>
            <p:spPr bwMode="auto">
              <a:xfrm>
                <a:off x="4800" y="267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1010</a:t>
                </a:r>
              </a:p>
            </p:txBody>
          </p:sp>
          <p:sp>
            <p:nvSpPr>
              <p:cNvPr id="60458" name="Rectangle 40"/>
              <p:cNvSpPr>
                <a:spLocks noChangeArrowheads="1"/>
              </p:cNvSpPr>
              <p:nvPr/>
            </p:nvSpPr>
            <p:spPr bwMode="auto">
              <a:xfrm>
                <a:off x="4512" y="281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a:t>
                </a:r>
              </a:p>
            </p:txBody>
          </p:sp>
          <p:sp>
            <p:nvSpPr>
              <p:cNvPr id="60459" name="Rectangle 41"/>
              <p:cNvSpPr>
                <a:spLocks noChangeArrowheads="1"/>
              </p:cNvSpPr>
              <p:nvPr/>
            </p:nvSpPr>
            <p:spPr bwMode="auto">
              <a:xfrm>
                <a:off x="4800" y="2818"/>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1011</a:t>
                </a:r>
              </a:p>
            </p:txBody>
          </p:sp>
          <p:sp>
            <p:nvSpPr>
              <p:cNvPr id="60461" name="Rectangle 43"/>
              <p:cNvSpPr>
                <a:spLocks noChangeArrowheads="1"/>
              </p:cNvSpPr>
              <p:nvPr/>
            </p:nvSpPr>
            <p:spPr bwMode="auto">
              <a:xfrm>
                <a:off x="4512" y="296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12</a:t>
                </a:r>
              </a:p>
            </p:txBody>
          </p:sp>
          <p:sp>
            <p:nvSpPr>
              <p:cNvPr id="60462" name="Rectangle 44"/>
              <p:cNvSpPr>
                <a:spLocks noChangeArrowheads="1"/>
              </p:cNvSpPr>
              <p:nvPr/>
            </p:nvSpPr>
            <p:spPr bwMode="auto">
              <a:xfrm>
                <a:off x="4800" y="2962"/>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1100</a:t>
                </a:r>
              </a:p>
            </p:txBody>
          </p:sp>
          <p:sp>
            <p:nvSpPr>
              <p:cNvPr id="60464" name="Rectangle 46"/>
              <p:cNvSpPr>
                <a:spLocks noChangeArrowheads="1"/>
              </p:cNvSpPr>
              <p:nvPr/>
            </p:nvSpPr>
            <p:spPr bwMode="auto">
              <a:xfrm>
                <a:off x="4512" y="310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13</a:t>
                </a:r>
              </a:p>
            </p:txBody>
          </p:sp>
          <p:sp>
            <p:nvSpPr>
              <p:cNvPr id="60465" name="Rectangle 47"/>
              <p:cNvSpPr>
                <a:spLocks noChangeArrowheads="1"/>
              </p:cNvSpPr>
              <p:nvPr/>
            </p:nvSpPr>
            <p:spPr bwMode="auto">
              <a:xfrm>
                <a:off x="4800" y="3106"/>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1101</a:t>
                </a:r>
              </a:p>
            </p:txBody>
          </p:sp>
          <p:sp>
            <p:nvSpPr>
              <p:cNvPr id="60467" name="Rectangle 49"/>
              <p:cNvSpPr>
                <a:spLocks noChangeArrowheads="1"/>
              </p:cNvSpPr>
              <p:nvPr/>
            </p:nvSpPr>
            <p:spPr bwMode="auto">
              <a:xfrm>
                <a:off x="4512" y="325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14</a:t>
                </a:r>
              </a:p>
            </p:txBody>
          </p:sp>
          <p:sp>
            <p:nvSpPr>
              <p:cNvPr id="60468" name="Rectangle 50"/>
              <p:cNvSpPr>
                <a:spLocks noChangeArrowheads="1"/>
              </p:cNvSpPr>
              <p:nvPr/>
            </p:nvSpPr>
            <p:spPr bwMode="auto">
              <a:xfrm>
                <a:off x="4800" y="3250"/>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1110</a:t>
                </a:r>
              </a:p>
            </p:txBody>
          </p:sp>
          <p:sp>
            <p:nvSpPr>
              <p:cNvPr id="60470" name="Rectangle 52"/>
              <p:cNvSpPr>
                <a:spLocks noChangeArrowheads="1"/>
              </p:cNvSpPr>
              <p:nvPr/>
            </p:nvSpPr>
            <p:spPr bwMode="auto">
              <a:xfrm>
                <a:off x="4512" y="339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15</a:t>
                </a:r>
              </a:p>
            </p:txBody>
          </p:sp>
          <p:sp>
            <p:nvSpPr>
              <p:cNvPr id="60471" name="Rectangle 53"/>
              <p:cNvSpPr>
                <a:spLocks noChangeArrowheads="1"/>
              </p:cNvSpPr>
              <p:nvPr/>
            </p:nvSpPr>
            <p:spPr bwMode="auto">
              <a:xfrm>
                <a:off x="4800" y="339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1111</a:t>
                </a:r>
              </a:p>
            </p:txBody>
          </p:sp>
        </p:grpSp>
        <p:sp>
          <p:nvSpPr>
            <p:cNvPr id="60422" name="Text Box 55"/>
            <p:cNvSpPr txBox="1">
              <a:spLocks noChangeArrowheads="1"/>
            </p:cNvSpPr>
            <p:nvPr/>
          </p:nvSpPr>
          <p:spPr bwMode="auto">
            <a:xfrm rot="19282532">
              <a:off x="7186613" y="1354138"/>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Decimal</a:t>
              </a:r>
            </a:p>
          </p:txBody>
        </p:sp>
        <p:sp>
          <p:nvSpPr>
            <p:cNvPr id="60423" name="Text Box 56"/>
            <p:cNvSpPr txBox="1">
              <a:spLocks noChangeArrowheads="1"/>
            </p:cNvSpPr>
            <p:nvPr/>
          </p:nvSpPr>
          <p:spPr bwMode="auto">
            <a:xfrm rot="19282532">
              <a:off x="7661275" y="1406525"/>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Binary</a:t>
              </a:r>
            </a:p>
          </p:txBody>
        </p:sp>
      </p:grpSp>
      <p:grpSp>
        <p:nvGrpSpPr>
          <p:cNvPr id="5" name="Group 4"/>
          <p:cNvGrpSpPr/>
          <p:nvPr/>
        </p:nvGrpSpPr>
        <p:grpSpPr>
          <a:xfrm>
            <a:off x="6705600" y="1497013"/>
            <a:ext cx="1752600" cy="4141787"/>
            <a:chOff x="6705600" y="1497013"/>
            <a:chExt cx="1752600" cy="4141787"/>
          </a:xfrm>
        </p:grpSpPr>
        <p:sp>
          <p:nvSpPr>
            <p:cNvPr id="60421" name="Text Box 54"/>
            <p:cNvSpPr txBox="1">
              <a:spLocks noChangeArrowheads="1"/>
            </p:cNvSpPr>
            <p:nvPr/>
          </p:nvSpPr>
          <p:spPr bwMode="auto">
            <a:xfrm rot="19282532">
              <a:off x="6778625" y="1497013"/>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dirty="0">
                  <a:solidFill>
                    <a:srgbClr val="000066"/>
                  </a:solidFill>
                </a:rPr>
                <a:t>Hex</a:t>
              </a:r>
            </a:p>
          </p:txBody>
        </p:sp>
        <p:grpSp>
          <p:nvGrpSpPr>
            <p:cNvPr id="57" name="Group 5"/>
            <p:cNvGrpSpPr>
              <a:grpSpLocks/>
            </p:cNvGrpSpPr>
            <p:nvPr/>
          </p:nvGrpSpPr>
          <p:grpSpPr bwMode="auto">
            <a:xfrm>
              <a:off x="6705600" y="1981200"/>
              <a:ext cx="1752600" cy="3657600"/>
              <a:chOff x="4224" y="1234"/>
              <a:chExt cx="1104" cy="2304"/>
            </a:xfrm>
          </p:grpSpPr>
          <p:sp>
            <p:nvSpPr>
              <p:cNvPr id="58" name="Rectangle 6"/>
              <p:cNvSpPr>
                <a:spLocks noChangeArrowheads="1"/>
              </p:cNvSpPr>
              <p:nvPr/>
            </p:nvSpPr>
            <p:spPr bwMode="auto">
              <a:xfrm>
                <a:off x="4224" y="123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a:t>
                </a:r>
              </a:p>
            </p:txBody>
          </p:sp>
          <p:sp>
            <p:nvSpPr>
              <p:cNvPr id="59" name="Rectangle 7"/>
              <p:cNvSpPr>
                <a:spLocks noChangeArrowheads="1"/>
              </p:cNvSpPr>
              <p:nvPr/>
            </p:nvSpPr>
            <p:spPr bwMode="auto">
              <a:xfrm>
                <a:off x="4512" y="123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a:t>
                </a:r>
              </a:p>
            </p:txBody>
          </p:sp>
          <p:sp>
            <p:nvSpPr>
              <p:cNvPr id="60" name="Rectangle 8"/>
              <p:cNvSpPr>
                <a:spLocks noChangeArrowheads="1"/>
              </p:cNvSpPr>
              <p:nvPr/>
            </p:nvSpPr>
            <p:spPr bwMode="auto">
              <a:xfrm>
                <a:off x="4800" y="123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0000</a:t>
                </a:r>
              </a:p>
            </p:txBody>
          </p:sp>
          <p:sp>
            <p:nvSpPr>
              <p:cNvPr id="61" name="Rectangle 9"/>
              <p:cNvSpPr>
                <a:spLocks noChangeArrowheads="1"/>
              </p:cNvSpPr>
              <p:nvPr/>
            </p:nvSpPr>
            <p:spPr bwMode="auto">
              <a:xfrm>
                <a:off x="4224" y="137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62" name="Rectangle 10"/>
              <p:cNvSpPr>
                <a:spLocks noChangeArrowheads="1"/>
              </p:cNvSpPr>
              <p:nvPr/>
            </p:nvSpPr>
            <p:spPr bwMode="auto">
              <a:xfrm>
                <a:off x="4512" y="137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a:t>
                </a:r>
              </a:p>
            </p:txBody>
          </p:sp>
          <p:sp>
            <p:nvSpPr>
              <p:cNvPr id="63" name="Rectangle 11"/>
              <p:cNvSpPr>
                <a:spLocks noChangeArrowheads="1"/>
              </p:cNvSpPr>
              <p:nvPr/>
            </p:nvSpPr>
            <p:spPr bwMode="auto">
              <a:xfrm>
                <a:off x="4800" y="1378"/>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0001</a:t>
                </a:r>
              </a:p>
            </p:txBody>
          </p:sp>
          <p:sp>
            <p:nvSpPr>
              <p:cNvPr id="64" name="Rectangle 12"/>
              <p:cNvSpPr>
                <a:spLocks noChangeArrowheads="1"/>
              </p:cNvSpPr>
              <p:nvPr/>
            </p:nvSpPr>
            <p:spPr bwMode="auto">
              <a:xfrm>
                <a:off x="4224" y="152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65" name="Rectangle 13"/>
              <p:cNvSpPr>
                <a:spLocks noChangeArrowheads="1"/>
              </p:cNvSpPr>
              <p:nvPr/>
            </p:nvSpPr>
            <p:spPr bwMode="auto">
              <a:xfrm>
                <a:off x="4512" y="152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2</a:t>
                </a:r>
              </a:p>
            </p:txBody>
          </p:sp>
          <p:sp>
            <p:nvSpPr>
              <p:cNvPr id="66" name="Rectangle 14"/>
              <p:cNvSpPr>
                <a:spLocks noChangeArrowheads="1"/>
              </p:cNvSpPr>
              <p:nvPr/>
            </p:nvSpPr>
            <p:spPr bwMode="auto">
              <a:xfrm>
                <a:off x="4800" y="1522"/>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0010</a:t>
                </a:r>
              </a:p>
            </p:txBody>
          </p:sp>
          <p:sp>
            <p:nvSpPr>
              <p:cNvPr id="67" name="Rectangle 15"/>
              <p:cNvSpPr>
                <a:spLocks noChangeArrowheads="1"/>
              </p:cNvSpPr>
              <p:nvPr/>
            </p:nvSpPr>
            <p:spPr bwMode="auto">
              <a:xfrm>
                <a:off x="4224" y="166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sp>
            <p:nvSpPr>
              <p:cNvPr id="68" name="Rectangle 16"/>
              <p:cNvSpPr>
                <a:spLocks noChangeArrowheads="1"/>
              </p:cNvSpPr>
              <p:nvPr/>
            </p:nvSpPr>
            <p:spPr bwMode="auto">
              <a:xfrm>
                <a:off x="4512" y="166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3</a:t>
                </a:r>
              </a:p>
            </p:txBody>
          </p:sp>
          <p:sp>
            <p:nvSpPr>
              <p:cNvPr id="69" name="Rectangle 17"/>
              <p:cNvSpPr>
                <a:spLocks noChangeArrowheads="1"/>
              </p:cNvSpPr>
              <p:nvPr/>
            </p:nvSpPr>
            <p:spPr bwMode="auto">
              <a:xfrm>
                <a:off x="4800" y="1666"/>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0011</a:t>
                </a:r>
              </a:p>
            </p:txBody>
          </p:sp>
          <p:sp>
            <p:nvSpPr>
              <p:cNvPr id="70" name="Rectangle 18"/>
              <p:cNvSpPr>
                <a:spLocks noChangeArrowheads="1"/>
              </p:cNvSpPr>
              <p:nvPr/>
            </p:nvSpPr>
            <p:spPr bwMode="auto">
              <a:xfrm>
                <a:off x="4224" y="181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4</a:t>
                </a:r>
              </a:p>
            </p:txBody>
          </p:sp>
          <p:sp>
            <p:nvSpPr>
              <p:cNvPr id="71" name="Rectangle 19"/>
              <p:cNvSpPr>
                <a:spLocks noChangeArrowheads="1"/>
              </p:cNvSpPr>
              <p:nvPr/>
            </p:nvSpPr>
            <p:spPr bwMode="auto">
              <a:xfrm>
                <a:off x="4512" y="181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4</a:t>
                </a:r>
              </a:p>
            </p:txBody>
          </p:sp>
          <p:sp>
            <p:nvSpPr>
              <p:cNvPr id="72" name="Rectangle 20"/>
              <p:cNvSpPr>
                <a:spLocks noChangeArrowheads="1"/>
              </p:cNvSpPr>
              <p:nvPr/>
            </p:nvSpPr>
            <p:spPr bwMode="auto">
              <a:xfrm>
                <a:off x="4800" y="1810"/>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dirty="0">
                    <a:solidFill>
                      <a:srgbClr val="000066"/>
                    </a:solidFill>
                    <a:latin typeface="Courier New" charset="0"/>
                  </a:rPr>
                  <a:t>0100</a:t>
                </a:r>
              </a:p>
            </p:txBody>
          </p:sp>
          <p:sp>
            <p:nvSpPr>
              <p:cNvPr id="73" name="Rectangle 21"/>
              <p:cNvSpPr>
                <a:spLocks noChangeArrowheads="1"/>
              </p:cNvSpPr>
              <p:nvPr/>
            </p:nvSpPr>
            <p:spPr bwMode="auto">
              <a:xfrm>
                <a:off x="4224" y="195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74" name="Rectangle 22"/>
              <p:cNvSpPr>
                <a:spLocks noChangeArrowheads="1"/>
              </p:cNvSpPr>
              <p:nvPr/>
            </p:nvSpPr>
            <p:spPr bwMode="auto">
              <a:xfrm>
                <a:off x="4512" y="195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5</a:t>
                </a:r>
              </a:p>
            </p:txBody>
          </p:sp>
          <p:sp>
            <p:nvSpPr>
              <p:cNvPr id="75" name="Rectangle 23"/>
              <p:cNvSpPr>
                <a:spLocks noChangeArrowheads="1"/>
              </p:cNvSpPr>
              <p:nvPr/>
            </p:nvSpPr>
            <p:spPr bwMode="auto">
              <a:xfrm>
                <a:off x="4800" y="195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0101</a:t>
                </a:r>
              </a:p>
            </p:txBody>
          </p:sp>
          <p:sp>
            <p:nvSpPr>
              <p:cNvPr id="76" name="Rectangle 24"/>
              <p:cNvSpPr>
                <a:spLocks noChangeArrowheads="1"/>
              </p:cNvSpPr>
              <p:nvPr/>
            </p:nvSpPr>
            <p:spPr bwMode="auto">
              <a:xfrm>
                <a:off x="4224" y="209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a:t>
                </a:r>
              </a:p>
            </p:txBody>
          </p:sp>
          <p:sp>
            <p:nvSpPr>
              <p:cNvPr id="77" name="Rectangle 25"/>
              <p:cNvSpPr>
                <a:spLocks noChangeArrowheads="1"/>
              </p:cNvSpPr>
              <p:nvPr/>
            </p:nvSpPr>
            <p:spPr bwMode="auto">
              <a:xfrm>
                <a:off x="4512" y="209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6</a:t>
                </a:r>
              </a:p>
            </p:txBody>
          </p:sp>
          <p:sp>
            <p:nvSpPr>
              <p:cNvPr id="78" name="Rectangle 26"/>
              <p:cNvSpPr>
                <a:spLocks noChangeArrowheads="1"/>
              </p:cNvSpPr>
              <p:nvPr/>
            </p:nvSpPr>
            <p:spPr bwMode="auto">
              <a:xfrm>
                <a:off x="4800" y="2098"/>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0110</a:t>
                </a:r>
              </a:p>
            </p:txBody>
          </p:sp>
          <p:sp>
            <p:nvSpPr>
              <p:cNvPr id="79" name="Rectangle 27"/>
              <p:cNvSpPr>
                <a:spLocks noChangeArrowheads="1"/>
              </p:cNvSpPr>
              <p:nvPr/>
            </p:nvSpPr>
            <p:spPr bwMode="auto">
              <a:xfrm>
                <a:off x="4224" y="224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7</a:t>
                </a:r>
              </a:p>
            </p:txBody>
          </p:sp>
          <p:sp>
            <p:nvSpPr>
              <p:cNvPr id="80" name="Rectangle 28"/>
              <p:cNvSpPr>
                <a:spLocks noChangeArrowheads="1"/>
              </p:cNvSpPr>
              <p:nvPr/>
            </p:nvSpPr>
            <p:spPr bwMode="auto">
              <a:xfrm>
                <a:off x="4512" y="224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7</a:t>
                </a:r>
              </a:p>
            </p:txBody>
          </p:sp>
          <p:sp>
            <p:nvSpPr>
              <p:cNvPr id="81" name="Rectangle 29"/>
              <p:cNvSpPr>
                <a:spLocks noChangeArrowheads="1"/>
              </p:cNvSpPr>
              <p:nvPr/>
            </p:nvSpPr>
            <p:spPr bwMode="auto">
              <a:xfrm>
                <a:off x="4800" y="2242"/>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0111</a:t>
                </a:r>
              </a:p>
            </p:txBody>
          </p:sp>
          <p:sp>
            <p:nvSpPr>
              <p:cNvPr id="82" name="Rectangle 30"/>
              <p:cNvSpPr>
                <a:spLocks noChangeArrowheads="1"/>
              </p:cNvSpPr>
              <p:nvPr/>
            </p:nvSpPr>
            <p:spPr bwMode="auto">
              <a:xfrm>
                <a:off x="4224" y="238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a:t>
                </a:r>
              </a:p>
            </p:txBody>
          </p:sp>
          <p:sp>
            <p:nvSpPr>
              <p:cNvPr id="83" name="Rectangle 31"/>
              <p:cNvSpPr>
                <a:spLocks noChangeArrowheads="1"/>
              </p:cNvSpPr>
              <p:nvPr/>
            </p:nvSpPr>
            <p:spPr bwMode="auto">
              <a:xfrm>
                <a:off x="4512" y="238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8</a:t>
                </a:r>
              </a:p>
            </p:txBody>
          </p:sp>
          <p:sp>
            <p:nvSpPr>
              <p:cNvPr id="84" name="Rectangle 32"/>
              <p:cNvSpPr>
                <a:spLocks noChangeArrowheads="1"/>
              </p:cNvSpPr>
              <p:nvPr/>
            </p:nvSpPr>
            <p:spPr bwMode="auto">
              <a:xfrm>
                <a:off x="4800" y="2386"/>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1000</a:t>
                </a:r>
              </a:p>
            </p:txBody>
          </p:sp>
          <p:sp>
            <p:nvSpPr>
              <p:cNvPr id="85" name="Rectangle 33"/>
              <p:cNvSpPr>
                <a:spLocks noChangeArrowheads="1"/>
              </p:cNvSpPr>
              <p:nvPr/>
            </p:nvSpPr>
            <p:spPr bwMode="auto">
              <a:xfrm>
                <a:off x="4224" y="253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9</a:t>
                </a:r>
              </a:p>
            </p:txBody>
          </p:sp>
          <p:sp>
            <p:nvSpPr>
              <p:cNvPr id="86" name="Rectangle 34"/>
              <p:cNvSpPr>
                <a:spLocks noChangeArrowheads="1"/>
              </p:cNvSpPr>
              <p:nvPr/>
            </p:nvSpPr>
            <p:spPr bwMode="auto">
              <a:xfrm>
                <a:off x="4512" y="253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9</a:t>
                </a:r>
              </a:p>
            </p:txBody>
          </p:sp>
          <p:sp>
            <p:nvSpPr>
              <p:cNvPr id="87" name="Rectangle 35"/>
              <p:cNvSpPr>
                <a:spLocks noChangeArrowheads="1"/>
              </p:cNvSpPr>
              <p:nvPr/>
            </p:nvSpPr>
            <p:spPr bwMode="auto">
              <a:xfrm>
                <a:off x="4800" y="2530"/>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1001</a:t>
                </a:r>
              </a:p>
            </p:txBody>
          </p:sp>
          <p:sp>
            <p:nvSpPr>
              <p:cNvPr id="88" name="Rectangle 36"/>
              <p:cNvSpPr>
                <a:spLocks noChangeArrowheads="1"/>
              </p:cNvSpPr>
              <p:nvPr/>
            </p:nvSpPr>
            <p:spPr bwMode="auto">
              <a:xfrm>
                <a:off x="4224" y="267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a:t>
                </a:r>
              </a:p>
            </p:txBody>
          </p:sp>
          <p:sp>
            <p:nvSpPr>
              <p:cNvPr id="89" name="Rectangle 37"/>
              <p:cNvSpPr>
                <a:spLocks noChangeArrowheads="1"/>
              </p:cNvSpPr>
              <p:nvPr/>
            </p:nvSpPr>
            <p:spPr bwMode="auto">
              <a:xfrm>
                <a:off x="4512" y="267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a:t>
                </a:r>
              </a:p>
            </p:txBody>
          </p:sp>
          <p:sp>
            <p:nvSpPr>
              <p:cNvPr id="90" name="Rectangle 38"/>
              <p:cNvSpPr>
                <a:spLocks noChangeArrowheads="1"/>
              </p:cNvSpPr>
              <p:nvPr/>
            </p:nvSpPr>
            <p:spPr bwMode="auto">
              <a:xfrm>
                <a:off x="4800" y="267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1010</a:t>
                </a:r>
              </a:p>
            </p:txBody>
          </p:sp>
          <p:sp>
            <p:nvSpPr>
              <p:cNvPr id="91" name="Rectangle 39"/>
              <p:cNvSpPr>
                <a:spLocks noChangeArrowheads="1"/>
              </p:cNvSpPr>
              <p:nvPr/>
            </p:nvSpPr>
            <p:spPr bwMode="auto">
              <a:xfrm>
                <a:off x="4224" y="281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B</a:t>
                </a:r>
              </a:p>
            </p:txBody>
          </p:sp>
          <p:sp>
            <p:nvSpPr>
              <p:cNvPr id="92" name="Rectangle 40"/>
              <p:cNvSpPr>
                <a:spLocks noChangeArrowheads="1"/>
              </p:cNvSpPr>
              <p:nvPr/>
            </p:nvSpPr>
            <p:spPr bwMode="auto">
              <a:xfrm>
                <a:off x="4512" y="2818"/>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a:t>
                </a:r>
              </a:p>
            </p:txBody>
          </p:sp>
          <p:sp>
            <p:nvSpPr>
              <p:cNvPr id="93" name="Rectangle 41"/>
              <p:cNvSpPr>
                <a:spLocks noChangeArrowheads="1"/>
              </p:cNvSpPr>
              <p:nvPr/>
            </p:nvSpPr>
            <p:spPr bwMode="auto">
              <a:xfrm>
                <a:off x="4800" y="2818"/>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1011</a:t>
                </a:r>
              </a:p>
            </p:txBody>
          </p:sp>
          <p:sp>
            <p:nvSpPr>
              <p:cNvPr id="94" name="Rectangle 42"/>
              <p:cNvSpPr>
                <a:spLocks noChangeArrowheads="1"/>
              </p:cNvSpPr>
              <p:nvPr/>
            </p:nvSpPr>
            <p:spPr bwMode="auto">
              <a:xfrm>
                <a:off x="4224" y="296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C</a:t>
                </a:r>
              </a:p>
            </p:txBody>
          </p:sp>
          <p:sp>
            <p:nvSpPr>
              <p:cNvPr id="95" name="Rectangle 43"/>
              <p:cNvSpPr>
                <a:spLocks noChangeArrowheads="1"/>
              </p:cNvSpPr>
              <p:nvPr/>
            </p:nvSpPr>
            <p:spPr bwMode="auto">
              <a:xfrm>
                <a:off x="4512" y="2962"/>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12</a:t>
                </a:r>
              </a:p>
            </p:txBody>
          </p:sp>
          <p:sp>
            <p:nvSpPr>
              <p:cNvPr id="96" name="Rectangle 44"/>
              <p:cNvSpPr>
                <a:spLocks noChangeArrowheads="1"/>
              </p:cNvSpPr>
              <p:nvPr/>
            </p:nvSpPr>
            <p:spPr bwMode="auto">
              <a:xfrm>
                <a:off x="4800" y="2962"/>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1100</a:t>
                </a:r>
              </a:p>
            </p:txBody>
          </p:sp>
          <p:sp>
            <p:nvSpPr>
              <p:cNvPr id="97" name="Rectangle 45"/>
              <p:cNvSpPr>
                <a:spLocks noChangeArrowheads="1"/>
              </p:cNvSpPr>
              <p:nvPr/>
            </p:nvSpPr>
            <p:spPr bwMode="auto">
              <a:xfrm>
                <a:off x="4224" y="310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D</a:t>
                </a:r>
              </a:p>
            </p:txBody>
          </p:sp>
          <p:sp>
            <p:nvSpPr>
              <p:cNvPr id="98" name="Rectangle 46"/>
              <p:cNvSpPr>
                <a:spLocks noChangeArrowheads="1"/>
              </p:cNvSpPr>
              <p:nvPr/>
            </p:nvSpPr>
            <p:spPr bwMode="auto">
              <a:xfrm>
                <a:off x="4512" y="3106"/>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13</a:t>
                </a:r>
              </a:p>
            </p:txBody>
          </p:sp>
          <p:sp>
            <p:nvSpPr>
              <p:cNvPr id="99" name="Rectangle 47"/>
              <p:cNvSpPr>
                <a:spLocks noChangeArrowheads="1"/>
              </p:cNvSpPr>
              <p:nvPr/>
            </p:nvSpPr>
            <p:spPr bwMode="auto">
              <a:xfrm>
                <a:off x="4800" y="3106"/>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1101</a:t>
                </a:r>
              </a:p>
            </p:txBody>
          </p:sp>
          <p:sp>
            <p:nvSpPr>
              <p:cNvPr id="100" name="Rectangle 48"/>
              <p:cNvSpPr>
                <a:spLocks noChangeArrowheads="1"/>
              </p:cNvSpPr>
              <p:nvPr/>
            </p:nvSpPr>
            <p:spPr bwMode="auto">
              <a:xfrm>
                <a:off x="4224" y="325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E</a:t>
                </a:r>
              </a:p>
            </p:txBody>
          </p:sp>
          <p:sp>
            <p:nvSpPr>
              <p:cNvPr id="101" name="Rectangle 49"/>
              <p:cNvSpPr>
                <a:spLocks noChangeArrowheads="1"/>
              </p:cNvSpPr>
              <p:nvPr/>
            </p:nvSpPr>
            <p:spPr bwMode="auto">
              <a:xfrm>
                <a:off x="4512" y="3250"/>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14</a:t>
                </a:r>
              </a:p>
            </p:txBody>
          </p:sp>
          <p:sp>
            <p:nvSpPr>
              <p:cNvPr id="102" name="Rectangle 50"/>
              <p:cNvSpPr>
                <a:spLocks noChangeArrowheads="1"/>
              </p:cNvSpPr>
              <p:nvPr/>
            </p:nvSpPr>
            <p:spPr bwMode="auto">
              <a:xfrm>
                <a:off x="4800" y="3250"/>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1110</a:t>
                </a:r>
              </a:p>
            </p:txBody>
          </p:sp>
          <p:sp>
            <p:nvSpPr>
              <p:cNvPr id="103" name="Rectangle 51"/>
              <p:cNvSpPr>
                <a:spLocks noChangeArrowheads="1"/>
              </p:cNvSpPr>
              <p:nvPr/>
            </p:nvSpPr>
            <p:spPr bwMode="auto">
              <a:xfrm>
                <a:off x="4224" y="339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F</a:t>
                </a:r>
              </a:p>
            </p:txBody>
          </p:sp>
          <p:sp>
            <p:nvSpPr>
              <p:cNvPr id="104" name="Rectangle 52"/>
              <p:cNvSpPr>
                <a:spLocks noChangeArrowheads="1"/>
              </p:cNvSpPr>
              <p:nvPr/>
            </p:nvSpPr>
            <p:spPr bwMode="auto">
              <a:xfrm>
                <a:off x="4512" y="3394"/>
                <a:ext cx="28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15</a:t>
                </a:r>
              </a:p>
            </p:txBody>
          </p:sp>
          <p:sp>
            <p:nvSpPr>
              <p:cNvPr id="105" name="Rectangle 53"/>
              <p:cNvSpPr>
                <a:spLocks noChangeArrowheads="1"/>
              </p:cNvSpPr>
              <p:nvPr/>
            </p:nvSpPr>
            <p:spPr bwMode="auto">
              <a:xfrm>
                <a:off x="4800" y="3394"/>
                <a:ext cx="528" cy="144"/>
              </a:xfrm>
              <a:prstGeom prst="rect">
                <a:avLst/>
              </a:prstGeom>
              <a:solidFill>
                <a:schemeClr val="bg1"/>
              </a:solidFill>
              <a:ln w="12700">
                <a:solidFill>
                  <a:schemeClr val="tx1"/>
                </a:solidFill>
                <a:miter lim="800000"/>
                <a:headEnd/>
                <a:tailEnd/>
              </a:ln>
            </p:spPr>
            <p:txBody>
              <a:bodyPr wrap="none" anchor="ctr"/>
              <a:lstStyle/>
              <a:p>
                <a:pPr>
                  <a:lnSpc>
                    <a:spcPct val="100000"/>
                  </a:lnSpc>
                </a:pPr>
                <a:r>
                  <a:rPr lang="en-US">
                    <a:solidFill>
                      <a:srgbClr val="000066"/>
                    </a:solidFill>
                    <a:latin typeface="Courier New" charset="0"/>
                  </a:rPr>
                  <a:t>1111</a:t>
                </a:r>
              </a:p>
            </p:txBody>
          </p:sp>
        </p:grpSp>
      </p:grpSp>
    </p:spTree>
    <p:extLst>
      <p:ext uri="{BB962C8B-B14F-4D97-AF65-F5344CB8AC3E}">
        <p14:creationId xmlns:p14="http://schemas.microsoft.com/office/powerpoint/2010/main" val="41870830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How We Use These Representations</a:t>
            </a:r>
          </a:p>
        </p:txBody>
      </p:sp>
      <p:sp>
        <p:nvSpPr>
          <p:cNvPr id="3" name="Content Placeholder 2"/>
          <p:cNvSpPr>
            <a:spLocks noGrp="1"/>
          </p:cNvSpPr>
          <p:nvPr>
            <p:ph idx="1"/>
          </p:nvPr>
        </p:nvSpPr>
        <p:spPr/>
        <p:txBody>
          <a:bodyPr/>
          <a:lstStyle/>
          <a:p>
            <a:pPr eaLnBrk="1" hangingPunct="1">
              <a:defRPr/>
            </a:pPr>
            <a:r>
              <a:rPr lang="en-US" dirty="0">
                <a:latin typeface="Helvetica" charset="0"/>
              </a:rPr>
              <a:t>Since these are just numbers, we can use them to describe anything with numerical value</a:t>
            </a:r>
          </a:p>
          <a:p>
            <a:pPr eaLnBrk="1" hangingPunct="1">
              <a:defRPr/>
            </a:pPr>
            <a:r>
              <a:rPr lang="en-US" dirty="0">
                <a:latin typeface="Helvetica" charset="0"/>
              </a:rPr>
              <a:t>We</a:t>
            </a:r>
            <a:r>
              <a:rPr lang="ja-JP" altLang="en-US" dirty="0">
                <a:latin typeface="Helvetica" charset="0"/>
              </a:rPr>
              <a:t>’</a:t>
            </a:r>
            <a:r>
              <a:rPr lang="en-US" dirty="0" err="1">
                <a:latin typeface="Helvetica" charset="0"/>
              </a:rPr>
              <a:t>ll</a:t>
            </a:r>
            <a:r>
              <a:rPr lang="en-US" dirty="0">
                <a:latin typeface="Helvetica" charset="0"/>
              </a:rPr>
              <a:t> use them to describe the numerical </a:t>
            </a:r>
            <a:r>
              <a:rPr lang="en-US" i="1" dirty="0">
                <a:latin typeface="Helvetica" charset="0"/>
              </a:rPr>
              <a:t>values </a:t>
            </a:r>
            <a:r>
              <a:rPr lang="en-US" dirty="0">
                <a:latin typeface="Helvetica" charset="0"/>
              </a:rPr>
              <a:t>of data stored at various memory locations</a:t>
            </a:r>
          </a:p>
          <a:p>
            <a:pPr lvl="1" eaLnBrk="1" hangingPunct="1">
              <a:defRPr/>
            </a:pPr>
            <a:r>
              <a:rPr lang="en-US" dirty="0">
                <a:latin typeface="Helvetica" charset="0"/>
                <a:ea typeface="ＭＳ Ｐゴシック" charset="0"/>
              </a:rPr>
              <a:t>Different data values, like real and integer values, positive and negative</a:t>
            </a:r>
          </a:p>
          <a:p>
            <a:pPr eaLnBrk="1" hangingPunct="1">
              <a:defRPr/>
            </a:pPr>
            <a:r>
              <a:rPr lang="en-US" dirty="0">
                <a:latin typeface="Helvetica" charset="0"/>
              </a:rPr>
              <a:t>We</a:t>
            </a:r>
            <a:r>
              <a:rPr lang="ja-JP" altLang="en-US" dirty="0">
                <a:latin typeface="Helvetica" charset="0"/>
              </a:rPr>
              <a:t>’</a:t>
            </a:r>
            <a:r>
              <a:rPr lang="en-US" dirty="0" err="1">
                <a:latin typeface="Helvetica" charset="0"/>
              </a:rPr>
              <a:t>ll</a:t>
            </a:r>
            <a:r>
              <a:rPr lang="en-US" dirty="0">
                <a:latin typeface="Helvetica" charset="0"/>
              </a:rPr>
              <a:t> also use them to describe the </a:t>
            </a:r>
            <a:r>
              <a:rPr lang="en-US" i="1" dirty="0">
                <a:latin typeface="Helvetica" charset="0"/>
              </a:rPr>
              <a:t>addresses </a:t>
            </a:r>
            <a:r>
              <a:rPr lang="en-US" dirty="0">
                <a:latin typeface="Helvetica" charset="0"/>
              </a:rPr>
              <a:t>of memory </a:t>
            </a:r>
            <a:r>
              <a:rPr lang="en-US" dirty="0" smtClean="0">
                <a:latin typeface="Helvetica" charset="0"/>
              </a:rPr>
              <a:t>locations</a:t>
            </a:r>
          </a:p>
          <a:p>
            <a:pPr eaLnBrk="1" hangingPunct="1">
              <a:defRPr/>
            </a:pPr>
            <a:r>
              <a:rPr lang="en-US" dirty="0" smtClean="0">
                <a:latin typeface="Helvetica" charset="0"/>
              </a:rPr>
              <a:t>Later, our code instructions will be encoded in binary as well</a:t>
            </a:r>
            <a:endParaRPr lang="en-US" dirty="0">
              <a:latin typeface="Helvetica" charset="0"/>
            </a:endParaRPr>
          </a:p>
        </p:txBody>
      </p:sp>
    </p:spTree>
    <p:extLst>
      <p:ext uri="{BB962C8B-B14F-4D97-AF65-F5344CB8AC3E}">
        <p14:creationId xmlns:p14="http://schemas.microsoft.com/office/powerpoint/2010/main" val="42610251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49" name="Rectangle 57"/>
          <p:cNvSpPr>
            <a:spLocks noGrp="1" noChangeArrowheads="1"/>
          </p:cNvSpPr>
          <p:nvPr>
            <p:ph type="title"/>
          </p:nvPr>
        </p:nvSpPr>
        <p:spPr/>
        <p:txBody>
          <a:bodyPr/>
          <a:lstStyle/>
          <a:p>
            <a:pPr eaLnBrk="1" hangingPunct="1">
              <a:defRPr/>
            </a:pPr>
            <a:r>
              <a:rPr lang="en-US">
                <a:latin typeface="Helvetica" charset="0"/>
              </a:rPr>
              <a:t>Byte-Addressed Memory</a:t>
            </a:r>
          </a:p>
        </p:txBody>
      </p:sp>
      <p:sp>
        <p:nvSpPr>
          <p:cNvPr id="33850" name="Rectangle 58"/>
          <p:cNvSpPr>
            <a:spLocks noGrp="1" noChangeArrowheads="1"/>
          </p:cNvSpPr>
          <p:nvPr>
            <p:ph idx="1"/>
          </p:nvPr>
        </p:nvSpPr>
        <p:spPr>
          <a:xfrm>
            <a:off x="290513" y="1143000"/>
            <a:ext cx="6262687" cy="1828800"/>
          </a:xfrm>
        </p:spPr>
        <p:txBody>
          <a:bodyPr/>
          <a:lstStyle/>
          <a:p>
            <a:pPr eaLnBrk="1" hangingPunct="1">
              <a:defRPr/>
            </a:pPr>
            <a:r>
              <a:rPr lang="en-US">
                <a:latin typeface="Helvetica" charset="0"/>
              </a:rPr>
              <a:t>Byte = 8 bits</a:t>
            </a:r>
          </a:p>
          <a:p>
            <a:pPr lvl="1" eaLnBrk="1" hangingPunct="1">
              <a:defRPr/>
            </a:pPr>
            <a:r>
              <a:rPr lang="en-US">
                <a:latin typeface="Helvetica" charset="0"/>
                <a:ea typeface="ＭＳ Ｐゴシック" charset="0"/>
              </a:rPr>
              <a:t>Binary 	00000000</a:t>
            </a:r>
            <a:r>
              <a:rPr lang="en-US" baseline="-25000">
                <a:latin typeface="Helvetica" charset="0"/>
                <a:ea typeface="ＭＳ Ｐゴシック" charset="0"/>
              </a:rPr>
              <a:t>2</a:t>
            </a:r>
            <a:r>
              <a:rPr lang="en-US">
                <a:latin typeface="Helvetica" charset="0"/>
                <a:ea typeface="ＭＳ Ｐゴシック" charset="0"/>
              </a:rPr>
              <a:t> 	to 	11111111</a:t>
            </a:r>
            <a:r>
              <a:rPr lang="en-US" baseline="-25000">
                <a:latin typeface="Helvetica" charset="0"/>
                <a:ea typeface="ＭＳ Ｐゴシック" charset="0"/>
              </a:rPr>
              <a:t>2</a:t>
            </a:r>
          </a:p>
          <a:p>
            <a:pPr lvl="1" eaLnBrk="1" hangingPunct="1">
              <a:defRPr/>
            </a:pPr>
            <a:r>
              <a:rPr lang="en-US">
                <a:latin typeface="Helvetica" charset="0"/>
                <a:ea typeface="ＭＳ Ｐゴシック" charset="0"/>
              </a:rPr>
              <a:t>Decimal: 	0</a:t>
            </a:r>
            <a:r>
              <a:rPr lang="en-US" baseline="-25000">
                <a:latin typeface="Helvetica" charset="0"/>
                <a:ea typeface="ＭＳ Ｐゴシック" charset="0"/>
              </a:rPr>
              <a:t>10</a:t>
            </a:r>
            <a:r>
              <a:rPr lang="en-US">
                <a:latin typeface="Helvetica" charset="0"/>
                <a:ea typeface="ＭＳ Ｐゴシック" charset="0"/>
              </a:rPr>
              <a:t>	to 	255</a:t>
            </a:r>
            <a:r>
              <a:rPr lang="en-US" baseline="-25000">
                <a:latin typeface="Helvetica" charset="0"/>
                <a:ea typeface="ＭＳ Ｐゴシック" charset="0"/>
              </a:rPr>
              <a:t>10</a:t>
            </a:r>
          </a:p>
          <a:p>
            <a:pPr lvl="1" eaLnBrk="1" hangingPunct="1">
              <a:defRPr/>
            </a:pPr>
            <a:r>
              <a:rPr lang="en-US">
                <a:latin typeface="Helvetica" charset="0"/>
                <a:ea typeface="ＭＳ Ｐゴシック" charset="0"/>
              </a:rPr>
              <a:t>Hexadecimal 	00</a:t>
            </a:r>
            <a:r>
              <a:rPr lang="en-US" baseline="-25000">
                <a:latin typeface="Helvetica" charset="0"/>
                <a:ea typeface="ＭＳ Ｐゴシック" charset="0"/>
              </a:rPr>
              <a:t>16</a:t>
            </a:r>
            <a:r>
              <a:rPr lang="en-US">
                <a:latin typeface="Helvetica" charset="0"/>
                <a:ea typeface="ＭＳ Ｐゴシック" charset="0"/>
              </a:rPr>
              <a:t> 	to 	FF</a:t>
            </a:r>
            <a:r>
              <a:rPr lang="en-US" baseline="-25000">
                <a:latin typeface="Helvetica" charset="0"/>
                <a:ea typeface="ＭＳ Ｐゴシック" charset="0"/>
              </a:rPr>
              <a:t>16</a:t>
            </a:r>
          </a:p>
        </p:txBody>
      </p:sp>
      <p:graphicFrame>
        <p:nvGraphicFramePr>
          <p:cNvPr id="64" name="Table 63"/>
          <p:cNvGraphicFramePr>
            <a:graphicFrameLocks noGrp="1"/>
          </p:cNvGraphicFramePr>
          <p:nvPr/>
        </p:nvGraphicFramePr>
        <p:xfrm>
          <a:off x="7172325" y="542925"/>
          <a:ext cx="1666872" cy="5934080"/>
        </p:xfrm>
        <a:graphic>
          <a:graphicData uri="http://schemas.openxmlformats.org/drawingml/2006/table">
            <a:tbl>
              <a:tblPr firstRow="1" bandRow="1">
                <a:tableStyleId>{5C22544A-7EE6-4342-B048-85BDC9FD1C3A}</a:tableStyleId>
              </a:tblPr>
              <a:tblGrid>
                <a:gridCol w="208359"/>
                <a:gridCol w="208359"/>
                <a:gridCol w="208359"/>
                <a:gridCol w="208359"/>
                <a:gridCol w="208359"/>
                <a:gridCol w="208359"/>
                <a:gridCol w="208359"/>
                <a:gridCol w="208359"/>
              </a:tblGrid>
              <a:tr h="370880">
                <a:tc>
                  <a:txBody>
                    <a:bodyPr/>
                    <a:lstStyle/>
                    <a:p>
                      <a:endParaRPr lang="en-US" sz="1800" dirty="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dirty="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dirty="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r>
              <a:tr h="370880">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a:p>
                  </a:txBody>
                  <a:tcPr marL="91475" marR="91475" marT="45725" marB="45725"/>
                </a:tc>
                <a:tc>
                  <a:txBody>
                    <a:bodyPr/>
                    <a:lstStyle/>
                    <a:p>
                      <a:endParaRPr lang="en-US" sz="1800" dirty="0"/>
                    </a:p>
                  </a:txBody>
                  <a:tcPr marL="91475" marR="91475" marT="45725" marB="45725"/>
                </a:tc>
              </a:tr>
            </a:tbl>
          </a:graphicData>
        </a:graphic>
      </p:graphicFrame>
      <p:grpSp>
        <p:nvGrpSpPr>
          <p:cNvPr id="2" name="Group 83"/>
          <p:cNvGrpSpPr>
            <a:grpSpLocks/>
          </p:cNvGrpSpPr>
          <p:nvPr/>
        </p:nvGrpSpPr>
        <p:grpSpPr bwMode="auto">
          <a:xfrm>
            <a:off x="5494338" y="152400"/>
            <a:ext cx="3344862" cy="6629400"/>
            <a:chOff x="5494666" y="152400"/>
            <a:chExt cx="3344534" cy="6629400"/>
          </a:xfrm>
        </p:grpSpPr>
        <p:cxnSp>
          <p:nvCxnSpPr>
            <p:cNvPr id="63648" name="Straight Arrow Connector 78"/>
            <p:cNvCxnSpPr>
              <a:cxnSpLocks noChangeShapeType="1"/>
            </p:cNvCxnSpPr>
            <p:nvPr/>
          </p:nvCxnSpPr>
          <p:spPr bwMode="auto">
            <a:xfrm>
              <a:off x="7162800" y="3352800"/>
              <a:ext cx="1676400" cy="1588"/>
            </a:xfrm>
            <a:prstGeom prst="straightConnector1">
              <a:avLst/>
            </a:prstGeom>
            <a:noFill/>
            <a:ln w="19050">
              <a:solidFill>
                <a:schemeClr val="tx2"/>
              </a:solidFill>
              <a:round/>
              <a:headEnd type="arrow" w="med" len="med"/>
              <a:tailEnd type="arrow" w="med" len="med"/>
            </a:ln>
            <a:extLst>
              <a:ext uri="{909E8E84-426E-40dd-AFC4-6F175D3DCCD1}">
                <a14:hiddenFill xmlns:a14="http://schemas.microsoft.com/office/drawing/2010/main">
                  <a:noFill/>
                </a14:hiddenFill>
              </a:ext>
            </a:extLst>
          </p:spPr>
        </p:cxnSp>
        <p:grpSp>
          <p:nvGrpSpPr>
            <p:cNvPr id="63649" name="Group 82"/>
            <p:cNvGrpSpPr>
              <a:grpSpLocks/>
            </p:cNvGrpSpPr>
            <p:nvPr/>
          </p:nvGrpSpPr>
          <p:grpSpPr bwMode="auto">
            <a:xfrm>
              <a:off x="5494666" y="152400"/>
              <a:ext cx="3115934" cy="6629400"/>
              <a:chOff x="5494666" y="152400"/>
              <a:chExt cx="3115934" cy="6629400"/>
            </a:xfrm>
          </p:grpSpPr>
          <p:sp>
            <p:nvSpPr>
              <p:cNvPr id="63650" name="TextBox 64"/>
              <p:cNvSpPr txBox="1">
                <a:spLocks noChangeArrowheads="1"/>
              </p:cNvSpPr>
              <p:nvPr/>
            </p:nvSpPr>
            <p:spPr bwMode="auto">
              <a:xfrm>
                <a:off x="5494666" y="6435551"/>
                <a:ext cx="204913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 Address</a:t>
                </a:r>
              </a:p>
            </p:txBody>
          </p:sp>
          <p:sp>
            <p:nvSpPr>
              <p:cNvPr id="63651" name="TextBox 65"/>
              <p:cNvSpPr txBox="1">
                <a:spLocks noChangeArrowheads="1"/>
              </p:cNvSpPr>
              <p:nvPr/>
            </p:nvSpPr>
            <p:spPr bwMode="auto">
              <a:xfrm>
                <a:off x="6620014" y="6130751"/>
                <a:ext cx="48421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a:t>
                </a:r>
                <a:r>
                  <a:rPr lang="en-US" sz="1800" baseline="-25000">
                    <a:solidFill>
                      <a:srgbClr val="000066"/>
                    </a:solidFill>
                  </a:rPr>
                  <a:t>10</a:t>
                </a:r>
              </a:p>
            </p:txBody>
          </p:sp>
          <p:sp>
            <p:nvSpPr>
              <p:cNvPr id="63652" name="TextBox 66"/>
              <p:cNvSpPr txBox="1">
                <a:spLocks noChangeArrowheads="1"/>
              </p:cNvSpPr>
              <p:nvPr/>
            </p:nvSpPr>
            <p:spPr bwMode="auto">
              <a:xfrm>
                <a:off x="6602385" y="5715000"/>
                <a:ext cx="48421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a:t>
                </a:r>
                <a:r>
                  <a:rPr lang="en-US" sz="1800" baseline="-25000">
                    <a:solidFill>
                      <a:srgbClr val="000066"/>
                    </a:solidFill>
                  </a:rPr>
                  <a:t>10</a:t>
                </a:r>
              </a:p>
            </p:txBody>
          </p:sp>
          <p:sp>
            <p:nvSpPr>
              <p:cNvPr id="63653" name="TextBox 67"/>
              <p:cNvSpPr txBox="1">
                <a:spLocks noChangeArrowheads="1"/>
              </p:cNvSpPr>
              <p:nvPr/>
            </p:nvSpPr>
            <p:spPr bwMode="auto">
              <a:xfrm>
                <a:off x="6602385" y="5368751"/>
                <a:ext cx="48421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2</a:t>
                </a:r>
                <a:r>
                  <a:rPr lang="en-US" sz="1800" baseline="-25000">
                    <a:solidFill>
                      <a:srgbClr val="000066"/>
                    </a:solidFill>
                  </a:rPr>
                  <a:t>10</a:t>
                </a:r>
              </a:p>
            </p:txBody>
          </p:sp>
          <p:sp>
            <p:nvSpPr>
              <p:cNvPr id="63654" name="TextBox 68"/>
              <p:cNvSpPr txBox="1">
                <a:spLocks noChangeArrowheads="1"/>
              </p:cNvSpPr>
              <p:nvPr/>
            </p:nvSpPr>
            <p:spPr bwMode="auto">
              <a:xfrm>
                <a:off x="6602385" y="4987751"/>
                <a:ext cx="48421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3</a:t>
                </a:r>
                <a:r>
                  <a:rPr lang="en-US" sz="1800" baseline="-25000">
                    <a:solidFill>
                      <a:srgbClr val="000066"/>
                    </a:solidFill>
                  </a:rPr>
                  <a:t>10</a:t>
                </a:r>
              </a:p>
            </p:txBody>
          </p:sp>
          <p:sp>
            <p:nvSpPr>
              <p:cNvPr id="63655" name="TextBox 69"/>
              <p:cNvSpPr txBox="1">
                <a:spLocks noChangeArrowheads="1"/>
              </p:cNvSpPr>
              <p:nvPr/>
            </p:nvSpPr>
            <p:spPr bwMode="auto">
              <a:xfrm>
                <a:off x="6538196" y="990600"/>
                <a:ext cx="61259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14</a:t>
                </a:r>
                <a:r>
                  <a:rPr lang="en-US" sz="1800" baseline="-25000">
                    <a:solidFill>
                      <a:srgbClr val="000066"/>
                    </a:solidFill>
                  </a:rPr>
                  <a:t>10</a:t>
                </a:r>
              </a:p>
            </p:txBody>
          </p:sp>
          <p:sp>
            <p:nvSpPr>
              <p:cNvPr id="63656" name="TextBox 70"/>
              <p:cNvSpPr txBox="1">
                <a:spLocks noChangeArrowheads="1"/>
              </p:cNvSpPr>
              <p:nvPr/>
            </p:nvSpPr>
            <p:spPr bwMode="auto">
              <a:xfrm>
                <a:off x="6553200" y="568151"/>
                <a:ext cx="61259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15</a:t>
                </a:r>
                <a:r>
                  <a:rPr lang="en-US" sz="1800" baseline="-25000">
                    <a:solidFill>
                      <a:srgbClr val="000066"/>
                    </a:solidFill>
                  </a:rPr>
                  <a:t>10</a:t>
                </a:r>
              </a:p>
            </p:txBody>
          </p:sp>
          <p:sp>
            <p:nvSpPr>
              <p:cNvPr id="63657" name="TextBox 71"/>
              <p:cNvSpPr txBox="1">
                <a:spLocks noChangeArrowheads="1"/>
              </p:cNvSpPr>
              <p:nvPr/>
            </p:nvSpPr>
            <p:spPr bwMode="auto">
              <a:xfrm>
                <a:off x="6685401" y="2272757"/>
                <a:ext cx="248799" cy="184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t>
                </a:r>
              </a:p>
              <a:p>
                <a:r>
                  <a:rPr lang="en-US" sz="1800">
                    <a:solidFill>
                      <a:srgbClr val="000066"/>
                    </a:solidFill>
                  </a:rPr>
                  <a:t>.</a:t>
                </a:r>
              </a:p>
              <a:p>
                <a:r>
                  <a:rPr lang="en-US" sz="1800">
                    <a:solidFill>
                      <a:srgbClr val="000066"/>
                    </a:solidFill>
                  </a:rPr>
                  <a:t>.</a:t>
                </a:r>
              </a:p>
              <a:p>
                <a:r>
                  <a:rPr lang="en-US" sz="1800">
                    <a:solidFill>
                      <a:srgbClr val="000066"/>
                    </a:solidFill>
                  </a:rPr>
                  <a:t>.</a:t>
                </a:r>
              </a:p>
              <a:p>
                <a:r>
                  <a:rPr lang="en-US" sz="1800">
                    <a:solidFill>
                      <a:srgbClr val="000066"/>
                    </a:solidFill>
                  </a:rPr>
                  <a:t>.</a:t>
                </a:r>
              </a:p>
              <a:p>
                <a:r>
                  <a:rPr lang="en-US" sz="1800">
                    <a:solidFill>
                      <a:srgbClr val="000066"/>
                    </a:solidFill>
                  </a:rPr>
                  <a:t>.</a:t>
                </a:r>
              </a:p>
              <a:p>
                <a:r>
                  <a:rPr lang="en-US" sz="1800">
                    <a:solidFill>
                      <a:srgbClr val="000066"/>
                    </a:solidFill>
                  </a:rPr>
                  <a:t>.</a:t>
                </a:r>
              </a:p>
            </p:txBody>
          </p:sp>
          <p:sp>
            <p:nvSpPr>
              <p:cNvPr id="63658" name="TextBox 72"/>
              <p:cNvSpPr txBox="1">
                <a:spLocks noChangeArrowheads="1"/>
              </p:cNvSpPr>
              <p:nvPr/>
            </p:nvSpPr>
            <p:spPr bwMode="auto">
              <a:xfrm>
                <a:off x="7467600" y="6130751"/>
                <a:ext cx="91593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byte  0</a:t>
                </a:r>
              </a:p>
            </p:txBody>
          </p:sp>
          <p:sp>
            <p:nvSpPr>
              <p:cNvPr id="63659" name="TextBox 73"/>
              <p:cNvSpPr txBox="1">
                <a:spLocks noChangeArrowheads="1"/>
              </p:cNvSpPr>
              <p:nvPr/>
            </p:nvSpPr>
            <p:spPr bwMode="auto">
              <a:xfrm>
                <a:off x="7467600" y="5715000"/>
                <a:ext cx="91593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byte  1</a:t>
                </a:r>
              </a:p>
            </p:txBody>
          </p:sp>
          <p:sp>
            <p:nvSpPr>
              <p:cNvPr id="63660" name="TextBox 74"/>
              <p:cNvSpPr txBox="1">
                <a:spLocks noChangeArrowheads="1"/>
              </p:cNvSpPr>
              <p:nvPr/>
            </p:nvSpPr>
            <p:spPr bwMode="auto">
              <a:xfrm>
                <a:off x="7467600" y="5334000"/>
                <a:ext cx="91593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byte  2</a:t>
                </a:r>
              </a:p>
            </p:txBody>
          </p:sp>
          <p:sp>
            <p:nvSpPr>
              <p:cNvPr id="63661" name="TextBox 75"/>
              <p:cNvSpPr txBox="1">
                <a:spLocks noChangeArrowheads="1"/>
              </p:cNvSpPr>
              <p:nvPr/>
            </p:nvSpPr>
            <p:spPr bwMode="auto">
              <a:xfrm>
                <a:off x="7403411" y="914400"/>
                <a:ext cx="104431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byte  14</a:t>
                </a:r>
              </a:p>
            </p:txBody>
          </p:sp>
          <p:sp>
            <p:nvSpPr>
              <p:cNvPr id="63662" name="TextBox 76"/>
              <p:cNvSpPr txBox="1">
                <a:spLocks noChangeArrowheads="1"/>
              </p:cNvSpPr>
              <p:nvPr/>
            </p:nvSpPr>
            <p:spPr bwMode="auto">
              <a:xfrm>
                <a:off x="7413886" y="533400"/>
                <a:ext cx="104431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byte  15</a:t>
                </a:r>
              </a:p>
            </p:txBody>
          </p:sp>
          <p:sp>
            <p:nvSpPr>
              <p:cNvPr id="63663" name="TextBox 79"/>
              <p:cNvSpPr txBox="1">
                <a:spLocks noChangeArrowheads="1"/>
              </p:cNvSpPr>
              <p:nvPr/>
            </p:nvSpPr>
            <p:spPr bwMode="auto">
              <a:xfrm>
                <a:off x="7543800" y="3048000"/>
                <a:ext cx="78755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8 bits</a:t>
                </a:r>
              </a:p>
            </p:txBody>
          </p:sp>
          <p:sp>
            <p:nvSpPr>
              <p:cNvPr id="63664" name="TextBox 80"/>
              <p:cNvSpPr txBox="1">
                <a:spLocks noChangeArrowheads="1"/>
              </p:cNvSpPr>
              <p:nvPr/>
            </p:nvSpPr>
            <p:spPr bwMode="auto">
              <a:xfrm>
                <a:off x="7387188" y="152400"/>
                <a:ext cx="122341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grpSp>
      </p:grpSp>
      <p:sp>
        <p:nvSpPr>
          <p:cNvPr id="85" name="Rectangle 58"/>
          <p:cNvSpPr txBox="1">
            <a:spLocks noChangeArrowheads="1"/>
          </p:cNvSpPr>
          <p:nvPr/>
        </p:nvSpPr>
        <p:spPr bwMode="auto">
          <a:xfrm>
            <a:off x="290513" y="2743200"/>
            <a:ext cx="62626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lnSpc>
                <a:spcPct val="100000"/>
              </a:lnSpc>
              <a:spcBef>
                <a:spcPct val="25000"/>
              </a:spcBef>
              <a:buClr>
                <a:srgbClr val="660033"/>
              </a:buClr>
              <a:buSzPct val="75000"/>
              <a:buFont typeface="Wingdings" charset="0"/>
              <a:buChar char="n"/>
            </a:pPr>
            <a:r>
              <a:rPr lang="en-US" sz="2000">
                <a:solidFill>
                  <a:srgbClr val="000066"/>
                </a:solidFill>
              </a:rPr>
              <a:t>Memory addresses are referenced by their </a:t>
            </a:r>
            <a:r>
              <a:rPr lang="en-US" sz="2000" i="1">
                <a:solidFill>
                  <a:srgbClr val="000066"/>
                </a:solidFill>
              </a:rPr>
              <a:t>byte </a:t>
            </a:r>
            <a:r>
              <a:rPr lang="en-US" sz="2000">
                <a:solidFill>
                  <a:srgbClr val="000066"/>
                </a:solidFill>
              </a:rPr>
              <a:t>number </a:t>
            </a:r>
          </a:p>
          <a:p>
            <a:pPr lvl="2" algn="l" eaLnBrk="1" hangingPunct="1">
              <a:lnSpc>
                <a:spcPct val="107000"/>
              </a:lnSpc>
              <a:spcBef>
                <a:spcPct val="10000"/>
              </a:spcBef>
              <a:buClr>
                <a:srgbClr val="005400"/>
              </a:buClr>
              <a:buSzPct val="90000"/>
              <a:buFont typeface="Wingdings" charset="0"/>
              <a:buChar char="l"/>
            </a:pPr>
            <a:r>
              <a:rPr lang="en-US" sz="2000">
                <a:solidFill>
                  <a:srgbClr val="000099"/>
                </a:solidFill>
              </a:rPr>
              <a:t>Example: a 16 byte memory</a:t>
            </a:r>
          </a:p>
          <a:p>
            <a:pPr lvl="2" algn="l" eaLnBrk="1" hangingPunct="1">
              <a:lnSpc>
                <a:spcPct val="107000"/>
              </a:lnSpc>
              <a:spcBef>
                <a:spcPct val="10000"/>
              </a:spcBef>
              <a:buClr>
                <a:srgbClr val="005400"/>
              </a:buClr>
              <a:buSzPct val="90000"/>
              <a:buFont typeface="Wingdings" charset="0"/>
              <a:buChar char="l"/>
            </a:pPr>
            <a:r>
              <a:rPr lang="en-US" sz="2000">
                <a:solidFill>
                  <a:srgbClr val="000099"/>
                </a:solidFill>
              </a:rPr>
              <a:t>Memory address 15</a:t>
            </a:r>
            <a:r>
              <a:rPr lang="en-US" sz="2000" baseline="-25000">
                <a:solidFill>
                  <a:srgbClr val="000099"/>
                </a:solidFill>
              </a:rPr>
              <a:t>10</a:t>
            </a:r>
            <a:r>
              <a:rPr lang="en-US" sz="2000">
                <a:solidFill>
                  <a:srgbClr val="000099"/>
                </a:solidFill>
              </a:rPr>
              <a:t> </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 16</a:t>
            </a:r>
            <a:r>
              <a:rPr lang="en-US" sz="2000" baseline="30000">
                <a:solidFill>
                  <a:srgbClr val="000099"/>
                </a:solidFill>
              </a:rPr>
              <a:t>th</a:t>
            </a:r>
            <a:r>
              <a:rPr lang="en-US" sz="2000">
                <a:solidFill>
                  <a:srgbClr val="000099"/>
                </a:solidFill>
              </a:rPr>
              <a:t> byte (since memory starts at 0)</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 binary address </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00000000000000000000000000001111</a:t>
            </a:r>
            <a:r>
              <a:rPr lang="en-US" sz="2000" baseline="-25000">
                <a:solidFill>
                  <a:srgbClr val="000099"/>
                </a:solidFill>
              </a:rPr>
              <a:t>2</a:t>
            </a:r>
            <a:r>
              <a:rPr lang="en-US" sz="2000">
                <a:solidFill>
                  <a:srgbClr val="000099"/>
                </a:solidFill>
              </a:rPr>
              <a:t> in bytes</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 hex address 0x0000000F in bytes</a:t>
            </a:r>
          </a:p>
          <a:p>
            <a:pPr lvl="2" algn="l" eaLnBrk="1" hangingPunct="1">
              <a:lnSpc>
                <a:spcPct val="107000"/>
              </a:lnSpc>
              <a:spcBef>
                <a:spcPct val="10000"/>
              </a:spcBef>
              <a:buClr>
                <a:srgbClr val="005400"/>
              </a:buClr>
              <a:buSzPct val="90000"/>
              <a:buFont typeface="Wingdings" charset="0"/>
              <a:buNone/>
            </a:pPr>
            <a:r>
              <a:rPr lang="en-US" sz="2000" baseline="-25000">
                <a:solidFill>
                  <a:srgbClr val="000099"/>
                </a:solidFill>
              </a:rPr>
              <a:t>        </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This memory stores how many bits?</a:t>
            </a:r>
          </a:p>
          <a:p>
            <a:pPr lvl="2" algn="l" eaLnBrk="1" hangingPunct="1">
              <a:lnSpc>
                <a:spcPct val="107000"/>
              </a:lnSpc>
              <a:spcBef>
                <a:spcPct val="10000"/>
              </a:spcBef>
              <a:buClr>
                <a:srgbClr val="005400"/>
              </a:buClr>
              <a:buSzPct val="90000"/>
              <a:buFont typeface="Wingdings" charset="0"/>
              <a:buNone/>
            </a:pPr>
            <a:r>
              <a:rPr lang="en-US" sz="2000">
                <a:solidFill>
                  <a:srgbClr val="000099"/>
                </a:solidFill>
              </a:rPr>
              <a:t>            Answer: 8*16 = 128 bits!</a:t>
            </a:r>
          </a:p>
        </p:txBody>
      </p:sp>
    </p:spTree>
    <p:extLst>
      <p:ext uri="{BB962C8B-B14F-4D97-AF65-F5344CB8AC3E}">
        <p14:creationId xmlns:p14="http://schemas.microsoft.com/office/powerpoint/2010/main" val="15177162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5">
                                            <p:txEl>
                                              <p:pRg st="0" end="0"/>
                                            </p:txEl>
                                          </p:spTgt>
                                        </p:tgtEl>
                                        <p:attrNameLst>
                                          <p:attrName>style.visibility</p:attrName>
                                        </p:attrNameLst>
                                      </p:cBhvr>
                                      <p:to>
                                        <p:strVal val="visible"/>
                                      </p:to>
                                    </p:set>
                                    <p:animEffect transition="in" filter="fade">
                                      <p:cBhvr>
                                        <p:cTn id="17" dur="500"/>
                                        <p:tgtEl>
                                          <p:spTgt spid="8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xEl>
                                              <p:pRg st="1" end="1"/>
                                            </p:txEl>
                                          </p:spTgt>
                                        </p:tgtEl>
                                        <p:attrNameLst>
                                          <p:attrName>style.visibility</p:attrName>
                                        </p:attrNameLst>
                                      </p:cBhvr>
                                      <p:to>
                                        <p:strVal val="visible"/>
                                      </p:to>
                                    </p:set>
                                    <p:animEffect transition="in" filter="fade">
                                      <p:cBhvr>
                                        <p:cTn id="22" dur="500"/>
                                        <p:tgtEl>
                                          <p:spTgt spid="8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5">
                                            <p:txEl>
                                              <p:pRg st="2" end="2"/>
                                            </p:txEl>
                                          </p:spTgt>
                                        </p:tgtEl>
                                        <p:attrNameLst>
                                          <p:attrName>style.visibility</p:attrName>
                                        </p:attrNameLst>
                                      </p:cBhvr>
                                      <p:to>
                                        <p:strVal val="visible"/>
                                      </p:to>
                                    </p:set>
                                    <p:animEffect transition="in" filter="fade">
                                      <p:cBhvr>
                                        <p:cTn id="27" dur="500"/>
                                        <p:tgtEl>
                                          <p:spTgt spid="8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5">
                                            <p:txEl>
                                              <p:pRg st="3" end="3"/>
                                            </p:txEl>
                                          </p:spTgt>
                                        </p:tgtEl>
                                        <p:attrNameLst>
                                          <p:attrName>style.visibility</p:attrName>
                                        </p:attrNameLst>
                                      </p:cBhvr>
                                      <p:to>
                                        <p:strVal val="visible"/>
                                      </p:to>
                                    </p:set>
                                    <p:animEffect transition="in" filter="fade">
                                      <p:cBhvr>
                                        <p:cTn id="32" dur="500"/>
                                        <p:tgtEl>
                                          <p:spTgt spid="8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5">
                                            <p:txEl>
                                              <p:pRg st="4" end="4"/>
                                            </p:txEl>
                                          </p:spTgt>
                                        </p:tgtEl>
                                        <p:attrNameLst>
                                          <p:attrName>style.visibility</p:attrName>
                                        </p:attrNameLst>
                                      </p:cBhvr>
                                      <p:to>
                                        <p:strVal val="visible"/>
                                      </p:to>
                                    </p:set>
                                    <p:animEffect transition="in" filter="fade">
                                      <p:cBhvr>
                                        <p:cTn id="37" dur="500"/>
                                        <p:tgtEl>
                                          <p:spTgt spid="8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5">
                                            <p:txEl>
                                              <p:pRg st="5" end="5"/>
                                            </p:txEl>
                                          </p:spTgt>
                                        </p:tgtEl>
                                        <p:attrNameLst>
                                          <p:attrName>style.visibility</p:attrName>
                                        </p:attrNameLst>
                                      </p:cBhvr>
                                      <p:to>
                                        <p:strVal val="visible"/>
                                      </p:to>
                                    </p:set>
                                    <p:animEffect transition="in" filter="fade">
                                      <p:cBhvr>
                                        <p:cTn id="42" dur="500"/>
                                        <p:tgtEl>
                                          <p:spTgt spid="85">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5">
                                            <p:txEl>
                                              <p:pRg st="6" end="6"/>
                                            </p:txEl>
                                          </p:spTgt>
                                        </p:tgtEl>
                                        <p:attrNameLst>
                                          <p:attrName>style.visibility</p:attrName>
                                        </p:attrNameLst>
                                      </p:cBhvr>
                                      <p:to>
                                        <p:strVal val="visible"/>
                                      </p:to>
                                    </p:set>
                                    <p:animEffect transition="in" filter="fade">
                                      <p:cBhvr>
                                        <p:cTn id="47" dur="500"/>
                                        <p:tgtEl>
                                          <p:spTgt spid="85">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5">
                                            <p:txEl>
                                              <p:pRg st="7" end="7"/>
                                            </p:txEl>
                                          </p:spTgt>
                                        </p:tgtEl>
                                        <p:attrNameLst>
                                          <p:attrName>style.visibility</p:attrName>
                                        </p:attrNameLst>
                                      </p:cBhvr>
                                      <p:to>
                                        <p:strVal val="visible"/>
                                      </p:to>
                                    </p:set>
                                    <p:animEffect transition="in" filter="fade">
                                      <p:cBhvr>
                                        <p:cTn id="52" dur="500"/>
                                        <p:tgtEl>
                                          <p:spTgt spid="85">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5">
                                            <p:txEl>
                                              <p:pRg st="8" end="8"/>
                                            </p:txEl>
                                          </p:spTgt>
                                        </p:tgtEl>
                                        <p:attrNameLst>
                                          <p:attrName>style.visibility</p:attrName>
                                        </p:attrNameLst>
                                      </p:cBhvr>
                                      <p:to>
                                        <p:strVal val="visible"/>
                                      </p:to>
                                    </p:set>
                                    <p:animEffect transition="in" filter="fade">
                                      <p:cBhvr>
                                        <p:cTn id="57" dur="500"/>
                                        <p:tgtEl>
                                          <p:spTgt spid="85">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5">
                                            <p:txEl>
                                              <p:pRg st="9" end="9"/>
                                            </p:txEl>
                                          </p:spTgt>
                                        </p:tgtEl>
                                        <p:attrNameLst>
                                          <p:attrName>style.visibility</p:attrName>
                                        </p:attrNameLst>
                                      </p:cBhvr>
                                      <p:to>
                                        <p:strVal val="visible"/>
                                      </p:to>
                                    </p:set>
                                    <p:animEffect transition="in" filter="fade">
                                      <p:cBhvr>
                                        <p:cTn id="62" dur="500"/>
                                        <p:tgtEl>
                                          <p:spTgt spid="8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1" name="Rectangle 87"/>
          <p:cNvSpPr>
            <a:spLocks noGrp="1" noChangeArrowheads="1"/>
          </p:cNvSpPr>
          <p:nvPr>
            <p:ph type="title"/>
          </p:nvPr>
        </p:nvSpPr>
        <p:spPr/>
        <p:txBody>
          <a:bodyPr/>
          <a:lstStyle/>
          <a:p>
            <a:pPr eaLnBrk="1" hangingPunct="1">
              <a:defRPr/>
            </a:pPr>
            <a:r>
              <a:rPr lang="en-US"/>
              <a:t>Machine Words</a:t>
            </a:r>
          </a:p>
        </p:txBody>
      </p:sp>
      <p:sp>
        <p:nvSpPr>
          <p:cNvPr id="11352" name="Rectangle 88"/>
          <p:cNvSpPr>
            <a:spLocks noGrp="1" noChangeArrowheads="1"/>
          </p:cNvSpPr>
          <p:nvPr>
            <p:ph idx="1"/>
          </p:nvPr>
        </p:nvSpPr>
        <p:spPr/>
        <p:txBody>
          <a:bodyPr/>
          <a:lstStyle/>
          <a:p>
            <a:pPr eaLnBrk="1" hangingPunct="1">
              <a:buFont typeface="Wingdings" pitchFamily="-1" charset="2"/>
              <a:buNone/>
              <a:defRPr/>
            </a:pPr>
            <a:r>
              <a:rPr lang="en-US" dirty="0">
                <a:ea typeface="ＭＳ Ｐゴシック" pitchFamily="-1" charset="-128"/>
                <a:cs typeface="ＭＳ Ｐゴシック" pitchFamily="-1" charset="-128"/>
              </a:rPr>
              <a:t>Each CPU Has “Word Size”</a:t>
            </a:r>
          </a:p>
          <a:p>
            <a:pPr lvl="1" eaLnBrk="1" hangingPunct="1">
              <a:buFont typeface="Wingdings" pitchFamily="-1" charset="2"/>
              <a:buChar char="n"/>
              <a:defRPr/>
            </a:pPr>
            <a:r>
              <a:rPr lang="en-US" dirty="0"/>
              <a:t>Nominal size of integer-valued data</a:t>
            </a:r>
          </a:p>
          <a:p>
            <a:pPr lvl="2" eaLnBrk="1" hangingPunct="1">
              <a:buFont typeface="Wingdings" pitchFamily="-1" charset="2"/>
              <a:buChar char="l"/>
              <a:defRPr/>
            </a:pPr>
            <a:r>
              <a:rPr lang="en-US" dirty="0">
                <a:ea typeface="ＭＳ Ｐゴシック" pitchFamily="-1" charset="-128"/>
              </a:rPr>
              <a:t>Including addresses</a:t>
            </a:r>
          </a:p>
          <a:p>
            <a:pPr lvl="1" eaLnBrk="1" hangingPunct="1">
              <a:buFont typeface="Wingdings" pitchFamily="-1" charset="2"/>
              <a:buChar char="n"/>
              <a:defRPr/>
            </a:pPr>
            <a:r>
              <a:rPr lang="en-US" dirty="0"/>
              <a:t>Early microprocessors were 8-bit CPUs.  Today, many embedded microcontrollers are still 8-bit.</a:t>
            </a:r>
          </a:p>
          <a:p>
            <a:pPr lvl="1" eaLnBrk="1" hangingPunct="1">
              <a:buFont typeface="Wingdings" pitchFamily="-1" charset="2"/>
              <a:buChar char="n"/>
              <a:defRPr/>
            </a:pPr>
            <a:r>
              <a:rPr lang="en-US" dirty="0"/>
              <a:t>Intel evolved to 16-bit processors, and called these “words”</a:t>
            </a:r>
            <a:r>
              <a:rPr lang="en-US" dirty="0" smtClean="0"/>
              <a:t>.</a:t>
            </a:r>
          </a:p>
          <a:p>
            <a:pPr lvl="2" eaLnBrk="1" hangingPunct="1">
              <a:buFont typeface="Wingdings" pitchFamily="-1" charset="2"/>
              <a:buChar char="n"/>
              <a:defRPr/>
            </a:pPr>
            <a:r>
              <a:rPr lang="en-US" dirty="0" err="1">
                <a:latin typeface="Courier"/>
                <a:cs typeface="Courier"/>
              </a:rPr>
              <a:t>a</a:t>
            </a:r>
            <a:r>
              <a:rPr lang="en-US" dirty="0" err="1" smtClean="0">
                <a:latin typeface="Courier"/>
                <a:cs typeface="Courier"/>
              </a:rPr>
              <a:t>ddw</a:t>
            </a:r>
            <a:r>
              <a:rPr lang="en-US" dirty="0" smtClean="0"/>
              <a:t> and </a:t>
            </a:r>
            <a:r>
              <a:rPr lang="en-US" dirty="0" err="1" smtClean="0">
                <a:latin typeface="Courier"/>
                <a:cs typeface="Courier"/>
              </a:rPr>
              <a:t>movw</a:t>
            </a:r>
            <a:r>
              <a:rPr lang="en-US" dirty="0" smtClean="0"/>
              <a:t> are assembly instructions where the “</a:t>
            </a:r>
            <a:r>
              <a:rPr lang="en-US" dirty="0" smtClean="0">
                <a:latin typeface="Courier"/>
                <a:cs typeface="Courier"/>
              </a:rPr>
              <a:t>w</a:t>
            </a:r>
            <a:r>
              <a:rPr lang="en-US" dirty="0" smtClean="0"/>
              <a:t>” suffix stands for a 16-bit word and implies that 16-bit values are being added or moved</a:t>
            </a:r>
            <a:endParaRPr lang="en-US" dirty="0"/>
          </a:p>
          <a:p>
            <a:pPr lvl="1" eaLnBrk="1" hangingPunct="1">
              <a:buFont typeface="Wingdings" pitchFamily="-1" charset="2"/>
              <a:buChar char="n"/>
              <a:defRPr/>
            </a:pPr>
            <a:r>
              <a:rPr lang="en-US" dirty="0"/>
              <a:t>Most </a:t>
            </a:r>
            <a:r>
              <a:rPr lang="en-US" dirty="0" smtClean="0"/>
              <a:t>machines became 32 </a:t>
            </a:r>
            <a:r>
              <a:rPr lang="en-US" dirty="0"/>
              <a:t>bits (4 bytes</a:t>
            </a:r>
            <a:r>
              <a:rPr lang="en-US" dirty="0" smtClean="0"/>
              <a:t>)</a:t>
            </a:r>
          </a:p>
          <a:p>
            <a:pPr lvl="2" eaLnBrk="1" hangingPunct="1">
              <a:buFont typeface="Wingdings" pitchFamily="-1" charset="2"/>
              <a:buChar char="n"/>
              <a:defRPr/>
            </a:pPr>
            <a:r>
              <a:rPr lang="en-US" dirty="0" err="1" smtClean="0">
                <a:latin typeface="Courier"/>
                <a:cs typeface="Courier"/>
              </a:rPr>
              <a:t>addl</a:t>
            </a:r>
            <a:r>
              <a:rPr lang="en-US" dirty="0" smtClean="0"/>
              <a:t> </a:t>
            </a:r>
            <a:r>
              <a:rPr lang="en-US" dirty="0"/>
              <a:t>and </a:t>
            </a:r>
            <a:r>
              <a:rPr lang="en-US" dirty="0" err="1" smtClean="0">
                <a:latin typeface="Courier"/>
                <a:cs typeface="Courier"/>
              </a:rPr>
              <a:t>movl</a:t>
            </a:r>
            <a:r>
              <a:rPr lang="en-US" dirty="0" smtClean="0"/>
              <a:t> </a:t>
            </a:r>
            <a:r>
              <a:rPr lang="en-US" dirty="0"/>
              <a:t>are assembly instructions where the </a:t>
            </a:r>
            <a:r>
              <a:rPr lang="en-US" dirty="0" smtClean="0"/>
              <a:t>“</a:t>
            </a:r>
            <a:r>
              <a:rPr lang="en-US" dirty="0" smtClean="0">
                <a:latin typeface="Courier"/>
                <a:cs typeface="Courier"/>
              </a:rPr>
              <a:t>l</a:t>
            </a:r>
            <a:r>
              <a:rPr lang="en-US" dirty="0" smtClean="0"/>
              <a:t>” </a:t>
            </a:r>
            <a:r>
              <a:rPr lang="en-US" dirty="0"/>
              <a:t>suffix </a:t>
            </a:r>
            <a:r>
              <a:rPr lang="en-US" dirty="0" smtClean="0"/>
              <a:t>stands for a “long word” and implies </a:t>
            </a:r>
            <a:r>
              <a:rPr lang="en-US" dirty="0"/>
              <a:t>that </a:t>
            </a:r>
            <a:r>
              <a:rPr lang="en-US" dirty="0" smtClean="0"/>
              <a:t>32-</a:t>
            </a:r>
            <a:r>
              <a:rPr lang="en-US" dirty="0"/>
              <a:t>bit values are being added or </a:t>
            </a:r>
            <a:r>
              <a:rPr lang="en-US" dirty="0" smtClean="0"/>
              <a:t>moved</a:t>
            </a:r>
            <a:endParaRPr lang="en-US" dirty="0"/>
          </a:p>
          <a:p>
            <a:pPr lvl="2" eaLnBrk="1" hangingPunct="1">
              <a:buFont typeface="Wingdings" pitchFamily="-1" charset="2"/>
              <a:buChar char="l"/>
              <a:defRPr/>
            </a:pPr>
            <a:r>
              <a:rPr lang="en-US" dirty="0">
                <a:ea typeface="ＭＳ Ｐゴシック" pitchFamily="-1" charset="-128"/>
              </a:rPr>
              <a:t>Limits addresses to 4GB</a:t>
            </a:r>
          </a:p>
          <a:p>
            <a:pPr lvl="2" eaLnBrk="1" hangingPunct="1">
              <a:buFont typeface="Wingdings" pitchFamily="-1" charset="2"/>
              <a:buChar char="l"/>
              <a:defRPr/>
            </a:pPr>
            <a:r>
              <a:rPr lang="en-US" dirty="0">
                <a:ea typeface="ＭＳ Ｐゴシック" pitchFamily="-1" charset="-128"/>
              </a:rPr>
              <a:t>Becoming too small for memory-intensive </a:t>
            </a:r>
            <a:r>
              <a:rPr lang="en-US" dirty="0" smtClean="0">
                <a:ea typeface="ＭＳ Ｐゴシック" pitchFamily="-1" charset="-128"/>
              </a:rPr>
              <a:t>applications</a:t>
            </a:r>
            <a:endParaRPr lang="en-US" dirty="0">
              <a:ea typeface="ＭＳ Ｐゴシック" pitchFamily="-1" charset="-128"/>
            </a:endParaRPr>
          </a:p>
        </p:txBody>
      </p:sp>
    </p:spTree>
    <p:extLst>
      <p:ext uri="{BB962C8B-B14F-4D97-AF65-F5344CB8AC3E}">
        <p14:creationId xmlns:p14="http://schemas.microsoft.com/office/powerpoint/2010/main" val="29862613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52">
                                            <p:txEl>
                                              <p:pRg st="0" end="0"/>
                                            </p:txEl>
                                          </p:spTgt>
                                        </p:tgtEl>
                                        <p:attrNameLst>
                                          <p:attrName>style.visibility</p:attrName>
                                        </p:attrNameLst>
                                      </p:cBhvr>
                                      <p:to>
                                        <p:strVal val="visible"/>
                                      </p:to>
                                    </p:set>
                                    <p:animEffect transition="in" filter="fade">
                                      <p:cBhvr>
                                        <p:cTn id="7" dur="500"/>
                                        <p:tgtEl>
                                          <p:spTgt spid="113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52">
                                            <p:txEl>
                                              <p:pRg st="1" end="1"/>
                                            </p:txEl>
                                          </p:spTgt>
                                        </p:tgtEl>
                                        <p:attrNameLst>
                                          <p:attrName>style.visibility</p:attrName>
                                        </p:attrNameLst>
                                      </p:cBhvr>
                                      <p:to>
                                        <p:strVal val="visible"/>
                                      </p:to>
                                    </p:set>
                                    <p:animEffect transition="in" filter="fade">
                                      <p:cBhvr>
                                        <p:cTn id="12" dur="500"/>
                                        <p:tgtEl>
                                          <p:spTgt spid="1135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352">
                                            <p:txEl>
                                              <p:pRg st="2" end="2"/>
                                            </p:txEl>
                                          </p:spTgt>
                                        </p:tgtEl>
                                        <p:attrNameLst>
                                          <p:attrName>style.visibility</p:attrName>
                                        </p:attrNameLst>
                                      </p:cBhvr>
                                      <p:to>
                                        <p:strVal val="visible"/>
                                      </p:to>
                                    </p:set>
                                    <p:animEffect transition="in" filter="fade">
                                      <p:cBhvr>
                                        <p:cTn id="15" dur="500"/>
                                        <p:tgtEl>
                                          <p:spTgt spid="1135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352">
                                            <p:txEl>
                                              <p:pRg st="3" end="3"/>
                                            </p:txEl>
                                          </p:spTgt>
                                        </p:tgtEl>
                                        <p:attrNameLst>
                                          <p:attrName>style.visibility</p:attrName>
                                        </p:attrNameLst>
                                      </p:cBhvr>
                                      <p:to>
                                        <p:strVal val="visible"/>
                                      </p:to>
                                    </p:set>
                                    <p:animEffect transition="in" filter="fade">
                                      <p:cBhvr>
                                        <p:cTn id="20" dur="500"/>
                                        <p:tgtEl>
                                          <p:spTgt spid="1135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352">
                                            <p:txEl>
                                              <p:pRg st="4" end="4"/>
                                            </p:txEl>
                                          </p:spTgt>
                                        </p:tgtEl>
                                        <p:attrNameLst>
                                          <p:attrName>style.visibility</p:attrName>
                                        </p:attrNameLst>
                                      </p:cBhvr>
                                      <p:to>
                                        <p:strVal val="visible"/>
                                      </p:to>
                                    </p:set>
                                    <p:animEffect transition="in" filter="fade">
                                      <p:cBhvr>
                                        <p:cTn id="25" dur="500"/>
                                        <p:tgtEl>
                                          <p:spTgt spid="1135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52">
                                            <p:txEl>
                                              <p:pRg st="5" end="5"/>
                                            </p:txEl>
                                          </p:spTgt>
                                        </p:tgtEl>
                                        <p:attrNameLst>
                                          <p:attrName>style.visibility</p:attrName>
                                        </p:attrNameLst>
                                      </p:cBhvr>
                                      <p:to>
                                        <p:strVal val="visible"/>
                                      </p:to>
                                    </p:set>
                                    <p:animEffect transition="in" filter="fade">
                                      <p:cBhvr>
                                        <p:cTn id="28" dur="500"/>
                                        <p:tgtEl>
                                          <p:spTgt spid="1135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352">
                                            <p:txEl>
                                              <p:pRg st="6" end="6"/>
                                            </p:txEl>
                                          </p:spTgt>
                                        </p:tgtEl>
                                        <p:attrNameLst>
                                          <p:attrName>style.visibility</p:attrName>
                                        </p:attrNameLst>
                                      </p:cBhvr>
                                      <p:to>
                                        <p:strVal val="visible"/>
                                      </p:to>
                                    </p:set>
                                    <p:animEffect transition="in" filter="fade">
                                      <p:cBhvr>
                                        <p:cTn id="33" dur="500"/>
                                        <p:tgtEl>
                                          <p:spTgt spid="11352">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352">
                                            <p:txEl>
                                              <p:pRg st="7" end="7"/>
                                            </p:txEl>
                                          </p:spTgt>
                                        </p:tgtEl>
                                        <p:attrNameLst>
                                          <p:attrName>style.visibility</p:attrName>
                                        </p:attrNameLst>
                                      </p:cBhvr>
                                      <p:to>
                                        <p:strVal val="visible"/>
                                      </p:to>
                                    </p:set>
                                    <p:animEffect transition="in" filter="fade">
                                      <p:cBhvr>
                                        <p:cTn id="36" dur="500"/>
                                        <p:tgtEl>
                                          <p:spTgt spid="11352">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352">
                                            <p:txEl>
                                              <p:pRg st="8" end="8"/>
                                            </p:txEl>
                                          </p:spTgt>
                                        </p:tgtEl>
                                        <p:attrNameLst>
                                          <p:attrName>style.visibility</p:attrName>
                                        </p:attrNameLst>
                                      </p:cBhvr>
                                      <p:to>
                                        <p:strVal val="visible"/>
                                      </p:to>
                                    </p:set>
                                    <p:animEffect transition="in" filter="fade">
                                      <p:cBhvr>
                                        <p:cTn id="39" dur="500"/>
                                        <p:tgtEl>
                                          <p:spTgt spid="11352">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352">
                                            <p:txEl>
                                              <p:pRg st="9" end="9"/>
                                            </p:txEl>
                                          </p:spTgt>
                                        </p:tgtEl>
                                        <p:attrNameLst>
                                          <p:attrName>style.visibility</p:attrName>
                                        </p:attrNameLst>
                                      </p:cBhvr>
                                      <p:to>
                                        <p:strVal val="visible"/>
                                      </p:to>
                                    </p:set>
                                    <p:animEffect transition="in" filter="fade">
                                      <p:cBhvr>
                                        <p:cTn id="42" dur="500"/>
                                        <p:tgtEl>
                                          <p:spTgt spid="113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2"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1" name="Rectangle 87"/>
          <p:cNvSpPr>
            <a:spLocks noGrp="1" noChangeArrowheads="1"/>
          </p:cNvSpPr>
          <p:nvPr>
            <p:ph type="title"/>
          </p:nvPr>
        </p:nvSpPr>
        <p:spPr/>
        <p:txBody>
          <a:bodyPr/>
          <a:lstStyle/>
          <a:p>
            <a:pPr eaLnBrk="1" hangingPunct="1">
              <a:defRPr/>
            </a:pPr>
            <a:r>
              <a:rPr lang="en-US"/>
              <a:t>Machine Words</a:t>
            </a:r>
          </a:p>
        </p:txBody>
      </p:sp>
      <p:sp>
        <p:nvSpPr>
          <p:cNvPr id="11352" name="Rectangle 88"/>
          <p:cNvSpPr>
            <a:spLocks noGrp="1" noChangeArrowheads="1"/>
          </p:cNvSpPr>
          <p:nvPr>
            <p:ph idx="1"/>
          </p:nvPr>
        </p:nvSpPr>
        <p:spPr/>
        <p:txBody>
          <a:bodyPr/>
          <a:lstStyle/>
          <a:p>
            <a:pPr eaLnBrk="1" hangingPunct="1">
              <a:buFont typeface="Wingdings" pitchFamily="-1" charset="2"/>
              <a:buNone/>
              <a:defRPr/>
            </a:pPr>
            <a:r>
              <a:rPr lang="en-US" dirty="0">
                <a:ea typeface="ＭＳ Ｐゴシック" pitchFamily="-1" charset="-128"/>
                <a:cs typeface="ＭＳ Ｐゴシック" pitchFamily="-1" charset="-128"/>
              </a:rPr>
              <a:t>Each CPU Has “Word Size”</a:t>
            </a:r>
          </a:p>
          <a:p>
            <a:pPr lvl="1" eaLnBrk="1" hangingPunct="1">
              <a:buFont typeface="Wingdings" pitchFamily="-1" charset="2"/>
              <a:buChar char="n"/>
              <a:defRPr/>
            </a:pPr>
            <a:r>
              <a:rPr lang="en-US" dirty="0" smtClean="0"/>
              <a:t>Most newer </a:t>
            </a:r>
            <a:r>
              <a:rPr lang="en-US" dirty="0"/>
              <a:t>systems are 64 bits (8 bytes)</a:t>
            </a:r>
          </a:p>
          <a:p>
            <a:pPr lvl="2" eaLnBrk="1" hangingPunct="1">
              <a:buFont typeface="Wingdings" pitchFamily="-1" charset="2"/>
              <a:buChar char="l"/>
              <a:defRPr/>
            </a:pPr>
            <a:r>
              <a:rPr lang="en-US" dirty="0">
                <a:ea typeface="ＭＳ Ｐゴシック" pitchFamily="-1" charset="-128"/>
              </a:rPr>
              <a:t>Potentially address </a:t>
            </a:r>
            <a:r>
              <a:rPr lang="en-US" dirty="0">
                <a:latin typeface="Symbol" pitchFamily="-1" charset="2"/>
                <a:ea typeface="ＭＳ Ｐゴシック" pitchFamily="-1" charset="-128"/>
              </a:rPr>
              <a:t></a:t>
            </a:r>
            <a:r>
              <a:rPr lang="en-US" dirty="0">
                <a:ea typeface="ＭＳ Ｐゴシック" pitchFamily="-1" charset="-128"/>
              </a:rPr>
              <a:t> 1.8 X 10</a:t>
            </a:r>
            <a:r>
              <a:rPr lang="en-US" baseline="30000" dirty="0">
                <a:ea typeface="ＭＳ Ｐゴシック" pitchFamily="-1" charset="-128"/>
              </a:rPr>
              <a:t>19</a:t>
            </a:r>
            <a:r>
              <a:rPr lang="en-US" dirty="0">
                <a:ea typeface="ＭＳ Ｐゴシック" pitchFamily="-1" charset="-128"/>
              </a:rPr>
              <a:t> bytes or 18 </a:t>
            </a:r>
            <a:r>
              <a:rPr lang="en-US" i="1" dirty="0" err="1" smtClean="0">
                <a:ea typeface="ＭＳ Ｐゴシック" pitchFamily="-1" charset="-128"/>
              </a:rPr>
              <a:t>Exa</a:t>
            </a:r>
            <a:r>
              <a:rPr lang="en-US" dirty="0" err="1" smtClean="0">
                <a:ea typeface="ＭＳ Ｐゴシック" pitchFamily="-1" charset="-128"/>
              </a:rPr>
              <a:t>bytes</a:t>
            </a:r>
            <a:endParaRPr lang="en-US" dirty="0" smtClean="0">
              <a:ea typeface="ＭＳ Ｐゴシック" pitchFamily="-1" charset="-128"/>
            </a:endParaRPr>
          </a:p>
          <a:p>
            <a:pPr lvl="2" eaLnBrk="1" hangingPunct="1">
              <a:buFont typeface="Wingdings" pitchFamily="-1" charset="2"/>
              <a:buChar char="l"/>
              <a:defRPr/>
            </a:pPr>
            <a:r>
              <a:rPr lang="en-US" dirty="0" err="1" smtClean="0">
                <a:latin typeface="Courier"/>
                <a:cs typeface="Courier"/>
              </a:rPr>
              <a:t>addq</a:t>
            </a:r>
            <a:r>
              <a:rPr lang="en-US" dirty="0" smtClean="0"/>
              <a:t> </a:t>
            </a:r>
            <a:r>
              <a:rPr lang="en-US" dirty="0"/>
              <a:t>and </a:t>
            </a:r>
            <a:r>
              <a:rPr lang="en-US" dirty="0" err="1" smtClean="0">
                <a:latin typeface="Courier"/>
                <a:cs typeface="Courier"/>
              </a:rPr>
              <a:t>movq</a:t>
            </a:r>
            <a:r>
              <a:rPr lang="en-US" dirty="0" smtClean="0"/>
              <a:t> </a:t>
            </a:r>
            <a:r>
              <a:rPr lang="en-US" dirty="0"/>
              <a:t>are assembly instructions where the </a:t>
            </a:r>
            <a:r>
              <a:rPr lang="en-US" dirty="0" smtClean="0"/>
              <a:t>“</a:t>
            </a:r>
            <a:r>
              <a:rPr lang="en-US" dirty="0" smtClean="0">
                <a:latin typeface="Courier"/>
                <a:cs typeface="Courier"/>
              </a:rPr>
              <a:t>q</a:t>
            </a:r>
            <a:r>
              <a:rPr lang="en-US" dirty="0" smtClean="0"/>
              <a:t>” </a:t>
            </a:r>
            <a:r>
              <a:rPr lang="en-US" dirty="0"/>
              <a:t>suffix </a:t>
            </a:r>
            <a:r>
              <a:rPr lang="en-US" dirty="0" smtClean="0"/>
              <a:t>stands for “quad word” (4*16=64) and implies </a:t>
            </a:r>
            <a:r>
              <a:rPr lang="en-US" dirty="0"/>
              <a:t>that </a:t>
            </a:r>
            <a:r>
              <a:rPr lang="en-US" dirty="0" smtClean="0"/>
              <a:t>64-</a:t>
            </a:r>
            <a:r>
              <a:rPr lang="en-US" dirty="0"/>
              <a:t>bit values are being added or moved</a:t>
            </a:r>
            <a:endParaRPr lang="en-US" dirty="0">
              <a:ea typeface="ＭＳ Ｐゴシック" pitchFamily="-1" charset="-128"/>
            </a:endParaRPr>
          </a:p>
          <a:p>
            <a:pPr lvl="1" eaLnBrk="1" hangingPunct="1">
              <a:buFont typeface="Wingdings" pitchFamily="-1" charset="2"/>
              <a:buChar char="n"/>
              <a:defRPr/>
            </a:pPr>
            <a:r>
              <a:rPr lang="en-US" dirty="0"/>
              <a:t>Machines support multiple data formats</a:t>
            </a:r>
          </a:p>
          <a:p>
            <a:pPr lvl="2" eaLnBrk="1" hangingPunct="1">
              <a:buFont typeface="Wingdings" pitchFamily="-1" charset="2"/>
              <a:buChar char="l"/>
              <a:defRPr/>
            </a:pPr>
            <a:r>
              <a:rPr lang="en-US" dirty="0">
                <a:ea typeface="ＭＳ Ｐゴシック" pitchFamily="-1" charset="-128"/>
              </a:rPr>
              <a:t>Fractions or multiples of word size</a:t>
            </a:r>
          </a:p>
          <a:p>
            <a:pPr lvl="2" eaLnBrk="1" hangingPunct="1">
              <a:buFont typeface="Wingdings" pitchFamily="-1" charset="2"/>
              <a:buChar char="l"/>
              <a:defRPr/>
            </a:pPr>
            <a:r>
              <a:rPr lang="en-US" dirty="0">
                <a:ea typeface="ＭＳ Ｐゴシック" pitchFamily="-1" charset="-128"/>
              </a:rPr>
              <a:t>Always integral number of bytes</a:t>
            </a:r>
          </a:p>
        </p:txBody>
      </p:sp>
    </p:spTree>
    <p:extLst>
      <p:ext uri="{BB962C8B-B14F-4D97-AF65-F5344CB8AC3E}">
        <p14:creationId xmlns:p14="http://schemas.microsoft.com/office/powerpoint/2010/main" val="886085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52">
                                            <p:txEl>
                                              <p:pRg st="0" end="0"/>
                                            </p:txEl>
                                          </p:spTgt>
                                        </p:tgtEl>
                                        <p:attrNameLst>
                                          <p:attrName>style.visibility</p:attrName>
                                        </p:attrNameLst>
                                      </p:cBhvr>
                                      <p:to>
                                        <p:strVal val="visible"/>
                                      </p:to>
                                    </p:set>
                                    <p:animEffect transition="in" filter="fade">
                                      <p:cBhvr>
                                        <p:cTn id="7" dur="500"/>
                                        <p:tgtEl>
                                          <p:spTgt spid="113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52">
                                            <p:txEl>
                                              <p:pRg st="1" end="1"/>
                                            </p:txEl>
                                          </p:spTgt>
                                        </p:tgtEl>
                                        <p:attrNameLst>
                                          <p:attrName>style.visibility</p:attrName>
                                        </p:attrNameLst>
                                      </p:cBhvr>
                                      <p:to>
                                        <p:strVal val="visible"/>
                                      </p:to>
                                    </p:set>
                                    <p:animEffect transition="in" filter="fade">
                                      <p:cBhvr>
                                        <p:cTn id="12" dur="500"/>
                                        <p:tgtEl>
                                          <p:spTgt spid="1135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352">
                                            <p:txEl>
                                              <p:pRg st="2" end="2"/>
                                            </p:txEl>
                                          </p:spTgt>
                                        </p:tgtEl>
                                        <p:attrNameLst>
                                          <p:attrName>style.visibility</p:attrName>
                                        </p:attrNameLst>
                                      </p:cBhvr>
                                      <p:to>
                                        <p:strVal val="visible"/>
                                      </p:to>
                                    </p:set>
                                    <p:animEffect transition="in" filter="fade">
                                      <p:cBhvr>
                                        <p:cTn id="15" dur="500"/>
                                        <p:tgtEl>
                                          <p:spTgt spid="1135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352">
                                            <p:txEl>
                                              <p:pRg st="3" end="3"/>
                                            </p:txEl>
                                          </p:spTgt>
                                        </p:tgtEl>
                                        <p:attrNameLst>
                                          <p:attrName>style.visibility</p:attrName>
                                        </p:attrNameLst>
                                      </p:cBhvr>
                                      <p:to>
                                        <p:strVal val="visible"/>
                                      </p:to>
                                    </p:set>
                                    <p:animEffect transition="in" filter="fade">
                                      <p:cBhvr>
                                        <p:cTn id="18" dur="500"/>
                                        <p:tgtEl>
                                          <p:spTgt spid="11352">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352">
                                            <p:txEl>
                                              <p:pRg st="4" end="4"/>
                                            </p:txEl>
                                          </p:spTgt>
                                        </p:tgtEl>
                                        <p:attrNameLst>
                                          <p:attrName>style.visibility</p:attrName>
                                        </p:attrNameLst>
                                      </p:cBhvr>
                                      <p:to>
                                        <p:strVal val="visible"/>
                                      </p:to>
                                    </p:set>
                                    <p:animEffect transition="in" filter="fade">
                                      <p:cBhvr>
                                        <p:cTn id="23" dur="500"/>
                                        <p:tgtEl>
                                          <p:spTgt spid="1135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352">
                                            <p:txEl>
                                              <p:pRg st="5" end="5"/>
                                            </p:txEl>
                                          </p:spTgt>
                                        </p:tgtEl>
                                        <p:attrNameLst>
                                          <p:attrName>style.visibility</p:attrName>
                                        </p:attrNameLst>
                                      </p:cBhvr>
                                      <p:to>
                                        <p:strVal val="visible"/>
                                      </p:to>
                                    </p:set>
                                    <p:animEffect transition="in" filter="fade">
                                      <p:cBhvr>
                                        <p:cTn id="26" dur="500"/>
                                        <p:tgtEl>
                                          <p:spTgt spid="11352">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352">
                                            <p:txEl>
                                              <p:pRg st="6" end="6"/>
                                            </p:txEl>
                                          </p:spTgt>
                                        </p:tgtEl>
                                        <p:attrNameLst>
                                          <p:attrName>style.visibility</p:attrName>
                                        </p:attrNameLst>
                                      </p:cBhvr>
                                      <p:to>
                                        <p:strVal val="visible"/>
                                      </p:to>
                                    </p:set>
                                    <p:animEffect transition="in" filter="fade">
                                      <p:cBhvr>
                                        <p:cTn id="29" dur="500"/>
                                        <p:tgtEl>
                                          <p:spTgt spid="113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2"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2" name="Rectangle 26"/>
          <p:cNvSpPr>
            <a:spLocks noGrp="1" noChangeArrowheads="1"/>
          </p:cNvSpPr>
          <p:nvPr>
            <p:ph type="title"/>
          </p:nvPr>
        </p:nvSpPr>
        <p:spPr>
          <a:xfrm>
            <a:off x="528638" y="323850"/>
            <a:ext cx="8128000" cy="573088"/>
          </a:xfrm>
        </p:spPr>
        <p:txBody>
          <a:bodyPr/>
          <a:lstStyle/>
          <a:p>
            <a:pPr eaLnBrk="1" hangingPunct="1">
              <a:defRPr/>
            </a:pPr>
            <a:r>
              <a:rPr lang="en-US"/>
              <a:t>Word-Oriented Memory Organization</a:t>
            </a:r>
          </a:p>
        </p:txBody>
      </p:sp>
      <p:sp>
        <p:nvSpPr>
          <p:cNvPr id="34843" name="Rectangle 27"/>
          <p:cNvSpPr>
            <a:spLocks noGrp="1" noChangeArrowheads="1"/>
          </p:cNvSpPr>
          <p:nvPr>
            <p:ph idx="1"/>
          </p:nvPr>
        </p:nvSpPr>
        <p:spPr>
          <a:xfrm>
            <a:off x="304800" y="1905000"/>
            <a:ext cx="4343400" cy="4419600"/>
          </a:xfrm>
        </p:spPr>
        <p:txBody>
          <a:bodyPr/>
          <a:lstStyle/>
          <a:p>
            <a:pPr eaLnBrk="1" hangingPunct="1">
              <a:tabLst>
                <a:tab pos="2166938" algn="l"/>
                <a:tab pos="3436938" algn="l"/>
                <a:tab pos="3995738" algn="l"/>
              </a:tabLst>
              <a:defRPr/>
            </a:pPr>
            <a:r>
              <a:rPr lang="en-US">
                <a:latin typeface="Helvetica" charset="0"/>
              </a:rPr>
              <a:t>Addresses Specify Byte Locations</a:t>
            </a:r>
          </a:p>
          <a:p>
            <a:pPr lvl="1" eaLnBrk="1" hangingPunct="1">
              <a:tabLst>
                <a:tab pos="2166938" algn="l"/>
                <a:tab pos="3436938" algn="l"/>
                <a:tab pos="3995738" algn="l"/>
              </a:tabLst>
              <a:defRPr/>
            </a:pPr>
            <a:r>
              <a:rPr lang="en-US">
                <a:latin typeface="Helvetica" charset="0"/>
                <a:ea typeface="ＭＳ Ｐゴシック" charset="0"/>
              </a:rPr>
              <a:t>Address of first byte in word</a:t>
            </a:r>
          </a:p>
          <a:p>
            <a:pPr lvl="1" eaLnBrk="1" hangingPunct="1">
              <a:tabLst>
                <a:tab pos="2166938" algn="l"/>
                <a:tab pos="3436938" algn="l"/>
                <a:tab pos="3995738" algn="l"/>
              </a:tabLst>
              <a:defRPr/>
            </a:pPr>
            <a:r>
              <a:rPr lang="en-US">
                <a:latin typeface="Helvetica" charset="0"/>
                <a:ea typeface="ＭＳ Ｐゴシック" charset="0"/>
              </a:rPr>
              <a:t>Addresses of successive words differ by 4 (32-bit) or 8 (64-bit)</a:t>
            </a:r>
            <a:endParaRPr lang="en-US" baseline="-25000">
              <a:latin typeface="Helvetica" charset="0"/>
              <a:ea typeface="ＭＳ Ｐゴシック" charset="0"/>
            </a:endParaRPr>
          </a:p>
        </p:txBody>
      </p:sp>
      <p:sp>
        <p:nvSpPr>
          <p:cNvPr id="67587" name="Rectangle 2"/>
          <p:cNvSpPr>
            <a:spLocks noChangeArrowheads="1"/>
          </p:cNvSpPr>
          <p:nvPr/>
        </p:nvSpPr>
        <p:spPr bwMode="auto">
          <a:xfrm>
            <a:off x="6737350" y="1524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88" name="Rectangle 3"/>
          <p:cNvSpPr>
            <a:spLocks noChangeArrowheads="1"/>
          </p:cNvSpPr>
          <p:nvPr/>
        </p:nvSpPr>
        <p:spPr bwMode="auto">
          <a:xfrm>
            <a:off x="6737350" y="18288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89" name="Rectangle 4"/>
          <p:cNvSpPr>
            <a:spLocks noChangeArrowheads="1"/>
          </p:cNvSpPr>
          <p:nvPr/>
        </p:nvSpPr>
        <p:spPr bwMode="auto">
          <a:xfrm>
            <a:off x="6737350" y="21336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0" name="Rectangle 5"/>
          <p:cNvSpPr>
            <a:spLocks noChangeArrowheads="1"/>
          </p:cNvSpPr>
          <p:nvPr/>
        </p:nvSpPr>
        <p:spPr bwMode="auto">
          <a:xfrm>
            <a:off x="6737350" y="2438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1" name="Rectangle 6"/>
          <p:cNvSpPr>
            <a:spLocks noChangeArrowheads="1"/>
          </p:cNvSpPr>
          <p:nvPr/>
        </p:nvSpPr>
        <p:spPr bwMode="auto">
          <a:xfrm>
            <a:off x="6737350" y="27432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2" name="Rectangle 7"/>
          <p:cNvSpPr>
            <a:spLocks noChangeArrowheads="1"/>
          </p:cNvSpPr>
          <p:nvPr/>
        </p:nvSpPr>
        <p:spPr bwMode="auto">
          <a:xfrm>
            <a:off x="6737350" y="3048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3" name="Rectangle 8"/>
          <p:cNvSpPr>
            <a:spLocks noChangeArrowheads="1"/>
          </p:cNvSpPr>
          <p:nvPr/>
        </p:nvSpPr>
        <p:spPr bwMode="auto">
          <a:xfrm>
            <a:off x="6737350" y="33528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4" name="Rectangle 9"/>
          <p:cNvSpPr>
            <a:spLocks noChangeArrowheads="1"/>
          </p:cNvSpPr>
          <p:nvPr/>
        </p:nvSpPr>
        <p:spPr bwMode="auto">
          <a:xfrm>
            <a:off x="6737350" y="36576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5" name="Rectangle 10"/>
          <p:cNvSpPr>
            <a:spLocks noChangeArrowheads="1"/>
          </p:cNvSpPr>
          <p:nvPr/>
        </p:nvSpPr>
        <p:spPr bwMode="auto">
          <a:xfrm>
            <a:off x="6737350" y="3962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6" name="Rectangle 11"/>
          <p:cNvSpPr>
            <a:spLocks noChangeArrowheads="1"/>
          </p:cNvSpPr>
          <p:nvPr/>
        </p:nvSpPr>
        <p:spPr bwMode="auto">
          <a:xfrm>
            <a:off x="6737350" y="42672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7" name="Rectangle 12"/>
          <p:cNvSpPr>
            <a:spLocks noChangeArrowheads="1"/>
          </p:cNvSpPr>
          <p:nvPr/>
        </p:nvSpPr>
        <p:spPr bwMode="auto">
          <a:xfrm>
            <a:off x="6737350" y="4572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8" name="Rectangle 13"/>
          <p:cNvSpPr>
            <a:spLocks noChangeArrowheads="1"/>
          </p:cNvSpPr>
          <p:nvPr/>
        </p:nvSpPr>
        <p:spPr bwMode="auto">
          <a:xfrm>
            <a:off x="6737350" y="48768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599" name="Rectangle 14"/>
          <p:cNvSpPr>
            <a:spLocks noChangeArrowheads="1"/>
          </p:cNvSpPr>
          <p:nvPr/>
        </p:nvSpPr>
        <p:spPr bwMode="auto">
          <a:xfrm>
            <a:off x="7499350" y="15240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0015</a:t>
            </a:r>
          </a:p>
        </p:txBody>
      </p:sp>
      <p:sp>
        <p:nvSpPr>
          <p:cNvPr id="67600" name="Rectangle 15"/>
          <p:cNvSpPr>
            <a:spLocks noChangeArrowheads="1"/>
          </p:cNvSpPr>
          <p:nvPr/>
        </p:nvSpPr>
        <p:spPr bwMode="auto">
          <a:xfrm>
            <a:off x="7499350" y="18288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0014</a:t>
            </a:r>
          </a:p>
        </p:txBody>
      </p:sp>
      <p:sp>
        <p:nvSpPr>
          <p:cNvPr id="67601" name="Rectangle 16"/>
          <p:cNvSpPr>
            <a:spLocks noChangeArrowheads="1"/>
          </p:cNvSpPr>
          <p:nvPr/>
        </p:nvSpPr>
        <p:spPr bwMode="auto">
          <a:xfrm>
            <a:off x="7499350" y="21336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0013</a:t>
            </a:r>
          </a:p>
        </p:txBody>
      </p:sp>
      <p:sp>
        <p:nvSpPr>
          <p:cNvPr id="67602" name="Rectangle 17"/>
          <p:cNvSpPr>
            <a:spLocks noChangeArrowheads="1"/>
          </p:cNvSpPr>
          <p:nvPr/>
        </p:nvSpPr>
        <p:spPr bwMode="auto">
          <a:xfrm>
            <a:off x="7499350" y="24384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0012</a:t>
            </a:r>
          </a:p>
        </p:txBody>
      </p:sp>
      <p:sp>
        <p:nvSpPr>
          <p:cNvPr id="67603" name="Rectangle 18"/>
          <p:cNvSpPr>
            <a:spLocks noChangeArrowheads="1"/>
          </p:cNvSpPr>
          <p:nvPr/>
        </p:nvSpPr>
        <p:spPr bwMode="auto">
          <a:xfrm>
            <a:off x="7499350" y="27432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0011</a:t>
            </a:r>
          </a:p>
        </p:txBody>
      </p:sp>
      <p:sp>
        <p:nvSpPr>
          <p:cNvPr id="67604" name="Rectangle 19"/>
          <p:cNvSpPr>
            <a:spLocks noChangeArrowheads="1"/>
          </p:cNvSpPr>
          <p:nvPr/>
        </p:nvSpPr>
        <p:spPr bwMode="auto">
          <a:xfrm>
            <a:off x="7499350" y="30480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0010</a:t>
            </a:r>
          </a:p>
        </p:txBody>
      </p:sp>
      <p:sp>
        <p:nvSpPr>
          <p:cNvPr id="67605" name="Rectangle 20"/>
          <p:cNvSpPr>
            <a:spLocks noChangeArrowheads="1"/>
          </p:cNvSpPr>
          <p:nvPr/>
        </p:nvSpPr>
        <p:spPr bwMode="auto">
          <a:xfrm>
            <a:off x="7499350" y="33528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0009</a:t>
            </a:r>
          </a:p>
        </p:txBody>
      </p:sp>
      <p:sp>
        <p:nvSpPr>
          <p:cNvPr id="67606" name="Rectangle 21"/>
          <p:cNvSpPr>
            <a:spLocks noChangeArrowheads="1"/>
          </p:cNvSpPr>
          <p:nvPr/>
        </p:nvSpPr>
        <p:spPr bwMode="auto">
          <a:xfrm>
            <a:off x="7499350" y="36576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0008</a:t>
            </a:r>
          </a:p>
        </p:txBody>
      </p:sp>
      <p:sp>
        <p:nvSpPr>
          <p:cNvPr id="67607" name="Rectangle 22"/>
          <p:cNvSpPr>
            <a:spLocks noChangeArrowheads="1"/>
          </p:cNvSpPr>
          <p:nvPr/>
        </p:nvSpPr>
        <p:spPr bwMode="auto">
          <a:xfrm>
            <a:off x="7499350" y="39624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0007</a:t>
            </a:r>
          </a:p>
        </p:txBody>
      </p:sp>
      <p:sp>
        <p:nvSpPr>
          <p:cNvPr id="67608" name="Rectangle 23"/>
          <p:cNvSpPr>
            <a:spLocks noChangeArrowheads="1"/>
          </p:cNvSpPr>
          <p:nvPr/>
        </p:nvSpPr>
        <p:spPr bwMode="auto">
          <a:xfrm>
            <a:off x="7499350" y="42672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0006</a:t>
            </a:r>
          </a:p>
        </p:txBody>
      </p:sp>
      <p:sp>
        <p:nvSpPr>
          <p:cNvPr id="67609" name="Rectangle 24"/>
          <p:cNvSpPr>
            <a:spLocks noChangeArrowheads="1"/>
          </p:cNvSpPr>
          <p:nvPr/>
        </p:nvSpPr>
        <p:spPr bwMode="auto">
          <a:xfrm>
            <a:off x="7499350" y="45720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0005</a:t>
            </a:r>
          </a:p>
        </p:txBody>
      </p:sp>
      <p:sp>
        <p:nvSpPr>
          <p:cNvPr id="67610" name="Rectangle 25"/>
          <p:cNvSpPr>
            <a:spLocks noChangeArrowheads="1"/>
          </p:cNvSpPr>
          <p:nvPr/>
        </p:nvSpPr>
        <p:spPr bwMode="auto">
          <a:xfrm>
            <a:off x="7499350" y="48768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0004</a:t>
            </a:r>
          </a:p>
        </p:txBody>
      </p:sp>
      <p:grpSp>
        <p:nvGrpSpPr>
          <p:cNvPr id="67611" name="Group 28"/>
          <p:cNvGrpSpPr>
            <a:grpSpLocks/>
          </p:cNvGrpSpPr>
          <p:nvPr/>
        </p:nvGrpSpPr>
        <p:grpSpPr bwMode="auto">
          <a:xfrm>
            <a:off x="5791200" y="1524000"/>
            <a:ext cx="609600" cy="4876800"/>
            <a:chOff x="4176" y="768"/>
            <a:chExt cx="240" cy="3072"/>
          </a:xfrm>
        </p:grpSpPr>
        <p:sp>
          <p:nvSpPr>
            <p:cNvPr id="67641" name="Rectangle 29"/>
            <p:cNvSpPr>
              <a:spLocks noChangeArrowheads="1"/>
            </p:cNvSpPr>
            <p:nvPr/>
          </p:nvSpPr>
          <p:spPr bwMode="auto">
            <a:xfrm>
              <a:off x="4176" y="2304"/>
              <a:ext cx="240" cy="1536"/>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42" name="Rectangle 30"/>
            <p:cNvSpPr>
              <a:spLocks noChangeArrowheads="1"/>
            </p:cNvSpPr>
            <p:nvPr/>
          </p:nvSpPr>
          <p:spPr bwMode="auto">
            <a:xfrm>
              <a:off x="4176" y="768"/>
              <a:ext cx="240" cy="1536"/>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grpSp>
      <p:grpSp>
        <p:nvGrpSpPr>
          <p:cNvPr id="67612" name="Group 31"/>
          <p:cNvGrpSpPr>
            <a:grpSpLocks/>
          </p:cNvGrpSpPr>
          <p:nvPr/>
        </p:nvGrpSpPr>
        <p:grpSpPr bwMode="auto">
          <a:xfrm>
            <a:off x="4876800" y="1524000"/>
            <a:ext cx="609600" cy="4876800"/>
            <a:chOff x="3792" y="768"/>
            <a:chExt cx="240" cy="3072"/>
          </a:xfrm>
        </p:grpSpPr>
        <p:sp>
          <p:nvSpPr>
            <p:cNvPr id="67637" name="Rectangle 32"/>
            <p:cNvSpPr>
              <a:spLocks noChangeArrowheads="1"/>
            </p:cNvSpPr>
            <p:nvPr/>
          </p:nvSpPr>
          <p:spPr bwMode="auto">
            <a:xfrm>
              <a:off x="3792" y="768"/>
              <a:ext cx="240" cy="768"/>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38" name="Rectangle 33"/>
            <p:cNvSpPr>
              <a:spLocks noChangeArrowheads="1"/>
            </p:cNvSpPr>
            <p:nvPr/>
          </p:nvSpPr>
          <p:spPr bwMode="auto">
            <a:xfrm>
              <a:off x="3792" y="1536"/>
              <a:ext cx="240" cy="768"/>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39" name="Rectangle 34"/>
            <p:cNvSpPr>
              <a:spLocks noChangeArrowheads="1"/>
            </p:cNvSpPr>
            <p:nvPr/>
          </p:nvSpPr>
          <p:spPr bwMode="auto">
            <a:xfrm>
              <a:off x="3792" y="2304"/>
              <a:ext cx="240" cy="768"/>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40" name="Rectangle 35"/>
            <p:cNvSpPr>
              <a:spLocks noChangeArrowheads="1"/>
            </p:cNvSpPr>
            <p:nvPr/>
          </p:nvSpPr>
          <p:spPr bwMode="auto">
            <a:xfrm>
              <a:off x="3792" y="3072"/>
              <a:ext cx="240" cy="768"/>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grpSp>
      <p:sp>
        <p:nvSpPr>
          <p:cNvPr id="67613" name="Text Box 36"/>
          <p:cNvSpPr txBox="1">
            <a:spLocks noChangeArrowheads="1"/>
          </p:cNvSpPr>
          <p:nvPr/>
        </p:nvSpPr>
        <p:spPr bwMode="auto">
          <a:xfrm>
            <a:off x="4724400" y="914400"/>
            <a:ext cx="89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32-bit</a:t>
            </a:r>
          </a:p>
          <a:p>
            <a:pPr>
              <a:lnSpc>
                <a:spcPct val="100000"/>
              </a:lnSpc>
            </a:pPr>
            <a:r>
              <a:rPr lang="en-US" sz="1800">
                <a:solidFill>
                  <a:srgbClr val="000066"/>
                </a:solidFill>
              </a:rPr>
              <a:t>Words</a:t>
            </a:r>
          </a:p>
        </p:txBody>
      </p:sp>
      <p:sp>
        <p:nvSpPr>
          <p:cNvPr id="67614" name="Text Box 37"/>
          <p:cNvSpPr txBox="1">
            <a:spLocks noChangeArrowheads="1"/>
          </p:cNvSpPr>
          <p:nvPr/>
        </p:nvSpPr>
        <p:spPr bwMode="auto">
          <a:xfrm>
            <a:off x="6491288" y="877888"/>
            <a:ext cx="1082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Memory</a:t>
            </a:r>
          </a:p>
          <a:p>
            <a:pPr>
              <a:lnSpc>
                <a:spcPct val="100000"/>
              </a:lnSpc>
            </a:pPr>
            <a:r>
              <a:rPr lang="en-US" sz="1800">
                <a:solidFill>
                  <a:srgbClr val="000066"/>
                </a:solidFill>
              </a:rPr>
              <a:t>(bytes)</a:t>
            </a:r>
          </a:p>
        </p:txBody>
      </p:sp>
      <p:sp>
        <p:nvSpPr>
          <p:cNvPr id="67615" name="Text Box 38"/>
          <p:cNvSpPr txBox="1">
            <a:spLocks noChangeArrowheads="1"/>
          </p:cNvSpPr>
          <p:nvPr/>
        </p:nvSpPr>
        <p:spPr bwMode="auto">
          <a:xfrm>
            <a:off x="7448550" y="990600"/>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Addr.</a:t>
            </a:r>
          </a:p>
        </p:txBody>
      </p:sp>
      <p:sp>
        <p:nvSpPr>
          <p:cNvPr id="67616" name="Rectangle 39"/>
          <p:cNvSpPr>
            <a:spLocks noChangeArrowheads="1"/>
          </p:cNvSpPr>
          <p:nvPr/>
        </p:nvSpPr>
        <p:spPr bwMode="auto">
          <a:xfrm>
            <a:off x="6737350" y="51816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17" name="Rectangle 40"/>
          <p:cNvSpPr>
            <a:spLocks noChangeArrowheads="1"/>
          </p:cNvSpPr>
          <p:nvPr/>
        </p:nvSpPr>
        <p:spPr bwMode="auto">
          <a:xfrm>
            <a:off x="7499350" y="51816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0003</a:t>
            </a:r>
          </a:p>
        </p:txBody>
      </p:sp>
      <p:sp>
        <p:nvSpPr>
          <p:cNvPr id="67618" name="Rectangle 41"/>
          <p:cNvSpPr>
            <a:spLocks noChangeArrowheads="1"/>
          </p:cNvSpPr>
          <p:nvPr/>
        </p:nvSpPr>
        <p:spPr bwMode="auto">
          <a:xfrm>
            <a:off x="6737350" y="5486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19" name="Rectangle 42"/>
          <p:cNvSpPr>
            <a:spLocks noChangeArrowheads="1"/>
          </p:cNvSpPr>
          <p:nvPr/>
        </p:nvSpPr>
        <p:spPr bwMode="auto">
          <a:xfrm>
            <a:off x="7499350" y="54864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0002</a:t>
            </a:r>
          </a:p>
        </p:txBody>
      </p:sp>
      <p:sp>
        <p:nvSpPr>
          <p:cNvPr id="67620" name="Rectangle 43"/>
          <p:cNvSpPr>
            <a:spLocks noChangeArrowheads="1"/>
          </p:cNvSpPr>
          <p:nvPr/>
        </p:nvSpPr>
        <p:spPr bwMode="auto">
          <a:xfrm>
            <a:off x="6737350" y="57912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21" name="Rectangle 44"/>
          <p:cNvSpPr>
            <a:spLocks noChangeArrowheads="1"/>
          </p:cNvSpPr>
          <p:nvPr/>
        </p:nvSpPr>
        <p:spPr bwMode="auto">
          <a:xfrm>
            <a:off x="7499350" y="57912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0001</a:t>
            </a:r>
          </a:p>
        </p:txBody>
      </p:sp>
      <p:sp>
        <p:nvSpPr>
          <p:cNvPr id="67622" name="Rectangle 45"/>
          <p:cNvSpPr>
            <a:spLocks noChangeArrowheads="1"/>
          </p:cNvSpPr>
          <p:nvPr/>
        </p:nvSpPr>
        <p:spPr bwMode="auto">
          <a:xfrm>
            <a:off x="6737350" y="6096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7623" name="Rectangle 46"/>
          <p:cNvSpPr>
            <a:spLocks noChangeArrowheads="1"/>
          </p:cNvSpPr>
          <p:nvPr/>
        </p:nvSpPr>
        <p:spPr bwMode="auto">
          <a:xfrm>
            <a:off x="7499350" y="60960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0000</a:t>
            </a:r>
          </a:p>
        </p:txBody>
      </p:sp>
      <p:sp>
        <p:nvSpPr>
          <p:cNvPr id="67624" name="Text Box 60"/>
          <p:cNvSpPr txBox="1">
            <a:spLocks noChangeArrowheads="1"/>
          </p:cNvSpPr>
          <p:nvPr/>
        </p:nvSpPr>
        <p:spPr bwMode="auto">
          <a:xfrm>
            <a:off x="5638800" y="882650"/>
            <a:ext cx="89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64-bit</a:t>
            </a:r>
          </a:p>
          <a:p>
            <a:pPr>
              <a:lnSpc>
                <a:spcPct val="100000"/>
              </a:lnSpc>
            </a:pPr>
            <a:r>
              <a:rPr lang="en-US" sz="1800">
                <a:solidFill>
                  <a:srgbClr val="000066"/>
                </a:solidFill>
              </a:rPr>
              <a:t>Words</a:t>
            </a:r>
          </a:p>
        </p:txBody>
      </p:sp>
      <p:sp>
        <p:nvSpPr>
          <p:cNvPr id="67625" name="Rectangle 61"/>
          <p:cNvSpPr>
            <a:spLocks noChangeArrowheads="1"/>
          </p:cNvSpPr>
          <p:nvPr/>
        </p:nvSpPr>
        <p:spPr bwMode="auto">
          <a:xfrm>
            <a:off x="5791200" y="2362200"/>
            <a:ext cx="60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endParaRPr lang="en-US" sz="1400">
              <a:solidFill>
                <a:srgbClr val="000066"/>
              </a:solidFill>
            </a:endParaRPr>
          </a:p>
        </p:txBody>
      </p:sp>
      <p:sp>
        <p:nvSpPr>
          <p:cNvPr id="67626" name="Rectangle 62"/>
          <p:cNvSpPr>
            <a:spLocks noChangeArrowheads="1"/>
          </p:cNvSpPr>
          <p:nvPr/>
        </p:nvSpPr>
        <p:spPr bwMode="auto">
          <a:xfrm>
            <a:off x="5791200" y="4724400"/>
            <a:ext cx="60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endParaRPr lang="en-US" sz="1400">
              <a:solidFill>
                <a:srgbClr val="000066"/>
              </a:solidFill>
            </a:endParaRPr>
          </a:p>
        </p:txBody>
      </p:sp>
      <p:sp>
        <p:nvSpPr>
          <p:cNvPr id="67627" name="Rectangle 63"/>
          <p:cNvSpPr>
            <a:spLocks noChangeArrowheads="1"/>
          </p:cNvSpPr>
          <p:nvPr/>
        </p:nvSpPr>
        <p:spPr bwMode="auto">
          <a:xfrm>
            <a:off x="4876800" y="1752600"/>
            <a:ext cx="60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p>
        </p:txBody>
      </p:sp>
      <p:sp>
        <p:nvSpPr>
          <p:cNvPr id="67628" name="Rectangle 64"/>
          <p:cNvSpPr>
            <a:spLocks noChangeArrowheads="1"/>
          </p:cNvSpPr>
          <p:nvPr/>
        </p:nvSpPr>
        <p:spPr bwMode="auto">
          <a:xfrm>
            <a:off x="4876800" y="2971800"/>
            <a:ext cx="60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endParaRPr lang="en-US" sz="1400">
              <a:solidFill>
                <a:srgbClr val="000066"/>
              </a:solidFill>
            </a:endParaRPr>
          </a:p>
        </p:txBody>
      </p:sp>
      <p:sp>
        <p:nvSpPr>
          <p:cNvPr id="67629" name="Rectangle 65"/>
          <p:cNvSpPr>
            <a:spLocks noChangeArrowheads="1"/>
          </p:cNvSpPr>
          <p:nvPr/>
        </p:nvSpPr>
        <p:spPr bwMode="auto">
          <a:xfrm>
            <a:off x="4876800" y="4191000"/>
            <a:ext cx="60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endParaRPr lang="en-US" sz="1400">
              <a:solidFill>
                <a:srgbClr val="000066"/>
              </a:solidFill>
            </a:endParaRPr>
          </a:p>
        </p:txBody>
      </p:sp>
      <p:sp>
        <p:nvSpPr>
          <p:cNvPr id="67630" name="Rectangle 66"/>
          <p:cNvSpPr>
            <a:spLocks noChangeArrowheads="1"/>
          </p:cNvSpPr>
          <p:nvPr/>
        </p:nvSpPr>
        <p:spPr bwMode="auto">
          <a:xfrm>
            <a:off x="4876800" y="5410200"/>
            <a:ext cx="60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nSpc>
                <a:spcPct val="100000"/>
              </a:lnSpc>
            </a:pPr>
            <a:r>
              <a:rPr lang="en-US" sz="1400">
                <a:solidFill>
                  <a:srgbClr val="000066"/>
                </a:solidFill>
              </a:rPr>
              <a:t>Addr </a:t>
            </a:r>
          </a:p>
          <a:p>
            <a:pPr>
              <a:lnSpc>
                <a:spcPct val="100000"/>
              </a:lnSpc>
            </a:pPr>
            <a:r>
              <a:rPr lang="en-US" sz="1400">
                <a:solidFill>
                  <a:srgbClr val="000066"/>
                </a:solidFill>
              </a:rPr>
              <a:t>=</a:t>
            </a:r>
          </a:p>
          <a:p>
            <a:pPr>
              <a:lnSpc>
                <a:spcPct val="100000"/>
              </a:lnSpc>
            </a:pPr>
            <a:r>
              <a:rPr lang="en-US" sz="1400" b="0">
                <a:solidFill>
                  <a:srgbClr val="000066"/>
                </a:solidFill>
                <a:latin typeface="Courier New" charset="0"/>
              </a:rPr>
              <a:t>??</a:t>
            </a:r>
            <a:endParaRPr lang="en-US" sz="1400">
              <a:solidFill>
                <a:srgbClr val="000066"/>
              </a:solidFill>
            </a:endParaRPr>
          </a:p>
        </p:txBody>
      </p:sp>
      <p:sp>
        <p:nvSpPr>
          <p:cNvPr id="34890" name="Rectangle 74"/>
          <p:cNvSpPr>
            <a:spLocks noChangeArrowheads="1"/>
          </p:cNvSpPr>
          <p:nvPr/>
        </p:nvSpPr>
        <p:spPr bwMode="auto">
          <a:xfrm>
            <a:off x="4953000" y="2209800"/>
            <a:ext cx="457200" cy="228600"/>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0012</a:t>
            </a:r>
          </a:p>
        </p:txBody>
      </p:sp>
      <p:sp>
        <p:nvSpPr>
          <p:cNvPr id="34891" name="Rectangle 75"/>
          <p:cNvSpPr>
            <a:spLocks noChangeArrowheads="1"/>
          </p:cNvSpPr>
          <p:nvPr/>
        </p:nvSpPr>
        <p:spPr bwMode="auto">
          <a:xfrm>
            <a:off x="4953000" y="3429000"/>
            <a:ext cx="457200" cy="228600"/>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0008</a:t>
            </a:r>
          </a:p>
        </p:txBody>
      </p:sp>
      <p:sp>
        <p:nvSpPr>
          <p:cNvPr id="34892" name="Rectangle 76"/>
          <p:cNvSpPr>
            <a:spLocks noChangeArrowheads="1"/>
          </p:cNvSpPr>
          <p:nvPr/>
        </p:nvSpPr>
        <p:spPr bwMode="auto">
          <a:xfrm>
            <a:off x="4953000" y="4648200"/>
            <a:ext cx="457200" cy="228600"/>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0004</a:t>
            </a:r>
          </a:p>
        </p:txBody>
      </p:sp>
      <p:sp>
        <p:nvSpPr>
          <p:cNvPr id="34893" name="Rectangle 77"/>
          <p:cNvSpPr>
            <a:spLocks noChangeArrowheads="1"/>
          </p:cNvSpPr>
          <p:nvPr/>
        </p:nvSpPr>
        <p:spPr bwMode="auto">
          <a:xfrm>
            <a:off x="4953000" y="5867400"/>
            <a:ext cx="457200" cy="228600"/>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0000</a:t>
            </a:r>
          </a:p>
        </p:txBody>
      </p:sp>
      <p:sp>
        <p:nvSpPr>
          <p:cNvPr id="34894" name="Rectangle 78"/>
          <p:cNvSpPr>
            <a:spLocks noChangeArrowheads="1"/>
          </p:cNvSpPr>
          <p:nvPr/>
        </p:nvSpPr>
        <p:spPr bwMode="auto">
          <a:xfrm>
            <a:off x="5867400" y="2819400"/>
            <a:ext cx="457200" cy="228600"/>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0008</a:t>
            </a:r>
          </a:p>
        </p:txBody>
      </p:sp>
      <p:sp>
        <p:nvSpPr>
          <p:cNvPr id="34895" name="Rectangle 79"/>
          <p:cNvSpPr>
            <a:spLocks noChangeArrowheads="1"/>
          </p:cNvSpPr>
          <p:nvPr/>
        </p:nvSpPr>
        <p:spPr bwMode="auto">
          <a:xfrm>
            <a:off x="5867400" y="5181600"/>
            <a:ext cx="457200" cy="228600"/>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nchor="ctr"/>
          <a:lstStyle/>
          <a:p>
            <a:r>
              <a:rPr lang="en-US" sz="1400" b="0">
                <a:solidFill>
                  <a:srgbClr val="000066"/>
                </a:solidFill>
                <a:latin typeface="Courier New" charset="0"/>
              </a:rPr>
              <a:t>0000</a:t>
            </a:r>
          </a:p>
        </p:txBody>
      </p:sp>
    </p:spTree>
    <p:extLst>
      <p:ext uri="{BB962C8B-B14F-4D97-AF65-F5344CB8AC3E}">
        <p14:creationId xmlns:p14="http://schemas.microsoft.com/office/powerpoint/2010/main" val="3822055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90" grpId="0" animBg="1" autoUpdateAnimBg="0"/>
      <p:bldP spid="34891" grpId="0" animBg="1" autoUpdateAnimBg="0"/>
      <p:bldP spid="34892" grpId="0" animBg="1" autoUpdateAnimBg="0"/>
      <p:bldP spid="34893" grpId="0" animBg="1" autoUpdateAnimBg="0"/>
      <p:bldP spid="34894" grpId="0" animBg="1" autoUpdateAnimBg="0"/>
      <p:bldP spid="3489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Data </a:t>
            </a:r>
            <a:r>
              <a:rPr lang="en-US" dirty="0">
                <a:latin typeface="Helvetica" charset="0"/>
                <a:ea typeface="ＭＳ Ｐゴシック" charset="0"/>
                <a:cs typeface="ＭＳ Ｐゴシック" charset="0"/>
              </a:rPr>
              <a:t>Lab is </a:t>
            </a:r>
            <a:r>
              <a:rPr lang="en-US" dirty="0" smtClean="0">
                <a:latin typeface="Helvetica" charset="0"/>
                <a:ea typeface="ＭＳ Ｐゴシック" charset="0"/>
                <a:cs typeface="ＭＳ Ｐゴシック" charset="0"/>
              </a:rPr>
              <a:t>due </a:t>
            </a:r>
            <a:r>
              <a:rPr lang="en-US" dirty="0">
                <a:latin typeface="Helvetica" charset="0"/>
                <a:ea typeface="ＭＳ Ｐゴシック" charset="0"/>
                <a:cs typeface="ＭＳ Ｐゴシック" charset="0"/>
              </a:rPr>
              <a:t>Friday </a:t>
            </a:r>
            <a:r>
              <a:rPr lang="en-US" dirty="0" smtClean="0">
                <a:latin typeface="Helvetica" charset="0"/>
                <a:ea typeface="ＭＳ Ｐゴシック" charset="0"/>
                <a:cs typeface="ＭＳ Ｐゴシック" charset="0"/>
              </a:rPr>
              <a:t>Sept </a:t>
            </a:r>
            <a:r>
              <a:rPr lang="en-US" dirty="0" smtClean="0">
                <a:latin typeface="Helvetica" charset="0"/>
                <a:ea typeface="ＭＳ Ｐゴシック" charset="0"/>
                <a:cs typeface="ＭＳ Ｐゴシック" charset="0"/>
              </a:rPr>
              <a:t>13 </a:t>
            </a:r>
            <a:r>
              <a:rPr lang="en-US" dirty="0" smtClean="0">
                <a:latin typeface="Helvetica" charset="0"/>
                <a:ea typeface="ＭＳ Ｐゴシック" charset="0"/>
                <a:cs typeface="ＭＳ Ｐゴシック" charset="0"/>
              </a:rPr>
              <a:t>by </a:t>
            </a:r>
            <a:r>
              <a:rPr lang="en-US" dirty="0">
                <a:latin typeface="Helvetica" charset="0"/>
                <a:ea typeface="ＭＳ Ｐゴシック" charset="0"/>
                <a:cs typeface="ＭＳ Ｐゴシック" charset="0"/>
              </a:rPr>
              <a:t>11:55 </a:t>
            </a:r>
            <a:r>
              <a:rPr lang="en-US" dirty="0" smtClean="0">
                <a:latin typeface="Helvetica" charset="0"/>
                <a:ea typeface="ＭＳ Ｐゴシック" charset="0"/>
                <a:cs typeface="ＭＳ Ｐゴシック" charset="0"/>
              </a:rPr>
              <a:t>pm</a:t>
            </a:r>
          </a:p>
          <a:p>
            <a:pPr lvl="1">
              <a:defRPr/>
            </a:pPr>
            <a:r>
              <a:rPr lang="en-US" dirty="0" smtClean="0">
                <a:latin typeface="Helvetica" charset="0"/>
                <a:ea typeface="ＭＳ Ｐゴシック" charset="0"/>
                <a:cs typeface="ＭＳ Ｐゴシック" charset="0"/>
              </a:rPr>
              <a:t>Bit manipulation operations </a:t>
            </a:r>
            <a:r>
              <a:rPr lang="mr-IN" dirty="0" smtClean="0">
                <a:latin typeface="Helvetica" charset="0"/>
                <a:ea typeface="ＭＳ Ｐゴシック" charset="0"/>
                <a:cs typeface="ＭＳ Ｐゴシック" charset="0"/>
              </a:rPr>
              <a:t>–</a:t>
            </a:r>
            <a:r>
              <a:rPr lang="en-US" dirty="0" smtClean="0">
                <a:latin typeface="Helvetica" charset="0"/>
                <a:ea typeface="ＭＳ Ｐゴシック" charset="0"/>
                <a:cs typeface="ＭＳ Ｐゴシック" charset="0"/>
              </a:rPr>
              <a:t> Chapter 2</a:t>
            </a:r>
          </a:p>
          <a:p>
            <a:pPr>
              <a:defRPr/>
            </a:pPr>
            <a:r>
              <a:rPr lang="en-US" dirty="0" smtClean="0">
                <a:latin typeface="Helvetica" charset="0"/>
                <a:ea typeface="ＭＳ Ｐゴシック" charset="0"/>
                <a:cs typeface="ＭＳ Ｐゴシック" charset="0"/>
              </a:rPr>
              <a:t>Voluntary C </a:t>
            </a:r>
            <a:r>
              <a:rPr lang="en-US" dirty="0" smtClean="0">
                <a:latin typeface="Helvetica" charset="0"/>
                <a:ea typeface="ＭＳ Ｐゴシック" charset="0"/>
                <a:cs typeface="ＭＳ Ｐゴシック" charset="0"/>
              </a:rPr>
              <a:t>assessment quiz </a:t>
            </a:r>
            <a:endParaRPr lang="en-US" dirty="0" smtClean="0">
              <a:latin typeface="Helvetica" charset="0"/>
              <a:ea typeface="ＭＳ Ｐゴシック" charset="0"/>
              <a:cs typeface="ＭＳ Ｐゴシック" charset="0"/>
            </a:endParaRPr>
          </a:p>
          <a:p>
            <a:pPr lvl="1">
              <a:defRPr/>
            </a:pPr>
            <a:r>
              <a:rPr lang="en-US" dirty="0" smtClean="0">
                <a:latin typeface="Helvetica" charset="0"/>
                <a:ea typeface="ＭＳ Ｐゴシック" charset="0"/>
                <a:cs typeface="ＭＳ Ｐゴシック" charset="0"/>
              </a:rPr>
              <a:t>If you score &lt;=70%, then </a:t>
            </a:r>
            <a:r>
              <a:rPr lang="en-US" dirty="0" smtClean="0">
                <a:latin typeface="Helvetica" charset="0"/>
                <a:ea typeface="ＭＳ Ｐゴシック" charset="0"/>
                <a:cs typeface="ＭＳ Ｐゴシック" charset="0"/>
              </a:rPr>
              <a:t>review </a:t>
            </a:r>
            <a:r>
              <a:rPr lang="en-US" dirty="0" smtClean="0">
                <a:latin typeface="Helvetica" charset="0"/>
                <a:ea typeface="ＭＳ Ｐゴシック" charset="0"/>
                <a:cs typeface="ＭＳ Ｐゴシック" charset="0"/>
              </a:rPr>
              <a:t>C using tutorial links</a:t>
            </a:r>
          </a:p>
          <a:p>
            <a:pPr>
              <a:defRPr/>
            </a:pPr>
            <a:r>
              <a:rPr lang="en-US" dirty="0" smtClean="0">
                <a:latin typeface="Helvetica" charset="0"/>
                <a:ea typeface="ＭＳ Ｐゴシック" charset="0"/>
                <a:cs typeface="ＭＳ Ｐゴシック" charset="0"/>
              </a:rPr>
              <a:t>Chap </a:t>
            </a:r>
            <a:r>
              <a:rPr lang="en-US" dirty="0" smtClean="0">
                <a:latin typeface="Helvetica" charset="0"/>
                <a:ea typeface="ＭＳ Ｐゴシック" charset="0"/>
                <a:cs typeface="ＭＳ Ｐゴシック" charset="0"/>
              </a:rPr>
              <a:t>2 Data Quiz will be released </a:t>
            </a:r>
            <a:r>
              <a:rPr lang="en-US" dirty="0" smtClean="0">
                <a:latin typeface="Helvetica" charset="0"/>
                <a:ea typeface="ＭＳ Ｐゴシック" charset="0"/>
                <a:cs typeface="ＭＳ Ｐゴシック" charset="0"/>
              </a:rPr>
              <a:t>soon, due in about a week</a:t>
            </a:r>
          </a:p>
          <a:p>
            <a:pPr lvl="1">
              <a:defRPr/>
            </a:pPr>
            <a:r>
              <a:rPr lang="en-US" dirty="0" smtClean="0">
                <a:latin typeface="Helvetica" charset="0"/>
                <a:ea typeface="ＭＳ Ｐゴシック" charset="0"/>
                <a:cs typeface="ＭＳ Ｐゴシック" charset="0"/>
              </a:rPr>
              <a:t>Addition, subtraction, signed, overflow</a:t>
            </a:r>
          </a:p>
          <a:p>
            <a:pPr>
              <a:defRPr/>
            </a:pPr>
            <a:r>
              <a:rPr lang="en-US" dirty="0" smtClean="0">
                <a:latin typeface="Helvetica" charset="0"/>
                <a:ea typeface="ＭＳ Ｐゴシック" charset="0"/>
                <a:cs typeface="ＭＳ Ｐゴシック" charset="0"/>
              </a:rPr>
              <a:t>Read </a:t>
            </a:r>
            <a:r>
              <a:rPr lang="en-US" dirty="0" smtClean="0">
                <a:latin typeface="Helvetica" charset="0"/>
                <a:ea typeface="ＭＳ Ｐゴシック" charset="0"/>
                <a:cs typeface="ＭＳ Ｐゴシック" charset="0"/>
              </a:rPr>
              <a:t>Chapter 2.1-2.3 and do practice problems</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40968816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8"/>
          <p:cNvSpPr>
            <a:spLocks noGrp="1" noChangeArrowheads="1"/>
          </p:cNvSpPr>
          <p:nvPr>
            <p:ph type="title"/>
          </p:nvPr>
        </p:nvSpPr>
        <p:spPr/>
        <p:txBody>
          <a:bodyPr/>
          <a:lstStyle/>
          <a:p>
            <a:pPr eaLnBrk="1" hangingPunct="1">
              <a:defRPr/>
            </a:pPr>
            <a:r>
              <a:rPr lang="en-US"/>
              <a:t>Data Representations</a:t>
            </a:r>
          </a:p>
        </p:txBody>
      </p:sp>
      <p:sp>
        <p:nvSpPr>
          <p:cNvPr id="12297" name="Rectangle 9"/>
          <p:cNvSpPr>
            <a:spLocks noGrp="1" noChangeArrowheads="1"/>
          </p:cNvSpPr>
          <p:nvPr>
            <p:ph idx="1"/>
          </p:nvPr>
        </p:nvSpPr>
        <p:spPr/>
        <p:txBody>
          <a:bodyPr/>
          <a:lstStyle/>
          <a:p>
            <a:pPr defTabSz="690563" eaLnBrk="1" hangingPunct="1">
              <a:tabLst>
                <a:tab pos="4113213" algn="r"/>
                <a:tab pos="6176963" algn="r"/>
                <a:tab pos="7778750" algn="r"/>
              </a:tabLst>
              <a:defRPr/>
            </a:pPr>
            <a:r>
              <a:rPr lang="en-US">
                <a:latin typeface="Helvetica" charset="0"/>
              </a:rPr>
              <a:t>Sizes of C Objects (in Bytes)</a:t>
            </a:r>
          </a:p>
          <a:p>
            <a:pPr lvl="1" defTabSz="690563" eaLnBrk="1" hangingPunct="1">
              <a:tabLst>
                <a:tab pos="4113213" algn="r"/>
                <a:tab pos="6176963" algn="r"/>
                <a:tab pos="7778750" algn="r"/>
              </a:tabLst>
              <a:defRPr/>
            </a:pPr>
            <a:r>
              <a:rPr lang="en-US">
                <a:latin typeface="Helvetica" charset="0"/>
                <a:ea typeface="ＭＳ Ｐゴシック" charset="0"/>
              </a:rPr>
              <a:t>C Data Type	Intel_x64	Typical 32-bit	Intel IA32</a:t>
            </a:r>
          </a:p>
          <a:p>
            <a:pPr lvl="2" defTabSz="690563" eaLnBrk="1" hangingPunct="1">
              <a:tabLst>
                <a:tab pos="4113213" algn="r"/>
                <a:tab pos="6176963" algn="r"/>
                <a:tab pos="7778750" algn="r"/>
              </a:tabLst>
              <a:defRPr/>
            </a:pPr>
            <a:r>
              <a:rPr lang="en-US">
                <a:latin typeface="Helvetica" charset="0"/>
                <a:ea typeface="ＭＳ Ｐゴシック" charset="0"/>
              </a:rPr>
              <a:t>int	4	4	4</a:t>
            </a:r>
          </a:p>
          <a:p>
            <a:pPr lvl="2" defTabSz="690563" eaLnBrk="1" hangingPunct="1">
              <a:tabLst>
                <a:tab pos="4113213" algn="r"/>
                <a:tab pos="6176963" algn="r"/>
                <a:tab pos="7778750" algn="r"/>
              </a:tabLst>
              <a:defRPr/>
            </a:pPr>
            <a:r>
              <a:rPr lang="en-US">
                <a:latin typeface="Helvetica" charset="0"/>
                <a:ea typeface="ＭＳ Ｐゴシック" charset="0"/>
              </a:rPr>
              <a:t>long int	8	4	4</a:t>
            </a:r>
          </a:p>
          <a:p>
            <a:pPr lvl="2" defTabSz="690563" eaLnBrk="1" hangingPunct="1">
              <a:tabLst>
                <a:tab pos="4113213" algn="r"/>
                <a:tab pos="6176963" algn="r"/>
                <a:tab pos="7778750" algn="r"/>
              </a:tabLst>
              <a:defRPr/>
            </a:pPr>
            <a:r>
              <a:rPr lang="en-US">
                <a:latin typeface="Helvetica" charset="0"/>
                <a:ea typeface="ＭＳ Ｐゴシック" charset="0"/>
              </a:rPr>
              <a:t>char	1	1	1</a:t>
            </a:r>
          </a:p>
          <a:p>
            <a:pPr lvl="2" defTabSz="690563" eaLnBrk="1" hangingPunct="1">
              <a:tabLst>
                <a:tab pos="4113213" algn="r"/>
                <a:tab pos="6176963" algn="r"/>
                <a:tab pos="7778750" algn="r"/>
              </a:tabLst>
              <a:defRPr/>
            </a:pPr>
            <a:r>
              <a:rPr lang="en-US">
                <a:latin typeface="Helvetica" charset="0"/>
                <a:ea typeface="ＭＳ Ｐゴシック" charset="0"/>
              </a:rPr>
              <a:t>short	2	2	2</a:t>
            </a:r>
          </a:p>
          <a:p>
            <a:pPr lvl="2" defTabSz="690563" eaLnBrk="1" hangingPunct="1">
              <a:tabLst>
                <a:tab pos="4113213" algn="r"/>
                <a:tab pos="6176963" algn="r"/>
                <a:tab pos="7778750" algn="r"/>
              </a:tabLst>
              <a:defRPr/>
            </a:pPr>
            <a:r>
              <a:rPr lang="en-US">
                <a:latin typeface="Helvetica" charset="0"/>
                <a:ea typeface="ＭＳ Ｐゴシック" charset="0"/>
              </a:rPr>
              <a:t>float	4	4	4</a:t>
            </a:r>
          </a:p>
          <a:p>
            <a:pPr lvl="2" defTabSz="690563" eaLnBrk="1" hangingPunct="1">
              <a:tabLst>
                <a:tab pos="4113213" algn="r"/>
                <a:tab pos="6176963" algn="r"/>
                <a:tab pos="7778750" algn="r"/>
              </a:tabLst>
              <a:defRPr/>
            </a:pPr>
            <a:r>
              <a:rPr lang="en-US">
                <a:latin typeface="Helvetica" charset="0"/>
                <a:ea typeface="ＭＳ Ｐゴシック" charset="0"/>
              </a:rPr>
              <a:t>double	8	8	8</a:t>
            </a:r>
          </a:p>
          <a:p>
            <a:pPr lvl="2" defTabSz="690563" eaLnBrk="1" hangingPunct="1">
              <a:tabLst>
                <a:tab pos="4113213" algn="r"/>
                <a:tab pos="6176963" algn="r"/>
                <a:tab pos="7778750" algn="r"/>
              </a:tabLst>
              <a:defRPr/>
            </a:pPr>
            <a:r>
              <a:rPr lang="en-US">
                <a:latin typeface="Helvetica" charset="0"/>
                <a:ea typeface="ＭＳ Ｐゴシック" charset="0"/>
              </a:rPr>
              <a:t>long double	10/16	8	10/12</a:t>
            </a:r>
          </a:p>
          <a:p>
            <a:pPr lvl="2" defTabSz="690563" eaLnBrk="1" hangingPunct="1">
              <a:tabLst>
                <a:tab pos="4113213" algn="r"/>
                <a:tab pos="6176963" algn="r"/>
                <a:tab pos="7778750" algn="r"/>
              </a:tabLst>
              <a:defRPr/>
            </a:pPr>
            <a:r>
              <a:rPr lang="en-US">
                <a:latin typeface="Helvetica" charset="0"/>
                <a:ea typeface="ＭＳ Ｐゴシック" charset="0"/>
              </a:rPr>
              <a:t>char *	8	4	4</a:t>
            </a:r>
          </a:p>
          <a:p>
            <a:pPr lvl="3" defTabSz="690563" eaLnBrk="1" hangingPunct="1">
              <a:tabLst>
                <a:tab pos="4113213" algn="r"/>
                <a:tab pos="6176963" algn="r"/>
                <a:tab pos="7778750" algn="r"/>
              </a:tabLst>
              <a:defRPr/>
            </a:pPr>
            <a:r>
              <a:rPr lang="en-US">
                <a:solidFill>
                  <a:srgbClr val="000066"/>
                </a:solidFill>
                <a:latin typeface="Helvetica" charset="0"/>
                <a:ea typeface="ＭＳ Ｐゴシック" charset="0"/>
              </a:rPr>
              <a:t>Or any other pointer</a:t>
            </a:r>
          </a:p>
          <a:p>
            <a:pPr lvl="2" defTabSz="690563" eaLnBrk="1" hangingPunct="1">
              <a:buFont typeface="Wingdings" charset="0"/>
              <a:buNone/>
              <a:tabLst>
                <a:tab pos="4113213" algn="r"/>
                <a:tab pos="6176963" algn="r"/>
                <a:tab pos="7778750" algn="r"/>
              </a:tabLst>
              <a:defRPr/>
            </a:pPr>
            <a:endParaRPr lang="en-US">
              <a:latin typeface="Helvetica" charset="0"/>
              <a:ea typeface="ＭＳ Ｐゴシック" charset="0"/>
            </a:endParaRPr>
          </a:p>
          <a:p>
            <a:pPr lvl="2" defTabSz="690563" eaLnBrk="1" hangingPunct="1">
              <a:buFont typeface="Wingdings" charset="0"/>
              <a:buNone/>
              <a:tabLst>
                <a:tab pos="4113213" algn="r"/>
                <a:tab pos="6176963" algn="r"/>
                <a:tab pos="7778750" algn="r"/>
              </a:tabLst>
              <a:defRPr/>
            </a:pPr>
            <a:r>
              <a:rPr lang="en-US">
                <a:latin typeface="Helvetica" charset="0"/>
                <a:ea typeface="ＭＳ Ｐゴシック" charset="0"/>
              </a:rPr>
              <a:t>A float is a real # like -2.7143*10</a:t>
            </a:r>
            <a:r>
              <a:rPr lang="en-US" baseline="30000">
                <a:latin typeface="Helvetica" charset="0"/>
                <a:ea typeface="ＭＳ Ｐゴシック" charset="0"/>
              </a:rPr>
              <a:t>(-3)</a:t>
            </a:r>
            <a:r>
              <a:rPr lang="en-US">
                <a:latin typeface="Helvetica" charset="0"/>
                <a:ea typeface="ＭＳ Ｐゴシック" charset="0"/>
              </a:rPr>
              <a:t>.  A double just provides more precision than a float, something like 2.71433273882*10</a:t>
            </a:r>
            <a:r>
              <a:rPr lang="en-US" baseline="30000">
                <a:latin typeface="Helvetica" charset="0"/>
                <a:ea typeface="ＭＳ Ｐゴシック" charset="0"/>
              </a:rPr>
              <a:t>(-3)</a:t>
            </a:r>
          </a:p>
          <a:p>
            <a:pPr lvl="2" defTabSz="690563" eaLnBrk="1" hangingPunct="1">
              <a:buFont typeface="Wingdings" charset="0"/>
              <a:buNone/>
              <a:tabLst>
                <a:tab pos="4113213" algn="r"/>
                <a:tab pos="6176963" algn="r"/>
                <a:tab pos="7778750" algn="r"/>
              </a:tabLst>
              <a:defRPr/>
            </a:pPr>
            <a:r>
              <a:rPr lang="en-US">
                <a:latin typeface="Helvetica" charset="0"/>
                <a:ea typeface="ＭＳ Ｐゴシック" charset="0"/>
              </a:rPr>
              <a:t>A pointer stores an integer–like value that is interpreted as a memory location/address</a:t>
            </a:r>
          </a:p>
          <a:p>
            <a:pPr lvl="2" defTabSz="690563" eaLnBrk="1" hangingPunct="1">
              <a:buFont typeface="Wingdings" charset="0"/>
              <a:buNone/>
              <a:tabLst>
                <a:tab pos="4113213" algn="r"/>
                <a:tab pos="6176963" algn="r"/>
                <a:tab pos="7778750" algn="r"/>
              </a:tabLst>
              <a:defRPr/>
            </a:pPr>
            <a:endParaRPr lang="en-US">
              <a:latin typeface="Helvetica" charset="0"/>
              <a:ea typeface="ＭＳ Ｐゴシック" charset="0"/>
            </a:endParaRPr>
          </a:p>
        </p:txBody>
      </p:sp>
    </p:spTree>
    <p:extLst>
      <p:ext uri="{BB962C8B-B14F-4D97-AF65-F5344CB8AC3E}">
        <p14:creationId xmlns:p14="http://schemas.microsoft.com/office/powerpoint/2010/main" val="19003575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7">
                                            <p:txEl>
                                              <p:pRg st="0" end="0"/>
                                            </p:txEl>
                                          </p:spTgt>
                                        </p:tgtEl>
                                        <p:attrNameLst>
                                          <p:attrName>style.visibility</p:attrName>
                                        </p:attrNameLst>
                                      </p:cBhvr>
                                      <p:to>
                                        <p:strVal val="visible"/>
                                      </p:to>
                                    </p:set>
                                    <p:animEffect transition="in" filter="fade">
                                      <p:cBhvr>
                                        <p:cTn id="7" dur="500"/>
                                        <p:tgtEl>
                                          <p:spTgt spid="122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7">
                                            <p:txEl>
                                              <p:pRg st="1" end="1"/>
                                            </p:txEl>
                                          </p:spTgt>
                                        </p:tgtEl>
                                        <p:attrNameLst>
                                          <p:attrName>style.visibility</p:attrName>
                                        </p:attrNameLst>
                                      </p:cBhvr>
                                      <p:to>
                                        <p:strVal val="visible"/>
                                      </p:to>
                                    </p:set>
                                    <p:animEffect transition="in" filter="fade">
                                      <p:cBhvr>
                                        <p:cTn id="12" dur="500"/>
                                        <p:tgtEl>
                                          <p:spTgt spid="122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7">
                                            <p:txEl>
                                              <p:pRg st="2" end="2"/>
                                            </p:txEl>
                                          </p:spTgt>
                                        </p:tgtEl>
                                        <p:attrNameLst>
                                          <p:attrName>style.visibility</p:attrName>
                                        </p:attrNameLst>
                                      </p:cBhvr>
                                      <p:to>
                                        <p:strVal val="visible"/>
                                      </p:to>
                                    </p:set>
                                    <p:animEffect transition="in" filter="fade">
                                      <p:cBhvr>
                                        <p:cTn id="17" dur="500"/>
                                        <p:tgtEl>
                                          <p:spTgt spid="1229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7">
                                            <p:txEl>
                                              <p:pRg st="3" end="3"/>
                                            </p:txEl>
                                          </p:spTgt>
                                        </p:tgtEl>
                                        <p:attrNameLst>
                                          <p:attrName>style.visibility</p:attrName>
                                        </p:attrNameLst>
                                      </p:cBhvr>
                                      <p:to>
                                        <p:strVal val="visible"/>
                                      </p:to>
                                    </p:set>
                                    <p:animEffect transition="in" filter="fade">
                                      <p:cBhvr>
                                        <p:cTn id="22" dur="500"/>
                                        <p:tgtEl>
                                          <p:spTgt spid="1229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97">
                                            <p:txEl>
                                              <p:pRg st="4" end="4"/>
                                            </p:txEl>
                                          </p:spTgt>
                                        </p:tgtEl>
                                        <p:attrNameLst>
                                          <p:attrName>style.visibility</p:attrName>
                                        </p:attrNameLst>
                                      </p:cBhvr>
                                      <p:to>
                                        <p:strVal val="visible"/>
                                      </p:to>
                                    </p:set>
                                    <p:animEffect transition="in" filter="fade">
                                      <p:cBhvr>
                                        <p:cTn id="27" dur="500"/>
                                        <p:tgtEl>
                                          <p:spTgt spid="1229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97">
                                            <p:txEl>
                                              <p:pRg st="5" end="5"/>
                                            </p:txEl>
                                          </p:spTgt>
                                        </p:tgtEl>
                                        <p:attrNameLst>
                                          <p:attrName>style.visibility</p:attrName>
                                        </p:attrNameLst>
                                      </p:cBhvr>
                                      <p:to>
                                        <p:strVal val="visible"/>
                                      </p:to>
                                    </p:set>
                                    <p:animEffect transition="in" filter="fade">
                                      <p:cBhvr>
                                        <p:cTn id="32" dur="500"/>
                                        <p:tgtEl>
                                          <p:spTgt spid="1229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297">
                                            <p:txEl>
                                              <p:pRg st="6" end="6"/>
                                            </p:txEl>
                                          </p:spTgt>
                                        </p:tgtEl>
                                        <p:attrNameLst>
                                          <p:attrName>style.visibility</p:attrName>
                                        </p:attrNameLst>
                                      </p:cBhvr>
                                      <p:to>
                                        <p:strVal val="visible"/>
                                      </p:to>
                                    </p:set>
                                    <p:animEffect transition="in" filter="fade">
                                      <p:cBhvr>
                                        <p:cTn id="37" dur="500"/>
                                        <p:tgtEl>
                                          <p:spTgt spid="1229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297">
                                            <p:txEl>
                                              <p:pRg st="7" end="7"/>
                                            </p:txEl>
                                          </p:spTgt>
                                        </p:tgtEl>
                                        <p:attrNameLst>
                                          <p:attrName>style.visibility</p:attrName>
                                        </p:attrNameLst>
                                      </p:cBhvr>
                                      <p:to>
                                        <p:strVal val="visible"/>
                                      </p:to>
                                    </p:set>
                                    <p:animEffect transition="in" filter="fade">
                                      <p:cBhvr>
                                        <p:cTn id="42" dur="500"/>
                                        <p:tgtEl>
                                          <p:spTgt spid="1229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297">
                                            <p:txEl>
                                              <p:pRg st="8" end="8"/>
                                            </p:txEl>
                                          </p:spTgt>
                                        </p:tgtEl>
                                        <p:attrNameLst>
                                          <p:attrName>style.visibility</p:attrName>
                                        </p:attrNameLst>
                                      </p:cBhvr>
                                      <p:to>
                                        <p:strVal val="visible"/>
                                      </p:to>
                                    </p:set>
                                    <p:animEffect transition="in" filter="fade">
                                      <p:cBhvr>
                                        <p:cTn id="47" dur="500"/>
                                        <p:tgtEl>
                                          <p:spTgt spid="1229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297">
                                            <p:txEl>
                                              <p:pRg st="9" end="9"/>
                                            </p:txEl>
                                          </p:spTgt>
                                        </p:tgtEl>
                                        <p:attrNameLst>
                                          <p:attrName>style.visibility</p:attrName>
                                        </p:attrNameLst>
                                      </p:cBhvr>
                                      <p:to>
                                        <p:strVal val="visible"/>
                                      </p:to>
                                    </p:set>
                                    <p:animEffect transition="in" filter="fade">
                                      <p:cBhvr>
                                        <p:cTn id="52" dur="500"/>
                                        <p:tgtEl>
                                          <p:spTgt spid="12297">
                                            <p:txEl>
                                              <p:pRg st="9" end="9"/>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297">
                                            <p:txEl>
                                              <p:pRg st="10" end="10"/>
                                            </p:txEl>
                                          </p:spTgt>
                                        </p:tgtEl>
                                        <p:attrNameLst>
                                          <p:attrName>style.visibility</p:attrName>
                                        </p:attrNameLst>
                                      </p:cBhvr>
                                      <p:to>
                                        <p:strVal val="visible"/>
                                      </p:to>
                                    </p:set>
                                    <p:animEffect transition="in" filter="fade">
                                      <p:cBhvr>
                                        <p:cTn id="55" dur="500"/>
                                        <p:tgtEl>
                                          <p:spTgt spid="12297">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297">
                                            <p:txEl>
                                              <p:pRg st="12" end="12"/>
                                            </p:txEl>
                                          </p:spTgt>
                                        </p:tgtEl>
                                        <p:attrNameLst>
                                          <p:attrName>style.visibility</p:attrName>
                                        </p:attrNameLst>
                                      </p:cBhvr>
                                      <p:to>
                                        <p:strVal val="visible"/>
                                      </p:to>
                                    </p:set>
                                    <p:animEffect transition="in" filter="fade">
                                      <p:cBhvr>
                                        <p:cTn id="60" dur="500"/>
                                        <p:tgtEl>
                                          <p:spTgt spid="12297">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297">
                                            <p:txEl>
                                              <p:pRg st="13" end="13"/>
                                            </p:txEl>
                                          </p:spTgt>
                                        </p:tgtEl>
                                        <p:attrNameLst>
                                          <p:attrName>style.visibility</p:attrName>
                                        </p:attrNameLst>
                                      </p:cBhvr>
                                      <p:to>
                                        <p:strVal val="visible"/>
                                      </p:to>
                                    </p:set>
                                    <p:animEffect transition="in" filter="fade">
                                      <p:cBhvr>
                                        <p:cTn id="65" dur="500"/>
                                        <p:tgtEl>
                                          <p:spTgt spid="1229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2" name="Rectangle 26"/>
          <p:cNvSpPr>
            <a:spLocks noGrp="1" noChangeArrowheads="1"/>
          </p:cNvSpPr>
          <p:nvPr>
            <p:ph type="title"/>
          </p:nvPr>
        </p:nvSpPr>
        <p:spPr>
          <a:xfrm>
            <a:off x="528638" y="323850"/>
            <a:ext cx="8128000" cy="573088"/>
          </a:xfrm>
        </p:spPr>
        <p:txBody>
          <a:bodyPr/>
          <a:lstStyle/>
          <a:p>
            <a:pPr eaLnBrk="1" hangingPunct="1">
              <a:defRPr/>
            </a:pPr>
            <a:r>
              <a:rPr lang="en-US">
                <a:latin typeface="Helvetica" charset="0"/>
              </a:rPr>
              <a:t>Storing Data in Memory</a:t>
            </a:r>
          </a:p>
        </p:txBody>
      </p:sp>
      <p:sp>
        <p:nvSpPr>
          <p:cNvPr id="34843" name="Rectangle 27"/>
          <p:cNvSpPr>
            <a:spLocks noGrp="1" noChangeArrowheads="1"/>
          </p:cNvSpPr>
          <p:nvPr>
            <p:ph idx="1"/>
          </p:nvPr>
        </p:nvSpPr>
        <p:spPr>
          <a:xfrm>
            <a:off x="304800" y="1219200"/>
            <a:ext cx="5181600" cy="3505200"/>
          </a:xfrm>
        </p:spPr>
        <p:txBody>
          <a:bodyPr/>
          <a:lstStyle/>
          <a:p>
            <a:pPr eaLnBrk="1" hangingPunct="1">
              <a:buFont typeface="Wingdings" pitchFamily="-1" charset="2"/>
              <a:buNone/>
              <a:tabLst>
                <a:tab pos="2166938" algn="l"/>
                <a:tab pos="3436938" algn="l"/>
                <a:tab pos="3995738" algn="l"/>
              </a:tabLst>
              <a:defRPr/>
            </a:pPr>
            <a:r>
              <a:rPr lang="en-US" smtClean="0">
                <a:ea typeface="ＭＳ Ｐゴシック" pitchFamily="-1" charset="-128"/>
                <a:cs typeface="ＭＳ Ｐゴシック" pitchFamily="-1" charset="-128"/>
              </a:rPr>
              <a:t>IA32 Example:</a:t>
            </a:r>
          </a:p>
          <a:p>
            <a:pPr lvl="1" eaLnBrk="1" hangingPunct="1">
              <a:buFont typeface="Wingdings" pitchFamily="-1" charset="2"/>
              <a:buChar char="n"/>
              <a:tabLst>
                <a:tab pos="2166938" algn="l"/>
                <a:tab pos="3436938" algn="l"/>
                <a:tab pos="3995738" algn="l"/>
              </a:tabLst>
              <a:defRPr/>
            </a:pPr>
            <a:r>
              <a:rPr lang="en-US" smtClean="0"/>
              <a:t>Address of int is 0x00000000</a:t>
            </a:r>
          </a:p>
          <a:p>
            <a:pPr lvl="1" eaLnBrk="1" hangingPunct="1">
              <a:buFont typeface="Wingdings" pitchFamily="-1" charset="2"/>
              <a:buChar char="n"/>
              <a:tabLst>
                <a:tab pos="2166938" algn="l"/>
                <a:tab pos="3436938" algn="l"/>
                <a:tab pos="3995738" algn="l"/>
              </a:tabLst>
              <a:defRPr/>
            </a:pPr>
            <a:r>
              <a:rPr lang="en-US" smtClean="0"/>
              <a:t>Address of float is 0x00000004</a:t>
            </a:r>
          </a:p>
          <a:p>
            <a:pPr lvl="1" eaLnBrk="1" hangingPunct="1">
              <a:buFont typeface="Wingdings" pitchFamily="-1" charset="2"/>
              <a:buChar char="n"/>
              <a:tabLst>
                <a:tab pos="2166938" algn="l"/>
                <a:tab pos="3436938" algn="l"/>
                <a:tab pos="3995738" algn="l"/>
              </a:tabLst>
              <a:defRPr/>
            </a:pPr>
            <a:r>
              <a:rPr lang="en-US" smtClean="0"/>
              <a:t>Address of character = ‘7’ is 0x00000009</a:t>
            </a:r>
          </a:p>
          <a:p>
            <a:pPr lvl="1" eaLnBrk="1" hangingPunct="1">
              <a:buFont typeface="Wingdings" pitchFamily="-1" charset="2"/>
              <a:buChar char="n"/>
              <a:tabLst>
                <a:tab pos="2166938" algn="l"/>
                <a:tab pos="3436938" algn="l"/>
                <a:tab pos="3995738" algn="l"/>
              </a:tabLst>
              <a:defRPr/>
            </a:pPr>
            <a:r>
              <a:rPr lang="en-US" smtClean="0"/>
              <a:t>Address of pointer is 0x0000000c</a:t>
            </a:r>
          </a:p>
          <a:p>
            <a:pPr lvl="2" eaLnBrk="1" hangingPunct="1">
              <a:buFont typeface="Wingdings" pitchFamily="-1" charset="2"/>
              <a:buChar char="l"/>
              <a:tabLst>
                <a:tab pos="2166938" algn="l"/>
                <a:tab pos="3436938" algn="l"/>
                <a:tab pos="3995738" algn="l"/>
              </a:tabLst>
              <a:defRPr/>
            </a:pPr>
            <a:r>
              <a:rPr lang="en-US" sz="2000" smtClean="0">
                <a:ea typeface="ＭＳ Ｐゴシック" pitchFamily="-1" charset="-128"/>
              </a:rPr>
              <a:t>Note: the pointer points to another memory location, i.e. stores a memory location </a:t>
            </a:r>
            <a:r>
              <a:rPr lang="en-US" sz="2000" i="1" smtClean="0">
                <a:ea typeface="ＭＳ Ｐゴシック" pitchFamily="-1" charset="-128"/>
              </a:rPr>
              <a:t>address</a:t>
            </a:r>
          </a:p>
        </p:txBody>
      </p:sp>
      <p:sp>
        <p:nvSpPr>
          <p:cNvPr id="69635" name="Rectangle 2"/>
          <p:cNvSpPr>
            <a:spLocks noChangeArrowheads="1"/>
          </p:cNvSpPr>
          <p:nvPr/>
        </p:nvSpPr>
        <p:spPr bwMode="auto">
          <a:xfrm>
            <a:off x="7491413" y="1524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36" name="Rectangle 3"/>
          <p:cNvSpPr>
            <a:spLocks noChangeArrowheads="1"/>
          </p:cNvSpPr>
          <p:nvPr/>
        </p:nvSpPr>
        <p:spPr bwMode="auto">
          <a:xfrm>
            <a:off x="7491413" y="18288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37" name="Rectangle 4"/>
          <p:cNvSpPr>
            <a:spLocks noChangeArrowheads="1"/>
          </p:cNvSpPr>
          <p:nvPr/>
        </p:nvSpPr>
        <p:spPr bwMode="auto">
          <a:xfrm>
            <a:off x="7491413" y="21336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38" name="Rectangle 5"/>
          <p:cNvSpPr>
            <a:spLocks noChangeArrowheads="1"/>
          </p:cNvSpPr>
          <p:nvPr/>
        </p:nvSpPr>
        <p:spPr bwMode="auto">
          <a:xfrm>
            <a:off x="7491413" y="2438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39" name="Rectangle 6"/>
          <p:cNvSpPr>
            <a:spLocks noChangeArrowheads="1"/>
          </p:cNvSpPr>
          <p:nvPr/>
        </p:nvSpPr>
        <p:spPr bwMode="auto">
          <a:xfrm>
            <a:off x="7491413" y="2743200"/>
            <a:ext cx="609600" cy="304800"/>
          </a:xfrm>
          <a:prstGeom prst="rect">
            <a:avLst/>
          </a:prstGeom>
          <a:solidFill>
            <a:schemeClr val="bg1"/>
          </a:solidFill>
          <a:ln w="25400">
            <a:solidFill>
              <a:schemeClr val="tx1"/>
            </a:solidFill>
            <a:miter lim="800000"/>
            <a:headEnd/>
            <a:tailEnd/>
          </a:ln>
        </p:spPr>
        <p:txBody>
          <a:bodyPr wrap="none" anchor="ctr"/>
          <a:lstStyle/>
          <a:p>
            <a:r>
              <a:rPr lang="ja-JP" altLang="en-US">
                <a:solidFill>
                  <a:srgbClr val="000066"/>
                </a:solidFill>
              </a:rPr>
              <a:t>‘</a:t>
            </a:r>
            <a:r>
              <a:rPr lang="en-US" altLang="ja-JP">
                <a:solidFill>
                  <a:srgbClr val="000066"/>
                </a:solidFill>
              </a:rPr>
              <a:t>x</a:t>
            </a:r>
            <a:r>
              <a:rPr lang="ja-JP" altLang="en-US">
                <a:solidFill>
                  <a:srgbClr val="000066"/>
                </a:solidFill>
              </a:rPr>
              <a:t>’</a:t>
            </a:r>
            <a:endParaRPr lang="en-US">
              <a:solidFill>
                <a:srgbClr val="000066"/>
              </a:solidFill>
            </a:endParaRPr>
          </a:p>
        </p:txBody>
      </p:sp>
      <p:sp>
        <p:nvSpPr>
          <p:cNvPr id="69640" name="Rectangle 7"/>
          <p:cNvSpPr>
            <a:spLocks noChangeArrowheads="1"/>
          </p:cNvSpPr>
          <p:nvPr/>
        </p:nvSpPr>
        <p:spPr bwMode="auto">
          <a:xfrm>
            <a:off x="7491413" y="3048000"/>
            <a:ext cx="609600" cy="304800"/>
          </a:xfrm>
          <a:prstGeom prst="rect">
            <a:avLst/>
          </a:prstGeom>
          <a:solidFill>
            <a:schemeClr val="bg1"/>
          </a:solidFill>
          <a:ln w="25400">
            <a:solidFill>
              <a:schemeClr val="tx1"/>
            </a:solidFill>
            <a:miter lim="800000"/>
            <a:headEnd/>
            <a:tailEnd/>
          </a:ln>
        </p:spPr>
        <p:txBody>
          <a:bodyPr wrap="none" anchor="ctr"/>
          <a:lstStyle/>
          <a:p>
            <a:r>
              <a:rPr lang="ja-JP" altLang="en-US">
                <a:solidFill>
                  <a:srgbClr val="000066"/>
                </a:solidFill>
              </a:rPr>
              <a:t>‘</a:t>
            </a:r>
            <a:r>
              <a:rPr lang="en-US" altLang="ja-JP">
                <a:solidFill>
                  <a:srgbClr val="000066"/>
                </a:solidFill>
              </a:rPr>
              <a:t>y</a:t>
            </a:r>
            <a:r>
              <a:rPr lang="ja-JP" altLang="en-US">
                <a:solidFill>
                  <a:srgbClr val="000066"/>
                </a:solidFill>
              </a:rPr>
              <a:t>’</a:t>
            </a:r>
            <a:endParaRPr lang="en-US">
              <a:solidFill>
                <a:srgbClr val="000066"/>
              </a:solidFill>
            </a:endParaRPr>
          </a:p>
        </p:txBody>
      </p:sp>
      <p:sp>
        <p:nvSpPr>
          <p:cNvPr id="69641" name="Rectangle 8"/>
          <p:cNvSpPr>
            <a:spLocks noChangeArrowheads="1"/>
          </p:cNvSpPr>
          <p:nvPr/>
        </p:nvSpPr>
        <p:spPr bwMode="auto">
          <a:xfrm>
            <a:off x="7491413" y="3352800"/>
            <a:ext cx="609600" cy="304800"/>
          </a:xfrm>
          <a:prstGeom prst="rect">
            <a:avLst/>
          </a:prstGeom>
          <a:solidFill>
            <a:schemeClr val="bg1"/>
          </a:solidFill>
          <a:ln w="25400">
            <a:solidFill>
              <a:schemeClr val="tx1"/>
            </a:solidFill>
            <a:miter lim="800000"/>
            <a:headEnd/>
            <a:tailEnd/>
          </a:ln>
        </p:spPr>
        <p:txBody>
          <a:bodyPr wrap="none" anchor="ctr"/>
          <a:lstStyle/>
          <a:p>
            <a:r>
              <a:rPr lang="ja-JP" altLang="en-US">
                <a:solidFill>
                  <a:srgbClr val="000066"/>
                </a:solidFill>
              </a:rPr>
              <a:t>‘</a:t>
            </a:r>
            <a:r>
              <a:rPr lang="en-US" altLang="ja-JP">
                <a:solidFill>
                  <a:srgbClr val="000066"/>
                </a:solidFill>
              </a:rPr>
              <a:t>7</a:t>
            </a:r>
            <a:r>
              <a:rPr lang="ja-JP" altLang="en-US">
                <a:solidFill>
                  <a:srgbClr val="000066"/>
                </a:solidFill>
              </a:rPr>
              <a:t>’</a:t>
            </a:r>
            <a:endParaRPr lang="en-US">
              <a:solidFill>
                <a:srgbClr val="000066"/>
              </a:solidFill>
            </a:endParaRPr>
          </a:p>
        </p:txBody>
      </p:sp>
      <p:sp>
        <p:nvSpPr>
          <p:cNvPr id="69642" name="Rectangle 9"/>
          <p:cNvSpPr>
            <a:spLocks noChangeArrowheads="1"/>
          </p:cNvSpPr>
          <p:nvPr/>
        </p:nvSpPr>
        <p:spPr bwMode="auto">
          <a:xfrm>
            <a:off x="7491413" y="3657600"/>
            <a:ext cx="609600" cy="304800"/>
          </a:xfrm>
          <a:prstGeom prst="rect">
            <a:avLst/>
          </a:prstGeom>
          <a:solidFill>
            <a:schemeClr val="bg1"/>
          </a:solidFill>
          <a:ln w="25400">
            <a:solidFill>
              <a:schemeClr val="tx1"/>
            </a:solidFill>
            <a:miter lim="800000"/>
            <a:headEnd/>
            <a:tailEnd/>
          </a:ln>
        </p:spPr>
        <p:txBody>
          <a:bodyPr wrap="none" anchor="ctr"/>
          <a:lstStyle/>
          <a:p>
            <a:r>
              <a:rPr lang="ja-JP" altLang="en-US">
                <a:solidFill>
                  <a:srgbClr val="000066"/>
                </a:solidFill>
              </a:rPr>
              <a:t>‘</a:t>
            </a:r>
            <a:r>
              <a:rPr lang="en-US" altLang="ja-JP">
                <a:solidFill>
                  <a:srgbClr val="000066"/>
                </a:solidFill>
              </a:rPr>
              <a:t>!</a:t>
            </a:r>
            <a:r>
              <a:rPr lang="ja-JP" altLang="en-US">
                <a:solidFill>
                  <a:srgbClr val="000066"/>
                </a:solidFill>
              </a:rPr>
              <a:t>’</a:t>
            </a:r>
            <a:endParaRPr lang="en-US">
              <a:solidFill>
                <a:srgbClr val="000066"/>
              </a:solidFill>
            </a:endParaRPr>
          </a:p>
        </p:txBody>
      </p:sp>
      <p:sp>
        <p:nvSpPr>
          <p:cNvPr id="69643" name="Rectangle 10"/>
          <p:cNvSpPr>
            <a:spLocks noChangeArrowheads="1"/>
          </p:cNvSpPr>
          <p:nvPr/>
        </p:nvSpPr>
        <p:spPr bwMode="auto">
          <a:xfrm>
            <a:off x="7491413" y="3962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44" name="Rectangle 11"/>
          <p:cNvSpPr>
            <a:spLocks noChangeArrowheads="1"/>
          </p:cNvSpPr>
          <p:nvPr/>
        </p:nvSpPr>
        <p:spPr bwMode="auto">
          <a:xfrm>
            <a:off x="7491413" y="42672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45" name="Rectangle 12"/>
          <p:cNvSpPr>
            <a:spLocks noChangeArrowheads="1"/>
          </p:cNvSpPr>
          <p:nvPr/>
        </p:nvSpPr>
        <p:spPr bwMode="auto">
          <a:xfrm>
            <a:off x="7491413" y="4572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46" name="Rectangle 13"/>
          <p:cNvSpPr>
            <a:spLocks noChangeArrowheads="1"/>
          </p:cNvSpPr>
          <p:nvPr/>
        </p:nvSpPr>
        <p:spPr bwMode="auto">
          <a:xfrm>
            <a:off x="7491413" y="48768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47" name="Rectangle 14"/>
          <p:cNvSpPr>
            <a:spLocks noChangeArrowheads="1"/>
          </p:cNvSpPr>
          <p:nvPr/>
        </p:nvSpPr>
        <p:spPr bwMode="auto">
          <a:xfrm>
            <a:off x="8253413" y="14478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0015</a:t>
            </a:r>
          </a:p>
        </p:txBody>
      </p:sp>
      <p:sp>
        <p:nvSpPr>
          <p:cNvPr id="69648" name="Rectangle 15"/>
          <p:cNvSpPr>
            <a:spLocks noChangeArrowheads="1"/>
          </p:cNvSpPr>
          <p:nvPr/>
        </p:nvSpPr>
        <p:spPr bwMode="auto">
          <a:xfrm>
            <a:off x="8253413" y="17526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0014</a:t>
            </a:r>
          </a:p>
        </p:txBody>
      </p:sp>
      <p:sp>
        <p:nvSpPr>
          <p:cNvPr id="69649" name="Rectangle 16"/>
          <p:cNvSpPr>
            <a:spLocks noChangeArrowheads="1"/>
          </p:cNvSpPr>
          <p:nvPr/>
        </p:nvSpPr>
        <p:spPr bwMode="auto">
          <a:xfrm>
            <a:off x="8253413" y="20574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0013</a:t>
            </a:r>
          </a:p>
        </p:txBody>
      </p:sp>
      <p:sp>
        <p:nvSpPr>
          <p:cNvPr id="69650" name="Rectangle 17"/>
          <p:cNvSpPr>
            <a:spLocks noChangeArrowheads="1"/>
          </p:cNvSpPr>
          <p:nvPr/>
        </p:nvSpPr>
        <p:spPr bwMode="auto">
          <a:xfrm>
            <a:off x="8253413" y="23622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0012</a:t>
            </a:r>
          </a:p>
        </p:txBody>
      </p:sp>
      <p:sp>
        <p:nvSpPr>
          <p:cNvPr id="69651" name="Rectangle 18"/>
          <p:cNvSpPr>
            <a:spLocks noChangeArrowheads="1"/>
          </p:cNvSpPr>
          <p:nvPr/>
        </p:nvSpPr>
        <p:spPr bwMode="auto">
          <a:xfrm>
            <a:off x="8253413" y="2667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0011</a:t>
            </a:r>
          </a:p>
        </p:txBody>
      </p:sp>
      <p:sp>
        <p:nvSpPr>
          <p:cNvPr id="69652" name="Rectangle 19"/>
          <p:cNvSpPr>
            <a:spLocks noChangeArrowheads="1"/>
          </p:cNvSpPr>
          <p:nvPr/>
        </p:nvSpPr>
        <p:spPr bwMode="auto">
          <a:xfrm>
            <a:off x="8253413" y="29718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0010</a:t>
            </a:r>
          </a:p>
        </p:txBody>
      </p:sp>
      <p:sp>
        <p:nvSpPr>
          <p:cNvPr id="69653" name="Rectangle 20"/>
          <p:cNvSpPr>
            <a:spLocks noChangeArrowheads="1"/>
          </p:cNvSpPr>
          <p:nvPr/>
        </p:nvSpPr>
        <p:spPr bwMode="auto">
          <a:xfrm>
            <a:off x="8253413" y="32766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0009</a:t>
            </a:r>
          </a:p>
        </p:txBody>
      </p:sp>
      <p:sp>
        <p:nvSpPr>
          <p:cNvPr id="69654" name="Rectangle 21"/>
          <p:cNvSpPr>
            <a:spLocks noChangeArrowheads="1"/>
          </p:cNvSpPr>
          <p:nvPr/>
        </p:nvSpPr>
        <p:spPr bwMode="auto">
          <a:xfrm>
            <a:off x="8253413" y="35814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0008</a:t>
            </a:r>
          </a:p>
        </p:txBody>
      </p:sp>
      <p:sp>
        <p:nvSpPr>
          <p:cNvPr id="69655" name="Rectangle 22"/>
          <p:cNvSpPr>
            <a:spLocks noChangeArrowheads="1"/>
          </p:cNvSpPr>
          <p:nvPr/>
        </p:nvSpPr>
        <p:spPr bwMode="auto">
          <a:xfrm>
            <a:off x="8253413" y="38862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0007</a:t>
            </a:r>
          </a:p>
        </p:txBody>
      </p:sp>
      <p:sp>
        <p:nvSpPr>
          <p:cNvPr id="69656" name="Rectangle 23"/>
          <p:cNvSpPr>
            <a:spLocks noChangeArrowheads="1"/>
          </p:cNvSpPr>
          <p:nvPr/>
        </p:nvSpPr>
        <p:spPr bwMode="auto">
          <a:xfrm>
            <a:off x="8253413" y="4191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0006</a:t>
            </a:r>
          </a:p>
        </p:txBody>
      </p:sp>
      <p:sp>
        <p:nvSpPr>
          <p:cNvPr id="69657" name="Rectangle 24"/>
          <p:cNvSpPr>
            <a:spLocks noChangeArrowheads="1"/>
          </p:cNvSpPr>
          <p:nvPr/>
        </p:nvSpPr>
        <p:spPr bwMode="auto">
          <a:xfrm>
            <a:off x="8253413" y="44958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0005</a:t>
            </a:r>
          </a:p>
        </p:txBody>
      </p:sp>
      <p:sp>
        <p:nvSpPr>
          <p:cNvPr id="69658" name="Rectangle 25"/>
          <p:cNvSpPr>
            <a:spLocks noChangeArrowheads="1"/>
          </p:cNvSpPr>
          <p:nvPr/>
        </p:nvSpPr>
        <p:spPr bwMode="auto">
          <a:xfrm>
            <a:off x="8253413" y="48006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0004</a:t>
            </a:r>
          </a:p>
        </p:txBody>
      </p:sp>
      <p:sp>
        <p:nvSpPr>
          <p:cNvPr id="69659" name="Text Box 37"/>
          <p:cNvSpPr txBox="1">
            <a:spLocks noChangeArrowheads="1"/>
          </p:cNvSpPr>
          <p:nvPr/>
        </p:nvSpPr>
        <p:spPr bwMode="auto">
          <a:xfrm>
            <a:off x="7245350" y="725488"/>
            <a:ext cx="1082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Memory</a:t>
            </a:r>
          </a:p>
          <a:p>
            <a:pPr>
              <a:lnSpc>
                <a:spcPct val="100000"/>
              </a:lnSpc>
            </a:pPr>
            <a:r>
              <a:rPr lang="en-US" sz="1800">
                <a:solidFill>
                  <a:srgbClr val="000066"/>
                </a:solidFill>
              </a:rPr>
              <a:t>(bytes)</a:t>
            </a:r>
          </a:p>
        </p:txBody>
      </p:sp>
      <p:sp>
        <p:nvSpPr>
          <p:cNvPr id="69660" name="Text Box 38"/>
          <p:cNvSpPr txBox="1">
            <a:spLocks noChangeArrowheads="1"/>
          </p:cNvSpPr>
          <p:nvPr/>
        </p:nvSpPr>
        <p:spPr bwMode="auto">
          <a:xfrm>
            <a:off x="8202613" y="990600"/>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rPr>
              <a:t>Addr.</a:t>
            </a:r>
          </a:p>
        </p:txBody>
      </p:sp>
      <p:sp>
        <p:nvSpPr>
          <p:cNvPr id="69661" name="Rectangle 39"/>
          <p:cNvSpPr>
            <a:spLocks noChangeArrowheads="1"/>
          </p:cNvSpPr>
          <p:nvPr/>
        </p:nvSpPr>
        <p:spPr bwMode="auto">
          <a:xfrm>
            <a:off x="7491413" y="51816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62" name="Rectangle 40"/>
          <p:cNvSpPr>
            <a:spLocks noChangeArrowheads="1"/>
          </p:cNvSpPr>
          <p:nvPr/>
        </p:nvSpPr>
        <p:spPr bwMode="auto">
          <a:xfrm>
            <a:off x="8253413" y="51054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0003</a:t>
            </a:r>
          </a:p>
        </p:txBody>
      </p:sp>
      <p:sp>
        <p:nvSpPr>
          <p:cNvPr id="69663" name="Rectangle 41"/>
          <p:cNvSpPr>
            <a:spLocks noChangeArrowheads="1"/>
          </p:cNvSpPr>
          <p:nvPr/>
        </p:nvSpPr>
        <p:spPr bwMode="auto">
          <a:xfrm>
            <a:off x="7491413" y="54864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64" name="Rectangle 42"/>
          <p:cNvSpPr>
            <a:spLocks noChangeArrowheads="1"/>
          </p:cNvSpPr>
          <p:nvPr/>
        </p:nvSpPr>
        <p:spPr bwMode="auto">
          <a:xfrm>
            <a:off x="8253413" y="54102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0002</a:t>
            </a:r>
          </a:p>
        </p:txBody>
      </p:sp>
      <p:sp>
        <p:nvSpPr>
          <p:cNvPr id="69665" name="Rectangle 43"/>
          <p:cNvSpPr>
            <a:spLocks noChangeArrowheads="1"/>
          </p:cNvSpPr>
          <p:nvPr/>
        </p:nvSpPr>
        <p:spPr bwMode="auto">
          <a:xfrm>
            <a:off x="7491413" y="57912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66" name="Rectangle 44"/>
          <p:cNvSpPr>
            <a:spLocks noChangeArrowheads="1"/>
          </p:cNvSpPr>
          <p:nvPr/>
        </p:nvSpPr>
        <p:spPr bwMode="auto">
          <a:xfrm>
            <a:off x="8253413" y="5715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0001</a:t>
            </a:r>
          </a:p>
        </p:txBody>
      </p:sp>
      <p:sp>
        <p:nvSpPr>
          <p:cNvPr id="69667" name="Rectangle 45"/>
          <p:cNvSpPr>
            <a:spLocks noChangeArrowheads="1"/>
          </p:cNvSpPr>
          <p:nvPr/>
        </p:nvSpPr>
        <p:spPr bwMode="auto">
          <a:xfrm>
            <a:off x="7491413" y="6096000"/>
            <a:ext cx="609600" cy="304800"/>
          </a:xfrm>
          <a:prstGeom prst="rect">
            <a:avLst/>
          </a:prstGeom>
          <a:solidFill>
            <a:schemeClr val="bg1"/>
          </a:solidFill>
          <a:ln w="25400">
            <a:solidFill>
              <a:schemeClr val="tx1"/>
            </a:solidFill>
            <a:miter lim="800000"/>
            <a:headEnd/>
            <a:tailEnd/>
          </a:ln>
        </p:spPr>
        <p:txBody>
          <a:bodyPr wrap="none" anchor="ctr"/>
          <a:lstStyle/>
          <a:p>
            <a:endParaRPr lang="en-US">
              <a:solidFill>
                <a:srgbClr val="000066"/>
              </a:solidFill>
            </a:endParaRPr>
          </a:p>
        </p:txBody>
      </p:sp>
      <p:sp>
        <p:nvSpPr>
          <p:cNvPr id="69668" name="Rectangle 46"/>
          <p:cNvSpPr>
            <a:spLocks noChangeArrowheads="1"/>
          </p:cNvSpPr>
          <p:nvPr/>
        </p:nvSpPr>
        <p:spPr bwMode="auto">
          <a:xfrm>
            <a:off x="8253413" y="60198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b="0">
                <a:solidFill>
                  <a:srgbClr val="000066"/>
                </a:solidFill>
                <a:latin typeface="Courier New" charset="0"/>
              </a:rPr>
              <a:t>0000</a:t>
            </a:r>
          </a:p>
        </p:txBody>
      </p:sp>
      <p:sp>
        <p:nvSpPr>
          <p:cNvPr id="69669" name="Left Brace 60"/>
          <p:cNvSpPr>
            <a:spLocks/>
          </p:cNvSpPr>
          <p:nvPr/>
        </p:nvSpPr>
        <p:spPr bwMode="auto">
          <a:xfrm>
            <a:off x="6926263" y="51816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69670" name="TextBox 61"/>
          <p:cNvSpPr txBox="1">
            <a:spLocks noChangeArrowheads="1"/>
          </p:cNvSpPr>
          <p:nvPr/>
        </p:nvSpPr>
        <p:spPr bwMode="auto">
          <a:xfrm>
            <a:off x="6065838" y="5562600"/>
            <a:ext cx="9794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int</a:t>
            </a:r>
          </a:p>
          <a:p>
            <a:r>
              <a:rPr lang="en-US" sz="1800">
                <a:solidFill>
                  <a:srgbClr val="000066"/>
                </a:solidFill>
              </a:rPr>
              <a:t>4 bytes</a:t>
            </a:r>
          </a:p>
        </p:txBody>
      </p:sp>
      <p:sp>
        <p:nvSpPr>
          <p:cNvPr id="69671" name="Left Brace 62"/>
          <p:cNvSpPr>
            <a:spLocks/>
          </p:cNvSpPr>
          <p:nvPr/>
        </p:nvSpPr>
        <p:spPr bwMode="auto">
          <a:xfrm>
            <a:off x="6946900" y="39624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69672" name="TextBox 63"/>
          <p:cNvSpPr txBox="1">
            <a:spLocks noChangeArrowheads="1"/>
          </p:cNvSpPr>
          <p:nvPr/>
        </p:nvSpPr>
        <p:spPr bwMode="auto">
          <a:xfrm>
            <a:off x="6088063" y="4419600"/>
            <a:ext cx="9794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float</a:t>
            </a:r>
          </a:p>
          <a:p>
            <a:r>
              <a:rPr lang="en-US" sz="1800">
                <a:solidFill>
                  <a:srgbClr val="000066"/>
                </a:solidFill>
              </a:rPr>
              <a:t>4 bytes</a:t>
            </a:r>
          </a:p>
        </p:txBody>
      </p:sp>
      <p:sp>
        <p:nvSpPr>
          <p:cNvPr id="69673" name="Left Brace 70"/>
          <p:cNvSpPr>
            <a:spLocks/>
          </p:cNvSpPr>
          <p:nvPr/>
        </p:nvSpPr>
        <p:spPr bwMode="auto">
          <a:xfrm>
            <a:off x="6926263" y="2743200"/>
            <a:ext cx="457200" cy="3048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69674" name="TextBox 71"/>
          <p:cNvSpPr txBox="1">
            <a:spLocks noChangeArrowheads="1"/>
          </p:cNvSpPr>
          <p:nvPr/>
        </p:nvSpPr>
        <p:spPr bwMode="auto">
          <a:xfrm>
            <a:off x="5554663" y="2701925"/>
            <a:ext cx="1403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char 1 byte</a:t>
            </a:r>
          </a:p>
        </p:txBody>
      </p:sp>
      <p:sp>
        <p:nvSpPr>
          <p:cNvPr id="69675" name="Left Brace 72"/>
          <p:cNvSpPr>
            <a:spLocks/>
          </p:cNvSpPr>
          <p:nvPr/>
        </p:nvSpPr>
        <p:spPr bwMode="auto">
          <a:xfrm>
            <a:off x="6926263" y="3048000"/>
            <a:ext cx="457200" cy="3048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69676" name="TextBox 73"/>
          <p:cNvSpPr txBox="1">
            <a:spLocks noChangeArrowheads="1"/>
          </p:cNvSpPr>
          <p:nvPr/>
        </p:nvSpPr>
        <p:spPr bwMode="auto">
          <a:xfrm>
            <a:off x="5554663" y="3006725"/>
            <a:ext cx="1403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char 1 byte</a:t>
            </a:r>
          </a:p>
        </p:txBody>
      </p:sp>
      <p:sp>
        <p:nvSpPr>
          <p:cNvPr id="69677" name="Left Brace 74"/>
          <p:cNvSpPr>
            <a:spLocks/>
          </p:cNvSpPr>
          <p:nvPr/>
        </p:nvSpPr>
        <p:spPr bwMode="auto">
          <a:xfrm>
            <a:off x="6926263" y="3352800"/>
            <a:ext cx="457200" cy="3048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69678" name="TextBox 75"/>
          <p:cNvSpPr txBox="1">
            <a:spLocks noChangeArrowheads="1"/>
          </p:cNvSpPr>
          <p:nvPr/>
        </p:nvSpPr>
        <p:spPr bwMode="auto">
          <a:xfrm>
            <a:off x="5554663" y="3311525"/>
            <a:ext cx="1403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char 1 byte</a:t>
            </a:r>
          </a:p>
        </p:txBody>
      </p:sp>
      <p:sp>
        <p:nvSpPr>
          <p:cNvPr id="69679" name="Left Brace 76"/>
          <p:cNvSpPr>
            <a:spLocks/>
          </p:cNvSpPr>
          <p:nvPr/>
        </p:nvSpPr>
        <p:spPr bwMode="auto">
          <a:xfrm>
            <a:off x="6926263" y="3657600"/>
            <a:ext cx="457200" cy="3048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69680" name="TextBox 77"/>
          <p:cNvSpPr txBox="1">
            <a:spLocks noChangeArrowheads="1"/>
          </p:cNvSpPr>
          <p:nvPr/>
        </p:nvSpPr>
        <p:spPr bwMode="auto">
          <a:xfrm>
            <a:off x="5554663" y="3616325"/>
            <a:ext cx="1403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char 1 byte</a:t>
            </a:r>
          </a:p>
        </p:txBody>
      </p:sp>
      <p:sp>
        <p:nvSpPr>
          <p:cNvPr id="69681" name="Left Brace 78"/>
          <p:cNvSpPr>
            <a:spLocks/>
          </p:cNvSpPr>
          <p:nvPr/>
        </p:nvSpPr>
        <p:spPr bwMode="auto">
          <a:xfrm>
            <a:off x="6946900" y="1524000"/>
            <a:ext cx="457200" cy="1219200"/>
          </a:xfrm>
          <a:prstGeom prst="lef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69682" name="TextBox 79"/>
          <p:cNvSpPr txBox="1">
            <a:spLocks noChangeArrowheads="1"/>
          </p:cNvSpPr>
          <p:nvPr/>
        </p:nvSpPr>
        <p:spPr bwMode="auto">
          <a:xfrm>
            <a:off x="6088063" y="1905000"/>
            <a:ext cx="9794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pointer</a:t>
            </a:r>
          </a:p>
          <a:p>
            <a:r>
              <a:rPr lang="en-US" sz="1800">
                <a:solidFill>
                  <a:srgbClr val="000066"/>
                </a:solidFill>
              </a:rPr>
              <a:t>4 bytes</a:t>
            </a:r>
          </a:p>
        </p:txBody>
      </p:sp>
      <p:sp>
        <p:nvSpPr>
          <p:cNvPr id="69683" name="TextBox 83"/>
          <p:cNvSpPr txBox="1">
            <a:spLocks noChangeArrowheads="1"/>
          </p:cNvSpPr>
          <p:nvPr/>
        </p:nvSpPr>
        <p:spPr bwMode="auto">
          <a:xfrm rot="-2608260">
            <a:off x="7331075" y="5586413"/>
            <a:ext cx="920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value</a:t>
            </a:r>
          </a:p>
        </p:txBody>
      </p:sp>
      <p:sp>
        <p:nvSpPr>
          <p:cNvPr id="69684" name="TextBox 84"/>
          <p:cNvSpPr txBox="1">
            <a:spLocks noChangeArrowheads="1"/>
          </p:cNvSpPr>
          <p:nvPr/>
        </p:nvSpPr>
        <p:spPr bwMode="auto">
          <a:xfrm rot="-2608260">
            <a:off x="7331075" y="4268788"/>
            <a:ext cx="920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value</a:t>
            </a:r>
          </a:p>
        </p:txBody>
      </p:sp>
      <p:grpSp>
        <p:nvGrpSpPr>
          <p:cNvPr id="2" name="Group 86"/>
          <p:cNvGrpSpPr>
            <a:grpSpLocks/>
          </p:cNvGrpSpPr>
          <p:nvPr/>
        </p:nvGrpSpPr>
        <p:grpSpPr bwMode="auto">
          <a:xfrm>
            <a:off x="304800" y="1692275"/>
            <a:ext cx="8132763" cy="4784725"/>
            <a:chOff x="304800" y="1691537"/>
            <a:chExt cx="8132426" cy="4785463"/>
          </a:xfrm>
        </p:grpSpPr>
        <p:grpSp>
          <p:nvGrpSpPr>
            <p:cNvPr id="69686" name="Group 82"/>
            <p:cNvGrpSpPr>
              <a:grpSpLocks/>
            </p:cNvGrpSpPr>
            <p:nvPr/>
          </p:nvGrpSpPr>
          <p:grpSpPr bwMode="auto">
            <a:xfrm>
              <a:off x="304800" y="2133600"/>
              <a:ext cx="7086600" cy="4343400"/>
              <a:chOff x="304800" y="2133600"/>
              <a:chExt cx="7086600" cy="4343400"/>
            </a:xfrm>
          </p:grpSpPr>
          <p:sp>
            <p:nvSpPr>
              <p:cNvPr id="69688" name="Freeform 80"/>
              <p:cNvSpPr>
                <a:spLocks noChangeArrowheads="1"/>
              </p:cNvSpPr>
              <p:nvPr/>
            </p:nvSpPr>
            <p:spPr bwMode="auto">
              <a:xfrm>
                <a:off x="5397500" y="2133600"/>
                <a:ext cx="1993900" cy="2946400"/>
              </a:xfrm>
              <a:custGeom>
                <a:avLst/>
                <a:gdLst>
                  <a:gd name="T0" fmla="*/ 660400 w 1993900"/>
                  <a:gd name="T1" fmla="*/ 0 h 2946400"/>
                  <a:gd name="T2" fmla="*/ 0 w 1993900"/>
                  <a:gd name="T3" fmla="*/ 0 h 2946400"/>
                  <a:gd name="T4" fmla="*/ 12700 w 1993900"/>
                  <a:gd name="T5" fmla="*/ 2946400 h 2946400"/>
                  <a:gd name="T6" fmla="*/ 1993900 w 1993900"/>
                  <a:gd name="T7" fmla="*/ 2921000 h 2946400"/>
                  <a:gd name="T8" fmla="*/ 0 60000 65536"/>
                  <a:gd name="T9" fmla="*/ 0 60000 65536"/>
                  <a:gd name="T10" fmla="*/ 0 60000 65536"/>
                  <a:gd name="T11" fmla="*/ 0 60000 65536"/>
                  <a:gd name="T12" fmla="*/ 0 w 1993900"/>
                  <a:gd name="T13" fmla="*/ 0 h 2946400"/>
                  <a:gd name="T14" fmla="*/ 1993900 w 1993900"/>
                  <a:gd name="T15" fmla="*/ 2946400 h 2946400"/>
                </a:gdLst>
                <a:ahLst/>
                <a:cxnLst>
                  <a:cxn ang="T8">
                    <a:pos x="T0" y="T1"/>
                  </a:cxn>
                  <a:cxn ang="T9">
                    <a:pos x="T2" y="T3"/>
                  </a:cxn>
                  <a:cxn ang="T10">
                    <a:pos x="T4" y="T5"/>
                  </a:cxn>
                  <a:cxn ang="T11">
                    <a:pos x="T6" y="T7"/>
                  </a:cxn>
                </a:cxnLst>
                <a:rect l="T12" t="T13" r="T14" b="T15"/>
                <a:pathLst>
                  <a:path w="1993900" h="2946400">
                    <a:moveTo>
                      <a:pt x="660400" y="0"/>
                    </a:moveTo>
                    <a:lnTo>
                      <a:pt x="0" y="0"/>
                    </a:lnTo>
                    <a:cubicBezTo>
                      <a:pt x="4233" y="982133"/>
                      <a:pt x="12700" y="2946400"/>
                      <a:pt x="12700" y="2946400"/>
                    </a:cubicBezTo>
                    <a:lnTo>
                      <a:pt x="1993900" y="2921000"/>
                    </a:lnTo>
                  </a:path>
                </a:pathLst>
              </a:custGeom>
              <a:noFill/>
              <a:ln w="381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82" name="Rectangle 27"/>
              <p:cNvSpPr txBox="1">
                <a:spLocks noChangeArrowheads="1"/>
              </p:cNvSpPr>
              <p:nvPr/>
            </p:nvSpPr>
            <p:spPr bwMode="auto">
              <a:xfrm>
                <a:off x="304800" y="4419283"/>
                <a:ext cx="5181385" cy="2057717"/>
              </a:xfrm>
              <a:prstGeom prst="rect">
                <a:avLst/>
              </a:prstGeom>
              <a:noFill/>
              <a:ln w="9525">
                <a:noFill/>
                <a:miter lim="800000"/>
                <a:headEnd/>
                <a:tailEnd/>
              </a:ln>
              <a:effectLst/>
            </p:spPr>
            <p:txBody>
              <a:bodyPr lIns="90479" tIns="44446" rIns="90479" bIns="44446"/>
              <a:lstStyle/>
              <a:p>
                <a:pPr marL="1146175" lvl="2" indent="-238125" algn="l" eaLnBrk="1" hangingPunct="1">
                  <a:lnSpc>
                    <a:spcPct val="107000"/>
                  </a:lnSpc>
                  <a:spcBef>
                    <a:spcPct val="10000"/>
                  </a:spcBef>
                  <a:buClr>
                    <a:srgbClr val="005400"/>
                  </a:buClr>
                  <a:buSzPct val="90000"/>
                  <a:buFont typeface="Wingdings" pitchFamily="-1" charset="2"/>
                  <a:buNone/>
                  <a:tabLst>
                    <a:tab pos="2166938" algn="l"/>
                    <a:tab pos="3436938" algn="l"/>
                    <a:tab pos="3995738" algn="l"/>
                  </a:tabLst>
                  <a:defRPr/>
                </a:pPr>
                <a:endParaRPr lang="en-US" sz="2000" kern="0" dirty="0">
                  <a:solidFill>
                    <a:srgbClr val="000099"/>
                  </a:solidFill>
                  <a:latin typeface="Helvetica"/>
                  <a:ea typeface="ＭＳ Ｐゴシック" charset="-128"/>
                  <a:cs typeface="ＭＳ Ｐゴシック" pitchFamily="-1" charset="-128"/>
                </a:endParaRPr>
              </a:p>
              <a:p>
                <a:pPr marL="1146175" lvl="2" indent="-238125" algn="l" eaLnBrk="1" hangingPunct="1">
                  <a:lnSpc>
                    <a:spcPct val="107000"/>
                  </a:lnSpc>
                  <a:spcBef>
                    <a:spcPct val="10000"/>
                  </a:spcBef>
                  <a:buClr>
                    <a:srgbClr val="005400"/>
                  </a:buClr>
                  <a:buSzPct val="90000"/>
                  <a:buFont typeface="Wingdings" pitchFamily="-1" charset="2"/>
                  <a:buNone/>
                  <a:tabLst>
                    <a:tab pos="2166938" algn="l"/>
                    <a:tab pos="3436938" algn="l"/>
                    <a:tab pos="3995738" algn="l"/>
                  </a:tabLst>
                  <a:defRPr/>
                </a:pPr>
                <a:r>
                  <a:rPr lang="en-US" sz="2000" kern="0" dirty="0">
                    <a:solidFill>
                      <a:srgbClr val="000099"/>
                    </a:solidFill>
                    <a:latin typeface="Helvetica"/>
                    <a:ea typeface="ＭＳ Ｐゴシック" charset="-128"/>
                    <a:cs typeface="ＭＳ Ｐゴシック" pitchFamily="-1" charset="-128"/>
                  </a:rPr>
                  <a:t>   e.g. if pointer = 0x00000004 it means the pointer is pointing to the float!  (actually the first byte of the float)</a:t>
                </a:r>
              </a:p>
            </p:txBody>
          </p:sp>
        </p:grpSp>
        <p:sp>
          <p:nvSpPr>
            <p:cNvPr id="69687" name="TextBox 85"/>
            <p:cNvSpPr txBox="1">
              <a:spLocks noChangeArrowheads="1"/>
            </p:cNvSpPr>
            <p:nvPr/>
          </p:nvSpPr>
          <p:spPr bwMode="auto">
            <a:xfrm rot="-2608260">
              <a:off x="7157609" y="1691537"/>
              <a:ext cx="1279617" cy="76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value=</a:t>
              </a:r>
            </a:p>
            <a:p>
              <a:r>
                <a:rPr lang="en-US" b="0">
                  <a:solidFill>
                    <a:srgbClr val="000066"/>
                  </a:solidFill>
                </a:rPr>
                <a:t>address</a:t>
              </a:r>
            </a:p>
          </p:txBody>
        </p:sp>
      </p:grpSp>
    </p:spTree>
    <p:extLst>
      <p:ext uri="{BB962C8B-B14F-4D97-AF65-F5344CB8AC3E}">
        <p14:creationId xmlns:p14="http://schemas.microsoft.com/office/powerpoint/2010/main" val="3047936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43">
                                            <p:txEl>
                                              <p:pRg st="0" end="0"/>
                                            </p:txEl>
                                          </p:spTgt>
                                        </p:tgtEl>
                                        <p:attrNameLst>
                                          <p:attrName>style.visibility</p:attrName>
                                        </p:attrNameLst>
                                      </p:cBhvr>
                                      <p:to>
                                        <p:strVal val="visible"/>
                                      </p:to>
                                    </p:set>
                                    <p:animEffect transition="in" filter="fade">
                                      <p:cBhvr>
                                        <p:cTn id="7" dur="500"/>
                                        <p:tgtEl>
                                          <p:spTgt spid="34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43">
                                            <p:txEl>
                                              <p:pRg st="1" end="1"/>
                                            </p:txEl>
                                          </p:spTgt>
                                        </p:tgtEl>
                                        <p:attrNameLst>
                                          <p:attrName>style.visibility</p:attrName>
                                        </p:attrNameLst>
                                      </p:cBhvr>
                                      <p:to>
                                        <p:strVal val="visible"/>
                                      </p:to>
                                    </p:set>
                                    <p:animEffect transition="in" filter="fade">
                                      <p:cBhvr>
                                        <p:cTn id="12" dur="500"/>
                                        <p:tgtEl>
                                          <p:spTgt spid="34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43">
                                            <p:txEl>
                                              <p:pRg st="2" end="2"/>
                                            </p:txEl>
                                          </p:spTgt>
                                        </p:tgtEl>
                                        <p:attrNameLst>
                                          <p:attrName>style.visibility</p:attrName>
                                        </p:attrNameLst>
                                      </p:cBhvr>
                                      <p:to>
                                        <p:strVal val="visible"/>
                                      </p:to>
                                    </p:set>
                                    <p:animEffect transition="in" filter="fade">
                                      <p:cBhvr>
                                        <p:cTn id="17" dur="500"/>
                                        <p:tgtEl>
                                          <p:spTgt spid="34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43">
                                            <p:txEl>
                                              <p:pRg st="3" end="3"/>
                                            </p:txEl>
                                          </p:spTgt>
                                        </p:tgtEl>
                                        <p:attrNameLst>
                                          <p:attrName>style.visibility</p:attrName>
                                        </p:attrNameLst>
                                      </p:cBhvr>
                                      <p:to>
                                        <p:strVal val="visible"/>
                                      </p:to>
                                    </p:set>
                                    <p:animEffect transition="in" filter="fade">
                                      <p:cBhvr>
                                        <p:cTn id="22" dur="500"/>
                                        <p:tgtEl>
                                          <p:spTgt spid="34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843">
                                            <p:txEl>
                                              <p:pRg st="4" end="4"/>
                                            </p:txEl>
                                          </p:spTgt>
                                        </p:tgtEl>
                                        <p:attrNameLst>
                                          <p:attrName>style.visibility</p:attrName>
                                        </p:attrNameLst>
                                      </p:cBhvr>
                                      <p:to>
                                        <p:strVal val="visible"/>
                                      </p:to>
                                    </p:set>
                                    <p:animEffect transition="in" filter="fade">
                                      <p:cBhvr>
                                        <p:cTn id="27" dur="500"/>
                                        <p:tgtEl>
                                          <p:spTgt spid="3484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43">
                                            <p:txEl>
                                              <p:pRg st="5" end="5"/>
                                            </p:txEl>
                                          </p:spTgt>
                                        </p:tgtEl>
                                        <p:attrNameLst>
                                          <p:attrName>style.visibility</p:attrName>
                                        </p:attrNameLst>
                                      </p:cBhvr>
                                      <p:to>
                                        <p:strVal val="visible"/>
                                      </p:to>
                                    </p:set>
                                    <p:animEffect transition="in" filter="fade">
                                      <p:cBhvr>
                                        <p:cTn id="30" dur="500"/>
                                        <p:tgtEl>
                                          <p:spTgt spid="3484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Pointers in C</a:t>
            </a:r>
          </a:p>
        </p:txBody>
      </p:sp>
      <p:sp>
        <p:nvSpPr>
          <p:cNvPr id="3" name="Content Placeholder 2"/>
          <p:cNvSpPr>
            <a:spLocks noGrp="1"/>
          </p:cNvSpPr>
          <p:nvPr>
            <p:ph idx="1"/>
          </p:nvPr>
        </p:nvSpPr>
        <p:spPr/>
        <p:txBody>
          <a:bodyPr/>
          <a:lstStyle/>
          <a:p>
            <a:pPr eaLnBrk="1" hangingPunct="1">
              <a:defRPr/>
            </a:pPr>
            <a:r>
              <a:rPr lang="en-US">
                <a:latin typeface="Helvetica" charset="0"/>
              </a:rPr>
              <a:t>To declare a pointer to say an integer, here</a:t>
            </a:r>
            <a:r>
              <a:rPr lang="ja-JP" altLang="en-US">
                <a:latin typeface="Helvetica" charset="0"/>
              </a:rPr>
              <a:t>’</a:t>
            </a:r>
            <a:r>
              <a:rPr lang="en-US">
                <a:latin typeface="Helvetica" charset="0"/>
              </a:rPr>
              <a:t>s some code:</a:t>
            </a:r>
          </a:p>
          <a:p>
            <a:pPr lvl="1" eaLnBrk="1" hangingPunct="1">
              <a:buFont typeface="Wingdings" charset="0"/>
              <a:buNone/>
              <a:defRPr/>
            </a:pPr>
            <a:r>
              <a:rPr lang="en-US">
                <a:latin typeface="Helvetica" charset="0"/>
                <a:ea typeface="ＭＳ Ｐゴシック" charset="0"/>
              </a:rPr>
              <a:t>   int x;</a:t>
            </a:r>
          </a:p>
          <a:p>
            <a:pPr lvl="1" eaLnBrk="1" hangingPunct="1">
              <a:buFont typeface="Wingdings" charset="0"/>
              <a:buNone/>
              <a:defRPr/>
            </a:pPr>
            <a:r>
              <a:rPr lang="en-US">
                <a:latin typeface="Helvetica" charset="0"/>
                <a:ea typeface="ＭＳ Ｐゴシック" charset="0"/>
              </a:rPr>
              <a:t>   int *p = &amp;x;</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int * p declares the variable p to be a pointer to an integer</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note how it differs from the declaration </a:t>
            </a:r>
            <a:r>
              <a:rPr lang="ja-JP" altLang="en-US">
                <a:latin typeface="Helvetica" charset="0"/>
                <a:ea typeface="ＭＳ Ｐゴシック" charset="0"/>
              </a:rPr>
              <a:t>‘</a:t>
            </a:r>
            <a:r>
              <a:rPr lang="en-US">
                <a:latin typeface="Helvetica" charset="0"/>
                <a:ea typeface="ＭＳ Ｐゴシック" charset="0"/>
              </a:rPr>
              <a:t>int p</a:t>
            </a:r>
            <a:r>
              <a:rPr lang="ja-JP" altLang="en-US">
                <a:latin typeface="Helvetica" charset="0"/>
                <a:ea typeface="ＭＳ Ｐゴシック" charset="0"/>
              </a:rPr>
              <a:t>’</a:t>
            </a:r>
            <a:r>
              <a:rPr lang="en-US">
                <a:latin typeface="Helvetica" charset="0"/>
                <a:ea typeface="ＭＳ Ｐゴシック" charset="0"/>
              </a:rPr>
              <a:t>, which would just declare p to be an integer, not a pointer to an integer</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&amp;x means find the memory location/address of x</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Thus, int *p = &amp;x means initialize the value of the pointer p with the address of integer variable x.</a:t>
            </a:r>
          </a:p>
        </p:txBody>
      </p:sp>
    </p:spTree>
    <p:extLst>
      <p:ext uri="{BB962C8B-B14F-4D97-AF65-F5344CB8AC3E}">
        <p14:creationId xmlns:p14="http://schemas.microsoft.com/office/powerpoint/2010/main" val="9711069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Dereferencing Pointers in C</a:t>
            </a:r>
          </a:p>
        </p:txBody>
      </p:sp>
      <p:sp>
        <p:nvSpPr>
          <p:cNvPr id="3" name="Content Placeholder 2"/>
          <p:cNvSpPr>
            <a:spLocks noGrp="1"/>
          </p:cNvSpPr>
          <p:nvPr>
            <p:ph idx="1"/>
          </p:nvPr>
        </p:nvSpPr>
        <p:spPr/>
        <p:txBody>
          <a:bodyPr/>
          <a:lstStyle/>
          <a:p>
            <a:pPr eaLnBrk="1" hangingPunct="1">
              <a:defRPr/>
            </a:pPr>
            <a:r>
              <a:rPr lang="en-US">
                <a:latin typeface="Helvetica" charset="0"/>
              </a:rPr>
              <a:t>To find the value of a variable being pointed to, you must dereference a pointer.  Here</a:t>
            </a:r>
            <a:r>
              <a:rPr lang="ja-JP" altLang="en-US">
                <a:latin typeface="Helvetica" charset="0"/>
              </a:rPr>
              <a:t>’</a:t>
            </a:r>
            <a:r>
              <a:rPr lang="en-US">
                <a:latin typeface="Helvetica" charset="0"/>
              </a:rPr>
              <a:t>s some code:</a:t>
            </a:r>
          </a:p>
          <a:p>
            <a:pPr lvl="1" eaLnBrk="1" hangingPunct="1">
              <a:buFont typeface="Wingdings" charset="0"/>
              <a:buNone/>
              <a:defRPr/>
            </a:pPr>
            <a:r>
              <a:rPr lang="en-US">
                <a:latin typeface="Helvetica" charset="0"/>
                <a:ea typeface="ＭＳ Ｐゴシック" charset="0"/>
              </a:rPr>
              <a:t>   int x;</a:t>
            </a:r>
          </a:p>
          <a:p>
            <a:pPr lvl="1" eaLnBrk="1" hangingPunct="1">
              <a:buFont typeface="Wingdings" charset="0"/>
              <a:buNone/>
              <a:defRPr/>
            </a:pPr>
            <a:r>
              <a:rPr lang="en-US">
                <a:latin typeface="Helvetica" charset="0"/>
                <a:ea typeface="ＭＳ Ｐゴシック" charset="0"/>
              </a:rPr>
              <a:t>   int *p = &amp;x;</a:t>
            </a:r>
          </a:p>
          <a:p>
            <a:pPr lvl="1" eaLnBrk="1" hangingPunct="1">
              <a:buFont typeface="Wingdings" charset="0"/>
              <a:buNone/>
              <a:defRPr/>
            </a:pPr>
            <a:r>
              <a:rPr lang="en-US">
                <a:latin typeface="Helvetica" charset="0"/>
                <a:ea typeface="ＭＳ Ｐゴシック" charset="0"/>
              </a:rPr>
              <a:t>   int y = *p;</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p is a pointer to an integer.  To get the value of the integer that p is pointing to, you use the dereference operator (*).</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note how * is used first to declare a pointer, and is used later to dereference a pointer to find the value of the variable it is pointing to</a:t>
            </a:r>
          </a:p>
          <a:p>
            <a:pPr lvl="1" eaLnBrk="1" hangingPunct="1">
              <a:buFont typeface="Wingdings" charset="0"/>
              <a:buNone/>
              <a:defRPr/>
            </a:pPr>
            <a:endParaRPr lang="en-US">
              <a:latin typeface="Helvetica" charset="0"/>
              <a:ea typeface="ＭＳ Ｐゴシック" charset="0"/>
            </a:endParaRPr>
          </a:p>
          <a:p>
            <a:pPr lvl="1" eaLnBrk="1" hangingPunct="1">
              <a:buFont typeface="Wingdings" charset="0"/>
              <a:buNone/>
              <a:defRPr/>
            </a:pPr>
            <a:r>
              <a:rPr lang="en-US">
                <a:latin typeface="Helvetica" charset="0"/>
                <a:ea typeface="ＭＳ Ｐゴシック" charset="0"/>
              </a:rPr>
              <a:t>   Here, y = x.</a:t>
            </a:r>
          </a:p>
        </p:txBody>
      </p:sp>
    </p:spTree>
    <p:extLst>
      <p:ext uri="{BB962C8B-B14F-4D97-AF65-F5344CB8AC3E}">
        <p14:creationId xmlns:p14="http://schemas.microsoft.com/office/powerpoint/2010/main" val="32492773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Pointer Values</a:t>
            </a:r>
          </a:p>
        </p:txBody>
      </p:sp>
      <p:sp>
        <p:nvSpPr>
          <p:cNvPr id="3" name="Content Placeholder 2"/>
          <p:cNvSpPr>
            <a:spLocks noGrp="1"/>
          </p:cNvSpPr>
          <p:nvPr>
            <p:ph idx="1"/>
          </p:nvPr>
        </p:nvSpPr>
        <p:spPr/>
        <p:txBody>
          <a:bodyPr/>
          <a:lstStyle/>
          <a:p>
            <a:pPr eaLnBrk="1" hangingPunct="1">
              <a:defRPr/>
            </a:pPr>
            <a:r>
              <a:rPr lang="en-US" dirty="0">
                <a:latin typeface="Helvetica" charset="0"/>
              </a:rPr>
              <a:t>Since the pointer value is an address, then it </a:t>
            </a:r>
            <a:r>
              <a:rPr lang="en-US" dirty="0" err="1">
                <a:latin typeface="Helvetica" charset="0"/>
              </a:rPr>
              <a:t>doesn</a:t>
            </a:r>
            <a:r>
              <a:rPr lang="ja-JP" altLang="en-US" dirty="0">
                <a:latin typeface="Helvetica" charset="0"/>
              </a:rPr>
              <a:t>’</a:t>
            </a:r>
            <a:r>
              <a:rPr lang="en-US" dirty="0">
                <a:latin typeface="Helvetica" charset="0"/>
              </a:rPr>
              <a:t>t matter what type of variable is being pointed to, the size of the pointer value is always 4 bytes (</a:t>
            </a:r>
            <a:r>
              <a:rPr lang="en-US" dirty="0" smtClean="0">
                <a:latin typeface="Helvetica" charset="0"/>
              </a:rPr>
              <a:t>IA32)</a:t>
            </a:r>
            <a:endParaRPr lang="en-US" dirty="0">
              <a:latin typeface="Helvetica" charset="0"/>
            </a:endParaRPr>
          </a:p>
          <a:p>
            <a:pPr lvl="1" eaLnBrk="1" hangingPunct="1">
              <a:buFont typeface="Wingdings" charset="0"/>
              <a:buNone/>
              <a:defRPr/>
            </a:pPr>
            <a:r>
              <a:rPr lang="en-US" dirty="0">
                <a:latin typeface="Helvetica" charset="0"/>
                <a:ea typeface="ＭＳ Ｐゴシック" charset="0"/>
              </a:rPr>
              <a:t>   char c;</a:t>
            </a:r>
          </a:p>
          <a:p>
            <a:pPr lvl="1" eaLnBrk="1" hangingPunct="1">
              <a:buFont typeface="Wingdings" charset="0"/>
              <a:buNone/>
              <a:defRPr/>
            </a:pPr>
            <a:r>
              <a:rPr lang="en-US" dirty="0">
                <a:latin typeface="Helvetica" charset="0"/>
                <a:ea typeface="ＭＳ Ｐゴシック" charset="0"/>
              </a:rPr>
              <a:t>   </a:t>
            </a:r>
            <a:r>
              <a:rPr lang="en-US" dirty="0" err="1">
                <a:latin typeface="Helvetica" charset="0"/>
                <a:ea typeface="ＭＳ Ｐゴシック" charset="0"/>
              </a:rPr>
              <a:t>int</a:t>
            </a:r>
            <a:r>
              <a:rPr lang="en-US" dirty="0">
                <a:latin typeface="Helvetica" charset="0"/>
                <a:ea typeface="ＭＳ Ｐゴシック" charset="0"/>
              </a:rPr>
              <a:t> x;</a:t>
            </a:r>
          </a:p>
          <a:p>
            <a:pPr lvl="1" eaLnBrk="1" hangingPunct="1">
              <a:buFont typeface="Wingdings" charset="0"/>
              <a:buNone/>
              <a:defRPr/>
            </a:pPr>
            <a:r>
              <a:rPr lang="en-US" dirty="0">
                <a:latin typeface="Helvetica" charset="0"/>
                <a:ea typeface="ＭＳ Ｐゴシック" charset="0"/>
              </a:rPr>
              <a:t>   double d;</a:t>
            </a:r>
          </a:p>
          <a:p>
            <a:pPr lvl="1" eaLnBrk="1" hangingPunct="1">
              <a:buFont typeface="Wingdings" charset="0"/>
              <a:buNone/>
              <a:defRPr/>
            </a:pPr>
            <a:r>
              <a:rPr lang="en-US" dirty="0">
                <a:latin typeface="Helvetica" charset="0"/>
                <a:ea typeface="ＭＳ Ｐゴシック" charset="0"/>
              </a:rPr>
              <a:t>   char *p1 = &amp;c;</a:t>
            </a:r>
          </a:p>
          <a:p>
            <a:pPr lvl="1" eaLnBrk="1" hangingPunct="1">
              <a:buFont typeface="Wingdings" charset="0"/>
              <a:buNone/>
              <a:defRPr/>
            </a:pPr>
            <a:r>
              <a:rPr lang="en-US" dirty="0">
                <a:latin typeface="Helvetica" charset="0"/>
                <a:ea typeface="ＭＳ Ｐゴシック" charset="0"/>
              </a:rPr>
              <a:t>   </a:t>
            </a:r>
            <a:r>
              <a:rPr lang="en-US" dirty="0" err="1">
                <a:latin typeface="Helvetica" charset="0"/>
                <a:ea typeface="ＭＳ Ｐゴシック" charset="0"/>
              </a:rPr>
              <a:t>int</a:t>
            </a:r>
            <a:r>
              <a:rPr lang="en-US" dirty="0">
                <a:latin typeface="Helvetica" charset="0"/>
                <a:ea typeface="ＭＳ Ｐゴシック" charset="0"/>
              </a:rPr>
              <a:t> *p2 = &amp;x;</a:t>
            </a:r>
          </a:p>
          <a:p>
            <a:pPr lvl="1" eaLnBrk="1" hangingPunct="1">
              <a:buFont typeface="Wingdings" charset="0"/>
              <a:buNone/>
              <a:defRPr/>
            </a:pPr>
            <a:r>
              <a:rPr lang="en-US" dirty="0">
                <a:latin typeface="Helvetica" charset="0"/>
                <a:ea typeface="ＭＳ Ｐゴシック" charset="0"/>
              </a:rPr>
              <a:t>   double *p3 = &amp;d;</a:t>
            </a:r>
          </a:p>
          <a:p>
            <a:pPr lvl="1" eaLnBrk="1" hangingPunct="1">
              <a:buFont typeface="Wingdings" charset="0"/>
              <a:buNone/>
              <a:defRPr/>
            </a:pP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p1 is a pointer to a one-byte long char, but is 4 bytes long, because the address of the char is 4 bytes long.</a:t>
            </a:r>
          </a:p>
          <a:p>
            <a:pPr lvl="1" eaLnBrk="1" hangingPunct="1">
              <a:buFont typeface="Wingdings" charset="0"/>
              <a:buNone/>
              <a:defRPr/>
            </a:pPr>
            <a:r>
              <a:rPr lang="en-US" dirty="0">
                <a:latin typeface="Helvetica" charset="0"/>
                <a:ea typeface="ＭＳ Ｐゴシック" charset="0"/>
              </a:rPr>
              <a:t>   p3 is a pointer to an 8-byte long double, but is 4 bytes long, because the address of the double (lowest byte) is 4 bytes long.</a:t>
            </a:r>
          </a:p>
        </p:txBody>
      </p:sp>
    </p:spTree>
    <p:extLst>
      <p:ext uri="{BB962C8B-B14F-4D97-AF65-F5344CB8AC3E}">
        <p14:creationId xmlns:p14="http://schemas.microsoft.com/office/powerpoint/2010/main" val="163125138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p:txBody>
          <a:bodyPr/>
          <a:lstStyle/>
          <a:p>
            <a:pPr eaLnBrk="1" hangingPunct="1">
              <a:defRPr/>
            </a:pPr>
            <a:r>
              <a:rPr lang="en-US" dirty="0"/>
              <a:t>Relations Between </a:t>
            </a:r>
            <a:r>
              <a:rPr lang="en-US" dirty="0" smtClean="0"/>
              <a:t>Logic Operations</a:t>
            </a:r>
            <a:endParaRPr lang="en-US" dirty="0"/>
          </a:p>
        </p:txBody>
      </p:sp>
      <p:sp>
        <p:nvSpPr>
          <p:cNvPr id="29701" name="Rectangle 5"/>
          <p:cNvSpPr>
            <a:spLocks noGrp="1" noChangeArrowheads="1"/>
          </p:cNvSpPr>
          <p:nvPr>
            <p:ph type="body" idx="1"/>
          </p:nvPr>
        </p:nvSpPr>
        <p:spPr/>
        <p:txBody>
          <a:bodyPr/>
          <a:lstStyle/>
          <a:p>
            <a:pPr eaLnBrk="1" hangingPunct="1">
              <a:buFont typeface="Wingdings" charset="0"/>
              <a:buNone/>
              <a:defRPr/>
            </a:pPr>
            <a:r>
              <a:rPr lang="en-US" dirty="0" err="1">
                <a:latin typeface="Helvetica" charset="0"/>
                <a:ea typeface="ＭＳ Ｐゴシック" charset="0"/>
                <a:cs typeface="ＭＳ Ｐゴシック" charset="0"/>
              </a:rPr>
              <a:t>DeMorgan</a:t>
            </a:r>
            <a:r>
              <a:rPr lang="ja-JP" altLang="en-US" dirty="0">
                <a:latin typeface="Helvetica" charset="0"/>
                <a:ea typeface="ＭＳ Ｐゴシック" charset="0"/>
                <a:cs typeface="ＭＳ Ｐゴシック" charset="0"/>
              </a:rPr>
              <a:t>’</a:t>
            </a:r>
            <a:r>
              <a:rPr lang="en-US" altLang="ja-JP" dirty="0">
                <a:latin typeface="Helvetica" charset="0"/>
                <a:ea typeface="ＭＳ Ｐゴシック" charset="0"/>
                <a:cs typeface="ＭＳ Ｐゴシック" charset="0"/>
              </a:rPr>
              <a:t>s Laws</a:t>
            </a:r>
          </a:p>
          <a:p>
            <a:pPr lvl="1" eaLnBrk="1" hangingPunct="1">
              <a:defRPr/>
            </a:pPr>
            <a:r>
              <a:rPr lang="en-US" dirty="0">
                <a:latin typeface="Helvetica" charset="0"/>
                <a:ea typeface="ＭＳ Ｐゴシック" charset="0"/>
              </a:rPr>
              <a:t>Express &amp; in terms of |, and vice-versa</a:t>
            </a:r>
          </a:p>
          <a:p>
            <a:pPr lvl="2" eaLnBrk="1" hangingPunct="1">
              <a:defRPr/>
            </a:pPr>
            <a:r>
              <a:rPr lang="en-US" sz="1800" dirty="0">
                <a:latin typeface="Helvetica" charset="0"/>
                <a:ea typeface="ＭＳ Ｐゴシック" charset="0"/>
              </a:rPr>
              <a:t>A &amp; B  =  ~(~A | ~B)</a:t>
            </a:r>
          </a:p>
          <a:p>
            <a:pPr lvl="3" eaLnBrk="1" hangingPunct="1">
              <a:defRPr/>
            </a:pPr>
            <a:r>
              <a:rPr lang="en-US" sz="1800" dirty="0">
                <a:latin typeface="Helvetica" charset="0"/>
                <a:ea typeface="ＭＳ Ｐゴシック" charset="0"/>
              </a:rPr>
              <a:t>A and B are true if and only if neither A nor B is false</a:t>
            </a:r>
          </a:p>
          <a:p>
            <a:pPr lvl="2" eaLnBrk="1" hangingPunct="1">
              <a:defRPr/>
            </a:pPr>
            <a:r>
              <a:rPr lang="en-US" sz="1800" dirty="0">
                <a:latin typeface="Helvetica" charset="0"/>
                <a:ea typeface="ＭＳ Ｐゴシック" charset="0"/>
              </a:rPr>
              <a:t>A | B  =  ~(~A &amp; ~B)</a:t>
            </a:r>
          </a:p>
          <a:p>
            <a:pPr lvl="3" eaLnBrk="1" hangingPunct="1">
              <a:defRPr/>
            </a:pPr>
            <a:r>
              <a:rPr lang="en-US" sz="1800" dirty="0">
                <a:latin typeface="Helvetica" charset="0"/>
                <a:ea typeface="ＭＳ Ｐゴシック" charset="0"/>
              </a:rPr>
              <a:t>A or B are true if and only if A and B are not both false</a:t>
            </a:r>
          </a:p>
          <a:p>
            <a:pPr eaLnBrk="1" hangingPunct="1">
              <a:buFont typeface="Wingdings" charset="0"/>
              <a:buNone/>
              <a:defRPr/>
            </a:pPr>
            <a:r>
              <a:rPr lang="en-US" dirty="0">
                <a:latin typeface="Helvetica" charset="0"/>
                <a:ea typeface="ＭＳ Ｐゴシック" charset="0"/>
                <a:cs typeface="ＭＳ Ｐゴシック" charset="0"/>
              </a:rPr>
              <a:t>Exclusive-Or using Inclusive Or</a:t>
            </a:r>
          </a:p>
          <a:p>
            <a:pPr lvl="2" eaLnBrk="1" hangingPunct="1">
              <a:defRPr/>
            </a:pPr>
            <a:r>
              <a:rPr lang="en-US" sz="1800" dirty="0">
                <a:latin typeface="Helvetica" charset="0"/>
                <a:ea typeface="ＭＳ Ｐゴシック" charset="0"/>
              </a:rPr>
              <a:t>A ^ B  =  (~A &amp; B) | (A &amp; ~B)</a:t>
            </a:r>
          </a:p>
          <a:p>
            <a:pPr lvl="3" eaLnBrk="1" hangingPunct="1">
              <a:defRPr/>
            </a:pPr>
            <a:r>
              <a:rPr lang="en-US" sz="1800" dirty="0">
                <a:latin typeface="Helvetica" charset="0"/>
                <a:ea typeface="ＭＳ Ｐゴシック" charset="0"/>
              </a:rPr>
              <a:t>Exactly one of A and B is true</a:t>
            </a:r>
          </a:p>
          <a:p>
            <a:pPr lvl="3" eaLnBrk="1" hangingPunct="1">
              <a:defRPr/>
            </a:pPr>
            <a:r>
              <a:rPr lang="en-US" sz="1800" dirty="0">
                <a:latin typeface="Helvetica" charset="0"/>
                <a:ea typeface="ＭＳ Ｐゴシック" charset="0"/>
              </a:rPr>
              <a:t>This is Shannon</a:t>
            </a:r>
            <a:r>
              <a:rPr lang="ja-JP" altLang="en-US" sz="1800" dirty="0">
                <a:latin typeface="Helvetica" charset="0"/>
                <a:ea typeface="ＭＳ Ｐゴシック" charset="0"/>
              </a:rPr>
              <a:t>’</a:t>
            </a:r>
            <a:r>
              <a:rPr lang="en-US" sz="1800" dirty="0">
                <a:latin typeface="Helvetica" charset="0"/>
                <a:ea typeface="ＭＳ Ｐゴシック" charset="0"/>
              </a:rPr>
              <a:t>s circuit.</a:t>
            </a:r>
          </a:p>
          <a:p>
            <a:pPr lvl="2" eaLnBrk="1" hangingPunct="1">
              <a:defRPr/>
            </a:pPr>
            <a:r>
              <a:rPr lang="en-US" sz="1800" dirty="0">
                <a:latin typeface="Helvetica" charset="0"/>
                <a:ea typeface="ＭＳ Ｐゴシック" charset="0"/>
              </a:rPr>
              <a:t>A ^ B  =  (A | B) &amp; ~(A &amp; B)</a:t>
            </a:r>
          </a:p>
          <a:p>
            <a:pPr lvl="3" eaLnBrk="1" hangingPunct="1">
              <a:defRPr/>
            </a:pPr>
            <a:r>
              <a:rPr lang="en-US" sz="1800" dirty="0">
                <a:latin typeface="Helvetica" charset="0"/>
                <a:ea typeface="ＭＳ Ｐゴシック" charset="0"/>
              </a:rPr>
              <a:t>Either A is true, or B is true, but not both</a:t>
            </a:r>
          </a:p>
          <a:p>
            <a:pPr lvl="1" eaLnBrk="1" hangingPunct="1">
              <a:defRPr/>
            </a:pPr>
            <a:endParaRPr lang="en-US" dirty="0">
              <a:latin typeface="Helvetica" charset="0"/>
              <a:ea typeface="ＭＳ Ｐゴシック" charset="0"/>
            </a:endParaRPr>
          </a:p>
          <a:p>
            <a:pPr lvl="2" eaLnBrk="1" hangingPunct="1">
              <a:defRPr/>
            </a:pPr>
            <a:endParaRPr lang="en-US" sz="1800" dirty="0">
              <a:latin typeface="Helvetica" charset="0"/>
              <a:ea typeface="ＭＳ Ｐゴシック" charset="0"/>
            </a:endParaRPr>
          </a:p>
          <a:p>
            <a:pPr lvl="3" eaLnBrk="1" hangingPunct="1">
              <a:defRPr/>
            </a:pPr>
            <a:endParaRPr lang="en-US" sz="1800" dirty="0">
              <a:latin typeface="Helvetica" charset="0"/>
              <a:ea typeface="ＭＳ Ｐゴシック" charset="0"/>
            </a:endParaRPr>
          </a:p>
          <a:p>
            <a:pPr lvl="2" eaLnBrk="1" hangingPunct="1">
              <a:defRPr/>
            </a:pPr>
            <a:endParaRPr lang="en-US" sz="1800" dirty="0">
              <a:latin typeface="Helvetica" charset="0"/>
              <a:ea typeface="ＭＳ Ｐゴシック" charset="0"/>
            </a:endParaRPr>
          </a:p>
          <a:p>
            <a:pPr lvl="2" eaLnBrk="1" hangingPunct="1">
              <a:defRPr/>
            </a:pPr>
            <a:endParaRPr lang="en-US" sz="1800" dirty="0">
              <a:latin typeface="Helvetica" charset="0"/>
              <a:ea typeface="ＭＳ Ｐゴシック" charset="0"/>
            </a:endParaRPr>
          </a:p>
        </p:txBody>
      </p:sp>
    </p:spTree>
    <p:extLst>
      <p:ext uri="{BB962C8B-B14F-4D97-AF65-F5344CB8AC3E}">
        <p14:creationId xmlns:p14="http://schemas.microsoft.com/office/powerpoint/2010/main" val="39383166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fade">
                                      <p:cBhvr>
                                        <p:cTn id="7" dur="500"/>
                                        <p:tgtEl>
                                          <p:spTgt spid="29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fade">
                                      <p:cBhvr>
                                        <p:cTn id="12" dur="500"/>
                                        <p:tgtEl>
                                          <p:spTgt spid="297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fade">
                                      <p:cBhvr>
                                        <p:cTn id="17" dur="500"/>
                                        <p:tgtEl>
                                          <p:spTgt spid="2970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701">
                                            <p:txEl>
                                              <p:pRg st="3" end="3"/>
                                            </p:txEl>
                                          </p:spTgt>
                                        </p:tgtEl>
                                        <p:attrNameLst>
                                          <p:attrName>style.visibility</p:attrName>
                                        </p:attrNameLst>
                                      </p:cBhvr>
                                      <p:to>
                                        <p:strVal val="visible"/>
                                      </p:to>
                                    </p:set>
                                    <p:animEffect transition="in" filter="fade">
                                      <p:cBhvr>
                                        <p:cTn id="20" dur="500"/>
                                        <p:tgtEl>
                                          <p:spTgt spid="2970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9701">
                                            <p:txEl>
                                              <p:pRg st="4" end="4"/>
                                            </p:txEl>
                                          </p:spTgt>
                                        </p:tgtEl>
                                        <p:attrNameLst>
                                          <p:attrName>style.visibility</p:attrName>
                                        </p:attrNameLst>
                                      </p:cBhvr>
                                      <p:to>
                                        <p:strVal val="visible"/>
                                      </p:to>
                                    </p:set>
                                    <p:animEffect transition="in" filter="fade">
                                      <p:cBhvr>
                                        <p:cTn id="25" dur="500"/>
                                        <p:tgtEl>
                                          <p:spTgt spid="2970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701">
                                            <p:txEl>
                                              <p:pRg st="5" end="5"/>
                                            </p:txEl>
                                          </p:spTgt>
                                        </p:tgtEl>
                                        <p:attrNameLst>
                                          <p:attrName>style.visibility</p:attrName>
                                        </p:attrNameLst>
                                      </p:cBhvr>
                                      <p:to>
                                        <p:strVal val="visible"/>
                                      </p:to>
                                    </p:set>
                                    <p:animEffect transition="in" filter="fade">
                                      <p:cBhvr>
                                        <p:cTn id="28" dur="500"/>
                                        <p:tgtEl>
                                          <p:spTgt spid="2970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701">
                                            <p:txEl>
                                              <p:pRg st="6" end="6"/>
                                            </p:txEl>
                                          </p:spTgt>
                                        </p:tgtEl>
                                        <p:attrNameLst>
                                          <p:attrName>style.visibility</p:attrName>
                                        </p:attrNameLst>
                                      </p:cBhvr>
                                      <p:to>
                                        <p:strVal val="visible"/>
                                      </p:to>
                                    </p:set>
                                    <p:animEffect transition="in" filter="fade">
                                      <p:cBhvr>
                                        <p:cTn id="33" dur="500"/>
                                        <p:tgtEl>
                                          <p:spTgt spid="29701">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701">
                                            <p:txEl>
                                              <p:pRg st="7" end="7"/>
                                            </p:txEl>
                                          </p:spTgt>
                                        </p:tgtEl>
                                        <p:attrNameLst>
                                          <p:attrName>style.visibility</p:attrName>
                                        </p:attrNameLst>
                                      </p:cBhvr>
                                      <p:to>
                                        <p:strVal val="visible"/>
                                      </p:to>
                                    </p:set>
                                    <p:animEffect transition="in" filter="fade">
                                      <p:cBhvr>
                                        <p:cTn id="38" dur="500"/>
                                        <p:tgtEl>
                                          <p:spTgt spid="29701">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701">
                                            <p:txEl>
                                              <p:pRg st="8" end="8"/>
                                            </p:txEl>
                                          </p:spTgt>
                                        </p:tgtEl>
                                        <p:attrNameLst>
                                          <p:attrName>style.visibility</p:attrName>
                                        </p:attrNameLst>
                                      </p:cBhvr>
                                      <p:to>
                                        <p:strVal val="visible"/>
                                      </p:to>
                                    </p:set>
                                    <p:animEffect transition="in" filter="fade">
                                      <p:cBhvr>
                                        <p:cTn id="41" dur="500"/>
                                        <p:tgtEl>
                                          <p:spTgt spid="29701">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701">
                                            <p:txEl>
                                              <p:pRg st="9" end="9"/>
                                            </p:txEl>
                                          </p:spTgt>
                                        </p:tgtEl>
                                        <p:attrNameLst>
                                          <p:attrName>style.visibility</p:attrName>
                                        </p:attrNameLst>
                                      </p:cBhvr>
                                      <p:to>
                                        <p:strVal val="visible"/>
                                      </p:to>
                                    </p:set>
                                    <p:animEffect transition="in" filter="fade">
                                      <p:cBhvr>
                                        <p:cTn id="44" dur="500"/>
                                        <p:tgtEl>
                                          <p:spTgt spid="29701">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701">
                                            <p:txEl>
                                              <p:pRg st="10" end="10"/>
                                            </p:txEl>
                                          </p:spTgt>
                                        </p:tgtEl>
                                        <p:attrNameLst>
                                          <p:attrName>style.visibility</p:attrName>
                                        </p:attrNameLst>
                                      </p:cBhvr>
                                      <p:to>
                                        <p:strVal val="visible"/>
                                      </p:to>
                                    </p:set>
                                    <p:animEffect transition="in" filter="fade">
                                      <p:cBhvr>
                                        <p:cTn id="49" dur="500"/>
                                        <p:tgtEl>
                                          <p:spTgt spid="29701">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701">
                                            <p:txEl>
                                              <p:pRg st="11" end="11"/>
                                            </p:txEl>
                                          </p:spTgt>
                                        </p:tgtEl>
                                        <p:attrNameLst>
                                          <p:attrName>style.visibility</p:attrName>
                                        </p:attrNameLst>
                                      </p:cBhvr>
                                      <p:to>
                                        <p:strVal val="visible"/>
                                      </p:to>
                                    </p:set>
                                    <p:animEffect transition="in" filter="fade">
                                      <p:cBhvr>
                                        <p:cTn id="52" dur="500"/>
                                        <p:tgtEl>
                                          <p:spTgt spid="2970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23850"/>
            <a:ext cx="7056438" cy="573088"/>
          </a:xfrm>
        </p:spPr>
        <p:txBody>
          <a:bodyPr/>
          <a:lstStyle/>
          <a:p>
            <a:pPr eaLnBrk="1" hangingPunct="1">
              <a:defRPr/>
            </a:pPr>
            <a:r>
              <a:rPr lang="en-US"/>
              <a:t>General Boolean Algebras</a:t>
            </a:r>
          </a:p>
        </p:txBody>
      </p:sp>
      <p:sp>
        <p:nvSpPr>
          <p:cNvPr id="26627" name="Rectangle 3"/>
          <p:cNvSpPr>
            <a:spLocks noGrp="1" noChangeArrowheads="1"/>
          </p:cNvSpPr>
          <p:nvPr>
            <p:ph type="body" idx="1"/>
          </p:nvPr>
        </p:nvSpPr>
        <p:spPr>
          <a:xfrm>
            <a:off x="290513" y="1220788"/>
            <a:ext cx="8472487" cy="4926012"/>
          </a:xfrm>
        </p:spPr>
        <p:txBody>
          <a:bodyPr/>
          <a:lstStyle/>
          <a:p>
            <a:pPr eaLnBrk="1" hangingPunct="1">
              <a:lnSpc>
                <a:spcPct val="85000"/>
              </a:lnSpc>
              <a:buFont typeface="Wingdings" charset="0"/>
              <a:buNone/>
              <a:tabLst>
                <a:tab pos="1255713" algn="l"/>
                <a:tab pos="1774825" algn="l"/>
                <a:tab pos="4113213" algn="l"/>
                <a:tab pos="5484813" algn="l"/>
              </a:tabLst>
              <a:defRPr/>
            </a:pPr>
            <a:r>
              <a:rPr lang="en-US" dirty="0">
                <a:latin typeface="Helvetica" charset="0"/>
                <a:ea typeface="ＭＳ Ｐゴシック" charset="0"/>
                <a:cs typeface="ＭＳ Ｐゴシック" charset="0"/>
              </a:rPr>
              <a:t>Operate on Bit </a:t>
            </a:r>
            <a:r>
              <a:rPr lang="en-US" dirty="0" smtClean="0">
                <a:latin typeface="Helvetica" charset="0"/>
                <a:ea typeface="ＭＳ Ｐゴシック" charset="0"/>
                <a:cs typeface="ＭＳ Ｐゴシック" charset="0"/>
              </a:rPr>
              <a:t>Vectors</a:t>
            </a:r>
            <a:endParaRPr lang="en-US" dirty="0">
              <a:latin typeface="Helvetica" charset="0"/>
              <a:ea typeface="ＭＳ Ｐゴシック" charset="0"/>
              <a:cs typeface="ＭＳ Ｐゴシック" charset="0"/>
            </a:endParaRPr>
          </a:p>
          <a:p>
            <a:pPr lvl="1" eaLnBrk="1" hangingPunct="1">
              <a:lnSpc>
                <a:spcPct val="90000"/>
              </a:lnSpc>
              <a:tabLst>
                <a:tab pos="1255713" algn="l"/>
                <a:tab pos="1774825" algn="l"/>
                <a:tab pos="4113213" algn="l"/>
                <a:tab pos="5484813" algn="l"/>
              </a:tabLst>
              <a:defRPr/>
            </a:pPr>
            <a:r>
              <a:rPr lang="en-US" dirty="0">
                <a:latin typeface="Helvetica" charset="0"/>
                <a:ea typeface="ＭＳ Ｐゴシック" charset="0"/>
              </a:rPr>
              <a:t>Operations applied bitwise</a:t>
            </a:r>
          </a:p>
          <a:p>
            <a:pPr eaLnBrk="1" hangingPunct="1">
              <a:lnSpc>
                <a:spcPct val="85000"/>
              </a:lnSpc>
              <a:buFont typeface="Wingdings" charset="0"/>
              <a:buNone/>
              <a:tabLst>
                <a:tab pos="1255713" algn="l"/>
                <a:tab pos="1774825" algn="l"/>
                <a:tab pos="4113213" algn="l"/>
                <a:tab pos="5484813" algn="l"/>
              </a:tabLst>
              <a:defRPr/>
            </a:pPr>
            <a:endParaRPr lang="en-US" dirty="0">
              <a:latin typeface="Helvetica" charset="0"/>
              <a:ea typeface="ＭＳ Ｐゴシック" charset="0"/>
              <a:cs typeface="ＭＳ Ｐゴシック" charset="0"/>
            </a:endParaRPr>
          </a:p>
          <a:p>
            <a:pPr eaLnBrk="1" hangingPunct="1">
              <a:lnSpc>
                <a:spcPct val="85000"/>
              </a:lnSpc>
              <a:buFont typeface="Wingdings" charset="0"/>
              <a:buNone/>
              <a:tabLst>
                <a:tab pos="1255713" algn="l"/>
                <a:tab pos="1774825" algn="l"/>
                <a:tab pos="4113213" algn="l"/>
                <a:tab pos="5484813" algn="l"/>
              </a:tabLst>
              <a:defRPr/>
            </a:pPr>
            <a:endParaRPr lang="en-US" dirty="0">
              <a:latin typeface="Helvetica" charset="0"/>
              <a:ea typeface="ＭＳ Ｐゴシック" charset="0"/>
              <a:cs typeface="ＭＳ Ｐゴシック" charset="0"/>
            </a:endParaRPr>
          </a:p>
          <a:p>
            <a:pPr eaLnBrk="1" hangingPunct="1">
              <a:lnSpc>
                <a:spcPct val="85000"/>
              </a:lnSpc>
              <a:buFont typeface="Wingdings" charset="0"/>
              <a:buNone/>
              <a:tabLst>
                <a:tab pos="1255713" algn="l"/>
                <a:tab pos="1774825" algn="l"/>
                <a:tab pos="4113213" algn="l"/>
                <a:tab pos="5484813" algn="l"/>
              </a:tabLst>
              <a:defRPr/>
            </a:pPr>
            <a:endParaRPr lang="en-US" dirty="0">
              <a:latin typeface="Helvetica" charset="0"/>
              <a:ea typeface="ＭＳ Ｐゴシック" charset="0"/>
              <a:cs typeface="ＭＳ Ｐゴシック" charset="0"/>
            </a:endParaRPr>
          </a:p>
          <a:p>
            <a:pPr eaLnBrk="1" hangingPunct="1">
              <a:lnSpc>
                <a:spcPct val="85000"/>
              </a:lnSpc>
              <a:buFont typeface="Wingdings" charset="0"/>
              <a:buNone/>
              <a:tabLst>
                <a:tab pos="1255713" algn="l"/>
                <a:tab pos="1774825" algn="l"/>
                <a:tab pos="4113213" algn="l"/>
                <a:tab pos="5484813" algn="l"/>
              </a:tabLst>
              <a:defRPr/>
            </a:pPr>
            <a:r>
              <a:rPr lang="en-US" dirty="0">
                <a:latin typeface="Helvetica" charset="0"/>
                <a:ea typeface="ＭＳ Ｐゴシック" charset="0"/>
                <a:cs typeface="ＭＳ Ｐゴシック" charset="0"/>
              </a:rPr>
              <a:t>All of the Properties of Boolean Algebra </a:t>
            </a:r>
            <a:r>
              <a:rPr lang="en-US" dirty="0" smtClean="0">
                <a:latin typeface="Helvetica" charset="0"/>
                <a:ea typeface="ＭＳ Ｐゴシック" charset="0"/>
                <a:cs typeface="ＭＳ Ｐゴシック" charset="0"/>
              </a:rPr>
              <a:t>Apply</a:t>
            </a:r>
          </a:p>
          <a:p>
            <a:pPr eaLnBrk="1" hangingPunct="1">
              <a:lnSpc>
                <a:spcPct val="85000"/>
              </a:lnSpc>
              <a:buFont typeface="Wingdings" charset="0"/>
              <a:buNone/>
              <a:tabLst>
                <a:tab pos="1255713" algn="l"/>
                <a:tab pos="1774825" algn="l"/>
                <a:tab pos="4113213" algn="l"/>
                <a:tab pos="5484813" algn="l"/>
              </a:tabLst>
              <a:defRPr/>
            </a:pPr>
            <a:r>
              <a:rPr lang="en-US" dirty="0" smtClean="0">
                <a:latin typeface="Helvetica" charset="0"/>
              </a:rPr>
              <a:t>Note: &amp;’</a:t>
            </a:r>
            <a:r>
              <a:rPr lang="en-US" dirty="0" err="1" smtClean="0">
                <a:latin typeface="Helvetica" charset="0"/>
              </a:rPr>
              <a:t>ing</a:t>
            </a:r>
            <a:r>
              <a:rPr lang="en-US" dirty="0" smtClean="0">
                <a:latin typeface="Helvetica" charset="0"/>
              </a:rPr>
              <a:t> two bit vectors together may be useful for the data lab</a:t>
            </a:r>
          </a:p>
          <a:p>
            <a:pPr lvl="1" eaLnBrk="1" hangingPunct="1">
              <a:lnSpc>
                <a:spcPct val="90000"/>
              </a:lnSpc>
              <a:buClr>
                <a:srgbClr val="660033"/>
              </a:buClr>
              <a:tabLst>
                <a:tab pos="1255713" algn="l"/>
                <a:tab pos="1774825" algn="l"/>
                <a:tab pos="4113213" algn="l"/>
                <a:tab pos="5484813" algn="l"/>
              </a:tabLst>
              <a:defRPr/>
            </a:pPr>
            <a:r>
              <a:rPr lang="en-US" dirty="0" smtClean="0">
                <a:solidFill>
                  <a:srgbClr val="000066"/>
                </a:solidFill>
                <a:latin typeface="Helvetica" charset="0"/>
                <a:ea typeface="ＭＳ Ｐゴシック" charset="0"/>
              </a:rPr>
              <a:t>Example: determine the 3</a:t>
            </a:r>
            <a:r>
              <a:rPr lang="en-US" baseline="30000" dirty="0" smtClean="0">
                <a:solidFill>
                  <a:srgbClr val="000066"/>
                </a:solidFill>
                <a:latin typeface="Helvetica" charset="0"/>
                <a:ea typeface="ＭＳ Ｐゴシック" charset="0"/>
              </a:rPr>
              <a:t>rd</a:t>
            </a:r>
            <a:r>
              <a:rPr lang="en-US" dirty="0" smtClean="0">
                <a:solidFill>
                  <a:srgbClr val="000066"/>
                </a:solidFill>
                <a:latin typeface="Helvetica" charset="0"/>
                <a:ea typeface="ＭＳ Ｐゴシック" charset="0"/>
              </a:rPr>
              <a:t> least-significant bit of an 8-bit quantity N</a:t>
            </a:r>
          </a:p>
          <a:p>
            <a:pPr marL="498475" lvl="1" indent="0" eaLnBrk="1" hangingPunct="1">
              <a:lnSpc>
                <a:spcPct val="90000"/>
              </a:lnSpc>
              <a:buClr>
                <a:srgbClr val="660033"/>
              </a:buClr>
              <a:buNone/>
              <a:tabLst>
                <a:tab pos="1255713" algn="l"/>
                <a:tab pos="1774825" algn="l"/>
                <a:tab pos="4113213" algn="l"/>
                <a:tab pos="5484813" algn="l"/>
              </a:tabLst>
              <a:defRPr/>
            </a:pPr>
            <a:r>
              <a:rPr lang="en-US" dirty="0">
                <a:solidFill>
                  <a:srgbClr val="000066"/>
                </a:solidFill>
                <a:latin typeface="Helvetica" charset="0"/>
                <a:ea typeface="ＭＳ Ｐゴシック" charset="0"/>
                <a:cs typeface="ＭＳ Ｐゴシック" charset="0"/>
              </a:rPr>
              <a:t>	</a:t>
            </a:r>
            <a:r>
              <a:rPr lang="en-US" dirty="0" smtClean="0">
                <a:solidFill>
                  <a:srgbClr val="000066"/>
                </a:solidFill>
                <a:latin typeface="Helvetica" charset="0"/>
                <a:ea typeface="ＭＳ Ｐゴシック" charset="0"/>
                <a:cs typeface="ＭＳ Ｐゴシック" charset="0"/>
              </a:rPr>
              <a:t>Define a </a:t>
            </a:r>
            <a:r>
              <a:rPr lang="en-US" i="1" dirty="0" smtClean="0">
                <a:solidFill>
                  <a:srgbClr val="000066"/>
                </a:solidFill>
                <a:latin typeface="Helvetica" charset="0"/>
                <a:ea typeface="ＭＳ Ｐゴシック" charset="0"/>
                <a:cs typeface="ＭＳ Ｐゴシック" charset="0"/>
              </a:rPr>
              <a:t>mask</a:t>
            </a:r>
            <a:r>
              <a:rPr lang="en-US" dirty="0" smtClean="0">
                <a:solidFill>
                  <a:srgbClr val="000066"/>
                </a:solidFill>
                <a:latin typeface="Helvetica" charset="0"/>
                <a:ea typeface="ＭＳ Ｐゴシック" charset="0"/>
                <a:cs typeface="ＭＳ Ｐゴシック" charset="0"/>
              </a:rPr>
              <a:t> = 00000100</a:t>
            </a:r>
          </a:p>
          <a:p>
            <a:pPr marL="498475" lvl="1" indent="0" eaLnBrk="1" hangingPunct="1">
              <a:lnSpc>
                <a:spcPct val="90000"/>
              </a:lnSpc>
              <a:buClr>
                <a:srgbClr val="660033"/>
              </a:buClr>
              <a:buNone/>
              <a:tabLst>
                <a:tab pos="1255713" algn="l"/>
                <a:tab pos="1774825" algn="l"/>
                <a:tab pos="4113213" algn="l"/>
                <a:tab pos="5484813" algn="l"/>
              </a:tabLst>
              <a:defRPr/>
            </a:pPr>
            <a:r>
              <a:rPr lang="en-US" dirty="0">
                <a:solidFill>
                  <a:srgbClr val="000066"/>
                </a:solidFill>
                <a:latin typeface="Helvetica" charset="0"/>
                <a:ea typeface="ＭＳ Ｐゴシック" charset="0"/>
                <a:cs typeface="ＭＳ Ｐゴシック" charset="0"/>
              </a:rPr>
              <a:t>	</a:t>
            </a:r>
            <a:r>
              <a:rPr lang="en-US" dirty="0" smtClean="0">
                <a:solidFill>
                  <a:srgbClr val="000066"/>
                </a:solidFill>
                <a:latin typeface="Helvetica" charset="0"/>
                <a:ea typeface="ＭＳ Ｐゴシック" charset="0"/>
                <a:cs typeface="ＭＳ Ｐゴシック" charset="0"/>
              </a:rPr>
              <a:t>Then compute N &amp; mask, and right shift it by 3, i.e. perform</a:t>
            </a:r>
          </a:p>
          <a:p>
            <a:pPr marL="498475" lvl="1" indent="0" eaLnBrk="1" hangingPunct="1">
              <a:lnSpc>
                <a:spcPct val="90000"/>
              </a:lnSpc>
              <a:buClr>
                <a:srgbClr val="660033"/>
              </a:buClr>
              <a:buNone/>
              <a:tabLst>
                <a:tab pos="1255713" algn="l"/>
                <a:tab pos="1774825" algn="l"/>
                <a:tab pos="4113213" algn="l"/>
                <a:tab pos="5484813" algn="l"/>
              </a:tabLst>
              <a:defRPr/>
            </a:pPr>
            <a:r>
              <a:rPr lang="en-US" dirty="0">
                <a:solidFill>
                  <a:srgbClr val="000066"/>
                </a:solidFill>
                <a:latin typeface="Helvetica" charset="0"/>
                <a:ea typeface="ＭＳ Ｐゴシック" charset="0"/>
                <a:cs typeface="ＭＳ Ｐゴシック" charset="0"/>
              </a:rPr>
              <a:t>	</a:t>
            </a:r>
            <a:r>
              <a:rPr lang="en-US" dirty="0" smtClean="0">
                <a:solidFill>
                  <a:srgbClr val="000066"/>
                </a:solidFill>
                <a:latin typeface="Helvetica" charset="0"/>
                <a:ea typeface="ＭＳ Ｐゴシック" charset="0"/>
                <a:cs typeface="ＭＳ Ｐゴシック" charset="0"/>
              </a:rPr>
              <a:t>(N &amp; mask) &gt;&gt; 3</a:t>
            </a:r>
            <a:endParaRPr lang="en-US" dirty="0">
              <a:latin typeface="Helvetica" charset="0"/>
              <a:ea typeface="ＭＳ Ｐゴシック" charset="0"/>
              <a:cs typeface="ＭＳ Ｐゴシック" charset="0"/>
            </a:endParaRPr>
          </a:p>
          <a:p>
            <a:pPr lvl="1" eaLnBrk="1" hangingPunct="1">
              <a:lnSpc>
                <a:spcPct val="90000"/>
              </a:lnSpc>
              <a:tabLst>
                <a:tab pos="1255713" algn="l"/>
                <a:tab pos="1774825" algn="l"/>
                <a:tab pos="4113213" algn="l"/>
                <a:tab pos="5484813" algn="l"/>
              </a:tabLst>
              <a:defRPr/>
            </a:pPr>
            <a:endParaRPr lang="en-US" dirty="0">
              <a:latin typeface="Helvetica" charset="0"/>
              <a:ea typeface="ＭＳ Ｐゴシック" charset="0"/>
            </a:endParaRPr>
          </a:p>
          <a:p>
            <a:pPr lvl="2" eaLnBrk="1" hangingPunct="1">
              <a:lnSpc>
                <a:spcPct val="97000"/>
              </a:lnSpc>
              <a:tabLst>
                <a:tab pos="1255713" algn="l"/>
                <a:tab pos="1774825" algn="l"/>
                <a:tab pos="4113213" algn="l"/>
                <a:tab pos="5484813" algn="l"/>
              </a:tabLst>
              <a:defRPr/>
            </a:pPr>
            <a:endParaRPr lang="en-US" sz="1800" dirty="0">
              <a:latin typeface="Helvetica" charset="0"/>
              <a:ea typeface="ＭＳ Ｐゴシック" charset="0"/>
            </a:endParaRPr>
          </a:p>
        </p:txBody>
      </p:sp>
      <p:sp>
        <p:nvSpPr>
          <p:cNvPr id="13315" name="Text Box 4"/>
          <p:cNvSpPr txBox="1">
            <a:spLocks noChangeArrowheads="1"/>
          </p:cNvSpPr>
          <p:nvPr/>
        </p:nvSpPr>
        <p:spPr bwMode="auto">
          <a:xfrm>
            <a:off x="762000" y="2133600"/>
            <a:ext cx="170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01101001</a:t>
            </a:r>
          </a:p>
          <a:p>
            <a:r>
              <a:rPr lang="en-US" sz="2000">
                <a:solidFill>
                  <a:srgbClr val="000066"/>
                </a:solidFill>
                <a:latin typeface="Courier New" charset="0"/>
              </a:rPr>
              <a:t>&amp; 01010101</a:t>
            </a:r>
          </a:p>
          <a:p>
            <a:r>
              <a:rPr lang="en-US" sz="2000">
                <a:solidFill>
                  <a:srgbClr val="000066"/>
                </a:solidFill>
                <a:latin typeface="Courier New" charset="0"/>
              </a:rPr>
              <a:t>  </a:t>
            </a:r>
            <a:r>
              <a:rPr lang="en-US" sz="2000">
                <a:solidFill>
                  <a:srgbClr val="FFFFFF"/>
                </a:solidFill>
                <a:latin typeface="Courier New" charset="0"/>
              </a:rPr>
              <a:t>01000001</a:t>
            </a:r>
          </a:p>
        </p:txBody>
      </p:sp>
      <p:sp>
        <p:nvSpPr>
          <p:cNvPr id="13316" name="Line 5"/>
          <p:cNvSpPr>
            <a:spLocks noChangeShapeType="1"/>
          </p:cNvSpPr>
          <p:nvPr/>
        </p:nvSpPr>
        <p:spPr bwMode="auto">
          <a:xfrm>
            <a:off x="838200" y="276542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317" name="Text Box 8"/>
          <p:cNvSpPr txBox="1">
            <a:spLocks noChangeArrowheads="1"/>
          </p:cNvSpPr>
          <p:nvPr/>
        </p:nvSpPr>
        <p:spPr bwMode="auto">
          <a:xfrm>
            <a:off x="2590800" y="2133600"/>
            <a:ext cx="170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01101001</a:t>
            </a:r>
          </a:p>
          <a:p>
            <a:r>
              <a:rPr lang="en-US" sz="2000">
                <a:solidFill>
                  <a:srgbClr val="000066"/>
                </a:solidFill>
                <a:latin typeface="Courier New" charset="0"/>
              </a:rPr>
              <a:t>| 01010101</a:t>
            </a:r>
          </a:p>
          <a:p>
            <a:r>
              <a:rPr lang="en-US" sz="2000">
                <a:solidFill>
                  <a:srgbClr val="000066"/>
                </a:solidFill>
                <a:latin typeface="Courier New" charset="0"/>
              </a:rPr>
              <a:t>  </a:t>
            </a:r>
            <a:r>
              <a:rPr lang="en-US" sz="2000">
                <a:solidFill>
                  <a:srgbClr val="FFFFFF"/>
                </a:solidFill>
                <a:latin typeface="Courier New" charset="0"/>
              </a:rPr>
              <a:t>01111101</a:t>
            </a:r>
          </a:p>
        </p:txBody>
      </p:sp>
      <p:sp>
        <p:nvSpPr>
          <p:cNvPr id="13318" name="Line 9"/>
          <p:cNvSpPr>
            <a:spLocks noChangeShapeType="1"/>
          </p:cNvSpPr>
          <p:nvPr/>
        </p:nvSpPr>
        <p:spPr bwMode="auto">
          <a:xfrm>
            <a:off x="2667000" y="276542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319" name="Text Box 11"/>
          <p:cNvSpPr txBox="1">
            <a:spLocks noChangeArrowheads="1"/>
          </p:cNvSpPr>
          <p:nvPr/>
        </p:nvSpPr>
        <p:spPr bwMode="auto">
          <a:xfrm>
            <a:off x="4419600" y="2133600"/>
            <a:ext cx="170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01101001</a:t>
            </a:r>
          </a:p>
          <a:p>
            <a:r>
              <a:rPr lang="en-US" sz="2000">
                <a:solidFill>
                  <a:srgbClr val="000066"/>
                </a:solidFill>
                <a:latin typeface="Courier New" charset="0"/>
              </a:rPr>
              <a:t>^ 01010101</a:t>
            </a:r>
          </a:p>
          <a:p>
            <a:r>
              <a:rPr lang="en-US" sz="2000">
                <a:solidFill>
                  <a:srgbClr val="000066"/>
                </a:solidFill>
                <a:latin typeface="Courier New" charset="0"/>
              </a:rPr>
              <a:t>  </a:t>
            </a:r>
            <a:r>
              <a:rPr lang="en-US" sz="2000">
                <a:solidFill>
                  <a:srgbClr val="FFFFFF"/>
                </a:solidFill>
                <a:latin typeface="Courier New" charset="0"/>
              </a:rPr>
              <a:t>00111100</a:t>
            </a:r>
          </a:p>
        </p:txBody>
      </p:sp>
      <p:sp>
        <p:nvSpPr>
          <p:cNvPr id="13320" name="Line 12"/>
          <p:cNvSpPr>
            <a:spLocks noChangeShapeType="1"/>
          </p:cNvSpPr>
          <p:nvPr/>
        </p:nvSpPr>
        <p:spPr bwMode="auto">
          <a:xfrm>
            <a:off x="4572000" y="276542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321" name="Text Box 14"/>
          <p:cNvSpPr txBox="1">
            <a:spLocks noChangeArrowheads="1"/>
          </p:cNvSpPr>
          <p:nvPr/>
        </p:nvSpPr>
        <p:spPr bwMode="auto">
          <a:xfrm>
            <a:off x="6324600" y="2133600"/>
            <a:ext cx="170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a:t>
            </a:r>
          </a:p>
          <a:p>
            <a:r>
              <a:rPr lang="en-US" sz="2000">
                <a:solidFill>
                  <a:srgbClr val="000066"/>
                </a:solidFill>
                <a:latin typeface="Courier New" charset="0"/>
              </a:rPr>
              <a:t>~ 01010101</a:t>
            </a:r>
          </a:p>
          <a:p>
            <a:r>
              <a:rPr lang="en-US" sz="2000">
                <a:solidFill>
                  <a:srgbClr val="000066"/>
                </a:solidFill>
                <a:latin typeface="Courier New" charset="0"/>
              </a:rPr>
              <a:t>  </a:t>
            </a:r>
            <a:r>
              <a:rPr lang="en-US" sz="2000">
                <a:solidFill>
                  <a:srgbClr val="FFFFFF"/>
                </a:solidFill>
                <a:latin typeface="Courier New" charset="0"/>
              </a:rPr>
              <a:t>10101010</a:t>
            </a:r>
          </a:p>
        </p:txBody>
      </p:sp>
      <p:sp>
        <p:nvSpPr>
          <p:cNvPr id="13322" name="Line 15"/>
          <p:cNvSpPr>
            <a:spLocks noChangeShapeType="1"/>
          </p:cNvSpPr>
          <p:nvPr/>
        </p:nvSpPr>
        <p:spPr bwMode="auto">
          <a:xfrm>
            <a:off x="6400800" y="2765425"/>
            <a:ext cx="160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6648" name="Text Box 24"/>
          <p:cNvSpPr txBox="1">
            <a:spLocks noChangeArrowheads="1"/>
          </p:cNvSpPr>
          <p:nvPr/>
        </p:nvSpPr>
        <p:spPr bwMode="auto">
          <a:xfrm>
            <a:off x="762000" y="28194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  01000001</a:t>
            </a:r>
          </a:p>
        </p:txBody>
      </p:sp>
      <p:sp>
        <p:nvSpPr>
          <p:cNvPr id="26649" name="Text Box 25"/>
          <p:cNvSpPr txBox="1">
            <a:spLocks noChangeArrowheads="1"/>
          </p:cNvSpPr>
          <p:nvPr/>
        </p:nvSpPr>
        <p:spPr bwMode="auto">
          <a:xfrm>
            <a:off x="2895600" y="281940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01111101</a:t>
            </a:r>
          </a:p>
        </p:txBody>
      </p:sp>
      <p:sp>
        <p:nvSpPr>
          <p:cNvPr id="26650" name="Text Box 26"/>
          <p:cNvSpPr txBox="1">
            <a:spLocks noChangeArrowheads="1"/>
          </p:cNvSpPr>
          <p:nvPr/>
        </p:nvSpPr>
        <p:spPr bwMode="auto">
          <a:xfrm>
            <a:off x="4724400" y="281940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00111100</a:t>
            </a:r>
          </a:p>
        </p:txBody>
      </p:sp>
      <p:sp>
        <p:nvSpPr>
          <p:cNvPr id="26651" name="Text Box 27"/>
          <p:cNvSpPr txBox="1">
            <a:spLocks noChangeArrowheads="1"/>
          </p:cNvSpPr>
          <p:nvPr/>
        </p:nvSpPr>
        <p:spPr bwMode="auto">
          <a:xfrm>
            <a:off x="6629400" y="281940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10101010</a:t>
            </a:r>
          </a:p>
        </p:txBody>
      </p:sp>
      <p:sp>
        <p:nvSpPr>
          <p:cNvPr id="2" name="Oval 1"/>
          <p:cNvSpPr/>
          <p:nvPr/>
        </p:nvSpPr>
        <p:spPr bwMode="auto">
          <a:xfrm>
            <a:off x="2209800" y="2133600"/>
            <a:ext cx="152400" cy="12192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lIns="45720" rIns="45720" anchor="ctr">
            <a:spAutoFit/>
          </a:bodyPr>
          <a:lstStyle/>
          <a:p>
            <a:pPr>
              <a:defRPr/>
            </a:pPr>
            <a:endParaRPr lang="en-US">
              <a:solidFill>
                <a:srgbClr val="000066"/>
              </a:solidFill>
            </a:endParaRPr>
          </a:p>
        </p:txBody>
      </p:sp>
      <p:grpSp>
        <p:nvGrpSpPr>
          <p:cNvPr id="3" name="Group 2"/>
          <p:cNvGrpSpPr>
            <a:grpSpLocks/>
          </p:cNvGrpSpPr>
          <p:nvPr/>
        </p:nvGrpSpPr>
        <p:grpSpPr bwMode="auto">
          <a:xfrm>
            <a:off x="1143000" y="2133600"/>
            <a:ext cx="1066800" cy="1143000"/>
            <a:chOff x="1143000" y="2667000"/>
            <a:chExt cx="1066800" cy="990600"/>
          </a:xfrm>
        </p:grpSpPr>
        <p:sp>
          <p:nvSpPr>
            <p:cNvPr id="17" name="Oval 16"/>
            <p:cNvSpPr/>
            <p:nvPr/>
          </p:nvSpPr>
          <p:spPr bwMode="auto">
            <a:xfrm>
              <a:off x="20574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18" name="Oval 17"/>
            <p:cNvSpPr/>
            <p:nvPr/>
          </p:nvSpPr>
          <p:spPr bwMode="auto">
            <a:xfrm>
              <a:off x="19050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19" name="Oval 18"/>
            <p:cNvSpPr/>
            <p:nvPr/>
          </p:nvSpPr>
          <p:spPr bwMode="auto">
            <a:xfrm>
              <a:off x="17526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20" name="Oval 19"/>
            <p:cNvSpPr/>
            <p:nvPr/>
          </p:nvSpPr>
          <p:spPr bwMode="auto">
            <a:xfrm>
              <a:off x="16002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21" name="Oval 20"/>
            <p:cNvSpPr/>
            <p:nvPr/>
          </p:nvSpPr>
          <p:spPr bwMode="auto">
            <a:xfrm>
              <a:off x="14478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22" name="Oval 21"/>
            <p:cNvSpPr/>
            <p:nvPr/>
          </p:nvSpPr>
          <p:spPr bwMode="auto">
            <a:xfrm>
              <a:off x="12954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23" name="Oval 22"/>
            <p:cNvSpPr/>
            <p:nvPr/>
          </p:nvSpPr>
          <p:spPr bwMode="auto">
            <a:xfrm>
              <a:off x="11430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grpSp>
    </p:spTree>
    <p:extLst>
      <p:ext uri="{BB962C8B-B14F-4D97-AF65-F5344CB8AC3E}">
        <p14:creationId xmlns:p14="http://schemas.microsoft.com/office/powerpoint/2010/main" val="2387792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66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26649">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26650">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type="lt">
                                    <p:tmAbs val="75"/>
                                  </p:iterate>
                                  <p:childTnLst>
                                    <p:set>
                                      <p:cBhvr>
                                        <p:cTn id="28" dur="1" fill="hold">
                                          <p:stCondLst>
                                            <p:cond delay="74"/>
                                          </p:stCondLst>
                                        </p:cTn>
                                        <p:tgtEl>
                                          <p:spTgt spid="26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build="p" autoUpdateAnimBg="0"/>
      <p:bldP spid="26649" grpId="0" build="p" autoUpdateAnimBg="0"/>
      <p:bldP spid="26650" grpId="0" build="p" autoUpdateAnimBg="0"/>
      <p:bldP spid="26651" grpId="0" build="p" autoUpdateAnimBg="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23850"/>
            <a:ext cx="8001000" cy="573088"/>
          </a:xfrm>
        </p:spPr>
        <p:txBody>
          <a:bodyPr/>
          <a:lstStyle/>
          <a:p>
            <a:pPr eaLnBrk="1" hangingPunct="1">
              <a:defRPr/>
            </a:pPr>
            <a:r>
              <a:rPr lang="en-US" smtClean="0">
                <a:ea typeface="ＭＳ Ｐゴシック" pitchFamily="-1" charset="-128"/>
                <a:cs typeface="ＭＳ Ｐゴシック" pitchFamily="-1" charset="-128"/>
              </a:rPr>
              <a:t>Using Boolean Operators for Representing &amp; Manipulating Sets</a:t>
            </a:r>
          </a:p>
        </p:txBody>
      </p:sp>
      <p:sp>
        <p:nvSpPr>
          <p:cNvPr id="52227" name="Rectangle 3"/>
          <p:cNvSpPr>
            <a:spLocks noGrp="1" noChangeArrowheads="1"/>
          </p:cNvSpPr>
          <p:nvPr>
            <p:ph type="body" idx="1"/>
          </p:nvPr>
        </p:nvSpPr>
        <p:spPr>
          <a:xfrm>
            <a:off x="290513" y="1220788"/>
            <a:ext cx="8167687" cy="4926012"/>
          </a:xfrm>
        </p:spPr>
        <p:txBody>
          <a:bodyPr/>
          <a:lstStyle/>
          <a:p>
            <a:pPr eaLnBrk="1" hangingPunct="1">
              <a:lnSpc>
                <a:spcPct val="85000"/>
              </a:lnSpc>
              <a:buFont typeface="Wingdings" charset="0"/>
              <a:buNone/>
              <a:tabLst>
                <a:tab pos="1255713" algn="l"/>
                <a:tab pos="1774825" algn="l"/>
                <a:tab pos="4113213" algn="l"/>
                <a:tab pos="5484813" algn="l"/>
              </a:tabLst>
              <a:defRPr/>
            </a:pPr>
            <a:r>
              <a:rPr lang="en-US">
                <a:latin typeface="Helvetica" charset="0"/>
                <a:ea typeface="ＭＳ Ｐゴシック" charset="0"/>
                <a:cs typeface="ＭＳ Ｐゴシック" charset="0"/>
              </a:rPr>
              <a:t>Representation</a:t>
            </a: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Width </a:t>
            </a:r>
            <a:r>
              <a:rPr lang="en-US" b="0" i="1">
                <a:latin typeface="Helvetica" charset="0"/>
                <a:ea typeface="ＭＳ Ｐゴシック" charset="0"/>
              </a:rPr>
              <a:t>w</a:t>
            </a:r>
            <a:r>
              <a:rPr lang="en-US">
                <a:latin typeface="Helvetica" charset="0"/>
                <a:ea typeface="ＭＳ Ｐゴシック" charset="0"/>
              </a:rPr>
              <a:t> bit vector represents subsets of </a:t>
            </a:r>
            <a:r>
              <a:rPr lang="en-US" b="0">
                <a:latin typeface="Helvetica" charset="0"/>
                <a:ea typeface="ＭＳ Ｐゴシック" charset="0"/>
              </a:rPr>
              <a:t>{0, …, </a:t>
            </a:r>
            <a:r>
              <a:rPr lang="en-US" b="0" i="1">
                <a:latin typeface="Helvetica" charset="0"/>
                <a:ea typeface="ＭＳ Ｐゴシック" charset="0"/>
              </a:rPr>
              <a:t>w</a:t>
            </a:r>
            <a:r>
              <a:rPr lang="en-US" b="0">
                <a:latin typeface="Helvetica" charset="0"/>
                <a:ea typeface="ＭＳ Ｐゴシック" charset="0"/>
              </a:rPr>
              <a:t>–1}</a:t>
            </a:r>
          </a:p>
          <a:p>
            <a:pPr lvl="1" eaLnBrk="1" hangingPunct="1">
              <a:lnSpc>
                <a:spcPct val="90000"/>
              </a:lnSpc>
              <a:tabLst>
                <a:tab pos="1255713" algn="l"/>
                <a:tab pos="1774825" algn="l"/>
                <a:tab pos="4113213" algn="l"/>
                <a:tab pos="5484813" algn="l"/>
              </a:tabLst>
              <a:defRPr/>
            </a:pPr>
            <a:r>
              <a:rPr lang="en-US" b="0">
                <a:latin typeface="Helvetica" charset="0"/>
                <a:ea typeface="ＭＳ Ｐゴシック" charset="0"/>
              </a:rPr>
              <a:t>a</a:t>
            </a:r>
            <a:r>
              <a:rPr lang="en-US" b="0" i="1" baseline="-25000">
                <a:latin typeface="Helvetica" charset="0"/>
                <a:ea typeface="ＭＳ Ｐゴシック" charset="0"/>
              </a:rPr>
              <a:t>j</a:t>
            </a:r>
            <a:r>
              <a:rPr lang="en-US" b="0">
                <a:latin typeface="Helvetica" charset="0"/>
                <a:ea typeface="ＭＳ Ｐゴシック" charset="0"/>
              </a:rPr>
              <a:t> = 1</a:t>
            </a:r>
            <a:r>
              <a:rPr lang="en-US">
                <a:latin typeface="Helvetica" charset="0"/>
                <a:ea typeface="ＭＳ Ｐゴシック" charset="0"/>
              </a:rPr>
              <a:t> if </a:t>
            </a:r>
            <a:r>
              <a:rPr lang="en-US" b="0" i="1">
                <a:latin typeface="Helvetica" charset="0"/>
                <a:ea typeface="ＭＳ Ｐゴシック" charset="0"/>
              </a:rPr>
              <a:t>j</a:t>
            </a:r>
            <a:r>
              <a:rPr lang="en-US">
                <a:latin typeface="Helvetica" charset="0"/>
                <a:ea typeface="ＭＳ Ｐゴシック" charset="0"/>
              </a:rPr>
              <a:t>  </a:t>
            </a:r>
            <a:r>
              <a:rPr lang="en-US" b="0">
                <a:latin typeface="Symbol" charset="0"/>
                <a:ea typeface="ＭＳ Ｐゴシック" charset="0"/>
                <a:sym typeface="Symbol" charset="0"/>
              </a:rPr>
              <a:t></a:t>
            </a:r>
            <a:r>
              <a:rPr lang="en-US">
                <a:latin typeface="Helvetica" charset="0"/>
                <a:ea typeface="ＭＳ Ｐゴシック" charset="0"/>
              </a:rPr>
              <a:t> </a:t>
            </a:r>
            <a:r>
              <a:rPr lang="en-US" b="0" i="1">
                <a:latin typeface="Helvetica" charset="0"/>
                <a:ea typeface="ＭＳ Ｐゴシック" charset="0"/>
              </a:rPr>
              <a:t>A</a:t>
            </a:r>
          </a:p>
          <a:p>
            <a:pPr lvl="2" eaLnBrk="1" hangingPunct="1">
              <a:lnSpc>
                <a:spcPct val="97000"/>
              </a:lnSpc>
              <a:buFont typeface="Wingdings" charset="0"/>
              <a:buNone/>
              <a:tabLst>
                <a:tab pos="1255713" algn="l"/>
                <a:tab pos="1774825" algn="l"/>
                <a:tab pos="4113213" algn="l"/>
                <a:tab pos="5484813" algn="l"/>
              </a:tabLst>
              <a:defRPr/>
            </a:pPr>
            <a:r>
              <a:rPr lang="en-US" sz="2000">
                <a:latin typeface="Courier New" charset="0"/>
                <a:ea typeface="ＭＳ Ｐゴシック" charset="0"/>
              </a:rPr>
              <a:t>01101001</a:t>
            </a:r>
            <a:r>
              <a:rPr lang="en-US" sz="1800">
                <a:latin typeface="Courier New" charset="0"/>
                <a:ea typeface="ＭＳ Ｐゴシック" charset="0"/>
              </a:rPr>
              <a:t>	</a:t>
            </a:r>
            <a:r>
              <a:rPr lang="en-US" sz="1800">
                <a:latin typeface="Helvetica" charset="0"/>
                <a:ea typeface="ＭＳ Ｐゴシック" charset="0"/>
              </a:rPr>
              <a:t>{ 0, 3, 5, 6 }</a:t>
            </a:r>
          </a:p>
          <a:p>
            <a:pPr lvl="2" eaLnBrk="1" hangingPunct="1">
              <a:lnSpc>
                <a:spcPct val="97000"/>
              </a:lnSpc>
              <a:buFont typeface="Wingdings" charset="0"/>
              <a:buNone/>
              <a:tabLst>
                <a:tab pos="1255713" algn="l"/>
                <a:tab pos="1774825" algn="l"/>
                <a:tab pos="4113213" algn="l"/>
                <a:tab pos="5484813" algn="l"/>
              </a:tabLst>
              <a:defRPr/>
            </a:pPr>
            <a:r>
              <a:rPr lang="en-US" sz="2000">
                <a:solidFill>
                  <a:srgbClr val="969696"/>
                </a:solidFill>
                <a:latin typeface="Courier New" charset="0"/>
                <a:ea typeface="ＭＳ Ｐゴシック" charset="0"/>
              </a:rPr>
              <a:t>7</a:t>
            </a:r>
            <a:r>
              <a:rPr lang="en-US" sz="2000">
                <a:solidFill>
                  <a:srgbClr val="CC0000"/>
                </a:solidFill>
                <a:latin typeface="Courier New" charset="0"/>
                <a:ea typeface="ＭＳ Ｐゴシック" charset="0"/>
              </a:rPr>
              <a:t>65</a:t>
            </a:r>
            <a:r>
              <a:rPr lang="en-US" sz="2000">
                <a:solidFill>
                  <a:srgbClr val="969696"/>
                </a:solidFill>
                <a:latin typeface="Courier New" charset="0"/>
                <a:ea typeface="ＭＳ Ｐゴシック" charset="0"/>
              </a:rPr>
              <a:t>4</a:t>
            </a:r>
            <a:r>
              <a:rPr lang="en-US" sz="2000">
                <a:solidFill>
                  <a:srgbClr val="CC0000"/>
                </a:solidFill>
                <a:latin typeface="Courier New" charset="0"/>
                <a:ea typeface="ＭＳ Ｐゴシック" charset="0"/>
              </a:rPr>
              <a:t>3</a:t>
            </a:r>
            <a:r>
              <a:rPr lang="en-US" sz="2000">
                <a:solidFill>
                  <a:srgbClr val="969696"/>
                </a:solidFill>
                <a:latin typeface="Courier New" charset="0"/>
                <a:ea typeface="ＭＳ Ｐゴシック" charset="0"/>
              </a:rPr>
              <a:t>21</a:t>
            </a:r>
            <a:r>
              <a:rPr lang="en-US" sz="2000">
                <a:solidFill>
                  <a:srgbClr val="CC0000"/>
                </a:solidFill>
                <a:latin typeface="Courier New" charset="0"/>
                <a:ea typeface="ＭＳ Ｐゴシック" charset="0"/>
              </a:rPr>
              <a:t>0</a:t>
            </a:r>
          </a:p>
          <a:p>
            <a:pPr lvl="2" eaLnBrk="1" hangingPunct="1">
              <a:lnSpc>
                <a:spcPct val="97000"/>
              </a:lnSpc>
              <a:buFont typeface="Wingdings" charset="0"/>
              <a:buNone/>
              <a:tabLst>
                <a:tab pos="1255713" algn="l"/>
                <a:tab pos="1774825" algn="l"/>
                <a:tab pos="4113213" algn="l"/>
                <a:tab pos="5484813" algn="l"/>
              </a:tabLst>
              <a:defRPr/>
            </a:pPr>
            <a:endParaRPr lang="en-US" sz="2000">
              <a:solidFill>
                <a:schemeClr val="tx1"/>
              </a:solidFill>
              <a:latin typeface="Courier New" charset="0"/>
              <a:ea typeface="ＭＳ Ｐゴシック" charset="0"/>
            </a:endParaRPr>
          </a:p>
          <a:p>
            <a:pPr lvl="2" eaLnBrk="1" hangingPunct="1">
              <a:lnSpc>
                <a:spcPct val="97000"/>
              </a:lnSpc>
              <a:buFont typeface="Wingdings" charset="0"/>
              <a:buNone/>
              <a:tabLst>
                <a:tab pos="1255713" algn="l"/>
                <a:tab pos="1774825" algn="l"/>
                <a:tab pos="4113213" algn="l"/>
                <a:tab pos="5484813" algn="l"/>
              </a:tabLst>
              <a:defRPr/>
            </a:pPr>
            <a:r>
              <a:rPr lang="en-US" sz="2000">
                <a:latin typeface="Courier New" charset="0"/>
                <a:ea typeface="ＭＳ Ｐゴシック" charset="0"/>
              </a:rPr>
              <a:t>01010101</a:t>
            </a:r>
            <a:r>
              <a:rPr lang="en-US" sz="1800">
                <a:latin typeface="Courier New" charset="0"/>
                <a:ea typeface="ＭＳ Ｐゴシック" charset="0"/>
              </a:rPr>
              <a:t>	</a:t>
            </a:r>
            <a:r>
              <a:rPr lang="en-US" sz="1800">
                <a:latin typeface="Helvetica" charset="0"/>
                <a:ea typeface="ＭＳ Ｐゴシック" charset="0"/>
              </a:rPr>
              <a:t>{ 0, 2, 4, 6 }</a:t>
            </a:r>
          </a:p>
          <a:p>
            <a:pPr lvl="2" eaLnBrk="1" hangingPunct="1">
              <a:lnSpc>
                <a:spcPct val="97000"/>
              </a:lnSpc>
              <a:buFont typeface="Wingdings" charset="0"/>
              <a:buNone/>
              <a:tabLst>
                <a:tab pos="1255713" algn="l"/>
                <a:tab pos="1774825" algn="l"/>
                <a:tab pos="4113213" algn="l"/>
                <a:tab pos="5484813" algn="l"/>
              </a:tabLst>
              <a:defRPr/>
            </a:pPr>
            <a:r>
              <a:rPr lang="en-US" sz="2000">
                <a:solidFill>
                  <a:srgbClr val="969696"/>
                </a:solidFill>
                <a:latin typeface="Courier New" charset="0"/>
                <a:ea typeface="ＭＳ Ｐゴシック" charset="0"/>
              </a:rPr>
              <a:t>7</a:t>
            </a:r>
            <a:r>
              <a:rPr lang="en-US" sz="2000">
                <a:solidFill>
                  <a:srgbClr val="CC0000"/>
                </a:solidFill>
                <a:latin typeface="Courier New" charset="0"/>
                <a:ea typeface="ＭＳ Ｐゴシック" charset="0"/>
              </a:rPr>
              <a:t>6</a:t>
            </a:r>
            <a:r>
              <a:rPr lang="en-US" sz="2000">
                <a:solidFill>
                  <a:srgbClr val="969696"/>
                </a:solidFill>
                <a:latin typeface="Courier New" charset="0"/>
                <a:ea typeface="ＭＳ Ｐゴシック" charset="0"/>
              </a:rPr>
              <a:t>5</a:t>
            </a:r>
            <a:r>
              <a:rPr lang="en-US" sz="2000">
                <a:solidFill>
                  <a:srgbClr val="CC0000"/>
                </a:solidFill>
                <a:latin typeface="Courier New" charset="0"/>
                <a:ea typeface="ＭＳ Ｐゴシック" charset="0"/>
              </a:rPr>
              <a:t>4</a:t>
            </a:r>
            <a:r>
              <a:rPr lang="en-US" sz="2000">
                <a:solidFill>
                  <a:srgbClr val="969696"/>
                </a:solidFill>
                <a:latin typeface="Courier New" charset="0"/>
                <a:ea typeface="ＭＳ Ｐゴシック" charset="0"/>
              </a:rPr>
              <a:t>3</a:t>
            </a:r>
            <a:r>
              <a:rPr lang="en-US" sz="2000">
                <a:solidFill>
                  <a:srgbClr val="CC0000"/>
                </a:solidFill>
                <a:latin typeface="Courier New" charset="0"/>
                <a:ea typeface="ＭＳ Ｐゴシック" charset="0"/>
              </a:rPr>
              <a:t>2</a:t>
            </a:r>
            <a:r>
              <a:rPr lang="en-US" sz="2000">
                <a:solidFill>
                  <a:srgbClr val="969696"/>
                </a:solidFill>
                <a:latin typeface="Courier New" charset="0"/>
                <a:ea typeface="ＭＳ Ｐゴシック" charset="0"/>
              </a:rPr>
              <a:t>1</a:t>
            </a:r>
            <a:r>
              <a:rPr lang="en-US" sz="2000">
                <a:solidFill>
                  <a:srgbClr val="CC0000"/>
                </a:solidFill>
                <a:latin typeface="Courier New" charset="0"/>
                <a:ea typeface="ＭＳ Ｐゴシック" charset="0"/>
              </a:rPr>
              <a:t>0</a:t>
            </a:r>
          </a:p>
          <a:p>
            <a:pPr eaLnBrk="1" hangingPunct="1">
              <a:lnSpc>
                <a:spcPct val="85000"/>
              </a:lnSpc>
              <a:buFont typeface="Wingdings" charset="0"/>
              <a:buNone/>
              <a:tabLst>
                <a:tab pos="1255713" algn="l"/>
                <a:tab pos="1774825" algn="l"/>
                <a:tab pos="4113213" algn="l"/>
                <a:tab pos="5484813" algn="l"/>
              </a:tabLst>
              <a:defRPr/>
            </a:pPr>
            <a:r>
              <a:rPr lang="en-US">
                <a:latin typeface="Helvetica" charset="0"/>
                <a:ea typeface="ＭＳ Ｐゴシック" charset="0"/>
                <a:cs typeface="ＭＳ Ｐゴシック" charset="0"/>
              </a:rPr>
              <a:t>Operations</a:t>
            </a: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&amp; 	Intersection	</a:t>
            </a:r>
            <a:r>
              <a:rPr lang="en-US">
                <a:latin typeface="Courier New" charset="0"/>
                <a:ea typeface="ＭＳ Ｐゴシック" charset="0"/>
              </a:rPr>
              <a:t>01000001	</a:t>
            </a:r>
            <a:r>
              <a:rPr lang="en-US" b="0">
                <a:latin typeface="Helvetica" charset="0"/>
                <a:ea typeface="ＭＳ Ｐゴシック" charset="0"/>
              </a:rPr>
              <a:t>{ 0, 6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  	Union	</a:t>
            </a:r>
            <a:r>
              <a:rPr lang="en-US">
                <a:latin typeface="Courier New" charset="0"/>
                <a:ea typeface="ＭＳ Ｐゴシック" charset="0"/>
              </a:rPr>
              <a:t>01111101	</a:t>
            </a:r>
            <a:r>
              <a:rPr lang="en-US" b="0">
                <a:latin typeface="Helvetica" charset="0"/>
                <a:ea typeface="ＭＳ Ｐゴシック" charset="0"/>
              </a:rPr>
              <a:t>{ 0, 2, 3, 4, 5, 6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	Symmetric difference	</a:t>
            </a:r>
            <a:r>
              <a:rPr lang="en-US">
                <a:latin typeface="Courier New" charset="0"/>
                <a:ea typeface="ＭＳ Ｐゴシック" charset="0"/>
              </a:rPr>
              <a:t>00111100	</a:t>
            </a:r>
            <a:r>
              <a:rPr lang="en-US" b="0">
                <a:latin typeface="Helvetica" charset="0"/>
                <a:ea typeface="ＭＳ Ｐゴシック" charset="0"/>
              </a:rPr>
              <a:t>{ 2, 3, 4, 5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	Complement	</a:t>
            </a:r>
            <a:r>
              <a:rPr lang="en-US">
                <a:latin typeface="Courier New" charset="0"/>
                <a:ea typeface="ＭＳ Ｐゴシック" charset="0"/>
              </a:rPr>
              <a:t>10101010	</a:t>
            </a:r>
            <a:r>
              <a:rPr lang="en-US" b="0">
                <a:latin typeface="Helvetica" charset="0"/>
                <a:ea typeface="ＭＳ Ｐゴシック" charset="0"/>
              </a:rPr>
              <a:t>{ 1, 3, 5, 7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endParaRPr lang="en-US">
              <a:latin typeface="Helvetica" charset="0"/>
              <a:ea typeface="ＭＳ Ｐゴシック" charset="0"/>
            </a:endParaRPr>
          </a:p>
          <a:p>
            <a:pPr lvl="2" eaLnBrk="1" hangingPunct="1">
              <a:lnSpc>
                <a:spcPct val="97000"/>
              </a:lnSpc>
              <a:tabLst>
                <a:tab pos="1255713" algn="l"/>
                <a:tab pos="1774825" algn="l"/>
                <a:tab pos="4113213" algn="l"/>
                <a:tab pos="5484813" algn="l"/>
              </a:tabLst>
              <a:defRPr/>
            </a:pPr>
            <a:endParaRPr lang="en-US" sz="1800">
              <a:latin typeface="Helvetica" charset="0"/>
              <a:ea typeface="ＭＳ Ｐゴシック" charset="0"/>
            </a:endParaRPr>
          </a:p>
        </p:txBody>
      </p:sp>
    </p:spTree>
    <p:extLst>
      <p:ext uri="{BB962C8B-B14F-4D97-AF65-F5344CB8AC3E}">
        <p14:creationId xmlns:p14="http://schemas.microsoft.com/office/powerpoint/2010/main" val="25609741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500"/>
                                        <p:tgtEl>
                                          <p:spTgt spid="52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500"/>
                                        <p:tgtEl>
                                          <p:spTgt spid="5222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2227">
                                            <p:txEl>
                                              <p:pRg st="3" end="3"/>
                                            </p:txEl>
                                          </p:spTgt>
                                        </p:tgtEl>
                                        <p:attrNameLst>
                                          <p:attrName>style.visibility</p:attrName>
                                        </p:attrNameLst>
                                      </p:cBhvr>
                                      <p:to>
                                        <p:strVal val="visible"/>
                                      </p:to>
                                    </p:set>
                                    <p:animEffect transition="in" filter="fade">
                                      <p:cBhvr>
                                        <p:cTn id="20" dur="500"/>
                                        <p:tgtEl>
                                          <p:spTgt spid="5222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animEffect transition="in" filter="fade">
                                      <p:cBhvr>
                                        <p:cTn id="23" dur="500"/>
                                        <p:tgtEl>
                                          <p:spTgt spid="5222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2227">
                                            <p:txEl>
                                              <p:pRg st="6" end="6"/>
                                            </p:txEl>
                                          </p:spTgt>
                                        </p:tgtEl>
                                        <p:attrNameLst>
                                          <p:attrName>style.visibility</p:attrName>
                                        </p:attrNameLst>
                                      </p:cBhvr>
                                      <p:to>
                                        <p:strVal val="visible"/>
                                      </p:to>
                                    </p:set>
                                    <p:animEffect transition="in" filter="fade">
                                      <p:cBhvr>
                                        <p:cTn id="26" dur="500"/>
                                        <p:tgtEl>
                                          <p:spTgt spid="52227">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2227">
                                            <p:txEl>
                                              <p:pRg st="7" end="7"/>
                                            </p:txEl>
                                          </p:spTgt>
                                        </p:tgtEl>
                                        <p:attrNameLst>
                                          <p:attrName>style.visibility</p:attrName>
                                        </p:attrNameLst>
                                      </p:cBhvr>
                                      <p:to>
                                        <p:strVal val="visible"/>
                                      </p:to>
                                    </p:set>
                                    <p:animEffect transition="in" filter="fade">
                                      <p:cBhvr>
                                        <p:cTn id="29" dur="500"/>
                                        <p:tgtEl>
                                          <p:spTgt spid="52227">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2227">
                                            <p:txEl>
                                              <p:pRg st="8" end="8"/>
                                            </p:txEl>
                                          </p:spTgt>
                                        </p:tgtEl>
                                        <p:attrNameLst>
                                          <p:attrName>style.visibility</p:attrName>
                                        </p:attrNameLst>
                                      </p:cBhvr>
                                      <p:to>
                                        <p:strVal val="visible"/>
                                      </p:to>
                                    </p:set>
                                    <p:animEffect transition="in" filter="fade">
                                      <p:cBhvr>
                                        <p:cTn id="34" dur="500"/>
                                        <p:tgtEl>
                                          <p:spTgt spid="52227">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2227">
                                            <p:txEl>
                                              <p:pRg st="9" end="9"/>
                                            </p:txEl>
                                          </p:spTgt>
                                        </p:tgtEl>
                                        <p:attrNameLst>
                                          <p:attrName>style.visibility</p:attrName>
                                        </p:attrNameLst>
                                      </p:cBhvr>
                                      <p:to>
                                        <p:strVal val="visible"/>
                                      </p:to>
                                    </p:set>
                                    <p:animEffect transition="in" filter="fade">
                                      <p:cBhvr>
                                        <p:cTn id="39" dur="500"/>
                                        <p:tgtEl>
                                          <p:spTgt spid="52227">
                                            <p:txEl>
                                              <p:pRg st="9" end="9"/>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2227">
                                            <p:txEl>
                                              <p:pRg st="10" end="10"/>
                                            </p:txEl>
                                          </p:spTgt>
                                        </p:tgtEl>
                                        <p:attrNameLst>
                                          <p:attrName>style.visibility</p:attrName>
                                        </p:attrNameLst>
                                      </p:cBhvr>
                                      <p:to>
                                        <p:strVal val="visible"/>
                                      </p:to>
                                    </p:set>
                                    <p:animEffect transition="in" filter="fade">
                                      <p:cBhvr>
                                        <p:cTn id="44" dur="500"/>
                                        <p:tgtEl>
                                          <p:spTgt spid="52227">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227">
                                            <p:txEl>
                                              <p:pRg st="11" end="11"/>
                                            </p:txEl>
                                          </p:spTgt>
                                        </p:tgtEl>
                                        <p:attrNameLst>
                                          <p:attrName>style.visibility</p:attrName>
                                        </p:attrNameLst>
                                      </p:cBhvr>
                                      <p:to>
                                        <p:strVal val="visible"/>
                                      </p:to>
                                    </p:set>
                                    <p:animEffect transition="in" filter="fade">
                                      <p:cBhvr>
                                        <p:cTn id="49" dur="500"/>
                                        <p:tgtEl>
                                          <p:spTgt spid="52227">
                                            <p:txEl>
                                              <p:pRg st="11" end="1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227">
                                            <p:txEl>
                                              <p:pRg st="12" end="12"/>
                                            </p:txEl>
                                          </p:spTgt>
                                        </p:tgtEl>
                                        <p:attrNameLst>
                                          <p:attrName>style.visibility</p:attrName>
                                        </p:attrNameLst>
                                      </p:cBhvr>
                                      <p:to>
                                        <p:strVal val="visible"/>
                                      </p:to>
                                    </p:set>
                                    <p:animEffect transition="in" filter="fade">
                                      <p:cBhvr>
                                        <p:cTn id="54" dur="500"/>
                                        <p:tgtEl>
                                          <p:spTgt spid="522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23850"/>
            <a:ext cx="6777038" cy="573088"/>
          </a:xfrm>
        </p:spPr>
        <p:txBody>
          <a:bodyPr/>
          <a:lstStyle/>
          <a:p>
            <a:pPr eaLnBrk="1" hangingPunct="1">
              <a:defRPr/>
            </a:pPr>
            <a:r>
              <a:rPr lang="en-US"/>
              <a:t>Bit-Level Operations in C</a:t>
            </a:r>
          </a:p>
        </p:txBody>
      </p:sp>
      <p:sp>
        <p:nvSpPr>
          <p:cNvPr id="27651" name="Rectangle 3"/>
          <p:cNvSpPr>
            <a:spLocks noGrp="1" noChangeArrowheads="1"/>
          </p:cNvSpPr>
          <p:nvPr>
            <p:ph type="body" idx="1"/>
          </p:nvPr>
        </p:nvSpPr>
        <p:spPr>
          <a:xfrm>
            <a:off x="290513" y="1220788"/>
            <a:ext cx="8307387" cy="2055812"/>
          </a:xfrm>
        </p:spPr>
        <p:txBody>
          <a:bodyPr/>
          <a:lstStyle/>
          <a:p>
            <a:pPr eaLnBrk="1" hangingPunct="1">
              <a:tabLst>
                <a:tab pos="2578100" algn="l"/>
                <a:tab pos="3200400" algn="l"/>
                <a:tab pos="4521200" algn="l"/>
                <a:tab pos="5943600" algn="l"/>
                <a:tab pos="6451600" algn="l"/>
              </a:tabLst>
              <a:defRPr/>
            </a:pPr>
            <a:r>
              <a:rPr lang="en-US" dirty="0">
                <a:latin typeface="Helvetica" charset="0"/>
                <a:ea typeface="ＭＳ Ｐゴシック" charset="0"/>
                <a:cs typeface="ＭＳ Ｐゴシック" charset="0"/>
              </a:rPr>
              <a:t>Operations &amp;,  |,  ~,  ^ Available in C</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Apply to any </a:t>
            </a:r>
            <a:r>
              <a:rPr lang="ja-JP" altLang="en-US" dirty="0">
                <a:latin typeface="Helvetica" charset="0"/>
                <a:ea typeface="ＭＳ Ｐゴシック" charset="0"/>
              </a:rPr>
              <a:t>“</a:t>
            </a:r>
            <a:r>
              <a:rPr lang="en-US" altLang="ja-JP" dirty="0">
                <a:latin typeface="Helvetica" charset="0"/>
                <a:ea typeface="ＭＳ Ｐゴシック" charset="0"/>
              </a:rPr>
              <a:t>integral</a:t>
            </a:r>
            <a:r>
              <a:rPr lang="ja-JP" altLang="en-US" dirty="0">
                <a:latin typeface="Helvetica" charset="0"/>
                <a:ea typeface="ＭＳ Ｐゴシック" charset="0"/>
              </a:rPr>
              <a:t>”</a:t>
            </a:r>
            <a:r>
              <a:rPr lang="en-US" altLang="ja-JP" dirty="0">
                <a:latin typeface="Helvetica" charset="0"/>
                <a:ea typeface="ＭＳ Ｐゴシック" charset="0"/>
              </a:rPr>
              <a:t> data type</a:t>
            </a:r>
          </a:p>
          <a:p>
            <a:pPr lvl="2" eaLnBrk="1" hangingPunct="1">
              <a:tabLst>
                <a:tab pos="2578100" algn="l"/>
                <a:tab pos="3200400" algn="l"/>
                <a:tab pos="4521200" algn="l"/>
                <a:tab pos="5943600" algn="l"/>
                <a:tab pos="6451600" algn="l"/>
              </a:tabLst>
              <a:defRPr/>
            </a:pPr>
            <a:r>
              <a:rPr lang="en-US" sz="1800" dirty="0">
                <a:latin typeface="Courier New" charset="0"/>
                <a:ea typeface="ＭＳ Ｐゴシック" charset="0"/>
              </a:rPr>
              <a:t>long</a:t>
            </a:r>
            <a:r>
              <a:rPr lang="en-US" sz="1800" dirty="0">
                <a:latin typeface="Helvetica" charset="0"/>
                <a:ea typeface="ＭＳ Ｐゴシック" charset="0"/>
              </a:rPr>
              <a:t>,  </a:t>
            </a:r>
            <a:r>
              <a:rPr lang="en-US" sz="1800" dirty="0" err="1">
                <a:latin typeface="Courier New" charset="0"/>
                <a:ea typeface="ＭＳ Ｐゴシック" charset="0"/>
              </a:rPr>
              <a:t>int</a:t>
            </a:r>
            <a:r>
              <a:rPr lang="en-US" sz="1800" dirty="0">
                <a:latin typeface="Helvetica" charset="0"/>
                <a:ea typeface="ＭＳ Ｐゴシック" charset="0"/>
              </a:rPr>
              <a:t>,  </a:t>
            </a:r>
            <a:r>
              <a:rPr lang="en-US" sz="1800" dirty="0">
                <a:latin typeface="Courier New" charset="0"/>
                <a:ea typeface="ＭＳ Ｐゴシック" charset="0"/>
              </a:rPr>
              <a:t>short</a:t>
            </a:r>
            <a:r>
              <a:rPr lang="en-US" sz="1800" dirty="0">
                <a:latin typeface="Helvetica" charset="0"/>
                <a:ea typeface="ＭＳ Ｐゴシック" charset="0"/>
              </a:rPr>
              <a:t>,  </a:t>
            </a:r>
            <a:r>
              <a:rPr lang="en-US" sz="1800" dirty="0">
                <a:latin typeface="Courier New" charset="0"/>
                <a:ea typeface="ＭＳ Ｐゴシック" charset="0"/>
              </a:rPr>
              <a:t>char</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View arguments as bit vectors</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Arguments applied bit-wise</a:t>
            </a:r>
            <a:endParaRPr lang="en-US" sz="1800" b="0" baseline="-25000" dirty="0">
              <a:latin typeface="Courier New" charset="0"/>
              <a:ea typeface="ＭＳ Ｐゴシック" charset="0"/>
            </a:endParaRPr>
          </a:p>
        </p:txBody>
      </p:sp>
      <p:sp>
        <p:nvSpPr>
          <p:cNvPr id="4" name="Rectangle 3"/>
          <p:cNvSpPr txBox="1">
            <a:spLocks noChangeArrowheads="1"/>
          </p:cNvSpPr>
          <p:nvPr/>
        </p:nvSpPr>
        <p:spPr bwMode="auto">
          <a:xfrm>
            <a:off x="379413" y="3352800"/>
            <a:ext cx="8307387" cy="316865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algn="l">
              <a:lnSpc>
                <a:spcPct val="95000"/>
              </a:lnSpc>
              <a:spcBef>
                <a:spcPct val="50000"/>
              </a:spcBef>
              <a:buClr>
                <a:srgbClr val="660033"/>
              </a:buClr>
              <a:buFont typeface="Wingdings" charset="0"/>
              <a:buChar char="•"/>
              <a:defRPr/>
            </a:pPr>
            <a:r>
              <a:rPr lang="en-US" dirty="0">
                <a:solidFill>
                  <a:srgbClr val="003300"/>
                </a:solidFill>
                <a:effectLst>
                  <a:outerShdw blurRad="38100" dist="38100" dir="2700000" algn="tl">
                    <a:srgbClr val="DDDDDD"/>
                  </a:outerShdw>
                </a:effectLst>
              </a:rPr>
              <a:t>Examples (Char data type)</a:t>
            </a:r>
          </a:p>
          <a:p>
            <a:pPr lvl="1" algn="l">
              <a:spcBef>
                <a:spcPct val="25000"/>
              </a:spcBef>
              <a:buClr>
                <a:srgbClr val="660033"/>
              </a:buClr>
              <a:buSzPct val="75000"/>
              <a:buFont typeface="Wingdings" charset="0"/>
              <a:buChar char="n"/>
              <a:defRPr/>
            </a:pPr>
            <a:r>
              <a:rPr lang="en-US" sz="2000" dirty="0">
                <a:solidFill>
                  <a:srgbClr val="000066"/>
                </a:solidFill>
                <a:latin typeface="Courier New" charset="0"/>
              </a:rPr>
              <a:t>~0x41 --&gt;  0xBE</a:t>
            </a:r>
            <a:endParaRPr lang="en-US" sz="2000" b="0" dirty="0">
              <a:solidFill>
                <a:srgbClr val="000066"/>
              </a:solidFill>
              <a:latin typeface="Courier New" charset="0"/>
            </a:endParaRPr>
          </a:p>
          <a:p>
            <a:pPr lvl="2" algn="l">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~01000001</a:t>
            </a:r>
            <a:r>
              <a:rPr lang="en-US" sz="1800" baseline="-25000" dirty="0">
                <a:solidFill>
                  <a:srgbClr val="000099"/>
                </a:solidFill>
                <a:latin typeface="Courier New" charset="0"/>
              </a:rPr>
              <a:t>2</a:t>
            </a:r>
            <a:r>
              <a:rPr lang="en-US" sz="1800" dirty="0">
                <a:solidFill>
                  <a:srgbClr val="000099"/>
                </a:solidFill>
                <a:latin typeface="Courier New" charset="0"/>
              </a:rPr>
              <a:t>	--&gt;	10111110</a:t>
            </a:r>
            <a:r>
              <a:rPr lang="en-US" sz="1800" baseline="-25000" dirty="0">
                <a:solidFill>
                  <a:srgbClr val="000099"/>
                </a:solidFill>
                <a:latin typeface="Courier New" charset="0"/>
              </a:rPr>
              <a:t>2</a:t>
            </a:r>
          </a:p>
          <a:p>
            <a:pPr lvl="1" algn="l">
              <a:spcBef>
                <a:spcPct val="25000"/>
              </a:spcBef>
              <a:buClr>
                <a:srgbClr val="660033"/>
              </a:buClr>
              <a:buSzPct val="75000"/>
              <a:buFont typeface="Wingdings" charset="0"/>
              <a:buChar char="n"/>
              <a:defRPr/>
            </a:pPr>
            <a:r>
              <a:rPr lang="en-US" sz="2000" dirty="0">
                <a:solidFill>
                  <a:srgbClr val="000066"/>
                </a:solidFill>
                <a:latin typeface="Courier New" charset="0"/>
              </a:rPr>
              <a:t>~0x00 --&gt;  0xFF</a:t>
            </a:r>
            <a:endParaRPr lang="en-US" sz="2000" b="0" dirty="0">
              <a:solidFill>
                <a:srgbClr val="000066"/>
              </a:solidFill>
              <a:latin typeface="Courier New" charset="0"/>
            </a:endParaRPr>
          </a:p>
          <a:p>
            <a:pPr lvl="2" algn="l">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~00000000</a:t>
            </a:r>
            <a:r>
              <a:rPr lang="en-US" sz="1800" baseline="-25000" dirty="0">
                <a:solidFill>
                  <a:srgbClr val="000099"/>
                </a:solidFill>
                <a:latin typeface="Courier New" charset="0"/>
              </a:rPr>
              <a:t>2</a:t>
            </a:r>
            <a:r>
              <a:rPr lang="en-US" sz="1800" dirty="0">
                <a:solidFill>
                  <a:srgbClr val="000099"/>
                </a:solidFill>
                <a:latin typeface="Courier New" charset="0"/>
              </a:rPr>
              <a:t>	--&gt;	11111111</a:t>
            </a:r>
            <a:r>
              <a:rPr lang="en-US" sz="1800" baseline="-25000" dirty="0">
                <a:solidFill>
                  <a:srgbClr val="000099"/>
                </a:solidFill>
                <a:latin typeface="Courier New" charset="0"/>
              </a:rPr>
              <a:t>2</a:t>
            </a:r>
            <a:endParaRPr lang="en-US" sz="1800" dirty="0">
              <a:solidFill>
                <a:srgbClr val="000099"/>
              </a:solidFill>
              <a:latin typeface="Courier New" charset="0"/>
            </a:endParaRPr>
          </a:p>
          <a:p>
            <a:pPr lvl="1" algn="l">
              <a:spcBef>
                <a:spcPct val="25000"/>
              </a:spcBef>
              <a:buClr>
                <a:srgbClr val="660033"/>
              </a:buClr>
              <a:buSzPct val="75000"/>
              <a:buFont typeface="Wingdings" charset="0"/>
              <a:buChar char="n"/>
              <a:defRPr/>
            </a:pPr>
            <a:r>
              <a:rPr lang="en-US" sz="2000" dirty="0">
                <a:solidFill>
                  <a:srgbClr val="000066"/>
                </a:solidFill>
                <a:latin typeface="Courier New" charset="0"/>
              </a:rPr>
              <a:t>0x69 &amp; 0x55  --&gt;  0x41</a:t>
            </a:r>
            <a:endParaRPr lang="en-US" sz="2000" b="0" dirty="0">
              <a:solidFill>
                <a:srgbClr val="000066"/>
              </a:solidFill>
              <a:latin typeface="Courier New" charset="0"/>
            </a:endParaRPr>
          </a:p>
          <a:p>
            <a:pPr lvl="2" algn="l">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&amp; 01010101</a:t>
            </a:r>
            <a:r>
              <a:rPr lang="en-US" sz="1800" baseline="-25000" dirty="0">
                <a:solidFill>
                  <a:srgbClr val="000099"/>
                </a:solidFill>
                <a:latin typeface="Courier New" charset="0"/>
              </a:rPr>
              <a:t>2</a:t>
            </a:r>
            <a:r>
              <a:rPr lang="en-US" sz="1800" dirty="0">
                <a:solidFill>
                  <a:srgbClr val="000099"/>
                </a:solidFill>
                <a:latin typeface="Courier New" charset="0"/>
              </a:rPr>
              <a:t> --&gt; 01000001</a:t>
            </a:r>
            <a:r>
              <a:rPr lang="en-US" sz="1800" baseline="-25000" dirty="0">
                <a:solidFill>
                  <a:srgbClr val="000099"/>
                </a:solidFill>
                <a:latin typeface="Courier New" charset="0"/>
              </a:rPr>
              <a:t>2</a:t>
            </a:r>
          </a:p>
          <a:p>
            <a:pPr lvl="1" algn="l">
              <a:spcBef>
                <a:spcPct val="25000"/>
              </a:spcBef>
              <a:buClr>
                <a:srgbClr val="660033"/>
              </a:buClr>
              <a:buSzPct val="75000"/>
              <a:buFont typeface="Wingdings" charset="0"/>
              <a:buChar char="n"/>
              <a:defRPr/>
            </a:pPr>
            <a:r>
              <a:rPr lang="en-US" sz="2000" dirty="0">
                <a:solidFill>
                  <a:srgbClr val="000066"/>
                </a:solidFill>
                <a:latin typeface="Courier New" charset="0"/>
              </a:rPr>
              <a:t>0x69 | 0x55  --&gt;  0x7D</a:t>
            </a:r>
            <a:endParaRPr lang="en-US" sz="2000" b="0" dirty="0">
              <a:solidFill>
                <a:srgbClr val="000066"/>
              </a:solidFill>
              <a:latin typeface="Courier New" charset="0"/>
            </a:endParaRPr>
          </a:p>
          <a:p>
            <a:pPr lvl="2" algn="l">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 01010101</a:t>
            </a:r>
            <a:r>
              <a:rPr lang="en-US" sz="1800" baseline="-25000" dirty="0">
                <a:solidFill>
                  <a:srgbClr val="000099"/>
                </a:solidFill>
                <a:latin typeface="Courier New" charset="0"/>
              </a:rPr>
              <a:t>2</a:t>
            </a:r>
            <a:r>
              <a:rPr lang="en-US" sz="1800" dirty="0">
                <a:solidFill>
                  <a:srgbClr val="000099"/>
                </a:solidFill>
                <a:latin typeface="Courier New" charset="0"/>
              </a:rPr>
              <a:t> --&gt; 01111101</a:t>
            </a:r>
            <a:r>
              <a:rPr lang="en-US" sz="1800" baseline="-25000" dirty="0">
                <a:solidFill>
                  <a:srgbClr val="000099"/>
                </a:solidFill>
                <a:latin typeface="Courier New" charset="0"/>
              </a:rPr>
              <a:t>2</a:t>
            </a:r>
            <a:endParaRPr lang="en-US" sz="1800" b="0" baseline="-25000" dirty="0">
              <a:solidFill>
                <a:srgbClr val="000099"/>
              </a:solidFill>
              <a:latin typeface="Courier New" charset="0"/>
            </a:endParaRPr>
          </a:p>
          <a:p>
            <a:pPr lvl="2" algn="l">
              <a:lnSpc>
                <a:spcPct val="107000"/>
              </a:lnSpc>
              <a:spcBef>
                <a:spcPct val="10000"/>
              </a:spcBef>
              <a:buClr>
                <a:srgbClr val="005400"/>
              </a:buClr>
              <a:buSzPct val="90000"/>
              <a:buFont typeface="Wingdings" charset="0"/>
              <a:buNone/>
              <a:defRPr/>
            </a:pPr>
            <a:endParaRPr lang="en-US" sz="1800" b="0" baseline="-25000" dirty="0">
              <a:solidFill>
                <a:srgbClr val="000099"/>
              </a:solidFill>
              <a:latin typeface="Courier New" charset="0"/>
            </a:endParaRPr>
          </a:p>
        </p:txBody>
      </p:sp>
    </p:spTree>
    <p:extLst>
      <p:ext uri="{BB962C8B-B14F-4D97-AF65-F5344CB8AC3E}">
        <p14:creationId xmlns:p14="http://schemas.microsoft.com/office/powerpoint/2010/main" val="942114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38" y="2971800"/>
            <a:ext cx="8716962" cy="781050"/>
          </a:xfrm>
        </p:spPr>
        <p:txBody>
          <a:bodyPr/>
          <a:lstStyle/>
          <a:p>
            <a:pPr algn="ctr" eaLnBrk="1" hangingPunct="1">
              <a:defRPr/>
            </a:pPr>
            <a:r>
              <a:rPr lang="en-US" dirty="0" smtClean="0"/>
              <a:t>Supplementary Slides</a:t>
            </a:r>
            <a:endParaRPr lang="en-US" dirty="0"/>
          </a:p>
        </p:txBody>
      </p:sp>
    </p:spTree>
    <p:extLst>
      <p:ext uri="{BB962C8B-B14F-4D97-AF65-F5344CB8AC3E}">
        <p14:creationId xmlns:p14="http://schemas.microsoft.com/office/powerpoint/2010/main" val="373764654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Recap: Systems In a Nutshell</a:t>
            </a:r>
          </a:p>
        </p:txBody>
      </p:sp>
      <p:sp>
        <p:nvSpPr>
          <p:cNvPr id="38915"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8916" name="TextBox 4"/>
          <p:cNvSpPr txBox="1">
            <a:spLocks noChangeArrowheads="1"/>
          </p:cNvSpPr>
          <p:nvPr/>
        </p:nvSpPr>
        <p:spPr bwMode="auto">
          <a:xfrm>
            <a:off x="304800" y="1981200"/>
            <a:ext cx="10826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Source</a:t>
            </a:r>
          </a:p>
          <a:p>
            <a:r>
              <a:rPr lang="en-US" sz="1800">
                <a:solidFill>
                  <a:srgbClr val="000066"/>
                </a:solidFill>
              </a:rPr>
              <a:t>code</a:t>
            </a:r>
          </a:p>
        </p:txBody>
      </p:sp>
      <p:cxnSp>
        <p:nvCxnSpPr>
          <p:cNvPr id="38917"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8918"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8919"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8920"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8921"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8922"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8923"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8924"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38925"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8926"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8927"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8928"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8929"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38930"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8931"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8932"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8933"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38934"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8935"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8936"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8937"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8938" name="TextBox 33"/>
          <p:cNvSpPr txBox="1">
            <a:spLocks noChangeArrowheads="1"/>
          </p:cNvSpPr>
          <p:nvPr/>
        </p:nvSpPr>
        <p:spPr bwMode="auto">
          <a:xfrm>
            <a:off x="6858000" y="4876800"/>
            <a:ext cx="10826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 </a:t>
            </a:r>
          </a:p>
          <a:p>
            <a:r>
              <a:rPr lang="en-US" sz="1800">
                <a:solidFill>
                  <a:srgbClr val="000066"/>
                </a:solidFill>
              </a:rPr>
              <a:t>data</a:t>
            </a:r>
          </a:p>
        </p:txBody>
      </p:sp>
      <p:sp>
        <p:nvSpPr>
          <p:cNvPr id="38939"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38940"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38941"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38942"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38943"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38944"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38945"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sp>
        <p:nvSpPr>
          <p:cNvPr id="38946"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8947"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8948"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pic>
        <p:nvPicPr>
          <p:cNvPr id="38949"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0"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38951"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38952"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sp>
        <p:nvSpPr>
          <p:cNvPr id="63" name="TextBox 62"/>
          <p:cNvSpPr txBox="1">
            <a:spLocks noChangeArrowheads="1"/>
          </p:cNvSpPr>
          <p:nvPr/>
        </p:nvSpPr>
        <p:spPr bwMode="auto">
          <a:xfrm>
            <a:off x="7539038" y="35814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sp>
        <p:nvSpPr>
          <p:cNvPr id="38954"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38955"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323850"/>
            <a:ext cx="8534400" cy="573088"/>
          </a:xfrm>
        </p:spPr>
        <p:txBody>
          <a:bodyPr/>
          <a:lstStyle/>
          <a:p>
            <a:pPr eaLnBrk="1" hangingPunct="1">
              <a:defRPr/>
            </a:pPr>
            <a:r>
              <a:rPr lang="en-US">
                <a:ea typeface="ＭＳ Ｐゴシック" pitchFamily="-1" charset="-128"/>
                <a:cs typeface="ＭＳ Ｐゴシック" pitchFamily="-1" charset="-128"/>
              </a:rPr>
              <a:t>Integer Algebra vs. Boolean Algebra</a:t>
            </a:r>
          </a:p>
        </p:txBody>
      </p:sp>
      <p:sp>
        <p:nvSpPr>
          <p:cNvPr id="23555" name="Rectangle 3"/>
          <p:cNvSpPr>
            <a:spLocks noGrp="1" noChangeArrowheads="1"/>
          </p:cNvSpPr>
          <p:nvPr>
            <p:ph type="body" idx="1"/>
          </p:nvPr>
        </p:nvSpPr>
        <p:spPr>
          <a:xfrm>
            <a:off x="290513" y="1220788"/>
            <a:ext cx="4129087" cy="5224462"/>
          </a:xfrm>
        </p:spPr>
        <p:txBody>
          <a:bodyPr/>
          <a:lstStyle/>
          <a:p>
            <a:pPr marL="169863" indent="-169863" eaLnBrk="1" hangingPunct="1">
              <a:buFont typeface="Wingdings" pitchFamily="-112" charset="2"/>
              <a:buNone/>
              <a:tabLst>
                <a:tab pos="2006600" algn="l"/>
                <a:tab pos="5321300" algn="l"/>
              </a:tabLst>
              <a:defRPr/>
            </a:pPr>
            <a:r>
              <a:rPr lang="en-US" dirty="0"/>
              <a:t>Integer Arithmetic</a:t>
            </a:r>
          </a:p>
          <a:p>
            <a:pPr marL="573088" lvl="1" indent="-288925" eaLnBrk="1" hangingPunct="1">
              <a:buFont typeface="Wingdings" pitchFamily="-112" charset="2"/>
              <a:buChar char="n"/>
              <a:tabLst>
                <a:tab pos="2006600" algn="l"/>
                <a:tab pos="5321300" algn="l"/>
              </a:tabLst>
              <a:defRPr/>
            </a:pPr>
            <a:r>
              <a:rPr lang="en-US" b="0" dirty="0">
                <a:ea typeface="ＭＳ Ｐゴシック" pitchFamily="-112" charset="-128"/>
                <a:sym typeface="Symbol" pitchFamily="-112" charset="2"/>
              </a:rPr>
              <a:t></a:t>
            </a:r>
            <a:r>
              <a:rPr lang="en-US" b="0" dirty="0">
                <a:ea typeface="ＭＳ Ｐゴシック" pitchFamily="-112" charset="-128"/>
              </a:rPr>
              <a:t>Z, +, *, –, 0, 1</a:t>
            </a:r>
            <a:r>
              <a:rPr lang="en-US" b="0" dirty="0">
                <a:ea typeface="ＭＳ Ｐゴシック" pitchFamily="-112" charset="-128"/>
                <a:sym typeface="Symbol" pitchFamily="-112" charset="2"/>
              </a:rPr>
              <a:t></a:t>
            </a:r>
            <a:r>
              <a:rPr lang="en-US" dirty="0">
                <a:ea typeface="ＭＳ Ｐゴシック" pitchFamily="-112" charset="-128"/>
              </a:rPr>
              <a:t> forms a “ring”</a:t>
            </a:r>
          </a:p>
          <a:p>
            <a:pPr marL="573088" lvl="1" indent="-288925" eaLnBrk="1" hangingPunct="1">
              <a:buFont typeface="Wingdings" pitchFamily="-112" charset="2"/>
              <a:buChar char="n"/>
              <a:tabLst>
                <a:tab pos="2006600" algn="l"/>
                <a:tab pos="5321300" algn="l"/>
              </a:tabLst>
              <a:defRPr/>
            </a:pPr>
            <a:r>
              <a:rPr lang="en-US" dirty="0">
                <a:ea typeface="ＭＳ Ｐゴシック" pitchFamily="-112" charset="-128"/>
              </a:rPr>
              <a:t>Addition is “sum” operation</a:t>
            </a:r>
          </a:p>
          <a:p>
            <a:pPr marL="573088" lvl="1" indent="-288925" eaLnBrk="1" hangingPunct="1">
              <a:buFont typeface="Wingdings" pitchFamily="-112" charset="2"/>
              <a:buChar char="n"/>
              <a:tabLst>
                <a:tab pos="2006600" algn="l"/>
                <a:tab pos="5321300" algn="l"/>
              </a:tabLst>
              <a:defRPr/>
            </a:pPr>
            <a:r>
              <a:rPr lang="en-US" dirty="0">
                <a:ea typeface="ＭＳ Ｐゴシック" pitchFamily="-112" charset="-128"/>
              </a:rPr>
              <a:t>Multiplication is “product” </a:t>
            </a:r>
            <a:r>
              <a:rPr lang="en-US" dirty="0" smtClean="0">
                <a:ea typeface="ＭＳ Ｐゴシック" pitchFamily="-112" charset="-128"/>
              </a:rPr>
              <a:t>operation</a:t>
            </a:r>
          </a:p>
          <a:p>
            <a:pPr marL="974725" lvl="2" indent="-288925" eaLnBrk="1" hangingPunct="1">
              <a:buFont typeface="Wingdings" pitchFamily="-112" charset="2"/>
              <a:buChar char="n"/>
              <a:tabLst>
                <a:tab pos="2006600" algn="l"/>
                <a:tab pos="5321300" algn="l"/>
              </a:tabLst>
              <a:defRPr/>
            </a:pPr>
            <a:endParaRPr lang="en-US" dirty="0" smtClean="0">
              <a:ea typeface="ＭＳ Ｐゴシック" pitchFamily="-112" charset="-128"/>
            </a:endParaRPr>
          </a:p>
          <a:p>
            <a:pPr marL="573088" lvl="1" indent="-288925" eaLnBrk="1" hangingPunct="1">
              <a:buFont typeface="Wingdings" pitchFamily="-112" charset="2"/>
              <a:buChar char="n"/>
              <a:tabLst>
                <a:tab pos="2006600" algn="l"/>
                <a:tab pos="5321300" algn="l"/>
              </a:tabLst>
              <a:defRPr/>
            </a:pPr>
            <a:r>
              <a:rPr lang="en-US" dirty="0">
                <a:ea typeface="ＭＳ Ｐゴシック" pitchFamily="-112" charset="-128"/>
              </a:rPr>
              <a:t>– is additive </a:t>
            </a:r>
            <a:r>
              <a:rPr lang="en-US" dirty="0" smtClean="0">
                <a:ea typeface="ＭＳ Ｐゴシック" pitchFamily="-112" charset="-128"/>
              </a:rPr>
              <a:t>inverse</a:t>
            </a:r>
          </a:p>
          <a:p>
            <a:pPr marL="573088" lvl="1" indent="-288925" eaLnBrk="1" hangingPunct="1">
              <a:buFont typeface="Wingdings" pitchFamily="-112" charset="2"/>
              <a:buChar char="n"/>
              <a:tabLst>
                <a:tab pos="2006600" algn="l"/>
                <a:tab pos="5321300" algn="l"/>
              </a:tabLst>
              <a:defRPr/>
            </a:pPr>
            <a:endParaRPr lang="en-US" dirty="0" smtClean="0">
              <a:ea typeface="ＭＳ Ｐゴシック" pitchFamily="-112" charset="-128"/>
            </a:endParaRPr>
          </a:p>
          <a:p>
            <a:pPr marL="573088" lvl="1" indent="-288925" eaLnBrk="1" hangingPunct="1">
              <a:buFont typeface="Wingdings" pitchFamily="-112" charset="2"/>
              <a:buChar char="n"/>
              <a:tabLst>
                <a:tab pos="2006600" algn="l"/>
                <a:tab pos="5321300" algn="l"/>
              </a:tabLst>
              <a:defRPr/>
            </a:pPr>
            <a:r>
              <a:rPr lang="en-US" dirty="0">
                <a:ea typeface="ＭＳ Ｐゴシック" pitchFamily="-112" charset="-128"/>
              </a:rPr>
              <a:t>0 is identity for sum</a:t>
            </a:r>
          </a:p>
          <a:p>
            <a:pPr marL="573088" lvl="1" indent="-288925" eaLnBrk="1" hangingPunct="1">
              <a:buFont typeface="Wingdings" pitchFamily="-112" charset="2"/>
              <a:buChar char="n"/>
              <a:tabLst>
                <a:tab pos="2006600" algn="l"/>
                <a:tab pos="5321300" algn="l"/>
              </a:tabLst>
              <a:defRPr/>
            </a:pPr>
            <a:r>
              <a:rPr lang="en-US" dirty="0">
                <a:ea typeface="ＭＳ Ｐゴシック" pitchFamily="-112" charset="-128"/>
              </a:rPr>
              <a:t>1 is identity for product</a:t>
            </a:r>
          </a:p>
        </p:txBody>
      </p:sp>
      <p:sp>
        <p:nvSpPr>
          <p:cNvPr id="4" name="Rectangle 3"/>
          <p:cNvSpPr txBox="1">
            <a:spLocks noChangeArrowheads="1"/>
          </p:cNvSpPr>
          <p:nvPr/>
        </p:nvSpPr>
        <p:spPr bwMode="auto">
          <a:xfrm>
            <a:off x="4419600" y="1219200"/>
            <a:ext cx="4178300" cy="5257800"/>
          </a:xfrm>
          <a:prstGeom prst="rect">
            <a:avLst/>
          </a:prstGeom>
          <a:noFill/>
          <a:ln w="9525">
            <a:noFill/>
            <a:miter lim="800000"/>
            <a:headEnd/>
            <a:tailEnd/>
          </a:ln>
          <a:effectLst/>
        </p:spPr>
        <p:txBody>
          <a:bodyPr lIns="90479" tIns="44446" rIns="90479" bIns="44446"/>
          <a:lstStyle>
            <a:lvl1pPr marL="169863" indent="-169863">
              <a:tabLst>
                <a:tab pos="2006600" algn="l"/>
                <a:tab pos="5321300" algn="l"/>
              </a:tabLst>
              <a:defRPr sz="2400" b="1">
                <a:solidFill>
                  <a:schemeClr val="tx1"/>
                </a:solidFill>
                <a:latin typeface="Helvetica" charset="0"/>
                <a:ea typeface="ＭＳ Ｐゴシック" charset="0"/>
                <a:cs typeface="ＭＳ Ｐゴシック" charset="0"/>
              </a:defRPr>
            </a:lvl1pPr>
            <a:lvl2pPr marL="573088" indent="-288925">
              <a:tabLst>
                <a:tab pos="2006600" algn="l"/>
                <a:tab pos="5321300" algn="l"/>
              </a:tabLst>
              <a:defRPr sz="2400" b="1">
                <a:solidFill>
                  <a:schemeClr val="tx1"/>
                </a:solidFill>
                <a:latin typeface="Helvetica" charset="0"/>
                <a:ea typeface="ＭＳ Ｐゴシック" charset="0"/>
              </a:defRPr>
            </a:lvl2pPr>
            <a:lvl3pPr>
              <a:tabLst>
                <a:tab pos="2006600" algn="l"/>
                <a:tab pos="5321300" algn="l"/>
              </a:tabLst>
              <a:defRPr sz="2400" b="1">
                <a:solidFill>
                  <a:schemeClr val="tx1"/>
                </a:solidFill>
                <a:latin typeface="Helvetica" charset="0"/>
                <a:ea typeface="ＭＳ Ｐゴシック" charset="0"/>
              </a:defRPr>
            </a:lvl3pPr>
            <a:lvl4pPr>
              <a:tabLst>
                <a:tab pos="2006600" algn="l"/>
                <a:tab pos="5321300" algn="l"/>
              </a:tabLst>
              <a:defRPr sz="2400" b="1">
                <a:solidFill>
                  <a:schemeClr val="tx1"/>
                </a:solidFill>
                <a:latin typeface="Helvetica" charset="0"/>
                <a:ea typeface="ＭＳ Ｐゴシック" charset="0"/>
              </a:defRPr>
            </a:lvl4pPr>
            <a:lvl5pPr>
              <a:tabLst>
                <a:tab pos="2006600" algn="l"/>
                <a:tab pos="53213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006600" algn="l"/>
                <a:tab pos="53213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006600" algn="l"/>
                <a:tab pos="53213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006600" algn="l"/>
                <a:tab pos="53213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006600" algn="l"/>
                <a:tab pos="5321300" algn="l"/>
              </a:tabLst>
              <a:defRPr sz="2400" b="1">
                <a:solidFill>
                  <a:schemeClr val="tx1"/>
                </a:solidFill>
                <a:latin typeface="Helvetica" charset="0"/>
                <a:ea typeface="ＭＳ Ｐゴシック" charset="0"/>
              </a:defRPr>
            </a:lvl9pPr>
          </a:lstStyle>
          <a:p>
            <a:pPr algn="l" eaLnBrk="1" hangingPunct="1">
              <a:lnSpc>
                <a:spcPct val="95000"/>
              </a:lnSpc>
              <a:spcBef>
                <a:spcPct val="50000"/>
              </a:spcBef>
              <a:buClr>
                <a:srgbClr val="660033"/>
              </a:buClr>
              <a:buFont typeface="Wingdings" charset="0"/>
              <a:buNone/>
              <a:defRPr/>
            </a:pPr>
            <a:r>
              <a:rPr lang="en-US">
                <a:solidFill>
                  <a:srgbClr val="003300"/>
                </a:solidFill>
                <a:effectLst>
                  <a:outerShdw blurRad="38100" dist="38100" dir="2700000" algn="tl">
                    <a:srgbClr val="DDDDDD"/>
                  </a:outerShdw>
                </a:effectLst>
              </a:rPr>
              <a:t>Boolean Algebra</a:t>
            </a:r>
          </a:p>
          <a:p>
            <a:pPr lvl="1" algn="l" eaLnBrk="1" hangingPunct="1">
              <a:lnSpc>
                <a:spcPct val="100000"/>
              </a:lnSpc>
              <a:spcBef>
                <a:spcPct val="25000"/>
              </a:spcBef>
              <a:buClr>
                <a:srgbClr val="660033"/>
              </a:buClr>
              <a:buSzPct val="75000"/>
              <a:buFont typeface="Wingdings" charset="0"/>
              <a:buChar char="n"/>
              <a:defRPr/>
            </a:pPr>
            <a:r>
              <a:rPr lang="en-US" sz="2000" b="0">
                <a:solidFill>
                  <a:srgbClr val="000066"/>
                </a:solidFill>
                <a:sym typeface="Symbol" charset="0"/>
              </a:rPr>
              <a:t></a:t>
            </a:r>
            <a:r>
              <a:rPr lang="en-US" sz="2000" b="0">
                <a:solidFill>
                  <a:srgbClr val="000066"/>
                </a:solidFill>
              </a:rPr>
              <a:t>{0,1}, |, &amp;, ~, 0, 1</a:t>
            </a:r>
            <a:r>
              <a:rPr lang="en-US" sz="2000" b="0">
                <a:solidFill>
                  <a:srgbClr val="000066"/>
                </a:solidFill>
                <a:sym typeface="Symbol" charset="0"/>
              </a:rPr>
              <a:t></a:t>
            </a:r>
            <a:r>
              <a:rPr lang="en-US" sz="2000" b="0">
                <a:solidFill>
                  <a:srgbClr val="000066"/>
                </a:solidFill>
              </a:rPr>
              <a:t> </a:t>
            </a:r>
            <a:r>
              <a:rPr lang="en-US" sz="2000">
                <a:solidFill>
                  <a:srgbClr val="000066"/>
                </a:solidFill>
              </a:rPr>
              <a:t>forms a </a:t>
            </a:r>
            <a:r>
              <a:rPr lang="ja-JP" altLang="en-US" sz="2000">
                <a:solidFill>
                  <a:srgbClr val="000066"/>
                </a:solidFill>
              </a:rPr>
              <a:t>“</a:t>
            </a:r>
            <a:r>
              <a:rPr lang="en-US" altLang="ja-JP" sz="2000">
                <a:solidFill>
                  <a:srgbClr val="000066"/>
                </a:solidFill>
              </a:rPr>
              <a:t>Boolean algebra</a:t>
            </a:r>
            <a:r>
              <a:rPr lang="ja-JP" altLang="en-US" sz="2000">
                <a:solidFill>
                  <a:srgbClr val="000066"/>
                </a:solidFill>
              </a:rPr>
              <a:t>”</a:t>
            </a:r>
            <a:endParaRPr lang="en-US" altLang="ja-JP" sz="2000">
              <a:solidFill>
                <a:srgbClr val="000066"/>
              </a:solidFill>
            </a:endParaRPr>
          </a:p>
          <a:p>
            <a:pPr lvl="1" algn="l" eaLnBrk="1" hangingPunct="1">
              <a:lnSpc>
                <a:spcPct val="100000"/>
              </a:lnSpc>
              <a:spcBef>
                <a:spcPct val="25000"/>
              </a:spcBef>
              <a:buClr>
                <a:srgbClr val="660033"/>
              </a:buClr>
              <a:buSzPct val="75000"/>
              <a:buFont typeface="Wingdings" charset="0"/>
              <a:buChar char="n"/>
              <a:defRPr/>
            </a:pPr>
            <a:r>
              <a:rPr lang="en-US" sz="2000">
                <a:solidFill>
                  <a:srgbClr val="000066"/>
                </a:solidFill>
              </a:rPr>
              <a:t>OR is </a:t>
            </a:r>
            <a:r>
              <a:rPr lang="ja-JP" altLang="en-US" sz="2000">
                <a:solidFill>
                  <a:srgbClr val="000066"/>
                </a:solidFill>
              </a:rPr>
              <a:t>“</a:t>
            </a:r>
            <a:r>
              <a:rPr lang="en-US" altLang="ja-JP" sz="2000">
                <a:solidFill>
                  <a:srgbClr val="000066"/>
                </a:solidFill>
              </a:rPr>
              <a:t>sum</a:t>
            </a:r>
            <a:r>
              <a:rPr lang="ja-JP" altLang="en-US" sz="2000">
                <a:solidFill>
                  <a:srgbClr val="000066"/>
                </a:solidFill>
              </a:rPr>
              <a:t>”</a:t>
            </a:r>
            <a:r>
              <a:rPr lang="en-US" altLang="ja-JP" sz="2000">
                <a:solidFill>
                  <a:srgbClr val="000066"/>
                </a:solidFill>
              </a:rPr>
              <a:t> operation</a:t>
            </a:r>
          </a:p>
          <a:p>
            <a:pPr lvl="1" algn="l" eaLnBrk="1" hangingPunct="1">
              <a:lnSpc>
                <a:spcPct val="100000"/>
              </a:lnSpc>
              <a:spcBef>
                <a:spcPct val="25000"/>
              </a:spcBef>
              <a:buClr>
                <a:srgbClr val="660033"/>
              </a:buClr>
              <a:buSzPct val="75000"/>
              <a:buFont typeface="Wingdings" charset="0"/>
              <a:buChar char="n"/>
              <a:defRPr/>
            </a:pPr>
            <a:endParaRPr lang="en-US" altLang="ja-JP" sz="2000">
              <a:solidFill>
                <a:srgbClr val="000066"/>
              </a:solidFill>
            </a:endParaRPr>
          </a:p>
          <a:p>
            <a:pPr lvl="1" algn="l" eaLnBrk="1" hangingPunct="1">
              <a:lnSpc>
                <a:spcPct val="100000"/>
              </a:lnSpc>
              <a:spcBef>
                <a:spcPct val="25000"/>
              </a:spcBef>
              <a:buClr>
                <a:srgbClr val="660033"/>
              </a:buClr>
              <a:buSzPct val="75000"/>
              <a:buFont typeface="Wingdings" charset="0"/>
              <a:buChar char="n"/>
              <a:defRPr/>
            </a:pPr>
            <a:r>
              <a:rPr lang="en-US" sz="2000">
                <a:solidFill>
                  <a:srgbClr val="000066"/>
                </a:solidFill>
              </a:rPr>
              <a:t>AND is </a:t>
            </a:r>
            <a:r>
              <a:rPr lang="ja-JP" altLang="en-US" sz="2000">
                <a:solidFill>
                  <a:srgbClr val="000066"/>
                </a:solidFill>
              </a:rPr>
              <a:t>“</a:t>
            </a:r>
            <a:r>
              <a:rPr lang="en-US" altLang="ja-JP" sz="2000">
                <a:solidFill>
                  <a:srgbClr val="000066"/>
                </a:solidFill>
              </a:rPr>
              <a:t>product</a:t>
            </a:r>
            <a:r>
              <a:rPr lang="ja-JP" altLang="en-US" sz="2000">
                <a:solidFill>
                  <a:srgbClr val="000066"/>
                </a:solidFill>
              </a:rPr>
              <a:t>”</a:t>
            </a:r>
            <a:r>
              <a:rPr lang="en-US" altLang="ja-JP" sz="2000">
                <a:solidFill>
                  <a:srgbClr val="000066"/>
                </a:solidFill>
              </a:rPr>
              <a:t> operation</a:t>
            </a:r>
          </a:p>
          <a:p>
            <a:pPr lvl="1" algn="l" eaLnBrk="1" hangingPunct="1">
              <a:lnSpc>
                <a:spcPct val="100000"/>
              </a:lnSpc>
              <a:spcBef>
                <a:spcPct val="25000"/>
              </a:spcBef>
              <a:buClr>
                <a:srgbClr val="660033"/>
              </a:buClr>
              <a:buSzPct val="75000"/>
              <a:buFont typeface="Wingdings" charset="0"/>
              <a:buChar char="n"/>
              <a:defRPr/>
            </a:pPr>
            <a:endParaRPr lang="en-US" altLang="ja-JP" sz="2000">
              <a:solidFill>
                <a:srgbClr val="000066"/>
              </a:solidFill>
            </a:endParaRPr>
          </a:p>
          <a:p>
            <a:pPr lvl="1" algn="l" eaLnBrk="1" hangingPunct="1">
              <a:lnSpc>
                <a:spcPct val="100000"/>
              </a:lnSpc>
              <a:spcBef>
                <a:spcPct val="25000"/>
              </a:spcBef>
              <a:buClr>
                <a:srgbClr val="660033"/>
              </a:buClr>
              <a:buSzPct val="75000"/>
              <a:buFont typeface="Wingdings" charset="0"/>
              <a:buChar char="n"/>
              <a:defRPr/>
            </a:pPr>
            <a:r>
              <a:rPr lang="en-US" sz="2000">
                <a:solidFill>
                  <a:srgbClr val="000066"/>
                </a:solidFill>
              </a:rPr>
              <a:t>~ is </a:t>
            </a:r>
            <a:r>
              <a:rPr lang="ja-JP" altLang="en-US" sz="2000">
                <a:solidFill>
                  <a:srgbClr val="000066"/>
                </a:solidFill>
              </a:rPr>
              <a:t>“</a:t>
            </a:r>
            <a:r>
              <a:rPr lang="en-US" altLang="ja-JP" sz="2000">
                <a:solidFill>
                  <a:srgbClr val="000066"/>
                </a:solidFill>
              </a:rPr>
              <a:t>complement</a:t>
            </a:r>
            <a:r>
              <a:rPr lang="ja-JP" altLang="en-US" sz="2000">
                <a:solidFill>
                  <a:srgbClr val="000066"/>
                </a:solidFill>
              </a:rPr>
              <a:t>”</a:t>
            </a:r>
            <a:r>
              <a:rPr lang="en-US" altLang="ja-JP" sz="2000">
                <a:solidFill>
                  <a:srgbClr val="000066"/>
                </a:solidFill>
              </a:rPr>
              <a:t> operation (not additive inverse)</a:t>
            </a:r>
          </a:p>
          <a:p>
            <a:pPr lvl="1" algn="l" eaLnBrk="1" hangingPunct="1">
              <a:lnSpc>
                <a:spcPct val="100000"/>
              </a:lnSpc>
              <a:spcBef>
                <a:spcPct val="25000"/>
              </a:spcBef>
              <a:buClr>
                <a:srgbClr val="660033"/>
              </a:buClr>
              <a:buSzPct val="75000"/>
              <a:buFont typeface="Wingdings" charset="0"/>
              <a:buChar char="n"/>
              <a:defRPr/>
            </a:pPr>
            <a:r>
              <a:rPr lang="en-US" sz="2000">
                <a:solidFill>
                  <a:srgbClr val="000066"/>
                </a:solidFill>
              </a:rPr>
              <a:t>0 is identity for sum</a:t>
            </a:r>
          </a:p>
          <a:p>
            <a:pPr lvl="1" algn="l" eaLnBrk="1" hangingPunct="1">
              <a:lnSpc>
                <a:spcPct val="100000"/>
              </a:lnSpc>
              <a:spcBef>
                <a:spcPct val="25000"/>
              </a:spcBef>
              <a:buClr>
                <a:srgbClr val="660033"/>
              </a:buClr>
              <a:buSzPct val="75000"/>
              <a:buFont typeface="Wingdings" charset="0"/>
              <a:buChar char="n"/>
              <a:defRPr/>
            </a:pPr>
            <a:r>
              <a:rPr lang="en-US" sz="2000">
                <a:solidFill>
                  <a:srgbClr val="000066"/>
                </a:solidFill>
              </a:rPr>
              <a:t>1 is identity for product</a:t>
            </a:r>
          </a:p>
          <a:p>
            <a:pPr lvl="1" algn="l" eaLnBrk="1" hangingPunct="1">
              <a:lnSpc>
                <a:spcPct val="100000"/>
              </a:lnSpc>
              <a:spcBef>
                <a:spcPct val="25000"/>
              </a:spcBef>
              <a:buClr>
                <a:srgbClr val="660033"/>
              </a:buClr>
              <a:buSzPct val="75000"/>
              <a:buFont typeface="Wingdings" charset="0"/>
              <a:buChar char="n"/>
              <a:defRPr/>
            </a:pPr>
            <a:endParaRPr lang="en-US" sz="2000">
              <a:solidFill>
                <a:srgbClr val="000066"/>
              </a:solidFill>
            </a:endParaRPr>
          </a:p>
          <a:p>
            <a:pPr algn="l" eaLnBrk="1" hangingPunct="1">
              <a:lnSpc>
                <a:spcPct val="95000"/>
              </a:lnSpc>
              <a:spcBef>
                <a:spcPct val="50000"/>
              </a:spcBef>
              <a:buClr>
                <a:srgbClr val="660033"/>
              </a:buClr>
              <a:buFont typeface="Wingdings" charset="0"/>
              <a:buNone/>
              <a:defRPr/>
            </a:pPr>
            <a:endParaRPr lang="en-US" b="0">
              <a:solidFill>
                <a:srgbClr val="003300"/>
              </a:solidFill>
              <a:effectLst>
                <a:outerShdw blurRad="38100" dist="38100" dir="2700000" algn="tl">
                  <a:srgbClr val="DDDDDD"/>
                </a:outerShdw>
              </a:effectLst>
            </a:endParaRPr>
          </a:p>
        </p:txBody>
      </p:sp>
    </p:spTree>
    <p:extLst>
      <p:ext uri="{BB962C8B-B14F-4D97-AF65-F5344CB8AC3E}">
        <p14:creationId xmlns:p14="http://schemas.microsoft.com/office/powerpoint/2010/main" val="2120056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76200" y="871538"/>
            <a:ext cx="8839200" cy="5224462"/>
          </a:xfrm>
        </p:spPr>
        <p:txBody>
          <a:bodyPr/>
          <a:lstStyle/>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Commutativity</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 B    =  B | A	A + B  =  B + A</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&amp; B    =  B &amp; A	A * B  =  B * A</a:t>
            </a:r>
          </a:p>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Associativity</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  B)  | C    =  A | (B | C)	(A + B) + C  =  A + (B + C)</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&amp; B) &amp; C    =  A &amp; (B &amp; C)	(A * B) * C  =  A * (B * C)</a:t>
            </a:r>
          </a:p>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Product distributes over sum</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&amp; (B | C)  =  (A &amp; B) | (A &amp; C)	A * (B + C)  =  A * B + A * C</a:t>
            </a:r>
          </a:p>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Sum and product identities</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 0  =  A	A + 0  =  A</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&amp; 1  =  A	A * 1  = A </a:t>
            </a:r>
          </a:p>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Zero is product annihilator</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A &amp; 0  =  0	A * 0  =  0</a:t>
            </a:r>
          </a:p>
          <a:p>
            <a:pPr marL="573088" lvl="1" indent="-288925" eaLnBrk="1" hangingPunct="1">
              <a:lnSpc>
                <a:spcPct val="90000"/>
              </a:lnSpc>
              <a:buClr>
                <a:schemeClr val="tx1"/>
              </a:buClr>
              <a:tabLst>
                <a:tab pos="1143000" algn="l"/>
                <a:tab pos="5029200" algn="l"/>
              </a:tabLst>
            </a:pPr>
            <a:r>
              <a:rPr lang="en-US" i="1">
                <a:latin typeface="Helvetica" charset="0"/>
                <a:ea typeface="ＭＳ Ｐゴシック" charset="0"/>
              </a:rPr>
              <a:t>Cancellation of negation</a:t>
            </a:r>
          </a:p>
          <a:p>
            <a:pPr marL="573088" lvl="1" indent="-288925" eaLnBrk="1" hangingPunct="1">
              <a:lnSpc>
                <a:spcPct val="90000"/>
              </a:lnSpc>
              <a:buClr>
                <a:schemeClr val="tx1"/>
              </a:buClr>
              <a:buFont typeface="Wingdings" charset="0"/>
              <a:buNone/>
              <a:tabLst>
                <a:tab pos="1143000" algn="l"/>
                <a:tab pos="5029200" algn="l"/>
              </a:tabLst>
            </a:pPr>
            <a:r>
              <a:rPr lang="en-US">
                <a:latin typeface="Helvetica" charset="0"/>
                <a:ea typeface="ＭＳ Ｐゴシック" charset="0"/>
              </a:rPr>
              <a:t>		~ (~ A) =  A	– (– A)  =  A</a:t>
            </a:r>
          </a:p>
        </p:txBody>
      </p:sp>
      <p:sp>
        <p:nvSpPr>
          <p:cNvPr id="30724" name="Rectangle 4"/>
          <p:cNvSpPr>
            <a:spLocks noGrp="1" noChangeArrowheads="1"/>
          </p:cNvSpPr>
          <p:nvPr>
            <p:ph type="title"/>
          </p:nvPr>
        </p:nvSpPr>
        <p:spPr/>
        <p:txBody>
          <a:bodyPr/>
          <a:lstStyle/>
          <a:p>
            <a:pPr eaLnBrk="1" hangingPunct="1">
              <a:defRPr/>
            </a:pPr>
            <a:r>
              <a:rPr lang="en-US"/>
              <a:t> </a:t>
            </a:r>
          </a:p>
        </p:txBody>
      </p:sp>
      <p:sp>
        <p:nvSpPr>
          <p:cNvPr id="30725" name="Rectangle 5"/>
          <p:cNvSpPr>
            <a:spLocks noChangeArrowheads="1"/>
          </p:cNvSpPr>
          <p:nvPr/>
        </p:nvSpPr>
        <p:spPr bwMode="auto">
          <a:xfrm>
            <a:off x="838200" y="228600"/>
            <a:ext cx="6781800" cy="523875"/>
          </a:xfrm>
          <a:prstGeom prst="rect">
            <a:avLst/>
          </a:prstGeom>
          <a:noFill/>
          <a:ln w="19050">
            <a:noFill/>
            <a:miter lim="800000"/>
            <a:headEnd/>
            <a:tailEnd type="none" w="sm" len="sm"/>
          </a:ln>
          <a:effectLst/>
        </p:spPr>
        <p:txBody>
          <a:bodyPr lIns="45720" rIns="45720">
            <a:spAutoFit/>
          </a:bodyPr>
          <a:lstStyle/>
          <a:p>
            <a:pPr eaLnBrk="1" hangingPunct="1">
              <a:lnSpc>
                <a:spcPct val="85000"/>
              </a:lnSpc>
              <a:spcBef>
                <a:spcPct val="50000"/>
              </a:spcBef>
              <a:buClr>
                <a:srgbClr val="660033"/>
              </a:buClr>
              <a:buFont typeface="Wingdings" charset="0"/>
              <a:buNone/>
              <a:tabLst>
                <a:tab pos="3594100" algn="l"/>
                <a:tab pos="4113213" algn="l"/>
              </a:tabLst>
              <a:defRPr/>
            </a:pPr>
            <a:r>
              <a:rPr lang="en-US" sz="3200">
                <a:solidFill>
                  <a:srgbClr val="003300"/>
                </a:solidFill>
                <a:effectLst>
                  <a:outerShdw blurRad="38100" dist="38100" dir="2700000" algn="tl">
                    <a:srgbClr val="DDDDDD"/>
                  </a:outerShdw>
                </a:effectLst>
              </a:rPr>
              <a:t>Boolean Algebra </a:t>
            </a:r>
            <a:r>
              <a:rPr lang="en-US" sz="3200">
                <a:solidFill>
                  <a:srgbClr val="003300"/>
                </a:solidFill>
                <a:effectLst>
                  <a:outerShdw blurRad="38100" dist="38100" dir="2700000" algn="tl">
                    <a:srgbClr val="DDDDDD"/>
                  </a:outerShdw>
                </a:effectLst>
                <a:sym typeface="Symbol" charset="0"/>
              </a:rPr>
              <a:t></a:t>
            </a:r>
            <a:r>
              <a:rPr lang="en-US" sz="3200">
                <a:solidFill>
                  <a:srgbClr val="003300"/>
                </a:solidFill>
                <a:effectLst>
                  <a:outerShdw blurRad="38100" dist="38100" dir="2700000" algn="tl">
                    <a:srgbClr val="DDDDDD"/>
                  </a:outerShdw>
                </a:effectLst>
              </a:rPr>
              <a:t>	Integer Ring</a:t>
            </a:r>
          </a:p>
        </p:txBody>
      </p:sp>
    </p:spTree>
    <p:extLst>
      <p:ext uri="{BB962C8B-B14F-4D97-AF65-F5344CB8AC3E}">
        <p14:creationId xmlns:p14="http://schemas.microsoft.com/office/powerpoint/2010/main" val="13905522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2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72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72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072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2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072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07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52625" y="323850"/>
            <a:ext cx="5280025" cy="573088"/>
          </a:xfrm>
        </p:spPr>
        <p:txBody>
          <a:bodyPr/>
          <a:lstStyle/>
          <a:p>
            <a:pPr eaLnBrk="1" hangingPunct="1">
              <a:defRPr/>
            </a:pPr>
            <a:r>
              <a:rPr lang="en-US"/>
              <a:t> </a:t>
            </a:r>
          </a:p>
        </p:txBody>
      </p:sp>
      <p:sp>
        <p:nvSpPr>
          <p:cNvPr id="32771" name="Rectangle 3"/>
          <p:cNvSpPr>
            <a:spLocks noGrp="1" noChangeArrowheads="1"/>
          </p:cNvSpPr>
          <p:nvPr>
            <p:ph type="body" idx="1"/>
          </p:nvPr>
        </p:nvSpPr>
        <p:spPr>
          <a:xfrm>
            <a:off x="76200" y="838200"/>
            <a:ext cx="8763000" cy="5224463"/>
          </a:xfrm>
        </p:spPr>
        <p:txBody>
          <a:bodyPr/>
          <a:lstStyle/>
          <a:p>
            <a:pPr marL="573088" lvl="1" indent="-288925" eaLnBrk="1" hangingPunct="1">
              <a:lnSpc>
                <a:spcPct val="90000"/>
              </a:lnSpc>
              <a:tabLst>
                <a:tab pos="1143000" algn="l"/>
                <a:tab pos="4921250" algn="l"/>
                <a:tab pos="5029200" algn="l"/>
              </a:tabLst>
            </a:pPr>
            <a:r>
              <a:rPr lang="en-US">
                <a:latin typeface="Helvetica" charset="0"/>
                <a:ea typeface="ＭＳ Ｐゴシック" charset="0"/>
              </a:rPr>
              <a:t>Boolean: </a:t>
            </a:r>
            <a:r>
              <a:rPr lang="en-US" i="1">
                <a:latin typeface="Helvetica" charset="0"/>
                <a:ea typeface="ＭＳ Ｐゴシック" charset="0"/>
              </a:rPr>
              <a:t>Sum distributes over product</a:t>
            </a: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 (B &amp; C)  =  (A | B) &amp; (A | C)	A + (B * C)  </a:t>
            </a:r>
            <a:r>
              <a:rPr lang="en-US">
                <a:latin typeface="Helvetica" charset="0"/>
                <a:ea typeface="ＭＳ Ｐゴシック" charset="0"/>
                <a:sym typeface="Symbol" charset="0"/>
              </a:rPr>
              <a:t></a:t>
            </a:r>
            <a:r>
              <a:rPr lang="en-US">
                <a:latin typeface="Helvetica" charset="0"/>
                <a:ea typeface="ＭＳ Ｐゴシック" charset="0"/>
              </a:rPr>
              <a:t>  (A + B) * (A + C)</a:t>
            </a:r>
          </a:p>
          <a:p>
            <a:pPr marL="573088" lvl="1" indent="-288925" eaLnBrk="1" hangingPunct="1">
              <a:lnSpc>
                <a:spcPct val="90000"/>
              </a:lnSpc>
              <a:buClr>
                <a:schemeClr val="tx1"/>
              </a:buClr>
              <a:tabLst>
                <a:tab pos="1143000" algn="l"/>
                <a:tab pos="4921250" algn="l"/>
                <a:tab pos="5029200" algn="l"/>
              </a:tabLst>
            </a:pPr>
            <a:r>
              <a:rPr lang="en-US">
                <a:latin typeface="Helvetica" charset="0"/>
                <a:ea typeface="ＭＳ Ｐゴシック" charset="0"/>
              </a:rPr>
              <a:t>Boolean: </a:t>
            </a:r>
            <a:r>
              <a:rPr lang="en-US" i="1">
                <a:latin typeface="Helvetica" charset="0"/>
                <a:ea typeface="ＭＳ Ｐゴシック" charset="0"/>
              </a:rPr>
              <a:t>Idempotency</a:t>
            </a: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 A  =  A	A  + A </a:t>
            </a:r>
            <a:r>
              <a:rPr lang="en-US">
                <a:latin typeface="Helvetica" charset="0"/>
                <a:ea typeface="ＭＳ Ｐゴシック" charset="0"/>
                <a:sym typeface="Symbol" charset="0"/>
              </a:rPr>
              <a:t></a:t>
            </a:r>
            <a:r>
              <a:rPr lang="en-US">
                <a:latin typeface="Helvetica" charset="0"/>
                <a:ea typeface="ＭＳ Ｐゴシック" charset="0"/>
              </a:rPr>
              <a:t> A</a:t>
            </a:r>
          </a:p>
          <a:p>
            <a:pPr marL="855663" lvl="2" indent="-165100" eaLnBrk="1" hangingPunct="1">
              <a:lnSpc>
                <a:spcPct val="97000"/>
              </a:lnSpc>
              <a:buClr>
                <a:schemeClr val="tx2"/>
              </a:buClr>
              <a:tabLst>
                <a:tab pos="1143000" algn="l"/>
                <a:tab pos="4921250" algn="l"/>
                <a:tab pos="5029200" algn="l"/>
              </a:tabLst>
            </a:pP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r>
              <a:rPr lang="en-US" altLang="ja-JP" sz="1800">
                <a:latin typeface="Helvetica" charset="0"/>
                <a:ea typeface="ＭＳ Ｐゴシック" charset="0"/>
              </a:rPr>
              <a:t> or </a:t>
            </a: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r>
              <a:rPr lang="en-US" altLang="ja-JP" sz="1800">
                <a:latin typeface="Helvetica" charset="0"/>
                <a:ea typeface="ＭＳ Ｐゴシック" charset="0"/>
              </a:rPr>
              <a:t> = </a:t>
            </a: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endParaRPr lang="en-US" altLang="ja-JP" sz="1800">
              <a:latin typeface="Helvetica" charset="0"/>
              <a:ea typeface="ＭＳ Ｐゴシック" charset="0"/>
            </a:endParaRP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&amp; A  =  A	A  * A </a:t>
            </a:r>
            <a:r>
              <a:rPr lang="en-US">
                <a:latin typeface="Helvetica" charset="0"/>
                <a:ea typeface="ＭＳ Ｐゴシック" charset="0"/>
                <a:sym typeface="Symbol" charset="0"/>
              </a:rPr>
              <a:t></a:t>
            </a:r>
            <a:r>
              <a:rPr lang="en-US">
                <a:latin typeface="Helvetica" charset="0"/>
                <a:ea typeface="ＭＳ Ｐゴシック" charset="0"/>
              </a:rPr>
              <a:t> A</a:t>
            </a:r>
          </a:p>
          <a:p>
            <a:pPr marL="573088" lvl="1" indent="-288925" eaLnBrk="1" hangingPunct="1">
              <a:lnSpc>
                <a:spcPct val="90000"/>
              </a:lnSpc>
              <a:buClr>
                <a:schemeClr val="tx1"/>
              </a:buClr>
              <a:tabLst>
                <a:tab pos="1143000" algn="l"/>
                <a:tab pos="4921250" algn="l"/>
                <a:tab pos="5029200" algn="l"/>
              </a:tabLst>
            </a:pPr>
            <a:r>
              <a:rPr lang="en-US">
                <a:latin typeface="Helvetica" charset="0"/>
                <a:ea typeface="ＭＳ Ｐゴシック" charset="0"/>
              </a:rPr>
              <a:t>Boolean: </a:t>
            </a:r>
            <a:r>
              <a:rPr lang="en-US" i="1">
                <a:latin typeface="Helvetica" charset="0"/>
                <a:ea typeface="ＭＳ Ｐゴシック" charset="0"/>
              </a:rPr>
              <a:t>Absorption</a:t>
            </a: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 (A &amp; B)  =  A	A + (A * B) </a:t>
            </a:r>
            <a:r>
              <a:rPr lang="en-US">
                <a:latin typeface="Helvetica" charset="0"/>
                <a:ea typeface="ＭＳ Ｐゴシック" charset="0"/>
                <a:sym typeface="Symbol" charset="0"/>
              </a:rPr>
              <a:t></a:t>
            </a:r>
            <a:r>
              <a:rPr lang="en-US">
                <a:latin typeface="Helvetica" charset="0"/>
                <a:ea typeface="ＭＳ Ｐゴシック" charset="0"/>
              </a:rPr>
              <a:t> A</a:t>
            </a:r>
          </a:p>
          <a:p>
            <a:pPr marL="855663" lvl="2" indent="-165100" eaLnBrk="1" hangingPunct="1">
              <a:lnSpc>
                <a:spcPct val="97000"/>
              </a:lnSpc>
              <a:buClr>
                <a:schemeClr val="tx2"/>
              </a:buClr>
              <a:buFont typeface="Wingdings" charset="0"/>
              <a:buNone/>
              <a:tabLst>
                <a:tab pos="1143000" algn="l"/>
                <a:tab pos="4921250" algn="l"/>
                <a:tab pos="5029200" algn="l"/>
              </a:tabLst>
            </a:pP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r>
              <a:rPr lang="en-US" altLang="ja-JP" sz="1800">
                <a:latin typeface="Helvetica" charset="0"/>
                <a:ea typeface="ＭＳ Ｐゴシック" charset="0"/>
              </a:rPr>
              <a:t> or </a:t>
            </a:r>
            <a:r>
              <a:rPr lang="ja-JP" altLang="en-US" sz="1800">
                <a:latin typeface="Helvetica" charset="0"/>
                <a:ea typeface="ＭＳ Ｐゴシック" charset="0"/>
              </a:rPr>
              <a:t>“</a:t>
            </a:r>
            <a:r>
              <a:rPr lang="en-US" altLang="ja-JP" sz="1800">
                <a:latin typeface="Helvetica" charset="0"/>
                <a:ea typeface="ＭＳ Ｐゴシック" charset="0"/>
              </a:rPr>
              <a:t>A is true and B is true</a:t>
            </a:r>
            <a:r>
              <a:rPr lang="ja-JP" altLang="en-US" sz="1800">
                <a:latin typeface="Helvetica" charset="0"/>
                <a:ea typeface="ＭＳ Ｐゴシック" charset="0"/>
              </a:rPr>
              <a:t>”</a:t>
            </a:r>
            <a:r>
              <a:rPr lang="en-US" altLang="ja-JP" sz="1800">
                <a:latin typeface="Helvetica" charset="0"/>
                <a:ea typeface="ＭＳ Ｐゴシック" charset="0"/>
              </a:rPr>
              <a:t> = </a:t>
            </a: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endParaRPr lang="en-US" altLang="ja-JP" sz="1800">
              <a:latin typeface="Helvetica" charset="0"/>
              <a:ea typeface="ＭＳ Ｐゴシック" charset="0"/>
            </a:endParaRP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&amp; (A | B)  =  A	A * (A + B) </a:t>
            </a:r>
            <a:r>
              <a:rPr lang="en-US">
                <a:latin typeface="Helvetica" charset="0"/>
                <a:ea typeface="ＭＳ Ｐゴシック" charset="0"/>
                <a:sym typeface="Symbol" charset="0"/>
              </a:rPr>
              <a:t></a:t>
            </a:r>
            <a:r>
              <a:rPr lang="en-US">
                <a:latin typeface="Helvetica" charset="0"/>
                <a:ea typeface="ＭＳ Ｐゴシック" charset="0"/>
              </a:rPr>
              <a:t> A</a:t>
            </a:r>
          </a:p>
          <a:p>
            <a:pPr marL="573088" lvl="1" indent="-288925" eaLnBrk="1" hangingPunct="1">
              <a:lnSpc>
                <a:spcPct val="90000"/>
              </a:lnSpc>
              <a:buClr>
                <a:schemeClr val="tx1"/>
              </a:buClr>
              <a:tabLst>
                <a:tab pos="1143000" algn="l"/>
                <a:tab pos="4921250" algn="l"/>
                <a:tab pos="5029200" algn="l"/>
              </a:tabLst>
            </a:pPr>
            <a:r>
              <a:rPr lang="en-US">
                <a:latin typeface="Helvetica" charset="0"/>
                <a:ea typeface="ＭＳ Ｐゴシック" charset="0"/>
              </a:rPr>
              <a:t>Boolean: </a:t>
            </a:r>
            <a:r>
              <a:rPr lang="en-US" i="1">
                <a:latin typeface="Helvetica" charset="0"/>
                <a:ea typeface="ＭＳ Ｐゴシック" charset="0"/>
              </a:rPr>
              <a:t>Laws of Complements</a:t>
            </a: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 ~A  =  1	A  + –A </a:t>
            </a:r>
            <a:r>
              <a:rPr lang="en-US">
                <a:latin typeface="Helvetica" charset="0"/>
                <a:ea typeface="ＭＳ Ｐゴシック" charset="0"/>
                <a:sym typeface="Symbol" charset="0"/>
              </a:rPr>
              <a:t></a:t>
            </a:r>
            <a:r>
              <a:rPr lang="en-US">
                <a:latin typeface="Helvetica" charset="0"/>
                <a:ea typeface="ＭＳ Ｐゴシック" charset="0"/>
              </a:rPr>
              <a:t> 1</a:t>
            </a:r>
          </a:p>
          <a:p>
            <a:pPr marL="855663" lvl="2" indent="-165100" eaLnBrk="1" hangingPunct="1">
              <a:lnSpc>
                <a:spcPct val="97000"/>
              </a:lnSpc>
              <a:buClr>
                <a:schemeClr val="tx2"/>
              </a:buClr>
              <a:tabLst>
                <a:tab pos="1143000" algn="l"/>
                <a:tab pos="4921250" algn="l"/>
                <a:tab pos="5029200" algn="l"/>
              </a:tabLst>
            </a:pPr>
            <a:r>
              <a:rPr lang="ja-JP" altLang="en-US" sz="1800">
                <a:latin typeface="Helvetica" charset="0"/>
                <a:ea typeface="ＭＳ Ｐゴシック" charset="0"/>
              </a:rPr>
              <a:t>“</a:t>
            </a:r>
            <a:r>
              <a:rPr lang="en-US" altLang="ja-JP" sz="1800">
                <a:latin typeface="Helvetica" charset="0"/>
                <a:ea typeface="ＭＳ Ｐゴシック" charset="0"/>
              </a:rPr>
              <a:t>A is true</a:t>
            </a:r>
            <a:r>
              <a:rPr lang="ja-JP" altLang="en-US" sz="1800">
                <a:latin typeface="Helvetica" charset="0"/>
                <a:ea typeface="ＭＳ Ｐゴシック" charset="0"/>
              </a:rPr>
              <a:t>”</a:t>
            </a:r>
            <a:r>
              <a:rPr lang="en-US" altLang="ja-JP" sz="1800">
                <a:latin typeface="Helvetica" charset="0"/>
                <a:ea typeface="ＭＳ Ｐゴシック" charset="0"/>
              </a:rPr>
              <a:t> or </a:t>
            </a:r>
            <a:r>
              <a:rPr lang="ja-JP" altLang="en-US" sz="1800">
                <a:latin typeface="Helvetica" charset="0"/>
                <a:ea typeface="ＭＳ Ｐゴシック" charset="0"/>
              </a:rPr>
              <a:t>“</a:t>
            </a:r>
            <a:r>
              <a:rPr lang="en-US" altLang="ja-JP" sz="1800">
                <a:latin typeface="Helvetica" charset="0"/>
                <a:ea typeface="ＭＳ Ｐゴシック" charset="0"/>
              </a:rPr>
              <a:t>A is false</a:t>
            </a:r>
            <a:r>
              <a:rPr lang="ja-JP" altLang="en-US" sz="1800">
                <a:latin typeface="Helvetica" charset="0"/>
                <a:ea typeface="ＭＳ Ｐゴシック" charset="0"/>
              </a:rPr>
              <a:t>”</a:t>
            </a:r>
            <a:endParaRPr lang="en-US" altLang="ja-JP" sz="1800">
              <a:latin typeface="Helvetica" charset="0"/>
              <a:ea typeface="ＭＳ Ｐゴシック" charset="0"/>
            </a:endParaRPr>
          </a:p>
          <a:p>
            <a:pPr marL="573088" lvl="1" indent="-288925" eaLnBrk="1" hangingPunct="1">
              <a:lnSpc>
                <a:spcPct val="90000"/>
              </a:lnSpc>
              <a:buClr>
                <a:schemeClr val="tx1"/>
              </a:buClr>
              <a:tabLst>
                <a:tab pos="1143000" algn="l"/>
                <a:tab pos="4921250" algn="l"/>
                <a:tab pos="5029200" algn="l"/>
              </a:tabLst>
            </a:pPr>
            <a:r>
              <a:rPr lang="en-US">
                <a:latin typeface="Helvetica" charset="0"/>
                <a:ea typeface="ＭＳ Ｐゴシック" charset="0"/>
              </a:rPr>
              <a:t>Ring: </a:t>
            </a:r>
            <a:r>
              <a:rPr lang="en-US" i="1">
                <a:latin typeface="Helvetica" charset="0"/>
                <a:ea typeface="ＭＳ Ｐゴシック" charset="0"/>
              </a:rPr>
              <a:t>Every element has additive inverse</a:t>
            </a:r>
          </a:p>
          <a:p>
            <a:pPr marL="573088" lvl="1" indent="-288925" eaLnBrk="1" hangingPunct="1">
              <a:lnSpc>
                <a:spcPct val="90000"/>
              </a:lnSpc>
              <a:buClr>
                <a:schemeClr val="tx1"/>
              </a:buClr>
              <a:buFont typeface="Wingdings" charset="0"/>
              <a:buNone/>
              <a:tabLst>
                <a:tab pos="1143000" algn="l"/>
                <a:tab pos="4921250" algn="l"/>
                <a:tab pos="5029200" algn="l"/>
              </a:tabLst>
            </a:pPr>
            <a:r>
              <a:rPr lang="en-US">
                <a:latin typeface="Helvetica" charset="0"/>
                <a:ea typeface="ＭＳ Ｐゴシック" charset="0"/>
              </a:rPr>
              <a:t>		A | ~A </a:t>
            </a:r>
            <a:r>
              <a:rPr lang="en-US">
                <a:latin typeface="Helvetica" charset="0"/>
                <a:ea typeface="ＭＳ Ｐゴシック" charset="0"/>
                <a:sym typeface="Symbol" charset="0"/>
              </a:rPr>
              <a:t></a:t>
            </a:r>
            <a:r>
              <a:rPr lang="en-US">
                <a:latin typeface="Helvetica" charset="0"/>
                <a:ea typeface="ＭＳ Ｐゴシック" charset="0"/>
              </a:rPr>
              <a:t> 0	A + –A = 0</a:t>
            </a:r>
          </a:p>
        </p:txBody>
      </p:sp>
      <p:sp>
        <p:nvSpPr>
          <p:cNvPr id="32772" name="Rectangle 4"/>
          <p:cNvSpPr>
            <a:spLocks noChangeArrowheads="1"/>
          </p:cNvSpPr>
          <p:nvPr/>
        </p:nvSpPr>
        <p:spPr bwMode="auto">
          <a:xfrm>
            <a:off x="1066800" y="228600"/>
            <a:ext cx="6781800" cy="523875"/>
          </a:xfrm>
          <a:prstGeom prst="rect">
            <a:avLst/>
          </a:prstGeom>
          <a:noFill/>
          <a:ln w="19050">
            <a:noFill/>
            <a:miter lim="800000"/>
            <a:headEnd/>
            <a:tailEnd type="none" w="sm" len="sm"/>
          </a:ln>
          <a:effectLst/>
        </p:spPr>
        <p:txBody>
          <a:bodyPr lIns="45720" rIns="45720">
            <a:spAutoFit/>
          </a:bodyPr>
          <a:lstStyle/>
          <a:p>
            <a:pPr eaLnBrk="1" hangingPunct="1">
              <a:lnSpc>
                <a:spcPct val="85000"/>
              </a:lnSpc>
              <a:spcBef>
                <a:spcPct val="50000"/>
              </a:spcBef>
              <a:buClr>
                <a:srgbClr val="660033"/>
              </a:buClr>
              <a:buFont typeface="Wingdings" charset="0"/>
              <a:buNone/>
              <a:tabLst>
                <a:tab pos="3594100" algn="l"/>
                <a:tab pos="4113213" algn="l"/>
              </a:tabLst>
              <a:defRPr/>
            </a:pPr>
            <a:r>
              <a:rPr lang="en-US" sz="3200">
                <a:solidFill>
                  <a:srgbClr val="003300"/>
                </a:solidFill>
                <a:effectLst>
                  <a:outerShdw blurRad="38100" dist="38100" dir="2700000" algn="tl">
                    <a:srgbClr val="DDDDDD"/>
                  </a:outerShdw>
                </a:effectLst>
              </a:rPr>
              <a:t>Boolean Algebra </a:t>
            </a:r>
            <a:r>
              <a:rPr lang="en-US" sz="3200">
                <a:solidFill>
                  <a:srgbClr val="003300"/>
                </a:solidFill>
                <a:effectLst>
                  <a:outerShdw blurRad="38100" dist="38100" dir="2700000" algn="tl">
                    <a:srgbClr val="DDDDDD"/>
                  </a:outerShdw>
                </a:effectLst>
                <a:sym typeface="Symbol" charset="0"/>
              </a:rPr>
              <a:t></a:t>
            </a:r>
            <a:r>
              <a:rPr lang="en-US" sz="3200">
                <a:solidFill>
                  <a:srgbClr val="003300"/>
                </a:solidFill>
                <a:effectLst>
                  <a:outerShdw blurRad="38100" dist="38100" dir="2700000" algn="tl">
                    <a:srgbClr val="DDDDDD"/>
                  </a:outerShdw>
                </a:effectLst>
              </a:rPr>
              <a:t>	Integer Ring</a:t>
            </a:r>
          </a:p>
        </p:txBody>
      </p:sp>
    </p:spTree>
    <p:extLst>
      <p:ext uri="{BB962C8B-B14F-4D97-AF65-F5344CB8AC3E}">
        <p14:creationId xmlns:p14="http://schemas.microsoft.com/office/powerpoint/2010/main" val="2298649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2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77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2771">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2771">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32771">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771">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2771">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2771">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32771">
                                            <p:txEl>
                                              <p:pRg st="12" end="12"/>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2771">
                                            <p:txEl>
                                              <p:pRg st="13" end="13"/>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27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0" y="457200"/>
            <a:ext cx="6657975" cy="573088"/>
          </a:xfrm>
        </p:spPr>
        <p:txBody>
          <a:bodyPr/>
          <a:lstStyle/>
          <a:p>
            <a:pPr eaLnBrk="1" hangingPunct="1">
              <a:defRPr/>
            </a:pPr>
            <a:r>
              <a:rPr lang="en-US"/>
              <a:t>Properties of &amp; and ^</a:t>
            </a:r>
          </a:p>
        </p:txBody>
      </p:sp>
      <p:sp>
        <p:nvSpPr>
          <p:cNvPr id="25603" name="Rectangle 3"/>
          <p:cNvSpPr>
            <a:spLocks noGrp="1" noChangeArrowheads="1"/>
          </p:cNvSpPr>
          <p:nvPr>
            <p:ph type="body" idx="1"/>
          </p:nvPr>
        </p:nvSpPr>
        <p:spPr>
          <a:xfrm>
            <a:off x="304800" y="457200"/>
            <a:ext cx="8307388" cy="5224463"/>
          </a:xfrm>
        </p:spPr>
        <p:txBody>
          <a:bodyPr/>
          <a:lstStyle/>
          <a:p>
            <a:pPr marL="169863" indent="-169863" eaLnBrk="1" hangingPunct="1">
              <a:buFont typeface="Wingdings" pitchFamily="-1" charset="2"/>
              <a:buNone/>
              <a:tabLst>
                <a:tab pos="3657600" algn="l"/>
                <a:tab pos="5537200" algn="l"/>
              </a:tabLst>
              <a:defRPr/>
            </a:pPr>
            <a:r>
              <a:rPr lang="en-US">
                <a:ea typeface="ＭＳ Ｐゴシック" pitchFamily="-1" charset="-128"/>
                <a:cs typeface="ＭＳ Ｐゴシック" pitchFamily="-1" charset="-128"/>
              </a:rPr>
              <a:t>Boolean Ring</a:t>
            </a:r>
          </a:p>
          <a:p>
            <a:pPr marL="573088" lvl="1" indent="-288925" eaLnBrk="1" hangingPunct="1">
              <a:buFont typeface="Wingdings" pitchFamily="-1" charset="2"/>
              <a:buChar char="n"/>
              <a:tabLst>
                <a:tab pos="3657600" algn="l"/>
                <a:tab pos="5537200" algn="l"/>
              </a:tabLst>
              <a:defRPr/>
            </a:pPr>
            <a:r>
              <a:rPr lang="en-US">
                <a:sym typeface="Symbol" pitchFamily="-1" charset="2"/>
              </a:rPr>
              <a:t></a:t>
            </a:r>
            <a:r>
              <a:rPr lang="en-US"/>
              <a:t>{0,1}, ^, &amp;,</a:t>
            </a:r>
            <a:r>
              <a:rPr lang="en-US" i="1"/>
              <a:t> </a:t>
            </a:r>
            <a:r>
              <a:rPr lang="en-US" i="1">
                <a:latin typeface="Symbol" pitchFamily="-1" charset="2"/>
                <a:sym typeface="Symbol" pitchFamily="-1" charset="2"/>
              </a:rPr>
              <a:t></a:t>
            </a:r>
            <a:r>
              <a:rPr lang="en-US">
                <a:sym typeface="Symbol" pitchFamily="-1" charset="2"/>
              </a:rPr>
              <a:t>,</a:t>
            </a:r>
            <a:r>
              <a:rPr lang="en-US"/>
              <a:t> 0, 1</a:t>
            </a:r>
            <a:r>
              <a:rPr lang="en-US">
                <a:sym typeface="Symbol" pitchFamily="-1" charset="2"/>
              </a:rPr>
              <a:t></a:t>
            </a:r>
            <a:r>
              <a:rPr lang="en-US"/>
              <a:t> </a:t>
            </a:r>
          </a:p>
          <a:p>
            <a:pPr marL="573088" lvl="1" indent="-288925" eaLnBrk="1" hangingPunct="1">
              <a:buFont typeface="Wingdings" pitchFamily="-1" charset="2"/>
              <a:buChar char="n"/>
              <a:tabLst>
                <a:tab pos="3657600" algn="l"/>
                <a:tab pos="5537200" algn="l"/>
              </a:tabLst>
              <a:defRPr/>
            </a:pPr>
            <a:r>
              <a:rPr lang="en-US"/>
              <a:t>Identical to integers mod 2</a:t>
            </a:r>
          </a:p>
          <a:p>
            <a:pPr marL="573088" lvl="1" indent="-288925" eaLnBrk="1" hangingPunct="1">
              <a:buFont typeface="Wingdings" pitchFamily="-1" charset="2"/>
              <a:buChar char="n"/>
              <a:tabLst>
                <a:tab pos="3657600" algn="l"/>
                <a:tab pos="5537200" algn="l"/>
              </a:tabLst>
              <a:defRPr/>
            </a:pPr>
            <a:r>
              <a:rPr lang="en-US" i="1">
                <a:sym typeface="Symbol" pitchFamily="-1" charset="2"/>
              </a:rPr>
              <a:t> </a:t>
            </a:r>
            <a:r>
              <a:rPr lang="en-US" i="1">
                <a:latin typeface="Symbol" pitchFamily="-1" charset="2"/>
                <a:sym typeface="Symbol" pitchFamily="-1" charset="2"/>
              </a:rPr>
              <a:t></a:t>
            </a:r>
            <a:r>
              <a:rPr lang="en-US"/>
              <a:t> is identity operation: </a:t>
            </a:r>
            <a:r>
              <a:rPr lang="en-US" i="1">
                <a:latin typeface="Symbol" pitchFamily="-1" charset="2"/>
                <a:sym typeface="Symbol" pitchFamily="-1" charset="2"/>
              </a:rPr>
              <a:t> </a:t>
            </a:r>
            <a:r>
              <a:rPr lang="en-US"/>
              <a:t>(A) = A</a:t>
            </a:r>
          </a:p>
          <a:p>
            <a:pPr marL="855663" lvl="2" indent="-165100" eaLnBrk="1" hangingPunct="1">
              <a:buFont typeface="Wingdings" pitchFamily="-1" charset="2"/>
              <a:buNone/>
              <a:tabLst>
                <a:tab pos="3657600" algn="l"/>
                <a:tab pos="5537200" algn="l"/>
              </a:tabLst>
              <a:defRPr/>
            </a:pPr>
            <a:r>
              <a:rPr lang="en-US" sz="1800">
                <a:ea typeface="ＭＳ Ｐゴシック" pitchFamily="-1" charset="-128"/>
              </a:rPr>
              <a:t>A ^ A = 0</a:t>
            </a:r>
          </a:p>
          <a:p>
            <a:pPr marL="169863" indent="-169863" eaLnBrk="1" hangingPunct="1">
              <a:buFont typeface="Wingdings" pitchFamily="-1" charset="2"/>
              <a:buNone/>
              <a:tabLst>
                <a:tab pos="3657600" algn="l"/>
                <a:tab pos="5537200" algn="l"/>
              </a:tabLst>
              <a:defRPr/>
            </a:pPr>
            <a:r>
              <a:rPr lang="en-US">
                <a:ea typeface="ＭＳ Ｐゴシック" pitchFamily="-1" charset="-128"/>
                <a:cs typeface="ＭＳ Ｐゴシック" pitchFamily="-1" charset="-128"/>
              </a:rPr>
              <a:t>Property	Boolean Ring</a:t>
            </a:r>
          </a:p>
          <a:p>
            <a:pPr marL="573088" lvl="1" indent="-288925" eaLnBrk="1" hangingPunct="1">
              <a:buClr>
                <a:schemeClr val="tx1"/>
              </a:buClr>
              <a:buFont typeface="Wingdings" pitchFamily="-1" charset="2"/>
              <a:buChar char="n"/>
              <a:tabLst>
                <a:tab pos="3657600" algn="l"/>
                <a:tab pos="5537200" algn="l"/>
              </a:tabLst>
              <a:defRPr/>
            </a:pPr>
            <a:r>
              <a:rPr lang="en-US"/>
              <a:t>Commutative sum	A ^ B  =  B ^ A</a:t>
            </a:r>
          </a:p>
          <a:p>
            <a:pPr marL="573088" lvl="1" indent="-288925" eaLnBrk="1" hangingPunct="1">
              <a:buClr>
                <a:schemeClr val="tx1"/>
              </a:buClr>
              <a:buFont typeface="Wingdings" pitchFamily="-1" charset="2"/>
              <a:buChar char="n"/>
              <a:tabLst>
                <a:tab pos="3657600" algn="l"/>
                <a:tab pos="5537200" algn="l"/>
              </a:tabLst>
              <a:defRPr/>
            </a:pPr>
            <a:r>
              <a:rPr lang="en-US"/>
              <a:t>Commutative product	A &amp; B  =  B &amp; A</a:t>
            </a:r>
          </a:p>
          <a:p>
            <a:pPr marL="573088" lvl="1" indent="-288925" eaLnBrk="1" hangingPunct="1">
              <a:buClr>
                <a:schemeClr val="tx1"/>
              </a:buClr>
              <a:buFont typeface="Wingdings" pitchFamily="-1" charset="2"/>
              <a:buChar char="n"/>
              <a:tabLst>
                <a:tab pos="3657600" algn="l"/>
                <a:tab pos="5537200" algn="l"/>
              </a:tabLst>
              <a:defRPr/>
            </a:pPr>
            <a:r>
              <a:rPr lang="en-US"/>
              <a:t>Associative sum	(A ^ B) ^ C  =  A ^ (B ^ C)</a:t>
            </a:r>
          </a:p>
          <a:p>
            <a:pPr marL="573088" lvl="1" indent="-288925" eaLnBrk="1" hangingPunct="1">
              <a:buClr>
                <a:schemeClr val="tx1"/>
              </a:buClr>
              <a:buFont typeface="Wingdings" pitchFamily="-1" charset="2"/>
              <a:buChar char="n"/>
              <a:tabLst>
                <a:tab pos="3657600" algn="l"/>
                <a:tab pos="5537200" algn="l"/>
              </a:tabLst>
              <a:defRPr/>
            </a:pPr>
            <a:r>
              <a:rPr lang="en-US"/>
              <a:t>Associative product	(A &amp; B) &amp; C  =  A &amp; (B &amp; C)</a:t>
            </a:r>
          </a:p>
          <a:p>
            <a:pPr marL="573088" lvl="1" indent="-288925" eaLnBrk="1" hangingPunct="1">
              <a:buClr>
                <a:schemeClr val="tx1"/>
              </a:buClr>
              <a:buFont typeface="Wingdings" pitchFamily="-1" charset="2"/>
              <a:buChar char="n"/>
              <a:tabLst>
                <a:tab pos="3657600" algn="l"/>
                <a:tab pos="5537200" algn="l"/>
              </a:tabLst>
              <a:defRPr/>
            </a:pPr>
            <a:r>
              <a:rPr lang="en-US"/>
              <a:t>Prod. over sum	A &amp; (B ^ C)  =  (A &amp; B) ^ (A &amp; C)</a:t>
            </a:r>
          </a:p>
          <a:p>
            <a:pPr marL="573088" lvl="1" indent="-288925" eaLnBrk="1" hangingPunct="1">
              <a:buClr>
                <a:schemeClr val="tx1"/>
              </a:buClr>
              <a:buFont typeface="Wingdings" pitchFamily="-1" charset="2"/>
              <a:buChar char="n"/>
              <a:tabLst>
                <a:tab pos="3657600" algn="l"/>
                <a:tab pos="5537200" algn="l"/>
              </a:tabLst>
              <a:defRPr/>
            </a:pPr>
            <a:r>
              <a:rPr lang="en-US"/>
              <a:t>0 is sum identity	A ^ 0  =  A</a:t>
            </a:r>
          </a:p>
          <a:p>
            <a:pPr marL="573088" lvl="1" indent="-288925" eaLnBrk="1" hangingPunct="1">
              <a:buClr>
                <a:schemeClr val="tx1"/>
              </a:buClr>
              <a:buFont typeface="Wingdings" pitchFamily="-1" charset="2"/>
              <a:buChar char="n"/>
              <a:tabLst>
                <a:tab pos="3657600" algn="l"/>
                <a:tab pos="5537200" algn="l"/>
              </a:tabLst>
              <a:defRPr/>
            </a:pPr>
            <a:r>
              <a:rPr lang="en-US"/>
              <a:t>1 is prod. identity	A &amp; 1  =  A</a:t>
            </a:r>
          </a:p>
          <a:p>
            <a:pPr marL="573088" lvl="1" indent="-288925" eaLnBrk="1" hangingPunct="1">
              <a:buClr>
                <a:schemeClr val="tx1"/>
              </a:buClr>
              <a:buFont typeface="Wingdings" pitchFamily="-1" charset="2"/>
              <a:buChar char="n"/>
              <a:tabLst>
                <a:tab pos="3657600" algn="l"/>
                <a:tab pos="5537200" algn="l"/>
              </a:tabLst>
              <a:defRPr/>
            </a:pPr>
            <a:r>
              <a:rPr lang="en-US"/>
              <a:t>0 is product annihilator	A &amp; 0 = 0</a:t>
            </a:r>
          </a:p>
          <a:p>
            <a:pPr marL="573088" lvl="1" indent="-288925" eaLnBrk="1" hangingPunct="1">
              <a:buClr>
                <a:schemeClr val="tx1"/>
              </a:buClr>
              <a:buFont typeface="Wingdings" pitchFamily="-1" charset="2"/>
              <a:buChar char="n"/>
              <a:tabLst>
                <a:tab pos="3657600" algn="l"/>
                <a:tab pos="5537200" algn="l"/>
              </a:tabLst>
              <a:defRPr/>
            </a:pPr>
            <a:r>
              <a:rPr lang="en-US"/>
              <a:t>Additive inverse	A ^ A  =  0</a:t>
            </a:r>
          </a:p>
        </p:txBody>
      </p:sp>
    </p:spTree>
    <p:extLst>
      <p:ext uri="{BB962C8B-B14F-4D97-AF65-F5344CB8AC3E}">
        <p14:creationId xmlns:p14="http://schemas.microsoft.com/office/powerpoint/2010/main" val="213523147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1" name="Group 2"/>
          <p:cNvGrpSpPr>
            <a:grpSpLocks/>
          </p:cNvGrpSpPr>
          <p:nvPr/>
        </p:nvGrpSpPr>
        <p:grpSpPr bwMode="auto">
          <a:xfrm>
            <a:off x="1539875" y="3228975"/>
            <a:ext cx="3048000" cy="1143000"/>
            <a:chOff x="1008" y="3072"/>
            <a:chExt cx="1920" cy="720"/>
          </a:xfrm>
        </p:grpSpPr>
        <p:sp>
          <p:nvSpPr>
            <p:cNvPr id="81932" name="Line 3"/>
            <p:cNvSpPr>
              <a:spLocks noChangeShapeType="1"/>
            </p:cNvSpPr>
            <p:nvPr/>
          </p:nvSpPr>
          <p:spPr bwMode="auto">
            <a:xfrm flipV="1">
              <a:off x="1296" y="3072"/>
              <a:ext cx="672"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33" name="Line 4"/>
            <p:cNvSpPr>
              <a:spLocks noChangeShapeType="1"/>
            </p:cNvSpPr>
            <p:nvPr/>
          </p:nvSpPr>
          <p:spPr bwMode="auto">
            <a:xfrm>
              <a:off x="1296" y="3456"/>
              <a:ext cx="672"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34" name="Line 5"/>
            <p:cNvSpPr>
              <a:spLocks noChangeShapeType="1"/>
            </p:cNvSpPr>
            <p:nvPr/>
          </p:nvSpPr>
          <p:spPr bwMode="auto">
            <a:xfrm>
              <a:off x="1968" y="3072"/>
              <a:ext cx="672"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35" name="Line 6"/>
            <p:cNvSpPr>
              <a:spLocks noChangeShapeType="1"/>
            </p:cNvSpPr>
            <p:nvPr/>
          </p:nvSpPr>
          <p:spPr bwMode="auto">
            <a:xfrm flipV="1">
              <a:off x="1968" y="3408"/>
              <a:ext cx="672"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36" name="Text Box 7"/>
            <p:cNvSpPr txBox="1">
              <a:spLocks noChangeArrowheads="1"/>
            </p:cNvSpPr>
            <p:nvPr/>
          </p:nvSpPr>
          <p:spPr bwMode="auto">
            <a:xfrm>
              <a:off x="1574" y="3102"/>
              <a:ext cx="298"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A</a:t>
              </a:r>
            </a:p>
          </p:txBody>
        </p:sp>
        <p:sp>
          <p:nvSpPr>
            <p:cNvPr id="81937" name="Text Box 8"/>
            <p:cNvSpPr txBox="1">
              <a:spLocks noChangeArrowheads="1"/>
            </p:cNvSpPr>
            <p:nvPr/>
          </p:nvSpPr>
          <p:spPr bwMode="auto">
            <a:xfrm>
              <a:off x="1584" y="3552"/>
              <a:ext cx="298"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~A</a:t>
              </a:r>
            </a:p>
          </p:txBody>
        </p:sp>
        <p:sp>
          <p:nvSpPr>
            <p:cNvPr id="81938" name="Text Box 9"/>
            <p:cNvSpPr txBox="1">
              <a:spLocks noChangeArrowheads="1"/>
            </p:cNvSpPr>
            <p:nvPr/>
          </p:nvSpPr>
          <p:spPr bwMode="auto">
            <a:xfrm>
              <a:off x="2064" y="3102"/>
              <a:ext cx="298"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~B</a:t>
              </a:r>
            </a:p>
          </p:txBody>
        </p:sp>
        <p:sp>
          <p:nvSpPr>
            <p:cNvPr id="81939" name="Text Box 10"/>
            <p:cNvSpPr txBox="1">
              <a:spLocks noChangeArrowheads="1"/>
            </p:cNvSpPr>
            <p:nvPr/>
          </p:nvSpPr>
          <p:spPr bwMode="auto">
            <a:xfrm>
              <a:off x="2074" y="3552"/>
              <a:ext cx="298"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b="0">
                  <a:solidFill>
                    <a:srgbClr val="000066"/>
                  </a:solidFill>
                </a:rPr>
                <a:t>B</a:t>
              </a:r>
            </a:p>
          </p:txBody>
        </p:sp>
        <p:sp>
          <p:nvSpPr>
            <p:cNvPr id="81940" name="Line 11"/>
            <p:cNvSpPr>
              <a:spLocks noChangeShapeType="1"/>
            </p:cNvSpPr>
            <p:nvPr/>
          </p:nvSpPr>
          <p:spPr bwMode="auto">
            <a:xfrm>
              <a:off x="2640" y="3408"/>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1" name="Line 12"/>
            <p:cNvSpPr>
              <a:spLocks noChangeShapeType="1"/>
            </p:cNvSpPr>
            <p:nvPr/>
          </p:nvSpPr>
          <p:spPr bwMode="auto">
            <a:xfrm>
              <a:off x="1104" y="3456"/>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2" name="Oval 13"/>
            <p:cNvSpPr>
              <a:spLocks noChangeArrowheads="1"/>
            </p:cNvSpPr>
            <p:nvPr/>
          </p:nvSpPr>
          <p:spPr bwMode="auto">
            <a:xfrm>
              <a:off x="1008" y="3408"/>
              <a:ext cx="96" cy="96"/>
            </a:xfrm>
            <a:prstGeom prst="ellipse">
              <a:avLst/>
            </a:prstGeom>
            <a:solidFill>
              <a:schemeClr val="bg1"/>
            </a:solidFill>
            <a:ln w="25400">
              <a:solidFill>
                <a:schemeClr val="tx1"/>
              </a:solidFill>
              <a:round/>
              <a:headEnd/>
              <a:tailEnd/>
            </a:ln>
          </p:spPr>
          <p:txBody>
            <a:bodyPr wrap="none" anchor="ctr"/>
            <a:lstStyle/>
            <a:p>
              <a:endParaRPr lang="en-US">
                <a:solidFill>
                  <a:srgbClr val="000066"/>
                </a:solidFill>
              </a:endParaRPr>
            </a:p>
          </p:txBody>
        </p:sp>
        <p:sp>
          <p:nvSpPr>
            <p:cNvPr id="81943" name="Oval 14"/>
            <p:cNvSpPr>
              <a:spLocks noChangeArrowheads="1"/>
            </p:cNvSpPr>
            <p:nvPr/>
          </p:nvSpPr>
          <p:spPr bwMode="auto">
            <a:xfrm>
              <a:off x="2832" y="3360"/>
              <a:ext cx="96" cy="96"/>
            </a:xfrm>
            <a:prstGeom prst="ellipse">
              <a:avLst/>
            </a:prstGeom>
            <a:solidFill>
              <a:schemeClr val="bg1"/>
            </a:solidFill>
            <a:ln w="25400">
              <a:solidFill>
                <a:schemeClr val="tx1"/>
              </a:solidFill>
              <a:round/>
              <a:headEnd/>
              <a:tailEnd/>
            </a:ln>
          </p:spPr>
          <p:txBody>
            <a:bodyPr wrap="none" anchor="ctr"/>
            <a:lstStyle/>
            <a:p>
              <a:endParaRPr lang="en-US">
                <a:solidFill>
                  <a:srgbClr val="000066"/>
                </a:solidFill>
              </a:endParaRPr>
            </a:p>
          </p:txBody>
        </p:sp>
      </p:grpSp>
      <p:sp>
        <p:nvSpPr>
          <p:cNvPr id="24591" name="Text Box 15"/>
          <p:cNvSpPr txBox="1">
            <a:spLocks noChangeArrowheads="1"/>
          </p:cNvSpPr>
          <p:nvPr/>
        </p:nvSpPr>
        <p:spPr bwMode="auto">
          <a:xfrm>
            <a:off x="4953000" y="2895600"/>
            <a:ext cx="27241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800000"/>
                </a:solidFill>
              </a:rPr>
              <a:t>Connection when</a:t>
            </a:r>
          </a:p>
          <a:p>
            <a:pPr algn="l">
              <a:lnSpc>
                <a:spcPct val="100000"/>
              </a:lnSpc>
            </a:pPr>
            <a:r>
              <a:rPr lang="en-US">
                <a:solidFill>
                  <a:srgbClr val="800000"/>
                </a:solidFill>
              </a:rPr>
              <a:t>  </a:t>
            </a:r>
          </a:p>
          <a:p>
            <a:pPr algn="l">
              <a:lnSpc>
                <a:spcPct val="100000"/>
              </a:lnSpc>
            </a:pPr>
            <a:r>
              <a:rPr lang="en-US">
                <a:solidFill>
                  <a:srgbClr val="800000"/>
                </a:solidFill>
              </a:rPr>
              <a:t> A&amp;~B | ~A&amp;B</a:t>
            </a:r>
          </a:p>
          <a:p>
            <a:pPr algn="l">
              <a:lnSpc>
                <a:spcPct val="100000"/>
              </a:lnSpc>
            </a:pPr>
            <a:endParaRPr lang="en-US">
              <a:solidFill>
                <a:srgbClr val="800000"/>
              </a:solidFill>
            </a:endParaRPr>
          </a:p>
          <a:p>
            <a:pPr algn="l">
              <a:lnSpc>
                <a:spcPct val="100000"/>
              </a:lnSpc>
            </a:pPr>
            <a:r>
              <a:rPr lang="en-US">
                <a:solidFill>
                  <a:srgbClr val="800000"/>
                </a:solidFill>
              </a:rPr>
              <a:t>  </a:t>
            </a:r>
          </a:p>
        </p:txBody>
      </p:sp>
      <p:sp>
        <p:nvSpPr>
          <p:cNvPr id="24602" name="Rectangle 26"/>
          <p:cNvSpPr>
            <a:spLocks noGrp="1" noChangeArrowheads="1"/>
          </p:cNvSpPr>
          <p:nvPr>
            <p:ph type="title"/>
          </p:nvPr>
        </p:nvSpPr>
        <p:spPr/>
        <p:txBody>
          <a:bodyPr/>
          <a:lstStyle/>
          <a:p>
            <a:pPr eaLnBrk="1" hangingPunct="1">
              <a:defRPr/>
            </a:pPr>
            <a:r>
              <a:rPr lang="en-US"/>
              <a:t>Application of Boolean Algebra</a:t>
            </a:r>
          </a:p>
        </p:txBody>
      </p:sp>
      <p:sp>
        <p:nvSpPr>
          <p:cNvPr id="24603" name="Rectangle 27"/>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Applied to Digital Systems by Claude Shannon</a:t>
            </a:r>
          </a:p>
          <a:p>
            <a:pPr lvl="1" eaLnBrk="1" hangingPunct="1">
              <a:defRPr/>
            </a:pPr>
            <a:r>
              <a:rPr lang="en-US">
                <a:latin typeface="Helvetica" charset="0"/>
                <a:ea typeface="ＭＳ Ｐゴシック" charset="0"/>
              </a:rPr>
              <a:t>1937 MIT Master</a:t>
            </a:r>
            <a:r>
              <a:rPr lang="ja-JP" altLang="en-US">
                <a:latin typeface="Helvetica" charset="0"/>
                <a:ea typeface="ＭＳ Ｐゴシック" charset="0"/>
              </a:rPr>
              <a:t>’</a:t>
            </a:r>
            <a:r>
              <a:rPr lang="en-US" altLang="ja-JP">
                <a:latin typeface="Helvetica" charset="0"/>
                <a:ea typeface="ＭＳ Ｐゴシック" charset="0"/>
              </a:rPr>
              <a:t>s Thesis</a:t>
            </a:r>
          </a:p>
          <a:p>
            <a:pPr lvl="1" eaLnBrk="1" hangingPunct="1">
              <a:defRPr/>
            </a:pPr>
            <a:r>
              <a:rPr lang="en-US">
                <a:latin typeface="Helvetica" charset="0"/>
                <a:ea typeface="ＭＳ Ｐゴシック" charset="0"/>
              </a:rPr>
              <a:t>Reason about networks of relay switches</a:t>
            </a:r>
          </a:p>
          <a:p>
            <a:pPr lvl="2" eaLnBrk="1" hangingPunct="1">
              <a:defRPr/>
            </a:pPr>
            <a:r>
              <a:rPr lang="en-US" sz="1800">
                <a:latin typeface="Helvetica" charset="0"/>
                <a:ea typeface="ＭＳ Ｐゴシック" charset="0"/>
              </a:rPr>
              <a:t>Encode closed switch as 1, open switch as 0</a:t>
            </a:r>
          </a:p>
          <a:p>
            <a:pPr eaLnBrk="1" hangingPunct="1">
              <a:buFont typeface="Wingdings" charset="0"/>
              <a:buNone/>
              <a:defRPr/>
            </a:pPr>
            <a:endParaRPr lang="en-US">
              <a:latin typeface="Helvetica" charset="0"/>
              <a:ea typeface="ＭＳ Ｐゴシック" charset="0"/>
              <a:cs typeface="ＭＳ Ｐゴシック" charset="0"/>
            </a:endParaRPr>
          </a:p>
        </p:txBody>
      </p:sp>
      <p:grpSp>
        <p:nvGrpSpPr>
          <p:cNvPr id="3" name="Group 20"/>
          <p:cNvGrpSpPr>
            <a:grpSpLocks/>
          </p:cNvGrpSpPr>
          <p:nvPr/>
        </p:nvGrpSpPr>
        <p:grpSpPr bwMode="auto">
          <a:xfrm>
            <a:off x="1676400" y="2743200"/>
            <a:ext cx="2819400" cy="838200"/>
            <a:chOff x="1056" y="1728"/>
            <a:chExt cx="1776" cy="528"/>
          </a:xfrm>
        </p:grpSpPr>
        <p:sp>
          <p:nvSpPr>
            <p:cNvPr id="81930" name="Freeform 18"/>
            <p:cNvSpPr>
              <a:spLocks/>
            </p:cNvSpPr>
            <p:nvPr/>
          </p:nvSpPr>
          <p:spPr bwMode="auto">
            <a:xfrm>
              <a:off x="1056" y="1968"/>
              <a:ext cx="1776" cy="288"/>
            </a:xfrm>
            <a:custGeom>
              <a:avLst/>
              <a:gdLst>
                <a:gd name="T0" fmla="*/ 0 w 1776"/>
                <a:gd name="T1" fmla="*/ 288 h 288"/>
                <a:gd name="T2" fmla="*/ 288 w 1776"/>
                <a:gd name="T3" fmla="*/ 288 h 288"/>
                <a:gd name="T4" fmla="*/ 912 w 1776"/>
                <a:gd name="T5" fmla="*/ 0 h 288"/>
                <a:gd name="T6" fmla="*/ 1536 w 1776"/>
                <a:gd name="T7" fmla="*/ 240 h 288"/>
                <a:gd name="T8" fmla="*/ 1776 w 1776"/>
                <a:gd name="T9" fmla="*/ 240 h 288"/>
                <a:gd name="T10" fmla="*/ 0 60000 65536"/>
                <a:gd name="T11" fmla="*/ 0 60000 65536"/>
                <a:gd name="T12" fmla="*/ 0 60000 65536"/>
                <a:gd name="T13" fmla="*/ 0 60000 65536"/>
                <a:gd name="T14" fmla="*/ 0 60000 65536"/>
                <a:gd name="T15" fmla="*/ 0 w 1776"/>
                <a:gd name="T16" fmla="*/ 0 h 288"/>
                <a:gd name="T17" fmla="*/ 1776 w 1776"/>
                <a:gd name="T18" fmla="*/ 288 h 288"/>
              </a:gdLst>
              <a:ahLst/>
              <a:cxnLst>
                <a:cxn ang="T10">
                  <a:pos x="T0" y="T1"/>
                </a:cxn>
                <a:cxn ang="T11">
                  <a:pos x="T2" y="T3"/>
                </a:cxn>
                <a:cxn ang="T12">
                  <a:pos x="T4" y="T5"/>
                </a:cxn>
                <a:cxn ang="T13">
                  <a:pos x="T6" y="T7"/>
                </a:cxn>
                <a:cxn ang="T14">
                  <a:pos x="T8" y="T9"/>
                </a:cxn>
              </a:cxnLst>
              <a:rect l="T15" t="T16" r="T17" b="T18"/>
              <a:pathLst>
                <a:path w="1776" h="288">
                  <a:moveTo>
                    <a:pt x="0" y="288"/>
                  </a:moveTo>
                  <a:lnTo>
                    <a:pt x="288" y="288"/>
                  </a:lnTo>
                  <a:cubicBezTo>
                    <a:pt x="440" y="240"/>
                    <a:pt x="731" y="0"/>
                    <a:pt x="912" y="0"/>
                  </a:cubicBezTo>
                  <a:cubicBezTo>
                    <a:pt x="1093" y="0"/>
                    <a:pt x="1392" y="200"/>
                    <a:pt x="1536" y="240"/>
                  </a:cubicBezTo>
                  <a:lnTo>
                    <a:pt x="1776" y="240"/>
                  </a:lnTo>
                </a:path>
              </a:pathLst>
            </a:custGeom>
            <a:noFill/>
            <a:ln w="28575">
              <a:solidFill>
                <a:srgbClr val="FF505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81931" name="Rectangle 19"/>
            <p:cNvSpPr>
              <a:spLocks noChangeArrowheads="1"/>
            </p:cNvSpPr>
            <p:nvPr/>
          </p:nvSpPr>
          <p:spPr bwMode="auto">
            <a:xfrm>
              <a:off x="1774" y="1728"/>
              <a:ext cx="45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p>
              <a:r>
                <a:rPr lang="en-US">
                  <a:solidFill>
                    <a:srgbClr val="CC0000"/>
                  </a:solidFill>
                </a:rPr>
                <a:t>A&amp;~B</a:t>
              </a:r>
            </a:p>
          </p:txBody>
        </p:sp>
      </p:grpSp>
      <p:grpSp>
        <p:nvGrpSpPr>
          <p:cNvPr id="4" name="Group 24"/>
          <p:cNvGrpSpPr>
            <a:grpSpLocks/>
          </p:cNvGrpSpPr>
          <p:nvPr/>
        </p:nvGrpSpPr>
        <p:grpSpPr bwMode="auto">
          <a:xfrm>
            <a:off x="1600200" y="4038600"/>
            <a:ext cx="2819400" cy="873125"/>
            <a:chOff x="1008" y="2544"/>
            <a:chExt cx="1776" cy="550"/>
          </a:xfrm>
        </p:grpSpPr>
        <p:sp>
          <p:nvSpPr>
            <p:cNvPr id="81928" name="Freeform 22"/>
            <p:cNvSpPr>
              <a:spLocks/>
            </p:cNvSpPr>
            <p:nvPr/>
          </p:nvSpPr>
          <p:spPr bwMode="auto">
            <a:xfrm flipV="1">
              <a:off x="1008" y="2544"/>
              <a:ext cx="1776" cy="288"/>
            </a:xfrm>
            <a:custGeom>
              <a:avLst/>
              <a:gdLst>
                <a:gd name="T0" fmla="*/ 0 w 1776"/>
                <a:gd name="T1" fmla="*/ 288 h 288"/>
                <a:gd name="T2" fmla="*/ 288 w 1776"/>
                <a:gd name="T3" fmla="*/ 288 h 288"/>
                <a:gd name="T4" fmla="*/ 912 w 1776"/>
                <a:gd name="T5" fmla="*/ 0 h 288"/>
                <a:gd name="T6" fmla="*/ 1536 w 1776"/>
                <a:gd name="T7" fmla="*/ 240 h 288"/>
                <a:gd name="T8" fmla="*/ 1776 w 1776"/>
                <a:gd name="T9" fmla="*/ 240 h 288"/>
                <a:gd name="T10" fmla="*/ 0 60000 65536"/>
                <a:gd name="T11" fmla="*/ 0 60000 65536"/>
                <a:gd name="T12" fmla="*/ 0 60000 65536"/>
                <a:gd name="T13" fmla="*/ 0 60000 65536"/>
                <a:gd name="T14" fmla="*/ 0 60000 65536"/>
                <a:gd name="T15" fmla="*/ 0 w 1776"/>
                <a:gd name="T16" fmla="*/ 0 h 288"/>
                <a:gd name="T17" fmla="*/ 1776 w 1776"/>
                <a:gd name="T18" fmla="*/ 288 h 288"/>
              </a:gdLst>
              <a:ahLst/>
              <a:cxnLst>
                <a:cxn ang="T10">
                  <a:pos x="T0" y="T1"/>
                </a:cxn>
                <a:cxn ang="T11">
                  <a:pos x="T2" y="T3"/>
                </a:cxn>
                <a:cxn ang="T12">
                  <a:pos x="T4" y="T5"/>
                </a:cxn>
                <a:cxn ang="T13">
                  <a:pos x="T6" y="T7"/>
                </a:cxn>
                <a:cxn ang="T14">
                  <a:pos x="T8" y="T9"/>
                </a:cxn>
              </a:cxnLst>
              <a:rect l="T15" t="T16" r="T17" b="T18"/>
              <a:pathLst>
                <a:path w="1776" h="288">
                  <a:moveTo>
                    <a:pt x="0" y="288"/>
                  </a:moveTo>
                  <a:lnTo>
                    <a:pt x="288" y="288"/>
                  </a:lnTo>
                  <a:cubicBezTo>
                    <a:pt x="440" y="240"/>
                    <a:pt x="731" y="0"/>
                    <a:pt x="912" y="0"/>
                  </a:cubicBezTo>
                  <a:cubicBezTo>
                    <a:pt x="1093" y="0"/>
                    <a:pt x="1392" y="200"/>
                    <a:pt x="1536" y="240"/>
                  </a:cubicBezTo>
                  <a:lnTo>
                    <a:pt x="1776" y="240"/>
                  </a:lnTo>
                </a:path>
              </a:pathLst>
            </a:custGeom>
            <a:noFill/>
            <a:ln w="28575">
              <a:solidFill>
                <a:srgbClr val="FF505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81929" name="Rectangle 23"/>
            <p:cNvSpPr>
              <a:spLocks noChangeArrowheads="1"/>
            </p:cNvSpPr>
            <p:nvPr/>
          </p:nvSpPr>
          <p:spPr bwMode="auto">
            <a:xfrm>
              <a:off x="1774" y="2880"/>
              <a:ext cx="45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p>
              <a:r>
                <a:rPr lang="en-US">
                  <a:solidFill>
                    <a:srgbClr val="CC0000"/>
                  </a:solidFill>
                </a:rPr>
                <a:t>~A&amp;B</a:t>
              </a:r>
            </a:p>
          </p:txBody>
        </p:sp>
      </p:grpSp>
      <p:sp>
        <p:nvSpPr>
          <p:cNvPr id="24601" name="Rectangle 25"/>
          <p:cNvSpPr>
            <a:spLocks noChangeArrowheads="1"/>
          </p:cNvSpPr>
          <p:nvPr/>
        </p:nvSpPr>
        <p:spPr bwMode="auto">
          <a:xfrm>
            <a:off x="5705475" y="4495800"/>
            <a:ext cx="969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p>
            <a:pPr>
              <a:lnSpc>
                <a:spcPct val="100000"/>
              </a:lnSpc>
            </a:pPr>
            <a:r>
              <a:rPr lang="en-US" sz="2400">
                <a:solidFill>
                  <a:srgbClr val="800000"/>
                </a:solidFill>
              </a:rPr>
              <a:t>= A^B     </a:t>
            </a:r>
          </a:p>
        </p:txBody>
      </p:sp>
    </p:spTree>
    <p:extLst>
      <p:ext uri="{BB962C8B-B14F-4D97-AF65-F5344CB8AC3E}">
        <p14:creationId xmlns:p14="http://schemas.microsoft.com/office/powerpoint/2010/main" val="39962099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6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1" grpId="0" autoUpdateAnimBg="0"/>
      <p:bldP spid="2460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Binary Digital Logic Circuit Example</a:t>
            </a:r>
          </a:p>
        </p:txBody>
      </p:sp>
      <p:sp>
        <p:nvSpPr>
          <p:cNvPr id="3" name="Content Placeholder 2"/>
          <p:cNvSpPr>
            <a:spLocks noGrp="1"/>
          </p:cNvSpPr>
          <p:nvPr>
            <p:ph idx="1"/>
          </p:nvPr>
        </p:nvSpPr>
        <p:spPr>
          <a:xfrm>
            <a:off x="290513" y="1220788"/>
            <a:ext cx="5881687" cy="3046412"/>
          </a:xfrm>
        </p:spPr>
        <p:txBody>
          <a:bodyPr/>
          <a:lstStyle/>
          <a:p>
            <a:pPr eaLnBrk="1" hangingPunct="1">
              <a:buFont typeface="Wingdings" pitchFamily="-1" charset="2"/>
              <a:buChar char="•"/>
              <a:defRPr/>
            </a:pPr>
            <a:r>
              <a:rPr lang="en-US" dirty="0" smtClean="0"/>
              <a:t>CMOS inverter circuit</a:t>
            </a:r>
          </a:p>
          <a:p>
            <a:pPr lvl="1" eaLnBrk="1" hangingPunct="1">
              <a:buFont typeface="Wingdings" pitchFamily="-1" charset="2"/>
              <a:buChar char="n"/>
              <a:defRPr/>
            </a:pPr>
            <a:r>
              <a:rPr lang="en-US" dirty="0" err="1" smtClean="0"/>
              <a:t>Vdd</a:t>
            </a:r>
            <a:r>
              <a:rPr lang="en-US" dirty="0" smtClean="0"/>
              <a:t> = Power = +3 Volts, </a:t>
            </a:r>
            <a:r>
              <a:rPr lang="en-US" dirty="0" err="1" smtClean="0"/>
              <a:t>Vss</a:t>
            </a:r>
            <a:r>
              <a:rPr lang="en-US" dirty="0" smtClean="0"/>
              <a:t> = Ground = 0 Volts</a:t>
            </a:r>
          </a:p>
          <a:p>
            <a:pPr lvl="1" eaLnBrk="1" hangingPunct="1">
              <a:buFont typeface="Wingdings" pitchFamily="-1" charset="2"/>
              <a:buChar char="n"/>
              <a:defRPr/>
            </a:pPr>
            <a:r>
              <a:rPr lang="en-US" dirty="0" smtClean="0"/>
              <a:t>Current flows from high voltage to low voltage</a:t>
            </a:r>
          </a:p>
          <a:p>
            <a:pPr lvl="1" eaLnBrk="1" hangingPunct="1">
              <a:buFont typeface="Wingdings" pitchFamily="-1" charset="2"/>
              <a:buChar char="n"/>
              <a:defRPr/>
            </a:pPr>
            <a:r>
              <a:rPr lang="en-US" dirty="0" smtClean="0"/>
              <a:t>When input A = 0 V (Ground), then </a:t>
            </a:r>
            <a:r>
              <a:rPr lang="en-US" dirty="0" err="1" smtClean="0"/>
              <a:t>nmos</a:t>
            </a:r>
            <a:r>
              <a:rPr lang="en-US" dirty="0" smtClean="0"/>
              <a:t> transistor is shut off, while the </a:t>
            </a:r>
            <a:r>
              <a:rPr lang="en-US" dirty="0" err="1" smtClean="0"/>
              <a:t>pmos</a:t>
            </a:r>
            <a:r>
              <a:rPr lang="en-US" dirty="0" smtClean="0"/>
              <a:t> transistor is turned on, so Q is connected to </a:t>
            </a:r>
            <a:r>
              <a:rPr lang="en-US" dirty="0" err="1" smtClean="0"/>
              <a:t>Vdd</a:t>
            </a:r>
            <a:r>
              <a:rPr lang="en-US" dirty="0"/>
              <a:t> </a:t>
            </a:r>
            <a:r>
              <a:rPr lang="en-US" dirty="0" smtClean="0"/>
              <a:t>= +3 V</a:t>
            </a:r>
          </a:p>
        </p:txBody>
      </p:sp>
      <p:grpSp>
        <p:nvGrpSpPr>
          <p:cNvPr id="83971" name="Group 26"/>
          <p:cNvGrpSpPr>
            <a:grpSpLocks/>
          </p:cNvGrpSpPr>
          <p:nvPr/>
        </p:nvGrpSpPr>
        <p:grpSpPr bwMode="auto">
          <a:xfrm>
            <a:off x="6159500" y="838200"/>
            <a:ext cx="2890838" cy="2936875"/>
            <a:chOff x="6160120" y="838200"/>
            <a:chExt cx="2889932" cy="2937049"/>
          </a:xfrm>
        </p:grpSpPr>
        <p:pic>
          <p:nvPicPr>
            <p:cNvPr id="8398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939800"/>
              <a:ext cx="27940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3" name="TextBox 7"/>
            <p:cNvSpPr txBox="1">
              <a:spLocks noChangeArrowheads="1"/>
            </p:cNvSpPr>
            <p:nvPr/>
          </p:nvSpPr>
          <p:spPr bwMode="auto">
            <a:xfrm>
              <a:off x="6934200" y="1406351"/>
              <a:ext cx="80029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pmos</a:t>
              </a:r>
            </a:p>
          </p:txBody>
        </p:sp>
        <p:sp>
          <p:nvSpPr>
            <p:cNvPr id="83984" name="TextBox 8"/>
            <p:cNvSpPr txBox="1">
              <a:spLocks noChangeArrowheads="1"/>
            </p:cNvSpPr>
            <p:nvPr/>
          </p:nvSpPr>
          <p:spPr bwMode="auto">
            <a:xfrm>
              <a:off x="6934200" y="2854151"/>
              <a:ext cx="80029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nmos</a:t>
              </a:r>
            </a:p>
          </p:txBody>
        </p:sp>
        <p:sp>
          <p:nvSpPr>
            <p:cNvPr id="83985" name="TextBox 13"/>
            <p:cNvSpPr txBox="1">
              <a:spLocks noChangeArrowheads="1"/>
            </p:cNvSpPr>
            <p:nvPr/>
          </p:nvSpPr>
          <p:spPr bwMode="auto">
            <a:xfrm>
              <a:off x="6160120" y="2438495"/>
              <a:ext cx="749065" cy="34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 0 V</a:t>
              </a:r>
            </a:p>
          </p:txBody>
        </p:sp>
        <p:sp>
          <p:nvSpPr>
            <p:cNvPr id="83986" name="TextBox 14"/>
            <p:cNvSpPr txBox="1">
              <a:spLocks noChangeArrowheads="1"/>
            </p:cNvSpPr>
            <p:nvPr/>
          </p:nvSpPr>
          <p:spPr bwMode="auto">
            <a:xfrm>
              <a:off x="8031196" y="2438495"/>
              <a:ext cx="1018856" cy="34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 +3 V</a:t>
              </a:r>
            </a:p>
          </p:txBody>
        </p:sp>
        <p:sp>
          <p:nvSpPr>
            <p:cNvPr id="83987" name="TextBox 15"/>
            <p:cNvSpPr txBox="1">
              <a:spLocks noChangeArrowheads="1"/>
            </p:cNvSpPr>
            <p:nvPr/>
          </p:nvSpPr>
          <p:spPr bwMode="auto">
            <a:xfrm>
              <a:off x="6477520" y="838200"/>
              <a:ext cx="876025" cy="34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33"/>
                  </a:solidFill>
                </a:rPr>
                <a:t>= +3 V</a:t>
              </a:r>
            </a:p>
          </p:txBody>
        </p:sp>
        <p:sp>
          <p:nvSpPr>
            <p:cNvPr id="83988" name="TextBox 16"/>
            <p:cNvSpPr txBox="1">
              <a:spLocks noChangeArrowheads="1"/>
            </p:cNvSpPr>
            <p:nvPr/>
          </p:nvSpPr>
          <p:spPr bwMode="auto">
            <a:xfrm>
              <a:off x="6541001" y="3429153"/>
              <a:ext cx="749065" cy="34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33"/>
                  </a:solidFill>
                </a:rPr>
                <a:t>= 0 V</a:t>
              </a:r>
            </a:p>
          </p:txBody>
        </p:sp>
        <p:sp>
          <p:nvSpPr>
            <p:cNvPr id="83989" name="Freeform 18"/>
            <p:cNvSpPr>
              <a:spLocks noChangeArrowheads="1"/>
            </p:cNvSpPr>
            <p:nvPr/>
          </p:nvSpPr>
          <p:spPr bwMode="auto">
            <a:xfrm>
              <a:off x="7073900" y="1130300"/>
              <a:ext cx="1371600" cy="1079500"/>
            </a:xfrm>
            <a:custGeom>
              <a:avLst/>
              <a:gdLst>
                <a:gd name="T0" fmla="*/ 0 w 1371600"/>
                <a:gd name="T1" fmla="*/ 12700 h 1079500"/>
                <a:gd name="T2" fmla="*/ 889000 w 1371600"/>
                <a:gd name="T3" fmla="*/ 0 h 1079500"/>
                <a:gd name="T4" fmla="*/ 889000 w 1371600"/>
                <a:gd name="T5" fmla="*/ 673100 h 1079500"/>
                <a:gd name="T6" fmla="*/ 698500 w 1371600"/>
                <a:gd name="T7" fmla="*/ 647700 h 1079500"/>
                <a:gd name="T8" fmla="*/ 698500 w 1371600"/>
                <a:gd name="T9" fmla="*/ 1079500 h 1079500"/>
                <a:gd name="T10" fmla="*/ 1371600 w 1371600"/>
                <a:gd name="T11" fmla="*/ 1066800 h 1079500"/>
                <a:gd name="T12" fmla="*/ 0 60000 65536"/>
                <a:gd name="T13" fmla="*/ 0 60000 65536"/>
                <a:gd name="T14" fmla="*/ 0 60000 65536"/>
                <a:gd name="T15" fmla="*/ 0 60000 65536"/>
                <a:gd name="T16" fmla="*/ 0 60000 65536"/>
                <a:gd name="T17" fmla="*/ 0 60000 65536"/>
                <a:gd name="T18" fmla="*/ 0 w 1371600"/>
                <a:gd name="T19" fmla="*/ 0 h 1079500"/>
                <a:gd name="T20" fmla="*/ 1371600 w 1371600"/>
                <a:gd name="T21" fmla="*/ 1079500 h 1079500"/>
              </a:gdLst>
              <a:ahLst/>
              <a:cxnLst>
                <a:cxn ang="T12">
                  <a:pos x="T0" y="T1"/>
                </a:cxn>
                <a:cxn ang="T13">
                  <a:pos x="T2" y="T3"/>
                </a:cxn>
                <a:cxn ang="T14">
                  <a:pos x="T4" y="T5"/>
                </a:cxn>
                <a:cxn ang="T15">
                  <a:pos x="T6" y="T7"/>
                </a:cxn>
                <a:cxn ang="T16">
                  <a:pos x="T8" y="T9"/>
                </a:cxn>
                <a:cxn ang="T17">
                  <a:pos x="T10" y="T11"/>
                </a:cxn>
              </a:cxnLst>
              <a:rect l="T18" t="T19" r="T20" b="T21"/>
              <a:pathLst>
                <a:path w="1371600" h="1079500">
                  <a:moveTo>
                    <a:pt x="0" y="12700"/>
                  </a:moveTo>
                  <a:lnTo>
                    <a:pt x="889000" y="0"/>
                  </a:lnTo>
                  <a:lnTo>
                    <a:pt x="889000" y="673100"/>
                  </a:lnTo>
                  <a:lnTo>
                    <a:pt x="698500" y="647700"/>
                  </a:lnTo>
                  <a:lnTo>
                    <a:pt x="698500" y="1079500"/>
                  </a:lnTo>
                  <a:lnTo>
                    <a:pt x="1371600" y="1066800"/>
                  </a:lnTo>
                </a:path>
              </a:pathLst>
            </a:custGeom>
            <a:noFill/>
            <a:ln w="635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grpSp>
        <p:nvGrpSpPr>
          <p:cNvPr id="5" name="Group 25"/>
          <p:cNvGrpSpPr>
            <a:grpSpLocks/>
          </p:cNvGrpSpPr>
          <p:nvPr/>
        </p:nvGrpSpPr>
        <p:grpSpPr bwMode="auto">
          <a:xfrm>
            <a:off x="6172200" y="3921125"/>
            <a:ext cx="2794000" cy="2860675"/>
            <a:chOff x="6172200" y="3844751"/>
            <a:chExt cx="2794000" cy="2860849"/>
          </a:xfrm>
        </p:grpSpPr>
        <p:pic>
          <p:nvPicPr>
            <p:cNvPr id="83974"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886200"/>
              <a:ext cx="27940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5" name="TextBox 11"/>
            <p:cNvSpPr txBox="1">
              <a:spLocks noChangeArrowheads="1"/>
            </p:cNvSpPr>
            <p:nvPr/>
          </p:nvSpPr>
          <p:spPr bwMode="auto">
            <a:xfrm>
              <a:off x="6934200" y="4352751"/>
              <a:ext cx="80029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pmos</a:t>
              </a:r>
            </a:p>
          </p:txBody>
        </p:sp>
        <p:sp>
          <p:nvSpPr>
            <p:cNvPr id="83976" name="TextBox 12"/>
            <p:cNvSpPr txBox="1">
              <a:spLocks noChangeArrowheads="1"/>
            </p:cNvSpPr>
            <p:nvPr/>
          </p:nvSpPr>
          <p:spPr bwMode="auto">
            <a:xfrm>
              <a:off x="6934200" y="5800551"/>
              <a:ext cx="80029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nmos</a:t>
              </a:r>
            </a:p>
          </p:txBody>
        </p:sp>
        <p:sp>
          <p:nvSpPr>
            <p:cNvPr id="83977" name="TextBox 19"/>
            <p:cNvSpPr txBox="1">
              <a:spLocks noChangeArrowheads="1"/>
            </p:cNvSpPr>
            <p:nvPr/>
          </p:nvSpPr>
          <p:spPr bwMode="auto">
            <a:xfrm>
              <a:off x="6248400" y="5333917"/>
              <a:ext cx="749300" cy="34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 3 V</a:t>
              </a:r>
            </a:p>
          </p:txBody>
        </p:sp>
        <p:sp>
          <p:nvSpPr>
            <p:cNvPr id="83978" name="TextBox 20"/>
            <p:cNvSpPr txBox="1">
              <a:spLocks noChangeArrowheads="1"/>
            </p:cNvSpPr>
            <p:nvPr/>
          </p:nvSpPr>
          <p:spPr bwMode="auto">
            <a:xfrm>
              <a:off x="8077200" y="5333917"/>
              <a:ext cx="877888" cy="34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 0 V</a:t>
              </a:r>
            </a:p>
          </p:txBody>
        </p:sp>
        <p:sp>
          <p:nvSpPr>
            <p:cNvPr id="83979" name="Freeform 22"/>
            <p:cNvSpPr>
              <a:spLocks noChangeArrowheads="1"/>
            </p:cNvSpPr>
            <p:nvPr/>
          </p:nvSpPr>
          <p:spPr bwMode="auto">
            <a:xfrm>
              <a:off x="7810500" y="5384800"/>
              <a:ext cx="584200" cy="965200"/>
            </a:xfrm>
            <a:custGeom>
              <a:avLst/>
              <a:gdLst>
                <a:gd name="T0" fmla="*/ 584200 w 584200"/>
                <a:gd name="T1" fmla="*/ 0 h 965200"/>
                <a:gd name="T2" fmla="*/ 0 w 584200"/>
                <a:gd name="T3" fmla="*/ 0 h 965200"/>
                <a:gd name="T4" fmla="*/ 0 w 584200"/>
                <a:gd name="T5" fmla="*/ 965200 h 965200"/>
                <a:gd name="T6" fmla="*/ 0 60000 65536"/>
                <a:gd name="T7" fmla="*/ 0 60000 65536"/>
                <a:gd name="T8" fmla="*/ 0 60000 65536"/>
                <a:gd name="T9" fmla="*/ 0 w 584200"/>
                <a:gd name="T10" fmla="*/ 0 h 965200"/>
                <a:gd name="T11" fmla="*/ 584200 w 584200"/>
                <a:gd name="T12" fmla="*/ 965200 h 965200"/>
              </a:gdLst>
              <a:ahLst/>
              <a:cxnLst>
                <a:cxn ang="T6">
                  <a:pos x="T0" y="T1"/>
                </a:cxn>
                <a:cxn ang="T7">
                  <a:pos x="T2" y="T3"/>
                </a:cxn>
                <a:cxn ang="T8">
                  <a:pos x="T4" y="T5"/>
                </a:cxn>
              </a:cxnLst>
              <a:rect l="T9" t="T10" r="T11" b="T12"/>
              <a:pathLst>
                <a:path w="584200" h="965200">
                  <a:moveTo>
                    <a:pt x="584200" y="0"/>
                  </a:moveTo>
                  <a:lnTo>
                    <a:pt x="0" y="0"/>
                  </a:lnTo>
                  <a:lnTo>
                    <a:pt x="0" y="965200"/>
                  </a:lnTo>
                </a:path>
              </a:pathLst>
            </a:custGeom>
            <a:noFill/>
            <a:ln w="635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83980" name="TextBox 23"/>
            <p:cNvSpPr txBox="1">
              <a:spLocks noChangeArrowheads="1"/>
            </p:cNvSpPr>
            <p:nvPr/>
          </p:nvSpPr>
          <p:spPr bwMode="auto">
            <a:xfrm>
              <a:off x="6477000" y="3844751"/>
              <a:ext cx="877888" cy="34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33"/>
                  </a:solidFill>
                </a:rPr>
                <a:t>= +3 V</a:t>
              </a:r>
            </a:p>
          </p:txBody>
        </p:sp>
        <p:sp>
          <p:nvSpPr>
            <p:cNvPr id="83981" name="TextBox 24"/>
            <p:cNvSpPr txBox="1">
              <a:spLocks noChangeArrowheads="1"/>
            </p:cNvSpPr>
            <p:nvPr/>
          </p:nvSpPr>
          <p:spPr bwMode="auto">
            <a:xfrm>
              <a:off x="6553200" y="6359504"/>
              <a:ext cx="749300" cy="34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33"/>
                  </a:solidFill>
                </a:rPr>
                <a:t>= 0 V</a:t>
              </a:r>
            </a:p>
          </p:txBody>
        </p:sp>
      </p:grpSp>
      <p:sp>
        <p:nvSpPr>
          <p:cNvPr id="28" name="Content Placeholder 2"/>
          <p:cNvSpPr txBox="1">
            <a:spLocks/>
          </p:cNvSpPr>
          <p:nvPr/>
        </p:nvSpPr>
        <p:spPr bwMode="auto">
          <a:xfrm>
            <a:off x="304800" y="4344988"/>
            <a:ext cx="5881688"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lnSpc>
                <a:spcPct val="100000"/>
              </a:lnSpc>
              <a:spcBef>
                <a:spcPct val="25000"/>
              </a:spcBef>
              <a:buClr>
                <a:srgbClr val="660033"/>
              </a:buClr>
              <a:buSzPct val="75000"/>
              <a:buFont typeface="Wingdings" charset="0"/>
              <a:buChar char="n"/>
            </a:pPr>
            <a:r>
              <a:rPr lang="en-US" sz="2000">
                <a:solidFill>
                  <a:srgbClr val="000066"/>
                </a:solidFill>
              </a:rPr>
              <a:t>When input A = +3 V (Power), then pmos is off and nmos is on, so Q is connected to ground and is pulled down to 0 V</a:t>
            </a:r>
          </a:p>
          <a:p>
            <a:pPr lvl="1" algn="l">
              <a:lnSpc>
                <a:spcPct val="100000"/>
              </a:lnSpc>
              <a:spcBef>
                <a:spcPct val="25000"/>
              </a:spcBef>
              <a:buClr>
                <a:srgbClr val="660033"/>
              </a:buClr>
              <a:buSzPct val="75000"/>
              <a:buFont typeface="Wingdings" charset="0"/>
              <a:buChar char="n"/>
            </a:pPr>
            <a:r>
              <a:rPr lang="en-US" sz="2000">
                <a:solidFill>
                  <a:srgbClr val="000066"/>
                </a:solidFill>
              </a:rPr>
              <a:t>So Q is the opposite or inverse of A!</a:t>
            </a:r>
          </a:p>
          <a:p>
            <a:pPr lvl="1" algn="l">
              <a:lnSpc>
                <a:spcPct val="100000"/>
              </a:lnSpc>
              <a:spcBef>
                <a:spcPct val="25000"/>
              </a:spcBef>
              <a:buClr>
                <a:srgbClr val="660033"/>
              </a:buClr>
              <a:buSzPct val="75000"/>
            </a:pPr>
            <a:r>
              <a:rPr lang="en-US" sz="2000">
                <a:solidFill>
                  <a:srgbClr val="000066"/>
                </a:solidFill>
              </a:rPr>
              <a:t>          i.e. Q = ~A</a:t>
            </a:r>
          </a:p>
          <a:p>
            <a:pPr lvl="1" algn="l">
              <a:lnSpc>
                <a:spcPct val="100000"/>
              </a:lnSpc>
              <a:spcBef>
                <a:spcPct val="25000"/>
              </a:spcBef>
              <a:buClr>
                <a:srgbClr val="660033"/>
              </a:buClr>
              <a:buSzPct val="75000"/>
              <a:buFont typeface="Wingdings" charset="0"/>
              <a:buChar char="n"/>
            </a:pPr>
            <a:r>
              <a:rPr lang="en-US" sz="2000">
                <a:solidFill>
                  <a:srgbClr val="000066"/>
                </a:solidFill>
              </a:rPr>
              <a:t>AND, OR, NAND, NOR, ADD, SUBTRACT, etc. are also implemented this way…</a:t>
            </a:r>
          </a:p>
          <a:p>
            <a:pPr lvl="1" algn="l">
              <a:lnSpc>
                <a:spcPct val="100000"/>
              </a:lnSpc>
              <a:spcBef>
                <a:spcPct val="25000"/>
              </a:spcBef>
              <a:buClr>
                <a:srgbClr val="660033"/>
              </a:buClr>
              <a:buSzPct val="75000"/>
              <a:buFont typeface="Wingdings" charset="0"/>
              <a:buNone/>
            </a:pPr>
            <a:endParaRPr lang="en-US" sz="2000">
              <a:solidFill>
                <a:srgbClr val="000066"/>
              </a:solidFill>
            </a:endParaRPr>
          </a:p>
        </p:txBody>
      </p:sp>
    </p:spTree>
    <p:extLst>
      <p:ext uri="{BB962C8B-B14F-4D97-AF65-F5344CB8AC3E}">
        <p14:creationId xmlns:p14="http://schemas.microsoft.com/office/powerpoint/2010/main" val="41363762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fade">
                                      <p:cBhvr>
                                        <p:cTn id="32" dur="500"/>
                                        <p:tgtEl>
                                          <p:spTgt spid="2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xEl>
                                              <p:pRg st="1" end="1"/>
                                            </p:txEl>
                                          </p:spTgt>
                                        </p:tgtEl>
                                        <p:attrNameLst>
                                          <p:attrName>style.visibility</p:attrName>
                                        </p:attrNameLst>
                                      </p:cBhvr>
                                      <p:to>
                                        <p:strVal val="visible"/>
                                      </p:to>
                                    </p:set>
                                    <p:animEffect transition="in" filter="fade">
                                      <p:cBhvr>
                                        <p:cTn id="37" dur="500"/>
                                        <p:tgtEl>
                                          <p:spTgt spid="28">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2" end="2"/>
                                            </p:txEl>
                                          </p:spTgt>
                                        </p:tgtEl>
                                        <p:attrNameLst>
                                          <p:attrName>style.visibility</p:attrName>
                                        </p:attrNameLst>
                                      </p:cBhvr>
                                      <p:to>
                                        <p:strVal val="visible"/>
                                      </p:to>
                                    </p:set>
                                    <p:animEffect transition="in" filter="fade">
                                      <p:cBhvr>
                                        <p:cTn id="42" dur="500"/>
                                        <p:tgtEl>
                                          <p:spTgt spid="28">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xEl>
                                              <p:pRg st="3" end="3"/>
                                            </p:txEl>
                                          </p:spTgt>
                                        </p:tgtEl>
                                        <p:attrNameLst>
                                          <p:attrName>style.visibility</p:attrName>
                                        </p:attrNameLst>
                                      </p:cBhvr>
                                      <p:to>
                                        <p:strVal val="visible"/>
                                      </p:to>
                                    </p:set>
                                    <p:animEffect transition="in" filter="fade">
                                      <p:cBhvr>
                                        <p:cTn id="47"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28"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7" name="Rectangle 187"/>
          <p:cNvSpPr>
            <a:spLocks noGrp="1" noChangeArrowheads="1"/>
          </p:cNvSpPr>
          <p:nvPr>
            <p:ph type="title"/>
          </p:nvPr>
        </p:nvSpPr>
        <p:spPr/>
        <p:txBody>
          <a:bodyPr/>
          <a:lstStyle/>
          <a:p>
            <a:pPr eaLnBrk="1" hangingPunct="1">
              <a:defRPr/>
            </a:pPr>
            <a:r>
              <a:rPr lang="en-US"/>
              <a:t>Byte-Oriented Memory Organization</a:t>
            </a:r>
          </a:p>
        </p:txBody>
      </p:sp>
      <p:sp>
        <p:nvSpPr>
          <p:cNvPr id="10428" name="Rectangle 188"/>
          <p:cNvSpPr>
            <a:spLocks noGrp="1" noChangeArrowheads="1"/>
          </p:cNvSpPr>
          <p:nvPr>
            <p:ph idx="1"/>
          </p:nvPr>
        </p:nvSpPr>
        <p:spPr/>
        <p:txBody>
          <a:bodyPr/>
          <a:lstStyle/>
          <a:p>
            <a:pPr eaLnBrk="1" hangingPunct="1">
              <a:buFont typeface="Wingdings" charset="2"/>
              <a:buNone/>
              <a:defRPr/>
            </a:pPr>
            <a:r>
              <a:rPr lang="en-US">
                <a:ea typeface="ＭＳ Ｐゴシック" charset="-128"/>
                <a:cs typeface="ＭＳ Ｐゴシック" charset="-128"/>
              </a:rPr>
              <a:t>Programs Refer to Virtual Addresses</a:t>
            </a:r>
          </a:p>
          <a:p>
            <a:pPr lvl="1" eaLnBrk="1" hangingPunct="1">
              <a:buFont typeface="Wingdings" charset="2"/>
              <a:buChar char="n"/>
              <a:defRPr/>
            </a:pPr>
            <a:r>
              <a:rPr lang="en-US"/>
              <a:t>Conceptually very large array of bytes</a:t>
            </a:r>
          </a:p>
          <a:p>
            <a:pPr lvl="1" eaLnBrk="1" hangingPunct="1">
              <a:buFont typeface="Wingdings" charset="2"/>
              <a:buChar char="n"/>
              <a:defRPr/>
            </a:pPr>
            <a:r>
              <a:rPr lang="en-US"/>
              <a:t>Actually implemented with hierarchy of different memory types</a:t>
            </a:r>
          </a:p>
          <a:p>
            <a:pPr lvl="2" eaLnBrk="1" hangingPunct="1">
              <a:buFont typeface="Wingdings" charset="2"/>
              <a:buChar char="l"/>
              <a:defRPr/>
            </a:pPr>
            <a:r>
              <a:rPr lang="en-US"/>
              <a:t>SRAM, DRAM, disk</a:t>
            </a:r>
          </a:p>
          <a:p>
            <a:pPr lvl="2" eaLnBrk="1" hangingPunct="1">
              <a:buFont typeface="Wingdings" charset="2"/>
              <a:buChar char="l"/>
              <a:defRPr/>
            </a:pPr>
            <a:r>
              <a:rPr lang="en-US"/>
              <a:t>Only allocate for regions actually used by program</a:t>
            </a:r>
          </a:p>
          <a:p>
            <a:pPr lvl="1" eaLnBrk="1" hangingPunct="1">
              <a:buFont typeface="Wingdings" charset="2"/>
              <a:buChar char="n"/>
              <a:defRPr/>
            </a:pPr>
            <a:r>
              <a:rPr lang="en-US"/>
              <a:t>Address space private to particular “process”</a:t>
            </a:r>
          </a:p>
          <a:p>
            <a:pPr lvl="2" eaLnBrk="1" hangingPunct="1">
              <a:buFont typeface="Wingdings" charset="2"/>
              <a:buChar char="l"/>
              <a:defRPr/>
            </a:pPr>
            <a:r>
              <a:rPr lang="en-US"/>
              <a:t>Program being executed</a:t>
            </a:r>
          </a:p>
          <a:p>
            <a:pPr lvl="2" eaLnBrk="1" hangingPunct="1">
              <a:buFont typeface="Wingdings" charset="2"/>
              <a:buChar char="l"/>
              <a:defRPr/>
            </a:pPr>
            <a:r>
              <a:rPr lang="en-US"/>
              <a:t>Program can clobber its own data, but not that of others</a:t>
            </a:r>
          </a:p>
          <a:p>
            <a:pPr eaLnBrk="1" hangingPunct="1">
              <a:buFont typeface="Wingdings" charset="2"/>
              <a:buNone/>
              <a:defRPr/>
            </a:pPr>
            <a:r>
              <a:rPr lang="en-US">
                <a:ea typeface="ＭＳ Ｐゴシック" charset="-128"/>
                <a:cs typeface="ＭＳ Ｐゴシック" charset="-128"/>
              </a:rPr>
              <a:t>Compiler + Run-Time System Control Allocation</a:t>
            </a:r>
          </a:p>
          <a:p>
            <a:pPr lvl="1" eaLnBrk="1" hangingPunct="1">
              <a:buFont typeface="Wingdings" charset="2"/>
              <a:buChar char="n"/>
              <a:defRPr/>
            </a:pPr>
            <a:r>
              <a:rPr lang="en-US"/>
              <a:t>Where different program objects should be stored</a:t>
            </a:r>
          </a:p>
          <a:p>
            <a:pPr lvl="1" eaLnBrk="1" hangingPunct="1">
              <a:buFont typeface="Wingdings" charset="2"/>
              <a:buChar char="n"/>
              <a:defRPr/>
            </a:pPr>
            <a:r>
              <a:rPr lang="en-US"/>
              <a:t>Multiple mechanisms: static, stack, and heap</a:t>
            </a:r>
          </a:p>
          <a:p>
            <a:pPr lvl="1" eaLnBrk="1" hangingPunct="1">
              <a:buFont typeface="Wingdings" charset="2"/>
              <a:buChar char="n"/>
              <a:defRPr/>
            </a:pPr>
            <a:r>
              <a:rPr lang="en-US"/>
              <a:t>In any case, all allocation within single virtual address space</a:t>
            </a:r>
          </a:p>
        </p:txBody>
      </p:sp>
    </p:spTree>
    <p:extLst>
      <p:ext uri="{BB962C8B-B14F-4D97-AF65-F5344CB8AC3E}">
        <p14:creationId xmlns:p14="http://schemas.microsoft.com/office/powerpoint/2010/main" val="29697093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atin typeface="Helvetica" charset="0"/>
              </a:rPr>
              <a:t>Decimal Representation</a:t>
            </a:r>
          </a:p>
        </p:txBody>
      </p:sp>
      <p:sp>
        <p:nvSpPr>
          <p:cNvPr id="3" name="Content Placeholder 2"/>
          <p:cNvSpPr>
            <a:spLocks noGrp="1"/>
          </p:cNvSpPr>
          <p:nvPr>
            <p:ph idx="1"/>
          </p:nvPr>
        </p:nvSpPr>
        <p:spPr/>
        <p:txBody>
          <a:bodyPr/>
          <a:lstStyle/>
          <a:p>
            <a:pPr eaLnBrk="1" hangingPunct="1">
              <a:defRPr/>
            </a:pPr>
            <a:r>
              <a:rPr lang="en-US" dirty="0">
                <a:latin typeface="Helvetica" charset="0"/>
              </a:rPr>
              <a:t>Decimal representation (Base 10) is what we humans naturally gravitate to, given 10 digits (fingers)!</a:t>
            </a:r>
          </a:p>
          <a:p>
            <a:pPr lvl="1" eaLnBrk="1" hangingPunct="1">
              <a:defRPr/>
            </a:pPr>
            <a:endParaRPr lang="en-US" dirty="0">
              <a:latin typeface="Helvetica" charset="0"/>
              <a:ea typeface="ＭＳ Ｐゴシック" charset="0"/>
            </a:endParaRPr>
          </a:p>
          <a:p>
            <a:pPr lvl="1" eaLnBrk="1" hangingPunct="1">
              <a:defRPr/>
            </a:pPr>
            <a:r>
              <a:rPr lang="en-US" sz="2800" dirty="0" smtClean="0">
                <a:latin typeface="Helvetica" charset="0"/>
                <a:ea typeface="ＭＳ Ｐゴシック" charset="0"/>
              </a:rPr>
              <a:t>7126 </a:t>
            </a:r>
            <a:r>
              <a:rPr lang="en-US" sz="2800" dirty="0">
                <a:latin typeface="Helvetica" charset="0"/>
                <a:ea typeface="ＭＳ Ｐゴシック" charset="0"/>
              </a:rPr>
              <a:t>base 10 = </a:t>
            </a:r>
            <a:r>
              <a:rPr lang="en-US" sz="2800" dirty="0" smtClean="0">
                <a:latin typeface="Helvetica" charset="0"/>
                <a:ea typeface="ＭＳ Ｐゴシック" charset="0"/>
              </a:rPr>
              <a:t>7126</a:t>
            </a:r>
            <a:r>
              <a:rPr lang="en-US" sz="2800" baseline="-25000" dirty="0" smtClean="0">
                <a:latin typeface="Helvetica" charset="0"/>
                <a:ea typeface="ＭＳ Ｐゴシック" charset="0"/>
              </a:rPr>
              <a:t>10</a:t>
            </a:r>
            <a:r>
              <a:rPr lang="en-US" sz="2800" dirty="0" smtClean="0">
                <a:latin typeface="Helvetica" charset="0"/>
                <a:ea typeface="ＭＳ Ｐゴシック" charset="0"/>
              </a:rPr>
              <a:t> </a:t>
            </a:r>
          </a:p>
          <a:p>
            <a:pPr marL="498475" lvl="1" indent="0" eaLnBrk="1" hangingPunct="1">
              <a:buFont typeface="Wingdings" charset="0"/>
              <a:buNone/>
              <a:defRPr/>
            </a:pPr>
            <a:r>
              <a:rPr lang="en-US" sz="2800" dirty="0">
                <a:latin typeface="Helvetica" charset="0"/>
                <a:ea typeface="ＭＳ Ｐゴシック" charset="0"/>
              </a:rPr>
              <a:t> </a:t>
            </a:r>
            <a:r>
              <a:rPr lang="en-US" sz="2800" dirty="0" smtClean="0">
                <a:latin typeface="Helvetica" charset="0"/>
                <a:ea typeface="ＭＳ Ｐゴシック" charset="0"/>
              </a:rPr>
              <a:t>                         = 7000 +   100   +    20   +      6</a:t>
            </a:r>
          </a:p>
          <a:p>
            <a:pPr marL="498475" lvl="1" indent="0" eaLnBrk="1" hangingPunct="1">
              <a:buFont typeface="Wingdings" charset="0"/>
              <a:buNone/>
              <a:defRPr/>
            </a:pPr>
            <a:r>
              <a:rPr lang="en-US" sz="2800" dirty="0">
                <a:latin typeface="Helvetica" charset="0"/>
                <a:ea typeface="ＭＳ Ｐゴシック" charset="0"/>
              </a:rPr>
              <a:t> </a:t>
            </a:r>
            <a:r>
              <a:rPr lang="en-US" sz="2800" dirty="0" smtClean="0">
                <a:latin typeface="Helvetica" charset="0"/>
                <a:ea typeface="ＭＳ Ｐゴシック" charset="0"/>
              </a:rPr>
              <a:t>                         = 7*10</a:t>
            </a:r>
            <a:r>
              <a:rPr lang="en-US" sz="2800" baseline="30000" dirty="0" smtClean="0">
                <a:latin typeface="Helvetica" charset="0"/>
                <a:ea typeface="ＭＳ Ｐゴシック" charset="0"/>
              </a:rPr>
              <a:t>3</a:t>
            </a:r>
            <a:r>
              <a:rPr lang="en-US" sz="2800" dirty="0" smtClean="0">
                <a:latin typeface="Helvetica" charset="0"/>
                <a:ea typeface="ＭＳ Ｐゴシック" charset="0"/>
              </a:rPr>
              <a:t> + 1</a:t>
            </a:r>
            <a:r>
              <a:rPr lang="en-US" sz="2800" dirty="0">
                <a:latin typeface="Helvetica" charset="0"/>
                <a:ea typeface="ＭＳ Ｐゴシック" charset="0"/>
              </a:rPr>
              <a:t>*10</a:t>
            </a:r>
            <a:r>
              <a:rPr lang="en-US" sz="2800" baseline="30000" dirty="0">
                <a:latin typeface="Helvetica" charset="0"/>
                <a:ea typeface="ＭＳ Ｐゴシック" charset="0"/>
              </a:rPr>
              <a:t>2</a:t>
            </a:r>
            <a:r>
              <a:rPr lang="en-US" sz="2800" dirty="0">
                <a:latin typeface="Helvetica" charset="0"/>
                <a:ea typeface="ＭＳ Ｐゴシック" charset="0"/>
              </a:rPr>
              <a:t> + 2*10</a:t>
            </a:r>
            <a:r>
              <a:rPr lang="en-US" sz="2800" baseline="30000" dirty="0">
                <a:latin typeface="Helvetica" charset="0"/>
                <a:ea typeface="ＭＳ Ｐゴシック" charset="0"/>
              </a:rPr>
              <a:t>1</a:t>
            </a:r>
            <a:r>
              <a:rPr lang="en-US" sz="2800" dirty="0">
                <a:latin typeface="Helvetica" charset="0"/>
                <a:ea typeface="ＭＳ Ｐゴシック" charset="0"/>
              </a:rPr>
              <a:t> + 6*10</a:t>
            </a:r>
            <a:r>
              <a:rPr lang="en-US" sz="2800" baseline="30000" dirty="0">
                <a:latin typeface="Helvetica" charset="0"/>
                <a:ea typeface="ＭＳ Ｐゴシック" charset="0"/>
              </a:rPr>
              <a:t>0</a:t>
            </a:r>
          </a:p>
          <a:p>
            <a:pPr lvl="1" eaLnBrk="1" hangingPunct="1">
              <a:buFont typeface="Wingdings" charset="0"/>
              <a:buNone/>
              <a:defRPr/>
            </a:pP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By convention, we write the most significant digit on the left, followed by the second most significant digit, then the 3</a:t>
            </a:r>
            <a:r>
              <a:rPr lang="en-US" baseline="30000" dirty="0">
                <a:latin typeface="Helvetica" charset="0"/>
                <a:ea typeface="ＭＳ Ｐゴシック" charset="0"/>
              </a:rPr>
              <a:t>rd</a:t>
            </a:r>
            <a:r>
              <a:rPr lang="en-US" dirty="0">
                <a:latin typeface="Helvetica" charset="0"/>
                <a:ea typeface="ＭＳ Ｐゴシック" charset="0"/>
              </a:rPr>
              <a:t> most significant digit, etc., until we reach the least significant digit</a:t>
            </a:r>
          </a:p>
          <a:p>
            <a:pPr lvl="1" eaLnBrk="1" hangingPunct="1">
              <a:buFont typeface="Wingdings" charset="0"/>
              <a:buNone/>
              <a:defRPr/>
            </a:pP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latin typeface="Helvetica" charset="0"/>
              </a:rPr>
              <a:t>Binary Representation – Why Bits?</a:t>
            </a:r>
          </a:p>
        </p:txBody>
      </p:sp>
      <p:sp>
        <p:nvSpPr>
          <p:cNvPr id="3" name="Content Placeholder 2"/>
          <p:cNvSpPr>
            <a:spLocks noGrp="1"/>
          </p:cNvSpPr>
          <p:nvPr>
            <p:ph idx="1"/>
          </p:nvPr>
        </p:nvSpPr>
        <p:spPr>
          <a:xfrm>
            <a:off x="290513" y="1220788"/>
            <a:ext cx="8307387" cy="3046412"/>
          </a:xfrm>
        </p:spPr>
        <p:txBody>
          <a:bodyPr/>
          <a:lstStyle/>
          <a:p>
            <a:pPr eaLnBrk="1" hangingPunct="1">
              <a:defRPr/>
            </a:pPr>
            <a:r>
              <a:rPr lang="en-US" dirty="0" smtClean="0">
                <a:latin typeface="Helvetica" charset="0"/>
              </a:rPr>
              <a:t>0 1 0 1</a:t>
            </a:r>
            <a:r>
              <a:rPr lang="en-US" baseline="-25000" dirty="0" smtClean="0">
                <a:latin typeface="Helvetica" charset="0"/>
              </a:rPr>
              <a:t>2</a:t>
            </a:r>
            <a:r>
              <a:rPr lang="en-US" dirty="0" smtClean="0">
                <a:latin typeface="Helvetica" charset="0"/>
              </a:rPr>
              <a:t> = 0*2</a:t>
            </a:r>
            <a:r>
              <a:rPr lang="en-US" baseline="30000" dirty="0" smtClean="0">
                <a:latin typeface="Helvetica" charset="0"/>
              </a:rPr>
              <a:t>3</a:t>
            </a:r>
            <a:r>
              <a:rPr lang="en-US" dirty="0" smtClean="0">
                <a:latin typeface="Helvetica" charset="0"/>
              </a:rPr>
              <a:t> + 1*2</a:t>
            </a:r>
            <a:r>
              <a:rPr lang="en-US" baseline="30000" dirty="0" smtClean="0">
                <a:latin typeface="Helvetica" charset="0"/>
              </a:rPr>
              <a:t>2</a:t>
            </a:r>
            <a:r>
              <a:rPr lang="en-US" dirty="0" smtClean="0">
                <a:latin typeface="Helvetica" charset="0"/>
              </a:rPr>
              <a:t>  + 0*2</a:t>
            </a:r>
            <a:r>
              <a:rPr lang="en-US" baseline="30000" dirty="0" smtClean="0">
                <a:latin typeface="Helvetica" charset="0"/>
              </a:rPr>
              <a:t>1</a:t>
            </a:r>
            <a:r>
              <a:rPr lang="en-US" dirty="0" smtClean="0">
                <a:latin typeface="Helvetica" charset="0"/>
              </a:rPr>
              <a:t>  + 1*2</a:t>
            </a:r>
            <a:r>
              <a:rPr lang="en-US" baseline="30000" dirty="0" smtClean="0">
                <a:latin typeface="Helvetica" charset="0"/>
              </a:rPr>
              <a:t>0</a:t>
            </a:r>
            <a:r>
              <a:rPr lang="en-US" dirty="0" smtClean="0">
                <a:latin typeface="Helvetica" charset="0"/>
              </a:rPr>
              <a:t> </a:t>
            </a:r>
          </a:p>
          <a:p>
            <a:pPr marL="0" indent="0" eaLnBrk="1" hangingPunct="1">
              <a:defRPr/>
            </a:pPr>
            <a:r>
              <a:rPr lang="en-US" dirty="0" smtClean="0">
                <a:latin typeface="Helvetica" charset="0"/>
              </a:rPr>
              <a:t>	      =    0   +    4    +    0    +    1    =   5</a:t>
            </a:r>
            <a:r>
              <a:rPr lang="en-US" baseline="-25000" dirty="0" smtClean="0">
                <a:latin typeface="Helvetica" charset="0"/>
              </a:rPr>
              <a:t>10</a:t>
            </a:r>
          </a:p>
          <a:p>
            <a:pPr eaLnBrk="1" hangingPunct="1">
              <a:defRPr/>
            </a:pPr>
            <a:r>
              <a:rPr lang="en-US" dirty="0" smtClean="0">
                <a:latin typeface="Helvetica" charset="0"/>
              </a:rPr>
              <a:t>Each binary digit is called a ‘bit’</a:t>
            </a:r>
          </a:p>
          <a:p>
            <a:pPr eaLnBrk="1" hangingPunct="1">
              <a:defRPr/>
            </a:pPr>
            <a:r>
              <a:rPr lang="en-US" dirty="0" smtClean="0">
                <a:latin typeface="Helvetica" charset="0"/>
              </a:rPr>
              <a:t>Base </a:t>
            </a:r>
            <a:r>
              <a:rPr lang="en-US" dirty="0">
                <a:latin typeface="Helvetica" charset="0"/>
              </a:rPr>
              <a:t>2 or Binary is easier to represent via electronic circuits than Base 10</a:t>
            </a:r>
          </a:p>
          <a:p>
            <a:pPr lvl="1" eaLnBrk="1" hangingPunct="1">
              <a:defRPr/>
            </a:pPr>
            <a:r>
              <a:rPr lang="en-US" dirty="0">
                <a:latin typeface="Helvetica" charset="0"/>
                <a:ea typeface="ＭＳ Ｐゴシック" charset="0"/>
              </a:rPr>
              <a:t>Digital transistor circuits can easily </a:t>
            </a:r>
            <a:r>
              <a:rPr lang="en-US" dirty="0" smtClean="0">
                <a:latin typeface="Helvetica" charset="0"/>
                <a:ea typeface="ＭＳ Ｐゴシック" charset="0"/>
              </a:rPr>
              <a:t>represent a ‘0’ and a ‘1’</a:t>
            </a:r>
          </a:p>
          <a:p>
            <a:pPr lvl="2" eaLnBrk="1" hangingPunct="1">
              <a:defRPr/>
            </a:pPr>
            <a:r>
              <a:rPr lang="en-US" sz="2000" dirty="0" smtClean="0">
                <a:latin typeface="Helvetica" charset="0"/>
                <a:ea typeface="ＭＳ Ｐゴシック" charset="0"/>
              </a:rPr>
              <a:t>A ‘1’ = +5 volts, a ‘0’ = 0 volts, so only 2 voltage levels</a:t>
            </a:r>
          </a:p>
          <a:p>
            <a:pPr lvl="2" eaLnBrk="1" hangingPunct="1">
              <a:defRPr/>
            </a:pPr>
            <a:r>
              <a:rPr lang="en-US" sz="2000" dirty="0" smtClean="0">
                <a:latin typeface="Helvetica" charset="0"/>
                <a:ea typeface="ＭＳ Ｐゴシック" charset="0"/>
              </a:rPr>
              <a:t>Don’t have to implement 10 different voltage levels as in base 10</a:t>
            </a:r>
            <a:endParaRPr lang="en-US" sz="2000" dirty="0">
              <a:latin typeface="Helvetica" charset="0"/>
              <a:ea typeface="ＭＳ Ｐゴシック" charset="0"/>
            </a:endParaRPr>
          </a:p>
          <a:p>
            <a:pPr lvl="1" eaLnBrk="1" hangingPunct="1">
              <a:defRPr/>
            </a:pPr>
            <a:r>
              <a:rPr lang="en-US" dirty="0">
                <a:latin typeface="Helvetica" charset="0"/>
                <a:ea typeface="ＭＳ Ｐゴシック" charset="0"/>
              </a:rPr>
              <a:t>Easy to implement digital logic (AND, OR, etc.) with binary</a:t>
            </a:r>
          </a:p>
          <a:p>
            <a:pPr lvl="1" eaLnBrk="1" hangingPunct="1">
              <a:defRPr/>
            </a:pPr>
            <a:r>
              <a:rPr lang="en-US" dirty="0" smtClean="0">
                <a:latin typeface="Helvetica" charset="0"/>
                <a:ea typeface="ＭＳ Ｐゴシック" charset="0"/>
              </a:rPr>
              <a:t>Easy to implement Base 2 arithmetic on top of digital logic!</a:t>
            </a:r>
          </a:p>
          <a:p>
            <a:pPr lvl="2" eaLnBrk="1" hangingPunct="1">
              <a:defRPr/>
            </a:pPr>
            <a:r>
              <a:rPr lang="en-US" sz="2000" dirty="0" smtClean="0">
                <a:latin typeface="Helvetica" charset="0"/>
                <a:ea typeface="ＭＳ Ｐゴシック" charset="0"/>
              </a:rPr>
              <a:t>much </a:t>
            </a:r>
            <a:r>
              <a:rPr lang="en-US" sz="2000" dirty="0">
                <a:latin typeface="Helvetica" charset="0"/>
                <a:ea typeface="ＭＳ Ｐゴシック" charset="0"/>
              </a:rPr>
              <a:t>of Base 10 arithmetic using Base 2 arithmetic (integers are exact, but floats are approximations</a:t>
            </a:r>
            <a:r>
              <a:rPr lang="en-US" sz="2000" dirty="0" smtClean="0">
                <a:latin typeface="Helvetica" charset="0"/>
                <a:ea typeface="ＭＳ Ｐゴシック" charset="0"/>
              </a:rPr>
              <a:t>)</a:t>
            </a:r>
            <a:endParaRPr lang="en-US" sz="2000"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3" name="Rectangle 29"/>
          <p:cNvSpPr>
            <a:spLocks noGrp="1" noChangeArrowheads="1"/>
          </p:cNvSpPr>
          <p:nvPr>
            <p:ph type="title"/>
          </p:nvPr>
        </p:nvSpPr>
        <p:spPr/>
        <p:txBody>
          <a:bodyPr/>
          <a:lstStyle/>
          <a:p>
            <a:pPr eaLnBrk="1" hangingPunct="1">
              <a:defRPr/>
            </a:pPr>
            <a:r>
              <a:rPr lang="en-US" dirty="0" smtClean="0"/>
              <a:t>Digital Logic via Boolean </a:t>
            </a:r>
            <a:r>
              <a:rPr lang="en-US" dirty="0"/>
              <a:t>Algebra</a:t>
            </a:r>
          </a:p>
        </p:txBody>
      </p:sp>
      <p:sp>
        <p:nvSpPr>
          <p:cNvPr id="21534" name="Rectangle 30"/>
          <p:cNvSpPr>
            <a:spLocks noGrp="1" noChangeArrowheads="1"/>
          </p:cNvSpPr>
          <p:nvPr>
            <p:ph idx="1"/>
          </p:nvPr>
        </p:nvSpPr>
        <p:spPr>
          <a:xfrm>
            <a:off x="417513" y="990600"/>
            <a:ext cx="8307387" cy="5224463"/>
          </a:xfrm>
        </p:spPr>
        <p:txBody>
          <a:bodyPr/>
          <a:lstStyle/>
          <a:p>
            <a:pPr eaLnBrk="1" hangingPunct="1">
              <a:defRPr/>
            </a:pPr>
            <a:r>
              <a:rPr lang="en-US" dirty="0">
                <a:latin typeface="Helvetica" charset="0"/>
              </a:rPr>
              <a:t>Developed by George Boole in 19th Century</a:t>
            </a:r>
          </a:p>
          <a:p>
            <a:pPr lvl="1" eaLnBrk="1" hangingPunct="1">
              <a:defRPr/>
            </a:pPr>
            <a:r>
              <a:rPr lang="en-US" dirty="0">
                <a:latin typeface="Helvetica" charset="0"/>
                <a:ea typeface="ＭＳ Ｐゴシック" charset="0"/>
              </a:rPr>
              <a:t>Algebraic representation of logic</a:t>
            </a:r>
          </a:p>
          <a:p>
            <a:pPr lvl="2" eaLnBrk="1" hangingPunct="1">
              <a:defRPr/>
            </a:pPr>
            <a:r>
              <a:rPr lang="en-US" dirty="0">
                <a:latin typeface="Helvetica" charset="0"/>
                <a:ea typeface="ＭＳ Ｐゴシック" charset="0"/>
              </a:rPr>
              <a:t>Encode </a:t>
            </a:r>
            <a:r>
              <a:rPr lang="ja-JP" altLang="en-US" dirty="0">
                <a:latin typeface="Helvetica" charset="0"/>
                <a:ea typeface="ＭＳ Ｐゴシック" charset="0"/>
              </a:rPr>
              <a:t>“</a:t>
            </a:r>
            <a:r>
              <a:rPr lang="en-US" altLang="ja-JP" dirty="0">
                <a:latin typeface="Helvetica" charset="0"/>
                <a:ea typeface="ＭＳ Ｐゴシック" charset="0"/>
              </a:rPr>
              <a:t>True</a:t>
            </a:r>
            <a:r>
              <a:rPr lang="ja-JP" altLang="en-US" dirty="0">
                <a:latin typeface="Helvetica" charset="0"/>
                <a:ea typeface="ＭＳ Ｐゴシック" charset="0"/>
              </a:rPr>
              <a:t>”</a:t>
            </a:r>
            <a:r>
              <a:rPr lang="en-US" altLang="ja-JP" dirty="0">
                <a:latin typeface="Helvetica" charset="0"/>
                <a:ea typeface="ＭＳ Ｐゴシック" charset="0"/>
              </a:rPr>
              <a:t> as 1 and </a:t>
            </a:r>
            <a:r>
              <a:rPr lang="ja-JP" altLang="en-US" dirty="0">
                <a:latin typeface="Helvetica" charset="0"/>
                <a:ea typeface="ＭＳ Ｐゴシック" charset="0"/>
              </a:rPr>
              <a:t>“</a:t>
            </a:r>
            <a:r>
              <a:rPr lang="en-US" altLang="ja-JP" dirty="0">
                <a:latin typeface="Helvetica" charset="0"/>
                <a:ea typeface="ＭＳ Ｐゴシック" charset="0"/>
              </a:rPr>
              <a:t>False</a:t>
            </a:r>
            <a:r>
              <a:rPr lang="ja-JP" altLang="en-US" dirty="0">
                <a:latin typeface="Helvetica" charset="0"/>
                <a:ea typeface="ＭＳ Ｐゴシック" charset="0"/>
              </a:rPr>
              <a:t>”</a:t>
            </a:r>
            <a:r>
              <a:rPr lang="en-US" altLang="ja-JP" dirty="0">
                <a:latin typeface="Helvetica" charset="0"/>
                <a:ea typeface="ＭＳ Ｐゴシック" charset="0"/>
              </a:rPr>
              <a:t> as 0</a:t>
            </a:r>
          </a:p>
          <a:p>
            <a:pPr eaLnBrk="1" hangingPunct="1">
              <a:defRPr/>
            </a:pPr>
            <a:endParaRPr lang="en-US" dirty="0">
              <a:latin typeface="Helvetica" charset="0"/>
            </a:endParaRPr>
          </a:p>
        </p:txBody>
      </p:sp>
      <p:sp>
        <p:nvSpPr>
          <p:cNvPr id="21525" name="Rectangle 21"/>
          <p:cNvSpPr>
            <a:spLocks noChangeArrowheads="1"/>
          </p:cNvSpPr>
          <p:nvPr/>
        </p:nvSpPr>
        <p:spPr bwMode="auto">
          <a:xfrm>
            <a:off x="228600" y="2133600"/>
            <a:ext cx="4432300" cy="609600"/>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pitchFamily="-112" charset="2"/>
              <a:buNone/>
              <a:defRPr/>
            </a:pPr>
            <a:r>
              <a:rPr lang="en-US" sz="2400" dirty="0">
                <a:solidFill>
                  <a:srgbClr val="003300"/>
                </a:solidFill>
                <a:effectLst>
                  <a:outerShdw blurRad="38100" dist="38100" dir="2700000" algn="tl">
                    <a:srgbClr val="DDDDDD"/>
                  </a:outerShdw>
                </a:effectLst>
                <a:latin typeface="Helvetica" pitchFamily="-112" charset="0"/>
              </a:rPr>
              <a:t>And “&amp;</a:t>
            </a:r>
            <a:r>
              <a:rPr lang="en-US" sz="2400" dirty="0" smtClean="0">
                <a:solidFill>
                  <a:srgbClr val="003300"/>
                </a:solidFill>
                <a:effectLst>
                  <a:outerShdw blurRad="38100" dist="38100" dir="2700000" algn="tl">
                    <a:srgbClr val="DDDDDD"/>
                  </a:outerShdw>
                </a:effectLst>
                <a:latin typeface="Helvetica" pitchFamily="-112" charset="0"/>
              </a:rPr>
              <a:t>”: output Y = A &amp; B</a:t>
            </a:r>
            <a:endParaRPr lang="en-US" sz="2400" dirty="0">
              <a:solidFill>
                <a:srgbClr val="003300"/>
              </a:solidFill>
              <a:effectLst>
                <a:outerShdw blurRad="38100" dist="38100" dir="2700000" algn="tl">
                  <a:srgbClr val="DDDDDD"/>
                </a:outerShdw>
              </a:effectLst>
              <a:latin typeface="Helvetica" pitchFamily="-112" charset="0"/>
            </a:endParaRPr>
          </a:p>
        </p:txBody>
      </p:sp>
      <p:grpSp>
        <p:nvGrpSpPr>
          <p:cNvPr id="2" name="Group 1"/>
          <p:cNvGrpSpPr/>
          <p:nvPr/>
        </p:nvGrpSpPr>
        <p:grpSpPr>
          <a:xfrm>
            <a:off x="1828800" y="3048000"/>
            <a:ext cx="1600200" cy="1676400"/>
            <a:chOff x="1828800" y="3048000"/>
            <a:chExt cx="1600200" cy="1676400"/>
          </a:xfrm>
        </p:grpSpPr>
        <p:graphicFrame>
          <p:nvGraphicFramePr>
            <p:cNvPr id="44047" name="Object 5"/>
            <p:cNvGraphicFramePr>
              <a:graphicFrameLocks noChangeAspect="1"/>
            </p:cNvGraphicFramePr>
            <p:nvPr>
              <p:extLst>
                <p:ext uri="{D42A27DB-BD31-4B8C-83A1-F6EECF244321}">
                  <p14:modId xmlns:p14="http://schemas.microsoft.com/office/powerpoint/2010/main" val="959889073"/>
                </p:ext>
              </p:extLst>
            </p:nvPr>
          </p:nvGraphicFramePr>
          <p:xfrm>
            <a:off x="2032000" y="3348037"/>
            <a:ext cx="1397000" cy="1376363"/>
          </p:xfrm>
          <a:graphic>
            <a:graphicData uri="http://schemas.openxmlformats.org/presentationml/2006/ole">
              <mc:AlternateContent xmlns:mc="http://schemas.openxmlformats.org/markup-compatibility/2006">
                <mc:Choice xmlns:v="urn:schemas-microsoft-com:vml" Requires="v">
                  <p:oleObj spid="_x0000_s44090" name="Document" r:id="rId4" imgW="6248400" imgH="1371600" progId="Word.Document.8">
                    <p:embed/>
                  </p:oleObj>
                </mc:Choice>
                <mc:Fallback>
                  <p:oleObj name="Document" r:id="rId4" imgW="6248400" imgH="1371600"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r="77625"/>
                        <a:stretch>
                          <a:fillRect/>
                        </a:stretch>
                      </p:blipFill>
                      <p:spPr bwMode="auto">
                        <a:xfrm>
                          <a:off x="2032000" y="3348037"/>
                          <a:ext cx="1397000" cy="137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4036" name="TextBox 8"/>
            <p:cNvSpPr txBox="1">
              <a:spLocks noChangeArrowheads="1"/>
            </p:cNvSpPr>
            <p:nvPr/>
          </p:nvSpPr>
          <p:spPr bwMode="auto">
            <a:xfrm>
              <a:off x="1828800" y="3692525"/>
              <a:ext cx="3508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A</a:t>
              </a:r>
            </a:p>
          </p:txBody>
        </p:sp>
        <p:sp>
          <p:nvSpPr>
            <p:cNvPr id="44037" name="TextBox 19"/>
            <p:cNvSpPr txBox="1">
              <a:spLocks noChangeArrowheads="1"/>
            </p:cNvSpPr>
            <p:nvPr/>
          </p:nvSpPr>
          <p:spPr bwMode="auto">
            <a:xfrm>
              <a:off x="2819400" y="3048000"/>
              <a:ext cx="3508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B</a:t>
              </a:r>
            </a:p>
          </p:txBody>
        </p:sp>
      </p:grpSp>
      <p:graphicFrame>
        <p:nvGraphicFramePr>
          <p:cNvPr id="11" name="Table 10"/>
          <p:cNvGraphicFramePr>
            <a:graphicFrameLocks noGrp="1"/>
          </p:cNvGraphicFramePr>
          <p:nvPr>
            <p:extLst>
              <p:ext uri="{D42A27DB-BD31-4B8C-83A1-F6EECF244321}">
                <p14:modId xmlns:p14="http://schemas.microsoft.com/office/powerpoint/2010/main" val="4101647673"/>
              </p:ext>
            </p:extLst>
          </p:nvPr>
        </p:nvGraphicFramePr>
        <p:xfrm>
          <a:off x="5105400" y="3200400"/>
          <a:ext cx="1828800" cy="1981200"/>
        </p:xfrm>
        <a:graphic>
          <a:graphicData uri="http://schemas.openxmlformats.org/drawingml/2006/table">
            <a:tbl>
              <a:tblPr firstRow="1" bandRow="1">
                <a:tableStyleId>{69C7853C-536D-4A76-A0AE-DD22124D55A5}</a:tableStyleId>
              </a:tblPr>
              <a:tblGrid>
                <a:gridCol w="487680"/>
                <a:gridCol w="548640"/>
                <a:gridCol w="792480"/>
              </a:tblGrid>
              <a:tr h="370840">
                <a:tc>
                  <a:txBody>
                    <a:bodyPr/>
                    <a:lstStyle/>
                    <a:p>
                      <a:pPr algn="ctr"/>
                      <a:r>
                        <a:rPr lang="en-US" sz="2000" dirty="0" smtClean="0">
                          <a:solidFill>
                            <a:srgbClr val="000000"/>
                          </a:solidFill>
                        </a:rPr>
                        <a:t>A</a:t>
                      </a:r>
                      <a:endParaRPr lang="en-US" sz="2000" dirty="0">
                        <a:solidFill>
                          <a:srgbClr val="000000"/>
                        </a:solidFill>
                      </a:endParaRPr>
                    </a:p>
                  </a:txBody>
                  <a:tcPr/>
                </a:tc>
                <a:tc>
                  <a:txBody>
                    <a:bodyPr/>
                    <a:lstStyle/>
                    <a:p>
                      <a:pPr algn="ctr"/>
                      <a:r>
                        <a:rPr lang="en-US" sz="2000" dirty="0" smtClean="0">
                          <a:solidFill>
                            <a:srgbClr val="000000"/>
                          </a:solidFill>
                        </a:rPr>
                        <a:t>B</a:t>
                      </a:r>
                      <a:endParaRPr lang="en-US" sz="2000" dirty="0">
                        <a:solidFill>
                          <a:srgbClr val="000000"/>
                        </a:solidFill>
                      </a:endParaRPr>
                    </a:p>
                  </a:txBody>
                  <a:tcPr/>
                </a:tc>
                <a:tc>
                  <a:txBody>
                    <a:bodyPr/>
                    <a:lstStyle/>
                    <a:p>
                      <a:pPr algn="ctr"/>
                      <a:r>
                        <a:rPr lang="en-US" sz="2000" dirty="0" smtClean="0">
                          <a:solidFill>
                            <a:srgbClr val="000000"/>
                          </a:solidFill>
                        </a:rPr>
                        <a:t>&amp;</a:t>
                      </a:r>
                      <a:endParaRPr lang="en-US" sz="2000" dirty="0">
                        <a:solidFill>
                          <a:srgbClr val="000000"/>
                        </a:solidFill>
                      </a:endParaRPr>
                    </a:p>
                  </a:txBody>
                  <a:tcPr/>
                </a:tc>
              </a:tr>
              <a:tr h="370840">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r>
              <a:tr h="370840">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0</a:t>
                      </a:r>
                      <a:endParaRPr lang="en-US" sz="2000" dirty="0"/>
                    </a:p>
                  </a:txBody>
                  <a:tcPr/>
                </a:tc>
              </a:tr>
              <a:tr h="370840">
                <a:tc>
                  <a:txBody>
                    <a:bodyPr/>
                    <a:lstStyle/>
                    <a:p>
                      <a:pPr algn="ctr"/>
                      <a:r>
                        <a:rPr lang="en-US" sz="2000" dirty="0" smtClean="0"/>
                        <a:t>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r h="370840">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r>
            </a:tbl>
          </a:graphicData>
        </a:graphic>
      </p:graphicFrame>
      <p:grpSp>
        <p:nvGrpSpPr>
          <p:cNvPr id="21" name="Group 20"/>
          <p:cNvGrpSpPr>
            <a:grpSpLocks/>
          </p:cNvGrpSpPr>
          <p:nvPr/>
        </p:nvGrpSpPr>
        <p:grpSpPr bwMode="auto">
          <a:xfrm>
            <a:off x="2619375" y="4495800"/>
            <a:ext cx="2181225" cy="1204913"/>
            <a:chOff x="2620146" y="4495800"/>
            <a:chExt cx="2180454" cy="1205148"/>
          </a:xfrm>
        </p:grpSpPr>
        <p:sp>
          <p:nvSpPr>
            <p:cNvPr id="44041" name="TextBox 6"/>
            <p:cNvSpPr txBox="1">
              <a:spLocks noChangeArrowheads="1"/>
            </p:cNvSpPr>
            <p:nvPr/>
          </p:nvSpPr>
          <p:spPr bwMode="auto">
            <a:xfrm>
              <a:off x="2620146" y="5105400"/>
              <a:ext cx="1544012"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dirty="0">
                  <a:solidFill>
                    <a:srgbClr val="000000"/>
                  </a:solidFill>
                </a:rPr>
                <a:t>Truth Tables</a:t>
              </a:r>
            </a:p>
            <a:p>
              <a:r>
                <a:rPr lang="en-US" sz="1800" dirty="0">
                  <a:solidFill>
                    <a:srgbClr val="000000"/>
                  </a:solidFill>
                </a:rPr>
                <a:t>(two forms)</a:t>
              </a:r>
            </a:p>
          </p:txBody>
        </p:sp>
        <p:cxnSp>
          <p:nvCxnSpPr>
            <p:cNvPr id="44042" name="Straight Connector 16"/>
            <p:cNvCxnSpPr>
              <a:cxnSpLocks noChangeShapeType="1"/>
            </p:cNvCxnSpPr>
            <p:nvPr/>
          </p:nvCxnSpPr>
          <p:spPr bwMode="auto">
            <a:xfrm flipH="1" flipV="1">
              <a:off x="2895600" y="4495800"/>
              <a:ext cx="152400" cy="5334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44043" name="Straight Connector 29"/>
            <p:cNvCxnSpPr>
              <a:cxnSpLocks noChangeShapeType="1"/>
            </p:cNvCxnSpPr>
            <p:nvPr/>
          </p:nvCxnSpPr>
          <p:spPr bwMode="auto">
            <a:xfrm flipV="1">
              <a:off x="3276600" y="4495800"/>
              <a:ext cx="1524000" cy="5334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sp>
        <p:nvSpPr>
          <p:cNvPr id="17" name="Rectangle 21"/>
          <p:cNvSpPr>
            <a:spLocks noChangeArrowheads="1"/>
          </p:cNvSpPr>
          <p:nvPr/>
        </p:nvSpPr>
        <p:spPr bwMode="auto">
          <a:xfrm>
            <a:off x="444500" y="2590800"/>
            <a:ext cx="4432300" cy="838200"/>
          </a:xfrm>
          <a:prstGeom prst="rect">
            <a:avLst/>
          </a:prstGeom>
          <a:noFill/>
          <a:ln w="12700">
            <a:noFill/>
            <a:miter lim="800000"/>
            <a:headEnd/>
            <a:tailEnd/>
          </a:ln>
          <a:effectLst/>
        </p:spPr>
        <p:txBody>
          <a:bodyPr lIns="90487" tIns="44450" rIns="90487" bIns="44450"/>
          <a:lstStyle/>
          <a:p>
            <a:pPr marL="744538" lvl="1" indent="-246063" algn="l" eaLnBrk="1" hangingPunct="1">
              <a:lnSpc>
                <a:spcPct val="100000"/>
              </a:lnSpc>
              <a:spcBef>
                <a:spcPct val="25000"/>
              </a:spcBef>
              <a:buClr>
                <a:srgbClr val="660033"/>
              </a:buClr>
              <a:buSzPct val="75000"/>
              <a:buFont typeface="Wingdings" pitchFamily="-112" charset="2"/>
              <a:buChar char="n"/>
              <a:defRPr/>
            </a:pPr>
            <a:r>
              <a:rPr lang="en-US" sz="2000" dirty="0" smtClean="0">
                <a:solidFill>
                  <a:srgbClr val="000066"/>
                </a:solidFill>
                <a:latin typeface="Helvetica" pitchFamily="-112" charset="0"/>
                <a:ea typeface="ＭＳ Ｐゴシック" pitchFamily="-112" charset="-128"/>
                <a:cs typeface="ＭＳ Ｐゴシック" pitchFamily="-112" charset="-128"/>
              </a:rPr>
              <a:t>A</a:t>
            </a:r>
            <a:r>
              <a:rPr lang="en-US" sz="2000" dirty="0">
                <a:solidFill>
                  <a:srgbClr val="000066"/>
                </a:solidFill>
                <a:latin typeface="Helvetica" pitchFamily="-112" charset="0"/>
                <a:ea typeface="ＭＳ Ｐゴシック" pitchFamily="-112" charset="-128"/>
                <a:cs typeface="ＭＳ Ｐゴシック" pitchFamily="-112" charset="-128"/>
              </a:rPr>
              <a:t>&amp;B = 1 only when both A=1 and B=1</a:t>
            </a:r>
          </a:p>
        </p:txBody>
      </p:sp>
      <p:cxnSp>
        <p:nvCxnSpPr>
          <p:cNvPr id="20" name="Straight Connector 14"/>
          <p:cNvCxnSpPr>
            <a:cxnSpLocks noChangeShapeType="1"/>
          </p:cNvCxnSpPr>
          <p:nvPr/>
        </p:nvCxnSpPr>
        <p:spPr bwMode="auto">
          <a:xfrm>
            <a:off x="6172200" y="3200400"/>
            <a:ext cx="0" cy="19812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22" name="Straight Connector 12"/>
          <p:cNvCxnSpPr>
            <a:cxnSpLocks noChangeShapeType="1"/>
          </p:cNvCxnSpPr>
          <p:nvPr/>
        </p:nvCxnSpPr>
        <p:spPr bwMode="auto">
          <a:xfrm>
            <a:off x="5181600" y="3581400"/>
            <a:ext cx="1600200" cy="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par>
                                <p:cTn id="18" presetID="9"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par>
                                <p:cTn id="21" presetID="9"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dissolv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3" name="Rectangle 29"/>
          <p:cNvSpPr>
            <a:spLocks noGrp="1" noChangeArrowheads="1"/>
          </p:cNvSpPr>
          <p:nvPr>
            <p:ph type="title"/>
          </p:nvPr>
        </p:nvSpPr>
        <p:spPr/>
        <p:txBody>
          <a:bodyPr/>
          <a:lstStyle/>
          <a:p>
            <a:pPr eaLnBrk="1" hangingPunct="1">
              <a:defRPr/>
            </a:pPr>
            <a:r>
              <a:rPr lang="en-US" dirty="0" smtClean="0"/>
              <a:t>Common Digital Logic Operations</a:t>
            </a:r>
            <a:endParaRPr lang="en-US" dirty="0"/>
          </a:p>
        </p:txBody>
      </p:sp>
      <p:sp>
        <p:nvSpPr>
          <p:cNvPr id="21534" name="Rectangle 30"/>
          <p:cNvSpPr>
            <a:spLocks noGrp="1" noChangeArrowheads="1"/>
          </p:cNvSpPr>
          <p:nvPr>
            <p:ph idx="1"/>
          </p:nvPr>
        </p:nvSpPr>
        <p:spPr>
          <a:xfrm>
            <a:off x="417513" y="990600"/>
            <a:ext cx="8307387" cy="5224463"/>
          </a:xfrm>
        </p:spPr>
        <p:txBody>
          <a:bodyPr/>
          <a:lstStyle/>
          <a:p>
            <a:pPr eaLnBrk="1" hangingPunct="1">
              <a:defRPr/>
            </a:pPr>
            <a:r>
              <a:rPr lang="en-US" dirty="0" smtClean="0">
                <a:latin typeface="Helvetica" charset="0"/>
              </a:rPr>
              <a:t> </a:t>
            </a:r>
            <a:endParaRPr lang="en-US" altLang="ja-JP" sz="1800" dirty="0">
              <a:latin typeface="Helvetica" charset="0"/>
            </a:endParaRPr>
          </a:p>
          <a:p>
            <a:pPr eaLnBrk="1" hangingPunct="1">
              <a:defRPr/>
            </a:pPr>
            <a:endParaRPr lang="en-US" dirty="0">
              <a:latin typeface="Helvetica" charset="0"/>
            </a:endParaRPr>
          </a:p>
        </p:txBody>
      </p:sp>
      <p:grpSp>
        <p:nvGrpSpPr>
          <p:cNvPr id="3" name="Group 33"/>
          <p:cNvGrpSpPr>
            <a:grpSpLocks/>
          </p:cNvGrpSpPr>
          <p:nvPr/>
        </p:nvGrpSpPr>
        <p:grpSpPr bwMode="auto">
          <a:xfrm>
            <a:off x="228600" y="3886200"/>
            <a:ext cx="4432300" cy="2286000"/>
            <a:chOff x="144" y="2547"/>
            <a:chExt cx="2792" cy="1440"/>
          </a:xfrm>
        </p:grpSpPr>
        <p:graphicFrame>
          <p:nvGraphicFramePr>
            <p:cNvPr id="46097" name="Object 4"/>
            <p:cNvGraphicFramePr>
              <a:graphicFrameLocks noChangeAspect="1"/>
            </p:cNvGraphicFramePr>
            <p:nvPr/>
          </p:nvGraphicFramePr>
          <p:xfrm>
            <a:off x="1104" y="3120"/>
            <a:ext cx="880" cy="867"/>
          </p:xfrm>
          <a:graphic>
            <a:graphicData uri="http://schemas.openxmlformats.org/presentationml/2006/ole">
              <mc:AlternateContent xmlns:mc="http://schemas.openxmlformats.org/markup-compatibility/2006">
                <mc:Choice xmlns:v="urn:schemas-microsoft-com:vml" Requires="v">
                  <p:oleObj spid="_x0000_s46255" name="Document" r:id="rId4" imgW="6248400" imgH="1371600" progId="Word.Document.8">
                    <p:embed/>
                  </p:oleObj>
                </mc:Choice>
                <mc:Fallback>
                  <p:oleObj name="Document" r:id="rId4" imgW="6248400" imgH="13716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r="77625"/>
                        <a:stretch>
                          <a:fillRect/>
                        </a:stretch>
                      </p:blipFill>
                      <p:spPr bwMode="auto">
                        <a:xfrm>
                          <a:off x="1104" y="3120"/>
                          <a:ext cx="880" cy="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1528" name="Rectangle 24"/>
            <p:cNvSpPr>
              <a:spLocks noChangeArrowheads="1"/>
            </p:cNvSpPr>
            <p:nvPr/>
          </p:nvSpPr>
          <p:spPr bwMode="auto">
            <a:xfrm>
              <a:off x="144" y="2547"/>
              <a:ext cx="2792" cy="528"/>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pitchFamily="-112" charset="2"/>
                <a:buNone/>
                <a:defRPr/>
              </a:pPr>
              <a:r>
                <a:rPr lang="en-US" sz="2400" dirty="0">
                  <a:solidFill>
                    <a:srgbClr val="003300"/>
                  </a:solidFill>
                  <a:effectLst>
                    <a:outerShdw blurRad="38100" dist="38100" dir="2700000" algn="tl">
                      <a:srgbClr val="DDDDDD"/>
                    </a:outerShdw>
                  </a:effectLst>
                  <a:latin typeface="Helvetica" pitchFamily="-112" charset="0"/>
                </a:rPr>
                <a:t>Not “~”</a:t>
              </a:r>
            </a:p>
            <a:p>
              <a:pPr marL="744538" lvl="1" indent="-246063" algn="l" eaLnBrk="1" hangingPunct="1">
                <a:lnSpc>
                  <a:spcPct val="100000"/>
                </a:lnSpc>
                <a:spcBef>
                  <a:spcPct val="25000"/>
                </a:spcBef>
                <a:buClr>
                  <a:srgbClr val="660033"/>
                </a:buClr>
                <a:buSzPct val="75000"/>
                <a:buFont typeface="Wingdings" pitchFamily="-112" charset="2"/>
                <a:buChar char="n"/>
                <a:defRPr/>
              </a:pPr>
              <a:r>
                <a:rPr lang="en-US" sz="2000" dirty="0">
                  <a:solidFill>
                    <a:srgbClr val="000066"/>
                  </a:solidFill>
                  <a:latin typeface="Helvetica" pitchFamily="-112" charset="0"/>
                  <a:ea typeface="ＭＳ Ｐゴシック" pitchFamily="-112" charset="-128"/>
                  <a:cs typeface="ＭＳ Ｐゴシック" pitchFamily="-112" charset="-128"/>
                </a:rPr>
                <a:t>~A = 1 only when A=0</a:t>
              </a:r>
            </a:p>
          </p:txBody>
        </p:sp>
      </p:grpSp>
      <p:grpSp>
        <p:nvGrpSpPr>
          <p:cNvPr id="4" name="Group 32"/>
          <p:cNvGrpSpPr>
            <a:grpSpLocks/>
          </p:cNvGrpSpPr>
          <p:nvPr/>
        </p:nvGrpSpPr>
        <p:grpSpPr bwMode="auto">
          <a:xfrm>
            <a:off x="4419600" y="1371600"/>
            <a:ext cx="4432300" cy="2209800"/>
            <a:chOff x="2784" y="1344"/>
            <a:chExt cx="2792" cy="1392"/>
          </a:xfrm>
        </p:grpSpPr>
        <p:sp>
          <p:nvSpPr>
            <p:cNvPr id="21529" name="Rectangle 25"/>
            <p:cNvSpPr>
              <a:spLocks noChangeArrowheads="1"/>
            </p:cNvSpPr>
            <p:nvPr/>
          </p:nvSpPr>
          <p:spPr bwMode="auto">
            <a:xfrm>
              <a:off x="2784" y="1344"/>
              <a:ext cx="2792" cy="528"/>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pitchFamily="-112" charset="2"/>
                <a:buNone/>
                <a:defRPr/>
              </a:pPr>
              <a:r>
                <a:rPr lang="en-US" sz="2400" dirty="0">
                  <a:solidFill>
                    <a:srgbClr val="003300"/>
                  </a:solidFill>
                  <a:effectLst>
                    <a:outerShdw blurRad="38100" dist="38100" dir="2700000" algn="tl">
                      <a:srgbClr val="DDDDDD"/>
                    </a:outerShdw>
                  </a:effectLst>
                  <a:latin typeface="Helvetica" pitchFamily="-112" charset="0"/>
                </a:rPr>
                <a:t>Or  “|”</a:t>
              </a:r>
            </a:p>
            <a:p>
              <a:pPr marL="744538" lvl="1" indent="-246063" algn="l" eaLnBrk="1" hangingPunct="1">
                <a:lnSpc>
                  <a:spcPct val="100000"/>
                </a:lnSpc>
                <a:spcBef>
                  <a:spcPct val="25000"/>
                </a:spcBef>
                <a:buClr>
                  <a:srgbClr val="660033"/>
                </a:buClr>
                <a:buSzPct val="75000"/>
                <a:buFont typeface="Wingdings" pitchFamily="-112" charset="2"/>
                <a:buChar char="n"/>
                <a:defRPr/>
              </a:pPr>
              <a:r>
                <a:rPr lang="en-US" sz="2000" dirty="0">
                  <a:solidFill>
                    <a:srgbClr val="000066"/>
                  </a:solidFill>
                  <a:latin typeface="Helvetica" pitchFamily="-112" charset="0"/>
                  <a:ea typeface="ＭＳ Ｐゴシック" pitchFamily="-112" charset="-128"/>
                  <a:cs typeface="ＭＳ Ｐゴシック" pitchFamily="-112" charset="-128"/>
                </a:rPr>
                <a:t>A|B = 1 when either A=1 or B=1</a:t>
              </a:r>
            </a:p>
          </p:txBody>
        </p:sp>
        <p:graphicFrame>
          <p:nvGraphicFramePr>
            <p:cNvPr id="46096" name="Object 3"/>
            <p:cNvGraphicFramePr>
              <a:graphicFrameLocks noChangeAspect="1"/>
            </p:cNvGraphicFramePr>
            <p:nvPr/>
          </p:nvGraphicFramePr>
          <p:xfrm>
            <a:off x="3728" y="1869"/>
            <a:ext cx="880" cy="867"/>
          </p:xfrm>
          <a:graphic>
            <a:graphicData uri="http://schemas.openxmlformats.org/presentationml/2006/ole">
              <mc:AlternateContent xmlns:mc="http://schemas.openxmlformats.org/markup-compatibility/2006">
                <mc:Choice xmlns:v="urn:schemas-microsoft-com:vml" Requires="v">
                  <p:oleObj spid="_x0000_s46256" name="Document" r:id="rId6" imgW="6248400" imgH="1371600" progId="Word.Document.8">
                    <p:embed/>
                  </p:oleObj>
                </mc:Choice>
                <mc:Fallback>
                  <p:oleObj name="Document" r:id="rId6" imgW="6248400" imgH="1371600"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r="77625"/>
                        <a:stretch>
                          <a:fillRect/>
                        </a:stretch>
                      </p:blipFill>
                      <p:spPr bwMode="auto">
                        <a:xfrm>
                          <a:off x="3728" y="1869"/>
                          <a:ext cx="880" cy="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5" name="Group 34"/>
          <p:cNvGrpSpPr>
            <a:grpSpLocks/>
          </p:cNvGrpSpPr>
          <p:nvPr/>
        </p:nvGrpSpPr>
        <p:grpSpPr bwMode="auto">
          <a:xfrm>
            <a:off x="4419600" y="3886200"/>
            <a:ext cx="4432300" cy="2514600"/>
            <a:chOff x="2784" y="2640"/>
            <a:chExt cx="2792" cy="1584"/>
          </a:xfrm>
        </p:grpSpPr>
        <p:graphicFrame>
          <p:nvGraphicFramePr>
            <p:cNvPr id="46093" name="Object 2"/>
            <p:cNvGraphicFramePr>
              <a:graphicFrameLocks noChangeAspect="1"/>
            </p:cNvGraphicFramePr>
            <p:nvPr/>
          </p:nvGraphicFramePr>
          <p:xfrm>
            <a:off x="3552" y="3357"/>
            <a:ext cx="880" cy="867"/>
          </p:xfrm>
          <a:graphic>
            <a:graphicData uri="http://schemas.openxmlformats.org/presentationml/2006/ole">
              <mc:AlternateContent xmlns:mc="http://schemas.openxmlformats.org/markup-compatibility/2006">
                <mc:Choice xmlns:v="urn:schemas-microsoft-com:vml" Requires="v">
                  <p:oleObj spid="_x0000_s46257" name="Document" r:id="rId8" imgW="6248400" imgH="1371600" progId="Word.Document.8">
                    <p:embed/>
                  </p:oleObj>
                </mc:Choice>
                <mc:Fallback>
                  <p:oleObj name="Document" r:id="rId8" imgW="6248400" imgH="1371600" progId="Word.Document.8">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r="77625"/>
                        <a:stretch>
                          <a:fillRect/>
                        </a:stretch>
                      </p:blipFill>
                      <p:spPr bwMode="auto">
                        <a:xfrm>
                          <a:off x="3552" y="3357"/>
                          <a:ext cx="880" cy="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1532" name="Rectangle 28"/>
            <p:cNvSpPr>
              <a:spLocks noChangeArrowheads="1"/>
            </p:cNvSpPr>
            <p:nvPr/>
          </p:nvSpPr>
          <p:spPr bwMode="auto">
            <a:xfrm>
              <a:off x="2784" y="2640"/>
              <a:ext cx="2792" cy="528"/>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pitchFamily="-112" charset="2"/>
                <a:buNone/>
                <a:defRPr/>
              </a:pPr>
              <a:r>
                <a:rPr lang="en-US" sz="2400" dirty="0">
                  <a:solidFill>
                    <a:srgbClr val="003300"/>
                  </a:solidFill>
                  <a:effectLst>
                    <a:outerShdw blurRad="38100" dist="38100" dir="2700000" algn="tl">
                      <a:srgbClr val="DDDDDD"/>
                    </a:outerShdw>
                  </a:effectLst>
                  <a:latin typeface="Helvetica" pitchFamily="-112" charset="0"/>
                </a:rPr>
                <a:t>Exclusive-Or (</a:t>
              </a:r>
              <a:r>
                <a:rPr lang="en-US" sz="2400" dirty="0" err="1">
                  <a:solidFill>
                    <a:srgbClr val="003300"/>
                  </a:solidFill>
                  <a:effectLst>
                    <a:outerShdw blurRad="38100" dist="38100" dir="2700000" algn="tl">
                      <a:srgbClr val="DDDDDD"/>
                    </a:outerShdw>
                  </a:effectLst>
                  <a:latin typeface="Helvetica" pitchFamily="-112" charset="0"/>
                </a:rPr>
                <a:t>Xor</a:t>
              </a:r>
              <a:r>
                <a:rPr lang="en-US" sz="2400" dirty="0">
                  <a:solidFill>
                    <a:srgbClr val="003300"/>
                  </a:solidFill>
                  <a:effectLst>
                    <a:outerShdw blurRad="38100" dist="38100" dir="2700000" algn="tl">
                      <a:srgbClr val="DDDDDD"/>
                    </a:outerShdw>
                  </a:effectLst>
                  <a:latin typeface="Helvetica" pitchFamily="-112" charset="0"/>
                </a:rPr>
                <a:t>)  “^”</a:t>
              </a:r>
            </a:p>
            <a:p>
              <a:pPr marL="744538" lvl="1" indent="-246063" algn="l" eaLnBrk="1" hangingPunct="1">
                <a:lnSpc>
                  <a:spcPct val="100000"/>
                </a:lnSpc>
                <a:spcBef>
                  <a:spcPct val="25000"/>
                </a:spcBef>
                <a:buClr>
                  <a:srgbClr val="660033"/>
                </a:buClr>
                <a:buSzPct val="75000"/>
                <a:buFont typeface="Wingdings" pitchFamily="-112" charset="2"/>
                <a:buChar char="n"/>
                <a:defRPr/>
              </a:pPr>
              <a:r>
                <a:rPr lang="en-US" sz="2000" dirty="0">
                  <a:solidFill>
                    <a:srgbClr val="000066"/>
                  </a:solidFill>
                  <a:latin typeface="Helvetica" pitchFamily="-112" charset="0"/>
                  <a:ea typeface="ＭＳ Ｐゴシック" pitchFamily="-112" charset="-128"/>
                  <a:cs typeface="ＭＳ Ｐゴシック" pitchFamily="-112" charset="-128"/>
                </a:rPr>
                <a:t>A^B = 1 when either A=1 or B=1, but not both</a:t>
              </a:r>
            </a:p>
          </p:txBody>
        </p:sp>
      </p:grpSp>
      <p:grpSp>
        <p:nvGrpSpPr>
          <p:cNvPr id="10" name="Group 9"/>
          <p:cNvGrpSpPr>
            <a:grpSpLocks/>
          </p:cNvGrpSpPr>
          <p:nvPr/>
        </p:nvGrpSpPr>
        <p:grpSpPr bwMode="auto">
          <a:xfrm>
            <a:off x="228600" y="1371600"/>
            <a:ext cx="4432300" cy="2362200"/>
            <a:chOff x="228600" y="2133600"/>
            <a:chExt cx="4432300" cy="2362201"/>
          </a:xfrm>
        </p:grpSpPr>
        <p:grpSp>
          <p:nvGrpSpPr>
            <p:cNvPr id="46088" name="Group 31"/>
            <p:cNvGrpSpPr>
              <a:grpSpLocks/>
            </p:cNvGrpSpPr>
            <p:nvPr/>
          </p:nvGrpSpPr>
          <p:grpSpPr bwMode="auto">
            <a:xfrm>
              <a:off x="228600" y="2133600"/>
              <a:ext cx="4432300" cy="2362201"/>
              <a:chOff x="144" y="1344"/>
              <a:chExt cx="2792" cy="1488"/>
            </a:xfrm>
          </p:grpSpPr>
          <p:sp>
            <p:nvSpPr>
              <p:cNvPr id="21525" name="Rectangle 21"/>
              <p:cNvSpPr>
                <a:spLocks noChangeArrowheads="1"/>
              </p:cNvSpPr>
              <p:nvPr/>
            </p:nvSpPr>
            <p:spPr bwMode="auto">
              <a:xfrm>
                <a:off x="144" y="1344"/>
                <a:ext cx="2792" cy="528"/>
              </a:xfrm>
              <a:prstGeom prst="rect">
                <a:avLst/>
              </a:prstGeom>
              <a:noFill/>
              <a:ln w="12700">
                <a:noFill/>
                <a:miter lim="800000"/>
                <a:headEnd/>
                <a:tailEnd/>
              </a:ln>
              <a:effectLst/>
            </p:spPr>
            <p:txBody>
              <a:bodyPr lIns="90487" tIns="44450" rIns="90487" bIns="44450"/>
              <a:lstStyle/>
              <a:p>
                <a:pPr marL="385763" indent="-385763" algn="l" eaLnBrk="1" hangingPunct="1">
                  <a:lnSpc>
                    <a:spcPct val="95000"/>
                  </a:lnSpc>
                  <a:spcBef>
                    <a:spcPct val="50000"/>
                  </a:spcBef>
                  <a:buClr>
                    <a:srgbClr val="660033"/>
                  </a:buClr>
                  <a:buFont typeface="Wingdings" pitchFamily="-112" charset="2"/>
                  <a:buNone/>
                  <a:defRPr/>
                </a:pPr>
                <a:r>
                  <a:rPr lang="en-US" sz="2400" dirty="0">
                    <a:solidFill>
                      <a:srgbClr val="003300"/>
                    </a:solidFill>
                    <a:effectLst>
                      <a:outerShdw blurRad="38100" dist="38100" dir="2700000" algn="tl">
                        <a:srgbClr val="DDDDDD"/>
                      </a:outerShdw>
                    </a:effectLst>
                    <a:latin typeface="Helvetica" pitchFamily="-112" charset="0"/>
                  </a:rPr>
                  <a:t>And “&amp;”</a:t>
                </a:r>
              </a:p>
              <a:p>
                <a:pPr marL="744538" lvl="1" indent="-246063" algn="l" eaLnBrk="1" hangingPunct="1">
                  <a:lnSpc>
                    <a:spcPct val="100000"/>
                  </a:lnSpc>
                  <a:spcBef>
                    <a:spcPct val="25000"/>
                  </a:spcBef>
                  <a:buClr>
                    <a:srgbClr val="660033"/>
                  </a:buClr>
                  <a:buSzPct val="75000"/>
                  <a:buFont typeface="Wingdings" pitchFamily="-112" charset="2"/>
                  <a:buChar char="n"/>
                  <a:defRPr/>
                </a:pPr>
                <a:r>
                  <a:rPr lang="en-US" sz="2000" dirty="0">
                    <a:solidFill>
                      <a:srgbClr val="000066"/>
                    </a:solidFill>
                    <a:latin typeface="Helvetica" pitchFamily="-112" charset="0"/>
                    <a:ea typeface="ＭＳ Ｐゴシック" pitchFamily="-112" charset="-128"/>
                    <a:cs typeface="ＭＳ Ｐゴシック" pitchFamily="-112" charset="-128"/>
                  </a:rPr>
                  <a:t>A&amp;B = 1 only when both A=1 and B=1</a:t>
                </a:r>
              </a:p>
            </p:txBody>
          </p:sp>
          <p:graphicFrame>
            <p:nvGraphicFramePr>
              <p:cNvPr id="46092" name="Object 5"/>
              <p:cNvGraphicFramePr>
                <a:graphicFrameLocks noChangeAspect="1"/>
              </p:cNvGraphicFramePr>
              <p:nvPr/>
            </p:nvGraphicFramePr>
            <p:xfrm>
              <a:off x="1280" y="1965"/>
              <a:ext cx="880" cy="867"/>
            </p:xfrm>
            <a:graphic>
              <a:graphicData uri="http://schemas.openxmlformats.org/presentationml/2006/ole">
                <mc:AlternateContent xmlns:mc="http://schemas.openxmlformats.org/markup-compatibility/2006">
                  <mc:Choice xmlns:v="urn:schemas-microsoft-com:vml" Requires="v">
                    <p:oleObj spid="_x0000_s46258" name="Document" r:id="rId10" imgW="6248400" imgH="1371600" progId="Word.Document.8">
                      <p:embed/>
                    </p:oleObj>
                  </mc:Choice>
                  <mc:Fallback>
                    <p:oleObj name="Document" r:id="rId10" imgW="6248400" imgH="1371600" progId="Word.Document.8">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r="77625"/>
                          <a:stretch>
                            <a:fillRect/>
                          </a:stretch>
                        </p:blipFill>
                        <p:spPr bwMode="auto">
                          <a:xfrm>
                            <a:off x="1280" y="1965"/>
                            <a:ext cx="880" cy="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46089" name="TextBox 8"/>
            <p:cNvSpPr txBox="1">
              <a:spLocks noChangeArrowheads="1"/>
            </p:cNvSpPr>
            <p:nvPr/>
          </p:nvSpPr>
          <p:spPr bwMode="auto">
            <a:xfrm>
              <a:off x="1828800" y="3692351"/>
              <a:ext cx="35137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A</a:t>
              </a:r>
            </a:p>
          </p:txBody>
        </p:sp>
        <p:sp>
          <p:nvSpPr>
            <p:cNvPr id="46090" name="TextBox 19"/>
            <p:cNvSpPr txBox="1">
              <a:spLocks noChangeArrowheads="1"/>
            </p:cNvSpPr>
            <p:nvPr/>
          </p:nvSpPr>
          <p:spPr bwMode="auto">
            <a:xfrm>
              <a:off x="2819400" y="2819400"/>
              <a:ext cx="35136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00"/>
                  </a:solidFill>
                </a:rPr>
                <a:t>B</a:t>
              </a:r>
            </a:p>
          </p:txBody>
        </p:sp>
      </p:grpSp>
      <p:sp>
        <p:nvSpPr>
          <p:cNvPr id="41991" name="TextBox 10"/>
          <p:cNvSpPr txBox="1">
            <a:spLocks noChangeArrowheads="1"/>
          </p:cNvSpPr>
          <p:nvPr/>
        </p:nvSpPr>
        <p:spPr bwMode="auto">
          <a:xfrm>
            <a:off x="1117600" y="6400800"/>
            <a:ext cx="6075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Other operators: NAND (Not AND), NOR (Not OR), etc.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1991"/>
                                        </p:tgtEl>
                                        <p:attrNameLst>
                                          <p:attrName>style.visibility</p:attrName>
                                        </p:attrNameLst>
                                      </p:cBhvr>
                                      <p:to>
                                        <p:strVal val="visible"/>
                                      </p:to>
                                    </p:set>
                                    <p:animEffect transition="in" filter="dissolve">
                                      <p:cBhvr>
                                        <p:cTn id="24" dur="5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latin typeface="Helvetica" charset="0"/>
              </a:rPr>
              <a:t>Implementing Digital Logic using Transistors</a:t>
            </a:r>
            <a:endParaRPr lang="en-US" dirty="0">
              <a:latin typeface="Helvetica" charset="0"/>
            </a:endParaRPr>
          </a:p>
        </p:txBody>
      </p:sp>
      <p:sp>
        <p:nvSpPr>
          <p:cNvPr id="3" name="Content Placeholder 2"/>
          <p:cNvSpPr>
            <a:spLocks noGrp="1"/>
          </p:cNvSpPr>
          <p:nvPr>
            <p:ph idx="1"/>
          </p:nvPr>
        </p:nvSpPr>
        <p:spPr>
          <a:xfrm>
            <a:off x="290513" y="1220788"/>
            <a:ext cx="5881687" cy="3046412"/>
          </a:xfrm>
        </p:spPr>
        <p:txBody>
          <a:bodyPr/>
          <a:lstStyle/>
          <a:p>
            <a:pPr eaLnBrk="1" hangingPunct="1">
              <a:buFont typeface="Wingdings" pitchFamily="-1" charset="2"/>
              <a:buChar char="•"/>
              <a:defRPr/>
            </a:pPr>
            <a:r>
              <a:rPr lang="en-US" dirty="0" smtClean="0"/>
              <a:t>Silicon transistor (NMOS)</a:t>
            </a:r>
          </a:p>
          <a:p>
            <a:pPr lvl="1" eaLnBrk="1" hangingPunct="1">
              <a:buFont typeface="Wingdings" pitchFamily="-1" charset="2"/>
              <a:buChar char="n"/>
              <a:defRPr/>
            </a:pPr>
            <a:r>
              <a:rPr lang="en-US" dirty="0" smtClean="0"/>
              <a:t>Three terminals.  Input is the Gate G</a:t>
            </a:r>
          </a:p>
          <a:p>
            <a:pPr lvl="1" eaLnBrk="1" hangingPunct="1">
              <a:buFont typeface="Wingdings" pitchFamily="-1" charset="2"/>
              <a:buChar char="n"/>
              <a:defRPr/>
            </a:pPr>
            <a:r>
              <a:rPr lang="en-US" dirty="0" smtClean="0"/>
              <a:t>Acts like a simple ON/OFF </a:t>
            </a:r>
            <a:r>
              <a:rPr lang="en-US" b="0" i="1" dirty="0" smtClean="0"/>
              <a:t>switch</a:t>
            </a:r>
          </a:p>
          <a:p>
            <a:pPr lvl="1" eaLnBrk="1" hangingPunct="1">
              <a:buFont typeface="Wingdings" pitchFamily="-1" charset="2"/>
              <a:buChar char="n"/>
              <a:defRPr/>
            </a:pPr>
            <a:r>
              <a:rPr lang="en-US" dirty="0" smtClean="0"/>
              <a:t>Current flows from high voltage to low voltage</a:t>
            </a:r>
          </a:p>
        </p:txBody>
      </p:sp>
      <p:grpSp>
        <p:nvGrpSpPr>
          <p:cNvPr id="48131" name="Group 21"/>
          <p:cNvGrpSpPr>
            <a:grpSpLocks/>
          </p:cNvGrpSpPr>
          <p:nvPr/>
        </p:nvGrpSpPr>
        <p:grpSpPr bwMode="auto">
          <a:xfrm>
            <a:off x="6934200" y="1066800"/>
            <a:ext cx="1143000" cy="1371600"/>
            <a:chOff x="6858000" y="1219200"/>
            <a:chExt cx="1143000" cy="1371600"/>
          </a:xfrm>
        </p:grpSpPr>
        <p:cxnSp>
          <p:nvCxnSpPr>
            <p:cNvPr id="48172" name="Straight Connector 8"/>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73" name="Straight Connector 29"/>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74" name="Straight Connector 31"/>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75" name="Straight Connector 32"/>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76" name="Straight Connector 34"/>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77" name="Straight Connector 35"/>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78" name="Straight Connector 37"/>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48179" name="Oval 17"/>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8180" name="Oval 39"/>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8181" name="Oval 40"/>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sp>
        <p:nvSpPr>
          <p:cNvPr id="48132" name="TextBox 18"/>
          <p:cNvSpPr txBox="1">
            <a:spLocks noChangeArrowheads="1"/>
          </p:cNvSpPr>
          <p:nvPr/>
        </p:nvSpPr>
        <p:spPr bwMode="auto">
          <a:xfrm>
            <a:off x="6858000" y="1295400"/>
            <a:ext cx="3635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a:t>
            </a:r>
          </a:p>
        </p:txBody>
      </p:sp>
      <p:sp>
        <p:nvSpPr>
          <p:cNvPr id="48133" name="TextBox 76"/>
          <p:cNvSpPr txBox="1">
            <a:spLocks noChangeArrowheads="1"/>
          </p:cNvSpPr>
          <p:nvPr/>
        </p:nvSpPr>
        <p:spPr bwMode="auto">
          <a:xfrm>
            <a:off x="7931150" y="762000"/>
            <a:ext cx="3508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D</a:t>
            </a:r>
          </a:p>
        </p:txBody>
      </p:sp>
      <p:sp>
        <p:nvSpPr>
          <p:cNvPr id="48134" name="TextBox 77"/>
          <p:cNvSpPr txBox="1">
            <a:spLocks noChangeArrowheads="1"/>
          </p:cNvSpPr>
          <p:nvPr/>
        </p:nvSpPr>
        <p:spPr bwMode="auto">
          <a:xfrm>
            <a:off x="8001000" y="2320925"/>
            <a:ext cx="3381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a:t>
            </a:r>
          </a:p>
        </p:txBody>
      </p:sp>
      <p:grpSp>
        <p:nvGrpSpPr>
          <p:cNvPr id="34" name="Group 33"/>
          <p:cNvGrpSpPr>
            <a:grpSpLocks/>
          </p:cNvGrpSpPr>
          <p:nvPr/>
        </p:nvGrpSpPr>
        <p:grpSpPr bwMode="auto">
          <a:xfrm>
            <a:off x="304800" y="2895600"/>
            <a:ext cx="8915400" cy="1905000"/>
            <a:chOff x="304800" y="3048000"/>
            <a:chExt cx="8915400" cy="1905000"/>
          </a:xfrm>
        </p:grpSpPr>
        <p:grpSp>
          <p:nvGrpSpPr>
            <p:cNvPr id="48154" name="Group 30"/>
            <p:cNvGrpSpPr>
              <a:grpSpLocks/>
            </p:cNvGrpSpPr>
            <p:nvPr/>
          </p:nvGrpSpPr>
          <p:grpSpPr bwMode="auto">
            <a:xfrm>
              <a:off x="304800" y="3352800"/>
              <a:ext cx="8915400" cy="1524000"/>
              <a:chOff x="304800" y="3200400"/>
              <a:chExt cx="8915400" cy="1524000"/>
            </a:xfrm>
          </p:grpSpPr>
          <p:grpSp>
            <p:nvGrpSpPr>
              <p:cNvPr id="48157" name="Group 43"/>
              <p:cNvGrpSpPr>
                <a:grpSpLocks/>
              </p:cNvGrpSpPr>
              <p:nvPr/>
            </p:nvGrpSpPr>
            <p:grpSpPr bwMode="auto">
              <a:xfrm>
                <a:off x="6934200" y="3200400"/>
                <a:ext cx="1143000" cy="1371600"/>
                <a:chOff x="6858000" y="1219200"/>
                <a:chExt cx="1143000" cy="1371600"/>
              </a:xfrm>
            </p:grpSpPr>
            <p:cxnSp>
              <p:nvCxnSpPr>
                <p:cNvPr id="48162" name="Straight Connector 44"/>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63" name="Straight Connector 45"/>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64" name="Straight Connector 46"/>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65" name="Straight Connector 47"/>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66" name="Straight Connector 48"/>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67" name="Straight Connector 49"/>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68" name="Straight Connector 50"/>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48169" name="Oval 51"/>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8170" name="Oval 52"/>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8171" name="Oval 53"/>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sp>
            <p:nvSpPr>
              <p:cNvPr id="48158" name="TextBox 54"/>
              <p:cNvSpPr txBox="1">
                <a:spLocks noChangeArrowheads="1"/>
              </p:cNvSpPr>
              <p:nvPr/>
            </p:nvSpPr>
            <p:spPr bwMode="auto">
              <a:xfrm>
                <a:off x="6248400" y="3214688"/>
                <a:ext cx="1139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 = </a:t>
                </a:r>
                <a:r>
                  <a:rPr lang="en-US" sz="1800">
                    <a:solidFill>
                      <a:srgbClr val="FF1A1A"/>
                    </a:solidFill>
                  </a:rPr>
                  <a:t>High</a:t>
                </a:r>
              </a:p>
              <a:p>
                <a:r>
                  <a:rPr lang="en-US" sz="1800">
                    <a:solidFill>
                      <a:srgbClr val="FF1A1A"/>
                    </a:solidFill>
                  </a:rPr>
                  <a:t>voltage</a:t>
                </a:r>
              </a:p>
            </p:txBody>
          </p:sp>
          <p:cxnSp>
            <p:nvCxnSpPr>
              <p:cNvPr id="48159" name="Straight Arrow Connector 25"/>
              <p:cNvCxnSpPr>
                <a:cxnSpLocks noChangeShapeType="1"/>
              </p:cNvCxnSpPr>
              <p:nvPr/>
            </p:nvCxnSpPr>
            <p:spPr bwMode="auto">
              <a:xfrm>
                <a:off x="8153400" y="3276600"/>
                <a:ext cx="0" cy="1219200"/>
              </a:xfrm>
              <a:prstGeom prst="straightConnector1">
                <a:avLst/>
              </a:prstGeom>
              <a:noFill/>
              <a:ln w="508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48160" name="TextBox 57"/>
              <p:cNvSpPr txBox="1">
                <a:spLocks noChangeArrowheads="1"/>
              </p:cNvSpPr>
              <p:nvPr/>
            </p:nvSpPr>
            <p:spPr bwMode="auto">
              <a:xfrm>
                <a:off x="8112125" y="3505200"/>
                <a:ext cx="11080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Current</a:t>
                </a:r>
              </a:p>
              <a:p>
                <a:r>
                  <a:rPr lang="en-US" sz="1800">
                    <a:solidFill>
                      <a:srgbClr val="FF1A1A"/>
                    </a:solidFill>
                  </a:rPr>
                  <a:t>can flow</a:t>
                </a:r>
              </a:p>
            </p:txBody>
          </p:sp>
          <p:sp>
            <p:nvSpPr>
              <p:cNvPr id="73" name="Content Placeholder 2"/>
              <p:cNvSpPr txBox="1">
                <a:spLocks/>
              </p:cNvSpPr>
              <p:nvPr/>
            </p:nvSpPr>
            <p:spPr bwMode="auto">
              <a:xfrm>
                <a:off x="304800" y="3200400"/>
                <a:ext cx="5881688" cy="15240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498475" lvl="1" indent="0">
                  <a:buClr>
                    <a:srgbClr val="660033"/>
                  </a:buClr>
                  <a:buFont typeface="Wingdings" charset="0"/>
                  <a:buNone/>
                  <a:defRPr/>
                </a:pPr>
                <a:endParaRPr lang="en-US" dirty="0" smtClean="0">
                  <a:solidFill>
                    <a:srgbClr val="000066"/>
                  </a:solidFill>
                  <a:latin typeface="Helvetica"/>
                </a:endParaRPr>
              </a:p>
              <a:p>
                <a:pPr lvl="1">
                  <a:buClr>
                    <a:srgbClr val="660033"/>
                  </a:buClr>
                  <a:buFont typeface="Wingdings" pitchFamily="-1" charset="2"/>
                  <a:buChar char="n"/>
                  <a:defRPr/>
                </a:pPr>
                <a:r>
                  <a:rPr lang="en-US" dirty="0" smtClean="0">
                    <a:solidFill>
                      <a:srgbClr val="000066"/>
                    </a:solidFill>
                    <a:latin typeface="Helvetica"/>
                  </a:rPr>
                  <a:t>When a high voltage is applied to the input Gate G, then this connects the two terminals D and S, i.e. closes the switch, and current flows between them</a:t>
                </a:r>
              </a:p>
            </p:txBody>
          </p:sp>
        </p:grpSp>
        <p:sp>
          <p:nvSpPr>
            <p:cNvPr id="48155" name="TextBox 78"/>
            <p:cNvSpPr txBox="1">
              <a:spLocks noChangeArrowheads="1"/>
            </p:cNvSpPr>
            <p:nvPr/>
          </p:nvSpPr>
          <p:spPr bwMode="auto">
            <a:xfrm>
              <a:off x="7924800" y="3048000"/>
              <a:ext cx="35136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D</a:t>
              </a:r>
            </a:p>
          </p:txBody>
        </p:sp>
        <p:sp>
          <p:nvSpPr>
            <p:cNvPr id="48156" name="TextBox 79"/>
            <p:cNvSpPr txBox="1">
              <a:spLocks noChangeArrowheads="1"/>
            </p:cNvSpPr>
            <p:nvPr/>
          </p:nvSpPr>
          <p:spPr bwMode="auto">
            <a:xfrm>
              <a:off x="7994576" y="4606751"/>
              <a:ext cx="3386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a:t>
              </a:r>
            </a:p>
          </p:txBody>
        </p:sp>
      </p:grpSp>
      <p:grpSp>
        <p:nvGrpSpPr>
          <p:cNvPr id="37" name="Group 36"/>
          <p:cNvGrpSpPr>
            <a:grpSpLocks/>
          </p:cNvGrpSpPr>
          <p:nvPr/>
        </p:nvGrpSpPr>
        <p:grpSpPr bwMode="auto">
          <a:xfrm>
            <a:off x="304800" y="4724400"/>
            <a:ext cx="8763000" cy="2057400"/>
            <a:chOff x="304800" y="4724400"/>
            <a:chExt cx="8763000" cy="2057400"/>
          </a:xfrm>
        </p:grpSpPr>
        <p:grpSp>
          <p:nvGrpSpPr>
            <p:cNvPr id="48137" name="Group 26"/>
            <p:cNvGrpSpPr>
              <a:grpSpLocks/>
            </p:cNvGrpSpPr>
            <p:nvPr/>
          </p:nvGrpSpPr>
          <p:grpSpPr bwMode="auto">
            <a:xfrm>
              <a:off x="304800" y="4724400"/>
              <a:ext cx="8763000" cy="1828800"/>
              <a:chOff x="304800" y="4724400"/>
              <a:chExt cx="8763000" cy="1828800"/>
            </a:xfrm>
          </p:grpSpPr>
          <p:grpSp>
            <p:nvGrpSpPr>
              <p:cNvPr id="48140" name="Group 58"/>
              <p:cNvGrpSpPr>
                <a:grpSpLocks/>
              </p:cNvGrpSpPr>
              <p:nvPr/>
            </p:nvGrpSpPr>
            <p:grpSpPr bwMode="auto">
              <a:xfrm>
                <a:off x="6934200" y="5181600"/>
                <a:ext cx="1143000" cy="1371600"/>
                <a:chOff x="6858000" y="1219200"/>
                <a:chExt cx="1143000" cy="1371600"/>
              </a:xfrm>
            </p:grpSpPr>
            <p:cxnSp>
              <p:nvCxnSpPr>
                <p:cNvPr id="48144" name="Straight Connector 59"/>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45" name="Straight Connector 60"/>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46" name="Straight Connector 61"/>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47" name="Straight Connector 62"/>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48" name="Straight Connector 63"/>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49" name="Straight Connector 64"/>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48150" name="Straight Connector 65"/>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48151" name="Oval 66"/>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8152" name="Oval 67"/>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48153" name="Oval 68"/>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sp>
            <p:nvSpPr>
              <p:cNvPr id="48141" name="TextBox 69"/>
              <p:cNvSpPr txBox="1">
                <a:spLocks noChangeArrowheads="1"/>
              </p:cNvSpPr>
              <p:nvPr/>
            </p:nvSpPr>
            <p:spPr bwMode="auto">
              <a:xfrm>
                <a:off x="6270625" y="5195888"/>
                <a:ext cx="10953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 = </a:t>
                </a:r>
                <a:r>
                  <a:rPr lang="en-US" sz="1800">
                    <a:solidFill>
                      <a:srgbClr val="FF1A1A"/>
                    </a:solidFill>
                  </a:rPr>
                  <a:t>Low</a:t>
                </a:r>
              </a:p>
              <a:p>
                <a:r>
                  <a:rPr lang="en-US" sz="1800">
                    <a:solidFill>
                      <a:srgbClr val="FF1A1A"/>
                    </a:solidFill>
                  </a:rPr>
                  <a:t>voltage</a:t>
                </a:r>
              </a:p>
            </p:txBody>
          </p:sp>
          <p:sp>
            <p:nvSpPr>
              <p:cNvPr id="48142" name="TextBox 71"/>
              <p:cNvSpPr txBox="1">
                <a:spLocks noChangeArrowheads="1"/>
              </p:cNvSpPr>
              <p:nvPr/>
            </p:nvSpPr>
            <p:spPr bwMode="auto">
              <a:xfrm>
                <a:off x="8037513" y="5410200"/>
                <a:ext cx="1030287"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No</a:t>
                </a:r>
              </a:p>
              <a:p>
                <a:r>
                  <a:rPr lang="en-US" sz="1800">
                    <a:solidFill>
                      <a:srgbClr val="FF1A1A"/>
                    </a:solidFill>
                  </a:rPr>
                  <a:t>Current</a:t>
                </a:r>
              </a:p>
              <a:p>
                <a:r>
                  <a:rPr lang="en-US" sz="1800">
                    <a:solidFill>
                      <a:srgbClr val="FF1A1A"/>
                    </a:solidFill>
                  </a:rPr>
                  <a:t>flows</a:t>
                </a:r>
              </a:p>
            </p:txBody>
          </p:sp>
          <p:sp>
            <p:nvSpPr>
              <p:cNvPr id="74" name="Content Placeholder 2"/>
              <p:cNvSpPr txBox="1">
                <a:spLocks/>
              </p:cNvSpPr>
              <p:nvPr/>
            </p:nvSpPr>
            <p:spPr bwMode="auto">
              <a:xfrm>
                <a:off x="304800" y="4724400"/>
                <a:ext cx="5881688" cy="15240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498475" lvl="1" indent="0">
                  <a:buClr>
                    <a:srgbClr val="660033"/>
                  </a:buClr>
                  <a:buFont typeface="Wingdings" charset="0"/>
                  <a:buNone/>
                  <a:defRPr/>
                </a:pPr>
                <a:endParaRPr lang="en-US" dirty="0" smtClean="0">
                  <a:solidFill>
                    <a:srgbClr val="000066"/>
                  </a:solidFill>
                  <a:latin typeface="Helvetica"/>
                </a:endParaRPr>
              </a:p>
              <a:p>
                <a:pPr marL="498475" lvl="1" indent="0">
                  <a:buClr>
                    <a:srgbClr val="660033"/>
                  </a:buClr>
                  <a:buFont typeface="Wingdings" charset="0"/>
                  <a:buNone/>
                  <a:defRPr/>
                </a:pPr>
                <a:endParaRPr lang="en-US" dirty="0" smtClean="0">
                  <a:solidFill>
                    <a:srgbClr val="000066"/>
                  </a:solidFill>
                  <a:latin typeface="Helvetica"/>
                </a:endParaRPr>
              </a:p>
              <a:p>
                <a:pPr lvl="1">
                  <a:buClr>
                    <a:srgbClr val="660033"/>
                  </a:buClr>
                  <a:buFont typeface="Wingdings" pitchFamily="-1" charset="2"/>
                  <a:buChar char="n"/>
                  <a:defRPr/>
                </a:pPr>
                <a:r>
                  <a:rPr lang="en-US" dirty="0" smtClean="0">
                    <a:solidFill>
                      <a:srgbClr val="000066"/>
                    </a:solidFill>
                    <a:latin typeface="Helvetica"/>
                  </a:rPr>
                  <a:t>When a low voltage is applied to Gate, then the two terminals are disconnected, i.e. opens the switch, and no current flows</a:t>
                </a:r>
              </a:p>
            </p:txBody>
          </p:sp>
        </p:grpSp>
        <p:sp>
          <p:nvSpPr>
            <p:cNvPr id="48138" name="TextBox 80"/>
            <p:cNvSpPr txBox="1">
              <a:spLocks noChangeArrowheads="1"/>
            </p:cNvSpPr>
            <p:nvPr/>
          </p:nvSpPr>
          <p:spPr bwMode="auto">
            <a:xfrm>
              <a:off x="7924800" y="4876800"/>
              <a:ext cx="35136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D</a:t>
              </a:r>
            </a:p>
          </p:txBody>
        </p:sp>
        <p:sp>
          <p:nvSpPr>
            <p:cNvPr id="48139" name="TextBox 81"/>
            <p:cNvSpPr txBox="1">
              <a:spLocks noChangeArrowheads="1"/>
            </p:cNvSpPr>
            <p:nvPr/>
          </p:nvSpPr>
          <p:spPr bwMode="auto">
            <a:xfrm>
              <a:off x="7994576" y="6435551"/>
              <a:ext cx="3386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a:t>
              </a:r>
            </a:p>
          </p:txBody>
        </p:sp>
      </p:grpSp>
    </p:spTree>
    <p:extLst>
      <p:ext uri="{BB962C8B-B14F-4D97-AF65-F5344CB8AC3E}">
        <p14:creationId xmlns:p14="http://schemas.microsoft.com/office/powerpoint/2010/main" val="117684053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latin typeface="Helvetica" charset="0"/>
              </a:rPr>
              <a:t>Implementing an Inverter or Not “~” Operation</a:t>
            </a:r>
            <a:endParaRPr lang="en-US" dirty="0">
              <a:latin typeface="Helvetica" charset="0"/>
            </a:endParaRPr>
          </a:p>
        </p:txBody>
      </p:sp>
      <p:sp>
        <p:nvSpPr>
          <p:cNvPr id="23" name="Content Placeholder 2"/>
          <p:cNvSpPr txBox="1">
            <a:spLocks/>
          </p:cNvSpPr>
          <p:nvPr/>
        </p:nvSpPr>
        <p:spPr bwMode="auto">
          <a:xfrm>
            <a:off x="990600" y="5791200"/>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a:spcBef>
                <a:spcPct val="25000"/>
              </a:spcBef>
              <a:buClr>
                <a:srgbClr val="660033"/>
              </a:buClr>
              <a:buSzPct val="75000"/>
              <a:buFont typeface="Wingdings" charset="0"/>
              <a:buChar char="n"/>
            </a:pPr>
            <a:r>
              <a:rPr lang="en-US" sz="2000">
                <a:solidFill>
                  <a:srgbClr val="000066"/>
                </a:solidFill>
              </a:rPr>
              <a:t>Thus we have an inverter or Not “~” operator:</a:t>
            </a:r>
          </a:p>
          <a:p>
            <a:pPr lvl="2" algn="l">
              <a:lnSpc>
                <a:spcPct val="107000"/>
              </a:lnSpc>
              <a:spcBef>
                <a:spcPct val="10000"/>
              </a:spcBef>
              <a:buClr>
                <a:srgbClr val="005400"/>
              </a:buClr>
              <a:buSzPct val="90000"/>
              <a:buFont typeface="Wingdings" charset="0"/>
              <a:buChar char="n"/>
            </a:pPr>
            <a:r>
              <a:rPr lang="en-US" sz="2000">
                <a:solidFill>
                  <a:srgbClr val="000099"/>
                </a:solidFill>
              </a:rPr>
              <a:t>Input ‘1’ (High voltage) =&gt; output ‘0’ (Low voltage)</a:t>
            </a:r>
          </a:p>
          <a:p>
            <a:pPr lvl="2" algn="l">
              <a:lnSpc>
                <a:spcPct val="107000"/>
              </a:lnSpc>
              <a:spcBef>
                <a:spcPct val="10000"/>
              </a:spcBef>
              <a:buClr>
                <a:srgbClr val="005400"/>
              </a:buClr>
              <a:buSzPct val="90000"/>
              <a:buFont typeface="Wingdings" charset="0"/>
              <a:buChar char="n"/>
            </a:pPr>
            <a:r>
              <a:rPr lang="en-US" sz="2000">
                <a:solidFill>
                  <a:srgbClr val="000099"/>
                </a:solidFill>
              </a:rPr>
              <a:t>Input ‘0’ (Low voltage)   =&gt; output ‘1’ (High voltage)</a:t>
            </a:r>
          </a:p>
          <a:p>
            <a:pPr lvl="2" algn="l">
              <a:lnSpc>
                <a:spcPct val="107000"/>
              </a:lnSpc>
              <a:spcBef>
                <a:spcPct val="10000"/>
              </a:spcBef>
              <a:buClr>
                <a:srgbClr val="005400"/>
              </a:buClr>
              <a:buSzPct val="90000"/>
              <a:buFont typeface="Wingdings" charset="0"/>
              <a:buChar char="n"/>
            </a:pPr>
            <a:endParaRPr lang="en-US" sz="2000">
              <a:solidFill>
                <a:srgbClr val="000099"/>
              </a:solidFill>
            </a:endParaRPr>
          </a:p>
        </p:txBody>
      </p:sp>
      <p:grpSp>
        <p:nvGrpSpPr>
          <p:cNvPr id="103" name="Group 102"/>
          <p:cNvGrpSpPr>
            <a:grpSpLocks/>
          </p:cNvGrpSpPr>
          <p:nvPr/>
        </p:nvGrpSpPr>
        <p:grpSpPr bwMode="auto">
          <a:xfrm>
            <a:off x="2590800" y="2057400"/>
            <a:ext cx="2971800" cy="3165475"/>
            <a:chOff x="-381413" y="2057400"/>
            <a:chExt cx="2972213" cy="3165649"/>
          </a:xfrm>
        </p:grpSpPr>
        <p:sp>
          <p:nvSpPr>
            <p:cNvPr id="50233" name="TextBox 103"/>
            <p:cNvSpPr txBox="1">
              <a:spLocks noChangeArrowheads="1"/>
            </p:cNvSpPr>
            <p:nvPr/>
          </p:nvSpPr>
          <p:spPr bwMode="auto">
            <a:xfrm>
              <a:off x="-381413" y="3581400"/>
              <a:ext cx="152457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Input = </a:t>
              </a:r>
              <a:r>
                <a:rPr lang="en-US" sz="1800">
                  <a:solidFill>
                    <a:srgbClr val="FF1A1A"/>
                  </a:solidFill>
                </a:rPr>
                <a:t>High</a:t>
              </a:r>
            </a:p>
          </p:txBody>
        </p:sp>
        <p:sp>
          <p:nvSpPr>
            <p:cNvPr id="50234" name="TextBox 104"/>
            <p:cNvSpPr txBox="1">
              <a:spLocks noChangeArrowheads="1"/>
            </p:cNvSpPr>
            <p:nvPr/>
          </p:nvSpPr>
          <p:spPr bwMode="auto">
            <a:xfrm>
              <a:off x="1600200" y="3276600"/>
              <a:ext cx="990600" cy="5955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Output</a:t>
              </a:r>
            </a:p>
            <a:p>
              <a:r>
                <a:rPr lang="en-US" sz="1800">
                  <a:solidFill>
                    <a:srgbClr val="000066"/>
                  </a:solidFill>
                </a:rPr>
                <a:t>= </a:t>
              </a:r>
              <a:r>
                <a:rPr lang="en-US" sz="1800">
                  <a:solidFill>
                    <a:srgbClr val="FF1A1A"/>
                  </a:solidFill>
                </a:rPr>
                <a:t>Low</a:t>
              </a:r>
            </a:p>
          </p:txBody>
        </p:sp>
        <p:grpSp>
          <p:nvGrpSpPr>
            <p:cNvPr id="50235" name="Group 105"/>
            <p:cNvGrpSpPr>
              <a:grpSpLocks/>
            </p:cNvGrpSpPr>
            <p:nvPr/>
          </p:nvGrpSpPr>
          <p:grpSpPr bwMode="auto">
            <a:xfrm>
              <a:off x="381000" y="3352800"/>
              <a:ext cx="1143000" cy="1371600"/>
              <a:chOff x="6858000" y="1219200"/>
              <a:chExt cx="1143000" cy="1371600"/>
            </a:xfrm>
          </p:grpSpPr>
          <p:cxnSp>
            <p:nvCxnSpPr>
              <p:cNvPr id="50244" name="Straight Connector 114"/>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45" name="Straight Connector 115"/>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46" name="Straight Connector 116"/>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47" name="Straight Connector 117"/>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48" name="Straight Connector 118"/>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49" name="Straight Connector 119"/>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50" name="Straight Connector 120"/>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50251" name="Oval 121"/>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50252" name="Oval 122"/>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50253" name="Oval 123"/>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cxnSp>
          <p:nvCxnSpPr>
            <p:cNvPr id="50236" name="Straight Connector 106"/>
            <p:cNvCxnSpPr>
              <a:cxnSpLocks noChangeShapeType="1"/>
            </p:cNvCxnSpPr>
            <p:nvPr/>
          </p:nvCxnSpPr>
          <p:spPr bwMode="auto">
            <a:xfrm>
              <a:off x="1447800" y="3200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37" name="Straight Connector 107"/>
            <p:cNvCxnSpPr>
              <a:cxnSpLocks noChangeShapeType="1"/>
            </p:cNvCxnSpPr>
            <p:nvPr/>
          </p:nvCxnSpPr>
          <p:spPr bwMode="auto">
            <a:xfrm>
              <a:off x="1447800" y="2362200"/>
              <a:ext cx="0" cy="4572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50238" name="Freeform 108"/>
            <p:cNvSpPr>
              <a:spLocks/>
            </p:cNvSpPr>
            <p:nvPr/>
          </p:nvSpPr>
          <p:spPr bwMode="auto">
            <a:xfrm>
              <a:off x="1295400" y="2819400"/>
              <a:ext cx="269240" cy="374650"/>
            </a:xfrm>
            <a:custGeom>
              <a:avLst/>
              <a:gdLst>
                <a:gd name="T0" fmla="*/ 88433 w 336550"/>
                <a:gd name="T1" fmla="*/ 46832 h 749300"/>
                <a:gd name="T2" fmla="*/ 10404 w 336550"/>
                <a:gd name="T3" fmla="*/ 40085 h 749300"/>
                <a:gd name="T4" fmla="*/ 137851 w 336550"/>
                <a:gd name="T5" fmla="*/ 32941 h 749300"/>
                <a:gd name="T6" fmla="*/ 10404 w 336550"/>
                <a:gd name="T7" fmla="*/ 25004 h 749300"/>
                <a:gd name="T8" fmla="*/ 137851 w 336550"/>
                <a:gd name="T9" fmla="*/ 17066 h 749300"/>
                <a:gd name="T10" fmla="*/ 0 w 336550"/>
                <a:gd name="T11" fmla="*/ 6747 h 749300"/>
                <a:gd name="T12" fmla="*/ 83230 w 336550"/>
                <a:gd name="T13" fmla="*/ 0 h 749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550" h="749300">
                  <a:moveTo>
                    <a:pt x="215900" y="749300"/>
                  </a:moveTo>
                  <a:lnTo>
                    <a:pt x="25400" y="641350"/>
                  </a:lnTo>
                  <a:lnTo>
                    <a:pt x="336550" y="527050"/>
                  </a:lnTo>
                  <a:lnTo>
                    <a:pt x="25400" y="400050"/>
                  </a:lnTo>
                  <a:lnTo>
                    <a:pt x="336550" y="273050"/>
                  </a:lnTo>
                  <a:lnTo>
                    <a:pt x="0" y="107950"/>
                  </a:lnTo>
                  <a:lnTo>
                    <a:pt x="20320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cxnSp>
          <p:nvCxnSpPr>
            <p:cNvPr id="50239" name="Straight Connector 109"/>
            <p:cNvCxnSpPr>
              <a:cxnSpLocks noChangeShapeType="1"/>
            </p:cNvCxnSpPr>
            <p:nvPr/>
          </p:nvCxnSpPr>
          <p:spPr bwMode="auto">
            <a:xfrm>
              <a:off x="1447800" y="46482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50240" name="TextBox 110"/>
            <p:cNvSpPr txBox="1">
              <a:spLocks noChangeArrowheads="1"/>
            </p:cNvSpPr>
            <p:nvPr/>
          </p:nvSpPr>
          <p:spPr bwMode="auto">
            <a:xfrm>
              <a:off x="990600" y="2057400"/>
              <a:ext cx="87738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Power</a:t>
              </a:r>
            </a:p>
          </p:txBody>
        </p:sp>
        <p:sp>
          <p:nvSpPr>
            <p:cNvPr id="50241" name="TextBox 111"/>
            <p:cNvSpPr txBox="1">
              <a:spLocks noChangeArrowheads="1"/>
            </p:cNvSpPr>
            <p:nvPr/>
          </p:nvSpPr>
          <p:spPr bwMode="auto">
            <a:xfrm>
              <a:off x="920270" y="4876800"/>
              <a:ext cx="101805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Ground</a:t>
              </a:r>
            </a:p>
          </p:txBody>
        </p:sp>
        <p:sp>
          <p:nvSpPr>
            <p:cNvPr id="50242" name="TextBox 112"/>
            <p:cNvSpPr txBox="1">
              <a:spLocks noChangeArrowheads="1"/>
            </p:cNvSpPr>
            <p:nvPr/>
          </p:nvSpPr>
          <p:spPr bwMode="auto">
            <a:xfrm>
              <a:off x="492535" y="2514600"/>
              <a:ext cx="1031465"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resistor</a:t>
              </a:r>
            </a:p>
            <a:p>
              <a:r>
                <a:rPr lang="en-US" sz="1800">
                  <a:solidFill>
                    <a:srgbClr val="000066"/>
                  </a:solidFill>
                </a:rPr>
                <a:t>R</a:t>
              </a:r>
            </a:p>
          </p:txBody>
        </p:sp>
        <p:cxnSp>
          <p:nvCxnSpPr>
            <p:cNvPr id="50243" name="Straight Connector 113"/>
            <p:cNvCxnSpPr>
              <a:cxnSpLocks noChangeShapeType="1"/>
            </p:cNvCxnSpPr>
            <p:nvPr/>
          </p:nvCxnSpPr>
          <p:spPr bwMode="auto">
            <a:xfrm flipH="1">
              <a:off x="1447800" y="3429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grpSp>
      <p:grpSp>
        <p:nvGrpSpPr>
          <p:cNvPr id="128" name="Group 127"/>
          <p:cNvGrpSpPr>
            <a:grpSpLocks/>
          </p:cNvGrpSpPr>
          <p:nvPr/>
        </p:nvGrpSpPr>
        <p:grpSpPr bwMode="auto">
          <a:xfrm>
            <a:off x="5867400" y="2057400"/>
            <a:ext cx="2946400" cy="3165475"/>
            <a:chOff x="-355771" y="2057400"/>
            <a:chExt cx="2946571" cy="3165649"/>
          </a:xfrm>
        </p:grpSpPr>
        <p:sp>
          <p:nvSpPr>
            <p:cNvPr id="50212" name="TextBox 128"/>
            <p:cNvSpPr txBox="1">
              <a:spLocks noChangeArrowheads="1"/>
            </p:cNvSpPr>
            <p:nvPr/>
          </p:nvSpPr>
          <p:spPr bwMode="auto">
            <a:xfrm>
              <a:off x="-355771" y="3581400"/>
              <a:ext cx="147329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Input = </a:t>
              </a:r>
              <a:r>
                <a:rPr lang="en-US" sz="1800">
                  <a:solidFill>
                    <a:srgbClr val="FF1A1A"/>
                  </a:solidFill>
                </a:rPr>
                <a:t>Low</a:t>
              </a:r>
            </a:p>
          </p:txBody>
        </p:sp>
        <p:sp>
          <p:nvSpPr>
            <p:cNvPr id="50213" name="TextBox 129"/>
            <p:cNvSpPr txBox="1">
              <a:spLocks noChangeArrowheads="1"/>
            </p:cNvSpPr>
            <p:nvPr/>
          </p:nvSpPr>
          <p:spPr bwMode="auto">
            <a:xfrm>
              <a:off x="1600200" y="3276600"/>
              <a:ext cx="990600" cy="5955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Output</a:t>
              </a:r>
            </a:p>
            <a:p>
              <a:r>
                <a:rPr lang="en-US" sz="1800">
                  <a:solidFill>
                    <a:srgbClr val="000066"/>
                  </a:solidFill>
                </a:rPr>
                <a:t>= </a:t>
              </a:r>
              <a:r>
                <a:rPr lang="en-US" sz="1800">
                  <a:solidFill>
                    <a:srgbClr val="FF1A1A"/>
                  </a:solidFill>
                </a:rPr>
                <a:t>High</a:t>
              </a:r>
            </a:p>
          </p:txBody>
        </p:sp>
        <p:grpSp>
          <p:nvGrpSpPr>
            <p:cNvPr id="50214" name="Group 130"/>
            <p:cNvGrpSpPr>
              <a:grpSpLocks/>
            </p:cNvGrpSpPr>
            <p:nvPr/>
          </p:nvGrpSpPr>
          <p:grpSpPr bwMode="auto">
            <a:xfrm>
              <a:off x="381000" y="3352800"/>
              <a:ext cx="1143000" cy="1371600"/>
              <a:chOff x="6858000" y="1219200"/>
              <a:chExt cx="1143000" cy="1371600"/>
            </a:xfrm>
          </p:grpSpPr>
          <p:cxnSp>
            <p:nvCxnSpPr>
              <p:cNvPr id="50223" name="Straight Connector 139"/>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24" name="Straight Connector 140"/>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25" name="Straight Connector 141"/>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26" name="Straight Connector 142"/>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27" name="Straight Connector 143"/>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28" name="Straight Connector 144"/>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29" name="Straight Connector 145"/>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50230" name="Oval 146"/>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50231" name="Oval 147"/>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50232" name="Oval 148"/>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cxnSp>
          <p:nvCxnSpPr>
            <p:cNvPr id="50215" name="Straight Connector 131"/>
            <p:cNvCxnSpPr>
              <a:cxnSpLocks noChangeShapeType="1"/>
            </p:cNvCxnSpPr>
            <p:nvPr/>
          </p:nvCxnSpPr>
          <p:spPr bwMode="auto">
            <a:xfrm>
              <a:off x="1447800" y="3200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16" name="Straight Connector 132"/>
            <p:cNvCxnSpPr>
              <a:cxnSpLocks noChangeShapeType="1"/>
            </p:cNvCxnSpPr>
            <p:nvPr/>
          </p:nvCxnSpPr>
          <p:spPr bwMode="auto">
            <a:xfrm>
              <a:off x="1447800" y="2362200"/>
              <a:ext cx="0" cy="4572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50217" name="Freeform 133"/>
            <p:cNvSpPr>
              <a:spLocks/>
            </p:cNvSpPr>
            <p:nvPr/>
          </p:nvSpPr>
          <p:spPr bwMode="auto">
            <a:xfrm>
              <a:off x="1295400" y="2819400"/>
              <a:ext cx="269240" cy="374650"/>
            </a:xfrm>
            <a:custGeom>
              <a:avLst/>
              <a:gdLst>
                <a:gd name="T0" fmla="*/ 88433 w 336550"/>
                <a:gd name="T1" fmla="*/ 46832 h 749300"/>
                <a:gd name="T2" fmla="*/ 10404 w 336550"/>
                <a:gd name="T3" fmla="*/ 40085 h 749300"/>
                <a:gd name="T4" fmla="*/ 137851 w 336550"/>
                <a:gd name="T5" fmla="*/ 32941 h 749300"/>
                <a:gd name="T6" fmla="*/ 10404 w 336550"/>
                <a:gd name="T7" fmla="*/ 25004 h 749300"/>
                <a:gd name="T8" fmla="*/ 137851 w 336550"/>
                <a:gd name="T9" fmla="*/ 17066 h 749300"/>
                <a:gd name="T10" fmla="*/ 0 w 336550"/>
                <a:gd name="T11" fmla="*/ 6747 h 749300"/>
                <a:gd name="T12" fmla="*/ 83230 w 336550"/>
                <a:gd name="T13" fmla="*/ 0 h 749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550" h="749300">
                  <a:moveTo>
                    <a:pt x="215900" y="749300"/>
                  </a:moveTo>
                  <a:lnTo>
                    <a:pt x="25400" y="641350"/>
                  </a:lnTo>
                  <a:lnTo>
                    <a:pt x="336550" y="527050"/>
                  </a:lnTo>
                  <a:lnTo>
                    <a:pt x="25400" y="400050"/>
                  </a:lnTo>
                  <a:lnTo>
                    <a:pt x="336550" y="273050"/>
                  </a:lnTo>
                  <a:lnTo>
                    <a:pt x="0" y="107950"/>
                  </a:lnTo>
                  <a:lnTo>
                    <a:pt x="20320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cxnSp>
          <p:nvCxnSpPr>
            <p:cNvPr id="50218" name="Straight Connector 134"/>
            <p:cNvCxnSpPr>
              <a:cxnSpLocks noChangeShapeType="1"/>
            </p:cNvCxnSpPr>
            <p:nvPr/>
          </p:nvCxnSpPr>
          <p:spPr bwMode="auto">
            <a:xfrm>
              <a:off x="1447800" y="46482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50219" name="TextBox 135"/>
            <p:cNvSpPr txBox="1">
              <a:spLocks noChangeArrowheads="1"/>
            </p:cNvSpPr>
            <p:nvPr/>
          </p:nvSpPr>
          <p:spPr bwMode="auto">
            <a:xfrm>
              <a:off x="990600" y="2057400"/>
              <a:ext cx="87738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Power</a:t>
              </a:r>
            </a:p>
          </p:txBody>
        </p:sp>
        <p:sp>
          <p:nvSpPr>
            <p:cNvPr id="50220" name="TextBox 136"/>
            <p:cNvSpPr txBox="1">
              <a:spLocks noChangeArrowheads="1"/>
            </p:cNvSpPr>
            <p:nvPr/>
          </p:nvSpPr>
          <p:spPr bwMode="auto">
            <a:xfrm>
              <a:off x="920270" y="4876800"/>
              <a:ext cx="101805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Ground</a:t>
              </a:r>
            </a:p>
          </p:txBody>
        </p:sp>
        <p:sp>
          <p:nvSpPr>
            <p:cNvPr id="50221" name="TextBox 137"/>
            <p:cNvSpPr txBox="1">
              <a:spLocks noChangeArrowheads="1"/>
            </p:cNvSpPr>
            <p:nvPr/>
          </p:nvSpPr>
          <p:spPr bwMode="auto">
            <a:xfrm>
              <a:off x="492535" y="2514600"/>
              <a:ext cx="1031465"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resistor</a:t>
              </a:r>
            </a:p>
            <a:p>
              <a:r>
                <a:rPr lang="en-US" sz="1800">
                  <a:solidFill>
                    <a:srgbClr val="000066"/>
                  </a:solidFill>
                </a:rPr>
                <a:t>R</a:t>
              </a:r>
            </a:p>
          </p:txBody>
        </p:sp>
        <p:cxnSp>
          <p:nvCxnSpPr>
            <p:cNvPr id="50222" name="Straight Connector 138"/>
            <p:cNvCxnSpPr>
              <a:cxnSpLocks noChangeShapeType="1"/>
            </p:cNvCxnSpPr>
            <p:nvPr/>
          </p:nvCxnSpPr>
          <p:spPr bwMode="auto">
            <a:xfrm flipH="1">
              <a:off x="1447800" y="3429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grpSp>
      <p:sp>
        <p:nvSpPr>
          <p:cNvPr id="150" name="Content Placeholder 2"/>
          <p:cNvSpPr txBox="1">
            <a:spLocks/>
          </p:cNvSpPr>
          <p:nvPr/>
        </p:nvSpPr>
        <p:spPr bwMode="auto">
          <a:xfrm>
            <a:off x="6705600" y="1143000"/>
            <a:ext cx="2286000" cy="838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660033"/>
              </a:buClr>
              <a:buFont typeface="Wingdings" charset="0"/>
              <a:buNone/>
              <a:defRPr/>
            </a:pPr>
            <a:r>
              <a:rPr lang="en-US" sz="1800" dirty="0" smtClean="0">
                <a:solidFill>
                  <a:srgbClr val="003300"/>
                </a:solidFill>
                <a:latin typeface="Helvetica"/>
              </a:rPr>
              <a:t>Low input means no current flows, so output stay high</a:t>
            </a:r>
          </a:p>
        </p:txBody>
      </p:sp>
      <p:sp>
        <p:nvSpPr>
          <p:cNvPr id="151" name="Content Placeholder 2"/>
          <p:cNvSpPr txBox="1">
            <a:spLocks/>
          </p:cNvSpPr>
          <p:nvPr/>
        </p:nvSpPr>
        <p:spPr bwMode="auto">
          <a:xfrm>
            <a:off x="4648200" y="2438400"/>
            <a:ext cx="1981200" cy="838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660033"/>
              </a:buClr>
              <a:buFont typeface="Wingdings" charset="0"/>
              <a:buNone/>
              <a:defRPr/>
            </a:pPr>
            <a:r>
              <a:rPr lang="en-US" sz="1800" dirty="0" smtClean="0">
                <a:solidFill>
                  <a:srgbClr val="003300"/>
                </a:solidFill>
                <a:latin typeface="Helvetica"/>
              </a:rPr>
              <a:t>Voltage drop when current flows</a:t>
            </a:r>
          </a:p>
        </p:txBody>
      </p:sp>
      <p:grpSp>
        <p:nvGrpSpPr>
          <p:cNvPr id="50183" name="Group 152"/>
          <p:cNvGrpSpPr>
            <a:grpSpLocks/>
          </p:cNvGrpSpPr>
          <p:nvPr/>
        </p:nvGrpSpPr>
        <p:grpSpPr bwMode="auto">
          <a:xfrm>
            <a:off x="0" y="1371600"/>
            <a:ext cx="2747963" cy="4100513"/>
            <a:chOff x="0" y="1371600"/>
            <a:chExt cx="2747983" cy="4100748"/>
          </a:xfrm>
        </p:grpSpPr>
        <p:grpSp>
          <p:nvGrpSpPr>
            <p:cNvPr id="50189" name="Group 101"/>
            <p:cNvGrpSpPr>
              <a:grpSpLocks/>
            </p:cNvGrpSpPr>
            <p:nvPr/>
          </p:nvGrpSpPr>
          <p:grpSpPr bwMode="auto">
            <a:xfrm>
              <a:off x="0" y="2057400"/>
              <a:ext cx="2747983" cy="3414948"/>
              <a:chOff x="0" y="2057400"/>
              <a:chExt cx="2747983" cy="3414948"/>
            </a:xfrm>
          </p:grpSpPr>
          <p:sp>
            <p:nvSpPr>
              <p:cNvPr id="50191" name="TextBox 24"/>
              <p:cNvSpPr txBox="1">
                <a:spLocks noChangeArrowheads="1"/>
              </p:cNvSpPr>
              <p:nvPr/>
            </p:nvSpPr>
            <p:spPr bwMode="auto">
              <a:xfrm>
                <a:off x="0" y="3581400"/>
                <a:ext cx="76174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Input</a:t>
                </a:r>
              </a:p>
            </p:txBody>
          </p:sp>
          <p:sp>
            <p:nvSpPr>
              <p:cNvPr id="50192" name="TextBox 10"/>
              <p:cNvSpPr txBox="1">
                <a:spLocks noChangeArrowheads="1"/>
              </p:cNvSpPr>
              <p:nvPr/>
            </p:nvSpPr>
            <p:spPr bwMode="auto">
              <a:xfrm>
                <a:off x="1600200" y="3276600"/>
                <a:ext cx="990600" cy="346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Output</a:t>
                </a:r>
              </a:p>
            </p:txBody>
          </p:sp>
          <p:grpSp>
            <p:nvGrpSpPr>
              <p:cNvPr id="50193" name="Group 11"/>
              <p:cNvGrpSpPr>
                <a:grpSpLocks/>
              </p:cNvGrpSpPr>
              <p:nvPr/>
            </p:nvGrpSpPr>
            <p:grpSpPr bwMode="auto">
              <a:xfrm>
                <a:off x="381000" y="3352800"/>
                <a:ext cx="1143000" cy="1371600"/>
                <a:chOff x="6858000" y="1219200"/>
                <a:chExt cx="1143000" cy="1371600"/>
              </a:xfrm>
            </p:grpSpPr>
            <p:cxnSp>
              <p:nvCxnSpPr>
                <p:cNvPr id="50202" name="Straight Connector 12"/>
                <p:cNvCxnSpPr>
                  <a:cxnSpLocks noChangeShapeType="1"/>
                </p:cNvCxnSpPr>
                <p:nvPr/>
              </p:nvCxnSpPr>
              <p:spPr bwMode="auto">
                <a:xfrm>
                  <a:off x="75438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03" name="Straight Connector 13"/>
                <p:cNvCxnSpPr>
                  <a:cxnSpLocks noChangeShapeType="1"/>
                </p:cNvCxnSpPr>
                <p:nvPr/>
              </p:nvCxnSpPr>
              <p:spPr bwMode="auto">
                <a:xfrm flipH="1">
                  <a:off x="6934200" y="1905000"/>
                  <a:ext cx="609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04" name="Straight Connector 14"/>
                <p:cNvCxnSpPr>
                  <a:cxnSpLocks noChangeShapeType="1"/>
                </p:cNvCxnSpPr>
                <p:nvPr/>
              </p:nvCxnSpPr>
              <p:spPr bwMode="auto">
                <a:xfrm>
                  <a:off x="7696200" y="1524000"/>
                  <a:ext cx="0" cy="7620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05" name="Straight Connector 15"/>
                <p:cNvCxnSpPr>
                  <a:cxnSpLocks noChangeShapeType="1"/>
                </p:cNvCxnSpPr>
                <p:nvPr/>
              </p:nvCxnSpPr>
              <p:spPr bwMode="auto">
                <a:xfrm flipH="1">
                  <a:off x="7696200" y="1524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06" name="Straight Connector 16"/>
                <p:cNvCxnSpPr>
                  <a:cxnSpLocks noChangeShapeType="1"/>
                </p:cNvCxnSpPr>
                <p:nvPr/>
              </p:nvCxnSpPr>
              <p:spPr bwMode="auto">
                <a:xfrm>
                  <a:off x="7924800" y="22860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07" name="Straight Connector 17"/>
                <p:cNvCxnSpPr>
                  <a:cxnSpLocks noChangeShapeType="1"/>
                </p:cNvCxnSpPr>
                <p:nvPr/>
              </p:nvCxnSpPr>
              <p:spPr bwMode="auto">
                <a:xfrm flipH="1">
                  <a:off x="7696200" y="2286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208" name="Straight Connector 18"/>
                <p:cNvCxnSpPr>
                  <a:cxnSpLocks noChangeShapeType="1"/>
                </p:cNvCxnSpPr>
                <p:nvPr/>
              </p:nvCxnSpPr>
              <p:spPr bwMode="auto">
                <a:xfrm>
                  <a:off x="7924800" y="1295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50209" name="Oval 19"/>
                <p:cNvSpPr>
                  <a:spLocks noChangeArrowheads="1"/>
                </p:cNvSpPr>
                <p:nvPr/>
              </p:nvSpPr>
              <p:spPr bwMode="auto">
                <a:xfrm>
                  <a:off x="6858000" y="18288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50210" name="Oval 20"/>
                <p:cNvSpPr>
                  <a:spLocks noChangeArrowheads="1"/>
                </p:cNvSpPr>
                <p:nvPr/>
              </p:nvSpPr>
              <p:spPr bwMode="auto">
                <a:xfrm>
                  <a:off x="7848600" y="24384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50211" name="Oval 21"/>
                <p:cNvSpPr>
                  <a:spLocks noChangeArrowheads="1"/>
                </p:cNvSpPr>
                <p:nvPr/>
              </p:nvSpPr>
              <p:spPr bwMode="auto">
                <a:xfrm>
                  <a:off x="7848600" y="1219200"/>
                  <a:ext cx="152400" cy="1524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cxnSp>
            <p:nvCxnSpPr>
              <p:cNvPr id="50194" name="Straight Connector 33"/>
              <p:cNvCxnSpPr>
                <a:cxnSpLocks noChangeShapeType="1"/>
              </p:cNvCxnSpPr>
              <p:nvPr/>
            </p:nvCxnSpPr>
            <p:spPr bwMode="auto">
              <a:xfrm>
                <a:off x="1447800" y="32004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cxnSp>
            <p:nvCxnSpPr>
              <p:cNvPr id="50195" name="Straight Connector 37"/>
              <p:cNvCxnSpPr>
                <a:cxnSpLocks noChangeShapeType="1"/>
              </p:cNvCxnSpPr>
              <p:nvPr/>
            </p:nvCxnSpPr>
            <p:spPr bwMode="auto">
              <a:xfrm>
                <a:off x="1447800" y="2362200"/>
                <a:ext cx="0" cy="4572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50196" name="Freeform 38"/>
              <p:cNvSpPr>
                <a:spLocks/>
              </p:cNvSpPr>
              <p:nvPr/>
            </p:nvSpPr>
            <p:spPr bwMode="auto">
              <a:xfrm>
                <a:off x="1295400" y="2819400"/>
                <a:ext cx="269240" cy="374650"/>
              </a:xfrm>
              <a:custGeom>
                <a:avLst/>
                <a:gdLst>
                  <a:gd name="T0" fmla="*/ 88433 w 336550"/>
                  <a:gd name="T1" fmla="*/ 46832 h 749300"/>
                  <a:gd name="T2" fmla="*/ 10404 w 336550"/>
                  <a:gd name="T3" fmla="*/ 40085 h 749300"/>
                  <a:gd name="T4" fmla="*/ 137851 w 336550"/>
                  <a:gd name="T5" fmla="*/ 32941 h 749300"/>
                  <a:gd name="T6" fmla="*/ 10404 w 336550"/>
                  <a:gd name="T7" fmla="*/ 25004 h 749300"/>
                  <a:gd name="T8" fmla="*/ 137851 w 336550"/>
                  <a:gd name="T9" fmla="*/ 17066 h 749300"/>
                  <a:gd name="T10" fmla="*/ 0 w 336550"/>
                  <a:gd name="T11" fmla="*/ 6747 h 749300"/>
                  <a:gd name="T12" fmla="*/ 83230 w 336550"/>
                  <a:gd name="T13" fmla="*/ 0 h 749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550" h="749300">
                    <a:moveTo>
                      <a:pt x="215900" y="749300"/>
                    </a:moveTo>
                    <a:lnTo>
                      <a:pt x="25400" y="641350"/>
                    </a:lnTo>
                    <a:lnTo>
                      <a:pt x="336550" y="527050"/>
                    </a:lnTo>
                    <a:lnTo>
                      <a:pt x="25400" y="400050"/>
                    </a:lnTo>
                    <a:lnTo>
                      <a:pt x="336550" y="273050"/>
                    </a:lnTo>
                    <a:lnTo>
                      <a:pt x="0" y="107950"/>
                    </a:lnTo>
                    <a:lnTo>
                      <a:pt x="20320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cxnSp>
            <p:nvCxnSpPr>
              <p:cNvPr id="50197" name="Straight Connector 40"/>
              <p:cNvCxnSpPr>
                <a:cxnSpLocks noChangeShapeType="1"/>
              </p:cNvCxnSpPr>
              <p:nvPr/>
            </p:nvCxnSpPr>
            <p:spPr bwMode="auto">
              <a:xfrm>
                <a:off x="1447800" y="4648200"/>
                <a:ext cx="0" cy="22860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sp>
            <p:nvSpPr>
              <p:cNvPr id="50198" name="TextBox 42"/>
              <p:cNvSpPr txBox="1">
                <a:spLocks noChangeArrowheads="1"/>
              </p:cNvSpPr>
              <p:nvPr/>
            </p:nvSpPr>
            <p:spPr bwMode="auto">
              <a:xfrm>
                <a:off x="110610" y="2057400"/>
                <a:ext cx="263737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Power = +3 or +5 Volts</a:t>
                </a:r>
              </a:p>
            </p:txBody>
          </p:sp>
          <p:sp>
            <p:nvSpPr>
              <p:cNvPr id="50199" name="TextBox 43"/>
              <p:cNvSpPr txBox="1">
                <a:spLocks noChangeArrowheads="1"/>
              </p:cNvSpPr>
              <p:nvPr/>
            </p:nvSpPr>
            <p:spPr bwMode="auto">
              <a:xfrm>
                <a:off x="867578" y="4876800"/>
                <a:ext cx="1123437"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Ground</a:t>
                </a:r>
              </a:p>
              <a:p>
                <a:r>
                  <a:rPr lang="en-US" sz="1800">
                    <a:solidFill>
                      <a:srgbClr val="000066"/>
                    </a:solidFill>
                  </a:rPr>
                  <a:t>= 0 Volts</a:t>
                </a:r>
              </a:p>
            </p:txBody>
          </p:sp>
          <p:sp>
            <p:nvSpPr>
              <p:cNvPr id="50200" name="TextBox 44"/>
              <p:cNvSpPr txBox="1">
                <a:spLocks noChangeArrowheads="1"/>
              </p:cNvSpPr>
              <p:nvPr/>
            </p:nvSpPr>
            <p:spPr bwMode="auto">
              <a:xfrm>
                <a:off x="492535" y="2514600"/>
                <a:ext cx="1031465"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resistor</a:t>
                </a:r>
              </a:p>
              <a:p>
                <a:r>
                  <a:rPr lang="en-US" sz="1800">
                    <a:solidFill>
                      <a:srgbClr val="000066"/>
                    </a:solidFill>
                  </a:rPr>
                  <a:t>R</a:t>
                </a:r>
              </a:p>
            </p:txBody>
          </p:sp>
          <p:cxnSp>
            <p:nvCxnSpPr>
              <p:cNvPr id="50201" name="Straight Connector 91"/>
              <p:cNvCxnSpPr>
                <a:cxnSpLocks noChangeShapeType="1"/>
              </p:cNvCxnSpPr>
              <p:nvPr/>
            </p:nvCxnSpPr>
            <p:spPr bwMode="auto">
              <a:xfrm flipH="1">
                <a:off x="1447800" y="3429000"/>
                <a:ext cx="228600" cy="0"/>
              </a:xfrm>
              <a:prstGeom prst="line">
                <a:avLst/>
              </a:prstGeom>
              <a:noFill/>
              <a:ln w="19050">
                <a:solidFill>
                  <a:srgbClr val="000000"/>
                </a:solidFill>
                <a:round/>
                <a:headEnd/>
                <a:tailEnd type="none" w="sm" len="sm"/>
              </a:ln>
              <a:extLst>
                <a:ext uri="{909E8E84-426E-40dd-AFC4-6F175D3DCCD1}">
                  <a14:hiddenFill xmlns:a14="http://schemas.microsoft.com/office/drawing/2010/main">
                    <a:noFill/>
                  </a14:hiddenFill>
                </a:ext>
              </a:extLst>
            </p:spPr>
          </p:cxnSp>
        </p:grpSp>
        <p:sp>
          <p:nvSpPr>
            <p:cNvPr id="152" name="Content Placeholder 2"/>
            <p:cNvSpPr txBox="1">
              <a:spLocks/>
            </p:cNvSpPr>
            <p:nvPr/>
          </p:nvSpPr>
          <p:spPr bwMode="auto">
            <a:xfrm>
              <a:off x="152401" y="1371600"/>
              <a:ext cx="2362217" cy="38102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660033"/>
                </a:buClr>
                <a:buFont typeface="Wingdings" charset="0"/>
                <a:buNone/>
                <a:defRPr/>
              </a:pPr>
              <a:r>
                <a:rPr lang="en-US" sz="1800" dirty="0" smtClean="0">
                  <a:solidFill>
                    <a:srgbClr val="003300"/>
                  </a:solidFill>
                  <a:latin typeface="Helvetica"/>
                </a:rPr>
                <a:t>An Inverter circuit</a:t>
              </a:r>
            </a:p>
          </p:txBody>
        </p:sp>
      </p:grpSp>
      <p:grpSp>
        <p:nvGrpSpPr>
          <p:cNvPr id="161" name="Group 160"/>
          <p:cNvGrpSpPr>
            <a:grpSpLocks/>
          </p:cNvGrpSpPr>
          <p:nvPr/>
        </p:nvGrpSpPr>
        <p:grpSpPr bwMode="auto">
          <a:xfrm>
            <a:off x="3200400" y="1219200"/>
            <a:ext cx="2438400" cy="3352800"/>
            <a:chOff x="3352800" y="1371600"/>
            <a:chExt cx="2438400" cy="3352800"/>
          </a:xfrm>
        </p:grpSpPr>
        <p:sp>
          <p:nvSpPr>
            <p:cNvPr id="157" name="Content Placeholder 2"/>
            <p:cNvSpPr txBox="1">
              <a:spLocks/>
            </p:cNvSpPr>
            <p:nvPr/>
          </p:nvSpPr>
          <p:spPr bwMode="auto">
            <a:xfrm>
              <a:off x="3352800" y="1371600"/>
              <a:ext cx="2438400" cy="838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660033"/>
                </a:buClr>
                <a:buFont typeface="Wingdings" charset="0"/>
                <a:buNone/>
                <a:defRPr/>
              </a:pPr>
              <a:r>
                <a:rPr lang="en-US" sz="1800" dirty="0" smtClean="0">
                  <a:solidFill>
                    <a:srgbClr val="003300"/>
                  </a:solidFill>
                  <a:latin typeface="Helvetica"/>
                </a:rPr>
                <a:t>High input connects Output to Ground</a:t>
              </a:r>
            </a:p>
          </p:txBody>
        </p:sp>
        <p:grpSp>
          <p:nvGrpSpPr>
            <p:cNvPr id="50186" name="Group 157"/>
            <p:cNvGrpSpPr>
              <a:grpSpLocks/>
            </p:cNvGrpSpPr>
            <p:nvPr/>
          </p:nvGrpSpPr>
          <p:grpSpPr bwMode="auto">
            <a:xfrm>
              <a:off x="4724400" y="2590800"/>
              <a:ext cx="0" cy="2133600"/>
              <a:chOff x="4572000" y="2438400"/>
              <a:chExt cx="0" cy="2133600"/>
            </a:xfrm>
          </p:grpSpPr>
          <p:cxnSp>
            <p:nvCxnSpPr>
              <p:cNvPr id="50187" name="Straight Arrow Connector 158"/>
              <p:cNvCxnSpPr>
                <a:cxnSpLocks noChangeShapeType="1"/>
              </p:cNvCxnSpPr>
              <p:nvPr/>
            </p:nvCxnSpPr>
            <p:spPr bwMode="auto">
              <a:xfrm>
                <a:off x="4572000" y="2438400"/>
                <a:ext cx="0" cy="91440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0188" name="Straight Arrow Connector 159"/>
              <p:cNvCxnSpPr>
                <a:cxnSpLocks noChangeShapeType="1"/>
              </p:cNvCxnSpPr>
              <p:nvPr/>
            </p:nvCxnSpPr>
            <p:spPr bwMode="auto">
              <a:xfrm>
                <a:off x="4572000" y="3657600"/>
                <a:ext cx="0" cy="91440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4332003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dissolve">
                                      <p:cBhvr>
                                        <p:cTn id="12" dur="500"/>
                                        <p:tgtEl>
                                          <p:spTgt spid="1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dissolve">
                                      <p:cBhvr>
                                        <p:cTn id="17" dur="500"/>
                                        <p:tgtEl>
                                          <p:spTgt spid="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dissolve">
                                      <p:cBhvr>
                                        <p:cTn id="22" dur="500"/>
                                        <p:tgtEl>
                                          <p:spTgt spid="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0"/>
                                        </p:tgtEl>
                                        <p:attrNameLst>
                                          <p:attrName>style.visibility</p:attrName>
                                        </p:attrNameLst>
                                      </p:cBhvr>
                                      <p:to>
                                        <p:strVal val="visible"/>
                                      </p:to>
                                    </p:set>
                                    <p:animEffect transition="in" filter="dissolve">
                                      <p:cBhvr>
                                        <p:cTn id="27" dur="500"/>
                                        <p:tgtEl>
                                          <p:spTgt spid="1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0" grpId="0"/>
      <p:bldP spid="151" grpId="0"/>
    </p:bldLst>
  </p:timing>
</p:sld>
</file>

<file path=ppt/theme/theme1.xml><?xml version="1.0" encoding="utf-8"?>
<a:theme xmlns:a="http://schemas.openxmlformats.org/drawingml/2006/main" name="class6-wrapup">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6-wrapu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lnDef>
  </a:objectDefaults>
  <a:extraClrSchemeLst>
    <a:extraClrScheme>
      <a:clrScheme name="class6-wrapu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6-wrap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6-wrapu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6-wrapu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6-wrapu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6-wrapu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6-wrapu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6-wrapup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349 Su'02\class6-wrapup.ppt</Template>
  <TotalTime>28603</TotalTime>
  <Pages>15</Pages>
  <Words>3283</Words>
  <Application>Microsoft Macintosh PowerPoint</Application>
  <PresentationFormat>Overhead</PresentationFormat>
  <Paragraphs>737</Paragraphs>
  <Slides>36</Slides>
  <Notes>18</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36</vt:i4>
      </vt:variant>
    </vt:vector>
  </HeadingPairs>
  <TitlesOfParts>
    <vt:vector size="40" baseType="lpstr">
      <vt:lpstr>class6-wrapup</vt:lpstr>
      <vt:lpstr>class02</vt:lpstr>
      <vt:lpstr>class01a</vt:lpstr>
      <vt:lpstr>Document</vt:lpstr>
      <vt:lpstr>Chapter 2: Bits and Bytes </vt:lpstr>
      <vt:lpstr>Announcements</vt:lpstr>
      <vt:lpstr>Recap: Systems In a Nutshell</vt:lpstr>
      <vt:lpstr>Decimal Representation</vt:lpstr>
      <vt:lpstr>Binary Representation – Why Bits?</vt:lpstr>
      <vt:lpstr>Digital Logic via Boolean Algebra</vt:lpstr>
      <vt:lpstr>Common Digital Logic Operations</vt:lpstr>
      <vt:lpstr>Implementing Digital Logic using Transistors</vt:lpstr>
      <vt:lpstr>Implementing an Inverter or Not “~” Operation</vt:lpstr>
      <vt:lpstr>Implementing a NAND operation</vt:lpstr>
      <vt:lpstr>Binary Digital Logic Symbols</vt:lpstr>
      <vt:lpstr>Building a Binary Adder</vt:lpstr>
      <vt:lpstr>Binary Representation (2)</vt:lpstr>
      <vt:lpstr>Hexadecimal Representation</vt:lpstr>
      <vt:lpstr>How We Use These Representations</vt:lpstr>
      <vt:lpstr>Byte-Addressed Memory</vt:lpstr>
      <vt:lpstr>Machine Words</vt:lpstr>
      <vt:lpstr>Machine Words</vt:lpstr>
      <vt:lpstr>Word-Oriented Memory Organization</vt:lpstr>
      <vt:lpstr>Data Representations</vt:lpstr>
      <vt:lpstr>Storing Data in Memory</vt:lpstr>
      <vt:lpstr>Pointers in C</vt:lpstr>
      <vt:lpstr>Dereferencing Pointers in C</vt:lpstr>
      <vt:lpstr>Pointer Values</vt:lpstr>
      <vt:lpstr>Relations Between Logic Operations</vt:lpstr>
      <vt:lpstr>General Boolean Algebras</vt:lpstr>
      <vt:lpstr>Using Boolean Operators for Representing &amp; Manipulating Sets</vt:lpstr>
      <vt:lpstr>Bit-Level Operations in C</vt:lpstr>
      <vt:lpstr>Supplementary Slides</vt:lpstr>
      <vt:lpstr>Integer Algebra vs. Boolean Algebra</vt:lpstr>
      <vt:lpstr> </vt:lpstr>
      <vt:lpstr> </vt:lpstr>
      <vt:lpstr>Properties of &amp; and ^</vt:lpstr>
      <vt:lpstr>Application of Boolean Algebra</vt:lpstr>
      <vt:lpstr>Binary Digital Logic Circuit Example</vt:lpstr>
      <vt:lpstr>Byte-Oriented Memory Organization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subject/>
  <dc:creator>Randal E. Bryant and David R. O'Hallaron</dc:creator>
  <cp:keywords/>
  <dc:description/>
  <cp:lastModifiedBy>Richard Han</cp:lastModifiedBy>
  <cp:revision>302</cp:revision>
  <cp:lastPrinted>1999-01-11T23:34:46Z</cp:lastPrinted>
  <dcterms:created xsi:type="dcterms:W3CDTF">2013-08-26T23:42:02Z</dcterms:created>
  <dcterms:modified xsi:type="dcterms:W3CDTF">2019-08-23T09:22:36Z</dcterms:modified>
</cp:coreProperties>
</file>