
<file path=[Content_Types].xml><?xml version="1.0" encoding="utf-8"?>
<Types xmlns="http://schemas.openxmlformats.org/package/2006/content-types">
  <Default Extension="xml" ContentType="application/xml"/>
  <Default Extension="doc" ContentType="application/msword"/>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4.bin" ContentType="application/vnd.openxmlformats-officedocument.oleObject"/>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oleObject5.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embeddings/oleObject6.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embeddings/oleObject7.bin" ContentType="application/vnd.openxmlformats-officedocument.oleObject"/>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821" r:id="rId2"/>
    <p:sldMasterId id="2147483882" r:id="rId3"/>
    <p:sldMasterId id="2147483894" r:id="rId4"/>
    <p:sldMasterId id="2147484059" r:id="rId5"/>
  </p:sldMasterIdLst>
  <p:notesMasterIdLst>
    <p:notesMasterId r:id="rId72"/>
  </p:notesMasterIdLst>
  <p:handoutMasterIdLst>
    <p:handoutMasterId r:id="rId73"/>
  </p:handoutMasterIdLst>
  <p:sldIdLst>
    <p:sldId id="375" r:id="rId6"/>
    <p:sldId id="429" r:id="rId7"/>
    <p:sldId id="308" r:id="rId8"/>
    <p:sldId id="458" r:id="rId9"/>
    <p:sldId id="459" r:id="rId10"/>
    <p:sldId id="460" r:id="rId11"/>
    <p:sldId id="368" r:id="rId12"/>
    <p:sldId id="381" r:id="rId13"/>
    <p:sldId id="382" r:id="rId14"/>
    <p:sldId id="383" r:id="rId15"/>
    <p:sldId id="384" r:id="rId16"/>
    <p:sldId id="385" r:id="rId17"/>
    <p:sldId id="386" r:id="rId18"/>
    <p:sldId id="387" r:id="rId19"/>
    <p:sldId id="388" r:id="rId20"/>
    <p:sldId id="389" r:id="rId21"/>
    <p:sldId id="461"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11" r:id="rId37"/>
    <p:sldId id="431" r:id="rId38"/>
    <p:sldId id="432" r:id="rId39"/>
    <p:sldId id="433" r:id="rId40"/>
    <p:sldId id="434" r:id="rId41"/>
    <p:sldId id="435" r:id="rId42"/>
    <p:sldId id="436" r:id="rId43"/>
    <p:sldId id="437" r:id="rId44"/>
    <p:sldId id="438" r:id="rId45"/>
    <p:sldId id="462" r:id="rId46"/>
    <p:sldId id="439" r:id="rId47"/>
    <p:sldId id="440" r:id="rId48"/>
    <p:sldId id="441" r:id="rId49"/>
    <p:sldId id="443" r:id="rId50"/>
    <p:sldId id="444" r:id="rId51"/>
    <p:sldId id="445" r:id="rId52"/>
    <p:sldId id="446" r:id="rId53"/>
    <p:sldId id="447" r:id="rId54"/>
    <p:sldId id="405" r:id="rId55"/>
    <p:sldId id="430" r:id="rId56"/>
    <p:sldId id="406" r:id="rId57"/>
    <p:sldId id="407" r:id="rId58"/>
    <p:sldId id="408" r:id="rId59"/>
    <p:sldId id="409" r:id="rId60"/>
    <p:sldId id="410" r:id="rId61"/>
    <p:sldId id="448" r:id="rId62"/>
    <p:sldId id="449" r:id="rId63"/>
    <p:sldId id="450" r:id="rId64"/>
    <p:sldId id="451" r:id="rId65"/>
    <p:sldId id="452" r:id="rId66"/>
    <p:sldId id="453" r:id="rId67"/>
    <p:sldId id="454" r:id="rId68"/>
    <p:sldId id="455" r:id="rId69"/>
    <p:sldId id="456" r:id="rId70"/>
    <p:sldId id="457" r:id="rId71"/>
  </p:sldIdLst>
  <p:sldSz cx="9144000" cy="6858000" type="letter"/>
  <p:notesSz cx="6858000" cy="9144000"/>
  <p:defaultTextStyle>
    <a:defPPr>
      <a:defRPr lang="en-US"/>
    </a:defPPr>
    <a:lvl1pPr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Helvetica" charset="0"/>
        <a:ea typeface="ＭＳ Ｐゴシック" charset="0"/>
        <a:cs typeface="ＭＳ Ｐゴシック" charset="0"/>
      </a:defRPr>
    </a:lvl5pPr>
    <a:lvl6pPr marL="2286000" algn="l" defTabSz="457200" rtl="0" eaLnBrk="1" latinLnBrk="0" hangingPunct="1">
      <a:defRPr sz="2400" b="1" kern="1200">
        <a:solidFill>
          <a:schemeClr val="tx1"/>
        </a:solidFill>
        <a:latin typeface="Helvetica" charset="0"/>
        <a:ea typeface="ＭＳ Ｐゴシック" charset="0"/>
        <a:cs typeface="ＭＳ Ｐゴシック" charset="0"/>
      </a:defRPr>
    </a:lvl6pPr>
    <a:lvl7pPr marL="2743200" algn="l" defTabSz="457200" rtl="0" eaLnBrk="1" latinLnBrk="0" hangingPunct="1">
      <a:defRPr sz="2400" b="1" kern="1200">
        <a:solidFill>
          <a:schemeClr val="tx1"/>
        </a:solidFill>
        <a:latin typeface="Helvetica" charset="0"/>
        <a:ea typeface="ＭＳ Ｐゴシック" charset="0"/>
        <a:cs typeface="ＭＳ Ｐゴシック" charset="0"/>
      </a:defRPr>
    </a:lvl7pPr>
    <a:lvl8pPr marL="3200400" algn="l" defTabSz="457200" rtl="0" eaLnBrk="1" latinLnBrk="0" hangingPunct="1">
      <a:defRPr sz="2400" b="1" kern="1200">
        <a:solidFill>
          <a:schemeClr val="tx1"/>
        </a:solidFill>
        <a:latin typeface="Helvetica" charset="0"/>
        <a:ea typeface="ＭＳ Ｐゴシック" charset="0"/>
        <a:cs typeface="ＭＳ Ｐゴシック" charset="0"/>
      </a:defRPr>
    </a:lvl8pPr>
    <a:lvl9pPr marL="3657600" algn="l" defTabSz="457200" rtl="0" eaLnBrk="1" latinLnBrk="0" hangingPunct="1">
      <a:defRPr sz="2400" b="1" kern="1200">
        <a:solidFill>
          <a:schemeClr val="tx1"/>
        </a:solidFill>
        <a:latin typeface="Helvetic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69696"/>
    <a:srgbClr val="CC0000"/>
    <a:srgbClr val="1F0BD1"/>
    <a:srgbClr val="1E07A5"/>
    <a:srgbClr val="2C099E"/>
    <a:srgbClr val="2900FF"/>
    <a:srgbClr val="80177E"/>
    <a:srgbClr val="9EDC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84" y="-80"/>
      </p:cViewPr>
      <p:guideLst>
        <p:guide orient="horz" pos="2112"/>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25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notesMaster" Target="notesMasters/notesMaster1.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73" Type="http://schemas.openxmlformats.org/officeDocument/2006/relationships/handoutMaster" Target="handoutMasters/handout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image" Target="../media/image1.emf"/><Relationship Id="rId2"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51175" y="8710613"/>
            <a:ext cx="75723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algn="ctr" defTabSz="868363" eaLnBrk="0" hangingPunct="0">
              <a:lnSpc>
                <a:spcPct val="90000"/>
              </a:lnSpc>
            </a:pPr>
            <a:r>
              <a:rPr lang="en-US" sz="1200" b="0"/>
              <a:t>Page </a:t>
            </a:r>
            <a:fld id="{1EA46232-F2F9-5C4D-BE14-5E2097CB5431}" type="slidenum">
              <a:rPr lang="en-US" sz="1200" b="0"/>
              <a:pPr algn="ctr" defTabSz="868363" eaLnBrk="0" hangingPunct="0">
                <a:lnSpc>
                  <a:spcPct val="90000"/>
                </a:lnSpc>
              </a:pPr>
              <a:t>‹#›</a:t>
            </a:fld>
            <a:endParaRPr lang="en-US" sz="1200" b="0"/>
          </a:p>
        </p:txBody>
      </p:sp>
    </p:spTree>
    <p:extLst>
      <p:ext uri="{BB962C8B-B14F-4D97-AF65-F5344CB8AC3E}">
        <p14:creationId xmlns:p14="http://schemas.microsoft.com/office/powerpoint/2010/main" val="233424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1" name="Rectangle 3"/>
          <p:cNvSpPr>
            <a:spLocks noChangeArrowheads="1"/>
          </p:cNvSpPr>
          <p:nvPr/>
        </p:nvSpPr>
        <p:spPr bwMode="auto">
          <a:xfrm>
            <a:off x="3028950" y="8710613"/>
            <a:ext cx="8001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4450" rIns="87312" bIns="44450">
            <a:spAutoFit/>
          </a:bodyPr>
          <a:lstStyle/>
          <a:p>
            <a:pPr algn="ctr" defTabSz="868363" eaLnBrk="0" hangingPunct="0">
              <a:lnSpc>
                <a:spcPct val="90000"/>
              </a:lnSpc>
            </a:pPr>
            <a:r>
              <a:rPr lang="en-US" sz="1200" b="0">
                <a:latin typeface="Century Gothic" charset="0"/>
              </a:rPr>
              <a:t>Page </a:t>
            </a:r>
            <a:fld id="{5AEF9902-E17C-7740-8FDD-91742ACCB531}" type="slidenum">
              <a:rPr lang="en-US" sz="1200" b="0">
                <a:latin typeface="Century Gothic" charset="0"/>
              </a:rPr>
              <a:pPr algn="ctr" defTabSz="868363" eaLnBrk="0" hangingPunct="0">
                <a:lnSpc>
                  <a:spcPct val="90000"/>
                </a:lnSpc>
              </a:pPr>
              <a:t>‹#›</a:t>
            </a:fld>
            <a:endParaRPr lang="en-US" sz="1200" b="0">
              <a:latin typeface="Century Gothic" charset="0"/>
            </a:endParaRPr>
          </a:p>
        </p:txBody>
      </p:sp>
      <p:sp>
        <p:nvSpPr>
          <p:cNvPr id="717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Tree>
    <p:extLst>
      <p:ext uri="{BB962C8B-B14F-4D97-AF65-F5344CB8AC3E}">
        <p14:creationId xmlns:p14="http://schemas.microsoft.com/office/powerpoint/2010/main" val="178188193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entury Gothic" charset="0"/>
        <a:ea typeface="ＭＳ Ｐゴシック" pitchFamily="-112" charset="-128"/>
        <a:cs typeface="ＭＳ Ｐゴシック" pitchFamily="-112" charset="-128"/>
      </a:defRPr>
    </a:lvl1pPr>
    <a:lvl2pPr marL="4572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Century Gothic"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xfrm>
            <a:off x="2141732" y="691407"/>
            <a:ext cx="2574536" cy="3417580"/>
          </a:xfrm>
          <a:ln/>
        </p:spPr>
      </p:sp>
      <p:sp>
        <p:nvSpPr>
          <p:cNvPr id="1433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For logical operations, the bitwise AND, OR, XOR, etc. is self-contained independently within each bit column, i.e. there is no such thing as a carry from one column to the next.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xfrm>
            <a:off x="1150938" y="692150"/>
            <a:ext cx="4556125" cy="3416300"/>
          </a:xfrm>
          <a:ln/>
        </p:spPr>
      </p:sp>
      <p:sp>
        <p:nvSpPr>
          <p:cNvPr id="348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LS = Least Significant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1150938" y="692150"/>
            <a:ext cx="4556125" cy="3416300"/>
          </a:xfrm>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1150938" y="692150"/>
            <a:ext cx="4556125" cy="3416300"/>
          </a:xfrm>
          <a:ln/>
        </p:spPr>
      </p:sp>
      <p:sp>
        <p:nvSpPr>
          <p:cNvPr id="389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xfrm>
            <a:off x="1150938" y="692150"/>
            <a:ext cx="4556125" cy="3416300"/>
          </a:xfrm>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xfrm>
            <a:off x="1150938" y="692150"/>
            <a:ext cx="4556125" cy="3416300"/>
          </a:xfrm>
          <a:ln/>
        </p:spPr>
      </p:sp>
      <p:sp>
        <p:nvSpPr>
          <p:cNvPr id="430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xfrm>
            <a:off x="1150938" y="692150"/>
            <a:ext cx="4556125" cy="3416300"/>
          </a:xfrm>
          <a:ln/>
        </p:spPr>
      </p:sp>
      <p:sp>
        <p:nvSpPr>
          <p:cNvPr id="450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150938" y="692150"/>
            <a:ext cx="4556125" cy="3416300"/>
          </a:xfrm>
          <a:ln/>
        </p:spPr>
      </p:sp>
      <p:sp>
        <p:nvSpPr>
          <p:cNvPr id="471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You should avoid subtracting two unsigned integers.  If</a:t>
            </a:r>
            <a:r>
              <a:rPr lang="en-US" baseline="0" dirty="0" smtClean="0">
                <a:ea typeface="ＭＳ Ｐゴシック" charset="0"/>
                <a:cs typeface="ＭＳ Ｐゴシック" charset="0"/>
              </a:rPr>
              <a:t> unsigned x &lt; unsigned y, then “x-y” could result in a “negative” number.  In C, the arithmetic is modulo N-bit (e.g. N=32 or 64), so the results of “unsigned x – unsigned y” where x &lt; y would be a “negative” value modulo say 2^64, resulting in a very large positive #.</a:t>
            </a:r>
            <a:endParaRPr lang="en-US" dirty="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xfrm>
            <a:off x="1150938" y="692150"/>
            <a:ext cx="4556125" cy="3416300"/>
          </a:xfrm>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xfrm>
            <a:off x="1150938" y="692150"/>
            <a:ext cx="4556125" cy="3416300"/>
          </a:xfrm>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xfrm>
            <a:off x="1150938" y="692150"/>
            <a:ext cx="4556125" cy="3416300"/>
          </a:xfrm>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i.e. in two’s complement, 7-2 = 7 + (-2)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xfrm>
            <a:off x="1150938" y="692150"/>
            <a:ext cx="4556125" cy="3416300"/>
          </a:xfrm>
          <a:ln/>
        </p:spPr>
      </p:sp>
      <p:sp>
        <p:nvSpPr>
          <p:cNvPr id="1945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Note the input to a logical expression can contain any non-zero expression.  In the example above, all the sub-expressions are either TRUE (1) or FALSE (0).  Another possibility is the following: if (x) { … do_something() …}, of if (!y) { … do_something() …}.  Here the inputs x and y are not restricted to 1 and 0.  See next slide for how logical expressions handle such input values.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xfrm>
            <a:off x="1150938" y="692150"/>
            <a:ext cx="4556125" cy="3416300"/>
          </a:xfrm>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Note how in the first example, even though there is overflow in two’s complement, there</a:t>
            </a:r>
            <a:r>
              <a:rPr lang="en-US" baseline="0" dirty="0" smtClean="0">
                <a:ea typeface="ＭＳ Ｐゴシック" charset="0"/>
                <a:cs typeface="ＭＳ Ｐゴシック" charset="0"/>
              </a:rPr>
              <a:t> is no carry bit set, so we cannot simply apply the rule as we did for unsigned addition that overflow occurs if and only if the carry bit is set. </a:t>
            </a:r>
            <a:endParaRPr lang="en-US" dirty="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xfrm>
            <a:off x="1150938" y="692150"/>
            <a:ext cx="4556125" cy="3416300"/>
          </a:xfrm>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The type “</a:t>
            </a:r>
            <a:r>
              <a:rPr lang="en-US" altLang="ja-JP">
                <a:ea typeface="ＭＳ Ｐゴシック" charset="0"/>
                <a:cs typeface="ＭＳ Ｐゴシック" charset="0"/>
              </a:rPr>
              <a:t>int</a:t>
            </a:r>
            <a:r>
              <a:rPr lang="en-US">
                <a:ea typeface="ＭＳ Ｐゴシック" charset="0"/>
                <a:cs typeface="ＭＳ Ｐゴシック" charset="0"/>
              </a:rPr>
              <a:t>”</a:t>
            </a:r>
            <a:r>
              <a:rPr lang="en-US" altLang="ja-JP">
                <a:ea typeface="ＭＳ Ｐゴシック" charset="0"/>
                <a:cs typeface="ＭＳ Ｐゴシック" charset="0"/>
              </a:rPr>
              <a:t> is by default signed.</a:t>
            </a:r>
            <a:endParaRPr lang="en-US">
              <a:ea typeface="ＭＳ Ｐゴシック" charset="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xfrm>
            <a:off x="1150938" y="692150"/>
            <a:ext cx="4556125" cy="3416300"/>
          </a:xfrm>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xfrm>
            <a:off x="1150938" y="692150"/>
            <a:ext cx="4556125" cy="3416300"/>
          </a:xfrm>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xfrm>
            <a:off x="1150938" y="692150"/>
            <a:ext cx="4556125" cy="3416300"/>
          </a:xfrm>
          <a:ln/>
        </p:spPr>
      </p:sp>
      <p:sp>
        <p:nvSpPr>
          <p:cNvPr id="634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50938" y="692150"/>
            <a:ext cx="4556125" cy="3416300"/>
          </a:xfrm>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Approach #1, the –ftrapv flag will cause a SIGABRT signal to be sent to the application that caused the overflow.  To see a message that this was an overflow, add a signal handler for SIGABRT to your code, and inside it print “Overflow occurred”.  We’ll cover signals later in the course.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xfrm>
            <a:off x="1150938" y="692150"/>
            <a:ext cx="4556125" cy="3416300"/>
          </a:xfrm>
          <a:ln/>
        </p:spPr>
      </p:sp>
      <p:sp>
        <p:nvSpPr>
          <p:cNvPr id="6861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charset="0"/>
                <a:cs typeface="ＭＳ Ｐゴシック" charset="0"/>
              </a:rPr>
              <a:t>Note: if you’re given just a set of N bits and told they represent an integer number, one cannot tell if those bits should be interpreted as an unsigned integer or a two’s complement (or other encoding) signed integer.  You can infer which it is based on the context in which that number is used, e.g. if it is used in an assembly language instruction that performs signed addition, then you know it is likely meant to be a two’s complement binary representation.</a:t>
            </a:r>
          </a:p>
          <a:p>
            <a:r>
              <a:rPr lang="en-US" dirty="0">
                <a:ea typeface="ＭＳ Ｐゴシック" charset="0"/>
                <a:cs typeface="ＭＳ Ｐゴシック" charset="0"/>
              </a:rPr>
              <a:t>B2T^-1 can be done as follows: given a signed integer X, determine first if its sign is + ‘0’ or – ‘1’. (A) If +, then use the same approach as inverting U2B, i.e. B2U^-1, set current value V = X and find the largest power y of 2&lt;= V, i.e. 2^y &lt;= V, remember this bit position, then subtract 2^y from V, and keep iterating until done. (B) If -, for a w-bit encoding, then set current value V = X, then add 2^(w-1) to V and remember the </a:t>
            </a:r>
            <a:r>
              <a:rPr lang="en-US" dirty="0" err="1">
                <a:ea typeface="ＭＳ Ｐゴシック" charset="0"/>
                <a:cs typeface="ＭＳ Ｐゴシック" charset="0"/>
              </a:rPr>
              <a:t>MSbit</a:t>
            </a:r>
            <a:r>
              <a:rPr lang="en-US" dirty="0">
                <a:ea typeface="ＭＳ Ｐゴシック" charset="0"/>
                <a:cs typeface="ＭＳ Ｐゴシック" charset="0"/>
              </a:rPr>
              <a:t> =1.  With this new V, work out the binary encoding as in (A).</a:t>
            </a:r>
          </a:p>
          <a:p>
            <a:endParaRPr lang="en-US" dirty="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xfrm>
            <a:off x="1150938" y="692150"/>
            <a:ext cx="4556125" cy="3416300"/>
          </a:xfrm>
          <a:ln/>
        </p:spPr>
      </p:sp>
      <p:sp>
        <p:nvSpPr>
          <p:cNvPr id="706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1150938" y="692150"/>
            <a:ext cx="4556125" cy="3416300"/>
          </a:xfrm>
          <a:ln/>
        </p:spPr>
      </p:sp>
      <p:sp>
        <p:nvSpPr>
          <p:cNvPr id="7270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a:xfrm>
            <a:off x="1150938" y="692150"/>
            <a:ext cx="4556125" cy="3416300"/>
          </a:xfrm>
          <a:ln/>
        </p:spPr>
      </p:sp>
      <p:sp>
        <p:nvSpPr>
          <p:cNvPr id="747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xfrm>
            <a:off x="1150938" y="692150"/>
            <a:ext cx="4556125" cy="3416300"/>
          </a:xfrm>
          <a:ln/>
        </p:spPr>
      </p:sp>
      <p:sp>
        <p:nvSpPr>
          <p:cNvPr id="2150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A pointer typically initializes to NULL (though it is safer to initialize it rather than assuming this), so technically it is pointing to memory address zero.  Dereferencing a null pointer means your application is trying to access memory location zero.  Usually, code is stored at lower memory addresses starting from zero.  At memory location 0, the code is typically special code used by the OS to load an application into memory and set it up for execution, so it is an error for an application pointer to try to reference it, presumably to modify its value.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ChangeArrowheads="1" noTextEdit="1"/>
          </p:cNvSpPr>
          <p:nvPr>
            <p:ph type="sldImg"/>
          </p:nvPr>
        </p:nvSpPr>
        <p:spPr>
          <a:xfrm>
            <a:off x="1150938" y="692150"/>
            <a:ext cx="4556125" cy="3416300"/>
          </a:xfrm>
          <a:ln/>
        </p:spPr>
      </p:sp>
      <p:sp>
        <p:nvSpPr>
          <p:cNvPr id="768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a:xfrm>
            <a:off x="1150938" y="692150"/>
            <a:ext cx="4556125" cy="3416300"/>
          </a:xfrm>
          <a:ln/>
        </p:spPr>
      </p:sp>
      <p:sp>
        <p:nvSpPr>
          <p:cNvPr id="788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2^31 = 2147483648.</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a:xfrm>
            <a:off x="1150938" y="692150"/>
            <a:ext cx="4556125" cy="3416300"/>
          </a:xfrm>
          <a:ln/>
        </p:spPr>
      </p:sp>
      <p:sp>
        <p:nvSpPr>
          <p:cNvPr id="808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ChangeArrowheads="1" noTextEdit="1"/>
          </p:cNvSpPr>
          <p:nvPr>
            <p:ph type="sldImg"/>
          </p:nvPr>
        </p:nvSpPr>
        <p:spPr>
          <a:xfrm>
            <a:off x="1150938" y="692150"/>
            <a:ext cx="4556125" cy="3416300"/>
          </a:xfrm>
          <a:ln/>
        </p:spPr>
      </p:sp>
      <p:sp>
        <p:nvSpPr>
          <p:cNvPr id="890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the second example, cnt could be a negative signed int, so for loop should not be executed.  But, the negative value gets converted to a positive value when comparing unsigned I &lt; signed cnt, so for loop is executed.</a:t>
            </a:r>
          </a:p>
          <a:p>
            <a:r>
              <a:rPr lang="en-US">
                <a:ea typeface="ＭＳ Ｐゴシック" charset="0"/>
                <a:cs typeface="ＭＳ Ｐゴシック" charset="0"/>
              </a:rPr>
              <a:t>IP = Internet Protocol, i.e. network addresses.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a:xfrm>
            <a:off x="1150938" y="692150"/>
            <a:ext cx="4556125" cy="3416300"/>
          </a:xfrm>
          <a:ln/>
        </p:spPr>
      </p:sp>
      <p:sp>
        <p:nvSpPr>
          <p:cNvPr id="829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Rot="1" noChangeAspect="1" noChangeArrowheads="1" noTextEdit="1"/>
          </p:cNvSpPr>
          <p:nvPr>
            <p:ph type="sldImg"/>
          </p:nvPr>
        </p:nvSpPr>
        <p:spPr>
          <a:xfrm>
            <a:off x="1150938" y="692150"/>
            <a:ext cx="4556125" cy="3416300"/>
          </a:xfrm>
          <a:ln/>
        </p:spPr>
      </p:sp>
      <p:sp>
        <p:nvSpPr>
          <p:cNvPr id="849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In these examples, we have allocated enough memory so we can safely extend the *value* of say the 16 bit short into a 32-bit  int</a:t>
            </a:r>
            <a:r>
              <a:rPr lang="ja-JP" altLang="en-US">
                <a:ea typeface="ＭＳ Ｐゴシック" charset="0"/>
                <a:cs typeface="ＭＳ Ｐゴシック" charset="0"/>
              </a:rPr>
              <a:t>’</a:t>
            </a:r>
            <a:r>
              <a:rPr lang="en-US" altLang="ja-JP">
                <a:ea typeface="ＭＳ Ｐゴシック" charset="0"/>
                <a:cs typeface="ＭＳ Ｐゴシック" charset="0"/>
              </a:rPr>
              <a:t>s memory space.</a:t>
            </a:r>
            <a:endParaRPr lang="en-US">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ChangeArrowheads="1" noTextEdit="1"/>
          </p:cNvSpPr>
          <p:nvPr>
            <p:ph type="sldImg"/>
          </p:nvPr>
        </p:nvSpPr>
        <p:spPr>
          <a:xfrm>
            <a:off x="1150938" y="692150"/>
            <a:ext cx="4556125" cy="3416300"/>
          </a:xfrm>
          <a:ln/>
        </p:spPr>
      </p:sp>
      <p:sp>
        <p:nvSpPr>
          <p:cNvPr id="870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ChangeArrowheads="1" noTextEdit="1"/>
          </p:cNvSpPr>
          <p:nvPr>
            <p:ph type="sldImg"/>
          </p:nvPr>
        </p:nvSpPr>
        <p:spPr>
          <a:xfrm>
            <a:off x="1150938" y="692150"/>
            <a:ext cx="4556125" cy="3416300"/>
          </a:xfrm>
          <a:ln/>
        </p:spPr>
      </p:sp>
      <p:sp>
        <p:nvSpPr>
          <p:cNvPr id="911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ea typeface="ＭＳ Ｐゴシック" charset="0"/>
                <a:cs typeface="ＭＳ Ｐゴシック" charset="0"/>
              </a:rPr>
              <a:t>More</a:t>
            </a:r>
            <a:r>
              <a:rPr lang="en-US" baseline="0" dirty="0" smtClean="0">
                <a:ea typeface="ＭＳ Ｐゴシック" charset="0"/>
                <a:cs typeface="ＭＳ Ｐゴシック" charset="0"/>
              </a:rPr>
              <a:t> precisely, twos complement needs 2w-1 bits to express maximum product.  Since twos complement needs 2w-1 bits to express the negative range of products and 2w-1 bits to express the positive range of products, then together need an extra bit in front to distinguish between + and </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 ranges, hence 2w bits total  to uniquely express both min and max product values.</a:t>
            </a:r>
          </a:p>
          <a:p>
            <a:r>
              <a:rPr lang="en-US" baseline="0" dirty="0" smtClean="0">
                <a:ea typeface="ＭＳ Ｐゴシック" charset="0"/>
                <a:cs typeface="ＭＳ Ｐゴシック" charset="0"/>
              </a:rPr>
              <a:t>For unsigned, (2^2w)+1 = 0100</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01 (where 1</a:t>
            </a:r>
            <a:r>
              <a:rPr lang="en-US" baseline="30000" dirty="0" smtClean="0">
                <a:ea typeface="ＭＳ Ｐゴシック" charset="0"/>
                <a:cs typeface="ＭＳ Ｐゴシック" charset="0"/>
              </a:rPr>
              <a:t>st</a:t>
            </a:r>
            <a:r>
              <a:rPr lang="en-US" baseline="0" dirty="0" smtClean="0">
                <a:ea typeface="ＭＳ Ｐゴシック" charset="0"/>
                <a:cs typeface="ＭＳ Ｐゴシック" charset="0"/>
              </a:rPr>
              <a:t> 1 is at 2^2w), added to -2^(w+1) = 1111</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100</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0 (where last 1 is at 2^(w+1)), which adds to 00111</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1100</a:t>
            </a:r>
            <a:r>
              <a:rPr lang="mr-IN" baseline="0" dirty="0" smtClean="0">
                <a:ea typeface="ＭＳ Ｐゴシック" charset="0"/>
                <a:cs typeface="ＭＳ Ｐゴシック" charset="0"/>
              </a:rPr>
              <a:t>…</a:t>
            </a:r>
            <a:r>
              <a:rPr lang="en-US" baseline="0" dirty="0" smtClean="0">
                <a:ea typeface="ＭＳ Ｐゴシック" charset="0"/>
                <a:cs typeface="ＭＳ Ｐゴシック" charset="0"/>
              </a:rPr>
              <a:t>01, where 1</a:t>
            </a:r>
            <a:r>
              <a:rPr lang="en-US" baseline="30000" dirty="0" smtClean="0">
                <a:ea typeface="ＭＳ Ｐゴシック" charset="0"/>
                <a:cs typeface="ＭＳ Ｐゴシック" charset="0"/>
              </a:rPr>
              <a:t>st</a:t>
            </a:r>
            <a:r>
              <a:rPr lang="en-US" baseline="0" dirty="0" smtClean="0">
                <a:ea typeface="ＭＳ Ｐゴシック" charset="0"/>
                <a:cs typeface="ＭＳ Ｐゴシック" charset="0"/>
              </a:rPr>
              <a:t> two bits are 0, so the leading 1 is at 2^(2w-1), hence you need 2w bits to express </a:t>
            </a:r>
            <a:r>
              <a:rPr lang="en-US" baseline="0" smtClean="0">
                <a:ea typeface="ＭＳ Ｐゴシック" charset="0"/>
                <a:cs typeface="ＭＳ Ｐゴシック" charset="0"/>
              </a:rPr>
              <a:t>this maximum product</a:t>
            </a:r>
            <a:r>
              <a:rPr lang="en-US" baseline="0" dirty="0" smtClean="0">
                <a:ea typeface="ＭＳ Ｐゴシック" charset="0"/>
                <a:cs typeface="ＭＳ Ｐゴシック" charset="0"/>
              </a:rPr>
              <a:t>.</a:t>
            </a:r>
            <a:endParaRPr lang="en-US" dirty="0">
              <a:ea typeface="ＭＳ Ｐゴシック" charset="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ChangeArrowheads="1" noTextEdit="1"/>
          </p:cNvSpPr>
          <p:nvPr>
            <p:ph type="sldImg"/>
          </p:nvPr>
        </p:nvSpPr>
        <p:spPr>
          <a:xfrm>
            <a:off x="1150938" y="692150"/>
            <a:ext cx="4556125" cy="3416300"/>
          </a:xfrm>
          <a:ln/>
        </p:spPr>
      </p:sp>
      <p:sp>
        <p:nvSpPr>
          <p:cNvPr id="931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ChangeArrowheads="1" noTextEdit="1"/>
          </p:cNvSpPr>
          <p:nvPr>
            <p:ph type="sldImg"/>
          </p:nvPr>
        </p:nvSpPr>
        <p:spPr>
          <a:xfrm>
            <a:off x="1150938" y="692150"/>
            <a:ext cx="4556125" cy="3416300"/>
          </a:xfrm>
          <a:ln/>
        </p:spPr>
      </p:sp>
      <p:sp>
        <p:nvSpPr>
          <p:cNvPr id="952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One way to think of why signed multiplication gives the same bit-level result as unsigned multiplication in this case, i.e. up == (unsigned) p, is that multiplication can be broken down into a series of bit-shift-lefts and sums, both of which look identical in bit-level hardware whether signed or unsigned.  Therefore, multiplication should also generate the same bit-level result.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xfrm>
            <a:off x="1150938" y="692150"/>
            <a:ext cx="4556125" cy="3416300"/>
          </a:xfrm>
          <a:ln/>
        </p:spPr>
      </p:sp>
      <p:sp>
        <p:nvSpPr>
          <p:cNvPr id="23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Rot="1" noChangeAspect="1" noChangeArrowheads="1" noTextEdit="1"/>
          </p:cNvSpPr>
          <p:nvPr>
            <p:ph type="sldImg"/>
          </p:nvPr>
        </p:nvSpPr>
        <p:spPr>
          <a:xfrm>
            <a:off x="1150938" y="692150"/>
            <a:ext cx="4556125" cy="3416300"/>
          </a:xfrm>
          <a:ln/>
        </p:spPr>
      </p:sp>
      <p:sp>
        <p:nvSpPr>
          <p:cNvPr id="972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ChangeArrowheads="1" noTextEdit="1"/>
          </p:cNvSpPr>
          <p:nvPr>
            <p:ph type="sldImg"/>
          </p:nvPr>
        </p:nvSpPr>
        <p:spPr>
          <a:xfrm>
            <a:off x="1150938" y="692150"/>
            <a:ext cx="4556125" cy="3416300"/>
          </a:xfrm>
          <a:ln/>
        </p:spPr>
      </p:sp>
      <p:sp>
        <p:nvSpPr>
          <p:cNvPr id="9933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150938" y="692150"/>
            <a:ext cx="4556125" cy="3416300"/>
          </a:xfrm>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1150938" y="692150"/>
            <a:ext cx="4556125" cy="3416300"/>
          </a:xfrm>
          <a:ln/>
        </p:spPr>
      </p:sp>
      <p:sp>
        <p:nvSpPr>
          <p:cNvPr id="1024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xfrm>
            <a:off x="1150938" y="692150"/>
            <a:ext cx="4556125" cy="3416300"/>
          </a:xfrm>
          <a:ln/>
        </p:spPr>
      </p:sp>
      <p:sp>
        <p:nvSpPr>
          <p:cNvPr id="1044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xfrm>
            <a:off x="1150938" y="692150"/>
            <a:ext cx="4556125" cy="3416300"/>
          </a:xfrm>
          <a:ln/>
        </p:spPr>
      </p:sp>
      <p:sp>
        <p:nvSpPr>
          <p:cNvPr id="1064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xfrm>
            <a:off x="1150938" y="692150"/>
            <a:ext cx="4556125" cy="3416300"/>
          </a:xfrm>
          <a:ln/>
        </p:spPr>
      </p:sp>
      <p:sp>
        <p:nvSpPr>
          <p:cNvPr id="1085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xfrm>
            <a:off x="1150938" y="692150"/>
            <a:ext cx="4556125" cy="3416300"/>
          </a:xfrm>
          <a:ln/>
        </p:spPr>
      </p:sp>
      <p:sp>
        <p:nvSpPr>
          <p:cNvPr id="624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a:xfrm>
            <a:off x="1150938" y="692150"/>
            <a:ext cx="4556125" cy="3416300"/>
          </a:xfrm>
          <a:ln/>
        </p:spPr>
      </p:sp>
      <p:sp>
        <p:nvSpPr>
          <p:cNvPr id="645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1150938" y="692150"/>
            <a:ext cx="4556125" cy="3416300"/>
          </a:xfrm>
          <a:ln/>
        </p:spPr>
      </p:sp>
      <p:sp>
        <p:nvSpPr>
          <p:cNvPr id="665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“x &lt;&lt; y” means x*(2^y),</a:t>
            </a:r>
            <a:r>
              <a:rPr lang="en-US" baseline="0" dirty="0" smtClean="0"/>
              <a:t> that is x multiplied by (2 to the power y)</a:t>
            </a:r>
          </a:p>
          <a:p>
            <a:r>
              <a:rPr lang="en-US" baseline="0" dirty="0" smtClean="0"/>
              <a:t>“x &gt;&gt; y” mean x/(2^y), that is x divided by (2 to the power y)</a:t>
            </a:r>
            <a:endParaRPr lang="en-US" dirty="0"/>
          </a:p>
        </p:txBody>
      </p:sp>
    </p:spTree>
    <p:extLst>
      <p:ext uri="{BB962C8B-B14F-4D97-AF65-F5344CB8AC3E}">
        <p14:creationId xmlns:p14="http://schemas.microsoft.com/office/powerpoint/2010/main" val="2700013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50938" y="692150"/>
            <a:ext cx="4556125" cy="3416300"/>
          </a:xfrm>
          <a:ln/>
        </p:spPr>
      </p:sp>
      <p:sp>
        <p:nvSpPr>
          <p:cNvPr id="135171" name="Rectangle 3"/>
          <p:cNvSpPr>
            <a:spLocks noGrp="1" noChangeArrowheads="1"/>
          </p:cNvSpPr>
          <p:nvPr>
            <p:ph type="body" idx="1"/>
          </p:nvPr>
        </p:nvSpPr>
        <p:spPr/>
        <p:txBody>
          <a:bodyPr/>
          <a:lstStyle/>
          <a:p>
            <a:r>
              <a:rPr lang="en-US" dirty="0" smtClean="0"/>
              <a:t>See page 86 of 3</a:t>
            </a:r>
            <a:r>
              <a:rPr lang="en-US" baseline="30000" dirty="0" smtClean="0"/>
              <a:t>rd</a:t>
            </a:r>
            <a:r>
              <a:rPr lang="en-US" dirty="0" smtClean="0"/>
              <a:t> edition, Chapter 2.3</a:t>
            </a:r>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0563"/>
            <a:ext cx="4559300" cy="3419475"/>
          </a:xfrm>
          <a:ln/>
        </p:spPr>
      </p:sp>
      <p:sp>
        <p:nvSpPr>
          <p:cNvPr id="849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0563"/>
            <a:ext cx="4559300" cy="3419475"/>
          </a:xfrm>
          <a:ln/>
        </p:spPr>
      </p:sp>
      <p:sp>
        <p:nvSpPr>
          <p:cNvPr id="860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152525" y="692150"/>
            <a:ext cx="4554538" cy="3417888"/>
          </a:xfrm>
          <a:ln/>
        </p:spPr>
      </p:sp>
      <p:sp>
        <p:nvSpPr>
          <p:cNvPr id="90115" name="Rectangle 3"/>
          <p:cNvSpPr>
            <a:spLocks noGrp="1" noChangeArrowheads="1"/>
          </p:cNvSpPr>
          <p:nvPr>
            <p:ph type="body" idx="1"/>
          </p:nvPr>
        </p:nvSpPr>
        <p:spPr>
          <a:xfrm>
            <a:off x="913805" y="4345214"/>
            <a:ext cx="5030390" cy="4113893"/>
          </a:xfrm>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a:xfrm>
            <a:off x="1150938" y="692150"/>
            <a:ext cx="4556125" cy="3416300"/>
          </a:xfrm>
          <a:ln/>
        </p:spPr>
      </p:sp>
      <p:sp>
        <p:nvSpPr>
          <p:cNvPr id="276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ea typeface="ＭＳ Ｐゴシック" charset="0"/>
                <a:cs typeface="ＭＳ Ｐゴシック" charset="0"/>
              </a:rPr>
              <a:t>See textbook.  Also, in Java, all ints are signed, and x &gt;&gt; k means arithmetic right shift while x &gt;&gt;&gt; k means logical right shift.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xfrm>
            <a:off x="1150938" y="692150"/>
            <a:ext cx="4556125" cy="3416300"/>
          </a:xfrm>
          <a:ln/>
        </p:spPr>
      </p:sp>
      <p:sp>
        <p:nvSpPr>
          <p:cNvPr id="296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xfrm>
            <a:off x="1150938" y="692150"/>
            <a:ext cx="4556125" cy="3416300"/>
          </a:xfrm>
          <a:ln/>
        </p:spPr>
      </p:sp>
      <p:sp>
        <p:nvSpPr>
          <p:cNvPr id="3174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dirty="0" smtClean="0">
                <a:ea typeface="ＭＳ Ｐゴシック" charset="0"/>
                <a:cs typeface="ＭＳ Ｐゴシック" charset="0"/>
              </a:rPr>
              <a:t>One’s </a:t>
            </a:r>
            <a:r>
              <a:rPr lang="en-US" dirty="0">
                <a:ea typeface="ＭＳ Ｐゴシック" charset="0"/>
                <a:cs typeface="ＭＳ Ｐゴシック" charset="0"/>
              </a:rPr>
              <a:t>complement has a nice property that if you flip the bits, you get the negative version of a number, which then results in the function B2O </a:t>
            </a:r>
            <a:r>
              <a:rPr lang="en-US" dirty="0" smtClean="0">
                <a:ea typeface="ＭＳ Ｐゴシック" charset="0"/>
                <a:cs typeface="ＭＳ Ｐゴシック" charset="0"/>
              </a:rPr>
              <a:t>in the textbook.  </a:t>
            </a:r>
            <a:r>
              <a:rPr lang="en-US" dirty="0">
                <a:ea typeface="ＭＳ Ｐゴシック" charset="0"/>
                <a:cs typeface="ＭＳ Ｐゴシック" charset="0"/>
              </a:rPr>
              <a:t>One’s complement has the same weakness as Sign-Magnitude, namely there are two representations for zero: 0000 and 1111.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Two’s complement is also very easy to implement in digital logic</a:t>
            </a:r>
            <a:r>
              <a:rPr lang="en-US" baseline="0" dirty="0" smtClean="0"/>
              <a:t> circuits.  Two’s complement addition and unsigned addition have identical bit-</a:t>
            </a:r>
            <a:r>
              <a:rPr lang="en-US" baseline="0" smtClean="0"/>
              <a:t>level behavior.</a:t>
            </a:r>
            <a:endParaRPr lang="en-US" dirty="0"/>
          </a:p>
        </p:txBody>
      </p:sp>
    </p:spTree>
    <p:extLst>
      <p:ext uri="{BB962C8B-B14F-4D97-AF65-F5344CB8AC3E}">
        <p14:creationId xmlns:p14="http://schemas.microsoft.com/office/powerpoint/2010/main" val="1759251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418130717"/>
      </p:ext>
    </p:extLst>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7332784"/>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1130610"/>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2201811"/>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3513890"/>
      </p:ext>
    </p:extLst>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703173"/>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230614634"/>
      </p:ext>
    </p:extLst>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2062259"/>
      </p:ext>
    </p:extLst>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72449577"/>
      </p:ext>
    </p:extLst>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6550703"/>
      </p:ext>
    </p:extLst>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0007577"/>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3702815"/>
      </p:ext>
    </p:extLst>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6979480"/>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430577"/>
      </p:ext>
    </p:extLst>
  </p:cSld>
  <p:clrMapOvr>
    <a:masterClrMapping/>
  </p:clrMapOvr>
  <p:transition xmlns:p14="http://schemas.microsoft.com/office/powerpoint/2010/mai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4736569"/>
      </p:ext>
    </p:extLst>
  </p:cSld>
  <p:clrMapOvr>
    <a:masterClrMapping/>
  </p:clrMapOvr>
  <p:transition xmlns:p14="http://schemas.microsoft.com/office/powerpoint/2010/mai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3343344"/>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8949942"/>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0748071"/>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2068436573"/>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109846"/>
      </p:ext>
    </p:extLst>
  </p:cSld>
  <p:clrMapOvr>
    <a:masterClrMapping/>
  </p:clrMapOvr>
  <p:transition xmlns:p14="http://schemas.microsoft.com/office/powerpoint/2010/mai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0655867"/>
      </p:ext>
    </p:extLst>
  </p:cSld>
  <p:clrMapOvr>
    <a:masterClrMapping/>
  </p:clrMapOvr>
  <p:transition xmlns:p14="http://schemas.microsoft.com/office/powerpoint/2010/mai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4439210"/>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5627928"/>
      </p:ext>
    </p:extLst>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1272903"/>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68052259"/>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69883"/>
      </p:ext>
    </p:extLst>
  </p:cSld>
  <p:clrMapOvr>
    <a:masterClrMapping/>
  </p:clrMapOvr>
  <p:transition xmlns:p14="http://schemas.microsoft.com/office/powerpoint/2010/mai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4591930"/>
      </p:ext>
    </p:extLst>
  </p:cSld>
  <p:clrMapOvr>
    <a:masterClrMapping/>
  </p:clrMapOvr>
  <p:transition xmlns:p14="http://schemas.microsoft.com/office/powerpoint/2010/mai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2279731"/>
      </p:ext>
    </p:extLst>
  </p:cSld>
  <p:clrMapOvr>
    <a:masterClrMapping/>
  </p:clrMapOvr>
  <p:transition xmlns:p14="http://schemas.microsoft.com/office/powerpoint/2010/mai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8933262"/>
      </p:ext>
    </p:extLst>
  </p:cSld>
  <p:clrMapOvr>
    <a:masterClrMapping/>
  </p:clrMapOvr>
  <p:transition xmlns:p14="http://schemas.microsoft.com/office/powerpoint/2010/mai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7098934"/>
      </p:ext>
    </p:extLst>
  </p:cSld>
  <p:clrMapOvr>
    <a:masterClrMapping/>
  </p:clrMapOvr>
  <p:transition xmlns:p14="http://schemas.microsoft.com/office/powerpoint/2010/mai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6082" name="Rectangle 2"/>
          <p:cNvSpPr>
            <a:spLocks noGrp="1" noChangeArrowheads="1"/>
          </p:cNvSpPr>
          <p:nvPr>
            <p:ph type="subTitle" sz="quarter" idx="1"/>
          </p:nvPr>
        </p:nvSpPr>
        <p:spPr>
          <a:xfrm>
            <a:off x="1371600" y="2501900"/>
            <a:ext cx="6400800" cy="1752600"/>
          </a:xfrm>
        </p:spPr>
        <p:txBody>
          <a:bodyPr/>
          <a:lstStyle>
            <a:lvl1pPr marL="0" indent="0" algn="ctr">
              <a:defRPr/>
            </a:lvl1pPr>
          </a:lstStyle>
          <a:p>
            <a:r>
              <a:rPr lang="en-US"/>
              <a:t>Click to edit Master subtitle style</a:t>
            </a:r>
          </a:p>
        </p:txBody>
      </p:sp>
      <p:sp>
        <p:nvSpPr>
          <p:cNvPr id="46083" name="Rectangle 3"/>
          <p:cNvSpPr>
            <a:spLocks noGrp="1" noChangeArrowheads="1"/>
          </p:cNvSpPr>
          <p:nvPr>
            <p:ph type="ctrTitle" sz="quarter"/>
          </p:nvPr>
        </p:nvSpPr>
        <p:spPr>
          <a:xfrm>
            <a:off x="685800" y="365125"/>
            <a:ext cx="7772400" cy="1143000"/>
          </a:xfrm>
          <a:effectLst>
            <a:outerShdw blurRad="63500" dist="71842" dir="2700000" algn="ctr" rotWithShape="0">
              <a:schemeClr val="bg2">
                <a:alpha val="74998"/>
              </a:schemeClr>
            </a:outerShdw>
          </a:effectLst>
        </p:spPr>
        <p:txBody>
          <a:bodyPr lIns="92066" tIns="46033" rIns="92066" bIns="46033"/>
          <a:lstStyle>
            <a:lvl1pPr>
              <a:defRPr/>
            </a:lvl1pPr>
          </a:lstStyle>
          <a:p>
            <a:r>
              <a:rPr lang="en-US"/>
              <a:t>Click to edit Master title style</a:t>
            </a:r>
          </a:p>
        </p:txBody>
      </p:sp>
    </p:spTree>
    <p:extLst>
      <p:ext uri="{BB962C8B-B14F-4D97-AF65-F5344CB8AC3E}">
        <p14:creationId xmlns:p14="http://schemas.microsoft.com/office/powerpoint/2010/main" val="3435468281"/>
      </p:ext>
    </p:extLst>
  </p:cSld>
  <p:clrMapOvr>
    <a:masterClrMapping/>
  </p:clrMapOvr>
  <p:transition xmlns:p14="http://schemas.microsoft.com/office/powerpoint/2010/mai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2584429"/>
      </p:ext>
    </p:extLst>
  </p:cSld>
  <p:clrMapOvr>
    <a:masterClrMapping/>
  </p:clrMapOvr>
  <p:transition xmlns:p14="http://schemas.microsoft.com/office/powerpoint/2010/mai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21178362"/>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6178186"/>
      </p:ext>
    </p:extLst>
  </p:cSld>
  <p:clrMapOvr>
    <a:masterClrMapping/>
  </p:clrMapOvr>
  <p:transition xmlns:p14="http://schemas.microsoft.com/office/powerpoint/2010/mai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0513" y="1220788"/>
            <a:ext cx="4076700"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19613" y="1220788"/>
            <a:ext cx="4078287"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8763500"/>
      </p:ext>
    </p:extLst>
  </p:cSld>
  <p:clrMapOvr>
    <a:masterClrMapping/>
  </p:clrMapOvr>
  <p:transition xmlns:p14="http://schemas.microsoft.com/office/powerpoint/2010/mai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4052343"/>
      </p:ext>
    </p:extLst>
  </p:cSld>
  <p:clrMapOvr>
    <a:masterClrMapping/>
  </p:clrMapOvr>
  <p:transition xmlns:p14="http://schemas.microsoft.com/office/powerpoint/2010/mai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00574922"/>
      </p:ext>
    </p:extLst>
  </p:cSld>
  <p:clrMapOvr>
    <a:masterClrMapping/>
  </p:clrMapOvr>
  <p:transition xmlns:p14="http://schemas.microsoft.com/office/powerpoint/2010/mai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444"/>
      </p:ext>
    </p:extLst>
  </p:cSld>
  <p:clrMapOvr>
    <a:masterClrMapping/>
  </p:clrMapOvr>
  <p:transition xmlns:p14="http://schemas.microsoft.com/office/powerpoint/2010/mai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7274331"/>
      </p:ext>
    </p:extLst>
  </p:cSld>
  <p:clrMapOvr>
    <a:masterClrMapping/>
  </p:clrMapOvr>
  <p:transition xmlns:p14="http://schemas.microsoft.com/office/powerpoint/2010/mai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9359039"/>
      </p:ext>
    </p:extLst>
  </p:cSld>
  <p:clrMapOvr>
    <a:masterClrMapping/>
  </p:clrMapOvr>
  <p:transition xmlns:p14="http://schemas.microsoft.com/office/powerpoint/2010/mai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8720051"/>
      </p:ext>
    </p:extLst>
  </p:cSld>
  <p:clrMapOvr>
    <a:masterClrMapping/>
  </p:clrMapOvr>
  <p:transition xmlns:p14="http://schemas.microsoft.com/office/powerpoint/2010/mai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247650"/>
            <a:ext cx="2206625" cy="6197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0513" y="247650"/>
            <a:ext cx="6472237" cy="6197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1350334"/>
      </p:ext>
    </p:extLst>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9517733"/>
      </p:ext>
    </p:extLst>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6626069"/>
      </p:ext>
    </p:extLst>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559393"/>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4900203"/>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876343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6.xml"/><Relationship Id="rId12" Type="http://schemas.openxmlformats.org/officeDocument/2006/relationships/theme" Target="../theme/theme4.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47.xml"/><Relationship Id="rId12" Type="http://schemas.openxmlformats.org/officeDocument/2006/relationships/theme" Target="../theme/theme5.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chemeClr val="hlink"/>
                </a:solidFill>
              </a:rPr>
              <a:t>– </a:t>
            </a:r>
            <a:fld id="{AC8844BE-DE90-0A41-B0EC-424F154CF4D4}" type="slidenum">
              <a:rPr lang="en-US" sz="1400" b="0">
                <a:solidFill>
                  <a:schemeClr val="hlink"/>
                </a:solidFill>
              </a:rPr>
              <a:pPr algn="ctr" eaLnBrk="0" hangingPunct="0">
                <a:lnSpc>
                  <a:spcPct val="90000"/>
                </a:lnSpc>
                <a:defRPr/>
              </a:pPr>
              <a:t>‹#›</a:t>
            </a:fld>
            <a:r>
              <a:rPr lang="en-US" sz="1400" b="0">
                <a:solidFill>
                  <a:schemeClr val="hlink"/>
                </a:solidFill>
              </a:rPr>
              <a:t> –</a:t>
            </a:r>
            <a:endParaRPr lang="en-US" sz="1400" b="0"/>
          </a:p>
        </p:txBody>
      </p:sp>
    </p:spTree>
  </p:cSld>
  <p:clrMap bg1="lt1" tx1="dk1" bg2="lt2" tx2="dk2" accent1="accent1" accent2="accent2" accent3="accent3" accent4="accent4" accent5="accent5" accent6="accent6" hlink="hlink" folHlink="folHlink"/>
  <p:sldLayoutIdLst>
    <p:sldLayoutId id="2147484055"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451"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smtClean="0"/>
              <a:t>Click to edit Master title style</a:t>
            </a:r>
            <a:endParaRPr lang="en-US"/>
          </a:p>
        </p:txBody>
      </p:sp>
      <p:sp>
        <p:nvSpPr>
          <p:cNvPr id="104452"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rgbClr val="660033"/>
                </a:solidFill>
              </a:rPr>
              <a:t>– </a:t>
            </a:r>
            <a:fld id="{F9E84A18-A70C-8348-B672-219A064ADA10}" type="slidenum">
              <a:rPr lang="en-US" sz="1400" b="0">
                <a:solidFill>
                  <a:srgbClr val="660033"/>
                </a:solidFill>
              </a:rPr>
              <a:pPr algn="ctr" eaLnBrk="0" hangingPunct="0">
                <a:lnSpc>
                  <a:spcPct val="90000"/>
                </a:lnSpc>
                <a:defRPr/>
              </a:pPr>
              <a:t>‹#›</a:t>
            </a:fld>
            <a:r>
              <a:rPr lang="en-US" sz="1400" b="0">
                <a:solidFill>
                  <a:srgbClr val="660033"/>
                </a:solidFill>
              </a:rPr>
              <a:t> –</a:t>
            </a:r>
            <a:endParaRPr lang="en-US" sz="1400" b="0">
              <a:solidFill>
                <a:srgbClr val="000066"/>
              </a:solidFill>
            </a:endParaRPr>
          </a:p>
        </p:txBody>
      </p:sp>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charset="0"/>
          <a:cs typeface="ＭＳ Ｐゴシック" charset="0"/>
        </a:defRPr>
      </a:lvl1pPr>
      <a:lvl2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2pPr>
      <a:lvl3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3pPr>
      <a:lvl4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4pPr>
      <a:lvl5pPr algn="l" rtl="0" eaLnBrk="0" fontAlgn="base" hangingPunct="0">
        <a:lnSpc>
          <a:spcPct val="87000"/>
        </a:lnSpc>
        <a:spcBef>
          <a:spcPct val="0"/>
        </a:spcBef>
        <a:spcAft>
          <a:spcPct val="0"/>
        </a:spcAft>
        <a:defRPr sz="3800" b="1">
          <a:solidFill>
            <a:schemeClr val="hlink"/>
          </a:solidFill>
          <a:latin typeface="Helvetica" pitchFamily="-112" charset="0"/>
          <a:ea typeface="ＭＳ Ｐゴシック" charset="0"/>
          <a:cs typeface="ＭＳ Ｐゴシック" charset="0"/>
        </a:defRPr>
      </a:lvl5pPr>
      <a:lvl6pPr marL="457200" algn="l" rtl="0" eaLnBrk="1" fontAlgn="base" hangingPunct="1">
        <a:lnSpc>
          <a:spcPct val="87000"/>
        </a:lnSpc>
        <a:spcBef>
          <a:spcPct val="0"/>
        </a:spcBef>
        <a:spcAft>
          <a:spcPct val="0"/>
        </a:spcAft>
        <a:defRPr sz="3800" b="1">
          <a:solidFill>
            <a:schemeClr val="hlink"/>
          </a:solidFill>
          <a:latin typeface="Helvetica" pitchFamily="-112" charset="0"/>
        </a:defRPr>
      </a:lvl6pPr>
      <a:lvl7pPr marL="914400" algn="l" rtl="0" eaLnBrk="1" fontAlgn="base" hangingPunct="1">
        <a:lnSpc>
          <a:spcPct val="87000"/>
        </a:lnSpc>
        <a:spcBef>
          <a:spcPct val="0"/>
        </a:spcBef>
        <a:spcAft>
          <a:spcPct val="0"/>
        </a:spcAft>
        <a:defRPr sz="3800" b="1">
          <a:solidFill>
            <a:schemeClr val="hlink"/>
          </a:solidFill>
          <a:latin typeface="Helvetica" pitchFamily="-112" charset="0"/>
        </a:defRPr>
      </a:lvl7pPr>
      <a:lvl8pPr marL="1371600" algn="l" rtl="0" eaLnBrk="1" fontAlgn="base" hangingPunct="1">
        <a:lnSpc>
          <a:spcPct val="87000"/>
        </a:lnSpc>
        <a:spcBef>
          <a:spcPct val="0"/>
        </a:spcBef>
        <a:spcAft>
          <a:spcPct val="0"/>
        </a:spcAft>
        <a:defRPr sz="3800" b="1">
          <a:solidFill>
            <a:schemeClr val="hlink"/>
          </a:solidFill>
          <a:latin typeface="Helvetica" pitchFamily="-112" charset="0"/>
        </a:defRPr>
      </a:lvl8pPr>
      <a:lvl9pPr marL="1828800" algn="l" rtl="0" eaLnBrk="1" fontAlgn="base" hangingPunct="1">
        <a:lnSpc>
          <a:spcPct val="87000"/>
        </a:lnSpc>
        <a:spcBef>
          <a:spcPct val="0"/>
        </a:spcBef>
        <a:spcAft>
          <a:spcPct val="0"/>
        </a:spcAft>
        <a:defRPr sz="3800" b="1">
          <a:solidFill>
            <a:schemeClr val="hlink"/>
          </a:solidFill>
          <a:latin typeface="Helvetica" pitchFamily="-112"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eaLnBrk="1" fontAlgn="base" hangingPunct="1">
        <a:spcBef>
          <a:spcPct val="20000"/>
        </a:spcBef>
        <a:spcAft>
          <a:spcPct val="0"/>
        </a:spcAft>
        <a:buChar char="•"/>
        <a:defRPr sz="2000">
          <a:solidFill>
            <a:schemeClr val="tx1"/>
          </a:solidFill>
          <a:latin typeface="Times New Roman" pitchFamily="-112" charset="0"/>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smtClean="0">
                <a:solidFill>
                  <a:srgbClr val="660033"/>
                </a:solidFill>
              </a:rPr>
              <a:t>– </a:t>
            </a:r>
            <a:fld id="{6831921F-7A2A-5745-8A99-B40F5F9D3DB2}" type="slidenum">
              <a:rPr lang="en-US" sz="1400" b="0" smtClean="0">
                <a:solidFill>
                  <a:srgbClr val="660033"/>
                </a:solidFill>
              </a:rPr>
              <a:pPr algn="ctr" eaLnBrk="0" hangingPunct="0">
                <a:lnSpc>
                  <a:spcPct val="90000"/>
                </a:lnSpc>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57"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smtClean="0">
                <a:solidFill>
                  <a:srgbClr val="660033"/>
                </a:solidFill>
              </a:rPr>
              <a:t>– </a:t>
            </a:r>
            <a:fld id="{DE46C21C-9D92-954D-A455-0B71D4EEDE04}" type="slidenum">
              <a:rPr lang="en-US" sz="1400" b="0" smtClean="0">
                <a:solidFill>
                  <a:srgbClr val="660033"/>
                </a:solidFill>
              </a:rPr>
              <a:pPr algn="ctr" eaLnBrk="0" hangingPunct="0">
                <a:lnSpc>
                  <a:spcPct val="90000"/>
                </a:lnSpc>
                <a:defRPr/>
              </a:pPr>
              <a:t>‹#›</a:t>
            </a:fld>
            <a:r>
              <a:rPr lang="en-US" sz="1400" b="0" smtClean="0">
                <a:solidFill>
                  <a:srgbClr val="660033"/>
                </a:solidFill>
              </a:rPr>
              <a:t> –</a:t>
            </a:r>
            <a:endParaRPr lang="en-US" sz="1400" b="0" smtClean="0">
              <a:solidFill>
                <a:srgbClr val="000066"/>
              </a:solidFill>
            </a:endParaRPr>
          </a:p>
        </p:txBody>
      </p:sp>
    </p:spTree>
  </p:cSld>
  <p:clrMap bg1="lt1" tx1="dk1" bg2="lt2" tx2="dk2" accent1="accent1" accent2="accent2" accent3="accent3" accent4="accent4" accent5="accent5" accent6="accent6" hlink="hlink" folHlink="folHlink"/>
  <p:sldLayoutIdLst>
    <p:sldLayoutId id="2147484058"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bwMode="auto">
          <a:xfrm>
            <a:off x="290513" y="1220788"/>
            <a:ext cx="8307387" cy="5224462"/>
          </a:xfrm>
          <a:prstGeom prst="rect">
            <a:avLst/>
          </a:prstGeom>
          <a:noFill/>
          <a:ln w="9525">
            <a:noFill/>
            <a:miter lim="800000"/>
            <a:headEnd/>
            <a:tailEnd/>
          </a:ln>
          <a:effectLst/>
        </p:spPr>
        <p:txBody>
          <a:bodyPr vert="horz" wrap="square" lIns="90479" tIns="44446" rIns="90479" bIns="444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59" name="Rectangle 3"/>
          <p:cNvSpPr>
            <a:spLocks noGrp="1" noChangeArrowheads="1"/>
          </p:cNvSpPr>
          <p:nvPr>
            <p:ph type="title"/>
          </p:nvPr>
        </p:nvSpPr>
        <p:spPr bwMode="auto">
          <a:xfrm>
            <a:off x="404813" y="247650"/>
            <a:ext cx="8716962" cy="781050"/>
          </a:xfrm>
          <a:prstGeom prst="rect">
            <a:avLst/>
          </a:prstGeom>
          <a:noFill/>
          <a:ln w="9525">
            <a:noFill/>
            <a:miter lim="800000"/>
            <a:headEnd/>
            <a:tailEnd/>
          </a:ln>
          <a:effectLst>
            <a:outerShdw blurRad="63500" dist="53882" dir="2700000" algn="ctr" rotWithShape="0">
              <a:srgbClr val="969696">
                <a:alpha val="74998"/>
              </a:srgbClr>
            </a:outerShdw>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45060" name="Text Box 4"/>
          <p:cNvSpPr txBox="1">
            <a:spLocks noChangeArrowheads="1"/>
          </p:cNvSpPr>
          <p:nvPr/>
        </p:nvSpPr>
        <p:spPr bwMode="auto">
          <a:xfrm>
            <a:off x="219075" y="6400800"/>
            <a:ext cx="606425" cy="284163"/>
          </a:xfrm>
          <a:prstGeom prst="rect">
            <a:avLst/>
          </a:prstGeom>
          <a:noFill/>
          <a:ln w="19050">
            <a:noFill/>
            <a:miter lim="800000"/>
            <a:headEnd/>
            <a:tailEnd type="none" w="sm" len="sm"/>
          </a:ln>
          <a:effectLst/>
        </p:spPr>
        <p:txBody>
          <a:bodyPr wrap="none" lIns="45715" tIns="45715" rIns="45715" bIns="45715" anchor="ctr">
            <a:spAutoFit/>
          </a:bodyPr>
          <a:lstStyle>
            <a:lvl1pPr>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eaLnBrk="0" hangingPunct="0">
              <a:lnSpc>
                <a:spcPct val="90000"/>
              </a:lnSpc>
              <a:defRPr/>
            </a:pPr>
            <a:r>
              <a:rPr lang="en-US" sz="1400" b="0">
                <a:solidFill>
                  <a:srgbClr val="660033"/>
                </a:solidFill>
              </a:rPr>
              <a:t>– </a:t>
            </a:r>
            <a:fld id="{AC8844BE-DE90-0A41-B0EC-424F154CF4D4}" type="slidenum">
              <a:rPr lang="en-US" sz="1400" b="0">
                <a:solidFill>
                  <a:srgbClr val="660033"/>
                </a:solidFill>
              </a:rPr>
              <a:pPr algn="ctr" eaLnBrk="0" hangingPunct="0">
                <a:lnSpc>
                  <a:spcPct val="90000"/>
                </a:lnSpc>
                <a:defRPr/>
              </a:pPr>
              <a:t>‹#›</a:t>
            </a:fld>
            <a:r>
              <a:rPr lang="en-US" sz="1400" b="0">
                <a:solidFill>
                  <a:srgbClr val="660033"/>
                </a:solidFill>
              </a:rPr>
              <a:t> –</a:t>
            </a:r>
            <a:endParaRPr lang="en-US" sz="1400" b="0">
              <a:solidFill>
                <a:srgbClr val="000066"/>
              </a:solidFill>
            </a:endParaRPr>
          </a:p>
        </p:txBody>
      </p:sp>
    </p:spTree>
    <p:extLst>
      <p:ext uri="{BB962C8B-B14F-4D97-AF65-F5344CB8AC3E}">
        <p14:creationId xmlns:p14="http://schemas.microsoft.com/office/powerpoint/2010/main" val="2013319973"/>
      </p:ext>
    </p:extLst>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ransition xmlns:p14="http://schemas.microsoft.com/office/powerpoint/2010/main" spd="med"/>
  <p:txStyles>
    <p:titleStyle>
      <a:lvl1pPr algn="l" rtl="0" eaLnBrk="0" fontAlgn="base" hangingPunct="0">
        <a:lnSpc>
          <a:spcPct val="87000"/>
        </a:lnSpc>
        <a:spcBef>
          <a:spcPct val="0"/>
        </a:spcBef>
        <a:spcAft>
          <a:spcPct val="0"/>
        </a:spcAft>
        <a:defRPr sz="3800" b="1">
          <a:solidFill>
            <a:schemeClr val="hlink"/>
          </a:solidFill>
          <a:latin typeface="+mj-lt"/>
          <a:ea typeface="ＭＳ Ｐゴシック" pitchFamily="-112" charset="-128"/>
          <a:cs typeface="ＭＳ Ｐゴシック" pitchFamily="-112" charset="-128"/>
        </a:defRPr>
      </a:lvl1pPr>
      <a:lvl2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2pPr>
      <a:lvl3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3pPr>
      <a:lvl4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4pPr>
      <a:lvl5pPr algn="l" rtl="0" eaLnBrk="0" fontAlgn="base" hangingPunct="0">
        <a:lnSpc>
          <a:spcPct val="87000"/>
        </a:lnSpc>
        <a:spcBef>
          <a:spcPct val="0"/>
        </a:spcBef>
        <a:spcAft>
          <a:spcPct val="0"/>
        </a:spcAft>
        <a:defRPr sz="3800" b="1">
          <a:solidFill>
            <a:schemeClr val="hlink"/>
          </a:solidFill>
          <a:latin typeface="Helvetica" charset="0"/>
          <a:ea typeface="ＭＳ Ｐゴシック" pitchFamily="-112" charset="-128"/>
          <a:cs typeface="ＭＳ Ｐゴシック" pitchFamily="-112" charset="-128"/>
        </a:defRPr>
      </a:lvl5pPr>
      <a:lvl6pPr marL="457200" algn="l" rtl="0" fontAlgn="base">
        <a:lnSpc>
          <a:spcPct val="87000"/>
        </a:lnSpc>
        <a:spcBef>
          <a:spcPct val="0"/>
        </a:spcBef>
        <a:spcAft>
          <a:spcPct val="0"/>
        </a:spcAft>
        <a:defRPr sz="3800" b="1">
          <a:solidFill>
            <a:schemeClr val="hlink"/>
          </a:solidFill>
          <a:latin typeface="Helvetica" charset="0"/>
        </a:defRPr>
      </a:lvl6pPr>
      <a:lvl7pPr marL="914400" algn="l" rtl="0" fontAlgn="base">
        <a:lnSpc>
          <a:spcPct val="87000"/>
        </a:lnSpc>
        <a:spcBef>
          <a:spcPct val="0"/>
        </a:spcBef>
        <a:spcAft>
          <a:spcPct val="0"/>
        </a:spcAft>
        <a:defRPr sz="3800" b="1">
          <a:solidFill>
            <a:schemeClr val="hlink"/>
          </a:solidFill>
          <a:latin typeface="Helvetica" charset="0"/>
        </a:defRPr>
      </a:lvl7pPr>
      <a:lvl8pPr marL="1371600" algn="l" rtl="0" fontAlgn="base">
        <a:lnSpc>
          <a:spcPct val="87000"/>
        </a:lnSpc>
        <a:spcBef>
          <a:spcPct val="0"/>
        </a:spcBef>
        <a:spcAft>
          <a:spcPct val="0"/>
        </a:spcAft>
        <a:defRPr sz="3800" b="1">
          <a:solidFill>
            <a:schemeClr val="hlink"/>
          </a:solidFill>
          <a:latin typeface="Helvetica" charset="0"/>
        </a:defRPr>
      </a:lvl8pPr>
      <a:lvl9pPr marL="1828800" algn="l" rtl="0" fontAlgn="base">
        <a:lnSpc>
          <a:spcPct val="87000"/>
        </a:lnSpc>
        <a:spcBef>
          <a:spcPct val="0"/>
        </a:spcBef>
        <a:spcAft>
          <a:spcPct val="0"/>
        </a:spcAft>
        <a:defRPr sz="3800" b="1">
          <a:solidFill>
            <a:schemeClr val="hlink"/>
          </a:solidFill>
          <a:latin typeface="Helvetica" charset="0"/>
        </a:defRPr>
      </a:lvl9pPr>
    </p:titleStyle>
    <p:body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image" Target="../media/image1.emf"/><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oleObject" Target="../embeddings/oleObject3.bin"/><Relationship Id="rId9" Type="http://schemas.openxmlformats.org/officeDocument/2006/relationships/image" Target="../media/image3.emf"/><Relationship Id="rId10" Type="http://schemas.openxmlformats.org/officeDocument/2006/relationships/oleObject" Target="../embeddings/Microsoft_Word_97_-_2004_Document1.doc"/><Relationship Id="rId11"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Microsoft_Word_97_-_2004_Document2.doc"/><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Microsoft_Word_97_-_2004_Document3.doc"/><Relationship Id="rId5" Type="http://schemas.openxmlformats.org/officeDocument/2006/relationships/image" Target="../media/image6.emf"/><Relationship Id="rId1" Type="http://schemas.openxmlformats.org/officeDocument/2006/relationships/vmlDrawing" Target="../drawings/vmlDrawing3.vml"/><Relationship Id="rId2"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Microsoft_Word_97_-_2004_Document4.doc"/><Relationship Id="rId5" Type="http://schemas.openxmlformats.org/officeDocument/2006/relationships/image" Target="../media/image7.emf"/><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bin"/><Relationship Id="rId5"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Microsoft_Excel_97_-_2004_Worksheet5.xls"/><Relationship Id="rId5"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Microsoft_Excel_97_-_2004_Worksheet6.xls"/><Relationship Id="rId5"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Microsoft_Excel_97_-_2004_Worksheet7.xls"/><Relationship Id="rId5" Type="http://schemas.openxmlformats.org/officeDocument/2006/relationships/image" Target="../media/image18.emf"/><Relationship Id="rId1" Type="http://schemas.openxmlformats.org/officeDocument/2006/relationships/vmlDrawing" Target="../drawings/vmlDrawing8.vml"/><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5.bin"/><Relationship Id="rId5" Type="http://schemas.openxmlformats.org/officeDocument/2006/relationships/image" Target="../media/image19.emf"/><Relationship Id="rId6" Type="http://schemas.openxmlformats.org/officeDocument/2006/relationships/image" Target="../media/image20.png"/><Relationship Id="rId1" Type="http://schemas.openxmlformats.org/officeDocument/2006/relationships/vmlDrawing" Target="../drawings/vmlDrawing9.vml"/><Relationship Id="rId2"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Excel_97_-_2004_Worksheet8.xls"/><Relationship Id="rId4" Type="http://schemas.openxmlformats.org/officeDocument/2006/relationships/image" Target="../media/image18.emf"/><Relationship Id="rId1" Type="http://schemas.openxmlformats.org/officeDocument/2006/relationships/vmlDrawing" Target="../drawings/vmlDrawing10.vml"/><Relationship Id="rId2"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6.bin"/><Relationship Id="rId5" Type="http://schemas.openxmlformats.org/officeDocument/2006/relationships/image" Target="../media/image21.emf"/><Relationship Id="rId1" Type="http://schemas.openxmlformats.org/officeDocument/2006/relationships/vmlDrawing" Target="../drawings/vmlDrawing11.vml"/><Relationship Id="rId2"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Microsoft_Word_97_-_2004_Document9.doc"/><Relationship Id="rId5" Type="http://schemas.openxmlformats.org/officeDocument/2006/relationships/image" Target="../media/image22.emf"/><Relationship Id="rId1" Type="http://schemas.openxmlformats.org/officeDocument/2006/relationships/vmlDrawing" Target="../drawings/vmlDrawing12.vml"/><Relationship Id="rId2"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6.xml"/><Relationship Id="rId4" Type="http://schemas.openxmlformats.org/officeDocument/2006/relationships/oleObject" Target="../embeddings/oleObject7.bin"/><Relationship Id="rId5" Type="http://schemas.openxmlformats.org/officeDocument/2006/relationships/image" Target="../media/image23.emf"/><Relationship Id="rId6" Type="http://schemas.openxmlformats.org/officeDocument/2006/relationships/oleObject" Target="../embeddings/Microsoft_Word_97_-_2004_Document10.doc"/><Relationship Id="rId7" Type="http://schemas.openxmlformats.org/officeDocument/2006/relationships/image" Target="../media/image24.emf"/><Relationship Id="rId1" Type="http://schemas.openxmlformats.org/officeDocument/2006/relationships/vmlDrawing" Target="../drawings/vmlDrawing13.vml"/><Relationship Id="rId2"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1219200"/>
            <a:ext cx="7467600" cy="572721"/>
          </a:xfrm>
        </p:spPr>
        <p:txBody>
          <a:bodyPr wrap="square" lIns="63500" tIns="25400" rIns="63500" bIns="25400" anchor="t">
            <a:spAutoFit/>
          </a:bodyPr>
          <a:lstStyle/>
          <a:p>
            <a:pPr algn="ctr" eaLnBrk="1" hangingPunct="1">
              <a:defRPr/>
            </a:pPr>
            <a:r>
              <a:rPr lang="en-US" dirty="0"/>
              <a:t>Chapter 2: Bits and </a:t>
            </a:r>
            <a:r>
              <a:rPr lang="en-US" dirty="0" smtClean="0"/>
              <a:t>Bytes II</a:t>
            </a:r>
            <a:endParaRPr lang="en-US" dirty="0"/>
          </a:p>
        </p:txBody>
      </p:sp>
      <p:sp>
        <p:nvSpPr>
          <p:cNvPr id="4099" name="Rectangle 3"/>
          <p:cNvSpPr>
            <a:spLocks noGrp="1" noChangeArrowheads="1"/>
          </p:cNvSpPr>
          <p:nvPr>
            <p:ph idx="1"/>
          </p:nvPr>
        </p:nvSpPr>
        <p:spPr>
          <a:xfrm>
            <a:off x="1885950" y="2286001"/>
            <a:ext cx="6496050" cy="3144838"/>
          </a:xfrm>
        </p:spPr>
        <p:txBody>
          <a:bodyPr lIns="90487" tIns="44450" rIns="90487" bIns="44450"/>
          <a:lstStyle/>
          <a:p>
            <a:pPr lvl="1" eaLnBrk="1" hangingPunct="1">
              <a:lnSpc>
                <a:spcPct val="90000"/>
              </a:lnSpc>
              <a:buFont typeface="Wingdings" pitchFamily="-112" charset="2"/>
              <a:buChar char="n"/>
              <a:defRPr/>
            </a:pPr>
            <a:r>
              <a:rPr lang="en-US" dirty="0" smtClean="0">
                <a:ea typeface="ＭＳ Ｐゴシック" pitchFamily="-112" charset="-128"/>
              </a:rPr>
              <a:t>Bit-Level Operations in C</a:t>
            </a:r>
            <a:endParaRPr lang="en-US" sz="2400" dirty="0" smtClean="0">
              <a:ea typeface="ＭＳ Ｐゴシック" pitchFamily="-112" charset="-128"/>
            </a:endParaRPr>
          </a:p>
          <a:p>
            <a:pPr lvl="2" eaLnBrk="1" hangingPunct="1">
              <a:lnSpc>
                <a:spcPct val="90000"/>
              </a:lnSpc>
              <a:buFont typeface="Wingdings" pitchFamily="-112" charset="2"/>
              <a:buChar char="n"/>
              <a:defRPr/>
            </a:pPr>
            <a:r>
              <a:rPr lang="en-US" sz="1800" dirty="0">
                <a:solidFill>
                  <a:schemeClr val="tx1">
                    <a:lumMod val="60000"/>
                    <a:lumOff val="40000"/>
                  </a:schemeClr>
                </a:solidFill>
                <a:latin typeface="Helvetica" charset="0"/>
                <a:ea typeface="ＭＳ Ｐゴシック" charset="0"/>
                <a:cs typeface="ＭＳ Ｐゴシック" charset="0"/>
              </a:rPr>
              <a:t>&amp;,  |,  ~,  ^ </a:t>
            </a:r>
            <a:endParaRPr lang="en-US" sz="1800" dirty="0" smtClean="0">
              <a:solidFill>
                <a:schemeClr val="tx1">
                  <a:lumMod val="60000"/>
                  <a:lumOff val="40000"/>
                </a:schemeClr>
              </a:solidFill>
              <a:latin typeface="Helvetica" charset="0"/>
              <a:ea typeface="ＭＳ Ｐゴシック" charset="0"/>
              <a:cs typeface="ＭＳ Ｐゴシック" charset="0"/>
            </a:endParaRPr>
          </a:p>
          <a:p>
            <a:pPr lvl="2" eaLnBrk="1" hangingPunct="1">
              <a:lnSpc>
                <a:spcPct val="90000"/>
              </a:lnSpc>
              <a:buFont typeface="Wingdings" pitchFamily="-112" charset="2"/>
              <a:buChar char="n"/>
              <a:defRPr/>
            </a:pPr>
            <a:r>
              <a:rPr lang="en-US" sz="1800" dirty="0" smtClean="0">
                <a:solidFill>
                  <a:schemeClr val="tx1">
                    <a:lumMod val="60000"/>
                    <a:lumOff val="40000"/>
                  </a:schemeClr>
                </a:solidFill>
                <a:latin typeface="Helvetica" charset="0"/>
                <a:ea typeface="ＭＳ Ｐゴシック" charset="0"/>
                <a:cs typeface="ＭＳ Ｐゴシック" charset="0"/>
              </a:rPr>
              <a:t>Bit </a:t>
            </a:r>
            <a:r>
              <a:rPr lang="en-US" sz="1800" dirty="0">
                <a:solidFill>
                  <a:schemeClr val="tx1">
                    <a:lumMod val="60000"/>
                    <a:lumOff val="40000"/>
                  </a:schemeClr>
                </a:solidFill>
                <a:latin typeface="Helvetica" charset="0"/>
                <a:ea typeface="ＭＳ Ｐゴシック" charset="0"/>
                <a:cs typeface="ＭＳ Ｐゴシック" charset="0"/>
              </a:rPr>
              <a:t>Masking</a:t>
            </a:r>
          </a:p>
          <a:p>
            <a:pPr lvl="2" eaLnBrk="1" hangingPunct="1">
              <a:lnSpc>
                <a:spcPct val="90000"/>
              </a:lnSpc>
              <a:buFont typeface="Wingdings" pitchFamily="-112" charset="2"/>
              <a:buChar char="n"/>
              <a:defRPr/>
            </a:pPr>
            <a:r>
              <a:rPr lang="en-US" sz="1800" dirty="0" smtClean="0">
                <a:solidFill>
                  <a:schemeClr val="tx1">
                    <a:lumMod val="60000"/>
                    <a:lumOff val="40000"/>
                  </a:schemeClr>
                </a:solidFill>
                <a:latin typeface="Helvetica" charset="0"/>
                <a:ea typeface="ＭＳ Ｐゴシック" charset="0"/>
                <a:cs typeface="ＭＳ Ｐゴシック" charset="0"/>
              </a:rPr>
              <a:t>Logical Expressions</a:t>
            </a:r>
          </a:p>
          <a:p>
            <a:pPr lvl="1" eaLnBrk="1" hangingPunct="1">
              <a:lnSpc>
                <a:spcPct val="90000"/>
              </a:lnSpc>
              <a:buFont typeface="Wingdings" pitchFamily="-112" charset="2"/>
              <a:buChar char="n"/>
              <a:defRPr/>
            </a:pPr>
            <a:r>
              <a:rPr lang="en-US" dirty="0">
                <a:ea typeface="ＭＳ Ｐゴシック" pitchFamily="-112" charset="-128"/>
              </a:rPr>
              <a:t>Logical Operations in C</a:t>
            </a:r>
          </a:p>
          <a:p>
            <a:pPr lvl="2" eaLnBrk="1" hangingPunct="1">
              <a:lnSpc>
                <a:spcPct val="90000"/>
              </a:lnSpc>
              <a:buFont typeface="Wingdings" pitchFamily="-112" charset="2"/>
              <a:buChar char="n"/>
              <a:defRPr/>
            </a:pPr>
            <a:r>
              <a:rPr lang="en-US" sz="1800" dirty="0">
                <a:solidFill>
                  <a:srgbClr val="0A0AFF"/>
                </a:solidFill>
                <a:latin typeface="Helvetica" charset="0"/>
                <a:ea typeface="ＭＳ Ｐゴシック" charset="0"/>
                <a:cs typeface="ＭＳ Ｐゴシック" charset="0"/>
              </a:rPr>
              <a:t>&amp;&amp;, ||, and !</a:t>
            </a:r>
          </a:p>
          <a:p>
            <a:pPr lvl="1" eaLnBrk="1" hangingPunct="1">
              <a:lnSpc>
                <a:spcPct val="90000"/>
              </a:lnSpc>
              <a:buFont typeface="Wingdings" pitchFamily="-112" charset="2"/>
              <a:buChar char="n"/>
              <a:defRPr/>
            </a:pPr>
            <a:r>
              <a:rPr lang="en-US" dirty="0">
                <a:ea typeface="ＭＳ Ｐゴシック" pitchFamily="-112" charset="-128"/>
              </a:rPr>
              <a:t>Bit Shifting</a:t>
            </a:r>
          </a:p>
          <a:p>
            <a:pPr lvl="2" eaLnBrk="1" hangingPunct="1">
              <a:lnSpc>
                <a:spcPct val="90000"/>
              </a:lnSpc>
              <a:buFont typeface="Wingdings" pitchFamily="-112" charset="2"/>
              <a:buChar char="n"/>
              <a:defRPr/>
            </a:pPr>
            <a:r>
              <a:rPr lang="en-US" sz="1800" dirty="0">
                <a:solidFill>
                  <a:schemeClr val="tx1">
                    <a:lumMod val="60000"/>
                    <a:lumOff val="40000"/>
                  </a:schemeClr>
                </a:solidFill>
                <a:latin typeface="Helvetica" charset="0"/>
                <a:ea typeface="ＭＳ Ｐゴシック" charset="0"/>
                <a:cs typeface="ＭＳ Ｐゴシック" charset="0"/>
              </a:rPr>
              <a:t>&lt;&lt; Left Shift</a:t>
            </a:r>
          </a:p>
          <a:p>
            <a:pPr lvl="2" eaLnBrk="1" hangingPunct="1">
              <a:lnSpc>
                <a:spcPct val="90000"/>
              </a:lnSpc>
              <a:buFont typeface="Wingdings" pitchFamily="-112" charset="2"/>
              <a:buChar char="n"/>
              <a:defRPr/>
            </a:pPr>
            <a:r>
              <a:rPr lang="en-US" sz="1800" dirty="0">
                <a:solidFill>
                  <a:schemeClr val="tx1">
                    <a:lumMod val="60000"/>
                    <a:lumOff val="40000"/>
                  </a:schemeClr>
                </a:solidFill>
                <a:latin typeface="Helvetica" charset="0"/>
                <a:ea typeface="ＭＳ Ｐゴシック" charset="0"/>
                <a:cs typeface="ＭＳ Ｐゴシック" charset="0"/>
              </a:rPr>
              <a:t>&gt;&gt; Right Shift (Logical and Arithmetic)</a:t>
            </a:r>
            <a:endParaRPr lang="en-US" dirty="0">
              <a:solidFill>
                <a:schemeClr val="tx1">
                  <a:lumMod val="60000"/>
                  <a:lumOff val="40000"/>
                </a:schemeClr>
              </a:solidFill>
              <a:ea typeface="ＭＳ Ｐゴシック" pitchFamily="-112" charset="-128"/>
            </a:endParaRPr>
          </a:p>
          <a:p>
            <a:pPr lvl="1" eaLnBrk="1" hangingPunct="1">
              <a:lnSpc>
                <a:spcPct val="90000"/>
              </a:lnSpc>
              <a:buFont typeface="Wingdings" pitchFamily="-112" charset="2"/>
              <a:buChar char="n"/>
              <a:defRPr/>
            </a:pPr>
            <a:r>
              <a:rPr lang="en-US" dirty="0">
                <a:ea typeface="ＭＳ Ｐゴシック" pitchFamily="-112" charset="-128"/>
              </a:rPr>
              <a:t>Integer Representations</a:t>
            </a:r>
            <a:endParaRPr lang="en-US" sz="2400" dirty="0">
              <a:ea typeface="ＭＳ Ｐゴシック" pitchFamily="-112" charset="-128"/>
            </a:endParaRPr>
          </a:p>
          <a:p>
            <a:pPr lvl="2" eaLnBrk="1" hangingPunct="1">
              <a:lnSpc>
                <a:spcPct val="90000"/>
              </a:lnSpc>
              <a:buFont typeface="Wingdings" pitchFamily="-112" charset="2"/>
              <a:buChar char="n"/>
              <a:defRPr/>
            </a:pPr>
            <a:r>
              <a:rPr lang="en-US" sz="1800" dirty="0">
                <a:solidFill>
                  <a:srgbClr val="0A0AFF"/>
                </a:solidFill>
                <a:latin typeface="Helvetica" charset="0"/>
                <a:ea typeface="ＭＳ Ｐゴシック" charset="0"/>
                <a:cs typeface="ＭＳ Ｐゴシック" charset="0"/>
              </a:rPr>
              <a:t>Unsigned and Two’s Complement</a:t>
            </a:r>
            <a:endParaRPr lang="en-US" dirty="0">
              <a:solidFill>
                <a:srgbClr val="0A0AFF"/>
              </a:solidFill>
              <a:ea typeface="ＭＳ Ｐゴシック" pitchFamily="-112" charset="-128"/>
            </a:endParaRPr>
          </a:p>
          <a:p>
            <a:pPr lvl="1" eaLnBrk="1" hangingPunct="1">
              <a:lnSpc>
                <a:spcPct val="90000"/>
              </a:lnSpc>
              <a:buFont typeface="Wingdings" pitchFamily="-112" charset="2"/>
              <a:buChar char="n"/>
              <a:defRPr/>
            </a:pPr>
            <a:r>
              <a:rPr lang="en-US" dirty="0">
                <a:ea typeface="ＭＳ Ｐゴシック" pitchFamily="-112" charset="-128"/>
              </a:rPr>
              <a:t>Integer Arithmetic and </a:t>
            </a:r>
            <a:r>
              <a:rPr lang="en-US" dirty="0" smtClean="0">
                <a:ea typeface="ＭＳ Ｐゴシック" pitchFamily="-112" charset="-128"/>
              </a:rPr>
              <a:t>overflow</a:t>
            </a:r>
          </a:p>
          <a:p>
            <a:pPr lvl="1" eaLnBrk="1" hangingPunct="1">
              <a:lnSpc>
                <a:spcPct val="90000"/>
              </a:lnSpc>
              <a:buFont typeface="Wingdings" pitchFamily="-112" charset="2"/>
              <a:buChar char="n"/>
              <a:defRPr/>
            </a:pPr>
            <a:r>
              <a:rPr lang="en-US" dirty="0" smtClean="0">
                <a:ea typeface="ＭＳ Ｐゴシック" pitchFamily="-112" charset="-128"/>
              </a:rPr>
              <a:t>Integer Multiplication</a:t>
            </a:r>
            <a:endParaRPr lang="en-US" dirty="0">
              <a:ea typeface="ＭＳ Ｐゴシック" pitchFamily="-112" charset="-128"/>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077200" cy="573088"/>
          </a:xfrm>
        </p:spPr>
        <p:txBody>
          <a:bodyPr/>
          <a:lstStyle/>
          <a:p>
            <a:pPr algn="ctr" eaLnBrk="1" hangingPunct="1">
              <a:defRPr/>
            </a:pPr>
            <a:r>
              <a:rPr lang="en-US" dirty="0" smtClean="0">
                <a:ea typeface="ＭＳ Ｐゴシック" pitchFamily="-1" charset="-128"/>
                <a:cs typeface="ＭＳ Ｐゴシック" pitchFamily="-1" charset="-128"/>
              </a:rPr>
              <a:t>Logical </a:t>
            </a:r>
            <a:r>
              <a:rPr lang="en-US" dirty="0" err="1" smtClean="0">
                <a:ea typeface="ＭＳ Ｐゴシック" pitchFamily="-1" charset="-128"/>
                <a:cs typeface="ＭＳ Ｐゴシック" pitchFamily="-1" charset="-128"/>
              </a:rPr>
              <a:t>vs</a:t>
            </a:r>
            <a:r>
              <a:rPr lang="en-US" dirty="0" smtClean="0">
                <a:ea typeface="ＭＳ Ｐゴシック" pitchFamily="-1" charset="-128"/>
                <a:cs typeface="ＭＳ Ｐゴシック" pitchFamily="-1" charset="-128"/>
              </a:rPr>
              <a:t> Bitwise </a:t>
            </a:r>
            <a:r>
              <a:rPr lang="en-US" dirty="0">
                <a:ea typeface="ＭＳ Ｐゴシック" pitchFamily="-1" charset="-128"/>
                <a:cs typeface="ＭＳ Ｐゴシック" pitchFamily="-1" charset="-128"/>
              </a:rPr>
              <a:t>Operations in C </a:t>
            </a:r>
            <a:r>
              <a:rPr lang="en-US" dirty="0" smtClean="0">
                <a:ea typeface="ＭＳ Ｐゴシック" pitchFamily="-1" charset="-128"/>
                <a:cs typeface="ＭＳ Ｐゴシック" pitchFamily="-1" charset="-128"/>
              </a:rPr>
              <a:t>(3)</a:t>
            </a:r>
            <a:endParaRPr lang="en-US" dirty="0">
              <a:ea typeface="ＭＳ Ｐゴシック" pitchFamily="-1" charset="-128"/>
              <a:cs typeface="ＭＳ Ｐゴシック" pitchFamily="-1" charset="-128"/>
            </a:endParaRPr>
          </a:p>
        </p:txBody>
      </p:sp>
      <p:sp>
        <p:nvSpPr>
          <p:cNvPr id="36867" name="Rectangle 3"/>
          <p:cNvSpPr>
            <a:spLocks noGrp="1" noChangeArrowheads="1"/>
          </p:cNvSpPr>
          <p:nvPr>
            <p:ph type="body" idx="1"/>
          </p:nvPr>
        </p:nvSpPr>
        <p:spPr>
          <a:xfrm>
            <a:off x="290513" y="1220788"/>
            <a:ext cx="5894387" cy="522446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Example </a:t>
            </a:r>
            <a:r>
              <a:rPr lang="en-US" dirty="0">
                <a:latin typeface="Helvetica" charset="0"/>
                <a:ea typeface="ＭＳ Ｐゴシック" charset="0"/>
                <a:cs typeface="ＭＳ Ｐゴシック" charset="0"/>
              </a:rPr>
              <a:t>code:</a:t>
            </a:r>
          </a:p>
          <a:p>
            <a:pPr lvl="1" eaLnBrk="1" hangingPunct="1">
              <a:tabLst>
                <a:tab pos="1998663" algn="l"/>
                <a:tab pos="2573338" algn="l"/>
                <a:tab pos="4521200" algn="l"/>
                <a:tab pos="5943600" algn="l"/>
                <a:tab pos="6451600" algn="l"/>
              </a:tabLst>
              <a:defRPr/>
            </a:pPr>
            <a:r>
              <a:rPr lang="en-US" dirty="0" err="1">
                <a:latin typeface="Helvetica" charset="0"/>
                <a:ea typeface="ＭＳ Ｐゴシック" charset="0"/>
              </a:rPr>
              <a:t>int</a:t>
            </a:r>
            <a:r>
              <a:rPr lang="en-US" dirty="0">
                <a:latin typeface="Helvetica" charset="0"/>
                <a:ea typeface="ＭＳ Ｐゴシック" charset="0"/>
              </a:rPr>
              <a:t> </a:t>
            </a:r>
            <a:r>
              <a:rPr lang="en-US" dirty="0" err="1">
                <a:latin typeface="Helvetica" charset="0"/>
                <a:ea typeface="ＭＳ Ｐゴシック" charset="0"/>
              </a:rPr>
              <a:t>x,y</a:t>
            </a:r>
            <a:r>
              <a:rPr lang="en-US" dirty="0">
                <a:latin typeface="Helvetica" charset="0"/>
                <a:ea typeface="ＭＳ Ｐゴシック" charset="0"/>
              </a:rPr>
              <a:t>;</a:t>
            </a:r>
          </a:p>
          <a:p>
            <a:pPr lvl="1" eaLnBrk="1" hangingPunct="1">
              <a:buFont typeface="Wingdings" charset="0"/>
              <a:buNone/>
              <a:tabLst>
                <a:tab pos="1998663" algn="l"/>
                <a:tab pos="2573338" algn="l"/>
                <a:tab pos="4521200" algn="l"/>
                <a:tab pos="5943600" algn="l"/>
                <a:tab pos="6451600" algn="l"/>
              </a:tabLst>
              <a:defRPr/>
            </a:pPr>
            <a:r>
              <a:rPr lang="en-US" dirty="0">
                <a:latin typeface="Helvetica" charset="0"/>
                <a:ea typeface="ＭＳ Ｐゴシック" charset="0"/>
              </a:rPr>
              <a:t>   …</a:t>
            </a:r>
          </a:p>
          <a:p>
            <a:pPr lvl="1" eaLnBrk="1" hangingPunct="1">
              <a:buFont typeface="Wingdings" charset="0"/>
              <a:buNone/>
              <a:tabLst>
                <a:tab pos="1998663" algn="l"/>
                <a:tab pos="2573338" algn="l"/>
                <a:tab pos="4521200" algn="l"/>
                <a:tab pos="5943600" algn="l"/>
                <a:tab pos="6451600" algn="l"/>
              </a:tabLst>
              <a:defRPr/>
            </a:pPr>
            <a:r>
              <a:rPr lang="en-US" dirty="0">
                <a:latin typeface="Helvetica" charset="0"/>
                <a:ea typeface="ＭＳ Ｐゴシック" charset="0"/>
              </a:rPr>
              <a:t>   if (x) { … do1(); …}</a:t>
            </a:r>
          </a:p>
          <a:p>
            <a:pPr lvl="1" eaLnBrk="1" hangingPunct="1">
              <a:buFont typeface="Wingdings" charset="0"/>
              <a:buNone/>
              <a:tabLst>
                <a:tab pos="1998663" algn="l"/>
                <a:tab pos="2573338" algn="l"/>
                <a:tab pos="4521200" algn="l"/>
                <a:tab pos="5943600" algn="l"/>
                <a:tab pos="6451600" algn="l"/>
              </a:tabLst>
              <a:defRPr/>
            </a:pPr>
            <a:r>
              <a:rPr lang="en-US" dirty="0">
                <a:latin typeface="Helvetica" charset="0"/>
                <a:ea typeface="ＭＳ Ｐゴシック" charset="0"/>
              </a:rPr>
              <a:t>   if (!y)  { … do2(); …}</a:t>
            </a:r>
          </a:p>
          <a:p>
            <a:pPr lvl="1" eaLnBrk="1" hangingPunct="1">
              <a:tabLst>
                <a:tab pos="1998663" algn="l"/>
                <a:tab pos="2573338" algn="l"/>
                <a:tab pos="4521200" algn="l"/>
                <a:tab pos="5943600" algn="l"/>
                <a:tab pos="6451600" algn="l"/>
              </a:tabLst>
              <a:defRPr/>
            </a:pPr>
            <a:endParaRPr lang="en-US" dirty="0">
              <a:latin typeface="Helvetica" charset="0"/>
              <a:ea typeface="ＭＳ Ｐゴシック" charset="0"/>
            </a:endParaRPr>
          </a:p>
        </p:txBody>
      </p:sp>
      <p:grpSp>
        <p:nvGrpSpPr>
          <p:cNvPr id="7" name="Group 6"/>
          <p:cNvGrpSpPr>
            <a:grpSpLocks/>
          </p:cNvGrpSpPr>
          <p:nvPr/>
        </p:nvGrpSpPr>
        <p:grpSpPr bwMode="auto">
          <a:xfrm>
            <a:off x="3441700" y="1447800"/>
            <a:ext cx="5702300" cy="1676400"/>
            <a:chOff x="3429006" y="1447800"/>
            <a:chExt cx="5702367" cy="1675843"/>
          </a:xfrm>
        </p:grpSpPr>
        <p:sp>
          <p:nvSpPr>
            <p:cNvPr id="4" name="TextBox 3"/>
            <p:cNvSpPr txBox="1">
              <a:spLocks noChangeArrowheads="1"/>
            </p:cNvSpPr>
            <p:nvPr/>
          </p:nvSpPr>
          <p:spPr bwMode="auto">
            <a:xfrm>
              <a:off x="4648220" y="1447800"/>
              <a:ext cx="4483153" cy="167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lnSpc>
                  <a:spcPct val="90000"/>
                </a:lnSpc>
                <a:defRPr sz="2400" b="1">
                  <a:solidFill>
                    <a:schemeClr val="tx1"/>
                  </a:solidFill>
                  <a:latin typeface="Helvetica" charset="0"/>
                  <a:ea typeface="ＭＳ Ｐゴシック" charset="0"/>
                  <a:cs typeface="ＭＳ Ｐゴシック" charset="0"/>
                </a:defRPr>
              </a:lvl1pPr>
              <a:lvl2pPr marL="742950" indent="-285750" algn="ctr" eaLnBrk="0" hangingPunct="0">
                <a:lnSpc>
                  <a:spcPct val="90000"/>
                </a:lnSpc>
                <a:defRPr sz="2400" b="1">
                  <a:solidFill>
                    <a:schemeClr val="tx1"/>
                  </a:solidFill>
                  <a:latin typeface="Helvetica" charset="0"/>
                  <a:ea typeface="ＭＳ Ｐゴシック" charset="0"/>
                </a:defRPr>
              </a:lvl2pPr>
              <a:lvl3pPr marL="1143000" indent="-228600" algn="ctr" eaLnBrk="0" hangingPunct="0">
                <a:lnSpc>
                  <a:spcPct val="90000"/>
                </a:lnSpc>
                <a:defRPr sz="2400" b="1">
                  <a:solidFill>
                    <a:schemeClr val="tx1"/>
                  </a:solidFill>
                  <a:latin typeface="Helvetica" charset="0"/>
                  <a:ea typeface="ＭＳ Ｐゴシック" charset="0"/>
                </a:defRPr>
              </a:lvl3pPr>
              <a:lvl4pPr marL="1600200" indent="-228600" algn="ctr" eaLnBrk="0" hangingPunct="0">
                <a:lnSpc>
                  <a:spcPct val="90000"/>
                </a:lnSpc>
                <a:defRPr sz="2400" b="1">
                  <a:solidFill>
                    <a:schemeClr val="tx1"/>
                  </a:solidFill>
                  <a:latin typeface="Helvetica" charset="0"/>
                  <a:ea typeface="ＭＳ Ｐゴシック" charset="0"/>
                </a:defRPr>
              </a:lvl4pPr>
              <a:lvl5pPr marL="2057400" indent="-228600" algn="ctr" eaLnBrk="0" hangingPunct="0">
                <a:lnSpc>
                  <a:spcPct val="90000"/>
                </a:lnSpc>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defRPr/>
              </a:pPr>
              <a:r>
                <a:rPr lang="en-US" sz="2000" dirty="0" smtClean="0">
                  <a:solidFill>
                    <a:srgbClr val="000066"/>
                  </a:solidFill>
                </a:rPr>
                <a:t>This is shorthand for ‘if (x!=0) {…}’,</a:t>
              </a:r>
            </a:p>
            <a:p>
              <a:pPr algn="l">
                <a:defRPr/>
              </a:pPr>
              <a:r>
                <a:rPr lang="en-US" sz="2000" dirty="0" smtClean="0">
                  <a:solidFill>
                    <a:srgbClr val="000066"/>
                  </a:solidFill>
                </a:rPr>
                <a:t>So do1() is called only if x is non-zero,</a:t>
              </a:r>
            </a:p>
            <a:p>
              <a:pPr marL="342900" indent="-342900" algn="l">
                <a:buFont typeface="Arial"/>
                <a:buChar char="•"/>
                <a:defRPr/>
              </a:pPr>
              <a:r>
                <a:rPr lang="en-US" sz="1800" dirty="0" smtClean="0">
                  <a:solidFill>
                    <a:srgbClr val="2900FF"/>
                  </a:solidFill>
                </a:rPr>
                <a:t>i.e. if x==1, then do1() is called,</a:t>
              </a:r>
            </a:p>
            <a:p>
              <a:pPr marL="342900" indent="-342900" algn="l">
                <a:buFont typeface="Arial"/>
                <a:buChar char="•"/>
                <a:defRPr/>
              </a:pPr>
              <a:r>
                <a:rPr lang="en-US" sz="1800" dirty="0" smtClean="0">
                  <a:solidFill>
                    <a:srgbClr val="2900FF"/>
                  </a:solidFill>
                </a:rPr>
                <a:t>if x==137, do(1) is called, …</a:t>
              </a:r>
            </a:p>
            <a:p>
              <a:pPr marL="342900" indent="-342900" algn="l">
                <a:buFont typeface="Arial"/>
                <a:buChar char="•"/>
                <a:defRPr/>
              </a:pPr>
              <a:r>
                <a:rPr lang="en-US" sz="1800" dirty="0" smtClean="0">
                  <a:solidFill>
                    <a:srgbClr val="2900FF"/>
                  </a:solidFill>
                </a:rPr>
                <a:t>if x==0, then do(1) is not called.</a:t>
              </a:r>
            </a:p>
          </p:txBody>
        </p:sp>
        <p:cxnSp>
          <p:nvCxnSpPr>
            <p:cNvPr id="22536" name="Straight Connector 2"/>
            <p:cNvCxnSpPr>
              <a:cxnSpLocks noChangeShapeType="1"/>
              <a:stCxn id="4" idx="1"/>
            </p:cNvCxnSpPr>
            <p:nvPr/>
          </p:nvCxnSpPr>
          <p:spPr bwMode="auto">
            <a:xfrm flipH="1">
              <a:off x="3429006" y="2285722"/>
              <a:ext cx="1219144" cy="305078"/>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grpSp>
      <p:grpSp>
        <p:nvGrpSpPr>
          <p:cNvPr id="10" name="Group 9"/>
          <p:cNvGrpSpPr>
            <a:grpSpLocks/>
          </p:cNvGrpSpPr>
          <p:nvPr/>
        </p:nvGrpSpPr>
        <p:grpSpPr bwMode="auto">
          <a:xfrm>
            <a:off x="3429000" y="3124200"/>
            <a:ext cx="5676900" cy="1855788"/>
            <a:chOff x="3429008" y="3124232"/>
            <a:chExt cx="5677151" cy="1855241"/>
          </a:xfrm>
        </p:grpSpPr>
        <p:sp>
          <p:nvSpPr>
            <p:cNvPr id="6" name="TextBox 5"/>
            <p:cNvSpPr txBox="1">
              <a:spLocks noChangeArrowheads="1"/>
            </p:cNvSpPr>
            <p:nvPr/>
          </p:nvSpPr>
          <p:spPr bwMode="auto">
            <a:xfrm>
              <a:off x="4651437" y="3581297"/>
              <a:ext cx="4454722" cy="139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lnSpc>
                  <a:spcPct val="90000"/>
                </a:lnSpc>
                <a:defRPr sz="2400" b="1">
                  <a:solidFill>
                    <a:schemeClr val="tx1"/>
                  </a:solidFill>
                  <a:latin typeface="Helvetica" charset="0"/>
                  <a:ea typeface="ＭＳ Ｐゴシック" charset="0"/>
                  <a:cs typeface="ＭＳ Ｐゴシック" charset="0"/>
                </a:defRPr>
              </a:lvl1pPr>
              <a:lvl2pPr marL="742950" indent="-285750" algn="ctr" eaLnBrk="0" hangingPunct="0">
                <a:lnSpc>
                  <a:spcPct val="90000"/>
                </a:lnSpc>
                <a:defRPr sz="2400" b="1">
                  <a:solidFill>
                    <a:schemeClr val="tx1"/>
                  </a:solidFill>
                  <a:latin typeface="Helvetica" charset="0"/>
                  <a:ea typeface="ＭＳ Ｐゴシック" charset="0"/>
                </a:defRPr>
              </a:lvl2pPr>
              <a:lvl3pPr marL="1143000" indent="-228600" algn="ctr" eaLnBrk="0" hangingPunct="0">
                <a:lnSpc>
                  <a:spcPct val="90000"/>
                </a:lnSpc>
                <a:defRPr sz="2400" b="1">
                  <a:solidFill>
                    <a:schemeClr val="tx1"/>
                  </a:solidFill>
                  <a:latin typeface="Helvetica" charset="0"/>
                  <a:ea typeface="ＭＳ Ｐゴシック" charset="0"/>
                </a:defRPr>
              </a:lvl3pPr>
              <a:lvl4pPr marL="1600200" indent="-228600" algn="ctr" eaLnBrk="0" hangingPunct="0">
                <a:lnSpc>
                  <a:spcPct val="90000"/>
                </a:lnSpc>
                <a:defRPr sz="2400" b="1">
                  <a:solidFill>
                    <a:schemeClr val="tx1"/>
                  </a:solidFill>
                  <a:latin typeface="Helvetica" charset="0"/>
                  <a:ea typeface="ＭＳ Ｐゴシック" charset="0"/>
                </a:defRPr>
              </a:lvl4pPr>
              <a:lvl5pPr marL="2057400" indent="-228600" algn="ctr" eaLnBrk="0" hangingPunct="0">
                <a:lnSpc>
                  <a:spcPct val="90000"/>
                </a:lnSpc>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defRPr/>
              </a:pPr>
              <a:r>
                <a:rPr lang="en-US" sz="2000" dirty="0" smtClean="0">
                  <a:solidFill>
                    <a:srgbClr val="000066"/>
                  </a:solidFill>
                </a:rPr>
                <a:t>do2() is called only if y is zero, i.e.</a:t>
              </a:r>
            </a:p>
            <a:p>
              <a:pPr algn="l">
                <a:defRPr/>
              </a:pPr>
              <a:r>
                <a:rPr lang="en-US" sz="2000" dirty="0" smtClean="0">
                  <a:solidFill>
                    <a:srgbClr val="000066"/>
                  </a:solidFill>
                </a:rPr>
                <a:t>This is equivalent to ‘if (y==0) {…}’</a:t>
              </a:r>
            </a:p>
            <a:p>
              <a:pPr marL="342900" indent="-342900" algn="l">
                <a:buFont typeface="Arial"/>
                <a:buChar char="•"/>
                <a:defRPr/>
              </a:pPr>
              <a:r>
                <a:rPr lang="en-US" sz="1800" dirty="0" smtClean="0">
                  <a:solidFill>
                    <a:srgbClr val="2900FF"/>
                  </a:solidFill>
                </a:rPr>
                <a:t>i.e. if y==0, then do2() is called,</a:t>
              </a:r>
            </a:p>
            <a:p>
              <a:pPr marL="342900" indent="-342900" algn="l">
                <a:buFont typeface="Arial"/>
                <a:buChar char="•"/>
                <a:defRPr/>
              </a:pPr>
              <a:r>
                <a:rPr lang="en-US" sz="1800" dirty="0" smtClean="0">
                  <a:solidFill>
                    <a:srgbClr val="2900FF"/>
                  </a:solidFill>
                </a:rPr>
                <a:t>if y==1, then do2() is not called,</a:t>
              </a:r>
            </a:p>
            <a:p>
              <a:pPr marL="342900" indent="-342900" algn="l">
                <a:buFont typeface="Arial"/>
                <a:buChar char="•"/>
                <a:defRPr/>
              </a:pPr>
              <a:r>
                <a:rPr lang="en-US" sz="1800" dirty="0" smtClean="0">
                  <a:solidFill>
                    <a:srgbClr val="2900FF"/>
                  </a:solidFill>
                </a:rPr>
                <a:t>if y==137, then do2() is not called…</a:t>
              </a:r>
            </a:p>
          </p:txBody>
        </p:sp>
        <p:cxnSp>
          <p:nvCxnSpPr>
            <p:cNvPr id="22534" name="Straight Arrow Connector 8"/>
            <p:cNvCxnSpPr>
              <a:cxnSpLocks noChangeShapeType="1"/>
              <a:stCxn id="6" idx="1"/>
            </p:cNvCxnSpPr>
            <p:nvPr/>
          </p:nvCxnSpPr>
          <p:spPr bwMode="auto">
            <a:xfrm flipH="1" flipV="1">
              <a:off x="3429008" y="3124232"/>
              <a:ext cx="1221888" cy="115612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fade">
                                      <p:cBhvr>
                                        <p:cTn id="27" dur="500"/>
                                        <p:tgtEl>
                                          <p:spTgt spid="368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23850"/>
            <a:ext cx="6053138" cy="573088"/>
          </a:xfrm>
        </p:spPr>
        <p:txBody>
          <a:bodyPr/>
          <a:lstStyle/>
          <a:p>
            <a:pPr eaLnBrk="1" hangingPunct="1">
              <a:defRPr/>
            </a:pPr>
            <a:r>
              <a:rPr lang="en-US" dirty="0" smtClean="0"/>
              <a:t>Bit Shifting </a:t>
            </a:r>
            <a:r>
              <a:rPr lang="en-US" dirty="0"/>
              <a:t>Operations</a:t>
            </a:r>
          </a:p>
        </p:txBody>
      </p:sp>
      <p:sp>
        <p:nvSpPr>
          <p:cNvPr id="28675" name="Rectangle 3"/>
          <p:cNvSpPr>
            <a:spLocks noGrp="1" noChangeArrowheads="1"/>
          </p:cNvSpPr>
          <p:nvPr>
            <p:ph type="body" idx="1"/>
          </p:nvPr>
        </p:nvSpPr>
        <p:spPr>
          <a:xfrm>
            <a:off x="290513" y="1066800"/>
            <a:ext cx="4967287" cy="1446213"/>
          </a:xfrm>
        </p:spPr>
        <p:txBody>
          <a:bodyPr/>
          <a:lstStyle/>
          <a:p>
            <a:pPr eaLnBrk="1" hangingPunct="1">
              <a:lnSpc>
                <a:spcPct val="85000"/>
              </a:lnSpc>
              <a:buFont typeface="Wingdings" charset="0"/>
              <a:buNone/>
              <a:tabLst>
                <a:tab pos="2065338" algn="l"/>
              </a:tabLst>
              <a:defRPr/>
            </a:pPr>
            <a:r>
              <a:rPr lang="en-US" dirty="0">
                <a:latin typeface="Helvetica" charset="0"/>
                <a:ea typeface="ＭＳ Ｐゴシック" charset="0"/>
                <a:cs typeface="ＭＳ Ｐゴシック" charset="0"/>
              </a:rPr>
              <a:t>Useful for multiplication and division by powers of </a:t>
            </a:r>
            <a:r>
              <a:rPr lang="en-US" dirty="0" smtClean="0">
                <a:latin typeface="Helvetica" charset="0"/>
                <a:ea typeface="ＭＳ Ｐゴシック" charset="0"/>
                <a:cs typeface="ＭＳ Ｐゴシック" charset="0"/>
              </a:rPr>
              <a:t>2</a:t>
            </a:r>
            <a:endParaRPr lang="en-US" dirty="0">
              <a:latin typeface="Helvetica" charset="0"/>
              <a:ea typeface="ＭＳ Ｐゴシック" charset="0"/>
              <a:cs typeface="ＭＳ Ｐゴシック" charset="0"/>
            </a:endParaRPr>
          </a:p>
        </p:txBody>
      </p:sp>
      <p:sp>
        <p:nvSpPr>
          <p:cNvPr id="32" name="Rectangle 3"/>
          <p:cNvSpPr txBox="1">
            <a:spLocks noChangeArrowheads="1"/>
          </p:cNvSpPr>
          <p:nvPr/>
        </p:nvSpPr>
        <p:spPr bwMode="auto">
          <a:xfrm>
            <a:off x="304800" y="3276600"/>
            <a:ext cx="4967288" cy="3321050"/>
          </a:xfrm>
          <a:prstGeom prst="rect">
            <a:avLst/>
          </a:prstGeom>
          <a:noFill/>
          <a:ln w="9525">
            <a:noFill/>
            <a:miter lim="800000"/>
            <a:headEnd/>
            <a:tailEnd/>
          </a:ln>
          <a:effectLst/>
        </p:spPr>
        <p:txBody>
          <a:bodyPr lIns="90479" tIns="44446" rIns="90479" bIns="44446"/>
          <a:lstStyle>
            <a:lvl1pPr marL="385763" indent="-385763">
              <a:tabLst>
                <a:tab pos="2065338" algn="l"/>
              </a:tabLst>
              <a:defRPr sz="2400" b="1">
                <a:solidFill>
                  <a:schemeClr val="tx1"/>
                </a:solidFill>
                <a:latin typeface="Helvetica" charset="0"/>
                <a:ea typeface="ＭＳ Ｐゴシック" charset="0"/>
                <a:cs typeface="ＭＳ Ｐゴシック" charset="0"/>
              </a:defRPr>
            </a:lvl1pPr>
            <a:lvl2pPr marL="744538" indent="-246063">
              <a:tabLst>
                <a:tab pos="2065338" algn="l"/>
              </a:tabLst>
              <a:defRPr sz="2400" b="1">
                <a:solidFill>
                  <a:schemeClr val="tx1"/>
                </a:solidFill>
                <a:latin typeface="Helvetica" charset="0"/>
                <a:ea typeface="ＭＳ Ｐゴシック" charset="0"/>
              </a:defRPr>
            </a:lvl2pPr>
            <a:lvl3pPr marL="1146175" indent="-238125">
              <a:tabLst>
                <a:tab pos="2065338" algn="l"/>
              </a:tabLst>
              <a:defRPr sz="2400" b="1">
                <a:solidFill>
                  <a:schemeClr val="tx1"/>
                </a:solidFill>
                <a:latin typeface="Helvetica" charset="0"/>
                <a:ea typeface="ＭＳ Ｐゴシック" charset="0"/>
              </a:defRPr>
            </a:lvl3pPr>
            <a:lvl4pPr>
              <a:tabLst>
                <a:tab pos="2065338" algn="l"/>
              </a:tabLst>
              <a:defRPr sz="2400" b="1">
                <a:solidFill>
                  <a:schemeClr val="tx1"/>
                </a:solidFill>
                <a:latin typeface="Helvetica" charset="0"/>
                <a:ea typeface="ＭＳ Ｐゴシック" charset="0"/>
              </a:defRPr>
            </a:lvl4pPr>
            <a:lvl5pPr>
              <a:tabLst>
                <a:tab pos="2065338"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9pPr>
          </a:lstStyle>
          <a:p>
            <a:pPr>
              <a:lnSpc>
                <a:spcPct val="85000"/>
              </a:lnSpc>
              <a:spcBef>
                <a:spcPct val="50000"/>
              </a:spcBef>
              <a:buClr>
                <a:srgbClr val="660033"/>
              </a:buClr>
              <a:buFont typeface="Wingdings" charset="0"/>
              <a:buNone/>
              <a:defRPr/>
            </a:pPr>
            <a:r>
              <a:rPr lang="en-US" dirty="0" smtClean="0">
                <a:solidFill>
                  <a:srgbClr val="003300"/>
                </a:solidFill>
                <a:effectLst>
                  <a:outerShdw blurRad="38100" dist="38100" dir="2700000" algn="tl">
                    <a:srgbClr val="DDDDDD"/>
                  </a:outerShdw>
                </a:effectLst>
              </a:rPr>
              <a:t>Right Shift: 	</a:t>
            </a:r>
            <a:r>
              <a:rPr lang="en-US" dirty="0" smtClean="0">
                <a:solidFill>
                  <a:srgbClr val="003300"/>
                </a:solidFill>
                <a:effectLst>
                  <a:outerShdw blurRad="38100" dist="38100" dir="2700000" algn="tl">
                    <a:srgbClr val="DDDDDD"/>
                  </a:outerShdw>
                </a:effectLst>
                <a:latin typeface="Courier New" charset="0"/>
              </a:rPr>
              <a:t>x &gt;&gt; y</a:t>
            </a:r>
            <a:endParaRPr lang="en-US" dirty="0">
              <a:solidFill>
                <a:srgbClr val="003300"/>
              </a:solidFill>
              <a:effectLst>
                <a:outerShdw blurRad="38100" dist="38100" dir="2700000" algn="tl">
                  <a:srgbClr val="DDDDDD"/>
                </a:outerShdw>
              </a:effectLst>
              <a:latin typeface="Courier New" charset="0"/>
            </a:endParaRPr>
          </a:p>
          <a:p>
            <a:pPr lvl="1">
              <a:lnSpc>
                <a:spcPct val="90000"/>
              </a:lnSpc>
              <a:spcBef>
                <a:spcPct val="25000"/>
              </a:spcBef>
              <a:buClr>
                <a:srgbClr val="660033"/>
              </a:buClr>
              <a:buSzPct val="75000"/>
              <a:buFont typeface="Wingdings" charset="0"/>
              <a:buChar char="n"/>
              <a:defRPr/>
            </a:pPr>
            <a:r>
              <a:rPr lang="en-US" sz="2000" dirty="0">
                <a:solidFill>
                  <a:srgbClr val="000066"/>
                </a:solidFill>
              </a:rPr>
              <a:t>Shift bit-vector </a:t>
            </a:r>
            <a:r>
              <a:rPr lang="en-US" sz="2000" dirty="0">
                <a:solidFill>
                  <a:srgbClr val="000066"/>
                </a:solidFill>
                <a:latin typeface="Courier New" charset="0"/>
              </a:rPr>
              <a:t>x</a:t>
            </a:r>
            <a:r>
              <a:rPr lang="en-US" sz="2000" dirty="0">
                <a:solidFill>
                  <a:srgbClr val="000066"/>
                </a:solidFill>
              </a:rPr>
              <a:t> right </a:t>
            </a:r>
            <a:r>
              <a:rPr lang="en-US" sz="2000" dirty="0">
                <a:solidFill>
                  <a:srgbClr val="000066"/>
                </a:solidFill>
                <a:latin typeface="Courier New" charset="0"/>
              </a:rPr>
              <a:t>y</a:t>
            </a:r>
            <a:r>
              <a:rPr lang="en-US" sz="2000" dirty="0">
                <a:solidFill>
                  <a:srgbClr val="000066"/>
                </a:solidFill>
              </a:rPr>
              <a:t> positions</a:t>
            </a:r>
          </a:p>
          <a:p>
            <a:pPr lvl="2">
              <a:lnSpc>
                <a:spcPct val="97000"/>
              </a:lnSpc>
              <a:spcBef>
                <a:spcPct val="10000"/>
              </a:spcBef>
              <a:buClr>
                <a:srgbClr val="005400"/>
              </a:buClr>
              <a:buSzPct val="90000"/>
              <a:buFont typeface="Wingdings" charset="0"/>
              <a:buChar char="l"/>
              <a:defRPr/>
            </a:pPr>
            <a:r>
              <a:rPr lang="en-US" sz="1800" dirty="0">
                <a:solidFill>
                  <a:srgbClr val="000099"/>
                </a:solidFill>
              </a:rPr>
              <a:t>Throw away extra bits on right</a:t>
            </a:r>
          </a:p>
          <a:p>
            <a:pPr lvl="1">
              <a:lnSpc>
                <a:spcPct val="90000"/>
              </a:lnSpc>
              <a:spcBef>
                <a:spcPct val="25000"/>
              </a:spcBef>
              <a:buClr>
                <a:srgbClr val="660033"/>
              </a:buClr>
              <a:buSzPct val="75000"/>
              <a:buFont typeface="Wingdings" charset="0"/>
              <a:buChar char="n"/>
              <a:defRPr/>
            </a:pPr>
            <a:r>
              <a:rPr lang="en-US" sz="2000" dirty="0">
                <a:solidFill>
                  <a:srgbClr val="000066"/>
                </a:solidFill>
              </a:rPr>
              <a:t>Logical shift</a:t>
            </a:r>
          </a:p>
          <a:p>
            <a:pPr lvl="2">
              <a:lnSpc>
                <a:spcPct val="97000"/>
              </a:lnSpc>
              <a:spcBef>
                <a:spcPct val="10000"/>
              </a:spcBef>
              <a:buClr>
                <a:srgbClr val="005400"/>
              </a:buClr>
              <a:buSzPct val="90000"/>
              <a:buFont typeface="Wingdings" charset="0"/>
              <a:buChar char="l"/>
              <a:defRPr/>
            </a:pPr>
            <a:r>
              <a:rPr lang="en-US" sz="1800" dirty="0">
                <a:solidFill>
                  <a:srgbClr val="000099"/>
                </a:solidFill>
              </a:rPr>
              <a:t>Fill with 0</a:t>
            </a:r>
            <a:r>
              <a:rPr lang="ja-JP" altLang="en-US" sz="1800" dirty="0">
                <a:solidFill>
                  <a:srgbClr val="000099"/>
                </a:solidFill>
              </a:rPr>
              <a:t>’</a:t>
            </a:r>
            <a:r>
              <a:rPr lang="en-US" altLang="ja-JP" sz="1800" dirty="0">
                <a:solidFill>
                  <a:srgbClr val="000099"/>
                </a:solidFill>
              </a:rPr>
              <a:t>s on left</a:t>
            </a:r>
          </a:p>
          <a:p>
            <a:pPr lvl="1">
              <a:lnSpc>
                <a:spcPct val="90000"/>
              </a:lnSpc>
              <a:spcBef>
                <a:spcPct val="25000"/>
              </a:spcBef>
              <a:buClr>
                <a:srgbClr val="660033"/>
              </a:buClr>
              <a:buSzPct val="75000"/>
              <a:buFont typeface="Wingdings" charset="0"/>
              <a:buChar char="n"/>
              <a:defRPr/>
            </a:pPr>
            <a:r>
              <a:rPr lang="en-US" sz="2000" dirty="0">
                <a:solidFill>
                  <a:srgbClr val="000066"/>
                </a:solidFill>
              </a:rPr>
              <a:t>Arithmetic shift</a:t>
            </a:r>
          </a:p>
          <a:p>
            <a:pPr lvl="2">
              <a:lnSpc>
                <a:spcPct val="97000"/>
              </a:lnSpc>
              <a:spcBef>
                <a:spcPct val="10000"/>
              </a:spcBef>
              <a:buClr>
                <a:srgbClr val="005400"/>
              </a:buClr>
              <a:buSzPct val="90000"/>
              <a:buFont typeface="Wingdings" charset="0"/>
              <a:buChar char="l"/>
              <a:defRPr/>
            </a:pPr>
            <a:r>
              <a:rPr lang="en-US" sz="1800" dirty="0">
                <a:solidFill>
                  <a:srgbClr val="000099"/>
                </a:solidFill>
              </a:rPr>
              <a:t>Replicate most significant bit on left</a:t>
            </a:r>
          </a:p>
          <a:p>
            <a:pPr lvl="2">
              <a:lnSpc>
                <a:spcPct val="97000"/>
              </a:lnSpc>
              <a:spcBef>
                <a:spcPct val="10000"/>
              </a:spcBef>
              <a:buClr>
                <a:srgbClr val="005400"/>
              </a:buClr>
              <a:buSzPct val="90000"/>
              <a:buFont typeface="Wingdings" charset="0"/>
              <a:buChar char="l"/>
              <a:defRPr/>
            </a:pPr>
            <a:r>
              <a:rPr lang="en-US" sz="1800" dirty="0">
                <a:solidFill>
                  <a:srgbClr val="000099"/>
                </a:solidFill>
              </a:rPr>
              <a:t>Useful with two</a:t>
            </a:r>
            <a:r>
              <a:rPr lang="ja-JP" altLang="en-US" sz="1800" dirty="0">
                <a:solidFill>
                  <a:srgbClr val="000099"/>
                </a:solidFill>
              </a:rPr>
              <a:t>’</a:t>
            </a:r>
            <a:r>
              <a:rPr lang="en-US" altLang="ja-JP" sz="1800" dirty="0">
                <a:solidFill>
                  <a:srgbClr val="000099"/>
                </a:solidFill>
              </a:rPr>
              <a:t>s complement integer representation</a:t>
            </a:r>
          </a:p>
          <a:p>
            <a:pPr lvl="2">
              <a:lnSpc>
                <a:spcPct val="97000"/>
              </a:lnSpc>
              <a:spcBef>
                <a:spcPct val="10000"/>
              </a:spcBef>
              <a:buClr>
                <a:srgbClr val="005400"/>
              </a:buClr>
              <a:buSzPct val="90000"/>
              <a:buFont typeface="Wingdings" charset="0"/>
              <a:buChar char="l"/>
              <a:defRPr/>
            </a:pPr>
            <a:endParaRPr lang="en-US" sz="1800" dirty="0">
              <a:solidFill>
                <a:srgbClr val="000099"/>
              </a:solidFill>
              <a:latin typeface="Courier New" charset="0"/>
            </a:endParaRPr>
          </a:p>
        </p:txBody>
      </p:sp>
      <p:sp>
        <p:nvSpPr>
          <p:cNvPr id="34825" name="TextBox 5"/>
          <p:cNvSpPr txBox="1">
            <a:spLocks noChangeArrowheads="1"/>
          </p:cNvSpPr>
          <p:nvPr/>
        </p:nvSpPr>
        <p:spPr bwMode="auto">
          <a:xfrm>
            <a:off x="5932488" y="228600"/>
            <a:ext cx="24669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a:solidFill>
                  <a:srgbClr val="000066"/>
                </a:solidFill>
              </a:rPr>
              <a:t>Example #1: x &lt;&lt; 1, </a:t>
            </a:r>
          </a:p>
          <a:p>
            <a:pPr algn="ctr">
              <a:lnSpc>
                <a:spcPct val="90000"/>
              </a:lnSpc>
            </a:pPr>
            <a:r>
              <a:rPr lang="en-US" sz="2000" b="0">
                <a:solidFill>
                  <a:srgbClr val="000066"/>
                </a:solidFill>
              </a:rPr>
              <a:t>left-shift by 1 bit</a:t>
            </a:r>
          </a:p>
        </p:txBody>
      </p:sp>
      <p:sp>
        <p:nvSpPr>
          <p:cNvPr id="34822" name="TextBox 46"/>
          <p:cNvSpPr txBox="1">
            <a:spLocks noChangeArrowheads="1"/>
          </p:cNvSpPr>
          <p:nvPr/>
        </p:nvSpPr>
        <p:spPr bwMode="auto">
          <a:xfrm>
            <a:off x="6035675" y="3581400"/>
            <a:ext cx="24653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a:solidFill>
                  <a:srgbClr val="000066"/>
                </a:solidFill>
              </a:rPr>
              <a:t>Example #2: y &gt;&gt; 1,</a:t>
            </a:r>
          </a:p>
          <a:p>
            <a:pPr algn="ctr">
              <a:lnSpc>
                <a:spcPct val="90000"/>
              </a:lnSpc>
            </a:pPr>
            <a:r>
              <a:rPr lang="en-US" sz="2000" b="0">
                <a:solidFill>
                  <a:srgbClr val="000066"/>
                </a:solidFill>
              </a:rPr>
              <a:t>right-shift by 1 bit</a:t>
            </a:r>
          </a:p>
        </p:txBody>
      </p:sp>
      <p:sp>
        <p:nvSpPr>
          <p:cNvPr id="15" name="Rectangle 3"/>
          <p:cNvSpPr txBox="1">
            <a:spLocks noChangeArrowheads="1"/>
          </p:cNvSpPr>
          <p:nvPr/>
        </p:nvSpPr>
        <p:spPr bwMode="auto">
          <a:xfrm>
            <a:off x="290513" y="1828800"/>
            <a:ext cx="4967287" cy="1446213"/>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buChar char="•"/>
              <a:defRPr sz="2400" b="1">
                <a:solidFill>
                  <a:schemeClr val="tx2"/>
                </a:solidFill>
                <a:effectLst>
                  <a:outerShdw blurRad="38100" dist="38100" dir="2700000" algn="tl">
                    <a:srgbClr val="DDDDDD"/>
                  </a:outerShdw>
                </a:effectLst>
                <a:latin typeface="+mn-lt"/>
                <a:ea typeface="ＭＳ Ｐゴシック" pitchFamily="-112" charset="-128"/>
                <a:cs typeface="ＭＳ Ｐゴシック" pitchFamily="-112" charset="-128"/>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sz="2400" b="1">
                <a:solidFill>
                  <a:schemeClr val="folHlink"/>
                </a:solidFill>
                <a:latin typeface="+mn-lt"/>
                <a:ea typeface="ＭＳ Ｐゴシック" charset="-128"/>
              </a:defRPr>
            </a:lvl3pPr>
            <a:lvl4pPr marL="1600200" indent="-228600" algn="l" rtl="0" eaLnBrk="0" fontAlgn="base" hangingPunct="0">
              <a:spcBef>
                <a:spcPct val="20000"/>
              </a:spcBef>
              <a:spcAft>
                <a:spcPct val="0"/>
              </a:spcAft>
              <a:buChar char="»"/>
              <a:defRPr sz="2000" b="1">
                <a:solidFill>
                  <a:schemeClr val="tx1"/>
                </a:solidFill>
                <a:latin typeface="+mn-lt"/>
                <a:ea typeface="ＭＳ Ｐゴシック" charset="-128"/>
              </a:defRPr>
            </a:lvl4pPr>
            <a:lvl5pPr marL="2451100" indent="-228600" algn="l" rtl="0" eaLnBrk="0" fontAlgn="base" hangingPunct="0">
              <a:spcBef>
                <a:spcPct val="20000"/>
              </a:spcBef>
              <a:spcAft>
                <a:spcPct val="0"/>
              </a:spcAft>
              <a:buChar char="•"/>
              <a:defRPr sz="2000">
                <a:solidFill>
                  <a:schemeClr val="tx1"/>
                </a:solidFill>
                <a:latin typeface="Times New Roman" charset="0"/>
                <a:ea typeface="ＭＳ Ｐゴシック" charset="-128"/>
              </a:defRPr>
            </a:lvl5pPr>
            <a:lvl6pPr marL="2908300" indent="-228600" algn="l" rtl="0" fontAlgn="base">
              <a:spcBef>
                <a:spcPct val="20000"/>
              </a:spcBef>
              <a:spcAft>
                <a:spcPct val="0"/>
              </a:spcAft>
              <a:buChar char="•"/>
              <a:defRPr sz="2000">
                <a:solidFill>
                  <a:schemeClr val="tx1"/>
                </a:solidFill>
                <a:latin typeface="Times New Roman" charset="0"/>
                <a:ea typeface="ＭＳ Ｐゴシック" charset="-128"/>
              </a:defRPr>
            </a:lvl6pPr>
            <a:lvl7pPr marL="3365500" indent="-228600" algn="l" rtl="0" fontAlgn="base">
              <a:spcBef>
                <a:spcPct val="20000"/>
              </a:spcBef>
              <a:spcAft>
                <a:spcPct val="0"/>
              </a:spcAft>
              <a:buChar char="•"/>
              <a:defRPr sz="2000">
                <a:solidFill>
                  <a:schemeClr val="tx1"/>
                </a:solidFill>
                <a:latin typeface="Times New Roman" charset="0"/>
                <a:ea typeface="ＭＳ Ｐゴシック" charset="-128"/>
              </a:defRPr>
            </a:lvl7pPr>
            <a:lvl8pPr marL="3822700" indent="-228600" algn="l" rtl="0" fontAlgn="base">
              <a:spcBef>
                <a:spcPct val="20000"/>
              </a:spcBef>
              <a:spcAft>
                <a:spcPct val="0"/>
              </a:spcAft>
              <a:buChar char="•"/>
              <a:defRPr sz="2000">
                <a:solidFill>
                  <a:schemeClr val="tx1"/>
                </a:solidFill>
                <a:latin typeface="Times New Roman" charset="0"/>
                <a:ea typeface="ＭＳ Ｐゴシック" charset="-128"/>
              </a:defRPr>
            </a:lvl8pPr>
            <a:lvl9pPr marL="4279900" indent="-228600" algn="l" rtl="0" fontAlgn="base">
              <a:spcBef>
                <a:spcPct val="20000"/>
              </a:spcBef>
              <a:spcAft>
                <a:spcPct val="0"/>
              </a:spcAft>
              <a:buChar char="•"/>
              <a:defRPr sz="2000">
                <a:solidFill>
                  <a:schemeClr val="tx1"/>
                </a:solidFill>
                <a:latin typeface="Times New Roman" charset="0"/>
                <a:ea typeface="ＭＳ Ｐゴシック" charset="-128"/>
              </a:defRPr>
            </a:lvl9pPr>
          </a:lstStyle>
          <a:p>
            <a:pPr eaLnBrk="1" hangingPunct="1">
              <a:lnSpc>
                <a:spcPct val="85000"/>
              </a:lnSpc>
              <a:buClr>
                <a:srgbClr val="660033"/>
              </a:buClr>
              <a:buFont typeface="Wingdings" charset="0"/>
              <a:buNone/>
              <a:tabLst>
                <a:tab pos="2065338" algn="l"/>
              </a:tabLst>
              <a:defRPr/>
            </a:pPr>
            <a:r>
              <a:rPr lang="en-US" dirty="0" smtClean="0">
                <a:solidFill>
                  <a:srgbClr val="003300"/>
                </a:solidFill>
                <a:latin typeface="Helvetica" charset="0"/>
                <a:ea typeface="ＭＳ Ｐゴシック" charset="0"/>
                <a:cs typeface="ＭＳ Ｐゴシック" charset="0"/>
              </a:rPr>
              <a:t>Left Shift: 	</a:t>
            </a:r>
            <a:r>
              <a:rPr lang="en-US" dirty="0" smtClean="0">
                <a:solidFill>
                  <a:srgbClr val="003300"/>
                </a:solidFill>
                <a:latin typeface="Courier New" charset="0"/>
                <a:ea typeface="ＭＳ Ｐゴシック" charset="0"/>
                <a:cs typeface="ＭＳ Ｐゴシック" charset="0"/>
              </a:rPr>
              <a:t>x &lt;&lt; y</a:t>
            </a:r>
          </a:p>
          <a:p>
            <a:pPr lvl="1" eaLnBrk="1" hangingPunct="1">
              <a:lnSpc>
                <a:spcPct val="90000"/>
              </a:lnSpc>
              <a:buClr>
                <a:srgbClr val="660033"/>
              </a:buClr>
              <a:tabLst>
                <a:tab pos="2065338" algn="l"/>
              </a:tabLst>
              <a:defRPr/>
            </a:pPr>
            <a:r>
              <a:rPr lang="en-US" dirty="0" smtClean="0">
                <a:solidFill>
                  <a:srgbClr val="000066"/>
                </a:solidFill>
                <a:latin typeface="Helvetica" charset="0"/>
                <a:ea typeface="ＭＳ Ｐゴシック" charset="0"/>
              </a:rPr>
              <a:t>Shift bit-vector </a:t>
            </a:r>
            <a:r>
              <a:rPr lang="en-US" dirty="0" smtClean="0">
                <a:solidFill>
                  <a:srgbClr val="000066"/>
                </a:solidFill>
                <a:latin typeface="Courier New" charset="0"/>
                <a:ea typeface="ＭＳ Ｐゴシック" charset="0"/>
              </a:rPr>
              <a:t>x</a:t>
            </a:r>
            <a:r>
              <a:rPr lang="en-US" dirty="0" smtClean="0">
                <a:solidFill>
                  <a:srgbClr val="000066"/>
                </a:solidFill>
                <a:latin typeface="Helvetica" charset="0"/>
                <a:ea typeface="ＭＳ Ｐゴシック" charset="0"/>
              </a:rPr>
              <a:t> left </a:t>
            </a:r>
            <a:r>
              <a:rPr lang="en-US" dirty="0" smtClean="0">
                <a:solidFill>
                  <a:srgbClr val="000066"/>
                </a:solidFill>
                <a:latin typeface="Courier New" charset="0"/>
                <a:ea typeface="ＭＳ Ｐゴシック" charset="0"/>
              </a:rPr>
              <a:t>y</a:t>
            </a:r>
            <a:r>
              <a:rPr lang="en-US" dirty="0" smtClean="0">
                <a:solidFill>
                  <a:srgbClr val="000066"/>
                </a:solidFill>
                <a:latin typeface="Helvetica" charset="0"/>
                <a:ea typeface="ＭＳ Ｐゴシック" charset="0"/>
              </a:rPr>
              <a:t> positions</a:t>
            </a:r>
          </a:p>
          <a:p>
            <a:pPr lvl="2" eaLnBrk="1" hangingPunct="1">
              <a:lnSpc>
                <a:spcPct val="97000"/>
              </a:lnSpc>
              <a:tabLst>
                <a:tab pos="2065338" algn="l"/>
              </a:tabLst>
              <a:defRPr/>
            </a:pPr>
            <a:r>
              <a:rPr lang="en-US" sz="1800" dirty="0" smtClean="0">
                <a:solidFill>
                  <a:srgbClr val="000099"/>
                </a:solidFill>
                <a:latin typeface="Helvetica" charset="0"/>
                <a:ea typeface="ＭＳ Ｐゴシック" charset="0"/>
              </a:rPr>
              <a:t>Throw away extra bits on left</a:t>
            </a:r>
          </a:p>
          <a:p>
            <a:pPr lvl="2" eaLnBrk="1" hangingPunct="1">
              <a:lnSpc>
                <a:spcPct val="97000"/>
              </a:lnSpc>
              <a:tabLst>
                <a:tab pos="2065338" algn="l"/>
              </a:tabLst>
              <a:defRPr/>
            </a:pPr>
            <a:r>
              <a:rPr lang="en-US" sz="1800" dirty="0" smtClean="0">
                <a:solidFill>
                  <a:srgbClr val="000099"/>
                </a:solidFill>
                <a:latin typeface="Helvetica" charset="0"/>
                <a:ea typeface="ＭＳ Ｐゴシック" charset="0"/>
              </a:rPr>
              <a:t>Fill with 0</a:t>
            </a:r>
            <a:r>
              <a:rPr lang="ja-JP" altLang="en-US" sz="1800" dirty="0" smtClean="0">
                <a:solidFill>
                  <a:srgbClr val="000099"/>
                </a:solidFill>
                <a:latin typeface="Helvetica" charset="0"/>
                <a:ea typeface="ＭＳ Ｐゴシック" charset="0"/>
              </a:rPr>
              <a:t>’</a:t>
            </a:r>
            <a:r>
              <a:rPr lang="en-US" altLang="ja-JP" sz="1800" dirty="0" smtClean="0">
                <a:solidFill>
                  <a:srgbClr val="000099"/>
                </a:solidFill>
                <a:latin typeface="Helvetica" charset="0"/>
                <a:ea typeface="ＭＳ Ｐゴシック" charset="0"/>
              </a:rPr>
              <a:t>s on right</a:t>
            </a:r>
            <a:endParaRPr lang="en-US" sz="1800" dirty="0">
              <a:solidFill>
                <a:srgbClr val="000099"/>
              </a:solidFill>
              <a:latin typeface="Courier New" charset="0"/>
              <a:ea typeface="ＭＳ Ｐゴシック" charset="0"/>
            </a:endParaRPr>
          </a:p>
        </p:txBody>
      </p:sp>
      <p:grpSp>
        <p:nvGrpSpPr>
          <p:cNvPr id="10" name="Group 9"/>
          <p:cNvGrpSpPr>
            <a:grpSpLocks/>
          </p:cNvGrpSpPr>
          <p:nvPr/>
        </p:nvGrpSpPr>
        <p:grpSpPr bwMode="auto">
          <a:xfrm>
            <a:off x="5257800" y="4191000"/>
            <a:ext cx="4186238" cy="1631950"/>
            <a:chOff x="5257800" y="4191000"/>
            <a:chExt cx="4186413" cy="1631216"/>
          </a:xfrm>
        </p:grpSpPr>
        <p:sp>
          <p:nvSpPr>
            <p:cNvPr id="24587" name="Text Box 11"/>
            <p:cNvSpPr txBox="1">
              <a:spLocks noChangeArrowheads="1"/>
            </p:cNvSpPr>
            <p:nvPr/>
          </p:nvSpPr>
          <p:spPr bwMode="auto">
            <a:xfrm>
              <a:off x="5257800" y="4191000"/>
              <a:ext cx="418641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Y =  1100 = 12</a:t>
              </a:r>
            </a:p>
            <a:p>
              <a:endParaRPr lang="en-US" sz="2000">
                <a:solidFill>
                  <a:srgbClr val="000066"/>
                </a:solidFill>
                <a:latin typeface="Courier New" charset="0"/>
              </a:endParaRPr>
            </a:p>
            <a:p>
              <a:r>
                <a:rPr lang="en-US" sz="2000">
                  <a:solidFill>
                    <a:srgbClr val="000066"/>
                  </a:solidFill>
                  <a:latin typeface="Courier New" charset="0"/>
                </a:rPr>
                <a:t>  Y&gt;&gt;1 = </a:t>
              </a:r>
              <a:r>
                <a:rPr lang="en-US" sz="2000">
                  <a:solidFill>
                    <a:srgbClr val="FF0000"/>
                  </a:solidFill>
                  <a:latin typeface="Courier New" charset="0"/>
                </a:rPr>
                <a:t>0110</a:t>
              </a:r>
              <a:r>
                <a:rPr lang="en-US" sz="2000">
                  <a:solidFill>
                    <a:srgbClr val="000066"/>
                  </a:solidFill>
                  <a:latin typeface="Courier New" charset="0"/>
                </a:rPr>
                <a:t> = 6 = 12/2!</a:t>
              </a:r>
            </a:p>
            <a:p>
              <a:endParaRPr lang="en-US" sz="2000">
                <a:solidFill>
                  <a:srgbClr val="000066"/>
                </a:solidFill>
                <a:latin typeface="Courier New" charset="0"/>
              </a:endParaRPr>
            </a:p>
            <a:p>
              <a:r>
                <a:rPr lang="en-US" sz="2000">
                  <a:solidFill>
                    <a:srgbClr val="000066"/>
                  </a:solidFill>
                  <a:latin typeface="Courier New" charset="0"/>
                </a:rPr>
                <a:t> insert 0 (logical shift)</a:t>
              </a:r>
              <a:endParaRPr lang="en-US" sz="2000">
                <a:solidFill>
                  <a:srgbClr val="FFFFFF"/>
                </a:solidFill>
                <a:latin typeface="Courier New" charset="0"/>
              </a:endParaRPr>
            </a:p>
          </p:txBody>
        </p:sp>
        <p:cxnSp>
          <p:nvCxnSpPr>
            <p:cNvPr id="24588" name="Straight Arrow Connector 3"/>
            <p:cNvCxnSpPr>
              <a:cxnSpLocks noChangeShapeType="1"/>
            </p:cNvCxnSpPr>
            <p:nvPr/>
          </p:nvCxnSpPr>
          <p:spPr bwMode="auto">
            <a:xfrm>
              <a:off x="7010400" y="4495800"/>
              <a:ext cx="228600"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89" name="Straight Arrow Connector 21"/>
            <p:cNvCxnSpPr>
              <a:cxnSpLocks noChangeShapeType="1"/>
            </p:cNvCxnSpPr>
            <p:nvPr/>
          </p:nvCxnSpPr>
          <p:spPr bwMode="auto">
            <a:xfrm>
              <a:off x="6858000" y="4495800"/>
              <a:ext cx="228600"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90" name="Straight Arrow Connector 22"/>
            <p:cNvCxnSpPr>
              <a:cxnSpLocks noChangeShapeType="1"/>
            </p:cNvCxnSpPr>
            <p:nvPr/>
          </p:nvCxnSpPr>
          <p:spPr bwMode="auto">
            <a:xfrm>
              <a:off x="6705600" y="4495800"/>
              <a:ext cx="228600"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91" name="Straight Arrow Connector 23"/>
            <p:cNvCxnSpPr>
              <a:cxnSpLocks noChangeShapeType="1"/>
            </p:cNvCxnSpPr>
            <p:nvPr/>
          </p:nvCxnSpPr>
          <p:spPr bwMode="auto">
            <a:xfrm flipV="1">
              <a:off x="6629400" y="5105400"/>
              <a:ext cx="152400" cy="4572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grpSp>
        <p:nvGrpSpPr>
          <p:cNvPr id="5" name="Group 4"/>
          <p:cNvGrpSpPr/>
          <p:nvPr/>
        </p:nvGrpSpPr>
        <p:grpSpPr>
          <a:xfrm>
            <a:off x="5105401" y="992189"/>
            <a:ext cx="4340326" cy="1631216"/>
            <a:chOff x="5105401" y="992189"/>
            <a:chExt cx="4340326" cy="1631216"/>
          </a:xfrm>
        </p:grpSpPr>
        <p:grpSp>
          <p:nvGrpSpPr>
            <p:cNvPr id="2" name="Group 1"/>
            <p:cNvGrpSpPr>
              <a:grpSpLocks/>
            </p:cNvGrpSpPr>
            <p:nvPr/>
          </p:nvGrpSpPr>
          <p:grpSpPr bwMode="auto">
            <a:xfrm>
              <a:off x="5105401" y="992189"/>
              <a:ext cx="4340326" cy="1631216"/>
              <a:chOff x="5105397" y="2438306"/>
              <a:chExt cx="4340507" cy="1632070"/>
            </a:xfrm>
          </p:grpSpPr>
          <p:sp>
            <p:nvSpPr>
              <p:cNvPr id="24592" name="Text Box 11"/>
              <p:cNvSpPr txBox="1">
                <a:spLocks noChangeArrowheads="1"/>
              </p:cNvSpPr>
              <p:nvPr/>
            </p:nvSpPr>
            <p:spPr bwMode="auto">
              <a:xfrm>
                <a:off x="5105397" y="2438306"/>
                <a:ext cx="4340507" cy="163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dirty="0">
                    <a:solidFill>
                      <a:srgbClr val="000066"/>
                    </a:solidFill>
                    <a:latin typeface="Courier New" charset="0"/>
                  </a:rPr>
                  <a:t>     X =  0110 = 6</a:t>
                </a:r>
              </a:p>
              <a:p>
                <a:endParaRPr lang="en-US" sz="2000" dirty="0">
                  <a:solidFill>
                    <a:srgbClr val="000066"/>
                  </a:solidFill>
                  <a:latin typeface="Courier New" charset="0"/>
                </a:endParaRPr>
              </a:p>
              <a:p>
                <a:r>
                  <a:rPr lang="en-US" sz="2000" dirty="0">
                    <a:solidFill>
                      <a:srgbClr val="000066"/>
                    </a:solidFill>
                    <a:latin typeface="Courier New" charset="0"/>
                  </a:rPr>
                  <a:t>  X&lt;&lt;1 = </a:t>
                </a:r>
                <a:r>
                  <a:rPr lang="en-US" sz="2000" dirty="0" smtClean="0">
                    <a:solidFill>
                      <a:srgbClr val="000066"/>
                    </a:solidFill>
                    <a:latin typeface="Courier New" charset="0"/>
                  </a:rPr>
                  <a:t> </a:t>
                </a:r>
                <a:r>
                  <a:rPr lang="en-US" sz="2000" dirty="0" smtClean="0">
                    <a:solidFill>
                      <a:srgbClr val="FF0000"/>
                    </a:solidFill>
                    <a:latin typeface="Courier New" charset="0"/>
                  </a:rPr>
                  <a:t>1100</a:t>
                </a:r>
                <a:r>
                  <a:rPr lang="en-US" sz="2000" dirty="0" smtClean="0">
                    <a:solidFill>
                      <a:srgbClr val="000066"/>
                    </a:solidFill>
                    <a:latin typeface="Courier New" charset="0"/>
                  </a:rPr>
                  <a:t> = </a:t>
                </a:r>
                <a:r>
                  <a:rPr lang="en-US" sz="2000" dirty="0">
                    <a:solidFill>
                      <a:srgbClr val="000066"/>
                    </a:solidFill>
                    <a:latin typeface="Courier New" charset="0"/>
                  </a:rPr>
                  <a:t>12 = 2*6!</a:t>
                </a:r>
              </a:p>
              <a:p>
                <a:endParaRPr lang="en-US" sz="2000" dirty="0">
                  <a:solidFill>
                    <a:srgbClr val="000066"/>
                  </a:solidFill>
                  <a:latin typeface="Courier New" charset="0"/>
                </a:endParaRPr>
              </a:p>
              <a:p>
                <a:r>
                  <a:rPr lang="en-US" sz="2000" dirty="0">
                    <a:solidFill>
                      <a:srgbClr val="000066"/>
                    </a:solidFill>
                    <a:latin typeface="Courier New" charset="0"/>
                  </a:rPr>
                  <a:t>        insert 0  </a:t>
                </a:r>
                <a:r>
                  <a:rPr lang="en-US" sz="2000" dirty="0">
                    <a:solidFill>
                      <a:srgbClr val="FFFFFF"/>
                    </a:solidFill>
                    <a:latin typeface="Courier New" charset="0"/>
                  </a:rPr>
                  <a:t>00111100</a:t>
                </a:r>
              </a:p>
            </p:txBody>
          </p:sp>
          <p:cxnSp>
            <p:nvCxnSpPr>
              <p:cNvPr id="24595" name="Straight Arrow Connector 50"/>
              <p:cNvCxnSpPr>
                <a:cxnSpLocks noChangeShapeType="1"/>
              </p:cNvCxnSpPr>
              <p:nvPr/>
            </p:nvCxnSpPr>
            <p:spPr bwMode="auto">
              <a:xfrm flipH="1">
                <a:off x="7086679" y="2743018"/>
                <a:ext cx="192687" cy="379857"/>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596" name="Straight Arrow Connector 51"/>
              <p:cNvCxnSpPr>
                <a:cxnSpLocks noChangeShapeType="1"/>
              </p:cNvCxnSpPr>
              <p:nvPr/>
            </p:nvCxnSpPr>
            <p:spPr bwMode="auto">
              <a:xfrm flipV="1">
                <a:off x="7239085" y="3428620"/>
                <a:ext cx="0" cy="38089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cxnSp>
          <p:nvCxnSpPr>
            <p:cNvPr id="23" name="Straight Arrow Connector 50"/>
            <p:cNvCxnSpPr>
              <a:cxnSpLocks noChangeShapeType="1"/>
            </p:cNvCxnSpPr>
            <p:nvPr/>
          </p:nvCxnSpPr>
          <p:spPr bwMode="auto">
            <a:xfrm flipH="1">
              <a:off x="6934200" y="1295400"/>
              <a:ext cx="192679" cy="379658"/>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50"/>
            <p:cNvCxnSpPr>
              <a:cxnSpLocks noChangeShapeType="1"/>
            </p:cNvCxnSpPr>
            <p:nvPr/>
          </p:nvCxnSpPr>
          <p:spPr bwMode="auto">
            <a:xfrm flipH="1">
              <a:off x="6781800" y="1295400"/>
              <a:ext cx="192679" cy="379658"/>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50"/>
            <p:cNvCxnSpPr>
              <a:cxnSpLocks noChangeShapeType="1"/>
            </p:cNvCxnSpPr>
            <p:nvPr/>
          </p:nvCxnSpPr>
          <p:spPr bwMode="auto">
            <a:xfrm flipH="1">
              <a:off x="6629400" y="1295400"/>
              <a:ext cx="192679" cy="379658"/>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sp>
          <p:nvSpPr>
            <p:cNvPr id="4" name="TextBox 3"/>
            <p:cNvSpPr txBox="1"/>
            <p:nvPr/>
          </p:nvSpPr>
          <p:spPr>
            <a:xfrm>
              <a:off x="6582822" y="1219200"/>
              <a:ext cx="351378" cy="369332"/>
            </a:xfrm>
            <a:prstGeom prst="rect">
              <a:avLst/>
            </a:prstGeom>
            <a:noFill/>
          </p:spPr>
          <p:txBody>
            <a:bodyPr wrap="none" rtlCol="0">
              <a:spAutoFit/>
            </a:bodyPr>
            <a:lstStyle/>
            <a:p>
              <a:r>
                <a:rPr lang="en-US" sz="1800" dirty="0" smtClean="0"/>
                <a:t>X</a:t>
              </a:r>
              <a:endParaRPr lang="en-US" sz="1800" dirty="0"/>
            </a:p>
          </p:txBody>
        </p:sp>
      </p:grpSp>
      <p:sp>
        <p:nvSpPr>
          <p:cNvPr id="17" name="TextBox 5"/>
          <p:cNvSpPr txBox="1">
            <a:spLocks noChangeArrowheads="1"/>
          </p:cNvSpPr>
          <p:nvPr/>
        </p:nvSpPr>
        <p:spPr bwMode="auto">
          <a:xfrm>
            <a:off x="5867400" y="2592388"/>
            <a:ext cx="26050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i="1">
                <a:solidFill>
                  <a:srgbClr val="FF1A1A"/>
                </a:solidFill>
              </a:rPr>
              <a:t>So x &lt;&lt; 1 = </a:t>
            </a:r>
          </a:p>
          <a:p>
            <a:pPr algn="ctr">
              <a:lnSpc>
                <a:spcPct val="90000"/>
              </a:lnSpc>
            </a:pPr>
            <a:r>
              <a:rPr lang="en-US" sz="2000" b="0" i="1">
                <a:solidFill>
                  <a:srgbClr val="FF1A1A"/>
                </a:solidFill>
              </a:rPr>
              <a:t>Multiplication by two!</a:t>
            </a:r>
          </a:p>
        </p:txBody>
      </p:sp>
      <p:sp>
        <p:nvSpPr>
          <p:cNvPr id="19" name="TextBox 5"/>
          <p:cNvSpPr txBox="1">
            <a:spLocks noChangeArrowheads="1"/>
          </p:cNvSpPr>
          <p:nvPr/>
        </p:nvSpPr>
        <p:spPr bwMode="auto">
          <a:xfrm>
            <a:off x="6235700" y="5867400"/>
            <a:ext cx="2020888"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2000" b="0" i="1">
                <a:solidFill>
                  <a:srgbClr val="FF1A1A"/>
                </a:solidFill>
              </a:rPr>
              <a:t>So y &gt;&gt; 1 = </a:t>
            </a:r>
          </a:p>
          <a:p>
            <a:pPr algn="ctr">
              <a:lnSpc>
                <a:spcPct val="90000"/>
              </a:lnSpc>
            </a:pPr>
            <a:r>
              <a:rPr lang="en-US" sz="2000" b="0" i="1">
                <a:solidFill>
                  <a:srgbClr val="FF1A1A"/>
                </a:solidFill>
              </a:rPr>
              <a:t>Division by two!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dissolve">
                                      <p:cBhvr>
                                        <p:cTn id="12" dur="500"/>
                                        <p:tgtEl>
                                          <p:spTgt spid="1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dissolve">
                                      <p:cBhvr>
                                        <p:cTn id="15" dur="500"/>
                                        <p:tgtEl>
                                          <p:spTgt spid="1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Effect transition="in" filter="dissolve">
                                      <p:cBhvr>
                                        <p:cTn id="18" dur="500"/>
                                        <p:tgtEl>
                                          <p:spTgt spid="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dissolve">
                                      <p:cBhvr>
                                        <p:cTn id="23" dur="500"/>
                                        <p:tgtEl>
                                          <p:spTgt spid="348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fade">
                                      <p:cBhvr>
                                        <p:cTn id="38" dur="500"/>
                                        <p:tgtEl>
                                          <p:spTgt spid="32">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xEl>
                                              <p:pRg st="1" end="1"/>
                                            </p:txEl>
                                          </p:spTgt>
                                        </p:tgtEl>
                                        <p:attrNameLst>
                                          <p:attrName>style.visibility</p:attrName>
                                        </p:attrNameLst>
                                      </p:cBhvr>
                                      <p:to>
                                        <p:strVal val="visible"/>
                                      </p:to>
                                    </p:set>
                                    <p:animEffect transition="in" filter="fade">
                                      <p:cBhvr>
                                        <p:cTn id="43" dur="500"/>
                                        <p:tgtEl>
                                          <p:spTgt spid="32">
                                            <p:txEl>
                                              <p:pRg st="1" end="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xEl>
                                              <p:pRg st="2" end="2"/>
                                            </p:txEl>
                                          </p:spTgt>
                                        </p:tgtEl>
                                        <p:attrNameLst>
                                          <p:attrName>style.visibility</p:attrName>
                                        </p:attrNameLst>
                                      </p:cBhvr>
                                      <p:to>
                                        <p:strVal val="visible"/>
                                      </p:to>
                                    </p:set>
                                    <p:animEffect transition="in" filter="fade">
                                      <p:cBhvr>
                                        <p:cTn id="46" dur="500"/>
                                        <p:tgtEl>
                                          <p:spTgt spid="32">
                                            <p:txEl>
                                              <p:pRg st="2" end="2"/>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2">
                                            <p:txEl>
                                              <p:pRg st="3" end="3"/>
                                            </p:txEl>
                                          </p:spTgt>
                                        </p:tgtEl>
                                        <p:attrNameLst>
                                          <p:attrName>style.visibility</p:attrName>
                                        </p:attrNameLst>
                                      </p:cBhvr>
                                      <p:to>
                                        <p:strVal val="visible"/>
                                      </p:to>
                                    </p:set>
                                    <p:animEffect transition="in" filter="fade">
                                      <p:cBhvr>
                                        <p:cTn id="51" dur="500"/>
                                        <p:tgtEl>
                                          <p:spTgt spid="32">
                                            <p:txEl>
                                              <p:pRg st="3" end="3"/>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xEl>
                                              <p:pRg st="4" end="4"/>
                                            </p:txEl>
                                          </p:spTgt>
                                        </p:tgtEl>
                                        <p:attrNameLst>
                                          <p:attrName>style.visibility</p:attrName>
                                        </p:attrNameLst>
                                      </p:cBhvr>
                                      <p:to>
                                        <p:strVal val="visible"/>
                                      </p:to>
                                    </p:set>
                                    <p:animEffect transition="in" filter="fade">
                                      <p:cBhvr>
                                        <p:cTn id="54" dur="500"/>
                                        <p:tgtEl>
                                          <p:spTgt spid="32">
                                            <p:txEl>
                                              <p:pRg st="4" end="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2">
                                            <p:txEl>
                                              <p:pRg st="5" end="5"/>
                                            </p:txEl>
                                          </p:spTgt>
                                        </p:tgtEl>
                                        <p:attrNameLst>
                                          <p:attrName>style.visibility</p:attrName>
                                        </p:attrNameLst>
                                      </p:cBhvr>
                                      <p:to>
                                        <p:strVal val="visible"/>
                                      </p:to>
                                    </p:set>
                                    <p:animEffect transition="in" filter="fade">
                                      <p:cBhvr>
                                        <p:cTn id="59" dur="500"/>
                                        <p:tgtEl>
                                          <p:spTgt spid="32">
                                            <p:txEl>
                                              <p:pRg st="5" end="5"/>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xEl>
                                              <p:pRg st="6" end="6"/>
                                            </p:txEl>
                                          </p:spTgt>
                                        </p:tgtEl>
                                        <p:attrNameLst>
                                          <p:attrName>style.visibility</p:attrName>
                                        </p:attrNameLst>
                                      </p:cBhvr>
                                      <p:to>
                                        <p:strVal val="visible"/>
                                      </p:to>
                                    </p:set>
                                    <p:animEffect transition="in" filter="fade">
                                      <p:cBhvr>
                                        <p:cTn id="62" dur="500"/>
                                        <p:tgtEl>
                                          <p:spTgt spid="32">
                                            <p:txEl>
                                              <p:pRg st="6" end="6"/>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2">
                                            <p:txEl>
                                              <p:pRg st="7" end="7"/>
                                            </p:txEl>
                                          </p:spTgt>
                                        </p:tgtEl>
                                        <p:attrNameLst>
                                          <p:attrName>style.visibility</p:attrName>
                                        </p:attrNameLst>
                                      </p:cBhvr>
                                      <p:to>
                                        <p:strVal val="visible"/>
                                      </p:to>
                                    </p:set>
                                    <p:animEffect transition="in" filter="fade">
                                      <p:cBhvr>
                                        <p:cTn id="65" dur="500"/>
                                        <p:tgtEl>
                                          <p:spTgt spid="32">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4822"/>
                                        </p:tgtEl>
                                        <p:attrNameLst>
                                          <p:attrName>style.visibility</p:attrName>
                                        </p:attrNameLst>
                                      </p:cBhvr>
                                      <p:to>
                                        <p:strVal val="visible"/>
                                      </p:to>
                                    </p:set>
                                    <p:animEffect transition="in" filter="dissolve">
                                      <p:cBhvr>
                                        <p:cTn id="70" dur="500"/>
                                        <p:tgtEl>
                                          <p:spTgt spid="3482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dissolve">
                                      <p:cBhvr>
                                        <p:cTn id="75" dur="5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dissolve">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bldLvl="2"/>
      <p:bldP spid="34825" grpId="0"/>
      <p:bldP spid="34822" grpId="0"/>
      <p:bldP spid="15" grpId="0" build="p" bldLvl="2"/>
      <p:bldP spid="17"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23850"/>
            <a:ext cx="6053138" cy="573088"/>
          </a:xfrm>
        </p:spPr>
        <p:txBody>
          <a:bodyPr/>
          <a:lstStyle/>
          <a:p>
            <a:pPr eaLnBrk="1" hangingPunct="1">
              <a:defRPr/>
            </a:pPr>
            <a:r>
              <a:rPr lang="en-US"/>
              <a:t>Shift Operations</a:t>
            </a:r>
          </a:p>
        </p:txBody>
      </p:sp>
      <p:sp>
        <p:nvSpPr>
          <p:cNvPr id="28675" name="Rectangle 3"/>
          <p:cNvSpPr>
            <a:spLocks noGrp="1" noChangeArrowheads="1"/>
          </p:cNvSpPr>
          <p:nvPr>
            <p:ph type="body" idx="1"/>
          </p:nvPr>
        </p:nvSpPr>
        <p:spPr>
          <a:xfrm>
            <a:off x="290513" y="1066800"/>
            <a:ext cx="4967287" cy="1446213"/>
          </a:xfrm>
        </p:spPr>
        <p:txBody>
          <a:bodyPr/>
          <a:lstStyle/>
          <a:p>
            <a:pPr eaLnBrk="1" hangingPunct="1">
              <a:lnSpc>
                <a:spcPct val="85000"/>
              </a:lnSpc>
              <a:buFont typeface="Wingdings" charset="0"/>
              <a:buNone/>
              <a:tabLst>
                <a:tab pos="2065338" algn="l"/>
              </a:tabLst>
              <a:defRPr/>
            </a:pPr>
            <a:r>
              <a:rPr lang="en-US">
                <a:latin typeface="Helvetica" charset="0"/>
                <a:ea typeface="ＭＳ Ｐゴシック" charset="0"/>
                <a:cs typeface="ＭＳ Ｐゴシック" charset="0"/>
              </a:rPr>
              <a:t>Useful for multiplication and division by powers of 2</a:t>
            </a:r>
          </a:p>
          <a:p>
            <a:pPr eaLnBrk="1" hangingPunct="1">
              <a:lnSpc>
                <a:spcPct val="85000"/>
              </a:lnSpc>
              <a:buFont typeface="Wingdings" charset="0"/>
              <a:buNone/>
              <a:tabLst>
                <a:tab pos="2065338" algn="l"/>
              </a:tabLst>
              <a:defRPr/>
            </a:pPr>
            <a:r>
              <a:rPr lang="en-US">
                <a:latin typeface="Helvetica" charset="0"/>
                <a:ea typeface="ＭＳ Ｐゴシック" charset="0"/>
                <a:cs typeface="ＭＳ Ｐゴシック" charset="0"/>
              </a:rPr>
              <a:t>Left Shift: 	</a:t>
            </a:r>
            <a:r>
              <a:rPr lang="en-US">
                <a:latin typeface="Courier New" charset="0"/>
                <a:ea typeface="ＭＳ Ｐゴシック" charset="0"/>
                <a:cs typeface="ＭＳ Ｐゴシック" charset="0"/>
              </a:rPr>
              <a:t>x &lt;&lt; y</a:t>
            </a:r>
          </a:p>
          <a:p>
            <a:pPr lvl="1" eaLnBrk="1" hangingPunct="1">
              <a:lnSpc>
                <a:spcPct val="90000"/>
              </a:lnSpc>
              <a:tabLst>
                <a:tab pos="2065338" algn="l"/>
              </a:tabLst>
              <a:defRPr/>
            </a:pPr>
            <a:r>
              <a:rPr lang="en-US">
                <a:latin typeface="Helvetica" charset="0"/>
                <a:ea typeface="ＭＳ Ｐゴシック" charset="0"/>
              </a:rPr>
              <a:t>Shift bit-vector </a:t>
            </a:r>
            <a:r>
              <a:rPr lang="en-US">
                <a:latin typeface="Courier New" charset="0"/>
                <a:ea typeface="ＭＳ Ｐゴシック" charset="0"/>
              </a:rPr>
              <a:t>x</a:t>
            </a:r>
            <a:r>
              <a:rPr lang="en-US">
                <a:latin typeface="Helvetica" charset="0"/>
                <a:ea typeface="ＭＳ Ｐゴシック" charset="0"/>
              </a:rPr>
              <a:t> left </a:t>
            </a:r>
            <a:r>
              <a:rPr lang="en-US">
                <a:latin typeface="Courier New" charset="0"/>
                <a:ea typeface="ＭＳ Ｐゴシック" charset="0"/>
              </a:rPr>
              <a:t>y</a:t>
            </a:r>
            <a:r>
              <a:rPr lang="en-US">
                <a:latin typeface="Helvetica" charset="0"/>
                <a:ea typeface="ＭＳ Ｐゴシック" charset="0"/>
              </a:rPr>
              <a:t> positions</a:t>
            </a:r>
          </a:p>
          <a:p>
            <a:pPr lvl="2" eaLnBrk="1" hangingPunct="1">
              <a:lnSpc>
                <a:spcPct val="97000"/>
              </a:lnSpc>
              <a:tabLst>
                <a:tab pos="2065338" algn="l"/>
              </a:tabLst>
              <a:defRPr/>
            </a:pPr>
            <a:r>
              <a:rPr lang="en-US" sz="1800">
                <a:latin typeface="Helvetica" charset="0"/>
                <a:ea typeface="ＭＳ Ｐゴシック" charset="0"/>
              </a:rPr>
              <a:t>Throw away extra bits on left</a:t>
            </a:r>
          </a:p>
          <a:p>
            <a:pPr lvl="2" eaLnBrk="1" hangingPunct="1">
              <a:lnSpc>
                <a:spcPct val="97000"/>
              </a:lnSpc>
              <a:tabLst>
                <a:tab pos="2065338" algn="l"/>
              </a:tabLst>
              <a:defRPr/>
            </a:pPr>
            <a:r>
              <a:rPr lang="en-US" sz="1800">
                <a:latin typeface="Helvetica" charset="0"/>
                <a:ea typeface="ＭＳ Ｐゴシック" charset="0"/>
              </a:rPr>
              <a:t>Fill with 0</a:t>
            </a:r>
            <a:r>
              <a:rPr lang="ja-JP" altLang="en-US" sz="1800">
                <a:latin typeface="Helvetica" charset="0"/>
                <a:ea typeface="ＭＳ Ｐゴシック" charset="0"/>
              </a:rPr>
              <a:t>’</a:t>
            </a:r>
            <a:r>
              <a:rPr lang="en-US" altLang="ja-JP" sz="1800">
                <a:latin typeface="Helvetica" charset="0"/>
                <a:ea typeface="ＭＳ Ｐゴシック" charset="0"/>
              </a:rPr>
              <a:t>s on right</a:t>
            </a:r>
            <a:endParaRPr lang="en-US" sz="1800">
              <a:latin typeface="Courier New" charset="0"/>
              <a:ea typeface="ＭＳ Ｐゴシック" charset="0"/>
            </a:endParaRPr>
          </a:p>
        </p:txBody>
      </p:sp>
      <p:grpSp>
        <p:nvGrpSpPr>
          <p:cNvPr id="2" name="Group 70"/>
          <p:cNvGrpSpPr>
            <a:grpSpLocks/>
          </p:cNvGrpSpPr>
          <p:nvPr/>
        </p:nvGrpSpPr>
        <p:grpSpPr bwMode="auto">
          <a:xfrm>
            <a:off x="5410200" y="1371600"/>
            <a:ext cx="2743200" cy="914400"/>
            <a:chOff x="5410200" y="1371600"/>
            <a:chExt cx="2743200" cy="914400"/>
          </a:xfrm>
        </p:grpSpPr>
        <p:sp>
          <p:nvSpPr>
            <p:cNvPr id="25639" name="Rectangle 4"/>
            <p:cNvSpPr>
              <a:spLocks noChangeArrowheads="1"/>
            </p:cNvSpPr>
            <p:nvPr/>
          </p:nvSpPr>
          <p:spPr bwMode="auto">
            <a:xfrm>
              <a:off x="6781800" y="1371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01100010</a:t>
              </a:r>
            </a:p>
          </p:txBody>
        </p:sp>
        <p:sp>
          <p:nvSpPr>
            <p:cNvPr id="25640" name="Rectangle 5"/>
            <p:cNvSpPr>
              <a:spLocks noChangeArrowheads="1"/>
            </p:cNvSpPr>
            <p:nvPr/>
          </p:nvSpPr>
          <p:spPr bwMode="auto">
            <a:xfrm>
              <a:off x="5410200" y="1371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Argument </a:t>
              </a:r>
              <a:r>
                <a:rPr lang="en-US" sz="1800">
                  <a:solidFill>
                    <a:srgbClr val="000066"/>
                  </a:solidFill>
                  <a:latin typeface="Courier New" charset="0"/>
                </a:rPr>
                <a:t>x</a:t>
              </a:r>
              <a:endParaRPr lang="en-US" sz="1800">
                <a:solidFill>
                  <a:srgbClr val="000066"/>
                </a:solidFill>
              </a:endParaRPr>
            </a:p>
          </p:txBody>
        </p:sp>
        <p:sp>
          <p:nvSpPr>
            <p:cNvPr id="25641" name="Rectangle 7"/>
            <p:cNvSpPr>
              <a:spLocks noChangeArrowheads="1"/>
            </p:cNvSpPr>
            <p:nvPr/>
          </p:nvSpPr>
          <p:spPr bwMode="auto">
            <a:xfrm>
              <a:off x="67818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FFFFFF"/>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25642" name="Rectangle 8"/>
            <p:cNvSpPr>
              <a:spLocks noChangeArrowheads="1"/>
            </p:cNvSpPr>
            <p:nvPr/>
          </p:nvSpPr>
          <p:spPr bwMode="auto">
            <a:xfrm>
              <a:off x="54102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&lt;&lt; 3</a:t>
              </a:r>
              <a:endParaRPr lang="en-US" sz="1800">
                <a:solidFill>
                  <a:srgbClr val="000066"/>
                </a:solidFill>
              </a:endParaRPr>
            </a:p>
          </p:txBody>
        </p:sp>
      </p:grpSp>
      <p:grpSp>
        <p:nvGrpSpPr>
          <p:cNvPr id="3" name="Group 69"/>
          <p:cNvGrpSpPr>
            <a:grpSpLocks/>
          </p:cNvGrpSpPr>
          <p:nvPr/>
        </p:nvGrpSpPr>
        <p:grpSpPr bwMode="auto">
          <a:xfrm>
            <a:off x="5410200" y="2286000"/>
            <a:ext cx="2743200" cy="914400"/>
            <a:chOff x="5410200" y="2286000"/>
            <a:chExt cx="2743200" cy="914400"/>
          </a:xfrm>
        </p:grpSpPr>
        <p:sp>
          <p:nvSpPr>
            <p:cNvPr id="25635" name="Rectangle 9"/>
            <p:cNvSpPr>
              <a:spLocks noChangeArrowheads="1"/>
            </p:cNvSpPr>
            <p:nvPr/>
          </p:nvSpPr>
          <p:spPr bwMode="auto">
            <a:xfrm>
              <a:off x="67818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FFFFFF"/>
                  </a:solidFill>
                  <a:latin typeface="Courier New" charset="0"/>
                </a:rPr>
                <a:t>011000</a:t>
              </a:r>
            </a:p>
          </p:txBody>
        </p:sp>
        <p:sp>
          <p:nvSpPr>
            <p:cNvPr id="25636" name="Rectangle 10"/>
            <p:cNvSpPr>
              <a:spLocks noChangeArrowheads="1"/>
            </p:cNvSpPr>
            <p:nvPr/>
          </p:nvSpPr>
          <p:spPr bwMode="auto">
            <a:xfrm>
              <a:off x="54102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Log. </a:t>
              </a:r>
              <a:r>
                <a:rPr lang="en-US" sz="1800">
                  <a:solidFill>
                    <a:srgbClr val="000066"/>
                  </a:solidFill>
                  <a:latin typeface="Courier New" charset="0"/>
                </a:rPr>
                <a:t>&gt;&gt; 2</a:t>
              </a:r>
            </a:p>
          </p:txBody>
        </p:sp>
        <p:sp>
          <p:nvSpPr>
            <p:cNvPr id="25637" name="Rectangle 11"/>
            <p:cNvSpPr>
              <a:spLocks noChangeArrowheads="1"/>
            </p:cNvSpPr>
            <p:nvPr/>
          </p:nvSpPr>
          <p:spPr bwMode="auto">
            <a:xfrm>
              <a:off x="67818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FFFFFF"/>
                  </a:solidFill>
                  <a:latin typeface="Courier New" charset="0"/>
                </a:rPr>
                <a:t>011000</a:t>
              </a:r>
            </a:p>
          </p:txBody>
        </p:sp>
        <p:sp>
          <p:nvSpPr>
            <p:cNvPr id="25638" name="Rectangle 12"/>
            <p:cNvSpPr>
              <a:spLocks noChangeArrowheads="1"/>
            </p:cNvSpPr>
            <p:nvPr/>
          </p:nvSpPr>
          <p:spPr bwMode="auto">
            <a:xfrm>
              <a:off x="54102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Arith. </a:t>
              </a:r>
              <a:r>
                <a:rPr lang="en-US" sz="1800">
                  <a:solidFill>
                    <a:srgbClr val="000066"/>
                  </a:solidFill>
                  <a:latin typeface="Courier New" charset="0"/>
                </a:rPr>
                <a:t>&gt;&gt; 2</a:t>
              </a:r>
            </a:p>
          </p:txBody>
        </p:sp>
      </p:grpSp>
      <p:grpSp>
        <p:nvGrpSpPr>
          <p:cNvPr id="4" name="Group 67"/>
          <p:cNvGrpSpPr>
            <a:grpSpLocks/>
          </p:cNvGrpSpPr>
          <p:nvPr/>
        </p:nvGrpSpPr>
        <p:grpSpPr bwMode="auto">
          <a:xfrm>
            <a:off x="5410200" y="4495800"/>
            <a:ext cx="2743200" cy="914400"/>
            <a:chOff x="5410200" y="4495800"/>
            <a:chExt cx="2743200" cy="914400"/>
          </a:xfrm>
        </p:grpSpPr>
        <p:sp>
          <p:nvSpPr>
            <p:cNvPr id="25631" name="Rectangle 19"/>
            <p:cNvSpPr>
              <a:spLocks noChangeArrowheads="1"/>
            </p:cNvSpPr>
            <p:nvPr/>
          </p:nvSpPr>
          <p:spPr bwMode="auto">
            <a:xfrm>
              <a:off x="67818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FFFFFF"/>
                  </a:solidFill>
                  <a:latin typeface="Courier New" charset="0"/>
                </a:rPr>
                <a:t>101000</a:t>
              </a:r>
            </a:p>
          </p:txBody>
        </p:sp>
        <p:sp>
          <p:nvSpPr>
            <p:cNvPr id="25632" name="Rectangle 21"/>
            <p:cNvSpPr>
              <a:spLocks noChangeArrowheads="1"/>
            </p:cNvSpPr>
            <p:nvPr/>
          </p:nvSpPr>
          <p:spPr bwMode="auto">
            <a:xfrm>
              <a:off x="67818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11</a:t>
              </a:r>
              <a:r>
                <a:rPr lang="en-US" sz="1800">
                  <a:solidFill>
                    <a:srgbClr val="FFFFFF"/>
                  </a:solidFill>
                  <a:latin typeface="Courier New" charset="0"/>
                </a:rPr>
                <a:t>101000</a:t>
              </a:r>
            </a:p>
          </p:txBody>
        </p:sp>
        <p:sp>
          <p:nvSpPr>
            <p:cNvPr id="25633" name="Rectangle 20"/>
            <p:cNvSpPr>
              <a:spLocks noChangeArrowheads="1"/>
            </p:cNvSpPr>
            <p:nvPr/>
          </p:nvSpPr>
          <p:spPr bwMode="auto">
            <a:xfrm>
              <a:off x="54102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Log. </a:t>
              </a:r>
              <a:r>
                <a:rPr lang="en-US" sz="1800">
                  <a:solidFill>
                    <a:srgbClr val="000066"/>
                  </a:solidFill>
                  <a:latin typeface="Courier New" charset="0"/>
                </a:rPr>
                <a:t>&gt;&gt; 2</a:t>
              </a:r>
            </a:p>
          </p:txBody>
        </p:sp>
        <p:sp>
          <p:nvSpPr>
            <p:cNvPr id="25634" name="Rectangle 22"/>
            <p:cNvSpPr>
              <a:spLocks noChangeArrowheads="1"/>
            </p:cNvSpPr>
            <p:nvPr/>
          </p:nvSpPr>
          <p:spPr bwMode="auto">
            <a:xfrm>
              <a:off x="54102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Arith. </a:t>
              </a:r>
              <a:r>
                <a:rPr lang="en-US" sz="1800">
                  <a:solidFill>
                    <a:srgbClr val="000066"/>
                  </a:solidFill>
                  <a:latin typeface="Courier New" charset="0"/>
                </a:rPr>
                <a:t>&gt;&gt; 2</a:t>
              </a:r>
            </a:p>
          </p:txBody>
        </p:sp>
      </p:grpSp>
      <p:sp>
        <p:nvSpPr>
          <p:cNvPr id="32" name="Rectangle 3"/>
          <p:cNvSpPr txBox="1">
            <a:spLocks noChangeArrowheads="1"/>
          </p:cNvSpPr>
          <p:nvPr/>
        </p:nvSpPr>
        <p:spPr bwMode="auto">
          <a:xfrm>
            <a:off x="304800" y="3276600"/>
            <a:ext cx="4967288" cy="3321050"/>
          </a:xfrm>
          <a:prstGeom prst="rect">
            <a:avLst/>
          </a:prstGeom>
          <a:noFill/>
          <a:ln w="9525">
            <a:noFill/>
            <a:miter lim="800000"/>
            <a:headEnd/>
            <a:tailEnd/>
          </a:ln>
          <a:effectLst/>
        </p:spPr>
        <p:txBody>
          <a:bodyPr lIns="90479" tIns="44446" rIns="90479" bIns="44446"/>
          <a:lstStyle>
            <a:lvl1pPr marL="385763" indent="-385763">
              <a:tabLst>
                <a:tab pos="2065338" algn="l"/>
              </a:tabLst>
              <a:defRPr sz="2400" b="1">
                <a:solidFill>
                  <a:schemeClr val="tx1"/>
                </a:solidFill>
                <a:latin typeface="Helvetica" charset="0"/>
                <a:ea typeface="ＭＳ Ｐゴシック" charset="0"/>
                <a:cs typeface="ＭＳ Ｐゴシック" charset="0"/>
              </a:defRPr>
            </a:lvl1pPr>
            <a:lvl2pPr marL="744538" indent="-246063">
              <a:tabLst>
                <a:tab pos="2065338" algn="l"/>
              </a:tabLst>
              <a:defRPr sz="2400" b="1">
                <a:solidFill>
                  <a:schemeClr val="tx1"/>
                </a:solidFill>
                <a:latin typeface="Helvetica" charset="0"/>
                <a:ea typeface="ＭＳ Ｐゴシック" charset="0"/>
              </a:defRPr>
            </a:lvl2pPr>
            <a:lvl3pPr marL="1146175" indent="-238125">
              <a:tabLst>
                <a:tab pos="2065338" algn="l"/>
              </a:tabLst>
              <a:defRPr sz="2400" b="1">
                <a:solidFill>
                  <a:schemeClr val="tx1"/>
                </a:solidFill>
                <a:latin typeface="Helvetica" charset="0"/>
                <a:ea typeface="ＭＳ Ｐゴシック" charset="0"/>
              </a:defRPr>
            </a:lvl3pPr>
            <a:lvl4pPr>
              <a:tabLst>
                <a:tab pos="2065338" algn="l"/>
              </a:tabLst>
              <a:defRPr sz="2400" b="1">
                <a:solidFill>
                  <a:schemeClr val="tx1"/>
                </a:solidFill>
                <a:latin typeface="Helvetica" charset="0"/>
                <a:ea typeface="ＭＳ Ｐゴシック" charset="0"/>
              </a:defRPr>
            </a:lvl4pPr>
            <a:lvl5pPr>
              <a:tabLst>
                <a:tab pos="2065338"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065338" algn="l"/>
              </a:tabLst>
              <a:defRPr sz="2400" b="1">
                <a:solidFill>
                  <a:schemeClr val="tx1"/>
                </a:solidFill>
                <a:latin typeface="Helvetica" charset="0"/>
                <a:ea typeface="ＭＳ Ｐゴシック" charset="0"/>
              </a:defRPr>
            </a:lvl9pPr>
          </a:lstStyle>
          <a:p>
            <a:pPr>
              <a:lnSpc>
                <a:spcPct val="85000"/>
              </a:lnSpc>
              <a:spcBef>
                <a:spcPct val="50000"/>
              </a:spcBef>
              <a:buClr>
                <a:srgbClr val="660033"/>
              </a:buClr>
              <a:buFont typeface="Wingdings" charset="0"/>
              <a:buNone/>
              <a:defRPr/>
            </a:pPr>
            <a:r>
              <a:rPr lang="en-US">
                <a:solidFill>
                  <a:srgbClr val="003300"/>
                </a:solidFill>
                <a:effectLst>
                  <a:outerShdw blurRad="38100" dist="38100" dir="2700000" algn="tl">
                    <a:srgbClr val="DDDDDD"/>
                  </a:outerShdw>
                </a:effectLst>
              </a:rPr>
              <a:t>Right Shift: 	</a:t>
            </a:r>
            <a:r>
              <a:rPr lang="en-US">
                <a:solidFill>
                  <a:srgbClr val="003300"/>
                </a:solidFill>
                <a:effectLst>
                  <a:outerShdw blurRad="38100" dist="38100" dir="2700000" algn="tl">
                    <a:srgbClr val="DDDDDD"/>
                  </a:outerShdw>
                </a:effectLst>
                <a:latin typeface="Courier New" charset="0"/>
              </a:rPr>
              <a:t>x &gt;&gt; y</a:t>
            </a:r>
          </a:p>
          <a:p>
            <a:pPr lvl="1">
              <a:lnSpc>
                <a:spcPct val="90000"/>
              </a:lnSpc>
              <a:spcBef>
                <a:spcPct val="25000"/>
              </a:spcBef>
              <a:buClr>
                <a:srgbClr val="660033"/>
              </a:buClr>
              <a:buSzPct val="75000"/>
              <a:buFont typeface="Wingdings" charset="0"/>
              <a:buChar char="n"/>
              <a:defRPr/>
            </a:pPr>
            <a:r>
              <a:rPr lang="en-US" sz="2000">
                <a:solidFill>
                  <a:srgbClr val="000066"/>
                </a:solidFill>
              </a:rPr>
              <a:t>Shift bit-vector </a:t>
            </a:r>
            <a:r>
              <a:rPr lang="en-US" sz="2000">
                <a:solidFill>
                  <a:srgbClr val="000066"/>
                </a:solidFill>
                <a:latin typeface="Courier New" charset="0"/>
              </a:rPr>
              <a:t>x</a:t>
            </a:r>
            <a:r>
              <a:rPr lang="en-US" sz="2000">
                <a:solidFill>
                  <a:srgbClr val="000066"/>
                </a:solidFill>
              </a:rPr>
              <a:t> right </a:t>
            </a:r>
            <a:r>
              <a:rPr lang="en-US" sz="2000">
                <a:solidFill>
                  <a:srgbClr val="000066"/>
                </a:solidFill>
                <a:latin typeface="Courier New" charset="0"/>
              </a:rPr>
              <a:t>y</a:t>
            </a:r>
            <a:r>
              <a:rPr lang="en-US" sz="2000">
                <a:solidFill>
                  <a:srgbClr val="000066"/>
                </a:solidFill>
              </a:rPr>
              <a:t> positions</a:t>
            </a:r>
          </a:p>
          <a:p>
            <a:pPr lvl="2">
              <a:lnSpc>
                <a:spcPct val="97000"/>
              </a:lnSpc>
              <a:spcBef>
                <a:spcPct val="10000"/>
              </a:spcBef>
              <a:buClr>
                <a:srgbClr val="005400"/>
              </a:buClr>
              <a:buSzPct val="90000"/>
              <a:buFont typeface="Wingdings" charset="0"/>
              <a:buChar char="l"/>
              <a:defRPr/>
            </a:pPr>
            <a:r>
              <a:rPr lang="en-US" sz="1800">
                <a:solidFill>
                  <a:srgbClr val="000099"/>
                </a:solidFill>
              </a:rPr>
              <a:t>Throw away extra bits on right</a:t>
            </a:r>
          </a:p>
          <a:p>
            <a:pPr lvl="1">
              <a:lnSpc>
                <a:spcPct val="90000"/>
              </a:lnSpc>
              <a:spcBef>
                <a:spcPct val="25000"/>
              </a:spcBef>
              <a:buClr>
                <a:srgbClr val="660033"/>
              </a:buClr>
              <a:buSzPct val="75000"/>
              <a:buFont typeface="Wingdings" charset="0"/>
              <a:buChar char="n"/>
              <a:defRPr/>
            </a:pPr>
            <a:r>
              <a:rPr lang="en-US" sz="2000">
                <a:solidFill>
                  <a:srgbClr val="000066"/>
                </a:solidFill>
              </a:rPr>
              <a:t>Logical shift</a:t>
            </a:r>
          </a:p>
          <a:p>
            <a:pPr lvl="2">
              <a:lnSpc>
                <a:spcPct val="97000"/>
              </a:lnSpc>
              <a:spcBef>
                <a:spcPct val="10000"/>
              </a:spcBef>
              <a:buClr>
                <a:srgbClr val="005400"/>
              </a:buClr>
              <a:buSzPct val="90000"/>
              <a:buFont typeface="Wingdings" charset="0"/>
              <a:buChar char="l"/>
              <a:defRPr/>
            </a:pPr>
            <a:r>
              <a:rPr lang="en-US" sz="1800">
                <a:solidFill>
                  <a:srgbClr val="000099"/>
                </a:solidFill>
              </a:rPr>
              <a:t>Fill with 0</a:t>
            </a:r>
            <a:r>
              <a:rPr lang="ja-JP" altLang="en-US" sz="1800">
                <a:solidFill>
                  <a:srgbClr val="000099"/>
                </a:solidFill>
              </a:rPr>
              <a:t>’</a:t>
            </a:r>
            <a:r>
              <a:rPr lang="en-US" altLang="ja-JP" sz="1800">
                <a:solidFill>
                  <a:srgbClr val="000099"/>
                </a:solidFill>
              </a:rPr>
              <a:t>s on left</a:t>
            </a:r>
          </a:p>
          <a:p>
            <a:pPr lvl="1">
              <a:lnSpc>
                <a:spcPct val="90000"/>
              </a:lnSpc>
              <a:spcBef>
                <a:spcPct val="25000"/>
              </a:spcBef>
              <a:buClr>
                <a:srgbClr val="660033"/>
              </a:buClr>
              <a:buSzPct val="75000"/>
              <a:buFont typeface="Wingdings" charset="0"/>
              <a:buChar char="n"/>
              <a:defRPr/>
            </a:pPr>
            <a:r>
              <a:rPr lang="en-US" sz="2000">
                <a:solidFill>
                  <a:srgbClr val="000066"/>
                </a:solidFill>
              </a:rPr>
              <a:t>Arithmetic shift</a:t>
            </a:r>
          </a:p>
          <a:p>
            <a:pPr lvl="2">
              <a:lnSpc>
                <a:spcPct val="97000"/>
              </a:lnSpc>
              <a:spcBef>
                <a:spcPct val="10000"/>
              </a:spcBef>
              <a:buClr>
                <a:srgbClr val="005400"/>
              </a:buClr>
              <a:buSzPct val="90000"/>
              <a:buFont typeface="Wingdings" charset="0"/>
              <a:buChar char="l"/>
              <a:defRPr/>
            </a:pPr>
            <a:r>
              <a:rPr lang="en-US" sz="1800">
                <a:solidFill>
                  <a:srgbClr val="000099"/>
                </a:solidFill>
              </a:rPr>
              <a:t>Replicate most significant bit on left</a:t>
            </a:r>
          </a:p>
          <a:p>
            <a:pPr lvl="2">
              <a:lnSpc>
                <a:spcPct val="97000"/>
              </a:lnSpc>
              <a:spcBef>
                <a:spcPct val="10000"/>
              </a:spcBef>
              <a:buClr>
                <a:srgbClr val="005400"/>
              </a:buClr>
              <a:buSzPct val="90000"/>
              <a:buFont typeface="Wingdings" charset="0"/>
              <a:buChar char="l"/>
              <a:defRPr/>
            </a:pPr>
            <a:r>
              <a:rPr lang="en-US" sz="1800">
                <a:solidFill>
                  <a:srgbClr val="000099"/>
                </a:solidFill>
              </a:rPr>
              <a:t>Useful with two</a:t>
            </a:r>
            <a:r>
              <a:rPr lang="ja-JP" altLang="en-US" sz="1800">
                <a:solidFill>
                  <a:srgbClr val="000099"/>
                </a:solidFill>
              </a:rPr>
              <a:t>’</a:t>
            </a:r>
            <a:r>
              <a:rPr lang="en-US" altLang="ja-JP" sz="1800">
                <a:solidFill>
                  <a:srgbClr val="000099"/>
                </a:solidFill>
              </a:rPr>
              <a:t>s complement integer representation</a:t>
            </a:r>
          </a:p>
          <a:p>
            <a:pPr lvl="2">
              <a:lnSpc>
                <a:spcPct val="97000"/>
              </a:lnSpc>
              <a:spcBef>
                <a:spcPct val="10000"/>
              </a:spcBef>
              <a:buClr>
                <a:srgbClr val="005400"/>
              </a:buClr>
              <a:buSzPct val="90000"/>
              <a:buFont typeface="Wingdings" charset="0"/>
              <a:buChar char="l"/>
              <a:defRPr/>
            </a:pPr>
            <a:endParaRPr lang="en-US" sz="1800">
              <a:solidFill>
                <a:srgbClr val="000099"/>
              </a:solidFill>
              <a:latin typeface="Courier New" charset="0"/>
            </a:endParaRPr>
          </a:p>
        </p:txBody>
      </p:sp>
      <p:sp>
        <p:nvSpPr>
          <p:cNvPr id="56" name="Rectangle 31"/>
          <p:cNvSpPr>
            <a:spLocks noChangeArrowheads="1"/>
          </p:cNvSpPr>
          <p:nvPr/>
        </p:nvSpPr>
        <p:spPr bwMode="auto">
          <a:xfrm>
            <a:off x="67818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57" name="Rectangle 30"/>
          <p:cNvSpPr>
            <a:spLocks noChangeArrowheads="1"/>
          </p:cNvSpPr>
          <p:nvPr/>
        </p:nvSpPr>
        <p:spPr bwMode="auto">
          <a:xfrm>
            <a:off x="6781800" y="1828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000066"/>
                </a:solidFill>
                <a:latin typeface="Courier New" charset="0"/>
              </a:rPr>
              <a:t>000</a:t>
            </a:r>
            <a:endParaRPr lang="en-US" sz="1800">
              <a:solidFill>
                <a:srgbClr val="000066"/>
              </a:solidFill>
              <a:latin typeface="Courier New" charset="0"/>
            </a:endParaRPr>
          </a:p>
        </p:txBody>
      </p:sp>
      <p:grpSp>
        <p:nvGrpSpPr>
          <p:cNvPr id="5" name="Group 72"/>
          <p:cNvGrpSpPr>
            <a:grpSpLocks/>
          </p:cNvGrpSpPr>
          <p:nvPr/>
        </p:nvGrpSpPr>
        <p:grpSpPr bwMode="auto">
          <a:xfrm>
            <a:off x="5410200" y="3581400"/>
            <a:ext cx="2743200" cy="914400"/>
            <a:chOff x="5410200" y="3581400"/>
            <a:chExt cx="2743200" cy="914400"/>
          </a:xfrm>
        </p:grpSpPr>
        <p:grpSp>
          <p:nvGrpSpPr>
            <p:cNvPr id="25625" name="Group 68"/>
            <p:cNvGrpSpPr>
              <a:grpSpLocks/>
            </p:cNvGrpSpPr>
            <p:nvPr/>
          </p:nvGrpSpPr>
          <p:grpSpPr bwMode="auto">
            <a:xfrm>
              <a:off x="5410200" y="3581400"/>
              <a:ext cx="2743200" cy="914400"/>
              <a:chOff x="5410200" y="3581400"/>
              <a:chExt cx="2743200" cy="914400"/>
            </a:xfrm>
          </p:grpSpPr>
          <p:sp>
            <p:nvSpPr>
              <p:cNvPr id="25627" name="Rectangle 17"/>
              <p:cNvSpPr>
                <a:spLocks noChangeArrowheads="1"/>
              </p:cNvSpPr>
              <p:nvPr/>
            </p:nvSpPr>
            <p:spPr bwMode="auto">
              <a:xfrm>
                <a:off x="67818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FFFFFF"/>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25628" name="Rectangle 16"/>
              <p:cNvSpPr>
                <a:spLocks noChangeArrowheads="1"/>
              </p:cNvSpPr>
              <p:nvPr/>
            </p:nvSpPr>
            <p:spPr bwMode="auto">
              <a:xfrm>
                <a:off x="5410200" y="35814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rPr>
                  <a:t>Argument </a:t>
                </a:r>
                <a:r>
                  <a:rPr lang="en-US" sz="1800">
                    <a:solidFill>
                      <a:srgbClr val="000066"/>
                    </a:solidFill>
                    <a:latin typeface="Courier New" charset="0"/>
                  </a:rPr>
                  <a:t>x</a:t>
                </a:r>
                <a:endParaRPr lang="en-US" sz="1800">
                  <a:solidFill>
                    <a:srgbClr val="000066"/>
                  </a:solidFill>
                </a:endParaRPr>
              </a:p>
            </p:txBody>
          </p:sp>
          <p:sp>
            <p:nvSpPr>
              <p:cNvPr id="25629" name="Rectangle 18"/>
              <p:cNvSpPr>
                <a:spLocks noChangeArrowheads="1"/>
              </p:cNvSpPr>
              <p:nvPr/>
            </p:nvSpPr>
            <p:spPr bwMode="auto">
              <a:xfrm>
                <a:off x="54102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&lt;&lt; 3</a:t>
                </a:r>
                <a:endParaRPr lang="en-US" sz="1800">
                  <a:solidFill>
                    <a:srgbClr val="000066"/>
                  </a:solidFill>
                </a:endParaRPr>
              </a:p>
            </p:txBody>
          </p:sp>
          <p:sp>
            <p:nvSpPr>
              <p:cNvPr id="25630" name="Rectangle 17"/>
              <p:cNvSpPr>
                <a:spLocks noChangeArrowheads="1"/>
              </p:cNvSpPr>
              <p:nvPr/>
            </p:nvSpPr>
            <p:spPr bwMode="auto">
              <a:xfrm>
                <a:off x="6781800" y="35814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FFFFFF"/>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grpSp>
        <p:sp>
          <p:nvSpPr>
            <p:cNvPr id="25626" name="Rectangle 15"/>
            <p:cNvSpPr>
              <a:spLocks noChangeArrowheads="1"/>
            </p:cNvSpPr>
            <p:nvPr/>
          </p:nvSpPr>
          <p:spPr bwMode="auto">
            <a:xfrm>
              <a:off x="6781800" y="35814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10100010</a:t>
              </a:r>
            </a:p>
          </p:txBody>
        </p:sp>
      </p:grpSp>
      <p:sp>
        <p:nvSpPr>
          <p:cNvPr id="75" name="Rectangle 36"/>
          <p:cNvSpPr>
            <a:spLocks noChangeArrowheads="1"/>
          </p:cNvSpPr>
          <p:nvPr/>
        </p:nvSpPr>
        <p:spPr bwMode="auto">
          <a:xfrm>
            <a:off x="67818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FFFFFF"/>
                </a:solidFill>
                <a:latin typeface="Courier New" charset="0"/>
              </a:rPr>
              <a:t>000</a:t>
            </a:r>
            <a:endParaRPr lang="en-US" sz="1800">
              <a:solidFill>
                <a:srgbClr val="FFFFFF"/>
              </a:solidFill>
              <a:latin typeface="Courier New" charset="0"/>
            </a:endParaRPr>
          </a:p>
        </p:txBody>
      </p:sp>
      <p:sp>
        <p:nvSpPr>
          <p:cNvPr id="76" name="Rectangle 39"/>
          <p:cNvSpPr>
            <a:spLocks noChangeArrowheads="1"/>
          </p:cNvSpPr>
          <p:nvPr/>
        </p:nvSpPr>
        <p:spPr bwMode="auto">
          <a:xfrm>
            <a:off x="6781800" y="40386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00010</a:t>
            </a:r>
            <a:r>
              <a:rPr lang="en-US" sz="1800" i="1">
                <a:solidFill>
                  <a:srgbClr val="000066"/>
                </a:solidFill>
                <a:latin typeface="Courier New" charset="0"/>
              </a:rPr>
              <a:t>000</a:t>
            </a:r>
            <a:endParaRPr lang="en-US" sz="1800">
              <a:solidFill>
                <a:srgbClr val="000066"/>
              </a:solidFill>
              <a:latin typeface="Courier New" charset="0"/>
            </a:endParaRPr>
          </a:p>
        </p:txBody>
      </p:sp>
      <p:sp>
        <p:nvSpPr>
          <p:cNvPr id="79" name="Rectangle 32"/>
          <p:cNvSpPr>
            <a:spLocks noChangeArrowheads="1"/>
          </p:cNvSpPr>
          <p:nvPr/>
        </p:nvSpPr>
        <p:spPr bwMode="auto">
          <a:xfrm>
            <a:off x="67818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000066"/>
                </a:solidFill>
                <a:latin typeface="Courier New" charset="0"/>
              </a:rPr>
              <a:t>011000</a:t>
            </a:r>
          </a:p>
        </p:txBody>
      </p:sp>
      <p:sp>
        <p:nvSpPr>
          <p:cNvPr id="80" name="Rectangle 33"/>
          <p:cNvSpPr>
            <a:spLocks noChangeArrowheads="1"/>
          </p:cNvSpPr>
          <p:nvPr/>
        </p:nvSpPr>
        <p:spPr bwMode="auto">
          <a:xfrm>
            <a:off x="6781800" y="2286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00</a:t>
            </a:r>
            <a:r>
              <a:rPr lang="en-US" sz="1800">
                <a:solidFill>
                  <a:srgbClr val="000066"/>
                </a:solidFill>
                <a:latin typeface="Courier New" charset="0"/>
              </a:rPr>
              <a:t>011000</a:t>
            </a:r>
          </a:p>
        </p:txBody>
      </p:sp>
      <p:sp>
        <p:nvSpPr>
          <p:cNvPr id="81" name="Rectangle 34"/>
          <p:cNvSpPr>
            <a:spLocks noChangeArrowheads="1"/>
          </p:cNvSpPr>
          <p:nvPr/>
        </p:nvSpPr>
        <p:spPr bwMode="auto">
          <a:xfrm>
            <a:off x="67818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000066"/>
                </a:solidFill>
                <a:latin typeface="Courier New" charset="0"/>
              </a:rPr>
              <a:t>011000</a:t>
            </a:r>
          </a:p>
        </p:txBody>
      </p:sp>
      <p:sp>
        <p:nvSpPr>
          <p:cNvPr id="82" name="Rectangle 35"/>
          <p:cNvSpPr>
            <a:spLocks noChangeArrowheads="1"/>
          </p:cNvSpPr>
          <p:nvPr/>
        </p:nvSpPr>
        <p:spPr bwMode="auto">
          <a:xfrm>
            <a:off x="6781800" y="27432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00</a:t>
            </a:r>
            <a:r>
              <a:rPr lang="en-US" sz="1800">
                <a:solidFill>
                  <a:srgbClr val="000066"/>
                </a:solidFill>
                <a:latin typeface="Courier New" charset="0"/>
              </a:rPr>
              <a:t>011000</a:t>
            </a:r>
          </a:p>
        </p:txBody>
      </p:sp>
      <p:sp>
        <p:nvSpPr>
          <p:cNvPr id="85" name="Rectangle 37"/>
          <p:cNvSpPr>
            <a:spLocks noChangeArrowheads="1"/>
          </p:cNvSpPr>
          <p:nvPr/>
        </p:nvSpPr>
        <p:spPr bwMode="auto">
          <a:xfrm>
            <a:off x="67818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00</a:t>
            </a:r>
            <a:r>
              <a:rPr lang="en-US" sz="1800">
                <a:solidFill>
                  <a:srgbClr val="000066"/>
                </a:solidFill>
                <a:latin typeface="Courier New" charset="0"/>
              </a:rPr>
              <a:t>101000</a:t>
            </a:r>
          </a:p>
        </p:txBody>
      </p:sp>
      <p:sp>
        <p:nvSpPr>
          <p:cNvPr id="86" name="Rectangle 38"/>
          <p:cNvSpPr>
            <a:spLocks noChangeArrowheads="1"/>
          </p:cNvSpPr>
          <p:nvPr/>
        </p:nvSpPr>
        <p:spPr bwMode="auto">
          <a:xfrm>
            <a:off x="67818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FFFFFF"/>
                </a:solidFill>
                <a:latin typeface="Courier New" charset="0"/>
              </a:rPr>
              <a:t>11</a:t>
            </a:r>
            <a:r>
              <a:rPr lang="en-US" sz="1800">
                <a:solidFill>
                  <a:srgbClr val="000066"/>
                </a:solidFill>
                <a:latin typeface="Courier New" charset="0"/>
              </a:rPr>
              <a:t>101000</a:t>
            </a:r>
          </a:p>
        </p:txBody>
      </p:sp>
      <p:sp>
        <p:nvSpPr>
          <p:cNvPr id="87" name="Rectangle 40"/>
          <p:cNvSpPr>
            <a:spLocks noChangeArrowheads="1"/>
          </p:cNvSpPr>
          <p:nvPr/>
        </p:nvSpPr>
        <p:spPr bwMode="auto">
          <a:xfrm>
            <a:off x="6781800" y="44958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00</a:t>
            </a:r>
            <a:r>
              <a:rPr lang="en-US" sz="1800">
                <a:solidFill>
                  <a:srgbClr val="000066"/>
                </a:solidFill>
                <a:latin typeface="Courier New" charset="0"/>
              </a:rPr>
              <a:t>101000</a:t>
            </a:r>
          </a:p>
        </p:txBody>
      </p:sp>
      <p:sp>
        <p:nvSpPr>
          <p:cNvPr id="88" name="Rectangle 41"/>
          <p:cNvSpPr>
            <a:spLocks noChangeArrowheads="1"/>
          </p:cNvSpPr>
          <p:nvPr/>
        </p:nvSpPr>
        <p:spPr bwMode="auto">
          <a:xfrm>
            <a:off x="6781800" y="4953000"/>
            <a:ext cx="13716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i="1">
                <a:solidFill>
                  <a:srgbClr val="000066"/>
                </a:solidFill>
                <a:latin typeface="Courier New" charset="0"/>
              </a:rPr>
              <a:t>11</a:t>
            </a:r>
            <a:r>
              <a:rPr lang="en-US" sz="1800">
                <a:solidFill>
                  <a:srgbClr val="000066"/>
                </a:solidFill>
                <a:latin typeface="Courier New" charset="0"/>
              </a:rPr>
              <a:t>101000</a:t>
            </a:r>
          </a:p>
        </p:txBody>
      </p:sp>
      <p:grpSp>
        <p:nvGrpSpPr>
          <p:cNvPr id="7" name="Group 99"/>
          <p:cNvGrpSpPr>
            <a:grpSpLocks/>
          </p:cNvGrpSpPr>
          <p:nvPr/>
        </p:nvGrpSpPr>
        <p:grpSpPr bwMode="auto">
          <a:xfrm>
            <a:off x="3873500" y="2819400"/>
            <a:ext cx="3365500" cy="3162300"/>
            <a:chOff x="3873500" y="2819400"/>
            <a:chExt cx="3365500" cy="3162300"/>
          </a:xfrm>
        </p:grpSpPr>
        <p:grpSp>
          <p:nvGrpSpPr>
            <p:cNvPr id="25621" name="Group 97"/>
            <p:cNvGrpSpPr>
              <a:grpSpLocks/>
            </p:cNvGrpSpPr>
            <p:nvPr/>
          </p:nvGrpSpPr>
          <p:grpSpPr bwMode="auto">
            <a:xfrm>
              <a:off x="6781800" y="2819400"/>
              <a:ext cx="457200" cy="2667000"/>
              <a:chOff x="6781800" y="2819400"/>
              <a:chExt cx="457200" cy="2667000"/>
            </a:xfrm>
          </p:grpSpPr>
          <p:sp>
            <p:nvSpPr>
              <p:cNvPr id="25623" name="Oval 94"/>
              <p:cNvSpPr>
                <a:spLocks noChangeArrowheads="1"/>
              </p:cNvSpPr>
              <p:nvPr/>
            </p:nvSpPr>
            <p:spPr bwMode="auto">
              <a:xfrm>
                <a:off x="6781800" y="5029200"/>
                <a:ext cx="457200" cy="457200"/>
              </a:xfrm>
              <a:prstGeom prst="ellipse">
                <a:avLst/>
              </a:prstGeom>
              <a:noFill/>
              <a:ln w="2540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25624" name="Oval 96"/>
              <p:cNvSpPr>
                <a:spLocks noChangeArrowheads="1"/>
              </p:cNvSpPr>
              <p:nvPr/>
            </p:nvSpPr>
            <p:spPr bwMode="auto">
              <a:xfrm>
                <a:off x="6781800" y="2819400"/>
                <a:ext cx="457200" cy="457200"/>
              </a:xfrm>
              <a:prstGeom prst="ellipse">
                <a:avLst/>
              </a:prstGeom>
              <a:noFill/>
              <a:ln w="2540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grpSp>
        <p:sp>
          <p:nvSpPr>
            <p:cNvPr id="25622" name="Freeform 98"/>
            <p:cNvSpPr>
              <a:spLocks noChangeArrowheads="1"/>
            </p:cNvSpPr>
            <p:nvPr/>
          </p:nvSpPr>
          <p:spPr bwMode="auto">
            <a:xfrm>
              <a:off x="3873500" y="5461000"/>
              <a:ext cx="2971800" cy="520700"/>
            </a:xfrm>
            <a:custGeom>
              <a:avLst/>
              <a:gdLst>
                <a:gd name="T0" fmla="*/ 0 w 2971800"/>
                <a:gd name="T1" fmla="*/ 368300 h 520700"/>
                <a:gd name="T2" fmla="*/ 355600 w 2971800"/>
                <a:gd name="T3" fmla="*/ 520700 h 520700"/>
                <a:gd name="T4" fmla="*/ 2971800 w 2971800"/>
                <a:gd name="T5" fmla="*/ 0 h 520700"/>
                <a:gd name="T6" fmla="*/ 0 60000 65536"/>
                <a:gd name="T7" fmla="*/ 0 60000 65536"/>
                <a:gd name="T8" fmla="*/ 0 60000 65536"/>
                <a:gd name="T9" fmla="*/ 0 w 2971800"/>
                <a:gd name="T10" fmla="*/ 0 h 520700"/>
                <a:gd name="T11" fmla="*/ 2971800 w 2971800"/>
                <a:gd name="T12" fmla="*/ 520700 h 520700"/>
              </a:gdLst>
              <a:ahLst/>
              <a:cxnLst>
                <a:cxn ang="T6">
                  <a:pos x="T0" y="T1"/>
                </a:cxn>
                <a:cxn ang="T7">
                  <a:pos x="T2" y="T3"/>
                </a:cxn>
                <a:cxn ang="T8">
                  <a:pos x="T4" y="T5"/>
                </a:cxn>
              </a:cxnLst>
              <a:rect l="T9" t="T10" r="T11" b="T12"/>
              <a:pathLst>
                <a:path w="2971800" h="520700">
                  <a:moveTo>
                    <a:pt x="0" y="368300"/>
                  </a:moveTo>
                  <a:lnTo>
                    <a:pt x="355600" y="520700"/>
                  </a:lnTo>
                  <a:lnTo>
                    <a:pt x="2971800" y="0"/>
                  </a:lnTo>
                </a:path>
              </a:pathLst>
            </a:custGeom>
            <a:noFill/>
            <a:ln w="63500">
              <a:solidFill>
                <a:srgbClr val="FF0000"/>
              </a:solidFill>
              <a:round/>
              <a:headEnd/>
              <a:tailEnd type="triangl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fade">
                                      <p:cBhvr>
                                        <p:cTn id="33" dur="500"/>
                                        <p:tgtEl>
                                          <p:spTgt spid="32">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xEl>
                                              <p:pRg st="1" end="1"/>
                                            </p:txEl>
                                          </p:spTgt>
                                        </p:tgtEl>
                                        <p:attrNameLst>
                                          <p:attrName>style.visibility</p:attrName>
                                        </p:attrNameLst>
                                      </p:cBhvr>
                                      <p:to>
                                        <p:strVal val="visible"/>
                                      </p:to>
                                    </p:set>
                                    <p:animEffect transition="in" filter="fade">
                                      <p:cBhvr>
                                        <p:cTn id="38" dur="500"/>
                                        <p:tgtEl>
                                          <p:spTgt spid="32">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xEl>
                                              <p:pRg st="2" end="2"/>
                                            </p:txEl>
                                          </p:spTgt>
                                        </p:tgtEl>
                                        <p:attrNameLst>
                                          <p:attrName>style.visibility</p:attrName>
                                        </p:attrNameLst>
                                      </p:cBhvr>
                                      <p:to>
                                        <p:strVal val="visible"/>
                                      </p:to>
                                    </p:set>
                                    <p:animEffect transition="in" filter="fade">
                                      <p:cBhvr>
                                        <p:cTn id="41" dur="500"/>
                                        <p:tgtEl>
                                          <p:spTgt spid="32">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2">
                                            <p:txEl>
                                              <p:pRg st="3" end="3"/>
                                            </p:txEl>
                                          </p:spTgt>
                                        </p:tgtEl>
                                        <p:attrNameLst>
                                          <p:attrName>style.visibility</p:attrName>
                                        </p:attrNameLst>
                                      </p:cBhvr>
                                      <p:to>
                                        <p:strVal val="visible"/>
                                      </p:to>
                                    </p:set>
                                    <p:animEffect transition="in" filter="fade">
                                      <p:cBhvr>
                                        <p:cTn id="46" dur="500"/>
                                        <p:tgtEl>
                                          <p:spTgt spid="32">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xEl>
                                              <p:pRg st="4" end="4"/>
                                            </p:txEl>
                                          </p:spTgt>
                                        </p:tgtEl>
                                        <p:attrNameLst>
                                          <p:attrName>style.visibility</p:attrName>
                                        </p:attrNameLst>
                                      </p:cBhvr>
                                      <p:to>
                                        <p:strVal val="visible"/>
                                      </p:to>
                                    </p:set>
                                    <p:animEffect transition="in" filter="fade">
                                      <p:cBhvr>
                                        <p:cTn id="49" dur="500"/>
                                        <p:tgtEl>
                                          <p:spTgt spid="32">
                                            <p:txEl>
                                              <p:pRg st="4" end="4"/>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2">
                                            <p:txEl>
                                              <p:pRg st="5" end="5"/>
                                            </p:txEl>
                                          </p:spTgt>
                                        </p:tgtEl>
                                        <p:attrNameLst>
                                          <p:attrName>style.visibility</p:attrName>
                                        </p:attrNameLst>
                                      </p:cBhvr>
                                      <p:to>
                                        <p:strVal val="visible"/>
                                      </p:to>
                                    </p:set>
                                    <p:animEffect transition="in" filter="fade">
                                      <p:cBhvr>
                                        <p:cTn id="54" dur="500"/>
                                        <p:tgtEl>
                                          <p:spTgt spid="32">
                                            <p:txEl>
                                              <p:pRg st="5" end="5"/>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xEl>
                                              <p:pRg st="6" end="6"/>
                                            </p:txEl>
                                          </p:spTgt>
                                        </p:tgtEl>
                                        <p:attrNameLst>
                                          <p:attrName>style.visibility</p:attrName>
                                        </p:attrNameLst>
                                      </p:cBhvr>
                                      <p:to>
                                        <p:strVal val="visible"/>
                                      </p:to>
                                    </p:set>
                                    <p:animEffect transition="in" filter="fade">
                                      <p:cBhvr>
                                        <p:cTn id="57" dur="500"/>
                                        <p:tgtEl>
                                          <p:spTgt spid="32">
                                            <p:txEl>
                                              <p:pRg st="6" end="6"/>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xEl>
                                              <p:pRg st="7" end="7"/>
                                            </p:txEl>
                                          </p:spTgt>
                                        </p:tgtEl>
                                        <p:attrNameLst>
                                          <p:attrName>style.visibility</p:attrName>
                                        </p:attrNameLst>
                                      </p:cBhvr>
                                      <p:to>
                                        <p:strVal val="visible"/>
                                      </p:to>
                                    </p:set>
                                    <p:animEffect transition="in" filter="fade">
                                      <p:cBhvr>
                                        <p:cTn id="60" dur="500"/>
                                        <p:tgtEl>
                                          <p:spTgt spid="32">
                                            <p:txEl>
                                              <p:pRg st="7" end="7"/>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79"/>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80"/>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81"/>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2"/>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8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87"/>
                                        </p:tgtEl>
                                        <p:attrNameLst>
                                          <p:attrName>style.visibility</p:attrName>
                                        </p:attrNameLst>
                                      </p:cBhvr>
                                      <p:to>
                                        <p:strVal val="visible"/>
                                      </p:to>
                                    </p:set>
                                    <p:animEffect transition="in" filter="fade">
                                      <p:cBhvr>
                                        <p:cTn id="95" dur="500"/>
                                        <p:tgtEl>
                                          <p:spTgt spid="8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86"/>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0" presetClass="entr" presetSubtype="0" fill="hold" nodeType="clickEffect">
                                  <p:stCondLst>
                                    <p:cond delay="0"/>
                                  </p:stCondLst>
                                  <p:childTnLst>
                                    <p:set>
                                      <p:cBhvr>
                                        <p:cTn id="108" dur="1" fill="hold">
                                          <p:stCondLst>
                                            <p:cond delay="0"/>
                                          </p:stCondLst>
                                        </p:cTn>
                                        <p:tgtEl>
                                          <p:spTgt spid="7"/>
                                        </p:tgtEl>
                                        <p:attrNameLst>
                                          <p:attrName>style.visibility</p:attrName>
                                        </p:attrNameLst>
                                      </p:cBhvr>
                                      <p:to>
                                        <p:strVal val="visible"/>
                                      </p:to>
                                    </p:set>
                                    <p:animEffect transition="in" filter="fade">
                                      <p:cBhvr>
                                        <p:cTn id="10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bldLvl="2"/>
      <p:bldP spid="56" grpId="0" animBg="1" autoUpdateAnimBg="0"/>
      <p:bldP spid="57" grpId="0" animBg="1" autoUpdateAnimBg="0"/>
      <p:bldP spid="75" grpId="0" animBg="1" autoUpdateAnimBg="0"/>
      <p:bldP spid="76" grpId="0" animBg="1" autoUpdateAnimBg="0"/>
      <p:bldP spid="79" grpId="0" animBg="1" autoUpdateAnimBg="0"/>
      <p:bldP spid="80" grpId="0" animBg="1" autoUpdateAnimBg="0"/>
      <p:bldP spid="81" grpId="0" animBg="1" autoUpdateAnimBg="0"/>
      <p:bldP spid="82" grpId="0" animBg="1" autoUpdateAnimBg="0"/>
      <p:bldP spid="85" grpId="0" animBg="1" autoUpdateAnimBg="0"/>
      <p:bldP spid="86" grpId="0" animBg="1" autoUpdateAnimBg="0"/>
      <p:bldP spid="87" grpId="0" animBg="1"/>
      <p:bldP spid="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Shift Operations in C</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90513" y="1220788"/>
            <a:ext cx="8307387" cy="3656012"/>
          </a:xfrm>
        </p:spPr>
        <p:txBody>
          <a:bodyPr/>
          <a:lstStyle/>
          <a:p>
            <a:pPr>
              <a:defRPr/>
            </a:pPr>
            <a:r>
              <a:rPr lang="en-US" dirty="0" smtClean="0">
                <a:latin typeface="Helvetica" charset="0"/>
                <a:ea typeface="ＭＳ Ｐゴシック" charset="0"/>
                <a:cs typeface="ＭＳ Ｐゴシック" charset="0"/>
              </a:rPr>
              <a:t>If your word x is signed, then it is not defined in C whether x &gt;&gt; y will do an arithmetic or logical right shift on x</a:t>
            </a:r>
          </a:p>
          <a:p>
            <a:pPr lvl="1">
              <a:defRPr/>
            </a:pPr>
            <a:r>
              <a:rPr lang="en-US" dirty="0" smtClean="0">
                <a:latin typeface="Helvetica" charset="0"/>
                <a:ea typeface="ＭＳ Ｐゴシック" charset="0"/>
              </a:rPr>
              <a:t>However, most implementations assume that a right shift on a signed quantity is an arithmetic right shift.</a:t>
            </a:r>
          </a:p>
          <a:p>
            <a:pPr lvl="1">
              <a:defRPr/>
            </a:pPr>
            <a:r>
              <a:rPr lang="en-US" dirty="0" smtClean="0">
                <a:latin typeface="Helvetica" charset="0"/>
                <a:ea typeface="ＭＳ Ｐゴシック" charset="0"/>
              </a:rPr>
              <a:t>Example: If x is declared as an </a:t>
            </a:r>
            <a:r>
              <a:rPr lang="en-US" dirty="0" err="1" smtClean="0">
                <a:latin typeface="Helvetica" charset="0"/>
                <a:ea typeface="ＭＳ Ｐゴシック" charset="0"/>
              </a:rPr>
              <a:t>int</a:t>
            </a:r>
            <a:r>
              <a:rPr lang="en-US" dirty="0" smtClean="0">
                <a:latin typeface="Helvetica" charset="0"/>
                <a:ea typeface="ＭＳ Ｐゴシック" charset="0"/>
              </a:rPr>
              <a:t>, then </a:t>
            </a:r>
            <a:r>
              <a:rPr lang="en-US" dirty="0" err="1" smtClean="0">
                <a:latin typeface="Helvetica" charset="0"/>
                <a:ea typeface="ＭＳ Ｐゴシック" charset="0"/>
              </a:rPr>
              <a:t>ints</a:t>
            </a:r>
            <a:r>
              <a:rPr lang="en-US" dirty="0" smtClean="0">
                <a:latin typeface="Helvetica" charset="0"/>
                <a:ea typeface="ＭＳ Ｐゴシック" charset="0"/>
              </a:rPr>
              <a:t> are signed by default, so x &gt;&gt; y should do an arithmetic right shift on x by y bits</a:t>
            </a:r>
          </a:p>
          <a:p>
            <a:pPr>
              <a:defRPr/>
            </a:pPr>
            <a:r>
              <a:rPr lang="en-US" dirty="0" smtClean="0">
                <a:latin typeface="Helvetica" charset="0"/>
                <a:ea typeface="ＭＳ Ｐゴシック" charset="0"/>
                <a:cs typeface="ＭＳ Ｐゴシック" charset="0"/>
              </a:rPr>
              <a:t>If your word is unsigned, then x&gt;&gt;y will do a logical right shift on x</a:t>
            </a:r>
            <a:endParaRPr lang="en-US" dirty="0">
              <a:latin typeface="Helvetica" charset="0"/>
              <a:ea typeface="ＭＳ Ｐゴシック" charset="0"/>
              <a:cs typeface="ＭＳ Ｐゴシック" charset="0"/>
            </a:endParaRPr>
          </a:p>
          <a:p>
            <a:pPr lvl="1">
              <a:defRPr/>
            </a:pPr>
            <a:r>
              <a:rPr lang="en-US" dirty="0" smtClean="0">
                <a:latin typeface="Helvetica" charset="0"/>
                <a:ea typeface="ＭＳ Ｐゴシック" charset="0"/>
              </a:rPr>
              <a:t>Example: If x is declared as an unsigned </a:t>
            </a:r>
            <a:r>
              <a:rPr lang="en-US" dirty="0" err="1" smtClean="0">
                <a:latin typeface="Helvetica" charset="0"/>
                <a:ea typeface="ＭＳ Ｐゴシック" charset="0"/>
              </a:rPr>
              <a:t>int</a:t>
            </a:r>
            <a:r>
              <a:rPr lang="en-US" dirty="0" smtClean="0">
                <a:latin typeface="Helvetica" charset="0"/>
                <a:ea typeface="ＭＳ Ｐゴシック" charset="0"/>
              </a:rPr>
              <a:t>, then x &gt;&gt; y will do a logical right shift on x by y bits.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Encoding Integers</a:t>
            </a:r>
          </a:p>
        </p:txBody>
      </p:sp>
      <p:sp>
        <p:nvSpPr>
          <p:cNvPr id="3" name="Content Placeholder 2"/>
          <p:cNvSpPr>
            <a:spLocks noGrp="1"/>
          </p:cNvSpPr>
          <p:nvPr>
            <p:ph idx="1"/>
          </p:nvPr>
        </p:nvSpPr>
        <p:spPr>
          <a:xfrm>
            <a:off x="290513" y="1220788"/>
            <a:ext cx="4586287" cy="2055812"/>
          </a:xfrm>
        </p:spPr>
        <p:txBody>
          <a:bodyPr/>
          <a:lstStyle/>
          <a:p>
            <a:pPr>
              <a:defRPr/>
            </a:pPr>
            <a:r>
              <a:rPr lang="en-US" b="0" dirty="0">
                <a:latin typeface="Helvetica" charset="0"/>
                <a:ea typeface="ＭＳ Ｐゴシック" charset="0"/>
                <a:cs typeface="ＭＳ Ｐゴシック" charset="0"/>
              </a:rPr>
              <a:t>Signed and unsigned integers</a:t>
            </a:r>
          </a:p>
          <a:p>
            <a:pPr>
              <a:defRPr/>
            </a:pPr>
            <a:r>
              <a:rPr lang="en-US" b="0" dirty="0">
                <a:latin typeface="Helvetica" charset="0"/>
                <a:ea typeface="ＭＳ Ｐゴシック" charset="0"/>
                <a:cs typeface="ＭＳ Ｐゴシック" charset="0"/>
              </a:rPr>
              <a:t>Let</a:t>
            </a:r>
            <a:r>
              <a:rPr lang="ja-JP" altLang="en-US" b="0" dirty="0">
                <a:latin typeface="Helvetica" charset="0"/>
                <a:ea typeface="ＭＳ Ｐゴシック" charset="0"/>
                <a:cs typeface="ＭＳ Ｐゴシック" charset="0"/>
              </a:rPr>
              <a:t>’</a:t>
            </a:r>
            <a:r>
              <a:rPr lang="en-US" b="0" dirty="0">
                <a:latin typeface="Helvetica" charset="0"/>
                <a:ea typeface="ＭＳ Ｐゴシック" charset="0"/>
                <a:cs typeface="ＭＳ Ｐゴシック" charset="0"/>
              </a:rPr>
              <a:t>s start with unsigned integers, assuming only 4 bits (16 values):</a:t>
            </a:r>
          </a:p>
          <a:p>
            <a:pPr>
              <a:buFont typeface="Wingdings" charset="0"/>
              <a:buNone/>
              <a:defRPr/>
            </a:pPr>
            <a:endParaRPr lang="en-US" dirty="0">
              <a:latin typeface="Helvetica" charset="0"/>
              <a:ea typeface="ＭＳ Ｐゴシック" charset="0"/>
              <a:cs typeface="ＭＳ Ｐゴシック" charset="0"/>
            </a:endParaRPr>
          </a:p>
        </p:txBody>
      </p:sp>
      <p:graphicFrame>
        <p:nvGraphicFramePr>
          <p:cNvPr id="4" name="Table 3"/>
          <p:cNvGraphicFramePr>
            <a:graphicFrameLocks noGrp="1"/>
          </p:cNvGraphicFramePr>
          <p:nvPr/>
        </p:nvGraphicFramePr>
        <p:xfrm>
          <a:off x="5105400" y="396875"/>
          <a:ext cx="2316163" cy="5851616"/>
        </p:xfrm>
        <a:graphic>
          <a:graphicData uri="http://schemas.openxmlformats.org/drawingml/2006/table">
            <a:tbl>
              <a:tblPr/>
              <a:tblGrid>
                <a:gridCol w="579438"/>
                <a:gridCol w="579437"/>
                <a:gridCol w="577850"/>
                <a:gridCol w="579438"/>
              </a:tblGrid>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graphicFrame>
        <p:nvGraphicFramePr>
          <p:cNvPr id="5" name="Table 4"/>
          <p:cNvGraphicFramePr>
            <a:graphicFrameLocks noGrp="1"/>
          </p:cNvGraphicFramePr>
          <p:nvPr/>
        </p:nvGraphicFramePr>
        <p:xfrm>
          <a:off x="8077200" y="381000"/>
          <a:ext cx="609600" cy="5867408"/>
        </p:xfrm>
        <a:graphic>
          <a:graphicData uri="http://schemas.openxmlformats.org/drawingml/2006/table">
            <a:tbl>
              <a:tblPr/>
              <a:tblGrid>
                <a:gridCol w="609600"/>
              </a:tblGrid>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9</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8</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66"/>
                          </a:solidFill>
                          <a:effectLst/>
                          <a:latin typeface="Helvetica" charset="0"/>
                          <a:ea typeface="ＭＳ Ｐゴシック" charset="0"/>
                          <a:cs typeface="ＭＳ Ｐゴシック"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sp>
        <p:nvSpPr>
          <p:cNvPr id="36991" name="TextBox 6"/>
          <p:cNvSpPr txBox="1">
            <a:spLocks noChangeArrowheads="1"/>
          </p:cNvSpPr>
          <p:nvPr/>
        </p:nvSpPr>
        <p:spPr bwMode="auto">
          <a:xfrm>
            <a:off x="7845425" y="34925"/>
            <a:ext cx="106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Decimal</a:t>
            </a:r>
          </a:p>
        </p:txBody>
      </p:sp>
      <p:grpSp>
        <p:nvGrpSpPr>
          <p:cNvPr id="7" name="Group 6"/>
          <p:cNvGrpSpPr>
            <a:grpSpLocks/>
          </p:cNvGrpSpPr>
          <p:nvPr/>
        </p:nvGrpSpPr>
        <p:grpSpPr bwMode="auto">
          <a:xfrm>
            <a:off x="4419600" y="34925"/>
            <a:ext cx="3733800" cy="6594475"/>
            <a:chOff x="4419600" y="34925"/>
            <a:chExt cx="3733800" cy="6594475"/>
          </a:xfrm>
        </p:grpSpPr>
        <p:sp>
          <p:nvSpPr>
            <p:cNvPr id="28812" name="TextBox 5"/>
            <p:cNvSpPr txBox="1">
              <a:spLocks noChangeArrowheads="1"/>
            </p:cNvSpPr>
            <p:nvPr/>
          </p:nvSpPr>
          <p:spPr bwMode="auto">
            <a:xfrm>
              <a:off x="4419600" y="34925"/>
              <a:ext cx="3733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Unsigned 4-bit Integers</a:t>
              </a:r>
            </a:p>
          </p:txBody>
        </p:sp>
        <p:sp>
          <p:nvSpPr>
            <p:cNvPr id="28813" name="TextBox 11"/>
            <p:cNvSpPr txBox="1">
              <a:spLocks noChangeArrowheads="1"/>
            </p:cNvSpPr>
            <p:nvPr/>
          </p:nvSpPr>
          <p:spPr bwMode="auto">
            <a:xfrm>
              <a:off x="5181600" y="6283325"/>
              <a:ext cx="23622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2</a:t>
              </a:r>
              <a:r>
                <a:rPr lang="en-US" sz="1800" baseline="30000">
                  <a:solidFill>
                    <a:srgbClr val="000066"/>
                  </a:solidFill>
                </a:rPr>
                <a:t>3</a:t>
              </a:r>
              <a:r>
                <a:rPr lang="en-US" sz="1800">
                  <a:solidFill>
                    <a:srgbClr val="000066"/>
                  </a:solidFill>
                </a:rPr>
                <a:t>      2</a:t>
              </a:r>
              <a:r>
                <a:rPr lang="en-US" sz="1800" baseline="30000">
                  <a:solidFill>
                    <a:srgbClr val="000066"/>
                  </a:solidFill>
                </a:rPr>
                <a:t>2</a:t>
              </a:r>
              <a:r>
                <a:rPr lang="en-US" sz="1800">
                  <a:solidFill>
                    <a:srgbClr val="000066"/>
                  </a:solidFill>
                </a:rPr>
                <a:t>      2</a:t>
              </a:r>
              <a:r>
                <a:rPr lang="en-US" sz="1800" baseline="30000">
                  <a:solidFill>
                    <a:srgbClr val="000066"/>
                  </a:solidFill>
                </a:rPr>
                <a:t>1</a:t>
              </a:r>
              <a:r>
                <a:rPr lang="en-US" sz="1800">
                  <a:solidFill>
                    <a:srgbClr val="000066"/>
                  </a:solidFill>
                </a:rPr>
                <a:t>      2</a:t>
              </a:r>
              <a:r>
                <a:rPr lang="en-US" sz="1800" baseline="30000">
                  <a:solidFill>
                    <a:srgbClr val="000066"/>
                  </a:solidFill>
                </a:rPr>
                <a:t>0</a:t>
              </a:r>
            </a:p>
          </p:txBody>
        </p:sp>
      </p:grpSp>
      <p:grpSp>
        <p:nvGrpSpPr>
          <p:cNvPr id="10" name="Group 9"/>
          <p:cNvGrpSpPr>
            <a:grpSpLocks/>
          </p:cNvGrpSpPr>
          <p:nvPr/>
        </p:nvGrpSpPr>
        <p:grpSpPr bwMode="auto">
          <a:xfrm>
            <a:off x="304800" y="2895600"/>
            <a:ext cx="4592638" cy="1744663"/>
            <a:chOff x="304800" y="3124200"/>
            <a:chExt cx="4592638" cy="1744833"/>
          </a:xfrm>
        </p:grpSpPr>
        <p:sp>
          <p:nvSpPr>
            <p:cNvPr id="28807" name="TextBox 7"/>
            <p:cNvSpPr txBox="1">
              <a:spLocks noChangeArrowheads="1"/>
            </p:cNvSpPr>
            <p:nvPr/>
          </p:nvSpPr>
          <p:spPr bwMode="auto">
            <a:xfrm>
              <a:off x="2133513" y="3810000"/>
              <a:ext cx="51195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i=0</a:t>
              </a:r>
            </a:p>
          </p:txBody>
        </p:sp>
        <p:sp>
          <p:nvSpPr>
            <p:cNvPr id="28808" name="TextBox 8"/>
            <p:cNvSpPr txBox="1">
              <a:spLocks noChangeArrowheads="1"/>
            </p:cNvSpPr>
            <p:nvPr/>
          </p:nvSpPr>
          <p:spPr bwMode="auto">
            <a:xfrm>
              <a:off x="2277662" y="3124200"/>
              <a:ext cx="31302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3</a:t>
              </a:r>
            </a:p>
          </p:txBody>
        </p:sp>
        <p:sp>
          <p:nvSpPr>
            <p:cNvPr id="13" name="Content Placeholder 2"/>
            <p:cNvSpPr txBox="1">
              <a:spLocks/>
            </p:cNvSpPr>
            <p:nvPr/>
          </p:nvSpPr>
          <p:spPr bwMode="auto">
            <a:xfrm>
              <a:off x="304800" y="3352822"/>
              <a:ext cx="4586288" cy="1066904"/>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i</a:t>
              </a:r>
            </a:p>
            <a:p>
              <a:pPr eaLnBrk="0" hangingPunct="0">
                <a:lnSpc>
                  <a:spcPct val="95000"/>
                </a:lnSpc>
                <a:spcBef>
                  <a:spcPct val="50000"/>
                </a:spcBef>
                <a:buClr>
                  <a:srgbClr val="660033"/>
                </a:buClr>
                <a:buFont typeface="Wingdings" charset="0"/>
                <a:buNone/>
                <a:defRPr/>
              </a:pPr>
              <a:endParaRPr lang="en-US" sz="2000" baseline="30000"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p>
          </p:txBody>
        </p:sp>
        <p:sp>
          <p:nvSpPr>
            <p:cNvPr id="28810" name="TextBox 14"/>
            <p:cNvSpPr txBox="1">
              <a:spLocks noChangeArrowheads="1"/>
            </p:cNvSpPr>
            <p:nvPr/>
          </p:nvSpPr>
          <p:spPr bwMode="auto">
            <a:xfrm>
              <a:off x="3276458" y="3886200"/>
              <a:ext cx="1620980" cy="98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600">
                  <a:solidFill>
                    <a:srgbClr val="000066"/>
                  </a:solidFill>
                </a:rPr>
                <a:t>bit in word</a:t>
              </a:r>
            </a:p>
            <a:p>
              <a:pPr algn="ctr">
                <a:lnSpc>
                  <a:spcPct val="90000"/>
                </a:lnSpc>
              </a:pPr>
              <a:r>
                <a:rPr lang="en-US" sz="1600">
                  <a:solidFill>
                    <a:srgbClr val="000066"/>
                  </a:solidFill>
                </a:rPr>
                <a:t>corresponding</a:t>
              </a:r>
            </a:p>
            <a:p>
              <a:pPr algn="ctr">
                <a:lnSpc>
                  <a:spcPct val="90000"/>
                </a:lnSpc>
              </a:pPr>
              <a:r>
                <a:rPr lang="en-US" sz="1600">
                  <a:solidFill>
                    <a:srgbClr val="000066"/>
                  </a:solidFill>
                </a:rPr>
                <a:t>to i</a:t>
              </a:r>
              <a:r>
                <a:rPr lang="ja-JP" altLang="en-US" sz="1600">
                  <a:solidFill>
                    <a:srgbClr val="000066"/>
                  </a:solidFill>
                </a:rPr>
                <a:t>’</a:t>
              </a:r>
              <a:r>
                <a:rPr lang="en-US" altLang="ja-JP" sz="1600">
                  <a:solidFill>
                    <a:srgbClr val="000066"/>
                  </a:solidFill>
                </a:rPr>
                <a:t>th power</a:t>
              </a:r>
            </a:p>
            <a:p>
              <a:pPr algn="ctr">
                <a:lnSpc>
                  <a:spcPct val="90000"/>
                </a:lnSpc>
              </a:pPr>
              <a:r>
                <a:rPr lang="en-US" sz="1600">
                  <a:solidFill>
                    <a:srgbClr val="000066"/>
                  </a:solidFill>
                </a:rPr>
                <a:t>of 2</a:t>
              </a:r>
            </a:p>
          </p:txBody>
        </p:sp>
        <p:cxnSp>
          <p:nvCxnSpPr>
            <p:cNvPr id="28811" name="Straight Arrow Connector 16"/>
            <p:cNvCxnSpPr>
              <a:cxnSpLocks noChangeShapeType="1"/>
            </p:cNvCxnSpPr>
            <p:nvPr/>
          </p:nvCxnSpPr>
          <p:spPr bwMode="auto">
            <a:xfrm flipH="1" flipV="1">
              <a:off x="2895600" y="3886200"/>
              <a:ext cx="457056" cy="381000"/>
            </a:xfrm>
            <a:prstGeom prst="straightConnector1">
              <a:avLst/>
            </a:prstGeom>
            <a:noFill/>
            <a:ln w="19050">
              <a:solidFill>
                <a:schemeClr val="tx2"/>
              </a:solidFill>
              <a:round/>
              <a:headEnd/>
              <a:tailEnd type="arrow" w="med" len="med"/>
            </a:ln>
            <a:extLst>
              <a:ext uri="{909E8E84-426E-40dd-AFC4-6F175D3DCCD1}">
                <a14:hiddenFill xmlns:a14="http://schemas.microsoft.com/office/drawing/2010/main">
                  <a:noFill/>
                </a14:hiddenFill>
              </a:ext>
            </a:extLst>
          </p:spPr>
        </p:cxnSp>
      </p:grpSp>
      <p:grpSp>
        <p:nvGrpSpPr>
          <p:cNvPr id="11" name="Group 10"/>
          <p:cNvGrpSpPr>
            <a:grpSpLocks/>
          </p:cNvGrpSpPr>
          <p:nvPr/>
        </p:nvGrpSpPr>
        <p:grpSpPr bwMode="auto">
          <a:xfrm>
            <a:off x="304800" y="4267200"/>
            <a:ext cx="4586288" cy="1412875"/>
            <a:chOff x="304800" y="4267200"/>
            <a:chExt cx="4586288" cy="1413049"/>
          </a:xfrm>
        </p:grpSpPr>
        <p:sp>
          <p:nvSpPr>
            <p:cNvPr id="28804" name="TextBox 9"/>
            <p:cNvSpPr txBox="1">
              <a:spLocks noChangeArrowheads="1"/>
            </p:cNvSpPr>
            <p:nvPr/>
          </p:nvSpPr>
          <p:spPr bwMode="auto">
            <a:xfrm>
              <a:off x="2133513" y="5334000"/>
              <a:ext cx="51195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i=0</a:t>
              </a:r>
            </a:p>
          </p:txBody>
        </p:sp>
        <p:sp>
          <p:nvSpPr>
            <p:cNvPr id="28805" name="TextBox 10"/>
            <p:cNvSpPr txBox="1">
              <a:spLocks noChangeArrowheads="1"/>
            </p:cNvSpPr>
            <p:nvPr/>
          </p:nvSpPr>
          <p:spPr bwMode="auto">
            <a:xfrm>
              <a:off x="2149461" y="4648200"/>
              <a:ext cx="56943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w-1</a:t>
              </a:r>
            </a:p>
          </p:txBody>
        </p:sp>
        <p:sp>
          <p:nvSpPr>
            <p:cNvPr id="20" name="Content Placeholder 2"/>
            <p:cNvSpPr txBox="1">
              <a:spLocks/>
            </p:cNvSpPr>
            <p:nvPr/>
          </p:nvSpPr>
          <p:spPr bwMode="auto">
            <a:xfrm>
              <a:off x="304800" y="4267200"/>
              <a:ext cx="4586288" cy="12193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b="0" dirty="0" smtClean="0">
                  <a:solidFill>
                    <a:srgbClr val="003300"/>
                  </a:solidFill>
                  <a:effectLst>
                    <a:outerShdw blurRad="38100" dist="38100" dir="2700000" algn="tl">
                      <a:srgbClr val="DDDDDD"/>
                    </a:outerShdw>
                  </a:effectLst>
                </a:rPr>
                <a:t>For </a:t>
              </a:r>
              <a:r>
                <a:rPr lang="en-US" b="0" dirty="0">
                  <a:solidFill>
                    <a:srgbClr val="003300"/>
                  </a:solidFill>
                  <a:effectLst>
                    <a:outerShdw blurRad="38100" dist="38100" dir="2700000" algn="tl">
                      <a:srgbClr val="DDDDDD"/>
                    </a:outerShdw>
                  </a:effectLst>
                </a:rPr>
                <a:t>a w-bit word,</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a:t>
              </a:r>
              <a:r>
                <a:rPr lang="en-US" dirty="0" smtClean="0">
                  <a:solidFill>
                    <a:srgbClr val="003300"/>
                  </a:solidFill>
                  <a:effectLst>
                    <a:outerShdw blurRad="38100" dist="38100" dir="2700000" algn="tl">
                      <a:srgbClr val="DDDDDD"/>
                    </a:outerShdw>
                  </a:effectLst>
                </a:rPr>
                <a:t>2</a:t>
              </a:r>
              <a:r>
                <a:rPr lang="en-US" baseline="30000" dirty="0" smtClean="0">
                  <a:solidFill>
                    <a:srgbClr val="003300"/>
                  </a:solidFill>
                  <a:effectLst>
                    <a:outerShdw blurRad="38100" dist="38100" dir="2700000" algn="tl">
                      <a:srgbClr val="DDDDDD"/>
                    </a:outerShdw>
                  </a:effectLst>
                </a:rPr>
                <a:t>i</a:t>
              </a:r>
              <a:endParaRPr lang="en-US" baseline="30000" dirty="0">
                <a:solidFill>
                  <a:srgbClr val="003300"/>
                </a:solidFill>
                <a:effectLst>
                  <a:outerShdw blurRad="38100" dist="38100" dir="2700000" algn="tl">
                    <a:srgbClr val="DDDDDD"/>
                  </a:outerShdw>
                </a:effectLst>
              </a:endParaRPr>
            </a:p>
          </p:txBody>
        </p:sp>
      </p:grpSp>
      <p:sp>
        <p:nvSpPr>
          <p:cNvPr id="23" name="Content Placeholder 2"/>
          <p:cNvSpPr txBox="1">
            <a:spLocks/>
          </p:cNvSpPr>
          <p:nvPr/>
        </p:nvSpPr>
        <p:spPr bwMode="auto">
          <a:xfrm>
            <a:off x="366713" y="5791200"/>
            <a:ext cx="4586287" cy="68580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Char char="•"/>
              <a:defRPr/>
            </a:pPr>
            <a:r>
              <a:rPr lang="en-US" b="0" dirty="0" smtClean="0">
                <a:solidFill>
                  <a:srgbClr val="003300"/>
                </a:solidFill>
                <a:effectLst>
                  <a:outerShdw blurRad="38100" dist="38100" dir="2700000" algn="tl">
                    <a:srgbClr val="DDDDDD"/>
                  </a:outerShdw>
                </a:effectLst>
              </a:rPr>
              <a:t>Book </a:t>
            </a:r>
            <a:r>
              <a:rPr lang="en-US" b="0" dirty="0">
                <a:solidFill>
                  <a:srgbClr val="003300"/>
                </a:solidFill>
                <a:effectLst>
                  <a:outerShdw blurRad="38100" dist="38100" dir="2700000" algn="tl">
                    <a:srgbClr val="DDDDDD"/>
                  </a:outerShdw>
                </a:effectLst>
              </a:rPr>
              <a:t>uses B2U for </a:t>
            </a:r>
            <a:r>
              <a:rPr lang="ja-JP" altLang="en-US" b="0" dirty="0">
                <a:solidFill>
                  <a:srgbClr val="003300"/>
                </a:solidFill>
                <a:effectLst>
                  <a:outerShdw blurRad="38100" dist="38100" dir="2700000" algn="tl">
                    <a:srgbClr val="DDDDDD"/>
                  </a:outerShdw>
                </a:effectLst>
              </a:rPr>
              <a:t>“</a:t>
            </a:r>
            <a:r>
              <a:rPr lang="en-US" b="0" dirty="0">
                <a:solidFill>
                  <a:srgbClr val="003300"/>
                </a:solidFill>
                <a:effectLst>
                  <a:outerShdw blurRad="38100" dist="38100" dir="2700000" algn="tl">
                    <a:srgbClr val="DDDDDD"/>
                  </a:outerShdw>
                </a:effectLst>
              </a:rPr>
              <a:t>Binary To Unsigned integer</a:t>
            </a:r>
            <a:r>
              <a:rPr lang="ja-JP" altLang="en-US" b="0" dirty="0" smtClean="0">
                <a:solidFill>
                  <a:srgbClr val="003300"/>
                </a:solidFill>
                <a:effectLst>
                  <a:outerShdw blurRad="38100" dist="38100" dir="2700000" algn="tl">
                    <a:srgbClr val="DDDDDD"/>
                  </a:outerShdw>
                </a:effectLst>
              </a:rPr>
              <a:t>”</a:t>
            </a:r>
            <a:endParaRPr lang="en-US" sz="2800" b="0" dirty="0">
              <a:solidFill>
                <a:srgbClr val="003300"/>
              </a:solidFill>
              <a:effectLst>
                <a:outerShdw blurRad="38100" dist="38100" dir="2700000" algn="tl">
                  <a:srgbClr val="DDDDDD"/>
                </a:outerShdw>
              </a:effectLst>
            </a:endParaRPr>
          </a:p>
        </p:txBody>
      </p:sp>
      <p:sp>
        <p:nvSpPr>
          <p:cNvPr id="21" name="Oval 20"/>
          <p:cNvSpPr>
            <a:spLocks noChangeArrowheads="1"/>
          </p:cNvSpPr>
          <p:nvPr/>
        </p:nvSpPr>
        <p:spPr bwMode="auto">
          <a:xfrm>
            <a:off x="4953000" y="1828800"/>
            <a:ext cx="3886200" cy="457200"/>
          </a:xfrm>
          <a:prstGeom prst="ellipse">
            <a:avLst/>
          </a:prstGeom>
          <a:noFill/>
          <a:ln w="19050">
            <a:solidFill>
              <a:srgbClr val="FF1A1A"/>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6991"/>
                                        </p:tgtEl>
                                        <p:attrNameLst>
                                          <p:attrName>style.visibility</p:attrName>
                                        </p:attrNameLst>
                                      </p:cBhvr>
                                      <p:to>
                                        <p:strVal val="visible"/>
                                      </p:to>
                                    </p:set>
                                    <p:animEffect transition="in" filter="dissolve">
                                      <p:cBhvr>
                                        <p:cTn id="22" dur="500"/>
                                        <p:tgtEl>
                                          <p:spTgt spid="369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91" grpId="0"/>
      <p:bldP spid="23" grpId="0"/>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Representing Negative Integers?</a:t>
            </a:r>
          </a:p>
        </p:txBody>
      </p:sp>
      <p:sp>
        <p:nvSpPr>
          <p:cNvPr id="3" name="Content Placeholder 2"/>
          <p:cNvSpPr>
            <a:spLocks noGrp="1"/>
          </p:cNvSpPr>
          <p:nvPr>
            <p:ph idx="1"/>
          </p:nvPr>
        </p:nvSpPr>
        <p:spPr>
          <a:xfrm>
            <a:off x="290513" y="1220788"/>
            <a:ext cx="8307387" cy="3656012"/>
          </a:xfrm>
        </p:spPr>
        <p:txBody>
          <a:bodyPr/>
          <a:lstStyle/>
          <a:p>
            <a:pPr>
              <a:defRPr/>
            </a:pPr>
            <a:r>
              <a:rPr lang="en-US" dirty="0">
                <a:latin typeface="Helvetica" charset="0"/>
                <a:ea typeface="ＭＳ Ｐゴシック" charset="0"/>
                <a:cs typeface="ＭＳ Ｐゴシック" charset="0"/>
              </a:rPr>
              <a:t>Simplest approach is to use the most significant bit as the sign bit: </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1</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 = negative, </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0</a:t>
            </a:r>
            <a:r>
              <a:rPr lang="ja-JP" altLang="en-US" dirty="0">
                <a:latin typeface="Helvetica" charset="0"/>
                <a:ea typeface="ＭＳ Ｐゴシック" charset="0"/>
                <a:cs typeface="ＭＳ Ｐゴシック" charset="0"/>
              </a:rPr>
              <a:t>’</a:t>
            </a:r>
            <a:r>
              <a:rPr lang="en-US" dirty="0">
                <a:latin typeface="Helvetica" charset="0"/>
                <a:ea typeface="ＭＳ Ｐゴシック" charset="0"/>
                <a:cs typeface="ＭＳ Ｐゴシック" charset="0"/>
              </a:rPr>
              <a:t> = positive</a:t>
            </a:r>
          </a:p>
          <a:p>
            <a:pPr lvl="1">
              <a:defRPr/>
            </a:pPr>
            <a:r>
              <a:rPr lang="en-US" dirty="0">
                <a:latin typeface="Helvetica" charset="0"/>
                <a:ea typeface="ＭＳ Ｐゴシック" charset="0"/>
              </a:rPr>
              <a:t>e.g. 0100 = +4, while 1100 = -4</a:t>
            </a:r>
          </a:p>
          <a:p>
            <a:pPr lvl="1">
              <a:defRPr/>
            </a:pPr>
            <a:r>
              <a:rPr lang="en-US" dirty="0">
                <a:latin typeface="Helvetica" charset="0"/>
                <a:ea typeface="ＭＳ Ｐゴシック" charset="0"/>
              </a:rPr>
              <a:t>This is called Sign-Magnitude</a:t>
            </a:r>
          </a:p>
          <a:p>
            <a:pPr lvl="1">
              <a:defRPr/>
            </a:pPr>
            <a:r>
              <a:rPr lang="en-US" dirty="0">
                <a:latin typeface="Helvetica" charset="0"/>
                <a:ea typeface="ＭＳ Ｐゴシック" charset="0"/>
              </a:rPr>
              <a:t>Unfortunately, this means we have both </a:t>
            </a:r>
          </a:p>
          <a:p>
            <a:pPr lvl="2">
              <a:defRPr/>
            </a:pPr>
            <a:r>
              <a:rPr lang="en-US" sz="2000" dirty="0">
                <a:latin typeface="Helvetica" charset="0"/>
                <a:ea typeface="ＭＳ Ｐゴシック" charset="0"/>
              </a:rPr>
              <a:t>a Positive Zero (0000 = +0) and </a:t>
            </a:r>
          </a:p>
          <a:p>
            <a:pPr lvl="2">
              <a:defRPr/>
            </a:pPr>
            <a:r>
              <a:rPr lang="en-US" sz="2000" dirty="0">
                <a:latin typeface="Helvetica" charset="0"/>
                <a:ea typeface="ＭＳ Ｐゴシック" charset="0"/>
              </a:rPr>
              <a:t>a Negative Zero (1000 = -0)  !!!</a:t>
            </a:r>
            <a:endParaRPr lang="en-US" dirty="0">
              <a:latin typeface="Helvetica" charset="0"/>
              <a:ea typeface="ＭＳ Ｐゴシック" charset="0"/>
            </a:endParaRPr>
          </a:p>
          <a:p>
            <a:pPr lvl="1">
              <a:defRPr/>
            </a:pPr>
            <a:r>
              <a:rPr lang="en-US" dirty="0">
                <a:latin typeface="Helvetica" charset="0"/>
                <a:ea typeface="ＭＳ Ｐゴシック" charset="0"/>
              </a:rPr>
              <a:t>This complicates integer </a:t>
            </a:r>
            <a:r>
              <a:rPr lang="en-US" dirty="0" smtClean="0">
                <a:latin typeface="Helvetica" charset="0"/>
                <a:ea typeface="ＭＳ Ｐゴシック" charset="0"/>
              </a:rPr>
              <a:t>arithmetic</a:t>
            </a:r>
            <a:endParaRPr lang="en-US" dirty="0">
              <a:latin typeface="Helvetica" charset="0"/>
              <a:ea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a:t>
            </a:r>
          </a:p>
        </p:txBody>
      </p:sp>
      <p:sp>
        <p:nvSpPr>
          <p:cNvPr id="3" name="Content Placeholder 2"/>
          <p:cNvSpPr>
            <a:spLocks noGrp="1"/>
          </p:cNvSpPr>
          <p:nvPr>
            <p:ph idx="1"/>
          </p:nvPr>
        </p:nvSpPr>
        <p:spPr>
          <a:xfrm>
            <a:off x="290513" y="1220788"/>
            <a:ext cx="4586287" cy="3808412"/>
          </a:xfrm>
        </p:spPr>
        <p:txBody>
          <a:bodyPr/>
          <a:lstStyle/>
          <a:p>
            <a:pPr>
              <a:defRPr/>
            </a:pPr>
            <a:r>
              <a:rPr lang="en-US" b="0" dirty="0">
                <a:latin typeface="Helvetica" charset="0"/>
                <a:ea typeface="ＭＳ Ｐゴシック" charset="0"/>
                <a:cs typeface="ＭＳ Ｐゴシック" charset="0"/>
              </a:rPr>
              <a:t>Two</a:t>
            </a:r>
            <a:r>
              <a:rPr lang="ja-JP" altLang="en-US" b="0" dirty="0">
                <a:latin typeface="Helvetica" charset="0"/>
                <a:ea typeface="ＭＳ Ｐゴシック" charset="0"/>
                <a:cs typeface="ＭＳ Ｐゴシック" charset="0"/>
              </a:rPr>
              <a:t>’</a:t>
            </a:r>
            <a:r>
              <a:rPr lang="en-US" b="0" dirty="0">
                <a:latin typeface="Helvetica" charset="0"/>
                <a:ea typeface="ＭＳ Ｐゴシック" charset="0"/>
                <a:cs typeface="ＭＳ Ｐゴシック" charset="0"/>
              </a:rPr>
              <a:t>s complement encodes signed integers (positive and negative)</a:t>
            </a:r>
          </a:p>
          <a:p>
            <a:pPr>
              <a:defRPr/>
            </a:pPr>
            <a:r>
              <a:rPr lang="en-US" b="0" dirty="0">
                <a:latin typeface="Helvetica" charset="0"/>
                <a:ea typeface="ＭＳ Ｐゴシック" charset="0"/>
                <a:cs typeface="ＭＳ Ｐゴシック" charset="0"/>
              </a:rPr>
              <a:t>Easy to implement integer arithmetic with two</a:t>
            </a:r>
            <a:r>
              <a:rPr lang="ja-JP" altLang="en-US" b="0" dirty="0">
                <a:latin typeface="Helvetica" charset="0"/>
                <a:ea typeface="ＭＳ Ｐゴシック" charset="0"/>
                <a:cs typeface="ＭＳ Ｐゴシック" charset="0"/>
              </a:rPr>
              <a:t>’</a:t>
            </a:r>
            <a:r>
              <a:rPr lang="en-US" b="0" dirty="0">
                <a:latin typeface="Helvetica" charset="0"/>
                <a:ea typeface="ＭＳ Ｐゴシック" charset="0"/>
                <a:cs typeface="ＭＳ Ｐゴシック" charset="0"/>
              </a:rPr>
              <a:t>s complement – unique zero</a:t>
            </a:r>
          </a:p>
          <a:p>
            <a:pPr>
              <a:defRPr/>
            </a:pPr>
            <a:r>
              <a:rPr lang="en-US" b="0" dirty="0">
                <a:latin typeface="Helvetica" charset="0"/>
                <a:ea typeface="ＭＳ Ｐゴシック" charset="0"/>
                <a:cs typeface="ＭＳ Ｐゴシック" charset="0"/>
              </a:rPr>
              <a:t>Most significant (MS) bit is sign bit with weight </a:t>
            </a:r>
            <a:r>
              <a:rPr lang="en-US" b="0" dirty="0" smtClean="0">
                <a:latin typeface="Helvetica" charset="0"/>
                <a:ea typeface="ＭＳ Ｐゴシック" charset="0"/>
                <a:cs typeface="ＭＳ Ｐゴシック" charset="0"/>
              </a:rPr>
              <a:t>–(2</a:t>
            </a:r>
            <a:r>
              <a:rPr lang="en-US" b="0" baseline="30000" dirty="0" smtClean="0">
                <a:latin typeface="Helvetica" charset="0"/>
                <a:ea typeface="ＭＳ Ｐゴシック" charset="0"/>
                <a:cs typeface="ＭＳ Ｐゴシック" charset="0"/>
              </a:rPr>
              <a:t>w</a:t>
            </a:r>
            <a:r>
              <a:rPr lang="en-US" b="0" baseline="30000" dirty="0">
                <a:latin typeface="Helvetica" charset="0"/>
                <a:ea typeface="ＭＳ Ｐゴシック" charset="0"/>
                <a:cs typeface="ＭＳ Ｐゴシック" charset="0"/>
              </a:rPr>
              <a:t>-</a:t>
            </a:r>
            <a:r>
              <a:rPr lang="en-US" b="0" baseline="30000" dirty="0" smtClean="0">
                <a:latin typeface="Helvetica" charset="0"/>
                <a:ea typeface="ＭＳ Ｐゴシック" charset="0"/>
                <a:cs typeface="ＭＳ Ｐゴシック" charset="0"/>
              </a:rPr>
              <a:t>1</a:t>
            </a:r>
            <a:r>
              <a:rPr lang="en-US" b="0" dirty="0" smtClean="0">
                <a:latin typeface="Helvetica" charset="0"/>
                <a:ea typeface="ＭＳ Ｐゴシック" charset="0"/>
                <a:cs typeface="ＭＳ Ｐゴシック" charset="0"/>
              </a:rPr>
              <a:t>), i.e. </a:t>
            </a:r>
            <a:r>
              <a:rPr lang="en-US" b="0" dirty="0">
                <a:latin typeface="Helvetica" charset="0"/>
                <a:ea typeface="ＭＳ Ｐゴシック" charset="0"/>
                <a:cs typeface="ＭＳ Ｐゴシック" charset="0"/>
              </a:rPr>
              <a:t>-8 when w=4 bits</a:t>
            </a:r>
          </a:p>
          <a:p>
            <a:pPr>
              <a:defRPr/>
            </a:pPr>
            <a:endParaRPr lang="en-US" dirty="0">
              <a:latin typeface="Helvetica" charset="0"/>
              <a:ea typeface="ＭＳ Ｐゴシック" charset="0"/>
              <a:cs typeface="ＭＳ Ｐゴシック" charset="0"/>
            </a:endParaRPr>
          </a:p>
          <a:p>
            <a:pPr>
              <a:buFont typeface="Wingdings" charset="0"/>
              <a:buNone/>
              <a:defRPr/>
            </a:pPr>
            <a:endParaRPr lang="en-US" dirty="0">
              <a:latin typeface="Helvetica" charset="0"/>
              <a:ea typeface="ＭＳ Ｐゴシック" charset="0"/>
              <a:cs typeface="ＭＳ Ｐゴシック" charset="0"/>
            </a:endParaRPr>
          </a:p>
        </p:txBody>
      </p:sp>
      <p:graphicFrame>
        <p:nvGraphicFramePr>
          <p:cNvPr id="4" name="Table 3"/>
          <p:cNvGraphicFramePr>
            <a:graphicFrameLocks noGrp="1"/>
          </p:cNvGraphicFramePr>
          <p:nvPr/>
        </p:nvGraphicFramePr>
        <p:xfrm>
          <a:off x="5105400" y="396875"/>
          <a:ext cx="2316163" cy="5851616"/>
        </p:xfrm>
        <a:graphic>
          <a:graphicData uri="http://schemas.openxmlformats.org/drawingml/2006/table">
            <a:tbl>
              <a:tblPr/>
              <a:tblGrid>
                <a:gridCol w="579438"/>
                <a:gridCol w="579437"/>
                <a:gridCol w="577850"/>
                <a:gridCol w="579438"/>
              </a:tblGrid>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graphicFrame>
        <p:nvGraphicFramePr>
          <p:cNvPr id="5" name="Table 4"/>
          <p:cNvGraphicFramePr>
            <a:graphicFrameLocks noGrp="1"/>
          </p:cNvGraphicFramePr>
          <p:nvPr/>
        </p:nvGraphicFramePr>
        <p:xfrm>
          <a:off x="8077200" y="381000"/>
          <a:ext cx="609600" cy="5867408"/>
        </p:xfrm>
        <a:graphic>
          <a:graphicData uri="http://schemas.openxmlformats.org/drawingml/2006/table">
            <a:tbl>
              <a:tblPr/>
              <a:tblGrid>
                <a:gridCol w="609600"/>
              </a:tblGrid>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-8</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sp>
        <p:nvSpPr>
          <p:cNvPr id="32894" name="TextBox 5"/>
          <p:cNvSpPr txBox="1">
            <a:spLocks noChangeArrowheads="1"/>
          </p:cNvSpPr>
          <p:nvPr/>
        </p:nvSpPr>
        <p:spPr bwMode="auto">
          <a:xfrm>
            <a:off x="4419600" y="34925"/>
            <a:ext cx="3733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Signed 4-bit Integers</a:t>
            </a:r>
          </a:p>
        </p:txBody>
      </p:sp>
      <p:sp>
        <p:nvSpPr>
          <p:cNvPr id="32895" name="TextBox 6"/>
          <p:cNvSpPr txBox="1">
            <a:spLocks noChangeArrowheads="1"/>
          </p:cNvSpPr>
          <p:nvPr/>
        </p:nvSpPr>
        <p:spPr bwMode="auto">
          <a:xfrm>
            <a:off x="7845425" y="34925"/>
            <a:ext cx="106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Decimal</a:t>
            </a:r>
          </a:p>
        </p:txBody>
      </p:sp>
      <p:sp>
        <p:nvSpPr>
          <p:cNvPr id="32896" name="TextBox 11"/>
          <p:cNvSpPr txBox="1">
            <a:spLocks noChangeArrowheads="1"/>
          </p:cNvSpPr>
          <p:nvPr/>
        </p:nvSpPr>
        <p:spPr bwMode="auto">
          <a:xfrm>
            <a:off x="4648200" y="6283325"/>
            <a:ext cx="2895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      -(2</a:t>
            </a:r>
            <a:r>
              <a:rPr lang="en-US" sz="1800" baseline="30000">
                <a:solidFill>
                  <a:srgbClr val="000066"/>
                </a:solidFill>
              </a:rPr>
              <a:t>3</a:t>
            </a:r>
            <a:r>
              <a:rPr lang="en-US" sz="1800">
                <a:solidFill>
                  <a:srgbClr val="000066"/>
                </a:solidFill>
              </a:rPr>
              <a:t>)     2</a:t>
            </a:r>
            <a:r>
              <a:rPr lang="en-US" sz="1800" baseline="30000">
                <a:solidFill>
                  <a:srgbClr val="000066"/>
                </a:solidFill>
              </a:rPr>
              <a:t>2</a:t>
            </a:r>
            <a:r>
              <a:rPr lang="en-US" sz="1800">
                <a:solidFill>
                  <a:srgbClr val="000066"/>
                </a:solidFill>
              </a:rPr>
              <a:t>      2</a:t>
            </a:r>
            <a:r>
              <a:rPr lang="en-US" sz="1800" baseline="30000">
                <a:solidFill>
                  <a:srgbClr val="000066"/>
                </a:solidFill>
              </a:rPr>
              <a:t>1</a:t>
            </a:r>
            <a:r>
              <a:rPr lang="en-US" sz="1800">
                <a:solidFill>
                  <a:srgbClr val="000066"/>
                </a:solidFill>
              </a:rPr>
              <a:t>      2</a:t>
            </a:r>
            <a:r>
              <a:rPr lang="en-US" sz="1800" baseline="30000">
                <a:solidFill>
                  <a:srgbClr val="000066"/>
                </a:solidFill>
              </a:rPr>
              <a:t>0</a:t>
            </a:r>
          </a:p>
        </p:txBody>
      </p:sp>
      <p:sp>
        <p:nvSpPr>
          <p:cNvPr id="32897" name="TextBox 8"/>
          <p:cNvSpPr txBox="1">
            <a:spLocks noChangeArrowheads="1"/>
          </p:cNvSpPr>
          <p:nvPr/>
        </p:nvSpPr>
        <p:spPr bwMode="auto">
          <a:xfrm>
            <a:off x="2341563" y="3124200"/>
            <a:ext cx="185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sp>
        <p:nvSpPr>
          <p:cNvPr id="32898" name="TextBox 9"/>
          <p:cNvSpPr txBox="1">
            <a:spLocks noChangeArrowheads="1"/>
          </p:cNvSpPr>
          <p:nvPr/>
        </p:nvSpPr>
        <p:spPr bwMode="auto">
          <a:xfrm>
            <a:off x="2297113" y="5334000"/>
            <a:ext cx="1841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sp>
        <p:nvSpPr>
          <p:cNvPr id="32899" name="TextBox 10"/>
          <p:cNvSpPr txBox="1">
            <a:spLocks noChangeArrowheads="1"/>
          </p:cNvSpPr>
          <p:nvPr/>
        </p:nvSpPr>
        <p:spPr bwMode="auto">
          <a:xfrm>
            <a:off x="2341563" y="4759325"/>
            <a:ext cx="185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sp>
        <p:nvSpPr>
          <p:cNvPr id="13" name="Content Placeholder 2"/>
          <p:cNvSpPr txBox="1">
            <a:spLocks/>
          </p:cNvSpPr>
          <p:nvPr/>
        </p:nvSpPr>
        <p:spPr bwMode="auto">
          <a:xfrm>
            <a:off x="304800" y="4832350"/>
            <a:ext cx="4586288" cy="17208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sz="2000" dirty="0" smtClean="0">
                <a:solidFill>
                  <a:srgbClr val="003300"/>
                </a:solidFill>
                <a:effectLst>
                  <a:outerShdw blurRad="38100" dist="38100" dir="2700000" algn="tl">
                    <a:srgbClr val="DDDDDD"/>
                  </a:outerShdw>
                </a:effectLst>
              </a:rPr>
              <a:t>Example: </a:t>
            </a:r>
            <a:r>
              <a:rPr lang="ja-JP" altLang="en-US" sz="2000" dirty="0">
                <a:solidFill>
                  <a:srgbClr val="003300"/>
                </a:solidFill>
                <a:effectLst>
                  <a:outerShdw blurRad="38100" dist="38100" dir="2700000" algn="tl">
                    <a:srgbClr val="DDDDDD"/>
                  </a:outerShdw>
                </a:effectLst>
              </a:rPr>
              <a:t>‘</a:t>
            </a:r>
            <a:r>
              <a:rPr lang="en-US" sz="2000" dirty="0">
                <a:solidFill>
                  <a:srgbClr val="003300"/>
                </a:solidFill>
                <a:effectLst>
                  <a:outerShdw blurRad="38100" dist="38100" dir="2700000" algn="tl">
                    <a:srgbClr val="DDDDDD"/>
                  </a:outerShdw>
                </a:effectLst>
              </a:rPr>
              <a:t>1101</a:t>
            </a:r>
            <a:r>
              <a:rPr lang="ja-JP" altLang="en-US" sz="2000" dirty="0">
                <a:solidFill>
                  <a:srgbClr val="003300"/>
                </a:solidFill>
                <a:effectLst>
                  <a:outerShdw blurRad="38100" dist="38100" dir="2700000" algn="tl">
                    <a:srgbClr val="DDDDDD"/>
                  </a:outerShdw>
                </a:effectLst>
              </a:rPr>
              <a:t>’</a:t>
            </a:r>
            <a:r>
              <a:rPr lang="en-US" sz="2000" dirty="0">
                <a:solidFill>
                  <a:srgbClr val="003300"/>
                </a:solidFill>
                <a:effectLst>
                  <a:outerShdw blurRad="38100" dist="38100" dir="2700000" algn="tl">
                    <a:srgbClr val="DDDDDD"/>
                  </a:outerShdw>
                </a:effectLst>
              </a:rPr>
              <a:t> </a:t>
            </a:r>
          </a:p>
          <a:p>
            <a:pPr eaLnBrk="0" hangingPunct="0">
              <a:lnSpc>
                <a:spcPct val="95000"/>
              </a:lnSpc>
              <a:spcBef>
                <a:spcPct val="50000"/>
              </a:spcBef>
              <a:buClr>
                <a:srgbClr val="660033"/>
              </a:buClr>
              <a:buFont typeface="Wingdings" charset="0"/>
              <a:buNone/>
              <a:defRPr/>
            </a:pPr>
            <a:r>
              <a:rPr lang="en-US" sz="2000" dirty="0">
                <a:solidFill>
                  <a:srgbClr val="003300"/>
                </a:solidFill>
                <a:effectLst>
                  <a:outerShdw blurRad="38100" dist="38100" dir="2700000" algn="tl">
                    <a:srgbClr val="DDDDDD"/>
                  </a:outerShdw>
                </a:effectLst>
              </a:rPr>
              <a:t>    = </a:t>
            </a:r>
            <a:r>
              <a:rPr lang="en-US" sz="2000" dirty="0" smtClean="0">
                <a:solidFill>
                  <a:srgbClr val="003300"/>
                </a:solidFill>
                <a:effectLst>
                  <a:outerShdw blurRad="38100" dist="38100" dir="2700000" algn="tl">
                    <a:srgbClr val="DDDDDD"/>
                  </a:outerShdw>
                </a:effectLst>
              </a:rPr>
              <a:t>1*(-2</a:t>
            </a:r>
            <a:r>
              <a:rPr lang="en-US" sz="2000" baseline="30000" dirty="0" smtClean="0">
                <a:solidFill>
                  <a:srgbClr val="003300"/>
                </a:solidFill>
                <a:effectLst>
                  <a:outerShdw blurRad="38100" dist="38100" dir="2700000" algn="tl">
                    <a:srgbClr val="DDDDDD"/>
                  </a:outerShdw>
                </a:effectLst>
              </a:rPr>
              <a:t>3</a:t>
            </a:r>
            <a:r>
              <a:rPr lang="en-US" sz="2000" dirty="0" smtClean="0">
                <a:solidFill>
                  <a:srgbClr val="003300"/>
                </a:solidFill>
                <a:effectLst>
                  <a:outerShdw blurRad="38100" dist="38100" dir="2700000" algn="tl">
                    <a:srgbClr val="DDDDDD"/>
                  </a:outerShdw>
                </a:effectLst>
              </a:rPr>
              <a:t>) + </a:t>
            </a:r>
            <a:r>
              <a:rPr lang="en-US" sz="2000" dirty="0">
                <a:solidFill>
                  <a:srgbClr val="003300"/>
                </a:solidFill>
                <a:effectLst>
                  <a:outerShdw blurRad="38100" dist="38100" dir="2700000" algn="tl">
                    <a:srgbClr val="DDDDDD"/>
                  </a:outerShdw>
                </a:effectLst>
              </a:rPr>
              <a:t>1*2</a:t>
            </a:r>
            <a:r>
              <a:rPr lang="en-US" sz="2000" baseline="30000" dirty="0">
                <a:solidFill>
                  <a:srgbClr val="003300"/>
                </a:solidFill>
                <a:effectLst>
                  <a:outerShdw blurRad="38100" dist="38100" dir="2700000" algn="tl">
                    <a:srgbClr val="DDDDDD"/>
                  </a:outerShdw>
                </a:effectLst>
              </a:rPr>
              <a:t>2</a:t>
            </a:r>
            <a:r>
              <a:rPr lang="en-US" sz="2000" dirty="0">
                <a:solidFill>
                  <a:srgbClr val="003300"/>
                </a:solidFill>
                <a:effectLst>
                  <a:outerShdw blurRad="38100" dist="38100" dir="2700000" algn="tl">
                    <a:srgbClr val="DDDDDD"/>
                  </a:outerShdw>
                </a:effectLst>
              </a:rPr>
              <a:t> + 0*2</a:t>
            </a:r>
            <a:r>
              <a:rPr lang="en-US" sz="2000" baseline="30000" dirty="0">
                <a:solidFill>
                  <a:srgbClr val="003300"/>
                </a:solidFill>
                <a:effectLst>
                  <a:outerShdw blurRad="38100" dist="38100" dir="2700000" algn="tl">
                    <a:srgbClr val="DDDDDD"/>
                  </a:outerShdw>
                </a:effectLst>
              </a:rPr>
              <a:t>1</a:t>
            </a:r>
            <a:r>
              <a:rPr lang="en-US" sz="2000" dirty="0">
                <a:solidFill>
                  <a:srgbClr val="003300"/>
                </a:solidFill>
                <a:effectLst>
                  <a:outerShdw blurRad="38100" dist="38100" dir="2700000" algn="tl">
                    <a:srgbClr val="DDDDDD"/>
                  </a:outerShdw>
                </a:effectLst>
              </a:rPr>
              <a:t> + 1*2</a:t>
            </a:r>
            <a:r>
              <a:rPr lang="en-US" sz="2000" baseline="30000" dirty="0">
                <a:solidFill>
                  <a:srgbClr val="003300"/>
                </a:solidFill>
                <a:effectLst>
                  <a:outerShdw blurRad="38100" dist="38100" dir="2700000" algn="tl">
                    <a:srgbClr val="DDDDDD"/>
                  </a:outerShdw>
                </a:effectLst>
              </a:rPr>
              <a:t>0</a:t>
            </a:r>
            <a:r>
              <a:rPr lang="en-US" sz="2000" dirty="0">
                <a:solidFill>
                  <a:srgbClr val="003300"/>
                </a:solidFill>
                <a:effectLst>
                  <a:outerShdw blurRad="38100" dist="38100" dir="2700000" algn="tl">
                    <a:srgbClr val="DDDDDD"/>
                  </a:outerShdw>
                </a:effectLst>
              </a:rPr>
              <a:t> = -3</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1000</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 = -8,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1111</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 = -1 (not 15), zero is unique &amp; zero</a:t>
            </a:r>
            <a:endParaRPr lang="en-US" sz="2000" b="0" baseline="30000"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sz="2000" baseline="30000" dirty="0">
                <a:solidFill>
                  <a:srgbClr val="003300"/>
                </a:solidFill>
                <a:effectLst>
                  <a:outerShdw blurRad="38100" dist="38100" dir="2700000" algn="tl">
                    <a:srgbClr val="DDDDDD"/>
                  </a:outerShdw>
                </a:effectLst>
              </a:rPr>
              <a:t>     </a:t>
            </a:r>
          </a:p>
        </p:txBody>
      </p:sp>
      <p:sp>
        <p:nvSpPr>
          <p:cNvPr id="7" name="Oval 6"/>
          <p:cNvSpPr>
            <a:spLocks noChangeArrowheads="1"/>
          </p:cNvSpPr>
          <p:nvPr/>
        </p:nvSpPr>
        <p:spPr bwMode="auto">
          <a:xfrm>
            <a:off x="4953000" y="4038600"/>
            <a:ext cx="3886200" cy="457200"/>
          </a:xfrm>
          <a:prstGeom prst="ellipse">
            <a:avLst/>
          </a:prstGeom>
          <a:noFill/>
          <a:ln w="19050">
            <a:solidFill>
              <a:srgbClr val="FF1A1A"/>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dissolve">
                                      <p:cBhvr>
                                        <p:cTn id="27" dur="500"/>
                                        <p:tgtEl>
                                          <p:spTgt spid="1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
                                            <p:txEl>
                                              <p:pRg st="1" end="1"/>
                                            </p:txEl>
                                          </p:spTgt>
                                        </p:tgtEl>
                                        <p:attrNameLst>
                                          <p:attrName>style.visibility</p:attrName>
                                        </p:attrNameLst>
                                      </p:cBhvr>
                                      <p:to>
                                        <p:strVal val="visible"/>
                                      </p:to>
                                    </p:set>
                                    <p:animEffect transition="in" filter="dissolve">
                                      <p:cBhvr>
                                        <p:cTn id="32" dur="500"/>
                                        <p:tgtEl>
                                          <p:spTgt spid="1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
                                            <p:txEl>
                                              <p:pRg st="2" end="2"/>
                                            </p:txEl>
                                          </p:spTgt>
                                        </p:tgtEl>
                                        <p:attrNameLst>
                                          <p:attrName>style.visibility</p:attrName>
                                        </p:attrNameLst>
                                      </p:cBhvr>
                                      <p:to>
                                        <p:strVal val="visible"/>
                                      </p:to>
                                    </p:set>
                                    <p:animEffect transition="in" filter="dissolve">
                                      <p:cBhvr>
                                        <p:cTn id="37" dur="500"/>
                                        <p:tgtEl>
                                          <p:spTgt spid="13">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
                                            <p:txEl>
                                              <p:pRg st="3" end="3"/>
                                            </p:txEl>
                                          </p:spTgt>
                                        </p:tgtEl>
                                        <p:attrNameLst>
                                          <p:attrName>style.visibility</p:attrName>
                                        </p:attrNameLst>
                                      </p:cBhvr>
                                      <p:to>
                                        <p:strVal val="visible"/>
                                      </p:to>
                                    </p:set>
                                    <p:animEffect transition="in" filter="dissolve">
                                      <p:cBhvr>
                                        <p:cTn id="4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a:t>
            </a:r>
          </a:p>
        </p:txBody>
      </p:sp>
      <p:sp>
        <p:nvSpPr>
          <p:cNvPr id="3" name="Content Placeholder 2"/>
          <p:cNvSpPr>
            <a:spLocks noGrp="1"/>
          </p:cNvSpPr>
          <p:nvPr>
            <p:ph idx="1"/>
          </p:nvPr>
        </p:nvSpPr>
        <p:spPr>
          <a:xfrm>
            <a:off x="290513" y="1220788"/>
            <a:ext cx="4586287" cy="2436812"/>
          </a:xfrm>
        </p:spPr>
        <p:txBody>
          <a:bodyPr/>
          <a:lstStyle/>
          <a:p>
            <a:pPr>
              <a:defRPr/>
            </a:pPr>
            <a:r>
              <a:rPr lang="en-US" b="0" dirty="0" smtClean="0">
                <a:latin typeface="Helvetica" charset="0"/>
                <a:ea typeface="ＭＳ Ｐゴシック" charset="0"/>
                <a:cs typeface="ＭＳ Ｐゴシック" charset="0"/>
              </a:rPr>
              <a:t>Asymmetric range from -8 to +7</a:t>
            </a:r>
          </a:p>
          <a:p>
            <a:pPr lvl="1">
              <a:defRPr/>
            </a:pPr>
            <a:r>
              <a:rPr lang="en-US" b="0" dirty="0" smtClean="0">
                <a:latin typeface="Helvetica" charset="0"/>
                <a:ea typeface="ＭＳ Ｐゴシック" charset="0"/>
              </a:rPr>
              <a:t>one more negative # than positive # !</a:t>
            </a:r>
          </a:p>
          <a:p>
            <a:pPr>
              <a:defRPr/>
            </a:pPr>
            <a:r>
              <a:rPr lang="en-US" b="0" dirty="0" smtClean="0">
                <a:latin typeface="Helvetica" charset="0"/>
                <a:ea typeface="ＭＳ Ｐゴシック" charset="0"/>
                <a:cs typeface="ＭＳ Ｐゴシック" charset="0"/>
              </a:rPr>
              <a:t>MS </a:t>
            </a:r>
            <a:r>
              <a:rPr lang="en-US" b="0" dirty="0">
                <a:latin typeface="Helvetica" charset="0"/>
                <a:ea typeface="ＭＳ Ｐゴシック" charset="0"/>
                <a:cs typeface="ＭＳ Ｐゴシック" charset="0"/>
              </a:rPr>
              <a:t>bit indicates sign</a:t>
            </a:r>
          </a:p>
          <a:p>
            <a:pPr lvl="1">
              <a:defRPr/>
            </a:pPr>
            <a:r>
              <a:rPr lang="en-US" b="0" dirty="0">
                <a:latin typeface="Helvetica" charset="0"/>
                <a:ea typeface="ＭＳ Ｐゴシック" charset="0"/>
              </a:rPr>
              <a:t>1=&gt;negative, 0=&gt;non-negative</a:t>
            </a:r>
          </a:p>
          <a:p>
            <a:pPr>
              <a:defRPr/>
            </a:pPr>
            <a:endParaRPr lang="en-US" dirty="0">
              <a:latin typeface="Helvetica" charset="0"/>
              <a:ea typeface="ＭＳ Ｐゴシック" charset="0"/>
              <a:cs typeface="ＭＳ Ｐゴシック" charset="0"/>
            </a:endParaRPr>
          </a:p>
          <a:p>
            <a:pPr>
              <a:buFont typeface="Wingdings" charset="0"/>
              <a:buNone/>
              <a:defRPr/>
            </a:pPr>
            <a:endParaRPr lang="en-US" dirty="0">
              <a:latin typeface="Helvetica" charset="0"/>
              <a:ea typeface="ＭＳ Ｐゴシック" charset="0"/>
              <a:cs typeface="ＭＳ Ｐゴシック" charset="0"/>
            </a:endParaRPr>
          </a:p>
        </p:txBody>
      </p:sp>
      <p:graphicFrame>
        <p:nvGraphicFramePr>
          <p:cNvPr id="4" name="Table 3"/>
          <p:cNvGraphicFramePr>
            <a:graphicFrameLocks noGrp="1"/>
          </p:cNvGraphicFramePr>
          <p:nvPr/>
        </p:nvGraphicFramePr>
        <p:xfrm>
          <a:off x="5105400" y="396875"/>
          <a:ext cx="2316163" cy="5851616"/>
        </p:xfrm>
        <a:graphic>
          <a:graphicData uri="http://schemas.openxmlformats.org/drawingml/2006/table">
            <a:tbl>
              <a:tblPr/>
              <a:tblGrid>
                <a:gridCol w="579438"/>
                <a:gridCol w="579437"/>
                <a:gridCol w="577850"/>
                <a:gridCol w="579438"/>
              </a:tblGrid>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57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marT="45703" marB="45703"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graphicFrame>
        <p:nvGraphicFramePr>
          <p:cNvPr id="5" name="Table 4"/>
          <p:cNvGraphicFramePr>
            <a:graphicFrameLocks noGrp="1"/>
          </p:cNvGraphicFramePr>
          <p:nvPr/>
        </p:nvGraphicFramePr>
        <p:xfrm>
          <a:off x="8077200" y="381000"/>
          <a:ext cx="609600" cy="5867408"/>
        </p:xfrm>
        <a:graphic>
          <a:graphicData uri="http://schemas.openxmlformats.org/drawingml/2006/table">
            <a:tbl>
              <a:tblPr/>
              <a:tblGrid>
                <a:gridCol w="609600"/>
              </a:tblGrid>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0</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-1</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-2</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-3</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-4</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-5</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-6</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-7</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F6F6"/>
                    </a:solidFill>
                  </a:tcPr>
                </a:tc>
              </a:tr>
              <a:tr h="3667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66"/>
                          </a:solidFill>
                          <a:effectLst/>
                          <a:latin typeface="Helvetica" charset="0"/>
                          <a:ea typeface="ＭＳ Ｐゴシック" charset="0"/>
                          <a:cs typeface="ＭＳ Ｐゴシック" charset="0"/>
                        </a:rPr>
                        <a:t>-8</a:t>
                      </a:r>
                    </a:p>
                  </a:txBody>
                  <a:tcP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CDECEC"/>
                    </a:solidFill>
                  </a:tcPr>
                </a:tc>
              </a:tr>
            </a:tbl>
          </a:graphicData>
        </a:graphic>
      </p:graphicFrame>
      <p:sp>
        <p:nvSpPr>
          <p:cNvPr id="33918" name="TextBox 5"/>
          <p:cNvSpPr txBox="1">
            <a:spLocks noChangeArrowheads="1"/>
          </p:cNvSpPr>
          <p:nvPr/>
        </p:nvSpPr>
        <p:spPr bwMode="auto">
          <a:xfrm>
            <a:off x="4419600" y="34925"/>
            <a:ext cx="37338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Signed 4-bit Integers</a:t>
            </a:r>
          </a:p>
        </p:txBody>
      </p:sp>
      <p:sp>
        <p:nvSpPr>
          <p:cNvPr id="33919" name="TextBox 6"/>
          <p:cNvSpPr txBox="1">
            <a:spLocks noChangeArrowheads="1"/>
          </p:cNvSpPr>
          <p:nvPr/>
        </p:nvSpPr>
        <p:spPr bwMode="auto">
          <a:xfrm>
            <a:off x="7845425" y="34925"/>
            <a:ext cx="106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Decimal</a:t>
            </a:r>
          </a:p>
        </p:txBody>
      </p:sp>
      <p:sp>
        <p:nvSpPr>
          <p:cNvPr id="33920" name="TextBox 8"/>
          <p:cNvSpPr txBox="1">
            <a:spLocks noChangeArrowheads="1"/>
          </p:cNvSpPr>
          <p:nvPr/>
        </p:nvSpPr>
        <p:spPr bwMode="auto">
          <a:xfrm>
            <a:off x="2341563" y="3124200"/>
            <a:ext cx="18573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endParaRPr lang="en-US" sz="1800">
              <a:solidFill>
                <a:srgbClr val="006100"/>
              </a:solidFill>
            </a:endParaRPr>
          </a:p>
        </p:txBody>
      </p:sp>
      <p:grpSp>
        <p:nvGrpSpPr>
          <p:cNvPr id="46209" name="Group 17"/>
          <p:cNvGrpSpPr>
            <a:grpSpLocks/>
          </p:cNvGrpSpPr>
          <p:nvPr/>
        </p:nvGrpSpPr>
        <p:grpSpPr bwMode="auto">
          <a:xfrm>
            <a:off x="228600" y="3810000"/>
            <a:ext cx="4779963" cy="2101850"/>
            <a:chOff x="228600" y="3460750"/>
            <a:chExt cx="4779202" cy="2101850"/>
          </a:xfrm>
        </p:grpSpPr>
        <p:sp>
          <p:nvSpPr>
            <p:cNvPr id="33923" name="TextBox 9"/>
            <p:cNvSpPr txBox="1">
              <a:spLocks noChangeArrowheads="1"/>
            </p:cNvSpPr>
            <p:nvPr/>
          </p:nvSpPr>
          <p:spPr bwMode="auto">
            <a:xfrm>
              <a:off x="2307421" y="5029200"/>
              <a:ext cx="51197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i=0</a:t>
              </a:r>
            </a:p>
          </p:txBody>
        </p:sp>
        <p:sp>
          <p:nvSpPr>
            <p:cNvPr id="33924" name="TextBox 10"/>
            <p:cNvSpPr txBox="1">
              <a:spLocks noChangeArrowheads="1"/>
            </p:cNvSpPr>
            <p:nvPr/>
          </p:nvSpPr>
          <p:spPr bwMode="auto">
            <a:xfrm>
              <a:off x="2249938" y="4378151"/>
              <a:ext cx="5694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6100"/>
                  </a:solidFill>
                </a:rPr>
                <a:t>w-2</a:t>
              </a:r>
            </a:p>
          </p:txBody>
        </p:sp>
        <p:sp>
          <p:nvSpPr>
            <p:cNvPr id="13" name="Content Placeholder 2"/>
            <p:cNvSpPr txBox="1">
              <a:spLocks/>
            </p:cNvSpPr>
            <p:nvPr/>
          </p:nvSpPr>
          <p:spPr bwMode="auto">
            <a:xfrm>
              <a:off x="228600" y="3460750"/>
              <a:ext cx="4723647" cy="21018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b="0" dirty="0">
                  <a:solidFill>
                    <a:srgbClr val="003300"/>
                  </a:solidFill>
                  <a:effectLst>
                    <a:outerShdw blurRad="38100" dist="38100" dir="2700000" algn="tl">
                      <a:srgbClr val="DDDDDD"/>
                    </a:outerShdw>
                  </a:effectLst>
                </a:rPr>
                <a:t>For a w-bit word, </a:t>
              </a:r>
            </a:p>
            <a:p>
              <a:pPr eaLnBrk="0" hangingPunct="0">
                <a:lnSpc>
                  <a:spcPct val="95000"/>
                </a:lnSpc>
                <a:spcBef>
                  <a:spcPct val="50000"/>
                </a:spcBef>
                <a:buClr>
                  <a:srgbClr val="660033"/>
                </a:buClr>
                <a:defRPr/>
              </a:pPr>
              <a:r>
                <a:rPr lang="en-US" dirty="0" smtClean="0">
                  <a:solidFill>
                    <a:srgbClr val="003300"/>
                  </a:solidFill>
                  <a:effectLst>
                    <a:outerShdw blurRad="38100" dist="38100" dir="2700000" algn="tl">
                      <a:srgbClr val="DDDDDD"/>
                    </a:outerShdw>
                  </a:effectLst>
                </a:rPr>
                <a:t>Decimal </a:t>
              </a:r>
              <a:r>
                <a:rPr lang="en-US" dirty="0">
                  <a:solidFill>
                    <a:srgbClr val="003300"/>
                  </a:solidFill>
                  <a:effectLst>
                    <a:outerShdw blurRad="38100" dist="38100" dir="2700000" algn="tl">
                      <a:srgbClr val="DDDDDD"/>
                    </a:outerShdw>
                  </a:effectLst>
                </a:rPr>
                <a:t>= </a:t>
              </a:r>
              <a:r>
                <a:rPr lang="en-US" dirty="0" smtClean="0">
                  <a:solidFill>
                    <a:srgbClr val="003300"/>
                  </a:solidFill>
                  <a:effectLst>
                    <a:outerShdw blurRad="38100" dist="38100" dir="2700000" algn="tl">
                      <a:srgbClr val="DDDDDD"/>
                    </a:outerShdw>
                  </a:effectLst>
                </a:rPr>
                <a:t>b</a:t>
              </a:r>
              <a:r>
                <a:rPr lang="en-US" baseline="-25000" dirty="0" smtClean="0">
                  <a:solidFill>
                    <a:srgbClr val="003300"/>
                  </a:solidFill>
                  <a:effectLst>
                    <a:outerShdw blurRad="38100" dist="38100" dir="2700000" algn="tl">
                      <a:srgbClr val="DDDDDD"/>
                    </a:outerShdw>
                  </a:effectLst>
                </a:rPr>
                <a:t>w</a:t>
              </a:r>
              <a:r>
                <a:rPr lang="en-US" baseline="-25000" dirty="0">
                  <a:solidFill>
                    <a:srgbClr val="003300"/>
                  </a:solidFill>
                  <a:effectLst>
                    <a:outerShdw blurRad="38100" dist="38100" dir="2700000" algn="tl">
                      <a:srgbClr val="DDDDDD"/>
                    </a:outerShdw>
                  </a:effectLst>
                </a:rPr>
                <a:t>-1</a:t>
              </a:r>
              <a:r>
                <a:rPr lang="en-US" dirty="0">
                  <a:solidFill>
                    <a:srgbClr val="003300"/>
                  </a:solidFill>
                  <a:effectLst>
                    <a:outerShdw blurRad="38100" dist="38100" dir="2700000" algn="tl">
                      <a:srgbClr val="DDDDDD"/>
                    </a:outerShdw>
                  </a:effectLst>
                </a:rPr>
                <a:t> * (</a:t>
              </a:r>
              <a:r>
                <a:rPr lang="en-US" dirty="0" smtClean="0">
                  <a:solidFill>
                    <a:srgbClr val="003300"/>
                  </a:solidFill>
                  <a:effectLst>
                    <a:outerShdw blurRad="38100" dist="38100" dir="2700000" algn="tl">
                      <a:srgbClr val="DDDDDD"/>
                    </a:outerShdw>
                  </a:effectLst>
                </a:rPr>
                <a:t>-(2</a:t>
              </a:r>
              <a:r>
                <a:rPr lang="en-US" baseline="30000" dirty="0" smtClean="0">
                  <a:solidFill>
                    <a:srgbClr val="003300"/>
                  </a:solidFill>
                  <a:effectLst>
                    <a:outerShdw blurRad="38100" dist="38100" dir="2700000" algn="tl">
                      <a:srgbClr val="DDDDDD"/>
                    </a:outerShdw>
                  </a:effectLst>
                </a:rPr>
                <a:t>w</a:t>
              </a:r>
              <a:r>
                <a:rPr lang="en-US" baseline="30000" dirty="0">
                  <a:solidFill>
                    <a:srgbClr val="003300"/>
                  </a:solidFill>
                  <a:effectLst>
                    <a:outerShdw blurRad="38100" dist="38100" dir="2700000" algn="tl">
                      <a:srgbClr val="DDDDDD"/>
                    </a:outerShdw>
                  </a:effectLst>
                </a:rPr>
                <a:t>-</a:t>
              </a:r>
              <a:r>
                <a:rPr lang="en-US" baseline="30000" dirty="0" smtClean="0">
                  <a:solidFill>
                    <a:srgbClr val="003300"/>
                  </a:solidFill>
                  <a:effectLst>
                    <a:outerShdw blurRad="38100" dist="38100" dir="2700000" algn="tl">
                      <a:srgbClr val="DDDDDD"/>
                    </a:outerShdw>
                  </a:effectLst>
                </a:rPr>
                <a:t>1</a:t>
              </a:r>
              <a:r>
                <a:rPr lang="en-US" dirty="0" smtClean="0">
                  <a:solidFill>
                    <a:srgbClr val="003300"/>
                  </a:solidFill>
                  <a:effectLst>
                    <a:outerShdw blurRad="38100" dist="38100" dir="2700000" algn="tl">
                      <a:srgbClr val="DDDDDD"/>
                    </a:outerShdw>
                  </a:effectLst>
                </a:rPr>
                <a:t>)) </a:t>
              </a:r>
            </a:p>
            <a:p>
              <a:pPr eaLnBrk="0" hangingPunct="0">
                <a:lnSpc>
                  <a:spcPct val="95000"/>
                </a:lnSpc>
                <a:spcBef>
                  <a:spcPct val="50000"/>
                </a:spcBef>
                <a:buClr>
                  <a:srgbClr val="660033"/>
                </a:buClr>
                <a:defRPr/>
              </a:pPr>
              <a:r>
                <a:rPr lang="en-US" dirty="0">
                  <a:solidFill>
                    <a:srgbClr val="003300"/>
                  </a:solidFill>
                  <a:effectLst>
                    <a:outerShdw blurRad="38100" dist="38100" dir="2700000" algn="tl">
                      <a:srgbClr val="DDDDDD"/>
                    </a:outerShdw>
                  </a:effectLst>
                </a:rPr>
                <a:t>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i</a:t>
              </a:r>
              <a:endParaRPr lang="en-US"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endParaRPr lang="en-US"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sz="2000" b="0" dirty="0">
                  <a:solidFill>
                    <a:srgbClr val="003300"/>
                  </a:solidFill>
                  <a:effectLst>
                    <a:outerShdw blurRad="38100" dist="38100" dir="2700000" algn="tl">
                      <a:srgbClr val="DDDDDD"/>
                    </a:outerShdw>
                  </a:effectLst>
                </a:rPr>
                <a:t>Book uses B2T for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Binary To Two</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s Complement Integer</a:t>
              </a:r>
              <a:r>
                <a:rPr lang="ja-JP" altLang="en-US" sz="2000" b="0" dirty="0">
                  <a:solidFill>
                    <a:srgbClr val="003300"/>
                  </a:solidFill>
                  <a:effectLst>
                    <a:outerShdw blurRad="38100" dist="38100" dir="2700000" algn="tl">
                      <a:srgbClr val="DDDDDD"/>
                    </a:outerShdw>
                  </a:effectLst>
                </a:rPr>
                <a:t>”</a:t>
              </a:r>
              <a:endParaRPr lang="en-US" sz="2000" b="0" baseline="30000" dirty="0">
                <a:solidFill>
                  <a:srgbClr val="003300"/>
                </a:solidFill>
                <a:effectLst>
                  <a:outerShdw blurRad="38100" dist="38100" dir="2700000" algn="tl">
                    <a:srgbClr val="DDDDDD"/>
                  </a:outerShdw>
                </a:effectLst>
              </a:endParaRPr>
            </a:p>
          </p:txBody>
        </p:sp>
        <p:sp>
          <p:nvSpPr>
            <p:cNvPr id="33926" name="TextBox 14"/>
            <p:cNvSpPr txBox="1">
              <a:spLocks noChangeArrowheads="1"/>
            </p:cNvSpPr>
            <p:nvPr/>
          </p:nvSpPr>
          <p:spPr bwMode="auto">
            <a:xfrm>
              <a:off x="3733019" y="3997151"/>
              <a:ext cx="1274783"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dirty="0">
                  <a:solidFill>
                    <a:srgbClr val="000066"/>
                  </a:solidFill>
                </a:rPr>
                <a:t>// MS sign</a:t>
              </a:r>
            </a:p>
            <a:p>
              <a:pPr algn="ctr">
                <a:lnSpc>
                  <a:spcPct val="90000"/>
                </a:lnSpc>
              </a:pPr>
              <a:r>
                <a:rPr lang="en-US" sz="1800" dirty="0">
                  <a:solidFill>
                    <a:srgbClr val="000066"/>
                  </a:solidFill>
                </a:rPr>
                <a:t>Bit</a:t>
              </a:r>
            </a:p>
          </p:txBody>
        </p:sp>
        <p:sp>
          <p:nvSpPr>
            <p:cNvPr id="33927" name="TextBox 15"/>
            <p:cNvSpPr txBox="1">
              <a:spLocks noChangeArrowheads="1"/>
            </p:cNvSpPr>
            <p:nvPr/>
          </p:nvSpPr>
          <p:spPr bwMode="auto">
            <a:xfrm>
              <a:off x="3777878" y="4648200"/>
              <a:ext cx="118506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 LS Bits</a:t>
              </a:r>
            </a:p>
          </p:txBody>
        </p:sp>
      </p:grpSp>
      <p:sp>
        <p:nvSpPr>
          <p:cNvPr id="33922" name="TextBox 16"/>
          <p:cNvSpPr txBox="1">
            <a:spLocks noChangeArrowheads="1"/>
          </p:cNvSpPr>
          <p:nvPr/>
        </p:nvSpPr>
        <p:spPr bwMode="auto">
          <a:xfrm>
            <a:off x="4648200" y="6283325"/>
            <a:ext cx="2895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       -(2</a:t>
            </a:r>
            <a:r>
              <a:rPr lang="en-US" sz="1800" baseline="30000">
                <a:solidFill>
                  <a:srgbClr val="000066"/>
                </a:solidFill>
              </a:rPr>
              <a:t>3</a:t>
            </a:r>
            <a:r>
              <a:rPr lang="en-US" sz="1800">
                <a:solidFill>
                  <a:srgbClr val="000066"/>
                </a:solidFill>
              </a:rPr>
              <a:t>)    2</a:t>
            </a:r>
            <a:r>
              <a:rPr lang="en-US" sz="1800" baseline="30000">
                <a:solidFill>
                  <a:srgbClr val="000066"/>
                </a:solidFill>
              </a:rPr>
              <a:t>2</a:t>
            </a:r>
            <a:r>
              <a:rPr lang="en-US" sz="1800">
                <a:solidFill>
                  <a:srgbClr val="000066"/>
                </a:solidFill>
              </a:rPr>
              <a:t>      2</a:t>
            </a:r>
            <a:r>
              <a:rPr lang="en-US" sz="1800" baseline="30000">
                <a:solidFill>
                  <a:srgbClr val="000066"/>
                </a:solidFill>
              </a:rPr>
              <a:t>1</a:t>
            </a:r>
            <a:r>
              <a:rPr lang="en-US" sz="1800">
                <a:solidFill>
                  <a:srgbClr val="000066"/>
                </a:solidFill>
              </a:rPr>
              <a:t>     2</a:t>
            </a:r>
            <a:r>
              <a:rPr lang="en-US" sz="1800" baseline="30000">
                <a:solidFill>
                  <a:srgbClr val="000066"/>
                </a:solidFill>
              </a:rPr>
              <a:t>0</a:t>
            </a:r>
          </a:p>
        </p:txBody>
      </p:sp>
    </p:spTree>
    <p:extLst>
      <p:ext uri="{BB962C8B-B14F-4D97-AF65-F5344CB8AC3E}">
        <p14:creationId xmlns:p14="http://schemas.microsoft.com/office/powerpoint/2010/main" val="426470751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6209"/>
                                        </p:tgtEl>
                                        <p:attrNameLst>
                                          <p:attrName>style.visibility</p:attrName>
                                        </p:attrNameLst>
                                      </p:cBhvr>
                                      <p:to>
                                        <p:strVal val="visible"/>
                                      </p:to>
                                    </p:set>
                                    <p:animEffect transition="in" filter="dissolve">
                                      <p:cBhvr>
                                        <p:cTn id="23" dur="500"/>
                                        <p:tgtEl>
                                          <p:spTgt spid="4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323850"/>
            <a:ext cx="6116638" cy="573088"/>
          </a:xfrm>
        </p:spPr>
        <p:txBody>
          <a:bodyPr/>
          <a:lstStyle/>
          <a:p>
            <a:pPr eaLnBrk="1" hangingPunct="1">
              <a:defRPr/>
            </a:pPr>
            <a:r>
              <a:rPr lang="en-US">
                <a:ea typeface="+mj-ea"/>
                <a:cs typeface="+mj-cs"/>
              </a:rPr>
              <a:t>Encoding Integers</a:t>
            </a:r>
          </a:p>
        </p:txBody>
      </p:sp>
      <p:sp>
        <p:nvSpPr>
          <p:cNvPr id="39945" name="Rectangle 9"/>
          <p:cNvSpPr>
            <a:spLocks noGrp="1" noChangeArrowheads="1"/>
          </p:cNvSpPr>
          <p:nvPr>
            <p:ph idx="1"/>
          </p:nvPr>
        </p:nvSpPr>
        <p:spPr>
          <a:xfrm>
            <a:off x="457200" y="4648200"/>
            <a:ext cx="8305800" cy="1981200"/>
          </a:xfrm>
        </p:spPr>
        <p:txBody>
          <a:bodyPr/>
          <a:lstStyle/>
          <a:p>
            <a:pPr lvl="1" eaLnBrk="1" hangingPunct="1"/>
            <a:r>
              <a:rPr lang="en-US" dirty="0" smtClean="0">
                <a:latin typeface="Helvetica" charset="0"/>
                <a:ea typeface="ＭＳ Ｐゴシック" charset="0"/>
              </a:rPr>
              <a:t>For 2’s complement, most significant bit indicates sign</a:t>
            </a:r>
          </a:p>
          <a:p>
            <a:pPr lvl="2" eaLnBrk="1" hangingPunct="1"/>
            <a:r>
              <a:rPr lang="en-US" dirty="0" smtClean="0">
                <a:latin typeface="Helvetica" charset="0"/>
                <a:ea typeface="ＭＳ Ｐゴシック" charset="0"/>
              </a:rPr>
              <a:t>0 for nonnegative</a:t>
            </a:r>
          </a:p>
          <a:p>
            <a:pPr lvl="2" eaLnBrk="1" hangingPunct="1"/>
            <a:r>
              <a:rPr lang="en-US" dirty="0" smtClean="0">
                <a:latin typeface="Helvetica" charset="0"/>
                <a:ea typeface="ＭＳ Ｐゴシック" charset="0"/>
              </a:rPr>
              <a:t>1 for negative</a:t>
            </a:r>
          </a:p>
          <a:p>
            <a:pPr lvl="1" eaLnBrk="1" hangingPunct="1">
              <a:buFont typeface="Wingdings" charset="0"/>
              <a:buChar char="l"/>
            </a:pPr>
            <a:r>
              <a:rPr lang="en-US" dirty="0" smtClean="0">
                <a:latin typeface="Helvetica" charset="0"/>
                <a:ea typeface="ＭＳ Ｐゴシック" charset="0"/>
              </a:rPr>
              <a:t>Shortcut </a:t>
            </a:r>
            <a:r>
              <a:rPr lang="en-US" dirty="0">
                <a:latin typeface="Helvetica" charset="0"/>
                <a:ea typeface="ＭＳ Ｐゴシック" charset="0"/>
              </a:rPr>
              <a:t>to get –x given x:  complement x and add 1</a:t>
            </a:r>
          </a:p>
          <a:p>
            <a:pPr lvl="2" eaLnBrk="1" hangingPunct="1"/>
            <a:r>
              <a:rPr lang="en-US" dirty="0">
                <a:latin typeface="Helvetica" charset="0"/>
                <a:ea typeface="ＭＳ Ｐゴシック" charset="0"/>
              </a:rPr>
              <a:t>i.e. -x = ~x + 1 in two’s complement</a:t>
            </a:r>
          </a:p>
        </p:txBody>
      </p:sp>
      <p:sp>
        <p:nvSpPr>
          <p:cNvPr id="11266" name="Text Box 4"/>
          <p:cNvSpPr txBox="1">
            <a:spLocks noChangeArrowheads="1"/>
          </p:cNvSpPr>
          <p:nvPr/>
        </p:nvSpPr>
        <p:spPr bwMode="auto">
          <a:xfrm>
            <a:off x="1752600" y="2362200"/>
            <a:ext cx="3429000" cy="6794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short int x =  15213;</a:t>
            </a:r>
          </a:p>
          <a:p>
            <a:r>
              <a:rPr lang="en-US" sz="1800">
                <a:solidFill>
                  <a:srgbClr val="000066"/>
                </a:solidFill>
                <a:latin typeface="Courier New" charset="0"/>
              </a:rPr>
              <a:t>  short int y = -15213;</a:t>
            </a:r>
          </a:p>
        </p:txBody>
      </p:sp>
      <p:graphicFrame>
        <p:nvGraphicFramePr>
          <p:cNvPr id="35844" name="Object 2"/>
          <p:cNvGraphicFramePr>
            <a:graphicFrameLocks noChangeAspect="1"/>
          </p:cNvGraphicFramePr>
          <p:nvPr/>
        </p:nvGraphicFramePr>
        <p:xfrm>
          <a:off x="4800600" y="1524000"/>
          <a:ext cx="3340100" cy="596900"/>
        </p:xfrm>
        <a:graphic>
          <a:graphicData uri="http://schemas.openxmlformats.org/presentationml/2006/ole">
            <mc:AlternateContent xmlns:mc="http://schemas.openxmlformats.org/markup-compatibility/2006">
              <mc:Choice xmlns:v="urn:schemas-microsoft-com:vml" Requires="v">
                <p:oleObj spid="_x0000_s36048" name="Equation" r:id="rId4" imgW="3340100" imgH="596900" progId="Equation.3">
                  <p:embed/>
                </p:oleObj>
              </mc:Choice>
              <mc:Fallback>
                <p:oleObj name="Equation" r:id="rId4" imgW="3340100" imgH="5969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524000"/>
                        <a:ext cx="33401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5845" name="Object 3"/>
          <p:cNvGraphicFramePr>
            <a:graphicFrameLocks noChangeAspect="1"/>
          </p:cNvGraphicFramePr>
          <p:nvPr/>
        </p:nvGraphicFramePr>
        <p:xfrm>
          <a:off x="990600" y="1524000"/>
          <a:ext cx="2133600" cy="596900"/>
        </p:xfrm>
        <a:graphic>
          <a:graphicData uri="http://schemas.openxmlformats.org/presentationml/2006/ole">
            <mc:AlternateContent xmlns:mc="http://schemas.openxmlformats.org/markup-compatibility/2006">
              <mc:Choice xmlns:v="urn:schemas-microsoft-com:vml" Requires="v">
                <p:oleObj spid="_x0000_s36049" name="Equation" r:id="rId6" imgW="2133600" imgH="596900" progId="Equation.3">
                  <p:embed/>
                </p:oleObj>
              </mc:Choice>
              <mc:Fallback>
                <p:oleObj name="Equation" r:id="rId6" imgW="2133600" imgH="5969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524000"/>
                        <a:ext cx="21336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5846" name="Text Box 17"/>
          <p:cNvSpPr txBox="1">
            <a:spLocks noChangeArrowheads="1"/>
          </p:cNvSpPr>
          <p:nvPr/>
        </p:nvSpPr>
        <p:spPr bwMode="auto">
          <a:xfrm>
            <a:off x="990600" y="914400"/>
            <a:ext cx="157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Unsigned</a:t>
            </a:r>
          </a:p>
        </p:txBody>
      </p:sp>
      <p:sp>
        <p:nvSpPr>
          <p:cNvPr id="35847" name="Text Box 18"/>
          <p:cNvSpPr txBox="1">
            <a:spLocks noChangeArrowheads="1"/>
          </p:cNvSpPr>
          <p:nvPr/>
        </p:nvSpPr>
        <p:spPr bwMode="auto">
          <a:xfrm>
            <a:off x="4876800" y="990600"/>
            <a:ext cx="297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a:solidFill>
                  <a:srgbClr val="000066"/>
                </a:solidFill>
              </a:rPr>
              <a:t>Two</a:t>
            </a:r>
            <a:r>
              <a:rPr lang="ja-JP" altLang="en-US">
                <a:solidFill>
                  <a:srgbClr val="000066"/>
                </a:solidFill>
              </a:rPr>
              <a:t>’</a:t>
            </a:r>
            <a:r>
              <a:rPr lang="en-US" altLang="ja-JP">
                <a:solidFill>
                  <a:srgbClr val="000066"/>
                </a:solidFill>
              </a:rPr>
              <a:t>s Complement</a:t>
            </a:r>
            <a:endParaRPr lang="en-US">
              <a:solidFill>
                <a:srgbClr val="000066"/>
              </a:solidFill>
            </a:endParaRPr>
          </a:p>
        </p:txBody>
      </p:sp>
      <p:sp>
        <p:nvSpPr>
          <p:cNvPr id="35848" name="Line 19"/>
          <p:cNvSpPr>
            <a:spLocks noChangeShapeType="1"/>
          </p:cNvSpPr>
          <p:nvPr/>
        </p:nvSpPr>
        <p:spPr bwMode="auto">
          <a:xfrm flipH="1" flipV="1">
            <a:off x="6629400" y="2057400"/>
            <a:ext cx="1066800" cy="6096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49" name="Rectangle 20"/>
          <p:cNvSpPr>
            <a:spLocks noChangeArrowheads="1"/>
          </p:cNvSpPr>
          <p:nvPr/>
        </p:nvSpPr>
        <p:spPr bwMode="auto">
          <a:xfrm>
            <a:off x="7165975" y="2590800"/>
            <a:ext cx="19923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Most Significant</a:t>
            </a:r>
          </a:p>
          <a:p>
            <a:pPr eaLnBrk="0" hangingPunct="0"/>
            <a:r>
              <a:rPr lang="en-US" sz="1800">
                <a:solidFill>
                  <a:srgbClr val="000066"/>
                </a:solidFill>
              </a:rPr>
              <a:t>Bit is in essence</a:t>
            </a:r>
          </a:p>
          <a:p>
            <a:pPr eaLnBrk="0" hangingPunct="0"/>
            <a:r>
              <a:rPr lang="en-US" sz="1800">
                <a:solidFill>
                  <a:srgbClr val="000066"/>
                </a:solidFill>
              </a:rPr>
              <a:t>the Sign Bit</a:t>
            </a:r>
          </a:p>
        </p:txBody>
      </p:sp>
      <p:graphicFrame>
        <p:nvGraphicFramePr>
          <p:cNvPr id="11274" name="Object 4"/>
          <p:cNvGraphicFramePr>
            <a:graphicFrameLocks noChangeAspect="1"/>
          </p:cNvGraphicFramePr>
          <p:nvPr/>
        </p:nvGraphicFramePr>
        <p:xfrm>
          <a:off x="1600200" y="3605213"/>
          <a:ext cx="5653088" cy="738187"/>
        </p:xfrm>
        <a:graphic>
          <a:graphicData uri="http://schemas.openxmlformats.org/presentationml/2006/ole">
            <mc:AlternateContent xmlns:mc="http://schemas.openxmlformats.org/markup-compatibility/2006">
              <mc:Choice xmlns:v="urn:schemas-microsoft-com:vml" Requires="v">
                <p:oleObj spid="_x0000_s36050" name="Document" r:id="rId8" imgW="5651500" imgH="736600" progId="Word.Document.8">
                  <p:embed/>
                </p:oleObj>
              </mc:Choice>
              <mc:Fallback>
                <p:oleObj name="Document" r:id="rId8" imgW="5651500" imgH="736600" progId="Word.Document.8">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605213"/>
                        <a:ext cx="5653088" cy="738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2" name="Rectangle 9"/>
          <p:cNvSpPr txBox="1">
            <a:spLocks noChangeArrowheads="1"/>
          </p:cNvSpPr>
          <p:nvPr/>
        </p:nvSpPr>
        <p:spPr bwMode="auto">
          <a:xfrm>
            <a:off x="457200" y="3048000"/>
            <a:ext cx="4876800" cy="533400"/>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lvl="1" eaLnBrk="1" hangingPunct="1">
              <a:buClr>
                <a:srgbClr val="660033"/>
              </a:buClr>
              <a:buFont typeface="Wingdings" pitchFamily="-112" charset="2"/>
              <a:buChar char="n"/>
              <a:defRPr/>
            </a:pPr>
            <a:r>
              <a:rPr lang="en-US" dirty="0" smtClean="0">
                <a:solidFill>
                  <a:srgbClr val="000066"/>
                </a:solidFill>
                <a:latin typeface="Helvetica"/>
              </a:rPr>
              <a:t>C </a:t>
            </a:r>
            <a:r>
              <a:rPr lang="en-US" dirty="0" smtClean="0">
                <a:solidFill>
                  <a:srgbClr val="000066"/>
                </a:solidFill>
                <a:latin typeface="Courier New" pitchFamily="-112" charset="0"/>
              </a:rPr>
              <a:t>short</a:t>
            </a:r>
            <a:r>
              <a:rPr lang="en-US" dirty="0" smtClean="0">
                <a:solidFill>
                  <a:srgbClr val="000066"/>
                </a:solidFill>
                <a:latin typeface="Helvetica"/>
              </a:rPr>
              <a:t> 2 bytes long</a:t>
            </a:r>
          </a:p>
          <a:p>
            <a:pPr eaLnBrk="1" hangingPunct="1">
              <a:buClr>
                <a:srgbClr val="660033"/>
              </a:buClr>
              <a:buFont typeface="Wingdings" pitchFamily="-112" charset="2"/>
              <a:buNone/>
              <a:defRPr/>
            </a:pPr>
            <a:endParaRPr lang="en-US" dirty="0" smtClean="0">
              <a:solidFill>
                <a:srgbClr val="003300"/>
              </a:solidFill>
              <a:latin typeface="Helvetica"/>
            </a:endParaRPr>
          </a:p>
        </p:txBody>
      </p:sp>
      <p:graphicFrame>
        <p:nvGraphicFramePr>
          <p:cNvPr id="13" name="Object 4"/>
          <p:cNvGraphicFramePr>
            <a:graphicFrameLocks noChangeAspect="1"/>
          </p:cNvGraphicFramePr>
          <p:nvPr/>
        </p:nvGraphicFramePr>
        <p:xfrm>
          <a:off x="1600200" y="4191000"/>
          <a:ext cx="5653088" cy="471488"/>
        </p:xfrm>
        <a:graphic>
          <a:graphicData uri="http://schemas.openxmlformats.org/presentationml/2006/ole">
            <mc:AlternateContent xmlns:mc="http://schemas.openxmlformats.org/markup-compatibility/2006">
              <mc:Choice xmlns:v="urn:schemas-microsoft-com:vml" Requires="v">
                <p:oleObj spid="_x0000_s36051" name="Document" r:id="rId10" imgW="5651500" imgH="469900" progId="Word.Document.8">
                  <p:embed/>
                </p:oleObj>
              </mc:Choice>
              <mc:Fallback>
                <p:oleObj name="Document" r:id="rId10" imgW="5651500" imgH="469900" progId="Word.Document.8">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191000"/>
                        <a:ext cx="5653088" cy="4714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ssolve">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274"/>
                                        </p:tgtEl>
                                        <p:attrNameLst>
                                          <p:attrName>style.visibility</p:attrName>
                                        </p:attrNameLst>
                                      </p:cBhvr>
                                      <p:to>
                                        <p:strVal val="visible"/>
                                      </p:to>
                                    </p:set>
                                    <p:animEffect transition="in" filter="dissolve">
                                      <p:cBhvr>
                                        <p:cTn id="17" dur="500"/>
                                        <p:tgtEl>
                                          <p:spTgt spid="112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9945">
                                            <p:txEl>
                                              <p:pRg st="0" end="0"/>
                                            </p:txEl>
                                          </p:spTgt>
                                        </p:tgtEl>
                                        <p:attrNameLst>
                                          <p:attrName>style.visibility</p:attrName>
                                        </p:attrNameLst>
                                      </p:cBhvr>
                                      <p:to>
                                        <p:strVal val="visible"/>
                                      </p:to>
                                    </p:set>
                                    <p:animEffect transition="in" filter="dissolve">
                                      <p:cBhvr>
                                        <p:cTn id="27" dur="500"/>
                                        <p:tgtEl>
                                          <p:spTgt spid="39945">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9945">
                                            <p:txEl>
                                              <p:pRg st="1" end="1"/>
                                            </p:txEl>
                                          </p:spTgt>
                                        </p:tgtEl>
                                        <p:attrNameLst>
                                          <p:attrName>style.visibility</p:attrName>
                                        </p:attrNameLst>
                                      </p:cBhvr>
                                      <p:to>
                                        <p:strVal val="visible"/>
                                      </p:to>
                                    </p:set>
                                    <p:animEffect transition="in" filter="dissolve">
                                      <p:cBhvr>
                                        <p:cTn id="30" dur="500"/>
                                        <p:tgtEl>
                                          <p:spTgt spid="39945">
                                            <p:txEl>
                                              <p:pRg st="1" end="1"/>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9945">
                                            <p:txEl>
                                              <p:pRg st="2" end="2"/>
                                            </p:txEl>
                                          </p:spTgt>
                                        </p:tgtEl>
                                        <p:attrNameLst>
                                          <p:attrName>style.visibility</p:attrName>
                                        </p:attrNameLst>
                                      </p:cBhvr>
                                      <p:to>
                                        <p:strVal val="visible"/>
                                      </p:to>
                                    </p:set>
                                    <p:animEffect transition="in" filter="dissolve">
                                      <p:cBhvr>
                                        <p:cTn id="33" dur="500"/>
                                        <p:tgtEl>
                                          <p:spTgt spid="39945">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9945">
                                            <p:txEl>
                                              <p:pRg st="3" end="3"/>
                                            </p:txEl>
                                          </p:spTgt>
                                        </p:tgtEl>
                                        <p:attrNameLst>
                                          <p:attrName>style.visibility</p:attrName>
                                        </p:attrNameLst>
                                      </p:cBhvr>
                                      <p:to>
                                        <p:strVal val="visible"/>
                                      </p:to>
                                    </p:set>
                                    <p:animEffect transition="in" filter="dissolve">
                                      <p:cBhvr>
                                        <p:cTn id="38" dur="500"/>
                                        <p:tgtEl>
                                          <p:spTgt spid="39945">
                                            <p:txEl>
                                              <p:pRg st="3" end="3"/>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9945">
                                            <p:txEl>
                                              <p:pRg st="4" end="4"/>
                                            </p:txEl>
                                          </p:spTgt>
                                        </p:tgtEl>
                                        <p:attrNameLst>
                                          <p:attrName>style.visibility</p:attrName>
                                        </p:attrNameLst>
                                      </p:cBhvr>
                                      <p:to>
                                        <p:strVal val="visible"/>
                                      </p:to>
                                    </p:set>
                                    <p:animEffect transition="in" filter="dissolve">
                                      <p:cBhvr>
                                        <p:cTn id="41" dur="500"/>
                                        <p:tgtEl>
                                          <p:spTgt spid="399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5" grpId="0" build="p" bldLvl="2"/>
      <p:bldP spid="11266"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0600" y="323850"/>
            <a:ext cx="6510338" cy="573088"/>
          </a:xfrm>
        </p:spPr>
        <p:txBody>
          <a:bodyPr/>
          <a:lstStyle/>
          <a:p>
            <a:pPr eaLnBrk="1" hangingPunct="1">
              <a:defRPr/>
            </a:pPr>
            <a:r>
              <a:rPr lang="en-US">
                <a:ea typeface="+mj-ea"/>
                <a:cs typeface="+mj-cs"/>
              </a:rPr>
              <a:t>Encoding Example (Cont.)</a:t>
            </a:r>
          </a:p>
        </p:txBody>
      </p:sp>
      <p:sp>
        <p:nvSpPr>
          <p:cNvPr id="37890" name="Text Box 6"/>
          <p:cNvSpPr txBox="1">
            <a:spLocks noChangeArrowheads="1"/>
          </p:cNvSpPr>
          <p:nvPr/>
        </p:nvSpPr>
        <p:spPr bwMode="auto">
          <a:xfrm>
            <a:off x="1752600" y="990600"/>
            <a:ext cx="5410200" cy="67945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x =      15213: 00111011 01101101</a:t>
            </a:r>
          </a:p>
          <a:p>
            <a:r>
              <a:rPr lang="en-US" sz="1800">
                <a:solidFill>
                  <a:srgbClr val="000066"/>
                </a:solidFill>
                <a:latin typeface="Courier New" charset="0"/>
              </a:rPr>
              <a:t>  y =     -15213: 11000100 10010011</a:t>
            </a:r>
          </a:p>
        </p:txBody>
      </p:sp>
      <p:graphicFrame>
        <p:nvGraphicFramePr>
          <p:cNvPr id="37891" name="Object 2"/>
          <p:cNvGraphicFramePr>
            <a:graphicFrameLocks noChangeAspect="1"/>
          </p:cNvGraphicFramePr>
          <p:nvPr/>
        </p:nvGraphicFramePr>
        <p:xfrm>
          <a:off x="1922463" y="1779588"/>
          <a:ext cx="5545137" cy="4926012"/>
        </p:xfrm>
        <a:graphic>
          <a:graphicData uri="http://schemas.openxmlformats.org/presentationml/2006/ole">
            <mc:AlternateContent xmlns:mc="http://schemas.openxmlformats.org/markup-compatibility/2006">
              <mc:Choice xmlns:v="urn:schemas-microsoft-com:vml" Requires="v">
                <p:oleObj spid="_x0000_s37943" name="Document" r:id="rId4" imgW="5549900" imgH="4927600" progId="Word.Document.8">
                  <p:embed/>
                </p:oleObj>
              </mc:Choice>
              <mc:Fallback>
                <p:oleObj name="Document" r:id="rId4" imgW="5549900" imgH="49276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2463" y="1779588"/>
                        <a:ext cx="5545137" cy="4926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Announcements</a:t>
            </a:r>
          </a:p>
        </p:txBody>
      </p:sp>
      <p:sp>
        <p:nvSpPr>
          <p:cNvPr id="3" name="Content Placeholder 2"/>
          <p:cNvSpPr>
            <a:spLocks noGrp="1"/>
          </p:cNvSpPr>
          <p:nvPr>
            <p:ph idx="1"/>
          </p:nvPr>
        </p:nvSpPr>
        <p:spPr/>
        <p:txBody>
          <a:bodyPr/>
          <a:lstStyle/>
          <a:p>
            <a:pPr>
              <a:defRPr/>
            </a:pPr>
            <a:r>
              <a:rPr lang="en-US" dirty="0">
                <a:latin typeface="Helvetica" charset="0"/>
                <a:ea typeface="ＭＳ Ｐゴシック" charset="0"/>
                <a:cs typeface="ＭＳ Ｐゴシック" charset="0"/>
              </a:rPr>
              <a:t>Chap 2 Data Quiz is due </a:t>
            </a:r>
            <a:r>
              <a:rPr lang="en-US" dirty="0" smtClean="0">
                <a:latin typeface="Helvetica" charset="0"/>
                <a:ea typeface="ＭＳ Ｐゴシック" charset="0"/>
                <a:cs typeface="ＭＳ Ｐゴシック" charset="0"/>
              </a:rPr>
              <a:t>soon</a:t>
            </a:r>
            <a:endParaRPr lang="en-US" dirty="0">
              <a:latin typeface="Helvetica" charset="0"/>
              <a:ea typeface="ＭＳ Ｐゴシック" charset="0"/>
              <a:cs typeface="ＭＳ Ｐゴシック" charset="0"/>
            </a:endParaRPr>
          </a:p>
          <a:p>
            <a:pPr lvl="1">
              <a:defRPr/>
            </a:pPr>
            <a:r>
              <a:rPr lang="en-US" dirty="0">
                <a:latin typeface="Helvetica" charset="0"/>
                <a:ea typeface="ＭＳ Ｐゴシック" charset="0"/>
                <a:cs typeface="ＭＳ Ｐゴシック" charset="0"/>
              </a:rPr>
              <a:t>Addition, subtraction, signed, overflow</a:t>
            </a:r>
          </a:p>
          <a:p>
            <a:pPr>
              <a:defRPr/>
            </a:pPr>
            <a:r>
              <a:rPr lang="en-US" dirty="0" smtClean="0">
                <a:latin typeface="Helvetica" charset="0"/>
                <a:ea typeface="ＭＳ Ｐゴシック" charset="0"/>
                <a:cs typeface="ＭＳ Ｐゴシック" charset="0"/>
              </a:rPr>
              <a:t>Data Lab is due Friday Sept </a:t>
            </a:r>
            <a:r>
              <a:rPr lang="en-US" dirty="0" smtClean="0">
                <a:latin typeface="Helvetica" charset="0"/>
                <a:ea typeface="ＭＳ Ｐゴシック" charset="0"/>
                <a:cs typeface="ＭＳ Ｐゴシック" charset="0"/>
              </a:rPr>
              <a:t>13 </a:t>
            </a:r>
            <a:r>
              <a:rPr lang="en-US" dirty="0" smtClean="0">
                <a:latin typeface="Helvetica" charset="0"/>
                <a:ea typeface="ＭＳ Ｐゴシック" charset="0"/>
                <a:cs typeface="ＭＳ Ｐゴシック" charset="0"/>
              </a:rPr>
              <a:t>by 11:55 pm</a:t>
            </a:r>
          </a:p>
          <a:p>
            <a:pPr lvl="1">
              <a:defRPr/>
            </a:pPr>
            <a:r>
              <a:rPr lang="en-US" dirty="0" smtClean="0">
                <a:latin typeface="Helvetica" charset="0"/>
                <a:ea typeface="ＭＳ Ｐゴシック" charset="0"/>
                <a:cs typeface="ＭＳ Ｐゴシック" charset="0"/>
              </a:rPr>
              <a:t>Bit manipulation operations</a:t>
            </a:r>
          </a:p>
          <a:p>
            <a:pPr>
              <a:defRPr/>
            </a:pPr>
            <a:r>
              <a:rPr lang="en-US" dirty="0" smtClean="0">
                <a:latin typeface="Helvetica" charset="0"/>
                <a:ea typeface="ＭＳ Ｐゴシック" charset="0"/>
                <a:cs typeface="ＭＳ Ｐゴシック" charset="0"/>
              </a:rPr>
              <a:t>Read Chapter 2.1-2.3 and do practice problems</a:t>
            </a:r>
          </a:p>
          <a:p>
            <a:pPr>
              <a:defRPr/>
            </a:pPr>
            <a:r>
              <a:rPr lang="en-US" dirty="0" smtClean="0">
                <a:latin typeface="Helvetica" charset="0"/>
                <a:ea typeface="ＭＳ Ｐゴシック" charset="0"/>
                <a:cs typeface="ＭＳ Ｐゴシック" charset="0"/>
              </a:rPr>
              <a:t>1</a:t>
            </a:r>
            <a:r>
              <a:rPr lang="en-US" baseline="30000" dirty="0" smtClean="0">
                <a:latin typeface="Helvetica" charset="0"/>
                <a:ea typeface="ＭＳ Ｐゴシック" charset="0"/>
                <a:cs typeface="ＭＳ Ｐゴシック" charset="0"/>
              </a:rPr>
              <a:t>st</a:t>
            </a:r>
            <a:r>
              <a:rPr lang="en-US" dirty="0" smtClean="0">
                <a:latin typeface="Helvetica" charset="0"/>
                <a:ea typeface="ＭＳ Ｐゴシック" charset="0"/>
                <a:cs typeface="ＭＳ Ｐゴシック" charset="0"/>
              </a:rPr>
              <a:t> midterm may be </a:t>
            </a:r>
            <a:r>
              <a:rPr lang="en-US" dirty="0" smtClean="0">
                <a:latin typeface="Helvetica" charset="0"/>
                <a:ea typeface="ＭＳ Ｐゴシック" charset="0"/>
                <a:cs typeface="ＭＳ Ｐゴシック" charset="0"/>
              </a:rPr>
              <a:t>week of Oct 7</a:t>
            </a:r>
            <a:endParaRPr lang="en-US" dirty="0">
              <a:latin typeface="Helvetica" charset="0"/>
              <a:ea typeface="ＭＳ Ｐゴシック" charset="0"/>
              <a:cs typeface="ＭＳ Ｐゴシック" charset="0"/>
            </a:endParaRPr>
          </a:p>
        </p:txBody>
      </p:sp>
    </p:spTree>
    <p:extLst>
      <p:ext uri="{BB962C8B-B14F-4D97-AF65-F5344CB8AC3E}">
        <p14:creationId xmlns:p14="http://schemas.microsoft.com/office/powerpoint/2010/main" val="26274913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0" y="323850"/>
            <a:ext cx="5822950" cy="555625"/>
          </a:xfrm>
          <a:effectLst>
            <a:outerShdw blurRad="63500" dist="53882" dir="2700000" algn="ctr" rotWithShape="0">
              <a:srgbClr val="969696"/>
            </a:outerShdw>
          </a:effectLst>
        </p:spPr>
        <p:txBody>
          <a:bodyPr/>
          <a:lstStyle/>
          <a:p>
            <a:pPr eaLnBrk="1" hangingPunct="1">
              <a:defRPr/>
            </a:pPr>
            <a:r>
              <a:rPr lang="en-US">
                <a:ea typeface="+mj-ea"/>
                <a:cs typeface="+mj-cs"/>
              </a:rPr>
              <a:t>Numeric Ranges</a:t>
            </a:r>
          </a:p>
        </p:txBody>
      </p:sp>
      <p:sp>
        <p:nvSpPr>
          <p:cNvPr id="44035" name="Rectangle 3"/>
          <p:cNvSpPr>
            <a:spLocks noGrp="1" noChangeArrowheads="1"/>
          </p:cNvSpPr>
          <p:nvPr>
            <p:ph sz="half" idx="1"/>
          </p:nvPr>
        </p:nvSpPr>
        <p:spPr>
          <a:xfrm>
            <a:off x="290513" y="1220788"/>
            <a:ext cx="4078287" cy="5224462"/>
          </a:xfrm>
        </p:spPr>
        <p:txBody>
          <a:bodyPr lIns="90487" tIns="44450" rIns="90487" bIns="44450"/>
          <a:lstStyle/>
          <a:p>
            <a:pPr marL="0" indent="0" eaLnBrk="1" hangingPunct="1">
              <a:buFont typeface="Wingdings" pitchFamily="-112" charset="2"/>
              <a:buNone/>
              <a:tabLst>
                <a:tab pos="1828800" algn="l"/>
                <a:tab pos="2235200" algn="l"/>
              </a:tabLst>
              <a:defRPr/>
            </a:pPr>
            <a:r>
              <a:rPr lang="en-US" sz="2000">
                <a:ea typeface="+mn-ea"/>
                <a:cs typeface="+mn-cs"/>
              </a:rPr>
              <a:t>Unsigned Values</a:t>
            </a:r>
          </a:p>
          <a:p>
            <a:pPr lvl="1" eaLnBrk="1" hangingPunct="1">
              <a:buFont typeface="Wingdings" pitchFamily="-112" charset="2"/>
              <a:buChar char="n"/>
              <a:tabLst>
                <a:tab pos="1828800" algn="l"/>
                <a:tab pos="2235200" algn="l"/>
              </a:tabLst>
              <a:defRPr/>
            </a:pPr>
            <a:r>
              <a:rPr lang="en-US" sz="2000" b="0" i="1"/>
              <a:t>UMin</a:t>
            </a:r>
            <a:r>
              <a:rPr lang="en-US" sz="2000" b="0"/>
              <a:t>	=	0</a:t>
            </a:r>
          </a:p>
          <a:p>
            <a:pPr lvl="2" eaLnBrk="1" hangingPunct="1">
              <a:buFont typeface="Wingdings" pitchFamily="-112" charset="2"/>
              <a:buNone/>
              <a:tabLst>
                <a:tab pos="1828800" algn="l"/>
                <a:tab pos="2235200" algn="l"/>
              </a:tabLst>
              <a:defRPr/>
            </a:pPr>
            <a:r>
              <a:rPr lang="en-US" sz="1800"/>
              <a:t>000…0</a:t>
            </a:r>
          </a:p>
          <a:p>
            <a:pPr lvl="1" eaLnBrk="1" hangingPunct="1">
              <a:buFont typeface="Wingdings" pitchFamily="-112" charset="2"/>
              <a:buChar char="n"/>
              <a:tabLst>
                <a:tab pos="1828800" algn="l"/>
                <a:tab pos="2235200" algn="l"/>
              </a:tabLst>
              <a:defRPr/>
            </a:pPr>
            <a:r>
              <a:rPr lang="en-US" sz="2000" b="0" i="1"/>
              <a:t>UMax</a:t>
            </a:r>
            <a:r>
              <a:rPr lang="en-US" sz="2000"/>
              <a:t> 	=	 </a:t>
            </a:r>
            <a:r>
              <a:rPr lang="en-US" sz="2000" b="0"/>
              <a:t>2</a:t>
            </a:r>
            <a:r>
              <a:rPr lang="en-US" sz="2000" b="0" i="1" baseline="30000"/>
              <a:t>w</a:t>
            </a:r>
            <a:r>
              <a:rPr lang="en-US" sz="2000" b="0"/>
              <a:t> – 1</a:t>
            </a:r>
          </a:p>
          <a:p>
            <a:pPr lvl="2" eaLnBrk="1" hangingPunct="1">
              <a:buFont typeface="Wingdings" pitchFamily="-112" charset="2"/>
              <a:buNone/>
              <a:tabLst>
                <a:tab pos="1828800" algn="l"/>
                <a:tab pos="2235200" algn="l"/>
              </a:tabLst>
              <a:defRPr/>
            </a:pPr>
            <a:r>
              <a:rPr lang="en-US" sz="1800"/>
              <a:t>111…1</a:t>
            </a:r>
          </a:p>
        </p:txBody>
      </p:sp>
      <p:sp>
        <p:nvSpPr>
          <p:cNvPr id="44036" name="Rectangle 4"/>
          <p:cNvSpPr>
            <a:spLocks noGrp="1" noChangeArrowheads="1"/>
          </p:cNvSpPr>
          <p:nvPr>
            <p:ph sz="half" idx="2"/>
          </p:nvPr>
        </p:nvSpPr>
        <p:spPr/>
        <p:txBody>
          <a:bodyPr lIns="90487" tIns="44450" rIns="90487" bIns="44450"/>
          <a:lstStyle/>
          <a:p>
            <a:pPr marL="0" indent="0" eaLnBrk="1" hangingPunct="1">
              <a:buFont typeface="Wingdings" pitchFamily="-112" charset="2"/>
              <a:buNone/>
              <a:tabLst>
                <a:tab pos="1714500" algn="l"/>
                <a:tab pos="2286000" algn="l"/>
              </a:tabLst>
              <a:defRPr/>
            </a:pPr>
            <a:r>
              <a:rPr lang="en-US" sz="2000">
                <a:ea typeface="+mn-ea"/>
                <a:cs typeface="+mn-cs"/>
              </a:rPr>
              <a:t>Two’s Complement Values</a:t>
            </a:r>
          </a:p>
          <a:p>
            <a:pPr lvl="1" eaLnBrk="1" hangingPunct="1">
              <a:buFont typeface="Wingdings" pitchFamily="-112" charset="2"/>
              <a:buChar char="n"/>
              <a:tabLst>
                <a:tab pos="1714500" algn="l"/>
                <a:tab pos="2286000" algn="l"/>
              </a:tabLst>
              <a:defRPr/>
            </a:pPr>
            <a:r>
              <a:rPr lang="en-US" sz="2000" b="0" i="1"/>
              <a:t>TMin</a:t>
            </a:r>
            <a:r>
              <a:rPr lang="en-US" sz="2000" b="0"/>
              <a:t>	=	 –2</a:t>
            </a:r>
            <a:r>
              <a:rPr lang="en-US" sz="2000" b="0" i="1" baseline="30000"/>
              <a:t>w</a:t>
            </a:r>
            <a:r>
              <a:rPr lang="en-US" sz="2000" b="0" baseline="30000"/>
              <a:t>–1</a:t>
            </a:r>
          </a:p>
          <a:p>
            <a:pPr lvl="2" eaLnBrk="1" hangingPunct="1">
              <a:buFont typeface="Wingdings" pitchFamily="-112" charset="2"/>
              <a:buNone/>
              <a:tabLst>
                <a:tab pos="1714500" algn="l"/>
                <a:tab pos="2286000" algn="l"/>
              </a:tabLst>
              <a:defRPr/>
            </a:pPr>
            <a:r>
              <a:rPr lang="en-US" sz="1800"/>
              <a:t>100…0</a:t>
            </a:r>
          </a:p>
          <a:p>
            <a:pPr lvl="1" eaLnBrk="1" hangingPunct="1">
              <a:buFont typeface="Wingdings" pitchFamily="-112" charset="2"/>
              <a:buChar char="n"/>
              <a:tabLst>
                <a:tab pos="1714500" algn="l"/>
                <a:tab pos="2286000" algn="l"/>
              </a:tabLst>
              <a:defRPr/>
            </a:pPr>
            <a:r>
              <a:rPr lang="en-US" sz="2000" b="0" i="1"/>
              <a:t>TMax</a:t>
            </a:r>
            <a:r>
              <a:rPr lang="en-US" sz="2000"/>
              <a:t> 	=	 </a:t>
            </a:r>
            <a:r>
              <a:rPr lang="en-US" sz="2000" b="0"/>
              <a:t>2</a:t>
            </a:r>
            <a:r>
              <a:rPr lang="en-US" sz="2000" b="0" i="1" baseline="30000"/>
              <a:t>w</a:t>
            </a:r>
            <a:r>
              <a:rPr lang="en-US" sz="2000" b="0" baseline="30000"/>
              <a:t>–1</a:t>
            </a:r>
            <a:r>
              <a:rPr lang="en-US" sz="2000" b="0"/>
              <a:t> – 1</a:t>
            </a:r>
          </a:p>
          <a:p>
            <a:pPr lvl="2" eaLnBrk="1" hangingPunct="1">
              <a:buFont typeface="Wingdings" pitchFamily="-112" charset="2"/>
              <a:buNone/>
              <a:tabLst>
                <a:tab pos="1714500" algn="l"/>
                <a:tab pos="2286000" algn="l"/>
              </a:tabLst>
              <a:defRPr/>
            </a:pPr>
            <a:r>
              <a:rPr lang="en-US" sz="1800"/>
              <a:t>011…1</a:t>
            </a:r>
          </a:p>
          <a:p>
            <a:pPr marL="0" indent="0" eaLnBrk="1" hangingPunct="1">
              <a:buFont typeface="Wingdings" pitchFamily="-112" charset="2"/>
              <a:buNone/>
              <a:tabLst>
                <a:tab pos="1714500" algn="l"/>
                <a:tab pos="2286000" algn="l"/>
              </a:tabLst>
              <a:defRPr/>
            </a:pPr>
            <a:r>
              <a:rPr lang="en-US" sz="2000">
                <a:ea typeface="+mn-ea"/>
                <a:cs typeface="+mn-cs"/>
              </a:rPr>
              <a:t>Other Values</a:t>
            </a:r>
          </a:p>
          <a:p>
            <a:pPr lvl="1" eaLnBrk="1" hangingPunct="1">
              <a:buFont typeface="Wingdings" pitchFamily="-112" charset="2"/>
              <a:buChar char="n"/>
              <a:tabLst>
                <a:tab pos="1714500" algn="l"/>
                <a:tab pos="2286000" algn="l"/>
              </a:tabLst>
              <a:defRPr/>
            </a:pPr>
            <a:r>
              <a:rPr lang="en-US" sz="2000" b="0"/>
              <a:t>Minus 1</a:t>
            </a:r>
          </a:p>
          <a:p>
            <a:pPr lvl="2" eaLnBrk="1" hangingPunct="1">
              <a:buFont typeface="Wingdings" pitchFamily="-112" charset="2"/>
              <a:buNone/>
              <a:tabLst>
                <a:tab pos="1714500" algn="l"/>
                <a:tab pos="2286000" algn="l"/>
              </a:tabLst>
              <a:defRPr/>
            </a:pPr>
            <a:r>
              <a:rPr lang="en-US" sz="1800"/>
              <a:t>111…1</a:t>
            </a:r>
          </a:p>
        </p:txBody>
      </p:sp>
      <p:grpSp>
        <p:nvGrpSpPr>
          <p:cNvPr id="2" name="Group 1"/>
          <p:cNvGrpSpPr>
            <a:grpSpLocks/>
          </p:cNvGrpSpPr>
          <p:nvPr/>
        </p:nvGrpSpPr>
        <p:grpSpPr bwMode="auto">
          <a:xfrm>
            <a:off x="1371600" y="3962400"/>
            <a:ext cx="7543800" cy="2387600"/>
            <a:chOff x="1371600" y="3962400"/>
            <a:chExt cx="7543800" cy="2387600"/>
          </a:xfrm>
        </p:grpSpPr>
        <p:graphicFrame>
          <p:nvGraphicFramePr>
            <p:cNvPr id="39941" name="Object 2"/>
            <p:cNvGraphicFramePr>
              <a:graphicFrameLocks noChangeAspect="1"/>
            </p:cNvGraphicFramePr>
            <p:nvPr/>
          </p:nvGraphicFramePr>
          <p:xfrm>
            <a:off x="1371600" y="4419600"/>
            <a:ext cx="5905500" cy="1930400"/>
          </p:xfrm>
          <a:graphic>
            <a:graphicData uri="http://schemas.openxmlformats.org/presentationml/2006/ole">
              <mc:AlternateContent xmlns:mc="http://schemas.openxmlformats.org/markup-compatibility/2006">
                <mc:Choice xmlns:v="urn:schemas-microsoft-com:vml" Requires="v">
                  <p:oleObj spid="_x0000_s39998" name="Document" r:id="rId4" imgW="5918200" imgH="1930400" progId="Word.Document.8">
                    <p:embed/>
                  </p:oleObj>
                </mc:Choice>
                <mc:Fallback>
                  <p:oleObj name="Document" r:id="rId4" imgW="5918200" imgH="19304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419600"/>
                          <a:ext cx="5905500" cy="193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942" name="Rectangle 11"/>
            <p:cNvSpPr>
              <a:spLocks noChangeArrowheads="1"/>
            </p:cNvSpPr>
            <p:nvPr/>
          </p:nvSpPr>
          <p:spPr bwMode="auto">
            <a:xfrm>
              <a:off x="1371600" y="3962400"/>
              <a:ext cx="2293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2000">
                  <a:solidFill>
                    <a:srgbClr val="003300"/>
                  </a:solidFill>
                </a:rPr>
                <a:t>Values for </a:t>
              </a:r>
              <a:r>
                <a:rPr lang="en-US" sz="2000" i="1">
                  <a:solidFill>
                    <a:srgbClr val="003300"/>
                  </a:solidFill>
                </a:rPr>
                <a:t>W</a:t>
              </a:r>
              <a:r>
                <a:rPr lang="en-US" sz="2000">
                  <a:solidFill>
                    <a:srgbClr val="003300"/>
                  </a:solidFill>
                </a:rPr>
                <a:t> = 16</a:t>
              </a:r>
            </a:p>
          </p:txBody>
        </p:sp>
        <p:sp>
          <p:nvSpPr>
            <p:cNvPr id="39943" name="TextBox 6"/>
            <p:cNvSpPr txBox="1">
              <a:spLocks noChangeArrowheads="1"/>
            </p:cNvSpPr>
            <p:nvPr/>
          </p:nvSpPr>
          <p:spPr bwMode="auto">
            <a:xfrm>
              <a:off x="7620000" y="4683125"/>
              <a:ext cx="11223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b="0">
                  <a:solidFill>
                    <a:srgbClr val="000066"/>
                  </a:solidFill>
                </a:rPr>
                <a:t>unsigned</a:t>
              </a:r>
            </a:p>
          </p:txBody>
        </p:sp>
        <p:sp>
          <p:nvSpPr>
            <p:cNvPr id="39944" name="TextBox 7"/>
            <p:cNvSpPr txBox="1">
              <a:spLocks noChangeArrowheads="1"/>
            </p:cNvSpPr>
            <p:nvPr/>
          </p:nvSpPr>
          <p:spPr bwMode="auto">
            <a:xfrm>
              <a:off x="7473950" y="5119688"/>
              <a:ext cx="144145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b="0">
                  <a:solidFill>
                    <a:srgbClr val="000066"/>
                  </a:solidFill>
                </a:rPr>
                <a:t>two</a:t>
              </a:r>
              <a:r>
                <a:rPr lang="ja-JP" altLang="en-US" sz="1800" b="0">
                  <a:solidFill>
                    <a:srgbClr val="000066"/>
                  </a:solidFill>
                </a:rPr>
                <a:t>’</a:t>
              </a:r>
              <a:r>
                <a:rPr lang="en-US" altLang="ja-JP" sz="1800" b="0">
                  <a:solidFill>
                    <a:srgbClr val="000066"/>
                  </a:solidFill>
                </a:rPr>
                <a:t>s</a:t>
              </a:r>
            </a:p>
            <a:p>
              <a:pPr algn="ctr">
                <a:lnSpc>
                  <a:spcPct val="90000"/>
                </a:lnSpc>
              </a:pPr>
              <a:r>
                <a:rPr lang="en-US" sz="1800" b="0">
                  <a:solidFill>
                    <a:srgbClr val="000066"/>
                  </a:solidFill>
                </a:rPr>
                <a:t>complement</a:t>
              </a:r>
            </a:p>
          </p:txBody>
        </p:sp>
        <p:sp>
          <p:nvSpPr>
            <p:cNvPr id="39945" name="TextBox 8"/>
            <p:cNvSpPr txBox="1">
              <a:spLocks noChangeArrowheads="1"/>
            </p:cNvSpPr>
            <p:nvPr/>
          </p:nvSpPr>
          <p:spPr bwMode="auto">
            <a:xfrm>
              <a:off x="7864475" y="5749925"/>
              <a:ext cx="6334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b="0">
                  <a:solidFill>
                    <a:srgbClr val="000066"/>
                  </a:solidFill>
                </a:rPr>
                <a:t>both</a:t>
              </a:r>
            </a:p>
          </p:txBody>
        </p:sp>
        <p:sp>
          <p:nvSpPr>
            <p:cNvPr id="39946" name="Right Brace 9"/>
            <p:cNvSpPr>
              <a:spLocks/>
            </p:cNvSpPr>
            <p:nvPr/>
          </p:nvSpPr>
          <p:spPr bwMode="auto">
            <a:xfrm>
              <a:off x="7239000" y="5029200"/>
              <a:ext cx="533400" cy="762000"/>
            </a:xfrm>
            <a:prstGeom prst="rightBrace">
              <a:avLst>
                <a:gd name="adj1" fmla="val 8333"/>
                <a:gd name="adj2" fmla="val 50000"/>
              </a:avLst>
            </a:prstGeom>
            <a:noFill/>
            <a:ln w="19050">
              <a:solidFill>
                <a:schemeClr val="tx2"/>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25538" y="323850"/>
            <a:ext cx="7308850" cy="555625"/>
          </a:xfrm>
          <a:extLst/>
        </p:spPr>
        <p:txBody>
          <a:bodyPr wrap="none" lIns="63500" tIns="25400" rIns="63500" bIns="25400" anchor="t">
            <a:spAutoFit/>
          </a:bodyPr>
          <a:lstStyle/>
          <a:p>
            <a:pPr eaLnBrk="1" hangingPunct="1">
              <a:defRPr/>
            </a:pPr>
            <a:r>
              <a:rPr lang="en-US"/>
              <a:t>Values for Different Word Sizes</a:t>
            </a:r>
          </a:p>
        </p:txBody>
      </p:sp>
      <p:sp>
        <p:nvSpPr>
          <p:cNvPr id="8195" name="Rectangle 3"/>
          <p:cNvSpPr>
            <a:spLocks noGrp="1" noChangeArrowheads="1"/>
          </p:cNvSpPr>
          <p:nvPr>
            <p:ph idx="1"/>
          </p:nvPr>
        </p:nvSpPr>
        <p:spPr>
          <a:xfrm>
            <a:off x="519113" y="3124200"/>
            <a:ext cx="4146550" cy="2314575"/>
          </a:xfrm>
        </p:spPr>
        <p:txBody>
          <a:bodyPr lIns="90487" tIns="44450" rIns="90487" bIns="44450"/>
          <a:lstStyle/>
          <a:p>
            <a:pPr eaLnBrk="1" hangingPunct="1">
              <a:buFont typeface="Wingdings" pitchFamily="-112" charset="2"/>
              <a:buNone/>
              <a:tabLst>
                <a:tab pos="1714500" algn="l"/>
                <a:tab pos="2171700" algn="l"/>
                <a:tab pos="5435600" algn="r"/>
              </a:tabLst>
              <a:defRPr/>
            </a:pPr>
            <a:r>
              <a:rPr lang="en-US">
                <a:ea typeface="+mn-ea"/>
                <a:cs typeface="+mn-cs"/>
              </a:rPr>
              <a:t>Observations</a:t>
            </a:r>
          </a:p>
          <a:p>
            <a:pPr lvl="1" eaLnBrk="1" hangingPunct="1">
              <a:buFont typeface="Wingdings" pitchFamily="-112" charset="2"/>
              <a:buChar char="n"/>
              <a:tabLst>
                <a:tab pos="1714500" algn="l"/>
                <a:tab pos="2171700" algn="l"/>
                <a:tab pos="5435600" algn="r"/>
              </a:tabLst>
              <a:defRPr/>
            </a:pPr>
            <a:r>
              <a:rPr lang="en-US" b="0"/>
              <a:t>|</a:t>
            </a:r>
            <a:r>
              <a:rPr lang="en-US" b="0" i="1"/>
              <a:t>TMin </a:t>
            </a:r>
            <a:r>
              <a:rPr lang="en-US" b="0"/>
              <a:t>| 	= 	</a:t>
            </a:r>
            <a:r>
              <a:rPr lang="en-US" b="0" i="1"/>
              <a:t>TMax</a:t>
            </a:r>
            <a:r>
              <a:rPr lang="en-US" b="0"/>
              <a:t> + 1</a:t>
            </a:r>
          </a:p>
          <a:p>
            <a:pPr lvl="2" eaLnBrk="1" hangingPunct="1">
              <a:buFont typeface="Wingdings" pitchFamily="-112" charset="2"/>
              <a:buChar char="l"/>
              <a:tabLst>
                <a:tab pos="1714500" algn="l"/>
                <a:tab pos="2171700" algn="l"/>
                <a:tab pos="5435600" algn="r"/>
              </a:tabLst>
              <a:defRPr/>
            </a:pPr>
            <a:r>
              <a:rPr lang="en-US" b="0"/>
              <a:t>Asymmetric range</a:t>
            </a:r>
          </a:p>
          <a:p>
            <a:pPr lvl="1" eaLnBrk="1" hangingPunct="1">
              <a:buFont typeface="Wingdings" pitchFamily="-112" charset="2"/>
              <a:buChar char="n"/>
              <a:tabLst>
                <a:tab pos="1714500" algn="l"/>
                <a:tab pos="2171700" algn="l"/>
                <a:tab pos="5435600" algn="r"/>
              </a:tabLst>
              <a:defRPr/>
            </a:pPr>
            <a:r>
              <a:rPr lang="en-US" b="0" i="1"/>
              <a:t>UMax</a:t>
            </a:r>
            <a:r>
              <a:rPr lang="en-US" b="0"/>
              <a:t>	=	2 * </a:t>
            </a:r>
            <a:r>
              <a:rPr lang="en-US" b="0" i="1"/>
              <a:t>TMax</a:t>
            </a:r>
            <a:r>
              <a:rPr lang="en-US" b="0"/>
              <a:t> + 1 		</a:t>
            </a:r>
          </a:p>
        </p:txBody>
      </p:sp>
      <p:sp>
        <p:nvSpPr>
          <p:cNvPr id="8198" name="Rectangle 6"/>
          <p:cNvSpPr>
            <a:spLocks noChangeArrowheads="1"/>
          </p:cNvSpPr>
          <p:nvPr/>
        </p:nvSpPr>
        <p:spPr bwMode="auto">
          <a:xfrm>
            <a:off x="4419600" y="3024188"/>
            <a:ext cx="4724400" cy="2362200"/>
          </a:xfrm>
          <a:prstGeom prst="rect">
            <a:avLst/>
          </a:prstGeom>
          <a:noFill/>
          <a:ln w="12700">
            <a:noFill/>
            <a:miter lim="800000"/>
            <a:headEnd/>
            <a:tailEnd/>
          </a:ln>
          <a:effectLst/>
        </p:spPr>
        <p:txBody>
          <a:bodyPr lIns="90487" tIns="44450" rIns="90487" bIns="44450"/>
          <a:lstStyle/>
          <a:p>
            <a:pPr marL="385763" indent="-385763">
              <a:lnSpc>
                <a:spcPct val="95000"/>
              </a:lnSpc>
              <a:spcBef>
                <a:spcPct val="50000"/>
              </a:spcBef>
              <a:buClr>
                <a:srgbClr val="660033"/>
              </a:buClr>
              <a:buFont typeface="Wingdings" pitchFamily="-112" charset="2"/>
              <a:buNone/>
              <a:tabLst>
                <a:tab pos="5435600" algn="r"/>
              </a:tabLst>
              <a:defRPr/>
            </a:pPr>
            <a:r>
              <a:rPr lang="en-US">
                <a:solidFill>
                  <a:srgbClr val="003300"/>
                </a:solidFill>
                <a:effectLst>
                  <a:outerShdw blurRad="38100" dist="38100" dir="2700000" algn="tl">
                    <a:srgbClr val="DDDDDD"/>
                  </a:outerShdw>
                </a:effectLst>
                <a:latin typeface="Helvetica" pitchFamily="-112" charset="0"/>
                <a:ea typeface="ＭＳ Ｐゴシック" pitchFamily="-1" charset="-128"/>
                <a:cs typeface="ＭＳ Ｐゴシック" pitchFamily="-1" charset="-128"/>
              </a:rPr>
              <a:t>C Programming</a:t>
            </a:r>
          </a:p>
          <a:p>
            <a:pPr marL="744538" lvl="1" indent="-246063">
              <a:spcBef>
                <a:spcPct val="25000"/>
              </a:spcBef>
              <a:buClr>
                <a:srgbClr val="660033"/>
              </a:buClr>
              <a:buSzPct val="75000"/>
              <a:buFont typeface="Wingdings" pitchFamily="-112" charset="2"/>
              <a:buChar char="n"/>
              <a:tabLst>
                <a:tab pos="5435600" algn="r"/>
              </a:tabLst>
              <a:defRPr/>
            </a:pPr>
            <a:r>
              <a:rPr lang="en-US" sz="2000">
                <a:solidFill>
                  <a:srgbClr val="000066"/>
                </a:solidFill>
                <a:latin typeface="Helvetica" pitchFamily="-112" charset="0"/>
                <a:ea typeface="ＭＳ Ｐゴシック" pitchFamily="-112" charset="-128"/>
                <a:cs typeface="ＭＳ Ｐゴシック" pitchFamily="-1" charset="-128"/>
              </a:rPr>
              <a:t> </a:t>
            </a:r>
            <a:r>
              <a:rPr lang="en-US" sz="2000">
                <a:solidFill>
                  <a:srgbClr val="000066"/>
                </a:solidFill>
                <a:latin typeface="Courier New" pitchFamily="-112" charset="0"/>
                <a:ea typeface="ＭＳ Ｐゴシック" pitchFamily="-112" charset="-128"/>
                <a:cs typeface="ＭＳ Ｐゴシック" pitchFamily="-1" charset="-128"/>
              </a:rPr>
              <a:t>#include &lt;limits.h&gt;</a:t>
            </a:r>
            <a:endParaRPr lang="en-US" sz="2000">
              <a:solidFill>
                <a:srgbClr val="000066"/>
              </a:solidFill>
              <a:latin typeface="Helvetica" pitchFamily="-112" charset="0"/>
              <a:ea typeface="ＭＳ Ｐゴシック" pitchFamily="-112" charset="-128"/>
              <a:cs typeface="ＭＳ Ｐゴシック" pitchFamily="-1" charset="-128"/>
            </a:endParaRP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K&amp;R App. B11</a:t>
            </a:r>
          </a:p>
          <a:p>
            <a:pPr marL="744538" lvl="1" indent="-246063">
              <a:spcBef>
                <a:spcPct val="25000"/>
              </a:spcBef>
              <a:buClr>
                <a:srgbClr val="660033"/>
              </a:buClr>
              <a:buSzPct val="75000"/>
              <a:buFont typeface="Wingdings" pitchFamily="-112" charset="2"/>
              <a:buChar char="n"/>
              <a:tabLst>
                <a:tab pos="5435600" algn="r"/>
              </a:tabLst>
              <a:defRPr/>
            </a:pPr>
            <a:r>
              <a:rPr lang="en-US" sz="2000">
                <a:solidFill>
                  <a:srgbClr val="000066"/>
                </a:solidFill>
                <a:latin typeface="Helvetica" pitchFamily="-112" charset="0"/>
                <a:ea typeface="ＭＳ Ｐゴシック" pitchFamily="-112" charset="-128"/>
                <a:cs typeface="ＭＳ Ｐゴシック" pitchFamily="-1" charset="-128"/>
              </a:rPr>
              <a:t>Declares constants, e.g.,</a:t>
            </a: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 </a:t>
            </a:r>
            <a:r>
              <a:rPr lang="en-US" sz="1800">
                <a:solidFill>
                  <a:srgbClr val="000099"/>
                </a:solidFill>
                <a:latin typeface="Courier New" pitchFamily="-112" charset="0"/>
                <a:ea typeface="ＭＳ Ｐゴシック" pitchFamily="-112" charset="-128"/>
                <a:cs typeface="ＭＳ Ｐゴシック" pitchFamily="-1" charset="-128"/>
              </a:rPr>
              <a:t>ULONG_MAX</a:t>
            </a: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 </a:t>
            </a:r>
            <a:r>
              <a:rPr lang="en-US" sz="1800">
                <a:solidFill>
                  <a:srgbClr val="000099"/>
                </a:solidFill>
                <a:latin typeface="Courier New" pitchFamily="-112" charset="0"/>
                <a:ea typeface="ＭＳ Ｐゴシック" pitchFamily="-112" charset="-128"/>
                <a:cs typeface="ＭＳ Ｐゴシック" pitchFamily="-1" charset="-128"/>
              </a:rPr>
              <a:t>LONG_MAX</a:t>
            </a:r>
          </a:p>
          <a:p>
            <a:pPr marL="1146175" lvl="2" indent="-238125">
              <a:lnSpc>
                <a:spcPct val="107000"/>
              </a:lnSpc>
              <a:spcBef>
                <a:spcPct val="10000"/>
              </a:spcBef>
              <a:buClr>
                <a:srgbClr val="005400"/>
              </a:buClr>
              <a:buSzPct val="90000"/>
              <a:buFont typeface="Wingdings" pitchFamily="-112" charset="2"/>
              <a:buChar char="l"/>
              <a:tabLst>
                <a:tab pos="5435600" algn="r"/>
              </a:tabLst>
              <a:defRPr/>
            </a:pPr>
            <a:r>
              <a:rPr lang="en-US" sz="1800">
                <a:solidFill>
                  <a:srgbClr val="000099"/>
                </a:solidFill>
                <a:latin typeface="Helvetica" pitchFamily="-112" charset="0"/>
                <a:ea typeface="ＭＳ Ｐゴシック" pitchFamily="-112" charset="-128"/>
                <a:cs typeface="ＭＳ Ｐゴシック" pitchFamily="-1" charset="-128"/>
              </a:rPr>
              <a:t> </a:t>
            </a:r>
            <a:r>
              <a:rPr lang="en-US" sz="1800">
                <a:solidFill>
                  <a:srgbClr val="000099"/>
                </a:solidFill>
                <a:latin typeface="Courier New" pitchFamily="-112" charset="0"/>
                <a:ea typeface="ＭＳ Ｐゴシック" pitchFamily="-112" charset="-128"/>
                <a:cs typeface="ＭＳ Ｐゴシック" pitchFamily="-1" charset="-128"/>
              </a:rPr>
              <a:t>LONG_MIN</a:t>
            </a:r>
          </a:p>
          <a:p>
            <a:pPr marL="744538" lvl="1" indent="-246063">
              <a:spcBef>
                <a:spcPct val="25000"/>
              </a:spcBef>
              <a:buClr>
                <a:srgbClr val="660033"/>
              </a:buClr>
              <a:buSzPct val="75000"/>
              <a:buFont typeface="Wingdings" pitchFamily="-112" charset="2"/>
              <a:buChar char="n"/>
              <a:tabLst>
                <a:tab pos="5435600" algn="r"/>
              </a:tabLst>
              <a:defRPr/>
            </a:pPr>
            <a:r>
              <a:rPr lang="en-US" sz="2000">
                <a:solidFill>
                  <a:srgbClr val="000066"/>
                </a:solidFill>
                <a:latin typeface="Helvetica" pitchFamily="-112" charset="0"/>
                <a:ea typeface="ＭＳ Ｐゴシック" pitchFamily="-112" charset="-128"/>
                <a:cs typeface="ＭＳ Ｐゴシック" pitchFamily="-1" charset="-128"/>
              </a:rPr>
              <a:t>Values platform-specific</a:t>
            </a:r>
          </a:p>
        </p:txBody>
      </p:sp>
      <p:graphicFrame>
        <p:nvGraphicFramePr>
          <p:cNvPr id="41988" name="Object 2"/>
          <p:cNvGraphicFramePr>
            <a:graphicFrameLocks noChangeAspect="1"/>
          </p:cNvGraphicFramePr>
          <p:nvPr/>
        </p:nvGraphicFramePr>
        <p:xfrm>
          <a:off x="442913" y="1219200"/>
          <a:ext cx="8396287" cy="1714500"/>
        </p:xfrm>
        <a:graphic>
          <a:graphicData uri="http://schemas.openxmlformats.org/presentationml/2006/ole">
            <mc:AlternateContent xmlns:mc="http://schemas.openxmlformats.org/markup-compatibility/2006">
              <mc:Choice xmlns:v="urn:schemas-microsoft-com:vml" Requires="v">
                <p:oleObj spid="_x0000_s42040" name="Document" r:id="rId4" imgW="7327900" imgH="1498600" progId="Word.Document.8">
                  <p:embed/>
                </p:oleObj>
              </mc:Choice>
              <mc:Fallback>
                <p:oleObj name="Document" r:id="rId4" imgW="7327900" imgH="14986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13" y="1219200"/>
                        <a:ext cx="8396287" cy="1714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latin typeface="Helvetica" charset="0"/>
              </a:rPr>
              <a:t>Unsigned Integer Addition</a:t>
            </a:r>
          </a:p>
        </p:txBody>
      </p:sp>
      <p:sp>
        <p:nvSpPr>
          <p:cNvPr id="86019" name="Rectangle 3"/>
          <p:cNvSpPr>
            <a:spLocks noGrp="1" noChangeArrowheads="1"/>
          </p:cNvSpPr>
          <p:nvPr>
            <p:ph idx="1"/>
          </p:nvPr>
        </p:nvSpPr>
        <p:spPr>
          <a:xfrm>
            <a:off x="290513" y="1220788"/>
            <a:ext cx="4205287" cy="2208212"/>
          </a:xfrm>
        </p:spPr>
        <p:txBody>
          <a:bodyPr lIns="90487" tIns="44450" rIns="90487" bIns="44450"/>
          <a:lstStyle/>
          <a:p>
            <a:pPr eaLnBrk="1" hangingPunct="1">
              <a:buFont typeface="Arial" charset="0"/>
              <a:buChar char="•"/>
              <a:defRPr/>
            </a:pPr>
            <a:r>
              <a:rPr lang="en-US" dirty="0">
                <a:latin typeface="Helvetica" charset="0"/>
              </a:rPr>
              <a:t>Example: 4-bit addition of 6 + 7</a:t>
            </a:r>
          </a:p>
          <a:p>
            <a:pPr lvl="1" eaLnBrk="1" hangingPunct="1">
              <a:buFont typeface="Arial" charset="0"/>
              <a:buChar char="•"/>
              <a:defRPr/>
            </a:pPr>
            <a:r>
              <a:rPr lang="en-US" dirty="0">
                <a:latin typeface="Helvetica" charset="0"/>
                <a:ea typeface="ＭＳ Ｐゴシック" charset="0"/>
                <a:cs typeface="ＭＳ Ｐゴシック" charset="0"/>
              </a:rPr>
              <a:t>Just as for decimal, there is a carry, e.g. 1 added to 1 causes a carry of a 1 to the next </a:t>
            </a:r>
            <a:r>
              <a:rPr lang="en-US" dirty="0" smtClean="0">
                <a:latin typeface="Helvetica" charset="0"/>
                <a:ea typeface="ＭＳ Ｐゴシック" charset="0"/>
                <a:cs typeface="ＭＳ Ｐゴシック" charset="0"/>
              </a:rPr>
              <a:t>column</a:t>
            </a:r>
            <a:endParaRPr lang="en-US" dirty="0">
              <a:latin typeface="Helvetica" charset="0"/>
              <a:ea typeface="ＭＳ Ｐゴシック" charset="0"/>
              <a:cs typeface="ＭＳ Ｐゴシック" charset="0"/>
            </a:endParaRPr>
          </a:p>
        </p:txBody>
      </p:sp>
      <p:pic>
        <p:nvPicPr>
          <p:cNvPr id="4403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4700" y="1447800"/>
            <a:ext cx="44831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a:grpSpLocks/>
          </p:cNvGrpSpPr>
          <p:nvPr/>
        </p:nvGrpSpPr>
        <p:grpSpPr bwMode="auto">
          <a:xfrm>
            <a:off x="366713" y="3308350"/>
            <a:ext cx="8688387" cy="2482850"/>
            <a:chOff x="366713" y="3308350"/>
            <a:chExt cx="8688387" cy="2482850"/>
          </a:xfrm>
        </p:grpSpPr>
        <p:pic>
          <p:nvPicPr>
            <p:cNvPr id="4403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810000"/>
              <a:ext cx="44831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366713" y="3308350"/>
              <a:ext cx="4205287" cy="1873250"/>
            </a:xfrm>
            <a:prstGeom prst="rect">
              <a:avLst/>
            </a:prstGeom>
            <a:noFill/>
            <a:ln w="9525">
              <a:noFill/>
              <a:miter lim="800000"/>
              <a:headEnd/>
              <a:tailEnd/>
            </a:ln>
            <a:effec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buFont typeface="Arial" charset="0"/>
                <a:buChar char="•"/>
                <a:defRPr/>
              </a:pPr>
              <a:endParaRPr lang="en-US" dirty="0" smtClean="0">
                <a:solidFill>
                  <a:srgbClr val="003300"/>
                </a:solidFill>
                <a:latin typeface="Helvetica" charset="0"/>
              </a:endParaRPr>
            </a:p>
            <a:p>
              <a:pPr eaLnBrk="1" hangingPunct="1">
                <a:buClr>
                  <a:srgbClr val="660033"/>
                </a:buClr>
                <a:buFont typeface="Arial" charset="0"/>
                <a:buChar char="•"/>
                <a:defRPr/>
              </a:pPr>
              <a:r>
                <a:rPr lang="en-US" dirty="0" smtClean="0">
                  <a:solidFill>
                    <a:srgbClr val="003300"/>
                  </a:solidFill>
                  <a:latin typeface="Helvetica" charset="0"/>
                </a:rPr>
                <a:t>Example: 13 + 5</a:t>
              </a:r>
            </a:p>
            <a:p>
              <a:pPr lvl="1" eaLnBrk="1" hangingPunct="1">
                <a:lnSpc>
                  <a:spcPct val="90000"/>
                </a:lnSpc>
                <a:buClr>
                  <a:srgbClr val="660033"/>
                </a:buClr>
                <a:buFont typeface="Arial" charset="0"/>
                <a:buChar char="•"/>
                <a:defRPr/>
              </a:pPr>
              <a:r>
                <a:rPr lang="en-US" dirty="0" smtClean="0">
                  <a:solidFill>
                    <a:srgbClr val="000066"/>
                  </a:solidFill>
                  <a:latin typeface="Helvetica" charset="0"/>
                  <a:ea typeface="ＭＳ Ｐゴシック" charset="0"/>
                </a:rPr>
                <a:t>Note that the last carry = 1 which shows that there is an overflow</a:t>
              </a:r>
            </a:p>
          </p:txBody>
        </p:sp>
      </p:grpSp>
      <p:sp>
        <p:nvSpPr>
          <p:cNvPr id="8" name="Rectangle 3"/>
          <p:cNvSpPr txBox="1">
            <a:spLocks noChangeArrowheads="1"/>
          </p:cNvSpPr>
          <p:nvPr/>
        </p:nvSpPr>
        <p:spPr bwMode="auto">
          <a:xfrm>
            <a:off x="381000" y="5410200"/>
            <a:ext cx="4205288" cy="1066800"/>
          </a:xfrm>
          <a:prstGeom prst="rect">
            <a:avLst/>
          </a:prstGeom>
          <a:noFill/>
          <a:ln w="9525">
            <a:noFill/>
            <a:miter lim="800000"/>
            <a:headEnd/>
            <a:tailEnd/>
          </a:ln>
          <a:effec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buFont typeface="Arial" charset="0"/>
              <a:buChar char="•"/>
              <a:defRPr/>
            </a:pPr>
            <a:r>
              <a:rPr lang="en-US" dirty="0" smtClean="0">
                <a:solidFill>
                  <a:srgbClr val="003300"/>
                </a:solidFill>
                <a:latin typeface="Helvetica" charset="0"/>
              </a:rPr>
              <a:t>How to detect overflow?</a:t>
            </a:r>
          </a:p>
          <a:p>
            <a:pPr lvl="1" eaLnBrk="1" hangingPunct="1">
              <a:lnSpc>
                <a:spcPct val="90000"/>
              </a:lnSpc>
              <a:buClr>
                <a:srgbClr val="660033"/>
              </a:buClr>
              <a:buFont typeface="Arial" charset="0"/>
              <a:buChar char="•"/>
              <a:defRPr/>
            </a:pPr>
            <a:r>
              <a:rPr lang="en-US" dirty="0" smtClean="0">
                <a:solidFill>
                  <a:srgbClr val="000066"/>
                </a:solidFill>
                <a:latin typeface="Helvetica" charset="0"/>
                <a:ea typeface="ＭＳ Ｐゴシック" charset="0"/>
              </a:rPr>
              <a:t>See if the MS/final carry bit = 1</a:t>
            </a:r>
          </a:p>
        </p:txBody>
      </p:sp>
      <p:sp>
        <p:nvSpPr>
          <p:cNvPr id="3" name="TextBox 2"/>
          <p:cNvSpPr txBox="1">
            <a:spLocks noChangeArrowheads="1"/>
          </p:cNvSpPr>
          <p:nvPr/>
        </p:nvSpPr>
        <p:spPr bwMode="auto">
          <a:xfrm>
            <a:off x="7010400" y="5105400"/>
            <a:ext cx="1890713"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FF0000"/>
                </a:solidFill>
              </a:rPr>
              <a:t>= 2!</a:t>
            </a:r>
          </a:p>
          <a:p>
            <a:pPr algn="ctr">
              <a:lnSpc>
                <a:spcPct val="90000"/>
              </a:lnSpc>
            </a:pPr>
            <a:r>
              <a:rPr lang="en-US" sz="1800">
                <a:solidFill>
                  <a:srgbClr val="FF0000"/>
                </a:solidFill>
              </a:rPr>
              <a:t>(ignoring carry)</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dissolve">
                                      <p:cBhvr>
                                        <p:cTn id="20" dur="500"/>
                                        <p:tgtEl>
                                          <p:spTgt spid="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dissolve">
                                      <p:cBhvr>
                                        <p:cTn id="2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3400" y="323850"/>
            <a:ext cx="6381750" cy="555625"/>
          </a:xfrm>
          <a:effectLst>
            <a:outerShdw blurRad="63500" dist="53882" dir="2700000" algn="ctr" rotWithShape="0">
              <a:srgbClr val="969696"/>
            </a:outerShdw>
          </a:effectLst>
        </p:spPr>
        <p:txBody>
          <a:bodyPr/>
          <a:lstStyle/>
          <a:p>
            <a:pPr eaLnBrk="1" hangingPunct="1">
              <a:defRPr/>
            </a:pPr>
            <a:r>
              <a:rPr lang="en-US" dirty="0">
                <a:ea typeface="+mj-ea"/>
                <a:cs typeface="+mj-cs"/>
              </a:rPr>
              <a:t>Unsigned </a:t>
            </a:r>
            <a:r>
              <a:rPr lang="en-US" dirty="0" smtClean="0">
                <a:ea typeface="+mj-ea"/>
                <a:cs typeface="+mj-cs"/>
              </a:rPr>
              <a:t>Modular Addition</a:t>
            </a:r>
            <a:endParaRPr lang="en-US" dirty="0">
              <a:ea typeface="+mj-ea"/>
              <a:cs typeface="+mj-cs"/>
            </a:endParaRPr>
          </a:p>
        </p:txBody>
      </p:sp>
      <p:sp>
        <p:nvSpPr>
          <p:cNvPr id="67587" name="Rectangle 3"/>
          <p:cNvSpPr>
            <a:spLocks noGrp="1" noChangeArrowheads="1"/>
          </p:cNvSpPr>
          <p:nvPr>
            <p:ph idx="1"/>
          </p:nvPr>
        </p:nvSpPr>
        <p:spPr>
          <a:xfrm>
            <a:off x="679450" y="3533775"/>
            <a:ext cx="5416550" cy="1643063"/>
          </a:xfrm>
        </p:spPr>
        <p:txBody>
          <a:bodyPr lIns="90487" tIns="44450" rIns="90487" bIns="44450"/>
          <a:lstStyle/>
          <a:p>
            <a:pPr eaLnBrk="1" hangingPunct="1">
              <a:tabLst>
                <a:tab pos="800100" algn="l"/>
                <a:tab pos="1257300" algn="l"/>
                <a:tab pos="3035300" algn="l"/>
                <a:tab pos="3429000" algn="l"/>
              </a:tabLst>
              <a:defRPr/>
            </a:pPr>
            <a:r>
              <a:rPr lang="en-US" dirty="0">
                <a:latin typeface="Helvetica" charset="0"/>
              </a:rPr>
              <a:t>Standard Addition Function</a:t>
            </a:r>
          </a:p>
          <a:p>
            <a:pPr lvl="1" eaLnBrk="1" hangingPunct="1">
              <a:tabLst>
                <a:tab pos="800100" algn="l"/>
                <a:tab pos="1257300" algn="l"/>
                <a:tab pos="3035300" algn="l"/>
                <a:tab pos="3429000" algn="l"/>
              </a:tabLst>
              <a:defRPr/>
            </a:pPr>
            <a:r>
              <a:rPr lang="en-US" dirty="0">
                <a:latin typeface="Helvetica" charset="0"/>
                <a:ea typeface="ＭＳ Ｐゴシック" charset="0"/>
              </a:rPr>
              <a:t>Ignores carry output</a:t>
            </a:r>
          </a:p>
          <a:p>
            <a:pPr eaLnBrk="1" hangingPunct="1">
              <a:tabLst>
                <a:tab pos="800100" algn="l"/>
                <a:tab pos="1257300" algn="l"/>
                <a:tab pos="3035300" algn="l"/>
                <a:tab pos="3429000" algn="l"/>
              </a:tabLst>
              <a:defRPr/>
            </a:pPr>
            <a:r>
              <a:rPr lang="en-US" dirty="0">
                <a:latin typeface="Helvetica" charset="0"/>
              </a:rPr>
              <a:t>Implements Modular Arithmetic</a:t>
            </a:r>
          </a:p>
          <a:p>
            <a:pPr lvl="1" eaLnBrk="1" hangingPunct="1">
              <a:buFont typeface="Wingdings" charset="0"/>
              <a:buNone/>
              <a:tabLst>
                <a:tab pos="800100" algn="l"/>
                <a:tab pos="1257300" algn="l"/>
                <a:tab pos="3035300" algn="l"/>
                <a:tab pos="3429000" algn="l"/>
              </a:tabLst>
              <a:defRPr/>
            </a:pPr>
            <a:r>
              <a:rPr lang="en-US" b="0" i="1" dirty="0">
                <a:latin typeface="Helvetica" charset="0"/>
                <a:ea typeface="ＭＳ Ｐゴシック" charset="0"/>
              </a:rPr>
              <a:t>s</a:t>
            </a:r>
            <a:r>
              <a:rPr lang="en-US" b="0" dirty="0">
                <a:latin typeface="Helvetica" charset="0"/>
                <a:ea typeface="ＭＳ Ｐゴシック" charset="0"/>
              </a:rPr>
              <a:t>		=	 </a:t>
            </a:r>
            <a:r>
              <a:rPr lang="en-US" b="0" dirty="0" err="1">
                <a:latin typeface="Helvetica" charset="0"/>
                <a:ea typeface="ＭＳ Ｐゴシック" charset="0"/>
              </a:rPr>
              <a:t>UAdd</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	=	(</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  mod 2</a:t>
            </a:r>
            <a:r>
              <a:rPr lang="en-US" b="0" i="1" baseline="30000" dirty="0">
                <a:latin typeface="Helvetica" charset="0"/>
                <a:ea typeface="ＭＳ Ｐゴシック" charset="0"/>
              </a:rPr>
              <a:t>w</a:t>
            </a:r>
          </a:p>
        </p:txBody>
      </p:sp>
      <p:graphicFrame>
        <p:nvGraphicFramePr>
          <p:cNvPr id="36867" name="Object 2"/>
          <p:cNvGraphicFramePr>
            <a:graphicFrameLocks/>
          </p:cNvGraphicFramePr>
          <p:nvPr/>
        </p:nvGraphicFramePr>
        <p:xfrm>
          <a:off x="2590800" y="5511800"/>
          <a:ext cx="4165600" cy="812800"/>
        </p:xfrm>
        <a:graphic>
          <a:graphicData uri="http://schemas.openxmlformats.org/presentationml/2006/ole">
            <mc:AlternateContent xmlns:mc="http://schemas.openxmlformats.org/markup-compatibility/2006">
              <mc:Choice xmlns:v="urn:schemas-microsoft-com:vml" Requires="v">
                <p:oleObj spid="_x0000_s46181" name="Equation" r:id="rId4" imgW="6096000" imgH="4064000" progId="Equation.3">
                  <p:embed/>
                </p:oleObj>
              </mc:Choice>
              <mc:Fallback>
                <p:oleObj name="Equation" r:id="rId4" imgW="6096000" imgH="40640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r="31808" b="80063"/>
                      <a:stretch>
                        <a:fillRect/>
                      </a:stretch>
                    </p:blipFill>
                    <p:spPr bwMode="auto">
                      <a:xfrm>
                        <a:off x="2590800" y="5511800"/>
                        <a:ext cx="4165600" cy="812800"/>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46084" name="Group 5"/>
          <p:cNvGrpSpPr>
            <a:grpSpLocks/>
          </p:cNvGrpSpPr>
          <p:nvPr/>
        </p:nvGrpSpPr>
        <p:grpSpPr bwMode="auto">
          <a:xfrm>
            <a:off x="4724400" y="1295400"/>
            <a:ext cx="2743200" cy="228600"/>
            <a:chOff x="2976" y="816"/>
            <a:chExt cx="1728" cy="144"/>
          </a:xfrm>
        </p:grpSpPr>
        <p:sp>
          <p:nvSpPr>
            <p:cNvPr id="46123" name="Rectangle 6"/>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4" name="Rectangle 7"/>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5" name="Rectangle 8"/>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6" name="Rectangle 9"/>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7" name="Rectangle 10"/>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8" name="Rectangle 11"/>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9" name="Rectangle 12"/>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46085" name="Group 13"/>
          <p:cNvGrpSpPr>
            <a:grpSpLocks/>
          </p:cNvGrpSpPr>
          <p:nvPr/>
        </p:nvGrpSpPr>
        <p:grpSpPr bwMode="auto">
          <a:xfrm>
            <a:off x="4724400" y="1752600"/>
            <a:ext cx="2743200" cy="228600"/>
            <a:chOff x="2976" y="1104"/>
            <a:chExt cx="1728" cy="144"/>
          </a:xfrm>
        </p:grpSpPr>
        <p:sp>
          <p:nvSpPr>
            <p:cNvPr id="46116" name="Rectangle 14"/>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7" name="Rectangle 15"/>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8" name="Rectangle 16"/>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9" name="Rectangle 17"/>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0" name="Rectangle 18"/>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1" name="Rectangle 19"/>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22" name="Rectangle 20"/>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46086" name="Rectangle 21"/>
          <p:cNvSpPr>
            <a:spLocks noChangeArrowheads="1"/>
          </p:cNvSpPr>
          <p:nvPr/>
        </p:nvSpPr>
        <p:spPr bwMode="auto">
          <a:xfrm>
            <a:off x="4114800" y="1219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46087" name="Rectangle 22"/>
          <p:cNvSpPr>
            <a:spLocks noChangeArrowheads="1"/>
          </p:cNvSpPr>
          <p:nvPr/>
        </p:nvSpPr>
        <p:spPr bwMode="auto">
          <a:xfrm>
            <a:off x="4114800" y="16764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v</a:t>
            </a:r>
          </a:p>
        </p:txBody>
      </p:sp>
      <p:grpSp>
        <p:nvGrpSpPr>
          <p:cNvPr id="2" name="Group 1"/>
          <p:cNvGrpSpPr>
            <a:grpSpLocks/>
          </p:cNvGrpSpPr>
          <p:nvPr/>
        </p:nvGrpSpPr>
        <p:grpSpPr bwMode="auto">
          <a:xfrm>
            <a:off x="457200" y="1676400"/>
            <a:ext cx="7162800" cy="823913"/>
            <a:chOff x="457200" y="1676400"/>
            <a:chExt cx="7162800" cy="823913"/>
          </a:xfrm>
        </p:grpSpPr>
        <p:sp>
          <p:nvSpPr>
            <p:cNvPr id="46102" name="Line 23"/>
            <p:cNvSpPr>
              <a:spLocks noChangeShapeType="1"/>
            </p:cNvSpPr>
            <p:nvPr/>
          </p:nvSpPr>
          <p:spPr bwMode="auto">
            <a:xfrm>
              <a:off x="3733800" y="20574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Rectangle 24"/>
            <p:cNvSpPr>
              <a:spLocks noChangeArrowheads="1"/>
            </p:cNvSpPr>
            <p:nvPr/>
          </p:nvSpPr>
          <p:spPr bwMode="auto">
            <a:xfrm>
              <a:off x="3733800" y="1676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grpSp>
          <p:nvGrpSpPr>
            <p:cNvPr id="46104" name="Group 25"/>
            <p:cNvGrpSpPr>
              <a:grpSpLocks/>
            </p:cNvGrpSpPr>
            <p:nvPr/>
          </p:nvGrpSpPr>
          <p:grpSpPr bwMode="auto">
            <a:xfrm>
              <a:off x="4495800" y="2209800"/>
              <a:ext cx="2971800" cy="228600"/>
              <a:chOff x="2832" y="1392"/>
              <a:chExt cx="1872" cy="144"/>
            </a:xfrm>
          </p:grpSpPr>
          <p:grpSp>
            <p:nvGrpSpPr>
              <p:cNvPr id="46107" name="Group 26"/>
              <p:cNvGrpSpPr>
                <a:grpSpLocks/>
              </p:cNvGrpSpPr>
              <p:nvPr/>
            </p:nvGrpSpPr>
            <p:grpSpPr bwMode="auto">
              <a:xfrm>
                <a:off x="2976" y="1392"/>
                <a:ext cx="1728" cy="144"/>
                <a:chOff x="2976" y="1392"/>
                <a:chExt cx="1728" cy="144"/>
              </a:xfrm>
            </p:grpSpPr>
            <p:sp>
              <p:nvSpPr>
                <p:cNvPr id="46109" name="Rectangle 2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0" name="Rectangle 2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1" name="Rectangle 2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2" name="Rectangle 3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3" name="Rectangle 3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4" name="Rectangle 3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15" name="Rectangle 3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46108" name="Rectangle 34"/>
              <p:cNvSpPr>
                <a:spLocks noChangeArrowheads="1"/>
              </p:cNvSpPr>
              <p:nvPr/>
            </p:nvSpPr>
            <p:spPr bwMode="auto">
              <a:xfrm>
                <a:off x="2832" y="1392"/>
                <a:ext cx="144" cy="144"/>
              </a:xfrm>
              <a:prstGeom prst="rect">
                <a:avLst/>
              </a:prstGeom>
              <a:solidFill>
                <a:schemeClr val="accent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grpSp>
        <p:sp>
          <p:nvSpPr>
            <p:cNvPr id="46105" name="Rectangle 35"/>
            <p:cNvSpPr>
              <a:spLocks noChangeArrowheads="1"/>
            </p:cNvSpPr>
            <p:nvPr/>
          </p:nvSpPr>
          <p:spPr bwMode="auto">
            <a:xfrm>
              <a:off x="3733800" y="2133600"/>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a:t>
              </a:r>
              <a:r>
                <a:rPr lang="en-US" sz="1800" b="0" i="1">
                  <a:solidFill>
                    <a:srgbClr val="000066"/>
                  </a:solidFill>
                  <a:latin typeface="Times" charset="0"/>
                </a:rPr>
                <a:t>v</a:t>
              </a:r>
            </a:p>
          </p:txBody>
        </p:sp>
        <p:sp>
          <p:nvSpPr>
            <p:cNvPr id="46106" name="Text Box 45"/>
            <p:cNvSpPr txBox="1">
              <a:spLocks noChangeArrowheads="1"/>
            </p:cNvSpPr>
            <p:nvPr/>
          </p:nvSpPr>
          <p:spPr bwMode="auto">
            <a:xfrm>
              <a:off x="457200" y="2057400"/>
              <a:ext cx="215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Sum: </a:t>
              </a:r>
              <a:r>
                <a:rPr lang="en-US" sz="1800" b="0" i="1">
                  <a:solidFill>
                    <a:srgbClr val="000066"/>
                  </a:solidFill>
                </a:rPr>
                <a:t>w</a:t>
              </a:r>
              <a:r>
                <a:rPr lang="en-US" sz="1800" b="0">
                  <a:solidFill>
                    <a:srgbClr val="000066"/>
                  </a:solidFill>
                </a:rPr>
                <a:t>+1 bits</a:t>
              </a:r>
            </a:p>
          </p:txBody>
        </p:sp>
      </p:grpSp>
      <p:sp>
        <p:nvSpPr>
          <p:cNvPr id="46089" name="Text Box 46"/>
          <p:cNvSpPr txBox="1">
            <a:spLocks noChangeArrowheads="1"/>
          </p:cNvSpPr>
          <p:nvPr/>
        </p:nvSpPr>
        <p:spPr bwMode="auto">
          <a:xfrm>
            <a:off x="457200" y="13716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grpSp>
        <p:nvGrpSpPr>
          <p:cNvPr id="3" name="Group 2"/>
          <p:cNvGrpSpPr>
            <a:grpSpLocks/>
          </p:cNvGrpSpPr>
          <p:nvPr/>
        </p:nvGrpSpPr>
        <p:grpSpPr bwMode="auto">
          <a:xfrm>
            <a:off x="457200" y="2514600"/>
            <a:ext cx="7162800" cy="519113"/>
            <a:chOff x="457200" y="2514600"/>
            <a:chExt cx="7162800" cy="519113"/>
          </a:xfrm>
        </p:grpSpPr>
        <p:grpSp>
          <p:nvGrpSpPr>
            <p:cNvPr id="46091" name="Group 36"/>
            <p:cNvGrpSpPr>
              <a:grpSpLocks/>
            </p:cNvGrpSpPr>
            <p:nvPr/>
          </p:nvGrpSpPr>
          <p:grpSpPr bwMode="auto">
            <a:xfrm>
              <a:off x="4724400" y="2667000"/>
              <a:ext cx="2743200" cy="228600"/>
              <a:chOff x="2976" y="1392"/>
              <a:chExt cx="1728" cy="144"/>
            </a:xfrm>
          </p:grpSpPr>
          <p:sp>
            <p:nvSpPr>
              <p:cNvPr id="46095" name="Rectangle 37"/>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6" name="Rectangle 38"/>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7" name="Rectangle 39"/>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8" name="Rectangle 40"/>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099" name="Rectangle 41"/>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00" name="Rectangle 42"/>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46101" name="Rectangle 43"/>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46092" name="Line 44"/>
            <p:cNvSpPr>
              <a:spLocks noChangeShapeType="1"/>
            </p:cNvSpPr>
            <p:nvPr/>
          </p:nvSpPr>
          <p:spPr bwMode="auto">
            <a:xfrm>
              <a:off x="3733800" y="25146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093" name="Text Box 47"/>
            <p:cNvSpPr txBox="1">
              <a:spLocks noChangeArrowheads="1"/>
            </p:cNvSpPr>
            <p:nvPr/>
          </p:nvSpPr>
          <p:spPr bwMode="auto">
            <a:xfrm>
              <a:off x="457200" y="266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Carry: </a:t>
              </a:r>
              <a:r>
                <a:rPr lang="en-US" sz="1800" b="0" i="1">
                  <a:solidFill>
                    <a:srgbClr val="000066"/>
                  </a:solidFill>
                </a:rPr>
                <a:t>w</a:t>
              </a:r>
              <a:r>
                <a:rPr lang="en-US" sz="1800" b="0">
                  <a:solidFill>
                    <a:srgbClr val="000066"/>
                  </a:solidFill>
                </a:rPr>
                <a:t> bits</a:t>
              </a:r>
            </a:p>
          </p:txBody>
        </p:sp>
        <p:sp>
          <p:nvSpPr>
            <p:cNvPr id="46094" name="Rectangle 48"/>
            <p:cNvSpPr>
              <a:spLocks noChangeArrowheads="1"/>
            </p:cNvSpPr>
            <p:nvPr/>
          </p:nvSpPr>
          <p:spPr bwMode="auto">
            <a:xfrm>
              <a:off x="3027363" y="2667000"/>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UAdd</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a:t>
              </a:r>
              <a:r>
                <a:rPr lang="en-US" sz="1800" b="0" i="1">
                  <a:solidFill>
                    <a:srgbClr val="000066"/>
                  </a:solidFill>
                  <a:latin typeface="Times" charset="0"/>
                </a:rPr>
                <a:t>v</a:t>
              </a:r>
              <a:r>
                <a:rPr lang="en-US" sz="1800" b="0">
                  <a:solidFill>
                    <a:srgbClr val="000066"/>
                  </a:solidFill>
                  <a:latin typeface="Times" charset="0"/>
                </a:rPr>
                <a: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7587">
                                            <p:txEl>
                                              <p:pRg st="0" end="0"/>
                                            </p:txEl>
                                          </p:spTgt>
                                        </p:tgtEl>
                                        <p:attrNameLst>
                                          <p:attrName>style.visibility</p:attrName>
                                        </p:attrNameLst>
                                      </p:cBhvr>
                                      <p:to>
                                        <p:strVal val="visible"/>
                                      </p:to>
                                    </p:set>
                                    <p:animEffect transition="in" filter="dissolve">
                                      <p:cBhvr>
                                        <p:cTn id="17" dur="500"/>
                                        <p:tgtEl>
                                          <p:spTgt spid="67587">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7587">
                                            <p:txEl>
                                              <p:pRg st="1" end="1"/>
                                            </p:txEl>
                                          </p:spTgt>
                                        </p:tgtEl>
                                        <p:attrNameLst>
                                          <p:attrName>style.visibility</p:attrName>
                                        </p:attrNameLst>
                                      </p:cBhvr>
                                      <p:to>
                                        <p:strVal val="visible"/>
                                      </p:to>
                                    </p:set>
                                    <p:animEffect transition="in" filter="dissolve">
                                      <p:cBhvr>
                                        <p:cTn id="20" dur="500"/>
                                        <p:tgtEl>
                                          <p:spTgt spid="6758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7587">
                                            <p:txEl>
                                              <p:pRg st="2" end="2"/>
                                            </p:txEl>
                                          </p:spTgt>
                                        </p:tgtEl>
                                        <p:attrNameLst>
                                          <p:attrName>style.visibility</p:attrName>
                                        </p:attrNameLst>
                                      </p:cBhvr>
                                      <p:to>
                                        <p:strVal val="visible"/>
                                      </p:to>
                                    </p:set>
                                    <p:animEffect transition="in" filter="dissolve">
                                      <p:cBhvr>
                                        <p:cTn id="25" dur="500"/>
                                        <p:tgtEl>
                                          <p:spTgt spid="67587">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7587">
                                            <p:txEl>
                                              <p:pRg st="3" end="3"/>
                                            </p:txEl>
                                          </p:spTgt>
                                        </p:tgtEl>
                                        <p:attrNameLst>
                                          <p:attrName>style.visibility</p:attrName>
                                        </p:attrNameLst>
                                      </p:cBhvr>
                                      <p:to>
                                        <p:strVal val="visible"/>
                                      </p:to>
                                    </p:set>
                                    <p:animEffect transition="in" filter="dissolve">
                                      <p:cBhvr>
                                        <p:cTn id="28" dur="500"/>
                                        <p:tgtEl>
                                          <p:spTgt spid="6758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36867"/>
                                        </p:tgtEl>
                                        <p:attrNameLst>
                                          <p:attrName>style.visibility</p:attrName>
                                        </p:attrNameLst>
                                      </p:cBhvr>
                                      <p:to>
                                        <p:strVal val="visible"/>
                                      </p:to>
                                    </p:set>
                                    <p:animEffect transition="in" filter="dissolve">
                                      <p:cBhvr>
                                        <p:cTn id="33" dur="5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Object 2"/>
          <p:cNvGraphicFramePr>
            <a:graphicFrameLocks noChangeAspect="1"/>
          </p:cNvGraphicFramePr>
          <p:nvPr/>
        </p:nvGraphicFramePr>
        <p:xfrm>
          <a:off x="3733800" y="1676400"/>
          <a:ext cx="4560888" cy="3973513"/>
        </p:xfrm>
        <a:graphic>
          <a:graphicData uri="http://schemas.openxmlformats.org/presentationml/2006/ole">
            <mc:AlternateContent xmlns:mc="http://schemas.openxmlformats.org/markup-compatibility/2006">
              <mc:Choice xmlns:v="urn:schemas-microsoft-com:vml" Requires="v">
                <p:oleObj spid="_x0000_s48186" name="Chart" r:id="rId4" imgW="4356100" imgH="3556000" progId="Excel.Chart.8">
                  <p:embed/>
                </p:oleObj>
              </mc:Choice>
              <mc:Fallback>
                <p:oleObj name="Chart" r:id="rId4" imgW="4356100" imgH="3556000" progId="Excel.Char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676400"/>
                        <a:ext cx="4560888" cy="3973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8611" name="Rectangle 3"/>
          <p:cNvSpPr>
            <a:spLocks noGrp="1" noChangeArrowheads="1"/>
          </p:cNvSpPr>
          <p:nvPr>
            <p:ph type="title"/>
          </p:nvPr>
        </p:nvSpPr>
        <p:spPr>
          <a:xfrm>
            <a:off x="457200" y="323850"/>
            <a:ext cx="7540625" cy="555625"/>
          </a:xfrm>
          <a:effectLst>
            <a:outerShdw blurRad="63500" dist="53882" dir="2700000" algn="ctr" rotWithShape="0">
              <a:srgbClr val="969696"/>
            </a:outerShdw>
          </a:effectLst>
        </p:spPr>
        <p:txBody>
          <a:bodyPr/>
          <a:lstStyle/>
          <a:p>
            <a:pPr eaLnBrk="1" hangingPunct="1">
              <a:defRPr/>
            </a:pPr>
            <a:r>
              <a:rPr lang="en-US" dirty="0">
                <a:ea typeface="+mj-ea"/>
                <a:cs typeface="+mj-cs"/>
              </a:rPr>
              <a:t>Visualizing </a:t>
            </a:r>
            <a:r>
              <a:rPr lang="en-US" dirty="0" smtClean="0">
                <a:ea typeface="+mj-ea"/>
                <a:cs typeface="+mj-cs"/>
              </a:rPr>
              <a:t>Ideal Integer </a:t>
            </a:r>
            <a:r>
              <a:rPr lang="en-US" dirty="0">
                <a:ea typeface="+mj-ea"/>
                <a:cs typeface="+mj-cs"/>
              </a:rPr>
              <a:t>Addition</a:t>
            </a:r>
          </a:p>
        </p:txBody>
      </p:sp>
      <p:sp>
        <p:nvSpPr>
          <p:cNvPr id="68612" name="Rectangle 4"/>
          <p:cNvSpPr>
            <a:spLocks noGrp="1" noChangeArrowheads="1"/>
          </p:cNvSpPr>
          <p:nvPr>
            <p:ph idx="1"/>
          </p:nvPr>
        </p:nvSpPr>
        <p:spPr>
          <a:xfrm>
            <a:off x="290513" y="1220788"/>
            <a:ext cx="3290887" cy="5224462"/>
          </a:xfrm>
        </p:spPr>
        <p:txBody>
          <a:bodyPr lIns="90487" tIns="44450" rIns="90487" bIns="44450"/>
          <a:lstStyle/>
          <a:p>
            <a:pPr marL="228600" indent="-228600" eaLnBrk="1" hangingPunct="1">
              <a:defRPr/>
            </a:pPr>
            <a:r>
              <a:rPr lang="en-US">
                <a:latin typeface="Helvetica" charset="0"/>
              </a:rPr>
              <a:t>Integer Addition</a:t>
            </a:r>
          </a:p>
          <a:p>
            <a:pPr marL="635000" lvl="1" indent="-228600" eaLnBrk="1" hangingPunct="1">
              <a:defRPr/>
            </a:pPr>
            <a:r>
              <a:rPr lang="en-US">
                <a:latin typeface="Helvetica" charset="0"/>
                <a:ea typeface="ＭＳ Ｐゴシック" charset="0"/>
              </a:rPr>
              <a:t>4-bit integers </a:t>
            </a:r>
            <a:r>
              <a:rPr lang="en-US" i="1">
                <a:latin typeface="Helvetica" charset="0"/>
                <a:ea typeface="ＭＳ Ｐゴシック" charset="0"/>
              </a:rPr>
              <a:t>u</a:t>
            </a:r>
            <a:r>
              <a:rPr lang="en-US">
                <a:latin typeface="Helvetica" charset="0"/>
                <a:ea typeface="ＭＳ Ｐゴシック" charset="0"/>
              </a:rPr>
              <a:t>, </a:t>
            </a:r>
            <a:r>
              <a:rPr lang="en-US" i="1">
                <a:latin typeface="Helvetica" charset="0"/>
                <a:ea typeface="ＭＳ Ｐゴシック" charset="0"/>
              </a:rPr>
              <a:t>v</a:t>
            </a:r>
            <a:endParaRPr lang="en-US">
              <a:latin typeface="Helvetica" charset="0"/>
              <a:ea typeface="ＭＳ Ｐゴシック" charset="0"/>
            </a:endParaRPr>
          </a:p>
          <a:p>
            <a:pPr marL="635000" lvl="1" indent="-228600" eaLnBrk="1" hangingPunct="1">
              <a:defRPr/>
            </a:pPr>
            <a:r>
              <a:rPr lang="en-US">
                <a:latin typeface="Helvetica" charset="0"/>
                <a:ea typeface="ＭＳ Ｐゴシック" charset="0"/>
              </a:rPr>
              <a:t>Compute true sum Add</a:t>
            </a:r>
            <a:r>
              <a:rPr lang="en-US" baseline="-25000">
                <a:latin typeface="Helvetica" charset="0"/>
                <a:ea typeface="ＭＳ Ｐゴシック" charset="0"/>
              </a:rPr>
              <a:t>4</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a:t>
            </a:r>
          </a:p>
          <a:p>
            <a:pPr marL="635000" lvl="1" indent="-228600" eaLnBrk="1" hangingPunct="1">
              <a:defRPr/>
            </a:pPr>
            <a:r>
              <a:rPr lang="en-US">
                <a:latin typeface="Helvetica" charset="0"/>
                <a:ea typeface="ＭＳ Ｐゴシック" charset="0"/>
              </a:rPr>
              <a:t>Values increase linearly with </a:t>
            </a:r>
            <a:r>
              <a:rPr lang="en-US" i="1">
                <a:latin typeface="Helvetica" charset="0"/>
                <a:ea typeface="ＭＳ Ｐゴシック" charset="0"/>
              </a:rPr>
              <a:t>u</a:t>
            </a:r>
            <a:r>
              <a:rPr lang="en-US">
                <a:latin typeface="Helvetica" charset="0"/>
                <a:ea typeface="ＭＳ Ｐゴシック" charset="0"/>
              </a:rPr>
              <a:t> and </a:t>
            </a:r>
            <a:r>
              <a:rPr lang="en-US" i="1">
                <a:latin typeface="Helvetica" charset="0"/>
                <a:ea typeface="ＭＳ Ｐゴシック" charset="0"/>
              </a:rPr>
              <a:t>v</a:t>
            </a:r>
          </a:p>
          <a:p>
            <a:pPr marL="635000" lvl="1" indent="-228600" eaLnBrk="1" hangingPunct="1">
              <a:defRPr/>
            </a:pPr>
            <a:r>
              <a:rPr lang="en-US">
                <a:latin typeface="Helvetica" charset="0"/>
                <a:ea typeface="ＭＳ Ｐゴシック" charset="0"/>
              </a:rPr>
              <a:t>Forms planar surface</a:t>
            </a:r>
          </a:p>
          <a:p>
            <a:pPr marL="635000" lvl="1" indent="-228600" eaLnBrk="1" hangingPunct="1">
              <a:defRPr/>
            </a:pPr>
            <a:r>
              <a:rPr lang="en-US">
                <a:latin typeface="Helvetica" charset="0"/>
                <a:ea typeface="ＭＳ Ｐゴシック" charset="0"/>
              </a:rPr>
              <a:t>With 4-bit integers, the true sum could require 5 bits</a:t>
            </a:r>
          </a:p>
        </p:txBody>
      </p:sp>
      <p:sp>
        <p:nvSpPr>
          <p:cNvPr id="48132" name="Rectangle 5"/>
          <p:cNvSpPr>
            <a:spLocks noChangeArrowheads="1"/>
          </p:cNvSpPr>
          <p:nvPr/>
        </p:nvSpPr>
        <p:spPr bwMode="auto">
          <a:xfrm>
            <a:off x="5257800" y="1219200"/>
            <a:ext cx="1319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48133" name="Rectangle 7"/>
          <p:cNvSpPr>
            <a:spLocks noChangeArrowheads="1"/>
          </p:cNvSpPr>
          <p:nvPr/>
        </p:nvSpPr>
        <p:spPr bwMode="auto">
          <a:xfrm>
            <a:off x="7239000" y="45720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48134" name="Rectangle 21"/>
          <p:cNvSpPr>
            <a:spLocks noChangeArrowheads="1"/>
          </p:cNvSpPr>
          <p:nvPr/>
        </p:nvSpPr>
        <p:spPr bwMode="auto">
          <a:xfrm>
            <a:off x="4403725" y="5378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7" name="Object 2"/>
          <p:cNvGraphicFramePr>
            <a:graphicFrameLocks noChangeAspect="1"/>
          </p:cNvGraphicFramePr>
          <p:nvPr/>
        </p:nvGraphicFramePr>
        <p:xfrm>
          <a:off x="3810000" y="1828800"/>
          <a:ext cx="4560888" cy="3975100"/>
        </p:xfrm>
        <a:graphic>
          <a:graphicData uri="http://schemas.openxmlformats.org/presentationml/2006/ole">
            <mc:AlternateContent xmlns:mc="http://schemas.openxmlformats.org/markup-compatibility/2006">
              <mc:Choice xmlns:v="urn:schemas-microsoft-com:vml" Requires="v">
                <p:oleObj spid="_x0000_s50258" name="Chart" r:id="rId4" imgW="4356100" imgH="3556000" progId="Excel.Chart.8">
                  <p:embed/>
                </p:oleObj>
              </mc:Choice>
              <mc:Fallback>
                <p:oleObj name="Chart" r:id="rId4" imgW="4356100" imgH="3556000" progId="Excel.Char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18288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9635" name="Rectangle 3"/>
          <p:cNvSpPr>
            <a:spLocks noGrp="1" noChangeArrowheads="1"/>
          </p:cNvSpPr>
          <p:nvPr>
            <p:ph type="title"/>
          </p:nvPr>
        </p:nvSpPr>
        <p:spPr>
          <a:xfrm>
            <a:off x="457200" y="323850"/>
            <a:ext cx="7848600" cy="555625"/>
          </a:xfrm>
          <a:effectLst>
            <a:outerShdw blurRad="63500" dist="53882" dir="2700000" algn="ctr" rotWithShape="0">
              <a:srgbClr val="969696"/>
            </a:outerShdw>
          </a:effectLst>
        </p:spPr>
        <p:txBody>
          <a:bodyPr/>
          <a:lstStyle/>
          <a:p>
            <a:pPr eaLnBrk="1" hangingPunct="1">
              <a:defRPr/>
            </a:pPr>
            <a:r>
              <a:rPr lang="en-US" dirty="0">
                <a:ea typeface="+mj-ea"/>
                <a:cs typeface="+mj-cs"/>
              </a:rPr>
              <a:t>Visualizing Unsigned </a:t>
            </a:r>
            <a:r>
              <a:rPr lang="en-US" dirty="0" smtClean="0">
                <a:ea typeface="+mj-ea"/>
                <a:cs typeface="+mj-cs"/>
              </a:rPr>
              <a:t>Modular Addition</a:t>
            </a:r>
            <a:endParaRPr lang="en-US" dirty="0">
              <a:ea typeface="+mj-ea"/>
              <a:cs typeface="+mj-cs"/>
            </a:endParaRPr>
          </a:p>
        </p:txBody>
      </p:sp>
      <p:sp>
        <p:nvSpPr>
          <p:cNvPr id="69636" name="Rectangle 4"/>
          <p:cNvSpPr>
            <a:spLocks noGrp="1" noChangeArrowheads="1"/>
          </p:cNvSpPr>
          <p:nvPr>
            <p:ph idx="1"/>
          </p:nvPr>
        </p:nvSpPr>
        <p:spPr>
          <a:xfrm>
            <a:off x="290513" y="1220788"/>
            <a:ext cx="3476625" cy="5224462"/>
          </a:xfrm>
        </p:spPr>
        <p:txBody>
          <a:bodyPr lIns="90487" tIns="44450" rIns="90487" bIns="44450"/>
          <a:lstStyle/>
          <a:p>
            <a:pPr eaLnBrk="1" hangingPunct="1">
              <a:buFont typeface="Wingdings" pitchFamily="-112" charset="2"/>
              <a:buNone/>
              <a:defRPr/>
            </a:pPr>
            <a:r>
              <a:rPr lang="en-US" dirty="0">
                <a:ea typeface="+mn-ea"/>
                <a:cs typeface="+mn-cs"/>
              </a:rPr>
              <a:t>Wraps Around</a:t>
            </a:r>
          </a:p>
          <a:p>
            <a:pPr lvl="1" eaLnBrk="1" hangingPunct="1">
              <a:buFont typeface="Wingdings" pitchFamily="-112" charset="2"/>
              <a:buChar char="n"/>
              <a:defRPr/>
            </a:pPr>
            <a:r>
              <a:rPr lang="en-US" dirty="0"/>
              <a:t>If true sum ≥ 2</a:t>
            </a:r>
            <a:r>
              <a:rPr lang="en-US" i="1" baseline="30000" dirty="0"/>
              <a:t>w</a:t>
            </a:r>
            <a:endParaRPr lang="en-US" dirty="0"/>
          </a:p>
          <a:p>
            <a:pPr lvl="1" eaLnBrk="1" hangingPunct="1">
              <a:buFont typeface="Wingdings" pitchFamily="-112" charset="2"/>
              <a:buChar char="n"/>
              <a:defRPr/>
            </a:pPr>
            <a:r>
              <a:rPr lang="en-US" dirty="0"/>
              <a:t>At most once</a:t>
            </a:r>
          </a:p>
        </p:txBody>
      </p:sp>
      <p:grpSp>
        <p:nvGrpSpPr>
          <p:cNvPr id="50180" name="Group 5"/>
          <p:cNvGrpSpPr>
            <a:grpSpLocks/>
          </p:cNvGrpSpPr>
          <p:nvPr/>
        </p:nvGrpSpPr>
        <p:grpSpPr bwMode="auto">
          <a:xfrm>
            <a:off x="671513" y="3330575"/>
            <a:ext cx="1982787" cy="1735138"/>
            <a:chOff x="423" y="2098"/>
            <a:chExt cx="1249" cy="1093"/>
          </a:xfrm>
        </p:grpSpPr>
        <p:grpSp>
          <p:nvGrpSpPr>
            <p:cNvPr id="50193" name="Group 6"/>
            <p:cNvGrpSpPr>
              <a:grpSpLocks/>
            </p:cNvGrpSpPr>
            <p:nvPr/>
          </p:nvGrpSpPr>
          <p:grpSpPr bwMode="auto">
            <a:xfrm>
              <a:off x="776" y="2208"/>
              <a:ext cx="80" cy="864"/>
              <a:chOff x="776" y="2208"/>
              <a:chExt cx="80" cy="864"/>
            </a:xfrm>
          </p:grpSpPr>
          <p:sp>
            <p:nvSpPr>
              <p:cNvPr id="50203" name="Line 7"/>
              <p:cNvSpPr>
                <a:spLocks noChangeShapeType="1"/>
              </p:cNvSpPr>
              <p:nvPr/>
            </p:nvSpPr>
            <p:spPr bwMode="auto">
              <a:xfrm>
                <a:off x="816" y="2216"/>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4" name="Line 8"/>
              <p:cNvSpPr>
                <a:spLocks noChangeShapeType="1"/>
              </p:cNvSpPr>
              <p:nvPr/>
            </p:nvSpPr>
            <p:spPr bwMode="auto">
              <a:xfrm>
                <a:off x="776" y="307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5" name="Line 9"/>
              <p:cNvSpPr>
                <a:spLocks noChangeShapeType="1"/>
              </p:cNvSpPr>
              <p:nvPr/>
            </p:nvSpPr>
            <p:spPr bwMode="auto">
              <a:xfrm>
                <a:off x="776" y="264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6" name="Line 10"/>
              <p:cNvSpPr>
                <a:spLocks noChangeShapeType="1"/>
              </p:cNvSpPr>
              <p:nvPr/>
            </p:nvSpPr>
            <p:spPr bwMode="auto">
              <a:xfrm>
                <a:off x="776" y="220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0194" name="Group 11"/>
            <p:cNvGrpSpPr>
              <a:grpSpLocks/>
            </p:cNvGrpSpPr>
            <p:nvPr/>
          </p:nvGrpSpPr>
          <p:grpSpPr bwMode="auto">
            <a:xfrm>
              <a:off x="1592" y="2640"/>
              <a:ext cx="80" cy="432"/>
              <a:chOff x="1592" y="2640"/>
              <a:chExt cx="80" cy="432"/>
            </a:xfrm>
          </p:grpSpPr>
          <p:sp>
            <p:nvSpPr>
              <p:cNvPr id="50200" name="Line 12"/>
              <p:cNvSpPr>
                <a:spLocks noChangeShapeType="1"/>
              </p:cNvSpPr>
              <p:nvPr/>
            </p:nvSpPr>
            <p:spPr bwMode="auto">
              <a:xfrm>
                <a:off x="1632" y="2648"/>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1" name="Line 13"/>
              <p:cNvSpPr>
                <a:spLocks noChangeShapeType="1"/>
              </p:cNvSpPr>
              <p:nvPr/>
            </p:nvSpPr>
            <p:spPr bwMode="auto">
              <a:xfrm>
                <a:off x="1592" y="307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2" name="Line 14"/>
              <p:cNvSpPr>
                <a:spLocks noChangeShapeType="1"/>
              </p:cNvSpPr>
              <p:nvPr/>
            </p:nvSpPr>
            <p:spPr bwMode="auto">
              <a:xfrm>
                <a:off x="1592" y="264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0195" name="Line 15"/>
            <p:cNvSpPr>
              <a:spLocks noChangeShapeType="1"/>
            </p:cNvSpPr>
            <p:nvPr/>
          </p:nvSpPr>
          <p:spPr bwMode="auto">
            <a:xfrm>
              <a:off x="920" y="2880"/>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96" name="Freeform 16"/>
            <p:cNvSpPr>
              <a:spLocks/>
            </p:cNvSpPr>
            <p:nvPr/>
          </p:nvSpPr>
          <p:spPr bwMode="auto">
            <a:xfrm>
              <a:off x="912" y="2400"/>
              <a:ext cx="625" cy="337"/>
            </a:xfrm>
            <a:custGeom>
              <a:avLst/>
              <a:gdLst>
                <a:gd name="T0" fmla="*/ 0 w 625"/>
                <a:gd name="T1" fmla="*/ 0 h 337"/>
                <a:gd name="T2" fmla="*/ 240 w 625"/>
                <a:gd name="T3" fmla="*/ 0 h 337"/>
                <a:gd name="T4" fmla="*/ 384 w 625"/>
                <a:gd name="T5" fmla="*/ 336 h 337"/>
                <a:gd name="T6" fmla="*/ 624 w 625"/>
                <a:gd name="T7" fmla="*/ 336 h 337"/>
                <a:gd name="T8" fmla="*/ 0 60000 65536"/>
                <a:gd name="T9" fmla="*/ 0 60000 65536"/>
                <a:gd name="T10" fmla="*/ 0 60000 65536"/>
                <a:gd name="T11" fmla="*/ 0 60000 65536"/>
                <a:gd name="T12" fmla="*/ 0 w 625"/>
                <a:gd name="T13" fmla="*/ 0 h 337"/>
                <a:gd name="T14" fmla="*/ 625 w 625"/>
                <a:gd name="T15" fmla="*/ 337 h 337"/>
              </a:gdLst>
              <a:ahLst/>
              <a:cxnLst>
                <a:cxn ang="T8">
                  <a:pos x="T0" y="T1"/>
                </a:cxn>
                <a:cxn ang="T9">
                  <a:pos x="T2" y="T3"/>
                </a:cxn>
                <a:cxn ang="T10">
                  <a:pos x="T4" y="T5"/>
                </a:cxn>
                <a:cxn ang="T11">
                  <a:pos x="T6" y="T7"/>
                </a:cxn>
              </a:cxnLst>
              <a:rect l="T12" t="T13" r="T14" b="T15"/>
              <a:pathLst>
                <a:path w="625" h="337">
                  <a:moveTo>
                    <a:pt x="0" y="0"/>
                  </a:moveTo>
                  <a:lnTo>
                    <a:pt x="240" y="0"/>
                  </a:lnTo>
                  <a:lnTo>
                    <a:pt x="384" y="336"/>
                  </a:lnTo>
                  <a:lnTo>
                    <a:pt x="624" y="33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0197" name="Rectangle 17"/>
            <p:cNvSpPr>
              <a:spLocks noChangeArrowheads="1"/>
            </p:cNvSpPr>
            <p:nvPr/>
          </p:nvSpPr>
          <p:spPr bwMode="auto">
            <a:xfrm>
              <a:off x="423" y="296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0</a:t>
              </a:r>
            </a:p>
          </p:txBody>
        </p:sp>
        <p:sp>
          <p:nvSpPr>
            <p:cNvPr id="50198" name="Rectangle 18"/>
            <p:cNvSpPr>
              <a:spLocks noChangeArrowheads="1"/>
            </p:cNvSpPr>
            <p:nvPr/>
          </p:nvSpPr>
          <p:spPr bwMode="auto">
            <a:xfrm>
              <a:off x="423" y="2530"/>
              <a:ext cx="26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p>
          </p:txBody>
        </p:sp>
        <p:sp>
          <p:nvSpPr>
            <p:cNvPr id="50199" name="Rectangle 19"/>
            <p:cNvSpPr>
              <a:spLocks noChangeArrowheads="1"/>
            </p:cNvSpPr>
            <p:nvPr/>
          </p:nvSpPr>
          <p:spPr bwMode="auto">
            <a:xfrm>
              <a:off x="423" y="2098"/>
              <a:ext cx="373"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r>
                <a:rPr lang="en-US" sz="1800" b="0" baseline="30000">
                  <a:solidFill>
                    <a:srgbClr val="000066"/>
                  </a:solidFill>
                </a:rPr>
                <a:t>+1</a:t>
              </a:r>
            </a:p>
          </p:txBody>
        </p:sp>
      </p:grpSp>
      <p:sp>
        <p:nvSpPr>
          <p:cNvPr id="50181" name="Rectangle 20"/>
          <p:cNvSpPr>
            <a:spLocks noChangeArrowheads="1"/>
          </p:cNvSpPr>
          <p:nvPr/>
        </p:nvSpPr>
        <p:spPr bwMode="auto">
          <a:xfrm>
            <a:off x="5410200" y="1905000"/>
            <a:ext cx="1484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UAdd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50182" name="Rectangle 22"/>
          <p:cNvSpPr>
            <a:spLocks noChangeArrowheads="1"/>
          </p:cNvSpPr>
          <p:nvPr/>
        </p:nvSpPr>
        <p:spPr bwMode="auto">
          <a:xfrm>
            <a:off x="7764463" y="4519613"/>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50183" name="Rectangle 23"/>
          <p:cNvSpPr>
            <a:spLocks noChangeArrowheads="1"/>
          </p:cNvSpPr>
          <p:nvPr/>
        </p:nvSpPr>
        <p:spPr bwMode="auto">
          <a:xfrm>
            <a:off x="442913" y="3025775"/>
            <a:ext cx="1235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True Sum</a:t>
            </a:r>
          </a:p>
        </p:txBody>
      </p:sp>
      <p:sp>
        <p:nvSpPr>
          <p:cNvPr id="50184" name="Rectangle 24"/>
          <p:cNvSpPr>
            <a:spLocks noChangeArrowheads="1"/>
          </p:cNvSpPr>
          <p:nvPr/>
        </p:nvSpPr>
        <p:spPr bwMode="auto">
          <a:xfrm>
            <a:off x="1662113" y="4930775"/>
            <a:ext cx="1628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Modular Sum</a:t>
            </a:r>
          </a:p>
        </p:txBody>
      </p:sp>
      <p:sp>
        <p:nvSpPr>
          <p:cNvPr id="50185" name="Text Box 25"/>
          <p:cNvSpPr txBox="1">
            <a:spLocks noChangeArrowheads="1"/>
          </p:cNvSpPr>
          <p:nvPr/>
        </p:nvSpPr>
        <p:spPr bwMode="auto">
          <a:xfrm>
            <a:off x="1524000" y="3505200"/>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b="0">
                <a:solidFill>
                  <a:srgbClr val="000066"/>
                </a:solidFill>
              </a:rPr>
              <a:t>Overflow</a:t>
            </a:r>
          </a:p>
        </p:txBody>
      </p:sp>
      <p:sp>
        <p:nvSpPr>
          <p:cNvPr id="50186" name="Text Box 26"/>
          <p:cNvSpPr txBox="1">
            <a:spLocks noChangeArrowheads="1"/>
          </p:cNvSpPr>
          <p:nvPr/>
        </p:nvSpPr>
        <p:spPr bwMode="auto">
          <a:xfrm>
            <a:off x="6477000" y="1219200"/>
            <a:ext cx="1054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Overflow</a:t>
            </a:r>
          </a:p>
        </p:txBody>
      </p:sp>
      <p:sp>
        <p:nvSpPr>
          <p:cNvPr id="50187" name="Line 27"/>
          <p:cNvSpPr>
            <a:spLocks noChangeShapeType="1"/>
          </p:cNvSpPr>
          <p:nvPr/>
        </p:nvSpPr>
        <p:spPr bwMode="auto">
          <a:xfrm>
            <a:off x="7010400" y="1676400"/>
            <a:ext cx="3810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 name="Group 11"/>
          <p:cNvGrpSpPr>
            <a:grpSpLocks/>
          </p:cNvGrpSpPr>
          <p:nvPr/>
        </p:nvGrpSpPr>
        <p:grpSpPr bwMode="auto">
          <a:xfrm>
            <a:off x="1066800" y="5413375"/>
            <a:ext cx="5181600" cy="987425"/>
            <a:chOff x="990600" y="5378450"/>
            <a:chExt cx="5181600" cy="987599"/>
          </a:xfrm>
        </p:grpSpPr>
        <p:sp>
          <p:nvSpPr>
            <p:cNvPr id="50190" name="Rectangle 21"/>
            <p:cNvSpPr>
              <a:spLocks noChangeArrowheads="1"/>
            </p:cNvSpPr>
            <p:nvPr/>
          </p:nvSpPr>
          <p:spPr bwMode="auto">
            <a:xfrm>
              <a:off x="4403725" y="5378450"/>
              <a:ext cx="182741" cy="343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endParaRPr lang="en-US" sz="1800" i="1">
                <a:solidFill>
                  <a:srgbClr val="003300"/>
                </a:solidFill>
              </a:endParaRPr>
            </a:p>
          </p:txBody>
        </p:sp>
        <p:sp>
          <p:nvSpPr>
            <p:cNvPr id="50191" name="TextBox 1"/>
            <p:cNvSpPr txBox="1">
              <a:spLocks noChangeArrowheads="1"/>
            </p:cNvSpPr>
            <p:nvPr/>
          </p:nvSpPr>
          <p:spPr bwMode="auto">
            <a:xfrm>
              <a:off x="990600" y="6019800"/>
              <a:ext cx="374036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Example: ‘1111’ + ‘0001’ = ‘0000’!</a:t>
              </a:r>
            </a:p>
          </p:txBody>
        </p:sp>
        <p:cxnSp>
          <p:nvCxnSpPr>
            <p:cNvPr id="5" name="Elbow Connector 4"/>
            <p:cNvCxnSpPr>
              <a:stCxn id="50191" idx="3"/>
            </p:cNvCxnSpPr>
            <p:nvPr/>
          </p:nvCxnSpPr>
          <p:spPr bwMode="auto">
            <a:xfrm flipV="1">
              <a:off x="4730750" y="5486419"/>
              <a:ext cx="1441450" cy="706562"/>
            </a:xfrm>
            <a:prstGeom prst="bentConnector3">
              <a:avLst>
                <a:gd name="adj1" fmla="val 99347"/>
              </a:avLst>
            </a:prstGeom>
            <a:noFill/>
            <a:ln w="50800" cap="flat" cmpd="sng" algn="ctr">
              <a:solidFill>
                <a:schemeClr val="accent1">
                  <a:lumMod val="60000"/>
                  <a:lumOff val="40000"/>
                </a:schemeClr>
              </a:solidFill>
              <a:prstDash val="solid"/>
              <a:round/>
              <a:headEnd type="none" w="med" len="med"/>
              <a:tailEnd type="arrow"/>
            </a:ln>
            <a:effectLst/>
          </p:spPr>
        </p:cxnSp>
      </p:grpSp>
      <p:sp>
        <p:nvSpPr>
          <p:cNvPr id="50189" name="Rectangle 21"/>
          <p:cNvSpPr>
            <a:spLocks noChangeArrowheads="1"/>
          </p:cNvSpPr>
          <p:nvPr/>
        </p:nvSpPr>
        <p:spPr bwMode="auto">
          <a:xfrm>
            <a:off x="4556125" y="55308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latin typeface="Helvetica" charset="0"/>
              </a:rPr>
              <a:t>Two</a:t>
            </a:r>
            <a:r>
              <a:rPr lang="ja-JP" altLang="en-US">
                <a:latin typeface="Helvetica" charset="0"/>
              </a:rPr>
              <a:t>’</a:t>
            </a:r>
            <a:r>
              <a:rPr lang="en-US">
                <a:latin typeface="Helvetica" charset="0"/>
              </a:rPr>
              <a:t>s Complement Addition</a:t>
            </a:r>
          </a:p>
        </p:txBody>
      </p:sp>
      <p:sp>
        <p:nvSpPr>
          <p:cNvPr id="86019" name="Rectangle 3"/>
          <p:cNvSpPr>
            <a:spLocks noGrp="1" noChangeArrowheads="1"/>
          </p:cNvSpPr>
          <p:nvPr>
            <p:ph idx="1"/>
          </p:nvPr>
        </p:nvSpPr>
        <p:spPr>
          <a:xfrm>
            <a:off x="290513" y="1220788"/>
            <a:ext cx="4205287" cy="5224462"/>
          </a:xfrm>
        </p:spPr>
        <p:txBody>
          <a:bodyPr lIns="90487" tIns="44450" rIns="90487" bIns="44450"/>
          <a:lstStyle/>
          <a:p>
            <a:pPr eaLnBrk="1" hangingPunct="1">
              <a:buFont typeface="Arial"/>
              <a:buChar char="•"/>
              <a:defRPr/>
            </a:pPr>
            <a:r>
              <a:rPr lang="en-US" dirty="0" smtClean="0">
                <a:ea typeface="ＭＳ Ｐゴシック" pitchFamily="-1" charset="-128"/>
                <a:cs typeface="ＭＳ Ｐゴシック" pitchFamily="-1" charset="-128"/>
              </a:rPr>
              <a:t>Similar to unsigned addition with the carry rules</a:t>
            </a:r>
          </a:p>
          <a:p>
            <a:pPr lvl="1" eaLnBrk="1" hangingPunct="1">
              <a:buFont typeface="Arial"/>
              <a:buChar char="•"/>
              <a:defRPr/>
            </a:pPr>
            <a:r>
              <a:rPr lang="en-US" dirty="0" smtClean="0">
                <a:ea typeface="ＭＳ Ｐゴシック" pitchFamily="-1" charset="-128"/>
                <a:cs typeface="ＭＳ Ｐゴシック" pitchFamily="-1" charset="-128"/>
              </a:rPr>
              <a:t>1 added to 1 causes a carry of a 1 to the next column</a:t>
            </a:r>
          </a:p>
          <a:p>
            <a:pPr eaLnBrk="1" hangingPunct="1">
              <a:buFont typeface="Arial"/>
              <a:buChar char="•"/>
              <a:defRPr/>
            </a:pPr>
            <a:r>
              <a:rPr lang="en-US" dirty="0" smtClean="0">
                <a:ea typeface="ＭＳ Ｐゴシック" pitchFamily="-1" charset="-128"/>
                <a:cs typeface="ＭＳ Ｐゴシック" pitchFamily="-1" charset="-128"/>
              </a:rPr>
              <a:t>Note, here the final carry does not necessarily indicate overflow</a:t>
            </a:r>
          </a:p>
          <a:p>
            <a:pPr lvl="1" eaLnBrk="1" hangingPunct="1">
              <a:buFont typeface="Arial"/>
              <a:buChar char="•"/>
              <a:defRPr/>
            </a:pPr>
            <a:r>
              <a:rPr lang="en-US" dirty="0" smtClean="0">
                <a:ea typeface="ＭＳ Ｐゴシック" pitchFamily="-1" charset="-128"/>
                <a:cs typeface="ＭＳ Ｐゴシック" pitchFamily="-1" charset="-128"/>
              </a:rPr>
              <a:t>In all examples, just the 4-bit result is correct, regardless of the carry</a:t>
            </a:r>
          </a:p>
          <a:p>
            <a:pPr eaLnBrk="1" hangingPunct="1">
              <a:buFont typeface="Arial"/>
              <a:buChar char="•"/>
              <a:defRPr/>
            </a:pPr>
            <a:r>
              <a:rPr lang="en-US" dirty="0" smtClean="0">
                <a:ea typeface="ＭＳ Ｐゴシック" pitchFamily="-1" charset="-128"/>
                <a:cs typeface="ＭＳ Ｐゴシック" pitchFamily="-1" charset="-128"/>
              </a:rPr>
              <a:t>In Two’s complement, subtraction is same operation as addition!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990600"/>
            <a:ext cx="43434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819400"/>
            <a:ext cx="43434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724400"/>
            <a:ext cx="4357688"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6019">
                                            <p:txEl>
                                              <p:pRg st="0" end="0"/>
                                            </p:txEl>
                                          </p:spTgt>
                                        </p:tgtEl>
                                        <p:attrNameLst>
                                          <p:attrName>style.visibility</p:attrName>
                                        </p:attrNameLst>
                                      </p:cBhvr>
                                      <p:to>
                                        <p:strVal val="visible"/>
                                      </p:to>
                                    </p:set>
                                    <p:animEffect transition="in" filter="dissolve">
                                      <p:cBhvr>
                                        <p:cTn id="22" dur="500"/>
                                        <p:tgtEl>
                                          <p:spTgt spid="86019">
                                            <p:txEl>
                                              <p:pRg st="0" end="0"/>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6019">
                                            <p:txEl>
                                              <p:pRg st="1" end="1"/>
                                            </p:txEl>
                                          </p:spTgt>
                                        </p:tgtEl>
                                        <p:attrNameLst>
                                          <p:attrName>style.visibility</p:attrName>
                                        </p:attrNameLst>
                                      </p:cBhvr>
                                      <p:to>
                                        <p:strVal val="visible"/>
                                      </p:to>
                                    </p:set>
                                    <p:animEffect transition="in" filter="dissolve">
                                      <p:cBhvr>
                                        <p:cTn id="25" dur="500"/>
                                        <p:tgtEl>
                                          <p:spTgt spid="86019">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6019">
                                            <p:txEl>
                                              <p:pRg st="2" end="2"/>
                                            </p:txEl>
                                          </p:spTgt>
                                        </p:tgtEl>
                                        <p:attrNameLst>
                                          <p:attrName>style.visibility</p:attrName>
                                        </p:attrNameLst>
                                      </p:cBhvr>
                                      <p:to>
                                        <p:strVal val="visible"/>
                                      </p:to>
                                    </p:set>
                                    <p:animEffect transition="in" filter="dissolve">
                                      <p:cBhvr>
                                        <p:cTn id="30" dur="500"/>
                                        <p:tgtEl>
                                          <p:spTgt spid="86019">
                                            <p:txEl>
                                              <p:pRg st="2" end="2"/>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6019">
                                            <p:txEl>
                                              <p:pRg st="3" end="3"/>
                                            </p:txEl>
                                          </p:spTgt>
                                        </p:tgtEl>
                                        <p:attrNameLst>
                                          <p:attrName>style.visibility</p:attrName>
                                        </p:attrNameLst>
                                      </p:cBhvr>
                                      <p:to>
                                        <p:strVal val="visible"/>
                                      </p:to>
                                    </p:set>
                                    <p:animEffect transition="in" filter="dissolve">
                                      <p:cBhvr>
                                        <p:cTn id="33" dur="500"/>
                                        <p:tgtEl>
                                          <p:spTgt spid="86019">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6019">
                                            <p:txEl>
                                              <p:pRg st="4" end="4"/>
                                            </p:txEl>
                                          </p:spTgt>
                                        </p:tgtEl>
                                        <p:attrNameLst>
                                          <p:attrName>style.visibility</p:attrName>
                                        </p:attrNameLst>
                                      </p:cBhvr>
                                      <p:to>
                                        <p:strVal val="visible"/>
                                      </p:to>
                                    </p:set>
                                    <p:animEffect transition="in" filter="dissolve">
                                      <p:cBhvr>
                                        <p:cTn id="38" dur="500"/>
                                        <p:tgtEl>
                                          <p:spTgt spid="8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latin typeface="Helvetica" charset="0"/>
              </a:rPr>
              <a:t>Two</a:t>
            </a:r>
            <a:r>
              <a:rPr lang="ja-JP" altLang="en-US">
                <a:latin typeface="Helvetica" charset="0"/>
              </a:rPr>
              <a:t>’</a:t>
            </a:r>
            <a:r>
              <a:rPr lang="en-US">
                <a:latin typeface="Helvetica" charset="0"/>
              </a:rPr>
              <a:t>s Complement Overflow</a:t>
            </a:r>
          </a:p>
        </p:txBody>
      </p:sp>
      <p:sp>
        <p:nvSpPr>
          <p:cNvPr id="86019" name="Rectangle 3"/>
          <p:cNvSpPr>
            <a:spLocks noGrp="1" noChangeArrowheads="1"/>
          </p:cNvSpPr>
          <p:nvPr>
            <p:ph idx="1"/>
          </p:nvPr>
        </p:nvSpPr>
        <p:spPr>
          <a:xfrm>
            <a:off x="290513" y="1066800"/>
            <a:ext cx="4205287" cy="1676400"/>
          </a:xfrm>
        </p:spPr>
        <p:txBody>
          <a:bodyPr lIns="90487" tIns="44450" rIns="90487" bIns="44450"/>
          <a:lstStyle/>
          <a:p>
            <a:pPr eaLnBrk="1" hangingPunct="1">
              <a:buFont typeface="Arial"/>
              <a:buChar char="•"/>
              <a:defRPr/>
            </a:pPr>
            <a:r>
              <a:rPr lang="en-US" dirty="0" smtClean="0">
                <a:ea typeface="ＭＳ Ｐゴシック" pitchFamily="-1" charset="-128"/>
                <a:cs typeface="ＭＳ Ｐゴシック" pitchFamily="-1" charset="-128"/>
              </a:rPr>
              <a:t>Example: 6 + 3</a:t>
            </a:r>
          </a:p>
          <a:p>
            <a:pPr lvl="1" eaLnBrk="1" hangingPunct="1">
              <a:buFont typeface="Arial"/>
              <a:buChar char="•"/>
              <a:defRPr/>
            </a:pPr>
            <a:r>
              <a:rPr lang="en-US" dirty="0" smtClean="0">
                <a:ea typeface="ＭＳ Ｐゴシック" pitchFamily="-1" charset="-128"/>
                <a:cs typeface="ＭＳ Ｐゴシック" pitchFamily="-1" charset="-128"/>
              </a:rPr>
              <a:t>Overflows the maximum positive value for 4-bit two’s complement (+7)</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66800"/>
            <a:ext cx="434340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971800"/>
            <a:ext cx="4365625"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304800" y="2590800"/>
            <a:ext cx="4419600" cy="3852863"/>
          </a:xfrm>
          <a:prstGeom prst="rect">
            <a:avLst/>
          </a:prstGeom>
          <a:noFill/>
          <a:ln w="9525">
            <a:noFill/>
            <a:miter lim="800000"/>
            <a:headEnd/>
            <a:tailEnd/>
          </a:ln>
          <a:effectLst/>
        </p:spPr>
        <p:txBody>
          <a:bodyPr lIns="90487" tIns="44450" rIns="90487" bIns="44450"/>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buFont typeface="Arial"/>
              <a:buChar char="•"/>
              <a:defRPr/>
            </a:pPr>
            <a:r>
              <a:rPr lang="en-US" dirty="0" smtClean="0">
                <a:solidFill>
                  <a:srgbClr val="003300"/>
                </a:solidFill>
                <a:latin typeface="Helvetica"/>
                <a:ea typeface="ＭＳ Ｐゴシック" pitchFamily="-1" charset="-128"/>
                <a:cs typeface="ＭＳ Ｐゴシック" pitchFamily="-1" charset="-128"/>
              </a:rPr>
              <a:t>Example: -7 – 3</a:t>
            </a:r>
          </a:p>
          <a:p>
            <a:pPr lvl="1" eaLnBrk="1" hangingPunct="1">
              <a:lnSpc>
                <a:spcPct val="90000"/>
              </a:lnSpc>
              <a:buClr>
                <a:srgbClr val="660033"/>
              </a:buClr>
              <a:buFont typeface="Arial"/>
              <a:buChar char="•"/>
              <a:defRPr/>
            </a:pPr>
            <a:r>
              <a:rPr lang="en-US" dirty="0" smtClean="0">
                <a:solidFill>
                  <a:srgbClr val="000066"/>
                </a:solidFill>
                <a:latin typeface="Helvetica"/>
                <a:ea typeface="ＭＳ Ｐゴシック" pitchFamily="-1" charset="-128"/>
                <a:cs typeface="ＭＳ Ｐゴシック" pitchFamily="-1" charset="-128"/>
              </a:rPr>
              <a:t>Overflows the maximum negative value for 4-bit two’s complement (-8)</a:t>
            </a:r>
          </a:p>
          <a:p>
            <a:pPr eaLnBrk="1" hangingPunct="1">
              <a:buClr>
                <a:srgbClr val="660033"/>
              </a:buClr>
              <a:buFont typeface="Arial"/>
              <a:buChar char="•"/>
              <a:defRPr/>
            </a:pPr>
            <a:r>
              <a:rPr lang="en-US" dirty="0" smtClean="0">
                <a:solidFill>
                  <a:srgbClr val="003300"/>
                </a:solidFill>
                <a:latin typeface="Helvetica"/>
                <a:ea typeface="ＭＳ Ｐゴシック" pitchFamily="-1" charset="-128"/>
                <a:cs typeface="ＭＳ Ｐゴシック" pitchFamily="-1" charset="-128"/>
              </a:rPr>
              <a:t>How to detect overflow?</a:t>
            </a:r>
          </a:p>
          <a:p>
            <a:pPr lvl="1" eaLnBrk="1" hangingPunct="1">
              <a:lnSpc>
                <a:spcPct val="90000"/>
              </a:lnSpc>
              <a:buClr>
                <a:srgbClr val="660033"/>
              </a:buClr>
              <a:buFont typeface="Arial"/>
              <a:buChar char="•"/>
              <a:defRPr/>
            </a:pPr>
            <a:r>
              <a:rPr lang="en-US" dirty="0" smtClean="0">
                <a:solidFill>
                  <a:srgbClr val="FF0000"/>
                </a:solidFill>
                <a:latin typeface="Helvetica"/>
                <a:ea typeface="ＭＳ Ｐゴシック" pitchFamily="-1" charset="-128"/>
                <a:cs typeface="ＭＳ Ｐゴシック" pitchFamily="-1" charset="-128"/>
              </a:rPr>
              <a:t>If the sign of the operands are the same and the sum is the </a:t>
            </a:r>
            <a:r>
              <a:rPr lang="en-US" i="1" dirty="0" smtClean="0">
                <a:solidFill>
                  <a:srgbClr val="FF0000"/>
                </a:solidFill>
                <a:latin typeface="Helvetica"/>
                <a:ea typeface="ＭＳ Ｐゴシック" pitchFamily="-1" charset="-128"/>
                <a:cs typeface="ＭＳ Ｐゴシック" pitchFamily="-1" charset="-128"/>
              </a:rPr>
              <a:t>opposite</a:t>
            </a:r>
            <a:r>
              <a:rPr lang="en-US" dirty="0" smtClean="0">
                <a:solidFill>
                  <a:srgbClr val="FF0000"/>
                </a:solidFill>
                <a:latin typeface="Helvetica"/>
                <a:ea typeface="ＭＳ Ｐゴシック" pitchFamily="-1" charset="-128"/>
                <a:cs typeface="ＭＳ Ｐゴシック" pitchFamily="-1" charset="-128"/>
              </a:rPr>
              <a:t> sign, then there is overflow in two’s complement signed addition</a:t>
            </a:r>
          </a:p>
          <a:p>
            <a:pPr lvl="1" eaLnBrk="1" hangingPunct="1">
              <a:lnSpc>
                <a:spcPct val="90000"/>
              </a:lnSpc>
              <a:buClr>
                <a:srgbClr val="660033"/>
              </a:buClr>
              <a:buFont typeface="Arial"/>
              <a:buChar char="•"/>
              <a:defRPr/>
            </a:pPr>
            <a:r>
              <a:rPr lang="en-US" dirty="0" smtClean="0">
                <a:solidFill>
                  <a:srgbClr val="000066"/>
                </a:solidFill>
                <a:latin typeface="Helvetica"/>
                <a:ea typeface="ＭＳ Ｐゴシック" pitchFamily="-1" charset="-128"/>
                <a:cs typeface="ＭＳ Ｐゴシック" pitchFamily="-1" charset="-128"/>
              </a:rPr>
              <a:t>In both examples, both operands are + or -, but the sum is the opposite sign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6019">
                                            <p:txEl>
                                              <p:pRg st="0" end="0"/>
                                            </p:txEl>
                                          </p:spTgt>
                                        </p:tgtEl>
                                        <p:attrNameLst>
                                          <p:attrName>style.visibility</p:attrName>
                                        </p:attrNameLst>
                                      </p:cBhvr>
                                      <p:to>
                                        <p:strVal val="visible"/>
                                      </p:to>
                                    </p:set>
                                    <p:animEffect transition="in" filter="dissolve">
                                      <p:cBhvr>
                                        <p:cTn id="12" dur="500"/>
                                        <p:tgtEl>
                                          <p:spTgt spid="86019">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6019">
                                            <p:txEl>
                                              <p:pRg st="1" end="1"/>
                                            </p:txEl>
                                          </p:spTgt>
                                        </p:tgtEl>
                                        <p:attrNameLst>
                                          <p:attrName>style.visibility</p:attrName>
                                        </p:attrNameLst>
                                      </p:cBhvr>
                                      <p:to>
                                        <p:strVal val="visible"/>
                                      </p:to>
                                    </p:set>
                                    <p:animEffect transition="in" filter="dissolve">
                                      <p:cBhvr>
                                        <p:cTn id="15" dur="500"/>
                                        <p:tgtEl>
                                          <p:spTgt spid="86019">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dissolve">
                                      <p:cBhvr>
                                        <p:cTn id="25" dur="500"/>
                                        <p:tgtEl>
                                          <p:spTgt spid="10">
                                            <p:txEl>
                                              <p:pRg st="0" end="0"/>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dissolve">
                                      <p:cBhvr>
                                        <p:cTn id="28" dur="500"/>
                                        <p:tgtEl>
                                          <p:spTgt spid="10">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dissolve">
                                      <p:cBhvr>
                                        <p:cTn id="33" dur="500"/>
                                        <p:tgtEl>
                                          <p:spTgt spid="10">
                                            <p:txEl>
                                              <p:pRg st="2" end="2"/>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dissolve">
                                      <p:cBhvr>
                                        <p:cTn id="36" dur="500"/>
                                        <p:tgtEl>
                                          <p:spTgt spid="10">
                                            <p:txEl>
                                              <p:pRg st="3" end="3"/>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animEffect transition="in" filter="dissolve">
                                      <p:cBhvr>
                                        <p:cTn id="39"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1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09600" y="323850"/>
            <a:ext cx="7473950" cy="555625"/>
          </a:xfrm>
          <a:effectLst>
            <a:outerShdw blurRad="63500" dist="53882" dir="2700000" algn="ctr" rotWithShape="0">
              <a:srgbClr val="969696"/>
            </a:outerShdw>
          </a:effectLst>
        </p:spPr>
        <p:txBody>
          <a:bodyPr/>
          <a:lstStyle/>
          <a:p>
            <a:pPr eaLnBrk="1" hangingPunct="1">
              <a:defRPr/>
            </a:pPr>
            <a:r>
              <a:rPr lang="en-US" dirty="0">
                <a:ea typeface="+mj-ea"/>
                <a:cs typeface="+mj-cs"/>
              </a:rPr>
              <a:t>Two’s Complement </a:t>
            </a:r>
            <a:r>
              <a:rPr lang="en-US" dirty="0" smtClean="0">
                <a:ea typeface="+mj-ea"/>
                <a:cs typeface="+mj-cs"/>
              </a:rPr>
              <a:t>Modular Addition</a:t>
            </a:r>
            <a:endParaRPr lang="en-US" dirty="0">
              <a:ea typeface="+mj-ea"/>
              <a:cs typeface="+mj-cs"/>
            </a:endParaRPr>
          </a:p>
        </p:txBody>
      </p:sp>
      <p:sp>
        <p:nvSpPr>
          <p:cNvPr id="72707" name="Rectangle 3"/>
          <p:cNvSpPr>
            <a:spLocks noGrp="1" noChangeArrowheads="1"/>
          </p:cNvSpPr>
          <p:nvPr>
            <p:ph idx="1"/>
          </p:nvPr>
        </p:nvSpPr>
        <p:spPr>
          <a:xfrm>
            <a:off x="454025" y="3533775"/>
            <a:ext cx="7916863" cy="2239963"/>
          </a:xfrm>
        </p:spPr>
        <p:txBody>
          <a:bodyPr lIns="90487" tIns="44450" rIns="90487" bIns="44450"/>
          <a:lstStyle/>
          <a:p>
            <a:pPr eaLnBrk="1" hangingPunct="1">
              <a:tabLst>
                <a:tab pos="1371600" algn="l"/>
                <a:tab pos="1892300" algn="l"/>
                <a:tab pos="2349500" algn="l"/>
              </a:tabLst>
              <a:defRPr/>
            </a:pPr>
            <a:r>
              <a:rPr lang="en-US" dirty="0" err="1">
                <a:latin typeface="Helvetica" charset="0"/>
              </a:rPr>
              <a:t>TAdd</a:t>
            </a:r>
            <a:r>
              <a:rPr lang="en-US" dirty="0">
                <a:latin typeface="Helvetica" charset="0"/>
              </a:rPr>
              <a:t> and </a:t>
            </a:r>
            <a:r>
              <a:rPr lang="en-US" dirty="0" err="1">
                <a:latin typeface="Helvetica" charset="0"/>
              </a:rPr>
              <a:t>UAdd</a:t>
            </a:r>
            <a:r>
              <a:rPr lang="en-US" dirty="0">
                <a:latin typeface="Helvetica" charset="0"/>
              </a:rPr>
              <a:t> have Identical Bit-Level Behavior</a:t>
            </a:r>
          </a:p>
          <a:p>
            <a:pPr lvl="1" eaLnBrk="1" hangingPunct="1">
              <a:tabLst>
                <a:tab pos="1371600" algn="l"/>
                <a:tab pos="1892300" algn="l"/>
                <a:tab pos="2349500" algn="l"/>
              </a:tabLst>
              <a:defRPr/>
            </a:pPr>
            <a:r>
              <a:rPr lang="en-US" dirty="0">
                <a:latin typeface="Helvetica" charset="0"/>
                <a:ea typeface="ＭＳ Ｐゴシック" charset="0"/>
              </a:rPr>
              <a:t>Signed vs. unsigned addition in C:</a:t>
            </a:r>
          </a:p>
          <a:p>
            <a:pPr lvl="1" eaLnBrk="1" hangingPunct="1">
              <a:buFont typeface="Wingdings" charset="0"/>
              <a:buNone/>
              <a:tabLst>
                <a:tab pos="1371600" algn="l"/>
                <a:tab pos="1892300" algn="l"/>
                <a:tab pos="2349500" algn="l"/>
              </a:tabLst>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s, t, u, v;</a:t>
            </a:r>
          </a:p>
          <a:p>
            <a:pPr lvl="1" eaLnBrk="1" hangingPunct="1">
              <a:buFont typeface="Wingdings" charset="0"/>
              <a:buNone/>
              <a:tabLst>
                <a:tab pos="1371600" algn="l"/>
                <a:tab pos="1892300" algn="l"/>
                <a:tab pos="2349500" algn="l"/>
              </a:tabLst>
              <a:defRPr/>
            </a:pPr>
            <a:r>
              <a:rPr lang="en-US" dirty="0">
                <a:latin typeface="Courier New" charset="0"/>
                <a:ea typeface="ＭＳ Ｐゴシック" charset="0"/>
              </a:rPr>
              <a:t>	s = (</a:t>
            </a:r>
            <a:r>
              <a:rPr lang="en-US" dirty="0" err="1">
                <a:latin typeface="Courier New" charset="0"/>
                <a:ea typeface="ＭＳ Ｐゴシック" charset="0"/>
              </a:rPr>
              <a:t>int</a:t>
            </a:r>
            <a:r>
              <a:rPr lang="en-US" dirty="0">
                <a:latin typeface="Courier New" charset="0"/>
                <a:ea typeface="ＭＳ Ｐゴシック" charset="0"/>
              </a:rPr>
              <a:t>) ((unsigned) u </a:t>
            </a:r>
            <a:r>
              <a:rPr lang="en-US" dirty="0">
                <a:solidFill>
                  <a:srgbClr val="FF0000"/>
                </a:solidFill>
                <a:latin typeface="Courier New" charset="0"/>
                <a:ea typeface="ＭＳ Ｐゴシック" charset="0"/>
              </a:rPr>
              <a:t>+</a:t>
            </a:r>
            <a:r>
              <a:rPr lang="en-US" dirty="0">
                <a:latin typeface="Courier New" charset="0"/>
                <a:ea typeface="ＭＳ Ｐゴシック" charset="0"/>
              </a:rPr>
              <a:t> (unsigned) v);</a:t>
            </a:r>
          </a:p>
          <a:p>
            <a:pPr lvl="1" eaLnBrk="1" hangingPunct="1">
              <a:buFont typeface="Wingdings" charset="0"/>
              <a:buNone/>
              <a:tabLst>
                <a:tab pos="1371600" algn="l"/>
                <a:tab pos="1892300" algn="l"/>
                <a:tab pos="2349500" algn="l"/>
              </a:tabLst>
              <a:defRPr/>
            </a:pPr>
            <a:r>
              <a:rPr lang="en-US" dirty="0">
                <a:latin typeface="Courier New" charset="0"/>
                <a:ea typeface="ＭＳ Ｐゴシック" charset="0"/>
              </a:rPr>
              <a:t>  t = u + v</a:t>
            </a:r>
          </a:p>
          <a:p>
            <a:pPr lvl="1" eaLnBrk="1" hangingPunct="1">
              <a:tabLst>
                <a:tab pos="1371600" algn="l"/>
                <a:tab pos="1892300" algn="l"/>
                <a:tab pos="2349500" algn="l"/>
              </a:tabLst>
              <a:defRPr/>
            </a:pPr>
            <a:r>
              <a:rPr lang="en-US" dirty="0">
                <a:solidFill>
                  <a:srgbClr val="FF0000"/>
                </a:solidFill>
                <a:latin typeface="Helvetica" charset="0"/>
                <a:ea typeface="ＭＳ Ｐゴシック" charset="0"/>
              </a:rPr>
              <a:t>Will give</a:t>
            </a:r>
            <a:r>
              <a:rPr lang="en-US" dirty="0">
                <a:solidFill>
                  <a:srgbClr val="FF0000"/>
                </a:solidFill>
                <a:latin typeface="Courier New" charset="0"/>
                <a:ea typeface="ＭＳ Ｐゴシック" charset="0"/>
              </a:rPr>
              <a:t> s == t</a:t>
            </a:r>
            <a:endParaRPr lang="en-US" sz="1600" dirty="0">
              <a:solidFill>
                <a:srgbClr val="FF0000"/>
              </a:solidFill>
              <a:latin typeface="Helvetica" charset="0"/>
              <a:ea typeface="ＭＳ Ｐゴシック" charset="0"/>
            </a:endParaRPr>
          </a:p>
        </p:txBody>
      </p:sp>
      <p:grpSp>
        <p:nvGrpSpPr>
          <p:cNvPr id="56323" name="Group 4"/>
          <p:cNvGrpSpPr>
            <a:grpSpLocks/>
          </p:cNvGrpSpPr>
          <p:nvPr/>
        </p:nvGrpSpPr>
        <p:grpSpPr bwMode="auto">
          <a:xfrm>
            <a:off x="4724400" y="1295400"/>
            <a:ext cx="2743200" cy="228600"/>
            <a:chOff x="2976" y="816"/>
            <a:chExt cx="1728" cy="144"/>
          </a:xfrm>
        </p:grpSpPr>
        <p:sp>
          <p:nvSpPr>
            <p:cNvPr id="56366"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7"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8"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9"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70"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71"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72"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56324" name="Group 12"/>
          <p:cNvGrpSpPr>
            <a:grpSpLocks/>
          </p:cNvGrpSpPr>
          <p:nvPr/>
        </p:nvGrpSpPr>
        <p:grpSpPr bwMode="auto">
          <a:xfrm>
            <a:off x="4724400" y="1752600"/>
            <a:ext cx="2743200" cy="228600"/>
            <a:chOff x="2976" y="1104"/>
            <a:chExt cx="1728" cy="144"/>
          </a:xfrm>
        </p:grpSpPr>
        <p:sp>
          <p:nvSpPr>
            <p:cNvPr id="5635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6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56325" name="Rectangle 20"/>
          <p:cNvSpPr>
            <a:spLocks noChangeArrowheads="1"/>
          </p:cNvSpPr>
          <p:nvPr/>
        </p:nvSpPr>
        <p:spPr bwMode="auto">
          <a:xfrm>
            <a:off x="4114800" y="12192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56326" name="Rectangle 21"/>
          <p:cNvSpPr>
            <a:spLocks noChangeArrowheads="1"/>
          </p:cNvSpPr>
          <p:nvPr/>
        </p:nvSpPr>
        <p:spPr bwMode="auto">
          <a:xfrm>
            <a:off x="4114800" y="16764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v</a:t>
            </a:r>
          </a:p>
        </p:txBody>
      </p:sp>
      <p:sp>
        <p:nvSpPr>
          <p:cNvPr id="56327" name="Line 22"/>
          <p:cNvSpPr>
            <a:spLocks noChangeShapeType="1"/>
          </p:cNvSpPr>
          <p:nvPr/>
        </p:nvSpPr>
        <p:spPr bwMode="auto">
          <a:xfrm>
            <a:off x="3733800" y="20574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8" name="Rectangle 23"/>
          <p:cNvSpPr>
            <a:spLocks noChangeArrowheads="1"/>
          </p:cNvSpPr>
          <p:nvPr/>
        </p:nvSpPr>
        <p:spPr bwMode="auto">
          <a:xfrm>
            <a:off x="3733800" y="16764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grpSp>
        <p:nvGrpSpPr>
          <p:cNvPr id="56329" name="Group 24"/>
          <p:cNvGrpSpPr>
            <a:grpSpLocks/>
          </p:cNvGrpSpPr>
          <p:nvPr/>
        </p:nvGrpSpPr>
        <p:grpSpPr bwMode="auto">
          <a:xfrm>
            <a:off x="4495800" y="2209800"/>
            <a:ext cx="2971800" cy="228600"/>
            <a:chOff x="2832" y="1392"/>
            <a:chExt cx="1872" cy="144"/>
          </a:xfrm>
        </p:grpSpPr>
        <p:grpSp>
          <p:nvGrpSpPr>
            <p:cNvPr id="56350" name="Group 25"/>
            <p:cNvGrpSpPr>
              <a:grpSpLocks/>
            </p:cNvGrpSpPr>
            <p:nvPr/>
          </p:nvGrpSpPr>
          <p:grpSpPr bwMode="auto">
            <a:xfrm>
              <a:off x="2976" y="1392"/>
              <a:ext cx="1728" cy="144"/>
              <a:chOff x="2976" y="1392"/>
              <a:chExt cx="1728" cy="144"/>
            </a:xfrm>
          </p:grpSpPr>
          <p:sp>
            <p:nvSpPr>
              <p:cNvPr id="56352" name="Rectangle 2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3" name="Rectangle 2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4" name="Rectangle 2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5" name="Rectangle 2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6" name="Rectangle 3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7" name="Rectangle 3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58" name="Rectangle 3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56351" name="Rectangle 33"/>
            <p:cNvSpPr>
              <a:spLocks noChangeArrowheads="1"/>
            </p:cNvSpPr>
            <p:nvPr/>
          </p:nvSpPr>
          <p:spPr bwMode="auto">
            <a:xfrm>
              <a:off x="2832" y="1392"/>
              <a:ext cx="144" cy="144"/>
            </a:xfrm>
            <a:prstGeom prst="rect">
              <a:avLst/>
            </a:prstGeom>
            <a:solidFill>
              <a:schemeClr val="accent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grpSp>
      <p:sp>
        <p:nvSpPr>
          <p:cNvPr id="56330" name="Rectangle 34"/>
          <p:cNvSpPr>
            <a:spLocks noChangeArrowheads="1"/>
          </p:cNvSpPr>
          <p:nvPr/>
        </p:nvSpPr>
        <p:spPr bwMode="auto">
          <a:xfrm>
            <a:off x="3733800" y="2133600"/>
            <a:ext cx="642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a:t>
            </a:r>
            <a:r>
              <a:rPr lang="en-US" sz="1800" b="0" i="1">
                <a:solidFill>
                  <a:srgbClr val="000066"/>
                </a:solidFill>
                <a:latin typeface="Times" charset="0"/>
              </a:rPr>
              <a:t>v</a:t>
            </a:r>
          </a:p>
        </p:txBody>
      </p:sp>
      <p:grpSp>
        <p:nvGrpSpPr>
          <p:cNvPr id="56331" name="Group 35"/>
          <p:cNvGrpSpPr>
            <a:grpSpLocks/>
          </p:cNvGrpSpPr>
          <p:nvPr/>
        </p:nvGrpSpPr>
        <p:grpSpPr bwMode="auto">
          <a:xfrm>
            <a:off x="4724400" y="2667000"/>
            <a:ext cx="2743200" cy="228600"/>
            <a:chOff x="2976" y="1392"/>
            <a:chExt cx="1728" cy="144"/>
          </a:xfrm>
        </p:grpSpPr>
        <p:sp>
          <p:nvSpPr>
            <p:cNvPr id="56343" name="Rectangle 36"/>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4" name="Rectangle 37"/>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5" name="Rectangle 38"/>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6" name="Rectangle 39"/>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7" name="Rectangle 40"/>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8" name="Rectangle 41"/>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56349" name="Rectangle 42"/>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56332" name="Line 43"/>
          <p:cNvSpPr>
            <a:spLocks noChangeShapeType="1"/>
          </p:cNvSpPr>
          <p:nvPr/>
        </p:nvSpPr>
        <p:spPr bwMode="auto">
          <a:xfrm>
            <a:off x="3733800" y="2514600"/>
            <a:ext cx="3886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33" name="Text Box 44"/>
          <p:cNvSpPr txBox="1">
            <a:spLocks noChangeArrowheads="1"/>
          </p:cNvSpPr>
          <p:nvPr/>
        </p:nvSpPr>
        <p:spPr bwMode="auto">
          <a:xfrm>
            <a:off x="457200" y="2057400"/>
            <a:ext cx="215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Sum: </a:t>
            </a:r>
            <a:r>
              <a:rPr lang="en-US" sz="1800" b="0" i="1">
                <a:solidFill>
                  <a:srgbClr val="000066"/>
                </a:solidFill>
              </a:rPr>
              <a:t>w</a:t>
            </a:r>
            <a:r>
              <a:rPr lang="en-US" sz="1800" b="0">
                <a:solidFill>
                  <a:srgbClr val="000066"/>
                </a:solidFill>
              </a:rPr>
              <a:t>+1 bits</a:t>
            </a:r>
          </a:p>
        </p:txBody>
      </p:sp>
      <p:sp>
        <p:nvSpPr>
          <p:cNvPr id="56334" name="Text Box 45"/>
          <p:cNvSpPr txBox="1">
            <a:spLocks noChangeArrowheads="1"/>
          </p:cNvSpPr>
          <p:nvPr/>
        </p:nvSpPr>
        <p:spPr bwMode="auto">
          <a:xfrm>
            <a:off x="457200" y="13716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sp>
        <p:nvSpPr>
          <p:cNvPr id="56335" name="Text Box 46"/>
          <p:cNvSpPr txBox="1">
            <a:spLocks noChangeArrowheads="1"/>
          </p:cNvSpPr>
          <p:nvPr/>
        </p:nvSpPr>
        <p:spPr bwMode="auto">
          <a:xfrm>
            <a:off x="457200" y="266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Carry: </a:t>
            </a:r>
            <a:r>
              <a:rPr lang="en-US" sz="1800" b="0" i="1">
                <a:solidFill>
                  <a:srgbClr val="000066"/>
                </a:solidFill>
              </a:rPr>
              <a:t>w</a:t>
            </a:r>
            <a:r>
              <a:rPr lang="en-US" sz="1800" b="0">
                <a:solidFill>
                  <a:srgbClr val="000066"/>
                </a:solidFill>
              </a:rPr>
              <a:t> bits</a:t>
            </a:r>
          </a:p>
        </p:txBody>
      </p:sp>
      <p:sp>
        <p:nvSpPr>
          <p:cNvPr id="56336" name="Rectangle 47"/>
          <p:cNvSpPr>
            <a:spLocks noChangeArrowheads="1"/>
          </p:cNvSpPr>
          <p:nvPr/>
        </p:nvSpPr>
        <p:spPr bwMode="auto">
          <a:xfrm>
            <a:off x="3055938" y="2667000"/>
            <a:ext cx="1358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TAdd</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a:t>
            </a:r>
            <a:r>
              <a:rPr lang="en-US" sz="1800" b="0" i="1">
                <a:solidFill>
                  <a:srgbClr val="000066"/>
                </a:solidFill>
                <a:latin typeface="Times" charset="0"/>
              </a:rPr>
              <a:t>v</a:t>
            </a:r>
            <a:r>
              <a:rPr lang="en-US" sz="1800" b="0">
                <a:solidFill>
                  <a:srgbClr val="000066"/>
                </a:solidFill>
                <a:latin typeface="Times" charset="0"/>
              </a:rPr>
              <a:t>)</a:t>
            </a:r>
          </a:p>
        </p:txBody>
      </p:sp>
      <p:grpSp>
        <p:nvGrpSpPr>
          <p:cNvPr id="7" name="Group 6"/>
          <p:cNvGrpSpPr>
            <a:grpSpLocks/>
          </p:cNvGrpSpPr>
          <p:nvPr/>
        </p:nvGrpSpPr>
        <p:grpSpPr bwMode="auto">
          <a:xfrm>
            <a:off x="5102225" y="5029200"/>
            <a:ext cx="2479675" cy="727075"/>
            <a:chOff x="5102031" y="5029200"/>
            <a:chExt cx="2479513" cy="727332"/>
          </a:xfrm>
        </p:grpSpPr>
        <p:cxnSp>
          <p:nvCxnSpPr>
            <p:cNvPr id="56341" name="Straight Connector 3"/>
            <p:cNvCxnSpPr>
              <a:cxnSpLocks noChangeShapeType="1"/>
            </p:cNvCxnSpPr>
            <p:nvPr/>
          </p:nvCxnSpPr>
          <p:spPr bwMode="auto">
            <a:xfrm>
              <a:off x="5105400" y="5029200"/>
              <a:ext cx="457200" cy="4572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56342" name="TextBox 4"/>
            <p:cNvSpPr txBox="1">
              <a:spLocks noChangeArrowheads="1"/>
            </p:cNvSpPr>
            <p:nvPr/>
          </p:nvSpPr>
          <p:spPr bwMode="auto">
            <a:xfrm>
              <a:off x="5102031" y="5410200"/>
              <a:ext cx="2479513" cy="3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Unsigned add UAdd</a:t>
              </a:r>
            </a:p>
          </p:txBody>
        </p:sp>
      </p:grpSp>
      <p:grpSp>
        <p:nvGrpSpPr>
          <p:cNvPr id="51" name="Group 50"/>
          <p:cNvGrpSpPr>
            <a:grpSpLocks/>
          </p:cNvGrpSpPr>
          <p:nvPr/>
        </p:nvGrpSpPr>
        <p:grpSpPr bwMode="auto">
          <a:xfrm>
            <a:off x="2362200" y="5410200"/>
            <a:ext cx="2403475" cy="1031875"/>
            <a:chOff x="5105400" y="5029200"/>
            <a:chExt cx="1499701" cy="579401"/>
          </a:xfrm>
        </p:grpSpPr>
        <p:cxnSp>
          <p:nvCxnSpPr>
            <p:cNvPr id="56339" name="Straight Connector 3"/>
            <p:cNvCxnSpPr>
              <a:cxnSpLocks noChangeShapeType="1"/>
            </p:cNvCxnSpPr>
            <p:nvPr/>
          </p:nvCxnSpPr>
          <p:spPr bwMode="auto">
            <a:xfrm>
              <a:off x="5105400" y="5029200"/>
              <a:ext cx="457200" cy="457200"/>
            </a:xfrm>
            <a:prstGeom prst="line">
              <a:avLst/>
            </a:prstGeom>
            <a:noFill/>
            <a:ln w="19050">
              <a:solidFill>
                <a:schemeClr val="tx2"/>
              </a:solidFill>
              <a:round/>
              <a:headEnd/>
              <a:tailEnd type="none" w="sm" len="sm"/>
            </a:ln>
            <a:extLst>
              <a:ext uri="{909E8E84-426E-40dd-AFC4-6F175D3DCCD1}">
                <a14:hiddenFill xmlns:a14="http://schemas.microsoft.com/office/drawing/2010/main">
                  <a:noFill/>
                </a14:hiddenFill>
              </a:ext>
            </a:extLst>
          </p:spPr>
        </p:cxnSp>
        <p:sp>
          <p:nvSpPr>
            <p:cNvPr id="56340" name="TextBox 4"/>
            <p:cNvSpPr txBox="1">
              <a:spLocks noChangeArrowheads="1"/>
            </p:cNvSpPr>
            <p:nvPr/>
          </p:nvSpPr>
          <p:spPr bwMode="auto">
            <a:xfrm>
              <a:off x="5316473" y="5414214"/>
              <a:ext cx="1288628" cy="19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Signed add TAdd</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dissolve">
                                      <p:cBhvr>
                                        <p:cTn id="7" dur="500"/>
                                        <p:tgtEl>
                                          <p:spTgt spid="727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707">
                                            <p:txEl>
                                              <p:pRg st="1" end="1"/>
                                            </p:txEl>
                                          </p:spTgt>
                                        </p:tgtEl>
                                        <p:attrNameLst>
                                          <p:attrName>style.visibility</p:attrName>
                                        </p:attrNameLst>
                                      </p:cBhvr>
                                      <p:to>
                                        <p:strVal val="visible"/>
                                      </p:to>
                                    </p:set>
                                    <p:animEffect transition="in" filter="dissolve">
                                      <p:cBhvr>
                                        <p:cTn id="10" dur="500"/>
                                        <p:tgtEl>
                                          <p:spTgt spid="727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2707">
                                            <p:txEl>
                                              <p:pRg st="2" end="2"/>
                                            </p:txEl>
                                          </p:spTgt>
                                        </p:tgtEl>
                                        <p:attrNameLst>
                                          <p:attrName>style.visibility</p:attrName>
                                        </p:attrNameLst>
                                      </p:cBhvr>
                                      <p:to>
                                        <p:strVal val="visible"/>
                                      </p:to>
                                    </p:set>
                                    <p:animEffect transition="in" filter="dissolve">
                                      <p:cBhvr>
                                        <p:cTn id="13" dur="500"/>
                                        <p:tgtEl>
                                          <p:spTgt spid="7270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2707">
                                            <p:txEl>
                                              <p:pRg st="3" end="3"/>
                                            </p:txEl>
                                          </p:spTgt>
                                        </p:tgtEl>
                                        <p:attrNameLst>
                                          <p:attrName>style.visibility</p:attrName>
                                        </p:attrNameLst>
                                      </p:cBhvr>
                                      <p:to>
                                        <p:strVal val="visible"/>
                                      </p:to>
                                    </p:set>
                                    <p:animEffect transition="in" filter="dissolve">
                                      <p:cBhvr>
                                        <p:cTn id="16" dur="500"/>
                                        <p:tgtEl>
                                          <p:spTgt spid="7270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animEffect transition="in" filter="dissolve">
                                      <p:cBhvr>
                                        <p:cTn id="19" dur="500"/>
                                        <p:tgtEl>
                                          <p:spTgt spid="7270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2707">
                                            <p:txEl>
                                              <p:pRg st="5" end="5"/>
                                            </p:txEl>
                                          </p:spTgt>
                                        </p:tgtEl>
                                        <p:attrNameLst>
                                          <p:attrName>style.visibility</p:attrName>
                                        </p:attrNameLst>
                                      </p:cBhvr>
                                      <p:to>
                                        <p:strVal val="visible"/>
                                      </p:to>
                                    </p:set>
                                    <p:animEffect transition="in" filter="dissolve">
                                      <p:cBhvr>
                                        <p:cTn id="22" dur="500"/>
                                        <p:tgtEl>
                                          <p:spTgt spid="7270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69" name="Object 2"/>
          <p:cNvGraphicFramePr>
            <a:graphicFrameLocks noChangeAspect="1"/>
          </p:cNvGraphicFramePr>
          <p:nvPr/>
        </p:nvGraphicFramePr>
        <p:xfrm>
          <a:off x="3886200" y="2057400"/>
          <a:ext cx="4560888" cy="3975100"/>
        </p:xfrm>
        <a:graphic>
          <a:graphicData uri="http://schemas.openxmlformats.org/presentationml/2006/ole">
            <mc:AlternateContent xmlns:mc="http://schemas.openxmlformats.org/markup-compatibility/2006">
              <mc:Choice xmlns:v="urn:schemas-microsoft-com:vml" Requires="v">
                <p:oleObj spid="_x0000_s58430" name="Chart" r:id="rId4" imgW="4356100" imgH="3556000" progId="Excel.Chart.8">
                  <p:embed/>
                </p:oleObj>
              </mc:Choice>
              <mc:Fallback>
                <p:oleObj name="Chart" r:id="rId4" imgW="4356100" imgH="3556000" progId="Excel.Char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0574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4755" name="Rectangle 3"/>
          <p:cNvSpPr>
            <a:spLocks noGrp="1" noChangeArrowheads="1"/>
          </p:cNvSpPr>
          <p:nvPr>
            <p:ph type="title"/>
          </p:nvPr>
        </p:nvSpPr>
        <p:spPr>
          <a:xfrm>
            <a:off x="381000" y="323850"/>
            <a:ext cx="7983538" cy="555625"/>
          </a:xfrm>
          <a:effectLst>
            <a:outerShdw blurRad="63500" dist="53882" dir="2700000" algn="ctr" rotWithShape="0">
              <a:srgbClr val="969696"/>
            </a:outerShdw>
          </a:effectLst>
        </p:spPr>
        <p:txBody>
          <a:bodyPr/>
          <a:lstStyle/>
          <a:p>
            <a:pPr eaLnBrk="1" hangingPunct="1">
              <a:defRPr/>
            </a:pPr>
            <a:r>
              <a:rPr lang="en-US" dirty="0">
                <a:ea typeface="+mj-ea"/>
                <a:cs typeface="+mj-cs"/>
              </a:rPr>
              <a:t>Visualizing </a:t>
            </a:r>
            <a:r>
              <a:rPr lang="en-US" dirty="0" smtClean="0">
                <a:ea typeface="+mj-ea"/>
                <a:cs typeface="+mj-cs"/>
              </a:rPr>
              <a:t>Two’s Complement Signed Addition</a:t>
            </a:r>
            <a:endParaRPr lang="en-US" dirty="0">
              <a:ea typeface="+mj-ea"/>
              <a:cs typeface="+mj-cs"/>
            </a:endParaRPr>
          </a:p>
        </p:txBody>
      </p:sp>
      <p:sp>
        <p:nvSpPr>
          <p:cNvPr id="74756" name="Rectangle 4"/>
          <p:cNvSpPr>
            <a:spLocks noGrp="1" noChangeArrowheads="1"/>
          </p:cNvSpPr>
          <p:nvPr>
            <p:ph idx="1"/>
          </p:nvPr>
        </p:nvSpPr>
        <p:spPr>
          <a:xfrm>
            <a:off x="228600" y="1752600"/>
            <a:ext cx="3354388" cy="4592638"/>
          </a:xfrm>
        </p:spPr>
        <p:txBody>
          <a:bodyPr lIns="90487" tIns="44450" rIns="90487" bIns="44450"/>
          <a:lstStyle/>
          <a:p>
            <a:pPr eaLnBrk="1" hangingPunct="1">
              <a:buFont typeface="Wingdings" pitchFamily="-112" charset="2"/>
              <a:buNone/>
              <a:defRPr/>
            </a:pPr>
            <a:r>
              <a:rPr lang="en-US">
                <a:ea typeface="+mn-ea"/>
                <a:cs typeface="+mn-cs"/>
              </a:rPr>
              <a:t>Values</a:t>
            </a:r>
          </a:p>
          <a:p>
            <a:pPr lvl="1" eaLnBrk="1" hangingPunct="1">
              <a:buFont typeface="Wingdings" pitchFamily="-112" charset="2"/>
              <a:buChar char="n"/>
              <a:defRPr/>
            </a:pPr>
            <a:r>
              <a:rPr lang="en-US"/>
              <a:t>4-bit two’s comp.</a:t>
            </a:r>
          </a:p>
          <a:p>
            <a:pPr lvl="1" eaLnBrk="1" hangingPunct="1">
              <a:buFont typeface="Wingdings" pitchFamily="-112" charset="2"/>
              <a:buChar char="n"/>
              <a:defRPr/>
            </a:pPr>
            <a:r>
              <a:rPr lang="en-US"/>
              <a:t>Range from -8 to +7</a:t>
            </a:r>
          </a:p>
          <a:p>
            <a:pPr eaLnBrk="1" hangingPunct="1">
              <a:buFont typeface="Wingdings" pitchFamily="-112" charset="2"/>
              <a:buNone/>
              <a:defRPr/>
            </a:pPr>
            <a:r>
              <a:rPr lang="en-US">
                <a:ea typeface="+mn-ea"/>
                <a:cs typeface="+mn-cs"/>
              </a:rPr>
              <a:t>Wraps Around</a:t>
            </a:r>
          </a:p>
          <a:p>
            <a:pPr lvl="1" eaLnBrk="1" hangingPunct="1">
              <a:buFont typeface="Wingdings" pitchFamily="-112" charset="2"/>
              <a:buChar char="n"/>
              <a:defRPr/>
            </a:pPr>
            <a:r>
              <a:rPr lang="en-US"/>
              <a:t>If sum </a:t>
            </a:r>
            <a:r>
              <a:rPr lang="en-US">
                <a:sym typeface="Symbol" pitchFamily="-112" charset="2"/>
              </a:rPr>
              <a:t> </a:t>
            </a:r>
            <a:r>
              <a:rPr lang="en-US"/>
              <a:t>2</a:t>
            </a:r>
            <a:r>
              <a:rPr lang="en-US" i="1" baseline="30000"/>
              <a:t>w</a:t>
            </a:r>
            <a:r>
              <a:rPr lang="en-US" baseline="30000"/>
              <a:t>–1</a:t>
            </a:r>
            <a:endParaRPr lang="en-US"/>
          </a:p>
          <a:p>
            <a:pPr lvl="2" eaLnBrk="1" hangingPunct="1">
              <a:buFont typeface="Wingdings" pitchFamily="-112" charset="2"/>
              <a:buChar char="l"/>
              <a:defRPr/>
            </a:pPr>
            <a:r>
              <a:rPr lang="en-US"/>
              <a:t>Becomes negative</a:t>
            </a:r>
          </a:p>
          <a:p>
            <a:pPr lvl="2" eaLnBrk="1" hangingPunct="1">
              <a:buFont typeface="Wingdings" pitchFamily="-112" charset="2"/>
              <a:buChar char="l"/>
              <a:defRPr/>
            </a:pPr>
            <a:r>
              <a:rPr lang="en-US"/>
              <a:t>At most once</a:t>
            </a:r>
          </a:p>
          <a:p>
            <a:pPr lvl="1" eaLnBrk="1" hangingPunct="1">
              <a:buFont typeface="Wingdings" pitchFamily="-112" charset="2"/>
              <a:buChar char="n"/>
              <a:defRPr/>
            </a:pPr>
            <a:r>
              <a:rPr lang="en-US"/>
              <a:t>If sum &lt; –2</a:t>
            </a:r>
            <a:r>
              <a:rPr lang="en-US" i="1" baseline="30000"/>
              <a:t>w</a:t>
            </a:r>
            <a:r>
              <a:rPr lang="en-US" baseline="30000"/>
              <a:t>–1</a:t>
            </a:r>
            <a:endParaRPr lang="en-US"/>
          </a:p>
          <a:p>
            <a:pPr lvl="2" eaLnBrk="1" hangingPunct="1">
              <a:buFont typeface="Wingdings" pitchFamily="-112" charset="2"/>
              <a:buChar char="l"/>
              <a:defRPr/>
            </a:pPr>
            <a:r>
              <a:rPr lang="en-US"/>
              <a:t>Becomes positive</a:t>
            </a:r>
          </a:p>
          <a:p>
            <a:pPr lvl="2" eaLnBrk="1" hangingPunct="1">
              <a:buFont typeface="Wingdings" pitchFamily="-112" charset="2"/>
              <a:buChar char="l"/>
              <a:defRPr/>
            </a:pPr>
            <a:r>
              <a:rPr lang="en-US"/>
              <a:t>At most once</a:t>
            </a:r>
          </a:p>
        </p:txBody>
      </p:sp>
      <p:sp>
        <p:nvSpPr>
          <p:cNvPr id="58372" name="Rectangle 5"/>
          <p:cNvSpPr>
            <a:spLocks noChangeArrowheads="1"/>
          </p:cNvSpPr>
          <p:nvPr/>
        </p:nvSpPr>
        <p:spPr bwMode="auto">
          <a:xfrm>
            <a:off x="5638800" y="2133600"/>
            <a:ext cx="1458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58373" name="Rectangle 6"/>
          <p:cNvSpPr>
            <a:spLocks noChangeArrowheads="1"/>
          </p:cNvSpPr>
          <p:nvPr/>
        </p:nvSpPr>
        <p:spPr bwMode="auto">
          <a:xfrm>
            <a:off x="4648200" y="5759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
        <p:nvSpPr>
          <p:cNvPr id="58374" name="Rectangle 7"/>
          <p:cNvSpPr>
            <a:spLocks noChangeArrowheads="1"/>
          </p:cNvSpPr>
          <p:nvPr/>
        </p:nvSpPr>
        <p:spPr bwMode="auto">
          <a:xfrm>
            <a:off x="7315200" y="50292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58375" name="Text Box 8"/>
          <p:cNvSpPr txBox="1">
            <a:spLocks noChangeArrowheads="1"/>
          </p:cNvSpPr>
          <p:nvPr/>
        </p:nvSpPr>
        <p:spPr bwMode="auto">
          <a:xfrm>
            <a:off x="7391400" y="5562600"/>
            <a:ext cx="1020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PosOver</a:t>
            </a:r>
          </a:p>
        </p:txBody>
      </p:sp>
      <p:sp>
        <p:nvSpPr>
          <p:cNvPr id="58376" name="Text Box 9"/>
          <p:cNvSpPr txBox="1">
            <a:spLocks noChangeArrowheads="1"/>
          </p:cNvSpPr>
          <p:nvPr/>
        </p:nvSpPr>
        <p:spPr bwMode="auto">
          <a:xfrm>
            <a:off x="3429000" y="13716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NegOver</a:t>
            </a:r>
          </a:p>
        </p:txBody>
      </p:sp>
      <p:sp>
        <p:nvSpPr>
          <p:cNvPr id="58377" name="Line 10"/>
          <p:cNvSpPr>
            <a:spLocks noChangeShapeType="1"/>
          </p:cNvSpPr>
          <p:nvPr/>
        </p:nvSpPr>
        <p:spPr bwMode="auto">
          <a:xfrm>
            <a:off x="4038600" y="1752600"/>
            <a:ext cx="838200" cy="17526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8" name="Line 11"/>
          <p:cNvSpPr>
            <a:spLocks noChangeShapeType="1"/>
          </p:cNvSpPr>
          <p:nvPr/>
        </p:nvSpPr>
        <p:spPr bwMode="auto">
          <a:xfrm flipH="1" flipV="1">
            <a:off x="7543800" y="4191000"/>
            <a:ext cx="609600" cy="12954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atin typeface="Helvetica" charset="0"/>
                <a:ea typeface="ＭＳ Ｐゴシック" charset="0"/>
                <a:cs typeface="ＭＳ Ｐゴシック" charset="0"/>
              </a:rPr>
              <a:t>Recap…</a:t>
            </a:r>
          </a:p>
        </p:txBody>
      </p:sp>
      <p:sp>
        <p:nvSpPr>
          <p:cNvPr id="3" name="Content Placeholder 2"/>
          <p:cNvSpPr>
            <a:spLocks noGrp="1"/>
          </p:cNvSpPr>
          <p:nvPr>
            <p:ph idx="1"/>
          </p:nvPr>
        </p:nvSpPr>
        <p:spPr/>
        <p:txBody>
          <a:bodyPr/>
          <a:lstStyle/>
          <a:p>
            <a:pPr>
              <a:defRPr/>
            </a:pPr>
            <a:r>
              <a:rPr lang="en-US" dirty="0" smtClean="0">
                <a:latin typeface="Helvetica" charset="0"/>
                <a:ea typeface="ＭＳ Ｐゴシック" charset="0"/>
                <a:cs typeface="ＭＳ Ｐゴシック" charset="0"/>
              </a:rPr>
              <a:t>Computer Architecture</a:t>
            </a:r>
          </a:p>
          <a:p>
            <a:pPr>
              <a:defRPr/>
            </a:pPr>
            <a:r>
              <a:rPr lang="en-US" dirty="0" smtClean="0">
                <a:latin typeface="Helvetica" charset="0"/>
                <a:ea typeface="ＭＳ Ｐゴシック" charset="0"/>
                <a:cs typeface="ＭＳ Ｐゴシック" charset="0"/>
              </a:rPr>
              <a:t>Binary representations – base 2</a:t>
            </a:r>
          </a:p>
          <a:p>
            <a:pPr>
              <a:defRPr/>
            </a:pPr>
            <a:r>
              <a:rPr lang="en-US" dirty="0" smtClean="0">
                <a:latin typeface="Helvetica" charset="0"/>
                <a:ea typeface="ＭＳ Ｐゴシック" charset="0"/>
                <a:cs typeface="ＭＳ Ｐゴシック" charset="0"/>
              </a:rPr>
              <a:t>Binary digital logic – AND, OR, ~, etc.</a:t>
            </a:r>
            <a:endParaRPr lang="en-US" dirty="0">
              <a:latin typeface="Helvetica" charset="0"/>
              <a:ea typeface="ＭＳ Ｐゴシック" charset="0"/>
              <a:cs typeface="ＭＳ Ｐゴシック" charset="0"/>
            </a:endParaRPr>
          </a:p>
          <a:p>
            <a:pPr>
              <a:defRPr/>
            </a:pPr>
            <a:r>
              <a:rPr lang="en-US" dirty="0">
                <a:latin typeface="Helvetica" charset="0"/>
                <a:ea typeface="ＭＳ Ｐゴシック" charset="0"/>
                <a:cs typeface="ＭＳ Ｐゴシック" charset="0"/>
              </a:rPr>
              <a:t>Hexadecimal </a:t>
            </a:r>
            <a:r>
              <a:rPr lang="en-US" dirty="0" smtClean="0">
                <a:latin typeface="Helvetica" charset="0"/>
                <a:ea typeface="ＭＳ Ｐゴシック" charset="0"/>
                <a:cs typeface="ＭＳ Ｐゴシック" charset="0"/>
              </a:rPr>
              <a:t>representations – base 16</a:t>
            </a:r>
            <a:endParaRPr lang="en-US" dirty="0">
              <a:latin typeface="Helvetica" charset="0"/>
              <a:ea typeface="ＭＳ Ｐゴシック" charset="0"/>
              <a:cs typeface="ＭＳ Ｐゴシック" charset="0"/>
            </a:endParaRPr>
          </a:p>
          <a:p>
            <a:pPr>
              <a:defRPr/>
            </a:pPr>
            <a:r>
              <a:rPr lang="en-US" dirty="0">
                <a:latin typeface="Helvetica" charset="0"/>
                <a:ea typeface="ＭＳ Ｐゴシック" charset="0"/>
                <a:cs typeface="ＭＳ Ｐゴシック" charset="0"/>
              </a:rPr>
              <a:t>Byte-addressed memory</a:t>
            </a:r>
          </a:p>
          <a:p>
            <a:pPr>
              <a:defRPr/>
            </a:pPr>
            <a:r>
              <a:rPr lang="en-US" dirty="0">
                <a:latin typeface="Helvetica" charset="0"/>
                <a:ea typeface="ＭＳ Ｐゴシック" charset="0"/>
                <a:cs typeface="ＭＳ Ｐゴシック" charset="0"/>
              </a:rPr>
              <a:t>Representing data in C</a:t>
            </a:r>
          </a:p>
          <a:p>
            <a:pPr lvl="1">
              <a:defRPr/>
            </a:pPr>
            <a:r>
              <a:rPr lang="en-US" dirty="0" err="1" smtClean="0">
                <a:latin typeface="Helvetica" charset="0"/>
                <a:ea typeface="ＭＳ Ｐゴシック" charset="0"/>
              </a:rPr>
              <a:t>ints</a:t>
            </a:r>
            <a:r>
              <a:rPr lang="en-US" dirty="0">
                <a:latin typeface="Helvetica" charset="0"/>
                <a:ea typeface="ＭＳ Ｐゴシック" charset="0"/>
              </a:rPr>
              <a:t>, </a:t>
            </a:r>
            <a:r>
              <a:rPr lang="en-US" dirty="0" smtClean="0">
                <a:latin typeface="Helvetica" charset="0"/>
                <a:ea typeface="ＭＳ Ｐゴシック" charset="0"/>
              </a:rPr>
              <a:t>longs, shorts</a:t>
            </a:r>
            <a:r>
              <a:rPr lang="en-US" dirty="0">
                <a:latin typeface="Helvetica" charset="0"/>
                <a:ea typeface="ＭＳ Ｐゴシック" charset="0"/>
              </a:rPr>
              <a:t>, floats, doubles, chars, etc.</a:t>
            </a:r>
          </a:p>
          <a:p>
            <a:pPr>
              <a:defRPr/>
            </a:pPr>
            <a:r>
              <a:rPr lang="en-US" dirty="0">
                <a:latin typeface="Helvetica" charset="0"/>
                <a:ea typeface="ＭＳ Ｐゴシック" charset="0"/>
                <a:cs typeface="ＭＳ Ｐゴシック" charset="0"/>
              </a:rPr>
              <a:t>Pointers in </a:t>
            </a:r>
            <a:r>
              <a:rPr lang="en-US" dirty="0" smtClean="0">
                <a:latin typeface="Helvetica" charset="0"/>
                <a:ea typeface="ＭＳ Ｐゴシック" charset="0"/>
                <a:cs typeface="ＭＳ Ｐゴシック" charset="0"/>
              </a:rPr>
              <a:t>C</a:t>
            </a:r>
          </a:p>
          <a:p>
            <a:pPr>
              <a:defRPr/>
            </a:pPr>
            <a:r>
              <a:rPr lang="en-US" dirty="0" smtClean="0">
                <a:latin typeface="Helvetica" charset="0"/>
                <a:ea typeface="ＭＳ Ｐゴシック" charset="0"/>
                <a:cs typeface="ＭＳ Ｐゴシック" charset="0"/>
              </a:rPr>
              <a:t>Bit vector logic</a:t>
            </a: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323850"/>
            <a:ext cx="6759575" cy="555625"/>
          </a:xfrm>
          <a:effectLst>
            <a:outerShdw blurRad="63500" dist="53882" dir="2700000" algn="ctr" rotWithShape="0">
              <a:srgbClr val="969696"/>
            </a:outerShdw>
          </a:effectLst>
        </p:spPr>
        <p:txBody>
          <a:bodyPr/>
          <a:lstStyle/>
          <a:p>
            <a:pPr eaLnBrk="1" hangingPunct="1">
              <a:defRPr/>
            </a:pPr>
            <a:r>
              <a:rPr lang="en-US">
                <a:ea typeface="+mj-ea"/>
                <a:cs typeface="+mj-cs"/>
              </a:rPr>
              <a:t>Characterizing TAdd</a:t>
            </a:r>
          </a:p>
        </p:txBody>
      </p:sp>
      <p:sp>
        <p:nvSpPr>
          <p:cNvPr id="73731" name="Rectangle 3"/>
          <p:cNvSpPr>
            <a:spLocks noGrp="1" noChangeArrowheads="1"/>
          </p:cNvSpPr>
          <p:nvPr>
            <p:ph idx="1"/>
          </p:nvPr>
        </p:nvSpPr>
        <p:spPr>
          <a:xfrm>
            <a:off x="304800" y="1066800"/>
            <a:ext cx="3309938" cy="5224463"/>
          </a:xfrm>
        </p:spPr>
        <p:txBody>
          <a:bodyPr lIns="90487" tIns="44450" rIns="90487" bIns="44450"/>
          <a:lstStyle/>
          <a:p>
            <a:pPr eaLnBrk="1" hangingPunct="1">
              <a:buFont typeface="Wingdings" pitchFamily="-112" charset="2"/>
              <a:buNone/>
              <a:defRPr/>
            </a:pPr>
            <a:r>
              <a:rPr lang="en-US" dirty="0">
                <a:ea typeface="+mn-ea"/>
                <a:cs typeface="+mn-cs"/>
              </a:rPr>
              <a:t>Functionality</a:t>
            </a:r>
          </a:p>
          <a:p>
            <a:pPr lvl="1" eaLnBrk="1" hangingPunct="1">
              <a:buFont typeface="Wingdings" pitchFamily="-112" charset="2"/>
              <a:buChar char="n"/>
              <a:defRPr/>
            </a:pPr>
            <a:r>
              <a:rPr lang="en-US" dirty="0"/>
              <a:t>True sum requires </a:t>
            </a:r>
            <a:r>
              <a:rPr lang="en-US" b="0" i="1" dirty="0"/>
              <a:t>w</a:t>
            </a:r>
            <a:r>
              <a:rPr lang="en-US" b="0" dirty="0"/>
              <a:t>+1</a:t>
            </a:r>
            <a:r>
              <a:rPr lang="en-US" dirty="0"/>
              <a:t> bits</a:t>
            </a:r>
          </a:p>
          <a:p>
            <a:pPr lvl="1" eaLnBrk="1" hangingPunct="1">
              <a:buFont typeface="Wingdings" pitchFamily="-112" charset="2"/>
              <a:buChar char="n"/>
              <a:defRPr/>
            </a:pPr>
            <a:r>
              <a:rPr lang="en-US" dirty="0"/>
              <a:t>Drop off </a:t>
            </a:r>
            <a:r>
              <a:rPr lang="en-US" dirty="0" smtClean="0"/>
              <a:t>carry bit</a:t>
            </a:r>
            <a:endParaRPr lang="en-US" dirty="0"/>
          </a:p>
          <a:p>
            <a:pPr lvl="1" eaLnBrk="1" hangingPunct="1">
              <a:buFont typeface="Wingdings" pitchFamily="-112" charset="2"/>
              <a:buChar char="n"/>
              <a:defRPr/>
            </a:pPr>
            <a:r>
              <a:rPr lang="en-US" dirty="0"/>
              <a:t>Treat remaining bits as 2’s comp. integer</a:t>
            </a:r>
          </a:p>
        </p:txBody>
      </p:sp>
      <p:grpSp>
        <p:nvGrpSpPr>
          <p:cNvPr id="3" name="Group 2"/>
          <p:cNvGrpSpPr>
            <a:grpSpLocks/>
          </p:cNvGrpSpPr>
          <p:nvPr/>
        </p:nvGrpSpPr>
        <p:grpSpPr bwMode="auto">
          <a:xfrm>
            <a:off x="4191000" y="1143000"/>
            <a:ext cx="4194175" cy="3411538"/>
            <a:chOff x="4191000" y="1143000"/>
            <a:chExt cx="4194175" cy="3411538"/>
          </a:xfrm>
        </p:grpSpPr>
        <p:grpSp>
          <p:nvGrpSpPr>
            <p:cNvPr id="60444" name="Group 4"/>
            <p:cNvGrpSpPr>
              <a:grpSpLocks/>
            </p:cNvGrpSpPr>
            <p:nvPr/>
          </p:nvGrpSpPr>
          <p:grpSpPr bwMode="auto">
            <a:xfrm>
              <a:off x="4191000" y="1143000"/>
              <a:ext cx="4194175" cy="3411538"/>
              <a:chOff x="2640" y="720"/>
              <a:chExt cx="2642" cy="2149"/>
            </a:xfrm>
          </p:grpSpPr>
          <p:sp>
            <p:nvSpPr>
              <p:cNvPr id="60447" name="Rectangle 5"/>
              <p:cNvSpPr>
                <a:spLocks noChangeArrowheads="1"/>
              </p:cNvSpPr>
              <p:nvPr/>
            </p:nvSpPr>
            <p:spPr bwMode="auto">
              <a:xfrm>
                <a:off x="3176" y="2256"/>
                <a:ext cx="47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 </a:t>
                </a:r>
                <a:r>
                  <a:rPr lang="en-US" sz="1800" b="0" baseline="30000">
                    <a:solidFill>
                      <a:srgbClr val="000066"/>
                    </a:solidFill>
                  </a:rPr>
                  <a:t>–1</a:t>
                </a:r>
              </a:p>
            </p:txBody>
          </p:sp>
          <p:sp>
            <p:nvSpPr>
              <p:cNvPr id="60448" name="Rectangle 6"/>
              <p:cNvSpPr>
                <a:spLocks noChangeArrowheads="1"/>
              </p:cNvSpPr>
              <p:nvPr/>
            </p:nvSpPr>
            <p:spPr bwMode="auto">
              <a:xfrm>
                <a:off x="3176" y="2640"/>
                <a:ext cx="34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p>
            </p:txBody>
          </p:sp>
          <p:grpSp>
            <p:nvGrpSpPr>
              <p:cNvPr id="60449" name="Group 7"/>
              <p:cNvGrpSpPr>
                <a:grpSpLocks/>
              </p:cNvGrpSpPr>
              <p:nvPr/>
            </p:nvGrpSpPr>
            <p:grpSpPr bwMode="auto">
              <a:xfrm>
                <a:off x="3224" y="960"/>
                <a:ext cx="1297" cy="1838"/>
                <a:chOff x="3263" y="946"/>
                <a:chExt cx="1297" cy="1838"/>
              </a:xfrm>
            </p:grpSpPr>
            <p:sp>
              <p:nvSpPr>
                <p:cNvPr id="60460" name="Line 8"/>
                <p:cNvSpPr>
                  <a:spLocks noChangeShapeType="1"/>
                </p:cNvSpPr>
                <p:nvPr/>
              </p:nvSpPr>
              <p:spPr bwMode="auto">
                <a:xfrm>
                  <a:off x="3704" y="1064"/>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1" name="Line 9"/>
                <p:cNvSpPr>
                  <a:spLocks noChangeShapeType="1"/>
                </p:cNvSpPr>
                <p:nvPr/>
              </p:nvSpPr>
              <p:spPr bwMode="auto">
                <a:xfrm>
                  <a:off x="3664"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2" name="Line 10"/>
                <p:cNvSpPr>
                  <a:spLocks noChangeShapeType="1"/>
                </p:cNvSpPr>
                <p:nvPr/>
              </p:nvSpPr>
              <p:spPr bwMode="auto">
                <a:xfrm>
                  <a:off x="3664" y="148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3" name="Line 11"/>
                <p:cNvSpPr>
                  <a:spLocks noChangeShapeType="1"/>
                </p:cNvSpPr>
                <p:nvPr/>
              </p:nvSpPr>
              <p:spPr bwMode="auto">
                <a:xfrm>
                  <a:off x="3664" y="1056"/>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4" name="Line 12"/>
                <p:cNvSpPr>
                  <a:spLocks noChangeShapeType="1"/>
                </p:cNvSpPr>
                <p:nvPr/>
              </p:nvSpPr>
              <p:spPr bwMode="auto">
                <a:xfrm>
                  <a:off x="4520" y="1496"/>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5" name="Line 13"/>
                <p:cNvSpPr>
                  <a:spLocks noChangeShapeType="1"/>
                </p:cNvSpPr>
                <p:nvPr/>
              </p:nvSpPr>
              <p:spPr bwMode="auto">
                <a:xfrm>
                  <a:off x="4480"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6" name="Line 14"/>
                <p:cNvSpPr>
                  <a:spLocks noChangeShapeType="1"/>
                </p:cNvSpPr>
                <p:nvPr/>
              </p:nvSpPr>
              <p:spPr bwMode="auto">
                <a:xfrm>
                  <a:off x="4480" y="148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67" name="Line 15"/>
                <p:cNvSpPr>
                  <a:spLocks noChangeShapeType="1"/>
                </p:cNvSpPr>
                <p:nvPr/>
              </p:nvSpPr>
              <p:spPr bwMode="auto">
                <a:xfrm>
                  <a:off x="3808" y="1632"/>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8" name="Freeform 16"/>
                <p:cNvSpPr>
                  <a:spLocks/>
                </p:cNvSpPr>
                <p:nvPr/>
              </p:nvSpPr>
              <p:spPr bwMode="auto">
                <a:xfrm>
                  <a:off x="3800" y="1296"/>
                  <a:ext cx="625" cy="817"/>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9" name="Rectangle 17"/>
                <p:cNvSpPr>
                  <a:spLocks noChangeArrowheads="1"/>
                </p:cNvSpPr>
                <p:nvPr/>
              </p:nvSpPr>
              <p:spPr bwMode="auto">
                <a:xfrm>
                  <a:off x="3311" y="1810"/>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0</a:t>
                  </a:r>
                </a:p>
              </p:txBody>
            </p:sp>
            <p:sp>
              <p:nvSpPr>
                <p:cNvPr id="60470" name="Rectangle 18"/>
                <p:cNvSpPr>
                  <a:spLocks noChangeArrowheads="1"/>
                </p:cNvSpPr>
                <p:nvPr/>
              </p:nvSpPr>
              <p:spPr bwMode="auto">
                <a:xfrm>
                  <a:off x="3311" y="1378"/>
                  <a:ext cx="3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 </a:t>
                  </a:r>
                  <a:r>
                    <a:rPr lang="en-US" sz="1800" b="0" baseline="30000">
                      <a:solidFill>
                        <a:srgbClr val="000066"/>
                      </a:solidFill>
                    </a:rPr>
                    <a:t>–1</a:t>
                  </a:r>
                </a:p>
              </p:txBody>
            </p:sp>
            <p:sp>
              <p:nvSpPr>
                <p:cNvPr id="60471" name="Rectangle 19"/>
                <p:cNvSpPr>
                  <a:spLocks noChangeArrowheads="1"/>
                </p:cNvSpPr>
                <p:nvPr/>
              </p:nvSpPr>
              <p:spPr bwMode="auto">
                <a:xfrm>
                  <a:off x="3263" y="946"/>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r>
                    <a:rPr lang="en-US" sz="1800" b="0">
                      <a:solidFill>
                        <a:srgbClr val="000066"/>
                      </a:solidFill>
                    </a:rPr>
                    <a:t>–1</a:t>
                  </a:r>
                </a:p>
              </p:txBody>
            </p:sp>
            <p:sp>
              <p:nvSpPr>
                <p:cNvPr id="60472" name="Line 20"/>
                <p:cNvSpPr>
                  <a:spLocks noChangeShapeType="1"/>
                </p:cNvSpPr>
                <p:nvPr/>
              </p:nvSpPr>
              <p:spPr bwMode="auto">
                <a:xfrm>
                  <a:off x="3704" y="1928"/>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3" name="Line 21"/>
                <p:cNvSpPr>
                  <a:spLocks noChangeShapeType="1"/>
                </p:cNvSpPr>
                <p:nvPr/>
              </p:nvSpPr>
              <p:spPr bwMode="auto">
                <a:xfrm>
                  <a:off x="3664" y="278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4" name="Line 22"/>
                <p:cNvSpPr>
                  <a:spLocks noChangeShapeType="1"/>
                </p:cNvSpPr>
                <p:nvPr/>
              </p:nvSpPr>
              <p:spPr bwMode="auto">
                <a:xfrm>
                  <a:off x="3664" y="235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5" name="Line 23"/>
                <p:cNvSpPr>
                  <a:spLocks noChangeShapeType="1"/>
                </p:cNvSpPr>
                <p:nvPr/>
              </p:nvSpPr>
              <p:spPr bwMode="auto">
                <a:xfrm>
                  <a:off x="3664"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6" name="Line 24"/>
                <p:cNvSpPr>
                  <a:spLocks noChangeShapeType="1"/>
                </p:cNvSpPr>
                <p:nvPr/>
              </p:nvSpPr>
              <p:spPr bwMode="auto">
                <a:xfrm>
                  <a:off x="4520" y="1928"/>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7" name="Line 25"/>
                <p:cNvSpPr>
                  <a:spLocks noChangeShapeType="1"/>
                </p:cNvSpPr>
                <p:nvPr/>
              </p:nvSpPr>
              <p:spPr bwMode="auto">
                <a:xfrm>
                  <a:off x="4480" y="235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8" name="Line 26"/>
                <p:cNvSpPr>
                  <a:spLocks noChangeShapeType="1"/>
                </p:cNvSpPr>
                <p:nvPr/>
              </p:nvSpPr>
              <p:spPr bwMode="auto">
                <a:xfrm>
                  <a:off x="4480" y="192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79" name="Line 27"/>
                <p:cNvSpPr>
                  <a:spLocks noChangeShapeType="1"/>
                </p:cNvSpPr>
                <p:nvPr/>
              </p:nvSpPr>
              <p:spPr bwMode="auto">
                <a:xfrm>
                  <a:off x="3808" y="2208"/>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80" name="Freeform 28"/>
                <p:cNvSpPr>
                  <a:spLocks/>
                </p:cNvSpPr>
                <p:nvPr/>
              </p:nvSpPr>
              <p:spPr bwMode="auto">
                <a:xfrm>
                  <a:off x="3800" y="1776"/>
                  <a:ext cx="625" cy="817"/>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0450" name="Rectangle 29"/>
              <p:cNvSpPr>
                <a:spLocks noChangeArrowheads="1"/>
              </p:cNvSpPr>
              <p:nvPr/>
            </p:nvSpPr>
            <p:spPr bwMode="auto">
              <a:xfrm>
                <a:off x="3264" y="720"/>
                <a:ext cx="77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True Sum</a:t>
                </a:r>
              </a:p>
            </p:txBody>
          </p:sp>
          <p:sp>
            <p:nvSpPr>
              <p:cNvPr id="60451" name="Rectangle 30"/>
              <p:cNvSpPr>
                <a:spLocks noChangeArrowheads="1"/>
              </p:cNvSpPr>
              <p:nvPr/>
            </p:nvSpPr>
            <p:spPr bwMode="auto">
              <a:xfrm>
                <a:off x="4320" y="1200"/>
                <a:ext cx="96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TAdd Result</a:t>
                </a:r>
              </a:p>
            </p:txBody>
          </p:sp>
          <p:sp>
            <p:nvSpPr>
              <p:cNvPr id="60452" name="Rectangle 31"/>
              <p:cNvSpPr>
                <a:spLocks noChangeArrowheads="1"/>
              </p:cNvSpPr>
              <p:nvPr/>
            </p:nvSpPr>
            <p:spPr bwMode="auto">
              <a:xfrm>
                <a:off x="2640" y="2669"/>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1</a:t>
                </a:r>
                <a:r>
                  <a:rPr lang="en-US" sz="1400" b="0">
                    <a:solidFill>
                      <a:srgbClr val="000066"/>
                    </a:solidFill>
                  </a:rPr>
                  <a:t> 000…0</a:t>
                </a:r>
              </a:p>
            </p:txBody>
          </p:sp>
          <p:sp>
            <p:nvSpPr>
              <p:cNvPr id="60453" name="Rectangle 32"/>
              <p:cNvSpPr>
                <a:spLocks noChangeArrowheads="1"/>
              </p:cNvSpPr>
              <p:nvPr/>
            </p:nvSpPr>
            <p:spPr bwMode="auto">
              <a:xfrm>
                <a:off x="2640" y="2237"/>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1</a:t>
                </a:r>
                <a:r>
                  <a:rPr lang="en-US" sz="1400" b="0">
                    <a:solidFill>
                      <a:srgbClr val="000066"/>
                    </a:solidFill>
                  </a:rPr>
                  <a:t> 100…0</a:t>
                </a:r>
              </a:p>
            </p:txBody>
          </p:sp>
          <p:sp>
            <p:nvSpPr>
              <p:cNvPr id="60454" name="Rectangle 33"/>
              <p:cNvSpPr>
                <a:spLocks noChangeArrowheads="1"/>
              </p:cNvSpPr>
              <p:nvPr/>
            </p:nvSpPr>
            <p:spPr bwMode="auto">
              <a:xfrm>
                <a:off x="2640" y="1805"/>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0</a:t>
                </a:r>
                <a:r>
                  <a:rPr lang="en-US" sz="1400" b="0">
                    <a:solidFill>
                      <a:srgbClr val="000066"/>
                    </a:solidFill>
                  </a:rPr>
                  <a:t> 000…0</a:t>
                </a:r>
              </a:p>
            </p:txBody>
          </p:sp>
          <p:sp>
            <p:nvSpPr>
              <p:cNvPr id="60455" name="Rectangle 34"/>
              <p:cNvSpPr>
                <a:spLocks noChangeArrowheads="1"/>
              </p:cNvSpPr>
              <p:nvPr/>
            </p:nvSpPr>
            <p:spPr bwMode="auto">
              <a:xfrm>
                <a:off x="2640" y="1373"/>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0</a:t>
                </a:r>
                <a:r>
                  <a:rPr lang="en-US" sz="1400" b="0">
                    <a:solidFill>
                      <a:srgbClr val="000066"/>
                    </a:solidFill>
                  </a:rPr>
                  <a:t> 100…0</a:t>
                </a:r>
              </a:p>
            </p:txBody>
          </p:sp>
          <p:sp>
            <p:nvSpPr>
              <p:cNvPr id="60456" name="Rectangle 35"/>
              <p:cNvSpPr>
                <a:spLocks noChangeArrowheads="1"/>
              </p:cNvSpPr>
              <p:nvPr/>
            </p:nvSpPr>
            <p:spPr bwMode="auto">
              <a:xfrm>
                <a:off x="2640" y="941"/>
                <a:ext cx="56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a:solidFill>
                      <a:srgbClr val="000066"/>
                    </a:solidFill>
                  </a:rPr>
                  <a:t>0</a:t>
                </a:r>
                <a:r>
                  <a:rPr lang="en-US" sz="1400" b="0">
                    <a:solidFill>
                      <a:srgbClr val="000066"/>
                    </a:solidFill>
                  </a:rPr>
                  <a:t> 111…1</a:t>
                </a:r>
              </a:p>
            </p:txBody>
          </p:sp>
          <p:sp>
            <p:nvSpPr>
              <p:cNvPr id="60457" name="Rectangle 36"/>
              <p:cNvSpPr>
                <a:spLocks noChangeArrowheads="1"/>
              </p:cNvSpPr>
              <p:nvPr/>
            </p:nvSpPr>
            <p:spPr bwMode="auto">
              <a:xfrm>
                <a:off x="4656" y="2285"/>
                <a:ext cx="4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100…0</a:t>
                </a:r>
              </a:p>
            </p:txBody>
          </p:sp>
          <p:sp>
            <p:nvSpPr>
              <p:cNvPr id="60458" name="Rectangle 37"/>
              <p:cNvSpPr>
                <a:spLocks noChangeArrowheads="1"/>
              </p:cNvSpPr>
              <p:nvPr/>
            </p:nvSpPr>
            <p:spPr bwMode="auto">
              <a:xfrm>
                <a:off x="4656" y="1853"/>
                <a:ext cx="4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000…0</a:t>
                </a:r>
              </a:p>
            </p:txBody>
          </p:sp>
          <p:sp>
            <p:nvSpPr>
              <p:cNvPr id="60459" name="Rectangle 38"/>
              <p:cNvSpPr>
                <a:spLocks noChangeArrowheads="1"/>
              </p:cNvSpPr>
              <p:nvPr/>
            </p:nvSpPr>
            <p:spPr bwMode="auto">
              <a:xfrm>
                <a:off x="4656" y="1421"/>
                <a:ext cx="47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011…1</a:t>
                </a:r>
              </a:p>
            </p:txBody>
          </p:sp>
        </p:grpSp>
        <p:sp>
          <p:nvSpPr>
            <p:cNvPr id="60445" name="Text Box 39"/>
            <p:cNvSpPr txBox="1">
              <a:spLocks noChangeArrowheads="1"/>
            </p:cNvSpPr>
            <p:nvPr/>
          </p:nvSpPr>
          <p:spPr bwMode="auto">
            <a:xfrm>
              <a:off x="5867400" y="1752600"/>
              <a:ext cx="876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b="0">
                  <a:solidFill>
                    <a:srgbClr val="000066"/>
                  </a:solidFill>
                </a:rPr>
                <a:t>PosOver</a:t>
              </a:r>
            </a:p>
          </p:txBody>
        </p:sp>
        <p:sp>
          <p:nvSpPr>
            <p:cNvPr id="60446" name="Text Box 40"/>
            <p:cNvSpPr txBox="1">
              <a:spLocks noChangeArrowheads="1"/>
            </p:cNvSpPr>
            <p:nvPr/>
          </p:nvSpPr>
          <p:spPr bwMode="auto">
            <a:xfrm>
              <a:off x="5943600" y="4191000"/>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b="0">
                  <a:solidFill>
                    <a:srgbClr val="000066"/>
                  </a:solidFill>
                </a:rPr>
                <a:t>NegOver</a:t>
              </a:r>
            </a:p>
          </p:txBody>
        </p:sp>
      </p:grpSp>
      <p:graphicFrame>
        <p:nvGraphicFramePr>
          <p:cNvPr id="60420" name="Object 2"/>
          <p:cNvGraphicFramePr>
            <a:graphicFrameLocks/>
          </p:cNvGraphicFramePr>
          <p:nvPr/>
        </p:nvGraphicFramePr>
        <p:xfrm>
          <a:off x="3352800" y="4953000"/>
          <a:ext cx="5473700" cy="1201738"/>
        </p:xfrm>
        <a:graphic>
          <a:graphicData uri="http://schemas.openxmlformats.org/presentationml/2006/ole">
            <mc:AlternateContent xmlns:mc="http://schemas.openxmlformats.org/markup-compatibility/2006">
              <mc:Choice xmlns:v="urn:schemas-microsoft-com:vml" Requires="v">
                <p:oleObj spid="_x0000_s60532" name="Equation" r:id="rId4" imgW="6096000" imgH="4064000" progId="Equation.3">
                  <p:embed/>
                </p:oleObj>
              </mc:Choice>
              <mc:Fallback>
                <p:oleObj name="Equation" r:id="rId4" imgW="6096000" imgH="4064000"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r="10396" b="70523"/>
                      <a:stretch>
                        <a:fillRect/>
                      </a:stretch>
                    </p:blipFill>
                    <p:spPr bwMode="auto">
                      <a:xfrm>
                        <a:off x="3352800" y="4953000"/>
                        <a:ext cx="5473700" cy="1201738"/>
                      </a:xfrm>
                      <a:prstGeom prst="rect">
                        <a:avLst/>
                      </a:prstGeom>
                      <a:solidFill>
                        <a:srgbClr val="FFFF99"/>
                      </a:solidFill>
                      <a:ln w="25400">
                        <a:solidFill>
                          <a:schemeClr val="accent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0421" name="Text Box 43"/>
          <p:cNvSpPr txBox="1">
            <a:spLocks noChangeArrowheads="1"/>
          </p:cNvSpPr>
          <p:nvPr/>
        </p:nvSpPr>
        <p:spPr bwMode="auto">
          <a:xfrm>
            <a:off x="7772400" y="4951413"/>
            <a:ext cx="1042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a:solidFill>
                  <a:srgbClr val="000066"/>
                </a:solidFill>
              </a:rPr>
              <a:t>(NegOver)</a:t>
            </a:r>
          </a:p>
        </p:txBody>
      </p:sp>
      <p:sp>
        <p:nvSpPr>
          <p:cNvPr id="60422" name="Text Box 44"/>
          <p:cNvSpPr txBox="1">
            <a:spLocks noChangeArrowheads="1"/>
          </p:cNvSpPr>
          <p:nvPr/>
        </p:nvSpPr>
        <p:spPr bwMode="auto">
          <a:xfrm>
            <a:off x="7848600" y="5713413"/>
            <a:ext cx="10334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400">
                <a:solidFill>
                  <a:srgbClr val="000066"/>
                </a:solidFill>
              </a:rPr>
              <a:t>(PosOver)</a:t>
            </a:r>
          </a:p>
        </p:txBody>
      </p:sp>
      <p:grpSp>
        <p:nvGrpSpPr>
          <p:cNvPr id="45065" name="Group 45"/>
          <p:cNvGrpSpPr>
            <a:grpSpLocks/>
          </p:cNvGrpSpPr>
          <p:nvPr/>
        </p:nvGrpSpPr>
        <p:grpSpPr bwMode="auto">
          <a:xfrm>
            <a:off x="609600" y="3581400"/>
            <a:ext cx="2247900" cy="2667000"/>
            <a:chOff x="384" y="2016"/>
            <a:chExt cx="1416" cy="1680"/>
          </a:xfrm>
        </p:grpSpPr>
        <p:sp>
          <p:nvSpPr>
            <p:cNvPr id="60427" name="Rectangle 46"/>
            <p:cNvSpPr>
              <a:spLocks noChangeArrowheads="1"/>
            </p:cNvSpPr>
            <p:nvPr/>
          </p:nvSpPr>
          <p:spPr bwMode="auto">
            <a:xfrm>
              <a:off x="720" y="2448"/>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28" name="Rectangle 47"/>
            <p:cNvSpPr>
              <a:spLocks noChangeArrowheads="1"/>
            </p:cNvSpPr>
            <p:nvPr/>
          </p:nvSpPr>
          <p:spPr bwMode="auto">
            <a:xfrm>
              <a:off x="1056" y="3312"/>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Courier New" charset="0"/>
                </a:rPr>
                <a:t>u</a:t>
              </a:r>
            </a:p>
          </p:txBody>
        </p:sp>
        <p:sp>
          <p:nvSpPr>
            <p:cNvPr id="60429" name="Rectangle 48"/>
            <p:cNvSpPr>
              <a:spLocks noChangeArrowheads="1"/>
            </p:cNvSpPr>
            <p:nvPr/>
          </p:nvSpPr>
          <p:spPr bwMode="auto">
            <a:xfrm>
              <a:off x="384" y="2690"/>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Courier New" charset="0"/>
                </a:rPr>
                <a:t>v</a:t>
              </a:r>
            </a:p>
          </p:txBody>
        </p:sp>
        <p:sp>
          <p:nvSpPr>
            <p:cNvPr id="60430" name="Rectangle 49"/>
            <p:cNvSpPr>
              <a:spLocks noChangeArrowheads="1"/>
            </p:cNvSpPr>
            <p:nvPr/>
          </p:nvSpPr>
          <p:spPr bwMode="auto">
            <a:xfrm>
              <a:off x="768" y="3216"/>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&lt; 0</a:t>
              </a:r>
            </a:p>
          </p:txBody>
        </p:sp>
        <p:sp>
          <p:nvSpPr>
            <p:cNvPr id="60431" name="Rectangle 50"/>
            <p:cNvSpPr>
              <a:spLocks noChangeArrowheads="1"/>
            </p:cNvSpPr>
            <p:nvPr/>
          </p:nvSpPr>
          <p:spPr bwMode="auto">
            <a:xfrm>
              <a:off x="1200" y="3216"/>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&gt; 0</a:t>
              </a:r>
            </a:p>
          </p:txBody>
        </p:sp>
        <p:sp>
          <p:nvSpPr>
            <p:cNvPr id="60432" name="Rectangle 51"/>
            <p:cNvSpPr>
              <a:spLocks noChangeArrowheads="1"/>
            </p:cNvSpPr>
            <p:nvPr/>
          </p:nvSpPr>
          <p:spPr bwMode="auto">
            <a:xfrm>
              <a:off x="384" y="2880"/>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&lt; 0</a:t>
              </a:r>
            </a:p>
          </p:txBody>
        </p:sp>
        <p:sp>
          <p:nvSpPr>
            <p:cNvPr id="60433" name="Rectangle 52"/>
            <p:cNvSpPr>
              <a:spLocks noChangeArrowheads="1"/>
            </p:cNvSpPr>
            <p:nvPr/>
          </p:nvSpPr>
          <p:spPr bwMode="auto">
            <a:xfrm>
              <a:off x="384" y="2496"/>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1800" b="0">
                  <a:solidFill>
                    <a:srgbClr val="000066"/>
                  </a:solidFill>
                </a:rPr>
                <a:t>&gt; 0</a:t>
              </a:r>
            </a:p>
          </p:txBody>
        </p:sp>
        <p:sp>
          <p:nvSpPr>
            <p:cNvPr id="60434" name="Rectangle 53"/>
            <p:cNvSpPr>
              <a:spLocks noChangeArrowheads="1"/>
            </p:cNvSpPr>
            <p:nvPr/>
          </p:nvSpPr>
          <p:spPr bwMode="auto">
            <a:xfrm>
              <a:off x="480" y="3504"/>
              <a:ext cx="5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400" b="0">
                  <a:solidFill>
                    <a:srgbClr val="000066"/>
                  </a:solidFill>
                </a:rPr>
                <a:t>NegOver</a:t>
              </a:r>
            </a:p>
          </p:txBody>
        </p:sp>
        <p:sp>
          <p:nvSpPr>
            <p:cNvPr id="60435" name="Rectangle 54"/>
            <p:cNvSpPr>
              <a:spLocks noChangeArrowheads="1"/>
            </p:cNvSpPr>
            <p:nvPr/>
          </p:nvSpPr>
          <p:spPr bwMode="auto">
            <a:xfrm>
              <a:off x="1248" y="2016"/>
              <a:ext cx="5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400" b="0">
                  <a:solidFill>
                    <a:srgbClr val="000066"/>
                  </a:solidFill>
                </a:rPr>
                <a:t>PosOver</a:t>
              </a:r>
            </a:p>
          </p:txBody>
        </p:sp>
        <p:sp>
          <p:nvSpPr>
            <p:cNvPr id="60436" name="Rectangle 55"/>
            <p:cNvSpPr>
              <a:spLocks noChangeArrowheads="1"/>
            </p:cNvSpPr>
            <p:nvPr/>
          </p:nvSpPr>
          <p:spPr bwMode="auto">
            <a:xfrm>
              <a:off x="1152" y="2448"/>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37" name="Rectangle 56"/>
            <p:cNvSpPr>
              <a:spLocks noChangeArrowheads="1"/>
            </p:cNvSpPr>
            <p:nvPr/>
          </p:nvSpPr>
          <p:spPr bwMode="auto">
            <a:xfrm>
              <a:off x="720" y="2832"/>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38" name="Rectangle 57"/>
            <p:cNvSpPr>
              <a:spLocks noChangeArrowheads="1"/>
            </p:cNvSpPr>
            <p:nvPr/>
          </p:nvSpPr>
          <p:spPr bwMode="auto">
            <a:xfrm>
              <a:off x="1152" y="2832"/>
              <a:ext cx="432" cy="384"/>
            </a:xfrm>
            <a:prstGeom prst="rect">
              <a:avLst/>
            </a:prstGeom>
            <a:solidFill>
              <a:schemeClr val="bg1"/>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60439" name="Freeform 58"/>
            <p:cNvSpPr>
              <a:spLocks/>
            </p:cNvSpPr>
            <p:nvPr/>
          </p:nvSpPr>
          <p:spPr bwMode="auto">
            <a:xfrm rot="5400000" flipH="1">
              <a:off x="1176" y="2424"/>
              <a:ext cx="384" cy="432"/>
            </a:xfrm>
            <a:custGeom>
              <a:avLst/>
              <a:gdLst>
                <a:gd name="T0" fmla="*/ 0 w 432"/>
                <a:gd name="T1" fmla="*/ 0 h 384"/>
                <a:gd name="T2" fmla="*/ 104 w 432"/>
                <a:gd name="T3" fmla="*/ 1580 h 384"/>
                <a:gd name="T4" fmla="*/ 104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chemeClr val="bg2"/>
            </a:solidFill>
            <a:ln w="25400">
              <a:solidFill>
                <a:schemeClr val="tx1"/>
              </a:solidFill>
              <a:round/>
              <a:headEnd/>
              <a:tailEnd/>
            </a:ln>
          </p:spPr>
          <p:txBody>
            <a:bodyPr wrap="none" anchor="ctr"/>
            <a:lstStyle/>
            <a:p>
              <a:endParaRPr lang="en-US"/>
            </a:p>
          </p:txBody>
        </p:sp>
        <p:sp>
          <p:nvSpPr>
            <p:cNvPr id="60440" name="Freeform 59"/>
            <p:cNvSpPr>
              <a:spLocks/>
            </p:cNvSpPr>
            <p:nvPr/>
          </p:nvSpPr>
          <p:spPr bwMode="auto">
            <a:xfrm rot="16200000" flipH="1">
              <a:off x="744" y="2808"/>
              <a:ext cx="384" cy="432"/>
            </a:xfrm>
            <a:custGeom>
              <a:avLst/>
              <a:gdLst>
                <a:gd name="T0" fmla="*/ 0 w 432"/>
                <a:gd name="T1" fmla="*/ 0 h 384"/>
                <a:gd name="T2" fmla="*/ 104 w 432"/>
                <a:gd name="T3" fmla="*/ 1580 h 384"/>
                <a:gd name="T4" fmla="*/ 104 w 432"/>
                <a:gd name="T5" fmla="*/ 0 h 384"/>
                <a:gd name="T6" fmla="*/ 0 w 432"/>
                <a:gd name="T7" fmla="*/ 0 h 384"/>
                <a:gd name="T8" fmla="*/ 0 60000 65536"/>
                <a:gd name="T9" fmla="*/ 0 60000 65536"/>
                <a:gd name="T10" fmla="*/ 0 60000 65536"/>
                <a:gd name="T11" fmla="*/ 0 60000 65536"/>
                <a:gd name="T12" fmla="*/ 0 w 432"/>
                <a:gd name="T13" fmla="*/ 0 h 384"/>
                <a:gd name="T14" fmla="*/ 432 w 432"/>
                <a:gd name="T15" fmla="*/ 384 h 384"/>
              </a:gdLst>
              <a:ahLst/>
              <a:cxnLst>
                <a:cxn ang="T8">
                  <a:pos x="T0" y="T1"/>
                </a:cxn>
                <a:cxn ang="T9">
                  <a:pos x="T2" y="T3"/>
                </a:cxn>
                <a:cxn ang="T10">
                  <a:pos x="T4" y="T5"/>
                </a:cxn>
                <a:cxn ang="T11">
                  <a:pos x="T6" y="T7"/>
                </a:cxn>
              </a:cxnLst>
              <a:rect l="T12" t="T13" r="T14" b="T15"/>
              <a:pathLst>
                <a:path w="432" h="384">
                  <a:moveTo>
                    <a:pt x="0" y="0"/>
                  </a:moveTo>
                  <a:lnTo>
                    <a:pt x="432" y="384"/>
                  </a:lnTo>
                  <a:lnTo>
                    <a:pt x="432" y="0"/>
                  </a:lnTo>
                  <a:lnTo>
                    <a:pt x="0" y="0"/>
                  </a:lnTo>
                  <a:close/>
                </a:path>
              </a:pathLst>
            </a:custGeom>
            <a:solidFill>
              <a:schemeClr val="bg2"/>
            </a:solidFill>
            <a:ln w="25400">
              <a:solidFill>
                <a:schemeClr val="tx1"/>
              </a:solidFill>
              <a:round/>
              <a:headEnd/>
              <a:tailEnd/>
            </a:ln>
          </p:spPr>
          <p:txBody>
            <a:bodyPr wrap="none" anchor="ctr"/>
            <a:lstStyle/>
            <a:p>
              <a:endParaRPr lang="en-US"/>
            </a:p>
          </p:txBody>
        </p:sp>
        <p:sp>
          <p:nvSpPr>
            <p:cNvPr id="60441" name="Line 60"/>
            <p:cNvSpPr>
              <a:spLocks noChangeShapeType="1"/>
            </p:cNvSpPr>
            <p:nvPr/>
          </p:nvSpPr>
          <p:spPr bwMode="auto">
            <a:xfrm flipV="1">
              <a:off x="672" y="3072"/>
              <a:ext cx="144" cy="4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2" name="Line 61"/>
            <p:cNvSpPr>
              <a:spLocks noChangeShapeType="1"/>
            </p:cNvSpPr>
            <p:nvPr/>
          </p:nvSpPr>
          <p:spPr bwMode="auto">
            <a:xfrm flipH="1">
              <a:off x="1440" y="2256"/>
              <a:ext cx="0" cy="3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3" name="Rectangle 62"/>
            <p:cNvSpPr>
              <a:spLocks noChangeArrowheads="1"/>
            </p:cNvSpPr>
            <p:nvPr/>
          </p:nvSpPr>
          <p:spPr bwMode="auto">
            <a:xfrm>
              <a:off x="384" y="2160"/>
              <a:ext cx="8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grpSp>
      <p:sp>
        <p:nvSpPr>
          <p:cNvPr id="45066" name="TextBox 61"/>
          <p:cNvSpPr txBox="1">
            <a:spLocks noChangeArrowheads="1"/>
          </p:cNvSpPr>
          <p:nvPr/>
        </p:nvSpPr>
        <p:spPr bwMode="auto">
          <a:xfrm>
            <a:off x="609600" y="6400800"/>
            <a:ext cx="8610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nSpc>
                <a:spcPct val="90000"/>
              </a:lnSpc>
            </a:pPr>
            <a:r>
              <a:rPr lang="en-US" sz="1800">
                <a:solidFill>
                  <a:srgbClr val="000066"/>
                </a:solidFill>
              </a:rPr>
              <a:t>Lesson: as sum reaches large #</a:t>
            </a:r>
            <a:r>
              <a:rPr lang="ja-JP" altLang="en-US" sz="1800">
                <a:solidFill>
                  <a:srgbClr val="000066"/>
                </a:solidFill>
              </a:rPr>
              <a:t>’</a:t>
            </a:r>
            <a:r>
              <a:rPr lang="en-US" altLang="ja-JP" sz="1800">
                <a:solidFill>
                  <a:srgbClr val="000066"/>
                </a:solidFill>
              </a:rPr>
              <a:t>s (&gt;billion for 32-bit ints), get strange results</a:t>
            </a:r>
            <a:endParaRPr lang="en-US" sz="1800">
              <a:solidFill>
                <a:srgbClr val="000066"/>
              </a:solidFill>
            </a:endParaRPr>
          </a:p>
        </p:txBody>
      </p:sp>
      <p:pic>
        <p:nvPicPr>
          <p:cNvPr id="60425"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45200" y="4953000"/>
            <a:ext cx="431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6" name="Picture 6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45200" y="5562600"/>
            <a:ext cx="4318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5065"/>
                                        </p:tgtEl>
                                        <p:attrNameLst>
                                          <p:attrName>style.visibility</p:attrName>
                                        </p:attrNameLst>
                                      </p:cBhvr>
                                      <p:to>
                                        <p:strVal val="visible"/>
                                      </p:to>
                                    </p:set>
                                    <p:animEffect transition="in" filter="dissolve">
                                      <p:cBhvr>
                                        <p:cTn id="7" dur="500"/>
                                        <p:tgtEl>
                                          <p:spTgt spid="450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66"/>
                                        </p:tgtEl>
                                        <p:attrNameLst>
                                          <p:attrName>style.visibility</p:attrName>
                                        </p:attrNameLst>
                                      </p:cBhvr>
                                      <p:to>
                                        <p:strVal val="visible"/>
                                      </p:to>
                                    </p:set>
                                    <p:animEffect transition="in" filter="dissolve">
                                      <p:cBhvr>
                                        <p:cTn id="17" dur="500"/>
                                        <p:tgtEl>
                                          <p:spTgt spid="45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09600" y="323850"/>
            <a:ext cx="7640638" cy="555625"/>
          </a:xfrm>
          <a:effectLst>
            <a:outerShdw blurRad="63500" dist="53882" dir="2700000" algn="ctr" rotWithShape="0">
              <a:srgbClr val="969696"/>
            </a:outerShdw>
          </a:effectLst>
        </p:spPr>
        <p:txBody>
          <a:bodyPr/>
          <a:lstStyle/>
          <a:p>
            <a:pPr eaLnBrk="1" hangingPunct="1">
              <a:defRPr/>
            </a:pPr>
            <a:r>
              <a:rPr lang="en-US">
                <a:ea typeface="+mj-ea"/>
                <a:cs typeface="+mj-cs"/>
              </a:rPr>
              <a:t>Detecting 2’s Comp. Overflow</a:t>
            </a:r>
          </a:p>
        </p:txBody>
      </p:sp>
      <p:sp>
        <p:nvSpPr>
          <p:cNvPr id="75779" name="Rectangle 3"/>
          <p:cNvSpPr>
            <a:spLocks noGrp="1" noChangeArrowheads="1"/>
          </p:cNvSpPr>
          <p:nvPr>
            <p:ph idx="1"/>
          </p:nvPr>
        </p:nvSpPr>
        <p:spPr>
          <a:xfrm>
            <a:off x="457200" y="1219200"/>
            <a:ext cx="7708900" cy="4687888"/>
          </a:xfrm>
        </p:spPr>
        <p:txBody>
          <a:bodyPr lIns="90487" tIns="44450" rIns="90487" bIns="44450"/>
          <a:lstStyle/>
          <a:p>
            <a:pPr eaLnBrk="1" hangingPunct="1">
              <a:tabLst>
                <a:tab pos="2743200" algn="l"/>
                <a:tab pos="4572000" algn="l"/>
                <a:tab pos="5029200" algn="l"/>
              </a:tabLst>
              <a:defRPr/>
            </a:pPr>
            <a:r>
              <a:rPr lang="en-US" dirty="0">
                <a:latin typeface="Helvetica" charset="0"/>
              </a:rPr>
              <a:t>Task</a:t>
            </a:r>
          </a:p>
          <a:p>
            <a:pPr lvl="1" eaLnBrk="1" hangingPunct="1">
              <a:tabLst>
                <a:tab pos="2743200" algn="l"/>
                <a:tab pos="4572000" algn="l"/>
                <a:tab pos="5029200" algn="l"/>
              </a:tabLst>
              <a:defRPr/>
            </a:pPr>
            <a:r>
              <a:rPr lang="en-US" dirty="0">
                <a:latin typeface="Helvetica" charset="0"/>
                <a:ea typeface="ＭＳ Ｐゴシック" charset="0"/>
              </a:rPr>
              <a:t>Given</a:t>
            </a:r>
            <a:r>
              <a:rPr lang="en-US" b="0" dirty="0">
                <a:latin typeface="Helvetica" charset="0"/>
                <a:ea typeface="ＭＳ Ｐゴシック" charset="0"/>
              </a:rPr>
              <a:t> </a:t>
            </a:r>
            <a:r>
              <a:rPr lang="en-US" b="0" i="1" dirty="0">
                <a:latin typeface="Helvetica" charset="0"/>
                <a:ea typeface="ＭＳ Ｐゴシック" charset="0"/>
              </a:rPr>
              <a:t>s</a:t>
            </a:r>
            <a:r>
              <a:rPr lang="en-US" b="0" dirty="0">
                <a:latin typeface="Helvetica" charset="0"/>
                <a:ea typeface="ＭＳ Ｐゴシック" charset="0"/>
              </a:rPr>
              <a:t>  =  </a:t>
            </a:r>
            <a:r>
              <a:rPr lang="en-US" b="0" dirty="0" err="1">
                <a:latin typeface="Helvetica" charset="0"/>
                <a:ea typeface="ＭＳ Ｐゴシック" charset="0"/>
              </a:rPr>
              <a:t>TAdd</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a:t>
            </a:r>
          </a:p>
          <a:p>
            <a:pPr lvl="1" eaLnBrk="1" hangingPunct="1">
              <a:tabLst>
                <a:tab pos="2743200" algn="l"/>
                <a:tab pos="4572000" algn="l"/>
                <a:tab pos="5029200" algn="l"/>
              </a:tabLst>
              <a:defRPr/>
            </a:pPr>
            <a:r>
              <a:rPr lang="en-US" dirty="0">
                <a:latin typeface="Helvetica" charset="0"/>
                <a:ea typeface="ＭＳ Ｐゴシック" charset="0"/>
              </a:rPr>
              <a:t>Determine if </a:t>
            </a:r>
            <a:r>
              <a:rPr lang="en-US" b="0" i="1" dirty="0">
                <a:latin typeface="Helvetica" charset="0"/>
                <a:ea typeface="ＭＳ Ｐゴシック" charset="0"/>
              </a:rPr>
              <a:t>s   </a:t>
            </a:r>
            <a:r>
              <a:rPr lang="en-US" b="0" dirty="0">
                <a:latin typeface="Helvetica" charset="0"/>
                <a:ea typeface="ＭＳ Ｐゴシック" charset="0"/>
              </a:rPr>
              <a:t>=</a:t>
            </a:r>
            <a:r>
              <a:rPr lang="en-US" b="0" i="1" dirty="0">
                <a:latin typeface="Helvetica" charset="0"/>
                <a:ea typeface="ＭＳ Ｐゴシック" charset="0"/>
              </a:rPr>
              <a:t> </a:t>
            </a:r>
            <a:r>
              <a:rPr lang="en-US" b="0" dirty="0" err="1">
                <a:latin typeface="Helvetica" charset="0"/>
                <a:ea typeface="ＭＳ Ｐゴシック" charset="0"/>
              </a:rPr>
              <a:t>Add</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u</a:t>
            </a:r>
            <a:r>
              <a:rPr lang="en-US" b="0" dirty="0">
                <a:latin typeface="Helvetica" charset="0"/>
                <a:ea typeface="ＭＳ Ｐゴシック" charset="0"/>
              </a:rPr>
              <a:t> , </a:t>
            </a:r>
            <a:r>
              <a:rPr lang="en-US" b="0" i="1" dirty="0">
                <a:latin typeface="Helvetica" charset="0"/>
                <a:ea typeface="ＭＳ Ｐゴシック" charset="0"/>
              </a:rPr>
              <a:t>v</a:t>
            </a:r>
            <a:r>
              <a:rPr lang="en-US" b="0" dirty="0">
                <a:latin typeface="Helvetica" charset="0"/>
                <a:ea typeface="ＭＳ Ｐゴシック" charset="0"/>
              </a:rPr>
              <a:t>)</a:t>
            </a:r>
          </a:p>
          <a:p>
            <a:pPr lvl="1" eaLnBrk="1" hangingPunct="1">
              <a:tabLst>
                <a:tab pos="2743200" algn="l"/>
                <a:tab pos="4572000" algn="l"/>
                <a:tab pos="5029200" algn="l"/>
              </a:tabLst>
              <a:defRPr/>
            </a:pPr>
            <a:r>
              <a:rPr lang="en-US" dirty="0">
                <a:latin typeface="Helvetica" charset="0"/>
                <a:ea typeface="ＭＳ Ｐゴシック" charset="0"/>
              </a:rPr>
              <a:t>Example</a:t>
            </a:r>
          </a:p>
          <a:p>
            <a:pPr lvl="1" eaLnBrk="1" hangingPunct="1">
              <a:buFont typeface="Wingdings" charset="0"/>
              <a:buNone/>
              <a:tabLst>
                <a:tab pos="2743200" algn="l"/>
                <a:tab pos="4572000" algn="l"/>
                <a:tab pos="5029200" algn="l"/>
              </a:tabLst>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s, u, v;</a:t>
            </a:r>
          </a:p>
          <a:p>
            <a:pPr lvl="1" eaLnBrk="1" hangingPunct="1">
              <a:buFont typeface="Wingdings" charset="0"/>
              <a:buNone/>
              <a:tabLst>
                <a:tab pos="2743200" algn="l"/>
                <a:tab pos="4572000" algn="l"/>
                <a:tab pos="5029200" algn="l"/>
              </a:tabLst>
              <a:defRPr/>
            </a:pPr>
            <a:r>
              <a:rPr lang="en-US" dirty="0">
                <a:latin typeface="Courier New" charset="0"/>
                <a:ea typeface="ＭＳ Ｐゴシック" charset="0"/>
              </a:rPr>
              <a:t>	s = u + v;</a:t>
            </a:r>
          </a:p>
          <a:p>
            <a:pPr eaLnBrk="1" hangingPunct="1">
              <a:tabLst>
                <a:tab pos="2743200" algn="l"/>
                <a:tab pos="4572000" algn="l"/>
                <a:tab pos="5029200" algn="l"/>
              </a:tabLst>
              <a:defRPr/>
            </a:pPr>
            <a:r>
              <a:rPr lang="en-US" dirty="0">
                <a:latin typeface="Helvetica" charset="0"/>
              </a:rPr>
              <a:t>Claim</a:t>
            </a:r>
          </a:p>
          <a:p>
            <a:pPr lvl="1" eaLnBrk="1" hangingPunct="1">
              <a:tabLst>
                <a:tab pos="2743200" algn="l"/>
                <a:tab pos="4572000" algn="l"/>
                <a:tab pos="5029200" algn="l"/>
              </a:tabLst>
              <a:defRPr/>
            </a:pPr>
            <a:r>
              <a:rPr lang="en-US" dirty="0">
                <a:solidFill>
                  <a:srgbClr val="FF0000"/>
                </a:solidFill>
                <a:latin typeface="Helvetica" charset="0"/>
                <a:ea typeface="ＭＳ Ｐゴシック" charset="0"/>
              </a:rPr>
              <a:t>Overflow </a:t>
            </a:r>
            <a:r>
              <a:rPr lang="en-US" dirty="0" err="1">
                <a:solidFill>
                  <a:srgbClr val="FF0000"/>
                </a:solidFill>
                <a:latin typeface="Helvetica" charset="0"/>
                <a:ea typeface="ＭＳ Ｐゴシック" charset="0"/>
              </a:rPr>
              <a:t>iff</a:t>
            </a:r>
            <a:r>
              <a:rPr lang="en-US" dirty="0">
                <a:solidFill>
                  <a:srgbClr val="FF0000"/>
                </a:solidFill>
                <a:latin typeface="Helvetica" charset="0"/>
                <a:ea typeface="ＭＳ Ｐゴシック" charset="0"/>
              </a:rPr>
              <a:t> either:</a:t>
            </a:r>
          </a:p>
          <a:p>
            <a:pPr lvl="2" eaLnBrk="1" hangingPunct="1">
              <a:buFont typeface="Wingdings" charset="0"/>
              <a:buNone/>
              <a:tabLst>
                <a:tab pos="2743200" algn="l"/>
                <a:tab pos="4572000" algn="l"/>
                <a:tab pos="5029200" algn="l"/>
              </a:tabLst>
              <a:defRPr/>
            </a:pPr>
            <a:r>
              <a:rPr lang="en-US" i="1" dirty="0">
                <a:solidFill>
                  <a:srgbClr val="FF0000"/>
                </a:solidFill>
                <a:latin typeface="Helvetica" charset="0"/>
                <a:ea typeface="ＭＳ Ｐゴシック" charset="0"/>
              </a:rPr>
              <a:t>	u</a:t>
            </a:r>
            <a:r>
              <a:rPr lang="en-US" dirty="0">
                <a:solidFill>
                  <a:srgbClr val="FF0000"/>
                </a:solidFill>
                <a:latin typeface="Helvetica" charset="0"/>
                <a:ea typeface="ＭＳ Ｐゴシック" charset="0"/>
              </a:rPr>
              <a:t>, </a:t>
            </a:r>
            <a:r>
              <a:rPr lang="en-US" i="1" dirty="0">
                <a:solidFill>
                  <a:srgbClr val="FF0000"/>
                </a:solidFill>
                <a:latin typeface="Helvetica" charset="0"/>
                <a:ea typeface="ＭＳ Ｐゴシック" charset="0"/>
              </a:rPr>
              <a:t>v</a:t>
            </a:r>
            <a:r>
              <a:rPr lang="en-US" dirty="0">
                <a:solidFill>
                  <a:srgbClr val="FF0000"/>
                </a:solidFill>
                <a:latin typeface="Helvetica" charset="0"/>
                <a:ea typeface="ＭＳ Ｐゴシック" charset="0"/>
              </a:rPr>
              <a:t> &lt; 0, </a:t>
            </a:r>
            <a:r>
              <a:rPr lang="en-US" i="1" dirty="0">
                <a:solidFill>
                  <a:srgbClr val="FF0000"/>
                </a:solidFill>
                <a:latin typeface="Helvetica" charset="0"/>
                <a:ea typeface="ＭＳ Ｐゴシック" charset="0"/>
              </a:rPr>
              <a:t>s</a:t>
            </a:r>
            <a:r>
              <a:rPr lang="en-US" dirty="0">
                <a:solidFill>
                  <a:srgbClr val="FF0000"/>
                </a:solidFill>
                <a:latin typeface="Helvetica" charset="0"/>
                <a:ea typeface="ＭＳ Ｐゴシック" charset="0"/>
              </a:rPr>
              <a:t> </a:t>
            </a:r>
            <a:r>
              <a:rPr lang="en-US" dirty="0">
                <a:solidFill>
                  <a:srgbClr val="FF0000"/>
                </a:solidFill>
                <a:latin typeface="Helvetica" charset="0"/>
                <a:ea typeface="ＭＳ Ｐゴシック" charset="0"/>
                <a:sym typeface="Symbol" charset="0"/>
              </a:rPr>
              <a:t></a:t>
            </a:r>
            <a:r>
              <a:rPr lang="en-US" dirty="0">
                <a:solidFill>
                  <a:srgbClr val="FF0000"/>
                </a:solidFill>
                <a:latin typeface="Helvetica" charset="0"/>
                <a:ea typeface="ＭＳ Ｐゴシック" charset="0"/>
              </a:rPr>
              <a:t> 0	(</a:t>
            </a:r>
            <a:r>
              <a:rPr lang="en-US" dirty="0" err="1">
                <a:solidFill>
                  <a:srgbClr val="FF0000"/>
                </a:solidFill>
                <a:latin typeface="Helvetica" charset="0"/>
                <a:ea typeface="ＭＳ Ｐゴシック" charset="0"/>
              </a:rPr>
              <a:t>NegOver</a:t>
            </a:r>
            <a:r>
              <a:rPr lang="en-US" dirty="0">
                <a:solidFill>
                  <a:srgbClr val="FF0000"/>
                </a:solidFill>
                <a:latin typeface="Helvetica" charset="0"/>
                <a:ea typeface="ＭＳ Ｐゴシック" charset="0"/>
              </a:rPr>
              <a:t>)</a:t>
            </a:r>
          </a:p>
          <a:p>
            <a:pPr lvl="2" eaLnBrk="1" hangingPunct="1">
              <a:buFont typeface="Wingdings" charset="0"/>
              <a:buNone/>
              <a:tabLst>
                <a:tab pos="2743200" algn="l"/>
                <a:tab pos="4572000" algn="l"/>
                <a:tab pos="5029200" algn="l"/>
              </a:tabLst>
              <a:defRPr/>
            </a:pPr>
            <a:r>
              <a:rPr lang="en-US" i="1" dirty="0">
                <a:solidFill>
                  <a:srgbClr val="FF0000"/>
                </a:solidFill>
                <a:latin typeface="Helvetica" charset="0"/>
                <a:ea typeface="ＭＳ Ｐゴシック" charset="0"/>
              </a:rPr>
              <a:t>	u</a:t>
            </a:r>
            <a:r>
              <a:rPr lang="en-US" dirty="0">
                <a:solidFill>
                  <a:srgbClr val="FF0000"/>
                </a:solidFill>
                <a:latin typeface="Helvetica" charset="0"/>
                <a:ea typeface="ＭＳ Ｐゴシック" charset="0"/>
              </a:rPr>
              <a:t>, </a:t>
            </a:r>
            <a:r>
              <a:rPr lang="en-US" i="1" dirty="0">
                <a:solidFill>
                  <a:srgbClr val="FF0000"/>
                </a:solidFill>
                <a:latin typeface="Helvetica" charset="0"/>
                <a:ea typeface="ＭＳ Ｐゴシック" charset="0"/>
              </a:rPr>
              <a:t>v</a:t>
            </a:r>
            <a:r>
              <a:rPr lang="en-US" dirty="0">
                <a:solidFill>
                  <a:srgbClr val="FF0000"/>
                </a:solidFill>
                <a:latin typeface="Helvetica" charset="0"/>
                <a:ea typeface="ＭＳ Ｐゴシック" charset="0"/>
              </a:rPr>
              <a:t> </a:t>
            </a:r>
            <a:r>
              <a:rPr lang="en-US" dirty="0">
                <a:solidFill>
                  <a:srgbClr val="FF0000"/>
                </a:solidFill>
                <a:latin typeface="Helvetica" charset="0"/>
                <a:ea typeface="ＭＳ Ｐゴシック" charset="0"/>
                <a:sym typeface="Symbol" charset="0"/>
              </a:rPr>
              <a:t></a:t>
            </a:r>
            <a:r>
              <a:rPr lang="en-US" dirty="0">
                <a:solidFill>
                  <a:srgbClr val="FF0000"/>
                </a:solidFill>
                <a:latin typeface="Helvetica" charset="0"/>
                <a:ea typeface="ＭＳ Ｐゴシック" charset="0"/>
              </a:rPr>
              <a:t> 0, </a:t>
            </a:r>
            <a:r>
              <a:rPr lang="en-US" i="1" dirty="0">
                <a:solidFill>
                  <a:srgbClr val="FF0000"/>
                </a:solidFill>
                <a:latin typeface="Helvetica" charset="0"/>
                <a:ea typeface="ＭＳ Ｐゴシック" charset="0"/>
              </a:rPr>
              <a:t>s</a:t>
            </a:r>
            <a:r>
              <a:rPr lang="en-US" dirty="0">
                <a:solidFill>
                  <a:srgbClr val="FF0000"/>
                </a:solidFill>
                <a:latin typeface="Helvetica" charset="0"/>
                <a:ea typeface="ＭＳ Ｐゴシック" charset="0"/>
              </a:rPr>
              <a:t> &lt; 0	(</a:t>
            </a:r>
            <a:r>
              <a:rPr lang="en-US" dirty="0" err="1">
                <a:solidFill>
                  <a:srgbClr val="FF0000"/>
                </a:solidFill>
                <a:latin typeface="Helvetica" charset="0"/>
                <a:ea typeface="ＭＳ Ｐゴシック" charset="0"/>
              </a:rPr>
              <a:t>PosOver</a:t>
            </a:r>
            <a:r>
              <a:rPr lang="en-US" dirty="0">
                <a:solidFill>
                  <a:srgbClr val="FF0000"/>
                </a:solidFill>
                <a:latin typeface="Helvetica" charset="0"/>
                <a:ea typeface="ＭＳ Ｐゴシック" charset="0"/>
              </a:rPr>
              <a:t>)</a:t>
            </a:r>
          </a:p>
          <a:p>
            <a:pPr lvl="1" eaLnBrk="1" hangingPunct="1">
              <a:buFont typeface="Wingdings" charset="0"/>
              <a:buNone/>
              <a:tabLst>
                <a:tab pos="2743200" algn="l"/>
                <a:tab pos="4572000" algn="l"/>
                <a:tab pos="5029200" algn="l"/>
              </a:tabLst>
              <a:defRPr/>
            </a:pPr>
            <a:r>
              <a:rPr lang="en-US" dirty="0">
                <a:latin typeface="Courier New" charset="0"/>
                <a:ea typeface="ＭＳ Ｐゴシック" charset="0"/>
              </a:rPr>
              <a:t>	</a:t>
            </a:r>
            <a:r>
              <a:rPr lang="en-US" dirty="0" err="1">
                <a:latin typeface="Courier New" charset="0"/>
                <a:ea typeface="ＭＳ Ｐゴシック" charset="0"/>
              </a:rPr>
              <a:t>ovf</a:t>
            </a:r>
            <a:r>
              <a:rPr lang="en-US" dirty="0">
                <a:latin typeface="Courier New" charset="0"/>
                <a:ea typeface="ＭＳ Ｐゴシック" charset="0"/>
              </a:rPr>
              <a:t> = (u&lt;0 == v&lt;0) &amp;&amp; (u&lt;0 != s&lt;0);</a:t>
            </a:r>
            <a:endParaRPr lang="en-US" dirty="0">
              <a:latin typeface="Helvetica" charset="0"/>
              <a:ea typeface="ＭＳ Ｐゴシック" charset="0"/>
            </a:endParaRPr>
          </a:p>
        </p:txBody>
      </p:sp>
      <p:grpSp>
        <p:nvGrpSpPr>
          <p:cNvPr id="62467" name="Group 4"/>
          <p:cNvGrpSpPr>
            <a:grpSpLocks/>
          </p:cNvGrpSpPr>
          <p:nvPr/>
        </p:nvGrpSpPr>
        <p:grpSpPr bwMode="auto">
          <a:xfrm>
            <a:off x="5257800" y="1371600"/>
            <a:ext cx="2058988" cy="2938463"/>
            <a:chOff x="3311" y="850"/>
            <a:chExt cx="1297" cy="1851"/>
          </a:xfrm>
        </p:grpSpPr>
        <p:sp>
          <p:nvSpPr>
            <p:cNvPr id="62469" name="Line 5"/>
            <p:cNvSpPr>
              <a:spLocks noChangeShapeType="1"/>
            </p:cNvSpPr>
            <p:nvPr/>
          </p:nvSpPr>
          <p:spPr bwMode="auto">
            <a:xfrm>
              <a:off x="3752" y="968"/>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0" name="Line 6"/>
            <p:cNvSpPr>
              <a:spLocks noChangeShapeType="1"/>
            </p:cNvSpPr>
            <p:nvPr/>
          </p:nvSpPr>
          <p:spPr bwMode="auto">
            <a:xfrm>
              <a:off x="3712"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1" name="Line 7"/>
            <p:cNvSpPr>
              <a:spLocks noChangeShapeType="1"/>
            </p:cNvSpPr>
            <p:nvPr/>
          </p:nvSpPr>
          <p:spPr bwMode="auto">
            <a:xfrm>
              <a:off x="3712" y="139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2" name="Line 8"/>
            <p:cNvSpPr>
              <a:spLocks noChangeShapeType="1"/>
            </p:cNvSpPr>
            <p:nvPr/>
          </p:nvSpPr>
          <p:spPr bwMode="auto">
            <a:xfrm>
              <a:off x="3712" y="960"/>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3" name="Line 9"/>
            <p:cNvSpPr>
              <a:spLocks noChangeShapeType="1"/>
            </p:cNvSpPr>
            <p:nvPr/>
          </p:nvSpPr>
          <p:spPr bwMode="auto">
            <a:xfrm>
              <a:off x="4568" y="1400"/>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10"/>
            <p:cNvSpPr>
              <a:spLocks noChangeShapeType="1"/>
            </p:cNvSpPr>
            <p:nvPr/>
          </p:nvSpPr>
          <p:spPr bwMode="auto">
            <a:xfrm>
              <a:off x="4528"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5" name="Line 11"/>
            <p:cNvSpPr>
              <a:spLocks noChangeShapeType="1"/>
            </p:cNvSpPr>
            <p:nvPr/>
          </p:nvSpPr>
          <p:spPr bwMode="auto">
            <a:xfrm>
              <a:off x="4528" y="1392"/>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6" name="Line 12"/>
            <p:cNvSpPr>
              <a:spLocks noChangeShapeType="1"/>
            </p:cNvSpPr>
            <p:nvPr/>
          </p:nvSpPr>
          <p:spPr bwMode="auto">
            <a:xfrm>
              <a:off x="3856" y="1536"/>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77" name="Freeform 13"/>
            <p:cNvSpPr>
              <a:spLocks/>
            </p:cNvSpPr>
            <p:nvPr/>
          </p:nvSpPr>
          <p:spPr bwMode="auto">
            <a:xfrm>
              <a:off x="3848" y="1200"/>
              <a:ext cx="625" cy="817"/>
            </a:xfrm>
            <a:custGeom>
              <a:avLst/>
              <a:gdLst>
                <a:gd name="T0" fmla="*/ 0 w 625"/>
                <a:gd name="T1" fmla="*/ 0 h 817"/>
                <a:gd name="T2" fmla="*/ 240 w 625"/>
                <a:gd name="T3" fmla="*/ 0 h 817"/>
                <a:gd name="T4" fmla="*/ 384 w 625"/>
                <a:gd name="T5" fmla="*/ 816 h 817"/>
                <a:gd name="T6" fmla="*/ 624 w 625"/>
                <a:gd name="T7" fmla="*/ 816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0"/>
                  </a:moveTo>
                  <a:lnTo>
                    <a:pt x="240" y="0"/>
                  </a:lnTo>
                  <a:lnTo>
                    <a:pt x="384" y="816"/>
                  </a:lnTo>
                  <a:lnTo>
                    <a:pt x="624" y="816"/>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8" name="Rectangle 14"/>
            <p:cNvSpPr>
              <a:spLocks noChangeArrowheads="1"/>
            </p:cNvSpPr>
            <p:nvPr/>
          </p:nvSpPr>
          <p:spPr bwMode="auto">
            <a:xfrm>
              <a:off x="3359" y="1714"/>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0</a:t>
              </a:r>
            </a:p>
          </p:txBody>
        </p:sp>
        <p:sp>
          <p:nvSpPr>
            <p:cNvPr id="62479" name="Rectangle 15"/>
            <p:cNvSpPr>
              <a:spLocks noChangeArrowheads="1"/>
            </p:cNvSpPr>
            <p:nvPr/>
          </p:nvSpPr>
          <p:spPr bwMode="auto">
            <a:xfrm>
              <a:off x="3359" y="1282"/>
              <a:ext cx="39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 </a:t>
              </a:r>
              <a:r>
                <a:rPr lang="en-US" sz="1800" b="0" baseline="30000">
                  <a:solidFill>
                    <a:srgbClr val="000066"/>
                  </a:solidFill>
                </a:rPr>
                <a:t>–1</a:t>
              </a:r>
            </a:p>
          </p:txBody>
        </p:sp>
        <p:sp>
          <p:nvSpPr>
            <p:cNvPr id="62480" name="Rectangle 16"/>
            <p:cNvSpPr>
              <a:spLocks noChangeArrowheads="1"/>
            </p:cNvSpPr>
            <p:nvPr/>
          </p:nvSpPr>
          <p:spPr bwMode="auto">
            <a:xfrm>
              <a:off x="3311" y="850"/>
              <a:ext cx="4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a:solidFill>
                    <a:srgbClr val="000066"/>
                  </a:solidFill>
                </a:rPr>
                <a:t>2</a:t>
              </a:r>
              <a:r>
                <a:rPr lang="en-US" sz="1800" b="0" i="1" baseline="30000">
                  <a:solidFill>
                    <a:srgbClr val="000066"/>
                  </a:solidFill>
                </a:rPr>
                <a:t>w</a:t>
              </a:r>
              <a:r>
                <a:rPr lang="en-US" sz="1800" b="0">
                  <a:solidFill>
                    <a:srgbClr val="000066"/>
                  </a:solidFill>
                </a:rPr>
                <a:t>–1</a:t>
              </a:r>
            </a:p>
          </p:txBody>
        </p:sp>
        <p:sp>
          <p:nvSpPr>
            <p:cNvPr id="62481" name="Line 17"/>
            <p:cNvSpPr>
              <a:spLocks noChangeShapeType="1"/>
            </p:cNvSpPr>
            <p:nvPr/>
          </p:nvSpPr>
          <p:spPr bwMode="auto">
            <a:xfrm>
              <a:off x="3752" y="1832"/>
              <a:ext cx="0" cy="8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2" name="Line 18"/>
            <p:cNvSpPr>
              <a:spLocks noChangeShapeType="1"/>
            </p:cNvSpPr>
            <p:nvPr/>
          </p:nvSpPr>
          <p:spPr bwMode="auto">
            <a:xfrm>
              <a:off x="3712" y="2688"/>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3" name="Line 19"/>
            <p:cNvSpPr>
              <a:spLocks noChangeShapeType="1"/>
            </p:cNvSpPr>
            <p:nvPr/>
          </p:nvSpPr>
          <p:spPr bwMode="auto">
            <a:xfrm>
              <a:off x="3712" y="2256"/>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4" name="Line 20"/>
            <p:cNvSpPr>
              <a:spLocks noChangeShapeType="1"/>
            </p:cNvSpPr>
            <p:nvPr/>
          </p:nvSpPr>
          <p:spPr bwMode="auto">
            <a:xfrm>
              <a:off x="3712"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5" name="Line 21"/>
            <p:cNvSpPr>
              <a:spLocks noChangeShapeType="1"/>
            </p:cNvSpPr>
            <p:nvPr/>
          </p:nvSpPr>
          <p:spPr bwMode="auto">
            <a:xfrm>
              <a:off x="4568" y="1832"/>
              <a:ext cx="0" cy="4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6" name="Line 22"/>
            <p:cNvSpPr>
              <a:spLocks noChangeShapeType="1"/>
            </p:cNvSpPr>
            <p:nvPr/>
          </p:nvSpPr>
          <p:spPr bwMode="auto">
            <a:xfrm>
              <a:off x="4528" y="2256"/>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7" name="Line 23"/>
            <p:cNvSpPr>
              <a:spLocks noChangeShapeType="1"/>
            </p:cNvSpPr>
            <p:nvPr/>
          </p:nvSpPr>
          <p:spPr bwMode="auto">
            <a:xfrm>
              <a:off x="4528" y="1824"/>
              <a:ext cx="8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8" name="Line 24"/>
            <p:cNvSpPr>
              <a:spLocks noChangeShapeType="1"/>
            </p:cNvSpPr>
            <p:nvPr/>
          </p:nvSpPr>
          <p:spPr bwMode="auto">
            <a:xfrm>
              <a:off x="3856" y="2112"/>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489" name="Freeform 25"/>
            <p:cNvSpPr>
              <a:spLocks/>
            </p:cNvSpPr>
            <p:nvPr/>
          </p:nvSpPr>
          <p:spPr bwMode="auto">
            <a:xfrm>
              <a:off x="3848" y="1680"/>
              <a:ext cx="625" cy="817"/>
            </a:xfrm>
            <a:custGeom>
              <a:avLst/>
              <a:gdLst>
                <a:gd name="T0" fmla="*/ 0 w 625"/>
                <a:gd name="T1" fmla="*/ 816 h 817"/>
                <a:gd name="T2" fmla="*/ 240 w 625"/>
                <a:gd name="T3" fmla="*/ 816 h 817"/>
                <a:gd name="T4" fmla="*/ 384 w 625"/>
                <a:gd name="T5" fmla="*/ 0 h 817"/>
                <a:gd name="T6" fmla="*/ 624 w 625"/>
                <a:gd name="T7" fmla="*/ 0 h 817"/>
                <a:gd name="T8" fmla="*/ 0 60000 65536"/>
                <a:gd name="T9" fmla="*/ 0 60000 65536"/>
                <a:gd name="T10" fmla="*/ 0 60000 65536"/>
                <a:gd name="T11" fmla="*/ 0 60000 65536"/>
                <a:gd name="T12" fmla="*/ 0 w 625"/>
                <a:gd name="T13" fmla="*/ 0 h 817"/>
                <a:gd name="T14" fmla="*/ 625 w 625"/>
                <a:gd name="T15" fmla="*/ 817 h 817"/>
              </a:gdLst>
              <a:ahLst/>
              <a:cxnLst>
                <a:cxn ang="T8">
                  <a:pos x="T0" y="T1"/>
                </a:cxn>
                <a:cxn ang="T9">
                  <a:pos x="T2" y="T3"/>
                </a:cxn>
                <a:cxn ang="T10">
                  <a:pos x="T4" y="T5"/>
                </a:cxn>
                <a:cxn ang="T11">
                  <a:pos x="T6" y="T7"/>
                </a:cxn>
              </a:cxnLst>
              <a:rect l="T12" t="T13" r="T14" b="T15"/>
              <a:pathLst>
                <a:path w="625" h="817">
                  <a:moveTo>
                    <a:pt x="0" y="816"/>
                  </a:moveTo>
                  <a:lnTo>
                    <a:pt x="240" y="816"/>
                  </a:lnTo>
                  <a:lnTo>
                    <a:pt x="384" y="0"/>
                  </a:lnTo>
                  <a:lnTo>
                    <a:pt x="624" y="0"/>
                  </a:lnTo>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90" name="Rectangle 26"/>
            <p:cNvSpPr>
              <a:spLocks noChangeArrowheads="1"/>
            </p:cNvSpPr>
            <p:nvPr/>
          </p:nvSpPr>
          <p:spPr bwMode="auto">
            <a:xfrm>
              <a:off x="3831" y="1023"/>
              <a:ext cx="55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PosOver</a:t>
              </a:r>
            </a:p>
          </p:txBody>
        </p:sp>
        <p:sp>
          <p:nvSpPr>
            <p:cNvPr id="62491" name="Rectangle 27"/>
            <p:cNvSpPr>
              <a:spLocks noChangeArrowheads="1"/>
            </p:cNvSpPr>
            <p:nvPr/>
          </p:nvSpPr>
          <p:spPr bwMode="auto">
            <a:xfrm>
              <a:off x="3831" y="2511"/>
              <a:ext cx="562"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400" b="0">
                  <a:solidFill>
                    <a:srgbClr val="000066"/>
                  </a:solidFill>
                </a:rPr>
                <a:t>NegOver</a:t>
              </a:r>
            </a:p>
          </p:txBody>
        </p:sp>
      </p:grpSp>
      <p:sp>
        <p:nvSpPr>
          <p:cNvPr id="62468" name="Rectangle 27"/>
          <p:cNvSpPr>
            <a:spLocks noChangeArrowheads="1"/>
          </p:cNvSpPr>
          <p:nvPr/>
        </p:nvSpPr>
        <p:spPr bwMode="auto">
          <a:xfrm>
            <a:off x="381000" y="5105400"/>
            <a:ext cx="6934200" cy="685800"/>
          </a:xfrm>
          <a:prstGeom prst="rect">
            <a:avLst/>
          </a:prstGeom>
          <a:solidFill>
            <a:srgbClr val="FFFFFF"/>
          </a:solidFill>
          <a:ln>
            <a:noFill/>
          </a:ln>
          <a:extLst>
            <a:ext uri="{91240B29-F687-4f45-9708-019B960494DF}">
              <a14:hiddenLine xmlns:a14="http://schemas.microsoft.com/office/drawing/2010/main" w="19050">
                <a:solidFill>
                  <a:srgbClr val="000000"/>
                </a:solidFill>
                <a:round/>
                <a:headEnd/>
                <a:tailEnd type="none" w="sm" len="sm"/>
              </a14:hiddenLine>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Summarizing…</a:t>
            </a:r>
            <a:endParaRPr lang="en-US" dirty="0">
              <a:latin typeface="Helvetica" charset="0"/>
              <a:ea typeface="ＭＳ Ｐゴシック" charset="0"/>
              <a:cs typeface="ＭＳ Ｐゴシック" charset="0"/>
            </a:endParaRPr>
          </a:p>
        </p:txBody>
      </p:sp>
      <p:grpSp>
        <p:nvGrpSpPr>
          <p:cNvPr id="15" name="Group 14"/>
          <p:cNvGrpSpPr>
            <a:grpSpLocks/>
          </p:cNvGrpSpPr>
          <p:nvPr/>
        </p:nvGrpSpPr>
        <p:grpSpPr bwMode="auto">
          <a:xfrm>
            <a:off x="4038600" y="76200"/>
            <a:ext cx="5018088" cy="4724400"/>
            <a:chOff x="4038600" y="-25400"/>
            <a:chExt cx="5018088" cy="4724400"/>
          </a:xfrm>
        </p:grpSpPr>
        <p:graphicFrame>
          <p:nvGraphicFramePr>
            <p:cNvPr id="64516" name="Object 2"/>
            <p:cNvGraphicFramePr>
              <a:graphicFrameLocks noChangeAspect="1"/>
            </p:cNvGraphicFramePr>
            <p:nvPr/>
          </p:nvGraphicFramePr>
          <p:xfrm>
            <a:off x="4495800" y="660400"/>
            <a:ext cx="4560888" cy="3975100"/>
          </p:xfrm>
          <a:graphic>
            <a:graphicData uri="http://schemas.openxmlformats.org/presentationml/2006/ole">
              <mc:AlternateContent xmlns:mc="http://schemas.openxmlformats.org/markup-compatibility/2006">
                <mc:Choice xmlns:v="urn:schemas-microsoft-com:vml" Requires="v">
                  <p:oleObj spid="_x0000_s64575" name="Chart" r:id="rId3" imgW="4356100" imgH="3556000" progId="Excel.Chart.8">
                    <p:embed/>
                  </p:oleObj>
                </mc:Choice>
                <mc:Fallback>
                  <p:oleObj name="Chart" r:id="rId3" imgW="4356100" imgH="3556000"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660400"/>
                          <a:ext cx="4560888" cy="3975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4517" name="Rectangle 5"/>
            <p:cNvSpPr>
              <a:spLocks noChangeArrowheads="1"/>
            </p:cNvSpPr>
            <p:nvPr/>
          </p:nvSpPr>
          <p:spPr bwMode="auto">
            <a:xfrm>
              <a:off x="6248400" y="736600"/>
              <a:ext cx="1458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a:solidFill>
                    <a:srgbClr val="003300"/>
                  </a:solidFill>
                </a:rPr>
                <a:t>TAdd</a:t>
              </a:r>
              <a:r>
                <a:rPr lang="en-US" sz="1800" baseline="-25000">
                  <a:solidFill>
                    <a:srgbClr val="003300"/>
                  </a:solidFill>
                </a:rPr>
                <a:t>4</a:t>
              </a:r>
              <a:r>
                <a:rPr lang="en-US" sz="1800">
                  <a:solidFill>
                    <a:srgbClr val="003300"/>
                  </a:solidFill>
                </a:rPr>
                <a:t>(</a:t>
              </a:r>
              <a:r>
                <a:rPr lang="en-US" sz="1800" i="1">
                  <a:solidFill>
                    <a:srgbClr val="003300"/>
                  </a:solidFill>
                </a:rPr>
                <a:t>u</a:t>
              </a:r>
              <a:r>
                <a:rPr lang="en-US" sz="1800">
                  <a:solidFill>
                    <a:srgbClr val="003300"/>
                  </a:solidFill>
                </a:rPr>
                <a:t> , </a:t>
              </a:r>
              <a:r>
                <a:rPr lang="en-US" sz="1800" i="1">
                  <a:solidFill>
                    <a:srgbClr val="003300"/>
                  </a:solidFill>
                </a:rPr>
                <a:t>v</a:t>
              </a:r>
              <a:r>
                <a:rPr lang="en-US" sz="1800">
                  <a:solidFill>
                    <a:srgbClr val="003300"/>
                  </a:solidFill>
                </a:rPr>
                <a:t>)</a:t>
              </a:r>
            </a:p>
          </p:txBody>
        </p:sp>
        <p:sp>
          <p:nvSpPr>
            <p:cNvPr id="64518" name="Rectangle 6"/>
            <p:cNvSpPr>
              <a:spLocks noChangeArrowheads="1"/>
            </p:cNvSpPr>
            <p:nvPr/>
          </p:nvSpPr>
          <p:spPr bwMode="auto">
            <a:xfrm>
              <a:off x="5257800" y="4362450"/>
              <a:ext cx="320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u</a:t>
              </a:r>
            </a:p>
          </p:txBody>
        </p:sp>
        <p:sp>
          <p:nvSpPr>
            <p:cNvPr id="64519" name="Rectangle 7"/>
            <p:cNvSpPr>
              <a:spLocks noChangeArrowheads="1"/>
            </p:cNvSpPr>
            <p:nvPr/>
          </p:nvSpPr>
          <p:spPr bwMode="auto">
            <a:xfrm>
              <a:off x="7924800" y="3632200"/>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lnSpc>
                  <a:spcPct val="90000"/>
                </a:lnSpc>
                <a:spcBef>
                  <a:spcPct val="30000"/>
                </a:spcBef>
              </a:pPr>
              <a:r>
                <a:rPr lang="en-US" sz="1800" i="1">
                  <a:solidFill>
                    <a:srgbClr val="003300"/>
                  </a:solidFill>
                </a:rPr>
                <a:t>v</a:t>
              </a:r>
            </a:p>
          </p:txBody>
        </p:sp>
        <p:sp>
          <p:nvSpPr>
            <p:cNvPr id="64520" name="Text Box 8"/>
            <p:cNvSpPr txBox="1">
              <a:spLocks noChangeArrowheads="1"/>
            </p:cNvSpPr>
            <p:nvPr/>
          </p:nvSpPr>
          <p:spPr bwMode="auto">
            <a:xfrm>
              <a:off x="8001000" y="4165600"/>
              <a:ext cx="1020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PosOver</a:t>
              </a:r>
            </a:p>
          </p:txBody>
        </p:sp>
        <p:sp>
          <p:nvSpPr>
            <p:cNvPr id="64521" name="Text Box 9"/>
            <p:cNvSpPr txBox="1">
              <a:spLocks noChangeArrowheads="1"/>
            </p:cNvSpPr>
            <p:nvPr/>
          </p:nvSpPr>
          <p:spPr bwMode="auto">
            <a:xfrm>
              <a:off x="4038600" y="-254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600">
                  <a:solidFill>
                    <a:srgbClr val="000066"/>
                  </a:solidFill>
                </a:rPr>
                <a:t>NegOver</a:t>
              </a:r>
            </a:p>
          </p:txBody>
        </p:sp>
        <p:sp>
          <p:nvSpPr>
            <p:cNvPr id="64522" name="Line 10"/>
            <p:cNvSpPr>
              <a:spLocks noChangeShapeType="1"/>
            </p:cNvSpPr>
            <p:nvPr/>
          </p:nvSpPr>
          <p:spPr bwMode="auto">
            <a:xfrm>
              <a:off x="4648200" y="355600"/>
              <a:ext cx="838200" cy="17526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523" name="Line 11"/>
            <p:cNvSpPr>
              <a:spLocks noChangeShapeType="1"/>
            </p:cNvSpPr>
            <p:nvPr/>
          </p:nvSpPr>
          <p:spPr bwMode="auto">
            <a:xfrm flipH="1" flipV="1">
              <a:off x="8153400" y="2794000"/>
              <a:ext cx="609600" cy="1295400"/>
            </a:xfrm>
            <a:prstGeom prst="line">
              <a:avLst/>
            </a:prstGeom>
            <a:noFill/>
            <a:ln w="254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Content Placeholder 2"/>
          <p:cNvSpPr>
            <a:spLocks noGrp="1"/>
          </p:cNvSpPr>
          <p:nvPr>
            <p:ph idx="1"/>
          </p:nvPr>
        </p:nvSpPr>
        <p:spPr>
          <a:xfrm>
            <a:off x="290513" y="1220788"/>
            <a:ext cx="4205287" cy="5224462"/>
          </a:xfrm>
        </p:spPr>
        <p:txBody>
          <a:bodyPr/>
          <a:lstStyle/>
          <a:p>
            <a:pPr>
              <a:defRPr/>
            </a:pPr>
            <a:r>
              <a:rPr lang="en-US" dirty="0" smtClean="0">
                <a:latin typeface="Helvetica" charset="0"/>
                <a:ea typeface="ＭＳ Ｐゴシック" charset="0"/>
              </a:rPr>
              <a:t>Two’s complement Overflow</a:t>
            </a:r>
          </a:p>
          <a:p>
            <a:pPr lvl="1">
              <a:defRPr/>
            </a:pPr>
            <a:r>
              <a:rPr lang="en-US" dirty="0" smtClean="0">
                <a:latin typeface="Helvetica" charset="0"/>
                <a:ea typeface="ＭＳ Ｐゴシック" charset="0"/>
              </a:rPr>
              <a:t>Two large positive #’s can sum to a negative # (</a:t>
            </a:r>
            <a:r>
              <a:rPr lang="en-US" dirty="0" err="1" smtClean="0">
                <a:latin typeface="Helvetica" charset="0"/>
                <a:ea typeface="ＭＳ Ｐゴシック" charset="0"/>
              </a:rPr>
              <a:t>PosOver</a:t>
            </a:r>
            <a:r>
              <a:rPr lang="en-US" dirty="0" smtClean="0">
                <a:latin typeface="Helvetica" charset="0"/>
                <a:ea typeface="ＭＳ Ｐゴシック" charset="0"/>
              </a:rPr>
              <a:t>)</a:t>
            </a:r>
          </a:p>
          <a:p>
            <a:pPr lvl="2">
              <a:defRPr/>
            </a:pPr>
            <a:r>
              <a:rPr lang="en-US" sz="2000" dirty="0">
                <a:solidFill>
                  <a:srgbClr val="000066"/>
                </a:solidFill>
                <a:latin typeface="Helvetica" charset="0"/>
                <a:ea typeface="ＭＳ Ｐゴシック" charset="0"/>
              </a:rPr>
              <a:t>Then, sum of u and v = </a:t>
            </a:r>
            <a:r>
              <a:rPr lang="en-US" sz="2000" dirty="0" err="1">
                <a:solidFill>
                  <a:srgbClr val="000066"/>
                </a:solidFill>
                <a:latin typeface="Helvetica" charset="0"/>
                <a:ea typeface="ＭＳ Ｐゴシック" charset="0"/>
              </a:rPr>
              <a:t>TrueSum</a:t>
            </a:r>
            <a:r>
              <a:rPr lang="en-US" sz="2000" dirty="0">
                <a:solidFill>
                  <a:srgbClr val="000066"/>
                </a:solidFill>
                <a:latin typeface="Helvetica" charset="0"/>
                <a:ea typeface="ＭＳ Ｐゴシック" charset="0"/>
              </a:rPr>
              <a:t>(u + v) - 2</a:t>
            </a:r>
            <a:r>
              <a:rPr lang="en-US" sz="2000" baseline="30000" dirty="0">
                <a:solidFill>
                  <a:srgbClr val="000066"/>
                </a:solidFill>
                <a:latin typeface="Helvetica" charset="0"/>
                <a:ea typeface="ＭＳ Ｐゴシック" charset="0"/>
              </a:rPr>
              <a:t>w</a:t>
            </a:r>
            <a:r>
              <a:rPr lang="en-US" sz="2000" dirty="0">
                <a:solidFill>
                  <a:srgbClr val="000066"/>
                </a:solidFill>
                <a:latin typeface="Helvetica" charset="0"/>
                <a:ea typeface="ＭＳ Ｐゴシック" charset="0"/>
              </a:rPr>
              <a:t>, given w </a:t>
            </a:r>
            <a:r>
              <a:rPr lang="en-US" sz="2000" dirty="0" smtClean="0">
                <a:solidFill>
                  <a:srgbClr val="000066"/>
                </a:solidFill>
                <a:latin typeface="Helvetica" charset="0"/>
                <a:ea typeface="ＭＳ Ｐゴシック" charset="0"/>
              </a:rPr>
              <a:t>bits</a:t>
            </a:r>
          </a:p>
          <a:p>
            <a:pPr lvl="1">
              <a:defRPr/>
            </a:pPr>
            <a:r>
              <a:rPr lang="en-US" dirty="0" smtClean="0">
                <a:latin typeface="Helvetica" charset="0"/>
                <a:ea typeface="ＭＳ Ｐゴシック" charset="0"/>
              </a:rPr>
              <a:t>Two large negative #’s can sum to a positive # (</a:t>
            </a:r>
            <a:r>
              <a:rPr lang="en-US" dirty="0" err="1" smtClean="0">
                <a:latin typeface="Helvetica" charset="0"/>
                <a:ea typeface="ＭＳ Ｐゴシック" charset="0"/>
              </a:rPr>
              <a:t>NegOver</a:t>
            </a:r>
            <a:r>
              <a:rPr lang="en-US" dirty="0" smtClean="0">
                <a:latin typeface="Helvetica" charset="0"/>
                <a:ea typeface="ＭＳ Ｐゴシック" charset="0"/>
              </a:rPr>
              <a:t>)</a:t>
            </a:r>
          </a:p>
          <a:p>
            <a:pPr lvl="2">
              <a:defRPr/>
            </a:pPr>
            <a:r>
              <a:rPr lang="en-US" sz="2000" kern="1200" dirty="0" smtClean="0">
                <a:solidFill>
                  <a:srgbClr val="000066"/>
                </a:solidFill>
                <a:latin typeface="Helvetica" charset="0"/>
                <a:ea typeface="ＭＳ Ｐゴシック" charset="0"/>
                <a:cs typeface="ＭＳ Ｐゴシック" charset="0"/>
              </a:rPr>
              <a:t>Then</a:t>
            </a:r>
            <a:r>
              <a:rPr lang="en-US" sz="2000" kern="1200" dirty="0">
                <a:solidFill>
                  <a:srgbClr val="000066"/>
                </a:solidFill>
                <a:latin typeface="Helvetica" charset="0"/>
                <a:ea typeface="ＭＳ Ｐゴシック" charset="0"/>
                <a:cs typeface="ＭＳ Ｐゴシック" charset="0"/>
              </a:rPr>
              <a:t>, sum of u and v = </a:t>
            </a:r>
            <a:r>
              <a:rPr lang="en-US" sz="2000" kern="1200" dirty="0" err="1">
                <a:solidFill>
                  <a:srgbClr val="000066"/>
                </a:solidFill>
                <a:latin typeface="Helvetica" charset="0"/>
                <a:ea typeface="ＭＳ Ｐゴシック" charset="0"/>
                <a:cs typeface="ＭＳ Ｐゴシック" charset="0"/>
              </a:rPr>
              <a:t>TrueSum</a:t>
            </a:r>
            <a:r>
              <a:rPr lang="en-US" sz="2000" kern="1200" dirty="0">
                <a:solidFill>
                  <a:srgbClr val="000066"/>
                </a:solidFill>
                <a:latin typeface="Helvetica" charset="0"/>
                <a:ea typeface="ＭＳ Ｐゴシック" charset="0"/>
                <a:cs typeface="ＭＳ Ｐゴシック" charset="0"/>
              </a:rPr>
              <a:t>(u + v) + 2</a:t>
            </a:r>
            <a:r>
              <a:rPr lang="en-US" sz="2000" kern="1200" baseline="30000" dirty="0">
                <a:solidFill>
                  <a:srgbClr val="000066"/>
                </a:solidFill>
                <a:latin typeface="Helvetica" charset="0"/>
                <a:ea typeface="ＭＳ Ｐゴシック" charset="0"/>
                <a:cs typeface="ＭＳ Ｐゴシック" charset="0"/>
              </a:rPr>
              <a:t>w</a:t>
            </a:r>
            <a:r>
              <a:rPr lang="en-US" sz="2000" kern="1200" dirty="0">
                <a:solidFill>
                  <a:srgbClr val="000066"/>
                </a:solidFill>
                <a:latin typeface="Helvetica" charset="0"/>
                <a:ea typeface="ＭＳ Ｐゴシック" charset="0"/>
                <a:cs typeface="ＭＳ Ｐゴシック" charset="0"/>
              </a:rPr>
              <a:t>, given w bits</a:t>
            </a:r>
            <a:endParaRPr lang="en-US" sz="2000" kern="1200" dirty="0">
              <a:solidFill>
                <a:srgbClr val="003300"/>
              </a:solidFill>
              <a:latin typeface="Helvetica" charset="0"/>
              <a:ea typeface="ＭＳ Ｐゴシック" charset="0"/>
              <a:cs typeface="ＭＳ Ｐゴシック" charset="0"/>
            </a:endParaRPr>
          </a:p>
          <a:p>
            <a:pPr lvl="2">
              <a:defRPr/>
            </a:pPr>
            <a:endParaRPr lang="en-US" dirty="0" smtClean="0">
              <a:latin typeface="Helvetica" charset="0"/>
              <a:ea typeface="ＭＳ Ｐゴシック" charset="0"/>
            </a:endParaRP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a:p>
            <a:pPr>
              <a:defRPr/>
            </a:pPr>
            <a:endParaRPr lang="en-US" dirty="0">
              <a:latin typeface="Helvetica" charset="0"/>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82575"/>
            <a:ext cx="8458200" cy="555625"/>
          </a:xfrm>
          <a:effectLst>
            <a:outerShdw blurRad="63500" dist="53882" dir="2700000" algn="ctr" rotWithShape="0">
              <a:srgbClr val="969696"/>
            </a:outerShdw>
          </a:effectLst>
        </p:spPr>
        <p:txBody>
          <a:bodyPr/>
          <a:lstStyle/>
          <a:p>
            <a:pPr eaLnBrk="1" hangingPunct="1">
              <a:defRPr/>
            </a:pPr>
            <a:r>
              <a:rPr lang="en-US" dirty="0" smtClean="0">
                <a:ea typeface="+mj-ea"/>
                <a:cs typeface="+mj-cs"/>
              </a:rPr>
              <a:t>Checking for Signed Overflow in </a:t>
            </a:r>
            <a:r>
              <a:rPr lang="en-US" dirty="0">
                <a:ea typeface="+mj-ea"/>
                <a:cs typeface="+mj-cs"/>
              </a:rPr>
              <a:t>C</a:t>
            </a:r>
          </a:p>
        </p:txBody>
      </p:sp>
      <p:sp>
        <p:nvSpPr>
          <p:cNvPr id="13315" name="Rectangle 3"/>
          <p:cNvSpPr>
            <a:spLocks noGrp="1" noChangeArrowheads="1"/>
          </p:cNvSpPr>
          <p:nvPr>
            <p:ph type="body" idx="1"/>
          </p:nvPr>
        </p:nvSpPr>
        <p:spPr>
          <a:xfrm>
            <a:off x="290513" y="947738"/>
            <a:ext cx="8853487" cy="5224462"/>
          </a:xfrm>
        </p:spPr>
        <p:txBody>
          <a:bodyPr lIns="90487" tIns="44450" rIns="90487" bIns="44450"/>
          <a:lstStyle/>
          <a:p>
            <a:pPr eaLnBrk="1" hangingPunct="1">
              <a:defRPr/>
            </a:pPr>
            <a:r>
              <a:rPr lang="en-US" dirty="0" smtClean="0">
                <a:latin typeface="Helvetica" charset="0"/>
              </a:rPr>
              <a:t>Approach #1</a:t>
            </a:r>
            <a:endParaRPr lang="en-US" dirty="0">
              <a:latin typeface="Helvetica" charset="0"/>
            </a:endParaRPr>
          </a:p>
          <a:p>
            <a:pPr lvl="1" eaLnBrk="1" hangingPunct="1">
              <a:defRPr/>
            </a:pPr>
            <a:r>
              <a:rPr lang="en-US" dirty="0" smtClean="0">
                <a:latin typeface="Helvetica" charset="0"/>
                <a:ea typeface="ＭＳ Ｐゴシック" charset="0"/>
              </a:rPr>
              <a:t>Have the compiler insert checks every time a signed integer arithmetic operation is performed</a:t>
            </a:r>
          </a:p>
          <a:p>
            <a:pPr lvl="1" eaLnBrk="1" hangingPunct="1">
              <a:defRPr/>
            </a:pPr>
            <a:r>
              <a:rPr lang="en-US" dirty="0" smtClean="0">
                <a:latin typeface="Helvetica" charset="0"/>
                <a:ea typeface="ＭＳ Ｐゴシック" charset="0"/>
              </a:rPr>
              <a:t>Use </a:t>
            </a:r>
            <a:r>
              <a:rPr lang="en-US" dirty="0" err="1" smtClean="0">
                <a:latin typeface="Helvetica" charset="0"/>
                <a:ea typeface="ＭＳ Ｐゴシック" charset="0"/>
              </a:rPr>
              <a:t>gcc</a:t>
            </a:r>
            <a:r>
              <a:rPr lang="en-US" dirty="0" smtClean="0">
                <a:latin typeface="Helvetica" charset="0"/>
                <a:ea typeface="ＭＳ Ｐゴシック" charset="0"/>
              </a:rPr>
              <a:t> compiler with </a:t>
            </a:r>
            <a:r>
              <a:rPr lang="en-US" dirty="0" smtClean="0">
                <a:solidFill>
                  <a:srgbClr val="FF0000"/>
                </a:solidFill>
                <a:latin typeface="Helvetica" charset="0"/>
                <a:ea typeface="ＭＳ Ｐゴシック" charset="0"/>
              </a:rPr>
              <a:t>–</a:t>
            </a:r>
            <a:r>
              <a:rPr lang="en-US" dirty="0" err="1" smtClean="0">
                <a:solidFill>
                  <a:srgbClr val="FF0000"/>
                </a:solidFill>
                <a:latin typeface="Helvetica" charset="0"/>
                <a:ea typeface="ＭＳ Ｐゴシック" charset="0"/>
              </a:rPr>
              <a:t>ftrapv</a:t>
            </a:r>
            <a:r>
              <a:rPr lang="en-US" dirty="0" smtClean="0">
                <a:solidFill>
                  <a:srgbClr val="FF0000"/>
                </a:solidFill>
                <a:latin typeface="Helvetica" charset="0"/>
                <a:ea typeface="ＭＳ Ｐゴシック" charset="0"/>
              </a:rPr>
              <a:t> </a:t>
            </a:r>
            <a:r>
              <a:rPr lang="en-US" dirty="0" smtClean="0">
                <a:latin typeface="Helvetica" charset="0"/>
                <a:ea typeface="ＭＳ Ｐゴシック" charset="0"/>
              </a:rPr>
              <a:t>flag</a:t>
            </a:r>
          </a:p>
          <a:p>
            <a:pPr eaLnBrk="1" hangingPunct="1">
              <a:defRPr/>
            </a:pPr>
            <a:r>
              <a:rPr lang="en-US" dirty="0" smtClean="0">
                <a:latin typeface="Helvetica" charset="0"/>
              </a:rPr>
              <a:t>Approach #2</a:t>
            </a:r>
            <a:endParaRPr lang="en-US" dirty="0">
              <a:latin typeface="Helvetica" charset="0"/>
            </a:endParaRPr>
          </a:p>
          <a:p>
            <a:pPr lvl="1" eaLnBrk="1" hangingPunct="1">
              <a:defRPr/>
            </a:pPr>
            <a:r>
              <a:rPr lang="en-US" dirty="0" smtClean="0">
                <a:latin typeface="Helvetica" charset="0"/>
                <a:ea typeface="ＭＳ Ｐゴシック" charset="0"/>
              </a:rPr>
              <a:t>Manually insert the checks yourself</a:t>
            </a:r>
          </a:p>
          <a:p>
            <a:pPr lvl="1" eaLnBrk="1" hangingPunct="1">
              <a:defRPr/>
            </a:pPr>
            <a:r>
              <a:rPr lang="en-US" dirty="0" smtClean="0">
                <a:latin typeface="Helvetica" charset="0"/>
                <a:ea typeface="ＭＳ Ｐゴシック" charset="0"/>
              </a:rPr>
              <a:t>Can use macros, e.g. replace each add ‘+’ with a macro ADD(A,B)</a:t>
            </a:r>
          </a:p>
          <a:p>
            <a:pPr lvl="2" eaLnBrk="1" hangingPunct="1">
              <a:defRPr/>
            </a:pPr>
            <a:r>
              <a:rPr lang="en-US" dirty="0" smtClean="0">
                <a:latin typeface="Helvetica" charset="0"/>
                <a:ea typeface="ＭＳ Ｐゴシック" charset="0"/>
              </a:rPr>
              <a:t>These macros essentially </a:t>
            </a:r>
            <a:r>
              <a:rPr lang="en-US" dirty="0"/>
              <a:t>test the operands against the </a:t>
            </a:r>
            <a:r>
              <a:rPr lang="en-US" dirty="0" smtClean="0"/>
              <a:t>integer limits </a:t>
            </a:r>
            <a:r>
              <a:rPr lang="en-US" dirty="0"/>
              <a:t>in the header file &lt;</a:t>
            </a:r>
            <a:r>
              <a:rPr lang="en-US" dirty="0" err="1"/>
              <a:t>limits.h</a:t>
            </a:r>
            <a:r>
              <a:rPr lang="en-US" dirty="0"/>
              <a:t>&gt; before doing the operation</a:t>
            </a:r>
            <a:endParaRPr lang="en-US" dirty="0" smtClean="0">
              <a:latin typeface="Helvetica" charset="0"/>
              <a:ea typeface="ＭＳ Ｐゴシック" charset="0"/>
            </a:endParaRPr>
          </a:p>
          <a:p>
            <a:pPr lvl="1" eaLnBrk="1" hangingPunct="1">
              <a:defRPr/>
            </a:pPr>
            <a:r>
              <a:rPr lang="en-US" dirty="0" smtClean="0">
                <a:latin typeface="Helvetica" charset="0"/>
                <a:ea typeface="ＭＳ Ｐゴシック" charset="0"/>
              </a:rPr>
              <a:t>See CERT Web page for examples</a:t>
            </a:r>
          </a:p>
          <a:p>
            <a:pPr lvl="2" eaLnBrk="1" hangingPunct="1">
              <a:defRPr/>
            </a:pPr>
            <a:r>
              <a:rPr lang="en-US" dirty="0">
                <a:latin typeface="Helvetica" charset="0"/>
                <a:ea typeface="ＭＳ Ｐゴシック" charset="0"/>
              </a:rPr>
              <a:t>https://</a:t>
            </a:r>
            <a:r>
              <a:rPr lang="en-US" dirty="0" err="1">
                <a:latin typeface="Helvetica" charset="0"/>
                <a:ea typeface="ＭＳ Ｐゴシック" charset="0"/>
              </a:rPr>
              <a:t>www.securecoding.cert.org</a:t>
            </a:r>
            <a:r>
              <a:rPr lang="en-US" dirty="0">
                <a:latin typeface="Helvetica" charset="0"/>
                <a:ea typeface="ＭＳ Ｐゴシック" charset="0"/>
              </a:rPr>
              <a:t>/confluence/display/</a:t>
            </a:r>
            <a:r>
              <a:rPr lang="en-US" dirty="0" err="1">
                <a:latin typeface="Helvetica" charset="0"/>
                <a:ea typeface="ＭＳ Ｐゴシック" charset="0"/>
              </a:rPr>
              <a:t>seccode</a:t>
            </a:r>
            <a:r>
              <a:rPr lang="en-US" dirty="0">
                <a:latin typeface="Helvetica" charset="0"/>
                <a:ea typeface="ＭＳ Ｐゴシック" charset="0"/>
              </a:rPr>
              <a:t>/INT32-C.+Ensure+that+operations+on+signed+integers+do+not+result+in+overflow?showComments=false</a:t>
            </a:r>
            <a:endParaRPr lang="en-US" dirty="0" smtClean="0">
              <a:latin typeface="Helvetica" charset="0"/>
              <a:ea typeface="ＭＳ Ｐゴシック" charset="0"/>
            </a:endParaRPr>
          </a:p>
          <a:p>
            <a:pPr lvl="1" eaLnBrk="1" hangingPunct="1">
              <a:defRPr/>
            </a:pPr>
            <a:r>
              <a:rPr lang="en-US" dirty="0" smtClean="0">
                <a:latin typeface="Helvetica" charset="0"/>
                <a:ea typeface="ＭＳ Ｐゴシック" charset="0"/>
              </a:rPr>
              <a:t>Some compiler optimization may remove these code checks</a:t>
            </a:r>
          </a:p>
          <a:p>
            <a:pPr eaLnBrk="1" hangingPunct="1">
              <a:defRPr/>
            </a:pPr>
            <a:r>
              <a:rPr lang="en-US" dirty="0" smtClean="0">
                <a:latin typeface="Helvetica" charset="0"/>
              </a:rPr>
              <a:t>Approach #3 : ignore and hope = risky strategy</a:t>
            </a:r>
            <a:endParaRPr lang="en-US" sz="1800" b="0" dirty="0">
              <a:latin typeface="Courier New" charset="0"/>
            </a:endParaRPr>
          </a:p>
        </p:txBody>
      </p:sp>
    </p:spTree>
    <p:extLst>
      <p:ext uri="{BB962C8B-B14F-4D97-AF65-F5344CB8AC3E}">
        <p14:creationId xmlns:p14="http://schemas.microsoft.com/office/powerpoint/2010/main" val="19329932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dissolve">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dissolve">
                                      <p:cBhvr>
                                        <p:cTn id="17" dur="500"/>
                                        <p:tgtEl>
                                          <p:spTgt spid="1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dissolve">
                                      <p:cBhvr>
                                        <p:cTn id="22" dur="500"/>
                                        <p:tgtEl>
                                          <p:spTgt spid="13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dissolve">
                                      <p:cBhvr>
                                        <p:cTn id="27" dur="500"/>
                                        <p:tgtEl>
                                          <p:spTgt spid="13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dissolve">
                                      <p:cBhvr>
                                        <p:cTn id="32" dur="500"/>
                                        <p:tgtEl>
                                          <p:spTgt spid="13315">
                                            <p:txEl>
                                              <p:pRg st="5" end="5"/>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animEffect transition="in" filter="dissolve">
                                      <p:cBhvr>
                                        <p:cTn id="35" dur="500"/>
                                        <p:tgtEl>
                                          <p:spTgt spid="13315">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3315">
                                            <p:txEl>
                                              <p:pRg st="7" end="7"/>
                                            </p:txEl>
                                          </p:spTgt>
                                        </p:tgtEl>
                                        <p:attrNameLst>
                                          <p:attrName>style.visibility</p:attrName>
                                        </p:attrNameLst>
                                      </p:cBhvr>
                                      <p:to>
                                        <p:strVal val="visible"/>
                                      </p:to>
                                    </p:set>
                                    <p:animEffect transition="in" filter="dissolve">
                                      <p:cBhvr>
                                        <p:cTn id="40" dur="500"/>
                                        <p:tgtEl>
                                          <p:spTgt spid="13315">
                                            <p:txEl>
                                              <p:pRg st="7" end="7"/>
                                            </p:txEl>
                                          </p:spTgt>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3315">
                                            <p:txEl>
                                              <p:pRg st="8" end="8"/>
                                            </p:txEl>
                                          </p:spTgt>
                                        </p:tgtEl>
                                        <p:attrNameLst>
                                          <p:attrName>style.visibility</p:attrName>
                                        </p:attrNameLst>
                                      </p:cBhvr>
                                      <p:to>
                                        <p:strVal val="visible"/>
                                      </p:to>
                                    </p:set>
                                    <p:animEffect transition="in" filter="dissolve">
                                      <p:cBhvr>
                                        <p:cTn id="43" dur="500"/>
                                        <p:tgtEl>
                                          <p:spTgt spid="13315">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3315">
                                            <p:txEl>
                                              <p:pRg st="9" end="9"/>
                                            </p:txEl>
                                          </p:spTgt>
                                        </p:tgtEl>
                                        <p:attrNameLst>
                                          <p:attrName>style.visibility</p:attrName>
                                        </p:attrNameLst>
                                      </p:cBhvr>
                                      <p:to>
                                        <p:strVal val="visible"/>
                                      </p:to>
                                    </p:set>
                                    <p:animEffect transition="in" filter="dissolve">
                                      <p:cBhvr>
                                        <p:cTn id="48" dur="500"/>
                                        <p:tgtEl>
                                          <p:spTgt spid="13315">
                                            <p:txEl>
                                              <p:pRg st="9" end="9"/>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315">
                                            <p:txEl>
                                              <p:pRg st="10" end="10"/>
                                            </p:txEl>
                                          </p:spTgt>
                                        </p:tgtEl>
                                        <p:attrNameLst>
                                          <p:attrName>style.visibility</p:attrName>
                                        </p:attrNameLst>
                                      </p:cBhvr>
                                      <p:to>
                                        <p:strVal val="visible"/>
                                      </p:to>
                                    </p:set>
                                    <p:animEffect transition="in" filter="dissolve">
                                      <p:cBhvr>
                                        <p:cTn id="53" dur="500"/>
                                        <p:tgtEl>
                                          <p:spTgt spid="133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55638" y="323850"/>
            <a:ext cx="8305800" cy="555625"/>
          </a:xfrm>
          <a:extLst/>
        </p:spPr>
        <p:txBody>
          <a:bodyPr wrap="none" lIns="63500" tIns="25400" rIns="63500" bIns="25400" anchor="t">
            <a:spAutoFit/>
          </a:bodyPr>
          <a:lstStyle/>
          <a:p>
            <a:pPr eaLnBrk="1" hangingPunct="1">
              <a:defRPr/>
            </a:pPr>
            <a:r>
              <a:rPr lang="en-US"/>
              <a:t>Unsigned &amp; Signed Numeric Values</a:t>
            </a:r>
          </a:p>
        </p:txBody>
      </p:sp>
      <p:sp>
        <p:nvSpPr>
          <p:cNvPr id="9219" name="Rectangle 3"/>
          <p:cNvSpPr>
            <a:spLocks noGrp="1" noChangeArrowheads="1"/>
          </p:cNvSpPr>
          <p:nvPr>
            <p:ph idx="1"/>
          </p:nvPr>
        </p:nvSpPr>
        <p:spPr>
          <a:xfrm>
            <a:off x="4114800" y="1066800"/>
            <a:ext cx="4459288" cy="5224463"/>
          </a:xfrm>
        </p:spPr>
        <p:txBody>
          <a:bodyPr lIns="90487" tIns="44450" rIns="90487" bIns="44450"/>
          <a:lstStyle/>
          <a:p>
            <a:pPr eaLnBrk="1" hangingPunct="1">
              <a:buFont typeface="Wingdings" pitchFamily="-112" charset="2"/>
              <a:buNone/>
              <a:defRPr/>
            </a:pPr>
            <a:r>
              <a:rPr lang="en-US">
                <a:ea typeface="+mn-ea"/>
                <a:cs typeface="+mn-cs"/>
              </a:rPr>
              <a:t>Equivalence</a:t>
            </a:r>
          </a:p>
          <a:p>
            <a:pPr lvl="1" eaLnBrk="1" hangingPunct="1">
              <a:buFont typeface="Wingdings" pitchFamily="-112" charset="2"/>
              <a:buChar char="n"/>
              <a:defRPr/>
            </a:pPr>
            <a:r>
              <a:rPr lang="en-US"/>
              <a:t>Same encodings for nonnegative values</a:t>
            </a:r>
          </a:p>
          <a:p>
            <a:pPr eaLnBrk="1" hangingPunct="1">
              <a:buFont typeface="Wingdings" pitchFamily="-112" charset="2"/>
              <a:buNone/>
              <a:defRPr/>
            </a:pPr>
            <a:r>
              <a:rPr lang="en-US">
                <a:ea typeface="+mn-ea"/>
                <a:cs typeface="+mn-cs"/>
              </a:rPr>
              <a:t>Uniqueness</a:t>
            </a:r>
            <a:endParaRPr lang="en-US" i="1">
              <a:ea typeface="+mn-ea"/>
              <a:cs typeface="+mn-cs"/>
            </a:endParaRPr>
          </a:p>
          <a:p>
            <a:pPr lvl="1" eaLnBrk="1" hangingPunct="1">
              <a:buFont typeface="Wingdings" pitchFamily="-112" charset="2"/>
              <a:buChar char="n"/>
              <a:defRPr/>
            </a:pPr>
            <a:r>
              <a:rPr lang="en-US"/>
              <a:t>Every bit pattern represents unique integer value</a:t>
            </a:r>
          </a:p>
          <a:p>
            <a:pPr lvl="1" eaLnBrk="1" hangingPunct="1">
              <a:buFont typeface="Wingdings" pitchFamily="-112" charset="2"/>
              <a:buChar char="n"/>
              <a:defRPr/>
            </a:pPr>
            <a:r>
              <a:rPr lang="en-US"/>
              <a:t>Each representable integer has unique bit encoding</a:t>
            </a:r>
          </a:p>
          <a:p>
            <a:pPr eaLnBrk="1" hangingPunct="1">
              <a:buFont typeface="Wingdings" pitchFamily="-112" charset="2"/>
              <a:buNone/>
              <a:defRPr/>
            </a:pPr>
            <a:r>
              <a:rPr lang="en-US">
                <a:ea typeface="+mn-ea"/>
                <a:cs typeface="+mn-cs"/>
                <a:sym typeface="Symbol" pitchFamily="-112" charset="2"/>
              </a:rPr>
              <a:t></a:t>
            </a:r>
            <a:r>
              <a:rPr lang="en-US">
                <a:ea typeface="+mn-ea"/>
                <a:cs typeface="+mn-cs"/>
              </a:rPr>
              <a:t> Can Invert Mappings</a:t>
            </a:r>
          </a:p>
          <a:p>
            <a:pPr lvl="1" eaLnBrk="1" hangingPunct="1">
              <a:buFont typeface="Wingdings" pitchFamily="-112" charset="2"/>
              <a:buChar char="n"/>
              <a:defRPr/>
            </a:pPr>
            <a:r>
              <a:rPr lang="en-US"/>
              <a:t>U2B(</a:t>
            </a:r>
            <a:r>
              <a:rPr lang="en-US" b="0" i="1"/>
              <a:t>x</a:t>
            </a:r>
            <a:r>
              <a:rPr lang="en-US"/>
              <a:t>)  =  B2U</a:t>
            </a:r>
            <a:r>
              <a:rPr lang="en-US" b="0" baseline="30000"/>
              <a:t>-1</a:t>
            </a:r>
            <a:r>
              <a:rPr lang="en-US"/>
              <a:t>(</a:t>
            </a:r>
            <a:r>
              <a:rPr lang="en-US" b="0" i="1"/>
              <a:t>x</a:t>
            </a:r>
            <a:r>
              <a:rPr lang="en-US"/>
              <a:t>)</a:t>
            </a:r>
          </a:p>
          <a:p>
            <a:pPr lvl="2" eaLnBrk="1" hangingPunct="1">
              <a:buFont typeface="Wingdings" pitchFamily="-112" charset="2"/>
              <a:buChar char="l"/>
              <a:defRPr/>
            </a:pPr>
            <a:r>
              <a:rPr lang="en-US"/>
              <a:t>Bit pattern for unsigned integer</a:t>
            </a:r>
          </a:p>
          <a:p>
            <a:pPr lvl="1" eaLnBrk="1" hangingPunct="1">
              <a:buFont typeface="Wingdings" pitchFamily="-112" charset="2"/>
              <a:buChar char="n"/>
              <a:defRPr/>
            </a:pPr>
            <a:r>
              <a:rPr lang="en-US"/>
              <a:t>T2B(</a:t>
            </a:r>
            <a:r>
              <a:rPr lang="en-US" b="0" i="1"/>
              <a:t>x</a:t>
            </a:r>
            <a:r>
              <a:rPr lang="en-US"/>
              <a:t>)  =  B2T</a:t>
            </a:r>
            <a:r>
              <a:rPr lang="en-US" b="0" baseline="30000"/>
              <a:t>-1</a:t>
            </a:r>
            <a:r>
              <a:rPr lang="en-US"/>
              <a:t>(</a:t>
            </a:r>
            <a:r>
              <a:rPr lang="en-US" b="0" i="1"/>
              <a:t>x</a:t>
            </a:r>
            <a:r>
              <a:rPr lang="en-US"/>
              <a:t>)</a:t>
            </a:r>
          </a:p>
          <a:p>
            <a:pPr lvl="2" eaLnBrk="1" hangingPunct="1">
              <a:buFont typeface="Wingdings" pitchFamily="-112" charset="2"/>
              <a:buChar char="l"/>
              <a:defRPr/>
            </a:pPr>
            <a:r>
              <a:rPr lang="en-US"/>
              <a:t>Bit pattern for two’s comp integer</a:t>
            </a:r>
          </a:p>
        </p:txBody>
      </p:sp>
      <p:grpSp>
        <p:nvGrpSpPr>
          <p:cNvPr id="67587" name="Group 58"/>
          <p:cNvGrpSpPr>
            <a:grpSpLocks/>
          </p:cNvGrpSpPr>
          <p:nvPr/>
        </p:nvGrpSpPr>
        <p:grpSpPr bwMode="auto">
          <a:xfrm>
            <a:off x="533400" y="1066800"/>
            <a:ext cx="3111500" cy="5168900"/>
            <a:chOff x="480" y="768"/>
            <a:chExt cx="1960" cy="3256"/>
          </a:xfrm>
        </p:grpSpPr>
        <p:sp>
          <p:nvSpPr>
            <p:cNvPr id="67588" name="Rectangle 4"/>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i="1">
                  <a:solidFill>
                    <a:srgbClr val="000066"/>
                  </a:solidFill>
                </a:rPr>
                <a:t>X</a:t>
              </a:r>
            </a:p>
          </p:txBody>
        </p:sp>
        <p:sp>
          <p:nvSpPr>
            <p:cNvPr id="67589" name="Rectangle 5"/>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B2T(</a:t>
              </a:r>
              <a:r>
                <a:rPr lang="en-US" sz="1800" i="1">
                  <a:solidFill>
                    <a:srgbClr val="000066"/>
                  </a:solidFill>
                </a:rPr>
                <a:t>X</a:t>
              </a:r>
              <a:r>
                <a:rPr lang="en-US" sz="1800">
                  <a:solidFill>
                    <a:srgbClr val="000066"/>
                  </a:solidFill>
                </a:rPr>
                <a:t>)</a:t>
              </a:r>
            </a:p>
          </p:txBody>
        </p:sp>
        <p:sp>
          <p:nvSpPr>
            <p:cNvPr id="67590" name="Rectangle 6"/>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B2U(</a:t>
              </a:r>
              <a:r>
                <a:rPr lang="en-US" sz="1800" i="1">
                  <a:solidFill>
                    <a:srgbClr val="000066"/>
                  </a:solidFill>
                </a:rPr>
                <a:t>X</a:t>
              </a:r>
              <a:r>
                <a:rPr lang="en-US" sz="1800">
                  <a:solidFill>
                    <a:srgbClr val="000066"/>
                  </a:solidFill>
                </a:rPr>
                <a:t>)</a:t>
              </a:r>
            </a:p>
          </p:txBody>
        </p:sp>
        <p:sp>
          <p:nvSpPr>
            <p:cNvPr id="67591" name="Rectangle 7"/>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0000</a:t>
              </a:r>
            </a:p>
          </p:txBody>
        </p:sp>
        <p:sp>
          <p:nvSpPr>
            <p:cNvPr id="67592" name="Rectangle 8"/>
            <p:cNvSpPr>
              <a:spLocks noChangeArrowheads="1"/>
            </p:cNvSpPr>
            <p:nvPr/>
          </p:nvSpPr>
          <p:spPr bwMode="auto">
            <a:xfrm>
              <a:off x="1824" y="96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0</a:t>
              </a:r>
            </a:p>
          </p:txBody>
        </p:sp>
        <p:sp>
          <p:nvSpPr>
            <p:cNvPr id="67593" name="Rectangle 9"/>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0001</a:t>
              </a:r>
            </a:p>
          </p:txBody>
        </p:sp>
        <p:sp>
          <p:nvSpPr>
            <p:cNvPr id="67594" name="Rectangle 10"/>
            <p:cNvSpPr>
              <a:spLocks noChangeArrowheads="1"/>
            </p:cNvSpPr>
            <p:nvPr/>
          </p:nvSpPr>
          <p:spPr bwMode="auto">
            <a:xfrm>
              <a:off x="1824" y="115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a:t>
              </a:r>
            </a:p>
          </p:txBody>
        </p:sp>
        <p:sp>
          <p:nvSpPr>
            <p:cNvPr id="67595" name="Rectangle 11"/>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0010</a:t>
              </a:r>
            </a:p>
          </p:txBody>
        </p:sp>
        <p:sp>
          <p:nvSpPr>
            <p:cNvPr id="67596" name="Rectangle 12"/>
            <p:cNvSpPr>
              <a:spLocks noChangeArrowheads="1"/>
            </p:cNvSpPr>
            <p:nvPr/>
          </p:nvSpPr>
          <p:spPr bwMode="auto">
            <a:xfrm>
              <a:off x="1824" y="134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2</a:t>
              </a:r>
            </a:p>
          </p:txBody>
        </p:sp>
        <p:sp>
          <p:nvSpPr>
            <p:cNvPr id="67597" name="Rectangle 13"/>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0011</a:t>
              </a:r>
            </a:p>
          </p:txBody>
        </p:sp>
        <p:sp>
          <p:nvSpPr>
            <p:cNvPr id="67598" name="Rectangle 14"/>
            <p:cNvSpPr>
              <a:spLocks noChangeArrowheads="1"/>
            </p:cNvSpPr>
            <p:nvPr/>
          </p:nvSpPr>
          <p:spPr bwMode="auto">
            <a:xfrm>
              <a:off x="1824" y="1536"/>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3</a:t>
              </a:r>
            </a:p>
          </p:txBody>
        </p:sp>
        <p:sp>
          <p:nvSpPr>
            <p:cNvPr id="67599" name="Rectangle 15"/>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0100</a:t>
              </a:r>
            </a:p>
          </p:txBody>
        </p:sp>
        <p:sp>
          <p:nvSpPr>
            <p:cNvPr id="67600" name="Rectangle 16"/>
            <p:cNvSpPr>
              <a:spLocks noChangeArrowheads="1"/>
            </p:cNvSpPr>
            <p:nvPr/>
          </p:nvSpPr>
          <p:spPr bwMode="auto">
            <a:xfrm>
              <a:off x="1824" y="1728"/>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4</a:t>
              </a:r>
            </a:p>
          </p:txBody>
        </p:sp>
        <p:sp>
          <p:nvSpPr>
            <p:cNvPr id="67601" name="Rectangle 17"/>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0101</a:t>
              </a:r>
            </a:p>
          </p:txBody>
        </p:sp>
        <p:sp>
          <p:nvSpPr>
            <p:cNvPr id="67602" name="Rectangle 18"/>
            <p:cNvSpPr>
              <a:spLocks noChangeArrowheads="1"/>
            </p:cNvSpPr>
            <p:nvPr/>
          </p:nvSpPr>
          <p:spPr bwMode="auto">
            <a:xfrm>
              <a:off x="1824" y="192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5</a:t>
              </a:r>
            </a:p>
          </p:txBody>
        </p:sp>
        <p:sp>
          <p:nvSpPr>
            <p:cNvPr id="67603" name="Rectangle 19"/>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0110</a:t>
              </a:r>
            </a:p>
          </p:txBody>
        </p:sp>
        <p:sp>
          <p:nvSpPr>
            <p:cNvPr id="67604" name="Rectangle 20"/>
            <p:cNvSpPr>
              <a:spLocks noChangeArrowheads="1"/>
            </p:cNvSpPr>
            <p:nvPr/>
          </p:nvSpPr>
          <p:spPr bwMode="auto">
            <a:xfrm>
              <a:off x="1824" y="211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6</a:t>
              </a:r>
            </a:p>
          </p:txBody>
        </p:sp>
        <p:sp>
          <p:nvSpPr>
            <p:cNvPr id="67605" name="Rectangle 21"/>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0111</a:t>
              </a:r>
            </a:p>
          </p:txBody>
        </p:sp>
        <p:sp>
          <p:nvSpPr>
            <p:cNvPr id="67606" name="Rectangle 22"/>
            <p:cNvSpPr>
              <a:spLocks noChangeArrowheads="1"/>
            </p:cNvSpPr>
            <p:nvPr/>
          </p:nvSpPr>
          <p:spPr bwMode="auto">
            <a:xfrm>
              <a:off x="1824" y="230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7</a:t>
              </a:r>
            </a:p>
          </p:txBody>
        </p:sp>
        <p:sp>
          <p:nvSpPr>
            <p:cNvPr id="67607" name="Rectangle 23"/>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–8</a:t>
              </a:r>
            </a:p>
          </p:txBody>
        </p:sp>
        <p:sp>
          <p:nvSpPr>
            <p:cNvPr id="67608" name="Rectangle 24"/>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8</a:t>
              </a:r>
            </a:p>
          </p:txBody>
        </p:sp>
        <p:sp>
          <p:nvSpPr>
            <p:cNvPr id="67609" name="Rectangle 25"/>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–7</a:t>
              </a:r>
            </a:p>
          </p:txBody>
        </p:sp>
        <p:sp>
          <p:nvSpPr>
            <p:cNvPr id="67610" name="Rectangle 26"/>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9</a:t>
              </a:r>
            </a:p>
          </p:txBody>
        </p:sp>
        <p:sp>
          <p:nvSpPr>
            <p:cNvPr id="67611" name="Rectangle 27"/>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–6</a:t>
              </a:r>
            </a:p>
          </p:txBody>
        </p:sp>
        <p:sp>
          <p:nvSpPr>
            <p:cNvPr id="67612" name="Rectangle 28"/>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10</a:t>
              </a:r>
            </a:p>
          </p:txBody>
        </p:sp>
        <p:sp>
          <p:nvSpPr>
            <p:cNvPr id="67613" name="Rectangle 29"/>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–5</a:t>
              </a:r>
            </a:p>
          </p:txBody>
        </p:sp>
        <p:sp>
          <p:nvSpPr>
            <p:cNvPr id="67614" name="Rectangle 30"/>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11</a:t>
              </a:r>
            </a:p>
          </p:txBody>
        </p:sp>
        <p:sp>
          <p:nvSpPr>
            <p:cNvPr id="67615" name="Rectangle 31"/>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–4</a:t>
              </a:r>
            </a:p>
          </p:txBody>
        </p:sp>
        <p:sp>
          <p:nvSpPr>
            <p:cNvPr id="67616" name="Rectangle 32"/>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12</a:t>
              </a:r>
            </a:p>
          </p:txBody>
        </p:sp>
        <p:sp>
          <p:nvSpPr>
            <p:cNvPr id="67617" name="Rectangle 33"/>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–3</a:t>
              </a:r>
            </a:p>
          </p:txBody>
        </p:sp>
        <p:sp>
          <p:nvSpPr>
            <p:cNvPr id="67618" name="Rectangle 34"/>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13</a:t>
              </a:r>
            </a:p>
          </p:txBody>
        </p:sp>
        <p:sp>
          <p:nvSpPr>
            <p:cNvPr id="67619" name="Rectangle 35"/>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–2</a:t>
              </a:r>
            </a:p>
          </p:txBody>
        </p:sp>
        <p:sp>
          <p:nvSpPr>
            <p:cNvPr id="67620" name="Rectangle 36"/>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14</a:t>
              </a:r>
            </a:p>
          </p:txBody>
        </p:sp>
        <p:sp>
          <p:nvSpPr>
            <p:cNvPr id="67621" name="Rectangle 37"/>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a:t>
              </a:r>
            </a:p>
          </p:txBody>
        </p:sp>
        <p:sp>
          <p:nvSpPr>
            <p:cNvPr id="67622" name="Rectangle 38"/>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15</a:t>
              </a:r>
            </a:p>
          </p:txBody>
        </p:sp>
        <p:sp>
          <p:nvSpPr>
            <p:cNvPr id="67623" name="Rectangle 39"/>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1000</a:t>
              </a:r>
            </a:p>
          </p:txBody>
        </p:sp>
        <p:sp>
          <p:nvSpPr>
            <p:cNvPr id="67624" name="Rectangle 40"/>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1001</a:t>
              </a:r>
            </a:p>
          </p:txBody>
        </p:sp>
        <p:sp>
          <p:nvSpPr>
            <p:cNvPr id="67625" name="Rectangle 41"/>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1010</a:t>
              </a:r>
            </a:p>
          </p:txBody>
        </p:sp>
        <p:sp>
          <p:nvSpPr>
            <p:cNvPr id="67626" name="Rectangle 42"/>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1011</a:t>
              </a:r>
            </a:p>
          </p:txBody>
        </p:sp>
        <p:sp>
          <p:nvSpPr>
            <p:cNvPr id="67627" name="Rectangle 43"/>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1100</a:t>
              </a:r>
            </a:p>
          </p:txBody>
        </p:sp>
        <p:sp>
          <p:nvSpPr>
            <p:cNvPr id="67628" name="Rectangle 44"/>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1101</a:t>
              </a:r>
            </a:p>
          </p:txBody>
        </p:sp>
        <p:sp>
          <p:nvSpPr>
            <p:cNvPr id="67629" name="Rectangle 45"/>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1110</a:t>
              </a:r>
            </a:p>
          </p:txBody>
        </p:sp>
        <p:sp>
          <p:nvSpPr>
            <p:cNvPr id="67630" name="Rectangle 46"/>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latin typeface="Courier New" charset="0"/>
                </a:rPr>
                <a:t>1111</a:t>
              </a:r>
            </a:p>
          </p:txBody>
        </p:sp>
        <p:sp>
          <p:nvSpPr>
            <p:cNvPr id="67631" name="Rectangle 47"/>
            <p:cNvSpPr>
              <a:spLocks noChangeArrowheads="1"/>
            </p:cNvSpPr>
            <p:nvPr/>
          </p:nvSpPr>
          <p:spPr bwMode="auto">
            <a:xfrm>
              <a:off x="1200" y="96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0</a:t>
              </a:r>
            </a:p>
          </p:txBody>
        </p:sp>
        <p:sp>
          <p:nvSpPr>
            <p:cNvPr id="67632" name="Rectangle 48"/>
            <p:cNvSpPr>
              <a:spLocks noChangeArrowheads="1"/>
            </p:cNvSpPr>
            <p:nvPr/>
          </p:nvSpPr>
          <p:spPr bwMode="auto">
            <a:xfrm>
              <a:off x="1200" y="115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1</a:t>
              </a:r>
            </a:p>
          </p:txBody>
        </p:sp>
        <p:sp>
          <p:nvSpPr>
            <p:cNvPr id="67633" name="Rectangle 49"/>
            <p:cNvSpPr>
              <a:spLocks noChangeArrowheads="1"/>
            </p:cNvSpPr>
            <p:nvPr/>
          </p:nvSpPr>
          <p:spPr bwMode="auto">
            <a:xfrm>
              <a:off x="1200" y="134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2</a:t>
              </a:r>
            </a:p>
          </p:txBody>
        </p:sp>
        <p:sp>
          <p:nvSpPr>
            <p:cNvPr id="67634" name="Rectangle 50"/>
            <p:cNvSpPr>
              <a:spLocks noChangeArrowheads="1"/>
            </p:cNvSpPr>
            <p:nvPr/>
          </p:nvSpPr>
          <p:spPr bwMode="auto">
            <a:xfrm>
              <a:off x="1200" y="1536"/>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3</a:t>
              </a:r>
            </a:p>
          </p:txBody>
        </p:sp>
        <p:sp>
          <p:nvSpPr>
            <p:cNvPr id="67635" name="Rectangle 51"/>
            <p:cNvSpPr>
              <a:spLocks noChangeArrowheads="1"/>
            </p:cNvSpPr>
            <p:nvPr/>
          </p:nvSpPr>
          <p:spPr bwMode="auto">
            <a:xfrm>
              <a:off x="1200" y="1728"/>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4</a:t>
              </a:r>
            </a:p>
          </p:txBody>
        </p:sp>
        <p:sp>
          <p:nvSpPr>
            <p:cNvPr id="67636" name="Rectangle 52"/>
            <p:cNvSpPr>
              <a:spLocks noChangeArrowheads="1"/>
            </p:cNvSpPr>
            <p:nvPr/>
          </p:nvSpPr>
          <p:spPr bwMode="auto">
            <a:xfrm>
              <a:off x="1200" y="1920"/>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5</a:t>
              </a:r>
            </a:p>
          </p:txBody>
        </p:sp>
        <p:sp>
          <p:nvSpPr>
            <p:cNvPr id="67637" name="Rectangle 53"/>
            <p:cNvSpPr>
              <a:spLocks noChangeArrowheads="1"/>
            </p:cNvSpPr>
            <p:nvPr/>
          </p:nvSpPr>
          <p:spPr bwMode="auto">
            <a:xfrm>
              <a:off x="1200" y="2112"/>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6</a:t>
              </a:r>
            </a:p>
          </p:txBody>
        </p:sp>
        <p:sp>
          <p:nvSpPr>
            <p:cNvPr id="67638" name="Rectangle 54"/>
            <p:cNvSpPr>
              <a:spLocks noChangeArrowheads="1"/>
            </p:cNvSpPr>
            <p:nvPr/>
          </p:nvSpPr>
          <p:spPr bwMode="auto">
            <a:xfrm>
              <a:off x="1200" y="2304"/>
              <a:ext cx="616" cy="184"/>
            </a:xfrm>
            <a:prstGeom prst="rect">
              <a:avLst/>
            </a:prstGeom>
            <a:solidFill>
              <a:schemeClr val="bg2"/>
            </a:solidFill>
            <a:ln w="12700">
              <a:solidFill>
                <a:schemeClr val="tx1"/>
              </a:solidFill>
              <a:miter lim="800000"/>
              <a:headEnd/>
              <a:tailEnd/>
            </a:ln>
          </p:spPr>
          <p:txBody>
            <a:bodyPr wrap="none" lIns="90487" tIns="44450" rIns="90487" bIns="44450" anchor="ctr"/>
            <a:lstStyle/>
            <a:p>
              <a:pPr algn="ctr" eaLnBrk="0" hangingPunct="0"/>
              <a:r>
                <a:rPr lang="en-US" sz="1800" b="0">
                  <a:solidFill>
                    <a:srgbClr val="000066"/>
                  </a:solidFill>
                </a:rPr>
                <a:t>7</a:t>
              </a:r>
            </a:p>
          </p:txBody>
        </p:sp>
        <p:sp>
          <p:nvSpPr>
            <p:cNvPr id="67639" name="Rectangle 55"/>
            <p:cNvSpPr>
              <a:spLocks noChangeArrowheads="1"/>
            </p:cNvSpPr>
            <p:nvPr/>
          </p:nvSpPr>
          <p:spPr bwMode="auto">
            <a:xfrm>
              <a:off x="484" y="772"/>
              <a:ext cx="1952"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lnSpc>
                  <a:spcPct val="90000"/>
                </a:lnSpc>
              </a:pPr>
              <a:endParaRPr lang="en-US" sz="1800">
                <a:solidFill>
                  <a:srgbClr val="000066"/>
                </a:solidFill>
              </a:endParaRPr>
            </a:p>
          </p:txBody>
        </p:sp>
        <p:sp>
          <p:nvSpPr>
            <p:cNvPr id="67640" name="Rectangle 56"/>
            <p:cNvSpPr>
              <a:spLocks noChangeArrowheads="1"/>
            </p:cNvSpPr>
            <p:nvPr/>
          </p:nvSpPr>
          <p:spPr bwMode="auto">
            <a:xfrm>
              <a:off x="484" y="964"/>
              <a:ext cx="1952" cy="30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lnSpc>
                  <a:spcPct val="90000"/>
                </a:lnSpc>
              </a:pPr>
              <a:endParaRPr lang="en-US" sz="1800">
                <a:solidFill>
                  <a:srgbClr val="000066"/>
                </a:solidFill>
              </a:endParaRPr>
            </a:p>
          </p:txBody>
        </p:sp>
      </p:grpSp>
    </p:spTree>
    <p:extLst>
      <p:ext uri="{BB962C8B-B14F-4D97-AF65-F5344CB8AC3E}">
        <p14:creationId xmlns:p14="http://schemas.microsoft.com/office/powerpoint/2010/main" val="6359397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3"/>
          <p:cNvSpPr txBox="1">
            <a:spLocks noChangeArrowheads="1"/>
          </p:cNvSpPr>
          <p:nvPr/>
        </p:nvSpPr>
        <p:spPr bwMode="auto">
          <a:xfrm>
            <a:off x="1066800" y="1971675"/>
            <a:ext cx="6858000" cy="12287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short int           x =  15213;</a:t>
            </a:r>
          </a:p>
          <a:p>
            <a:r>
              <a:rPr lang="en-US" sz="1800">
                <a:solidFill>
                  <a:srgbClr val="000066"/>
                </a:solidFill>
                <a:latin typeface="Courier New" charset="0"/>
              </a:rPr>
              <a:t>  unsigned short int ux = (unsigned short) x;</a:t>
            </a:r>
          </a:p>
          <a:p>
            <a:r>
              <a:rPr lang="en-US" sz="1800">
                <a:solidFill>
                  <a:srgbClr val="000066"/>
                </a:solidFill>
                <a:latin typeface="Courier New" charset="0"/>
              </a:rPr>
              <a:t>  short int           y  = -15213;</a:t>
            </a:r>
          </a:p>
          <a:p>
            <a:r>
              <a:rPr lang="en-US" sz="1800">
                <a:solidFill>
                  <a:srgbClr val="000066"/>
                </a:solidFill>
                <a:latin typeface="Courier New" charset="0"/>
              </a:rPr>
              <a:t>  unsigned short int uy = (unsigned short) y;</a:t>
            </a:r>
          </a:p>
        </p:txBody>
      </p:sp>
      <p:sp>
        <p:nvSpPr>
          <p:cNvPr id="45069" name="Rectangle 13"/>
          <p:cNvSpPr>
            <a:spLocks noGrp="1" noChangeArrowheads="1"/>
          </p:cNvSpPr>
          <p:nvPr>
            <p:ph type="title"/>
          </p:nvPr>
        </p:nvSpPr>
        <p:spPr>
          <a:xfrm>
            <a:off x="533400" y="323850"/>
            <a:ext cx="7170738" cy="573088"/>
          </a:xfrm>
        </p:spPr>
        <p:txBody>
          <a:bodyPr/>
          <a:lstStyle/>
          <a:p>
            <a:pPr eaLnBrk="1" hangingPunct="1">
              <a:defRPr/>
            </a:pPr>
            <a:r>
              <a:rPr lang="en-US">
                <a:ea typeface="+mj-ea"/>
                <a:cs typeface="+mj-cs"/>
              </a:rPr>
              <a:t>Casting Signed to Unsigned</a:t>
            </a:r>
          </a:p>
        </p:txBody>
      </p:sp>
      <p:sp>
        <p:nvSpPr>
          <p:cNvPr id="45070" name="Rectangle 14"/>
          <p:cNvSpPr>
            <a:spLocks noGrp="1" noChangeArrowheads="1"/>
          </p:cNvSpPr>
          <p:nvPr>
            <p:ph type="body" idx="1"/>
          </p:nvPr>
        </p:nvSpPr>
        <p:spPr/>
        <p:txBody>
          <a:bodyPr/>
          <a:lstStyle/>
          <a:p>
            <a:pPr eaLnBrk="1" hangingPunct="1">
              <a:buFont typeface="Wingdings" pitchFamily="-112" charset="2"/>
              <a:buNone/>
              <a:defRPr/>
            </a:pPr>
            <a:r>
              <a:rPr lang="en-US" dirty="0">
                <a:ea typeface="+mn-ea"/>
                <a:cs typeface="+mn-cs"/>
              </a:rPr>
              <a:t>C Allows Conversions from Signed to Unsigned</a:t>
            </a:r>
          </a:p>
          <a:p>
            <a:pPr eaLnBrk="1" hangingPunct="1">
              <a:buFont typeface="Wingdings" pitchFamily="-112" charset="2"/>
              <a:buNone/>
              <a:defRPr/>
            </a:pPr>
            <a:endParaRPr lang="en-US" dirty="0">
              <a:ea typeface="+mn-ea"/>
              <a:cs typeface="+mn-cs"/>
            </a:endParaRPr>
          </a:p>
          <a:p>
            <a:pPr eaLnBrk="1" hangingPunct="1">
              <a:buFont typeface="Wingdings" pitchFamily="-112" charset="2"/>
              <a:buNone/>
              <a:defRPr/>
            </a:pPr>
            <a:endParaRPr lang="en-US" dirty="0">
              <a:ea typeface="+mn-ea"/>
              <a:cs typeface="+mn-cs"/>
            </a:endParaRPr>
          </a:p>
          <a:p>
            <a:pPr eaLnBrk="1" hangingPunct="1">
              <a:buFont typeface="Wingdings" pitchFamily="-112" charset="2"/>
              <a:buNone/>
              <a:defRPr/>
            </a:pPr>
            <a:endParaRPr lang="en-US" dirty="0">
              <a:ea typeface="+mn-ea"/>
              <a:cs typeface="+mn-cs"/>
            </a:endParaRPr>
          </a:p>
          <a:p>
            <a:pPr eaLnBrk="1" hangingPunct="1">
              <a:buFont typeface="Wingdings" pitchFamily="-112" charset="2"/>
              <a:buNone/>
              <a:defRPr/>
            </a:pPr>
            <a:r>
              <a:rPr lang="en-US" dirty="0">
                <a:ea typeface="+mn-ea"/>
                <a:cs typeface="+mn-cs"/>
              </a:rPr>
              <a:t>Resulting Value</a:t>
            </a:r>
          </a:p>
          <a:p>
            <a:pPr lvl="1" eaLnBrk="1" hangingPunct="1">
              <a:buFont typeface="Wingdings" pitchFamily="-112" charset="2"/>
              <a:buChar char="n"/>
              <a:defRPr/>
            </a:pPr>
            <a:r>
              <a:rPr lang="en-US" dirty="0"/>
              <a:t>No change in bit representation</a:t>
            </a:r>
          </a:p>
          <a:p>
            <a:pPr lvl="1" eaLnBrk="1" hangingPunct="1">
              <a:buFont typeface="Wingdings" pitchFamily="-112" charset="2"/>
              <a:buChar char="n"/>
              <a:defRPr/>
            </a:pPr>
            <a:r>
              <a:rPr lang="en-US" dirty="0"/>
              <a:t>Nonnegative values unchanged</a:t>
            </a:r>
          </a:p>
          <a:p>
            <a:pPr lvl="2" eaLnBrk="1" hangingPunct="1">
              <a:buFont typeface="Wingdings" pitchFamily="-112" charset="2"/>
              <a:buChar char="l"/>
              <a:defRPr/>
            </a:pPr>
            <a:r>
              <a:rPr lang="en-US" sz="2200" i="1" dirty="0" err="1"/>
              <a:t>ux</a:t>
            </a:r>
            <a:r>
              <a:rPr lang="en-US" sz="2200" dirty="0"/>
              <a:t> = 15213</a:t>
            </a:r>
          </a:p>
          <a:p>
            <a:pPr lvl="1" eaLnBrk="1" hangingPunct="1">
              <a:buFont typeface="Wingdings" pitchFamily="-112" charset="2"/>
              <a:buChar char="n"/>
              <a:defRPr/>
            </a:pPr>
            <a:r>
              <a:rPr lang="en-US" dirty="0"/>
              <a:t>Negative values change into (large) positive values</a:t>
            </a:r>
          </a:p>
          <a:p>
            <a:pPr lvl="2" eaLnBrk="1" hangingPunct="1">
              <a:buFont typeface="Wingdings" pitchFamily="-112" charset="2"/>
              <a:buChar char="l"/>
              <a:defRPr/>
            </a:pPr>
            <a:r>
              <a:rPr lang="en-US" sz="2200" i="1" dirty="0" err="1"/>
              <a:t>uy</a:t>
            </a:r>
            <a:r>
              <a:rPr lang="en-US" sz="2200" dirty="0"/>
              <a:t> = </a:t>
            </a:r>
            <a:r>
              <a:rPr lang="en-US" sz="2200" dirty="0" smtClean="0"/>
              <a:t>50323</a:t>
            </a:r>
          </a:p>
          <a:p>
            <a:pPr lvl="1" eaLnBrk="1" hangingPunct="1">
              <a:buFont typeface="Wingdings" pitchFamily="-112" charset="2"/>
              <a:buChar char="l"/>
              <a:defRPr/>
            </a:pPr>
            <a:r>
              <a:rPr lang="en-US" dirty="0" smtClean="0"/>
              <a:t>Because conversion between signed and unsigned is so confusing, languages like Java only permit signed integers </a:t>
            </a:r>
            <a:endParaRPr lang="en-US" dirty="0"/>
          </a:p>
        </p:txBody>
      </p:sp>
    </p:spTree>
    <p:extLst>
      <p:ext uri="{BB962C8B-B14F-4D97-AF65-F5344CB8AC3E}">
        <p14:creationId xmlns:p14="http://schemas.microsoft.com/office/powerpoint/2010/main" val="4137234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70">
                                            <p:txEl>
                                              <p:pRg st="0" end="0"/>
                                            </p:txEl>
                                          </p:spTgt>
                                        </p:tgtEl>
                                        <p:attrNameLst>
                                          <p:attrName>style.visibility</p:attrName>
                                        </p:attrNameLst>
                                      </p:cBhvr>
                                      <p:to>
                                        <p:strVal val="visible"/>
                                      </p:to>
                                    </p:set>
                                    <p:animEffect transition="in" filter="fade">
                                      <p:cBhvr>
                                        <p:cTn id="7" dur="500"/>
                                        <p:tgtEl>
                                          <p:spTgt spid="450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70">
                                            <p:txEl>
                                              <p:pRg st="4" end="4"/>
                                            </p:txEl>
                                          </p:spTgt>
                                        </p:tgtEl>
                                        <p:attrNameLst>
                                          <p:attrName>style.visibility</p:attrName>
                                        </p:attrNameLst>
                                      </p:cBhvr>
                                      <p:to>
                                        <p:strVal val="visible"/>
                                      </p:to>
                                    </p:set>
                                    <p:animEffect transition="in" filter="fade">
                                      <p:cBhvr>
                                        <p:cTn id="12" dur="500"/>
                                        <p:tgtEl>
                                          <p:spTgt spid="4507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70">
                                            <p:txEl>
                                              <p:pRg st="5" end="5"/>
                                            </p:txEl>
                                          </p:spTgt>
                                        </p:tgtEl>
                                        <p:attrNameLst>
                                          <p:attrName>style.visibility</p:attrName>
                                        </p:attrNameLst>
                                      </p:cBhvr>
                                      <p:to>
                                        <p:strVal val="visible"/>
                                      </p:to>
                                    </p:set>
                                    <p:animEffect transition="in" filter="fade">
                                      <p:cBhvr>
                                        <p:cTn id="17" dur="500"/>
                                        <p:tgtEl>
                                          <p:spTgt spid="45070">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70">
                                            <p:txEl>
                                              <p:pRg st="6" end="6"/>
                                            </p:txEl>
                                          </p:spTgt>
                                        </p:tgtEl>
                                        <p:attrNameLst>
                                          <p:attrName>style.visibility</p:attrName>
                                        </p:attrNameLst>
                                      </p:cBhvr>
                                      <p:to>
                                        <p:strVal val="visible"/>
                                      </p:to>
                                    </p:set>
                                    <p:animEffect transition="in" filter="fade">
                                      <p:cBhvr>
                                        <p:cTn id="22" dur="500"/>
                                        <p:tgtEl>
                                          <p:spTgt spid="45070">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070">
                                            <p:txEl>
                                              <p:pRg st="7" end="7"/>
                                            </p:txEl>
                                          </p:spTgt>
                                        </p:tgtEl>
                                        <p:attrNameLst>
                                          <p:attrName>style.visibility</p:attrName>
                                        </p:attrNameLst>
                                      </p:cBhvr>
                                      <p:to>
                                        <p:strVal val="visible"/>
                                      </p:to>
                                    </p:set>
                                    <p:animEffect transition="in" filter="fade">
                                      <p:cBhvr>
                                        <p:cTn id="25" dur="500"/>
                                        <p:tgtEl>
                                          <p:spTgt spid="45070">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5070">
                                            <p:txEl>
                                              <p:pRg st="8" end="8"/>
                                            </p:txEl>
                                          </p:spTgt>
                                        </p:tgtEl>
                                        <p:attrNameLst>
                                          <p:attrName>style.visibility</p:attrName>
                                        </p:attrNameLst>
                                      </p:cBhvr>
                                      <p:to>
                                        <p:strVal val="visible"/>
                                      </p:to>
                                    </p:set>
                                    <p:animEffect transition="in" filter="fade">
                                      <p:cBhvr>
                                        <p:cTn id="30" dur="500"/>
                                        <p:tgtEl>
                                          <p:spTgt spid="45070">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070">
                                            <p:txEl>
                                              <p:pRg st="9" end="9"/>
                                            </p:txEl>
                                          </p:spTgt>
                                        </p:tgtEl>
                                        <p:attrNameLst>
                                          <p:attrName>style.visibility</p:attrName>
                                        </p:attrNameLst>
                                      </p:cBhvr>
                                      <p:to>
                                        <p:strVal val="visible"/>
                                      </p:to>
                                    </p:set>
                                    <p:animEffect transition="in" filter="fade">
                                      <p:cBhvr>
                                        <p:cTn id="33" dur="500"/>
                                        <p:tgtEl>
                                          <p:spTgt spid="45070">
                                            <p:txEl>
                                              <p:pRg st="9" end="9"/>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5070">
                                            <p:txEl>
                                              <p:pRg st="10" end="10"/>
                                            </p:txEl>
                                          </p:spTgt>
                                        </p:tgtEl>
                                        <p:attrNameLst>
                                          <p:attrName>style.visibility</p:attrName>
                                        </p:attrNameLst>
                                      </p:cBhvr>
                                      <p:to>
                                        <p:strVal val="visible"/>
                                      </p:to>
                                    </p:set>
                                    <p:animEffect transition="in" filter="fade">
                                      <p:cBhvr>
                                        <p:cTn id="38" dur="500"/>
                                        <p:tgtEl>
                                          <p:spTgt spid="450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1" name="Group 109"/>
          <p:cNvGrpSpPr>
            <a:grpSpLocks/>
          </p:cNvGrpSpPr>
          <p:nvPr/>
        </p:nvGrpSpPr>
        <p:grpSpPr bwMode="auto">
          <a:xfrm>
            <a:off x="609600" y="1730375"/>
            <a:ext cx="6313488" cy="1582738"/>
            <a:chOff x="384" y="1090"/>
            <a:chExt cx="3977" cy="997"/>
          </a:xfrm>
        </p:grpSpPr>
        <p:sp>
          <p:nvSpPr>
            <p:cNvPr id="71713" name="Rectangle 3"/>
            <p:cNvSpPr>
              <a:spLocks noChangeArrowheads="1"/>
            </p:cNvSpPr>
            <p:nvPr/>
          </p:nvSpPr>
          <p:spPr bwMode="auto">
            <a:xfrm>
              <a:off x="2024" y="1160"/>
              <a:ext cx="1472" cy="656"/>
            </a:xfrm>
            <a:prstGeom prst="rect">
              <a:avLst/>
            </a:prstGeom>
            <a:solidFill>
              <a:schemeClr val="accent2"/>
            </a:solidFill>
            <a:ln w="25400">
              <a:solidFill>
                <a:schemeClr val="tx1"/>
              </a:solidFill>
              <a:miter lim="800000"/>
              <a:headEnd/>
              <a:tailEnd/>
            </a:ln>
          </p:spPr>
          <p:txBody>
            <a:bodyPr wrap="none" lIns="90487" tIns="44450" rIns="90487" bIns="44450" anchorCtr="1"/>
            <a:lstStyle/>
            <a:p>
              <a:pPr algn="ctr" eaLnBrk="0" hangingPunct="0"/>
              <a:r>
                <a:rPr lang="en-US" sz="1800">
                  <a:solidFill>
                    <a:srgbClr val="000066"/>
                  </a:solidFill>
                </a:rPr>
                <a:t>T2U</a:t>
              </a:r>
            </a:p>
          </p:txBody>
        </p:sp>
        <p:sp>
          <p:nvSpPr>
            <p:cNvPr id="71714" name="Rectangle 4"/>
            <p:cNvSpPr>
              <a:spLocks noChangeArrowheads="1"/>
            </p:cNvSpPr>
            <p:nvPr/>
          </p:nvSpPr>
          <p:spPr bwMode="auto">
            <a:xfrm>
              <a:off x="2216" y="1400"/>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T2B</a:t>
              </a:r>
            </a:p>
          </p:txBody>
        </p:sp>
        <p:sp>
          <p:nvSpPr>
            <p:cNvPr id="71715" name="Rectangle 5"/>
            <p:cNvSpPr>
              <a:spLocks noChangeArrowheads="1"/>
            </p:cNvSpPr>
            <p:nvPr/>
          </p:nvSpPr>
          <p:spPr bwMode="auto">
            <a:xfrm>
              <a:off x="2936" y="1400"/>
              <a:ext cx="368" cy="176"/>
            </a:xfrm>
            <a:prstGeom prst="rect">
              <a:avLst/>
            </a:prstGeom>
            <a:solidFill>
              <a:schemeClr val="bg1"/>
            </a:solidFill>
            <a:ln w="25400">
              <a:solidFill>
                <a:schemeClr val="tx1"/>
              </a:solidFill>
              <a:miter lim="800000"/>
              <a:headEnd/>
              <a:tailEnd/>
            </a:ln>
          </p:spPr>
          <p:txBody>
            <a:bodyPr wrap="none" lIns="90487" tIns="44450" rIns="90487" bIns="44450" anchor="ctr"/>
            <a:lstStyle/>
            <a:p>
              <a:pPr algn="ctr" eaLnBrk="0" hangingPunct="0"/>
              <a:r>
                <a:rPr lang="en-US" sz="1800">
                  <a:solidFill>
                    <a:srgbClr val="000066"/>
                  </a:solidFill>
                </a:rPr>
                <a:t>B2U</a:t>
              </a:r>
            </a:p>
          </p:txBody>
        </p:sp>
        <p:sp>
          <p:nvSpPr>
            <p:cNvPr id="71716" name="Line 6"/>
            <p:cNvSpPr>
              <a:spLocks noChangeShapeType="1"/>
            </p:cNvSpPr>
            <p:nvPr/>
          </p:nvSpPr>
          <p:spPr bwMode="auto">
            <a:xfrm>
              <a:off x="1592" y="1488"/>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717" name="Line 7"/>
            <p:cNvSpPr>
              <a:spLocks noChangeShapeType="1"/>
            </p:cNvSpPr>
            <p:nvPr/>
          </p:nvSpPr>
          <p:spPr bwMode="auto">
            <a:xfrm>
              <a:off x="3320" y="1488"/>
              <a:ext cx="60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718" name="Line 8"/>
            <p:cNvSpPr>
              <a:spLocks noChangeShapeType="1"/>
            </p:cNvSpPr>
            <p:nvPr/>
          </p:nvSpPr>
          <p:spPr bwMode="auto">
            <a:xfrm>
              <a:off x="2600" y="1488"/>
              <a:ext cx="32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719" name="Rectangle 9"/>
            <p:cNvSpPr>
              <a:spLocks noChangeArrowheads="1"/>
            </p:cNvSpPr>
            <p:nvPr/>
          </p:nvSpPr>
          <p:spPr bwMode="auto">
            <a:xfrm>
              <a:off x="384" y="1104"/>
              <a:ext cx="143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Two</a:t>
              </a:r>
              <a:r>
                <a:rPr lang="ja-JP" altLang="en-US" sz="1800">
                  <a:solidFill>
                    <a:srgbClr val="000066"/>
                  </a:solidFill>
                </a:rPr>
                <a:t>’</a:t>
              </a:r>
              <a:r>
                <a:rPr lang="en-US" altLang="ja-JP" sz="1800">
                  <a:solidFill>
                    <a:srgbClr val="000066"/>
                  </a:solidFill>
                </a:rPr>
                <a:t>s Complement</a:t>
              </a:r>
              <a:endParaRPr lang="en-US" sz="1800">
                <a:solidFill>
                  <a:srgbClr val="000066"/>
                </a:solidFill>
              </a:endParaRPr>
            </a:p>
          </p:txBody>
        </p:sp>
        <p:sp>
          <p:nvSpPr>
            <p:cNvPr id="71720" name="Rectangle 10"/>
            <p:cNvSpPr>
              <a:spLocks noChangeArrowheads="1"/>
            </p:cNvSpPr>
            <p:nvPr/>
          </p:nvSpPr>
          <p:spPr bwMode="auto">
            <a:xfrm>
              <a:off x="3591" y="1090"/>
              <a:ext cx="7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Unsigned</a:t>
              </a:r>
            </a:p>
          </p:txBody>
        </p:sp>
        <p:sp>
          <p:nvSpPr>
            <p:cNvPr id="71721" name="Rectangle 11"/>
            <p:cNvSpPr>
              <a:spLocks noChangeArrowheads="1"/>
            </p:cNvSpPr>
            <p:nvPr/>
          </p:nvSpPr>
          <p:spPr bwMode="auto">
            <a:xfrm>
              <a:off x="1815" y="1858"/>
              <a:ext cx="18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Maintain Same Bit Pattern</a:t>
              </a:r>
            </a:p>
          </p:txBody>
        </p:sp>
        <p:sp>
          <p:nvSpPr>
            <p:cNvPr id="71722" name="Rectangle 12"/>
            <p:cNvSpPr>
              <a:spLocks noChangeArrowheads="1"/>
            </p:cNvSpPr>
            <p:nvPr/>
          </p:nvSpPr>
          <p:spPr bwMode="auto">
            <a:xfrm>
              <a:off x="1287" y="1378"/>
              <a:ext cx="2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i="1">
                  <a:solidFill>
                    <a:srgbClr val="000066"/>
                  </a:solidFill>
                  <a:latin typeface="Times" charset="0"/>
                </a:rPr>
                <a:t>y</a:t>
              </a:r>
            </a:p>
          </p:txBody>
        </p:sp>
        <p:sp>
          <p:nvSpPr>
            <p:cNvPr id="71723" name="Rectangle 13"/>
            <p:cNvSpPr>
              <a:spLocks noChangeArrowheads="1"/>
            </p:cNvSpPr>
            <p:nvPr/>
          </p:nvSpPr>
          <p:spPr bwMode="auto">
            <a:xfrm>
              <a:off x="3975" y="1378"/>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i="1">
                  <a:solidFill>
                    <a:srgbClr val="000066"/>
                  </a:solidFill>
                  <a:latin typeface="Times" charset="0"/>
                </a:rPr>
                <a:t>uy</a:t>
              </a:r>
              <a:endParaRPr lang="en-US" sz="1800" b="0" i="1">
                <a:solidFill>
                  <a:srgbClr val="000066"/>
                </a:solidFill>
                <a:latin typeface="Symbol" charset="0"/>
              </a:endParaRPr>
            </a:p>
          </p:txBody>
        </p:sp>
        <p:sp>
          <p:nvSpPr>
            <p:cNvPr id="71724" name="Rectangle 14"/>
            <p:cNvSpPr>
              <a:spLocks noChangeArrowheads="1"/>
            </p:cNvSpPr>
            <p:nvPr/>
          </p:nvSpPr>
          <p:spPr bwMode="auto">
            <a:xfrm>
              <a:off x="2631" y="1570"/>
              <a:ext cx="2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b="0" i="1">
                  <a:solidFill>
                    <a:srgbClr val="000066"/>
                  </a:solidFill>
                  <a:latin typeface="Times" charset="0"/>
                </a:rPr>
                <a:t>Y</a:t>
              </a:r>
            </a:p>
          </p:txBody>
        </p:sp>
      </p:grpSp>
      <p:grpSp>
        <p:nvGrpSpPr>
          <p:cNvPr id="71682" name="Group 141"/>
          <p:cNvGrpSpPr>
            <a:grpSpLocks/>
          </p:cNvGrpSpPr>
          <p:nvPr/>
        </p:nvGrpSpPr>
        <p:grpSpPr bwMode="auto">
          <a:xfrm>
            <a:off x="762000" y="3429000"/>
            <a:ext cx="4343400" cy="1619250"/>
            <a:chOff x="2544" y="2160"/>
            <a:chExt cx="2736" cy="1020"/>
          </a:xfrm>
        </p:grpSpPr>
        <p:grpSp>
          <p:nvGrpSpPr>
            <p:cNvPr id="71690" name="Group 119"/>
            <p:cNvGrpSpPr>
              <a:grpSpLocks/>
            </p:cNvGrpSpPr>
            <p:nvPr/>
          </p:nvGrpSpPr>
          <p:grpSpPr bwMode="auto">
            <a:xfrm>
              <a:off x="3168" y="2400"/>
              <a:ext cx="1728" cy="144"/>
              <a:chOff x="2832" y="2208"/>
              <a:chExt cx="1728" cy="144"/>
            </a:xfrm>
          </p:grpSpPr>
          <p:sp>
            <p:nvSpPr>
              <p:cNvPr id="71706" name="Rectangle 112"/>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FF0000"/>
                    </a:solidFill>
                    <a:latin typeface="Courier New" charset="0"/>
                  </a:rPr>
                  <a:t>+</a:t>
                </a:r>
              </a:p>
            </p:txBody>
          </p:sp>
          <p:sp>
            <p:nvSpPr>
              <p:cNvPr id="71707" name="Rectangle 113"/>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8" name="Rectangle 114"/>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9" name="Rectangle 115"/>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10" name="Rectangle 116"/>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11" name="Rectangle 117"/>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12" name="Rectangle 118"/>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71691" name="Group 120"/>
            <p:cNvGrpSpPr>
              <a:grpSpLocks/>
            </p:cNvGrpSpPr>
            <p:nvPr/>
          </p:nvGrpSpPr>
          <p:grpSpPr bwMode="auto">
            <a:xfrm>
              <a:off x="3168" y="2688"/>
              <a:ext cx="1728" cy="144"/>
              <a:chOff x="2832" y="2208"/>
              <a:chExt cx="1728" cy="144"/>
            </a:xfrm>
          </p:grpSpPr>
          <p:sp>
            <p:nvSpPr>
              <p:cNvPr id="71699" name="Rectangle 121"/>
              <p:cNvSpPr>
                <a:spLocks noChangeArrowheads="1"/>
              </p:cNvSpPr>
              <p:nvPr/>
            </p:nvSpPr>
            <p:spPr bwMode="auto">
              <a:xfrm>
                <a:off x="283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FF0000"/>
                    </a:solidFill>
                    <a:latin typeface="Courier New" charset="0"/>
                  </a:rPr>
                  <a:t>-</a:t>
                </a:r>
              </a:p>
            </p:txBody>
          </p:sp>
          <p:sp>
            <p:nvSpPr>
              <p:cNvPr id="71700" name="Rectangle 122"/>
              <p:cNvSpPr>
                <a:spLocks noChangeArrowheads="1"/>
              </p:cNvSpPr>
              <p:nvPr/>
            </p:nvSpPr>
            <p:spPr bwMode="auto">
              <a:xfrm>
                <a:off x="297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1" name="Rectangle 123"/>
              <p:cNvSpPr>
                <a:spLocks noChangeArrowheads="1"/>
              </p:cNvSpPr>
              <p:nvPr/>
            </p:nvSpPr>
            <p:spPr bwMode="auto">
              <a:xfrm>
                <a:off x="3120"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2" name="Rectangle 124"/>
              <p:cNvSpPr>
                <a:spLocks noChangeArrowheads="1"/>
              </p:cNvSpPr>
              <p:nvPr/>
            </p:nvSpPr>
            <p:spPr bwMode="auto">
              <a:xfrm>
                <a:off x="4128"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3" name="Rectangle 125"/>
              <p:cNvSpPr>
                <a:spLocks noChangeArrowheads="1"/>
              </p:cNvSpPr>
              <p:nvPr/>
            </p:nvSpPr>
            <p:spPr bwMode="auto">
              <a:xfrm>
                <a:off x="4272"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4" name="Rectangle 126"/>
              <p:cNvSpPr>
                <a:spLocks noChangeArrowheads="1"/>
              </p:cNvSpPr>
              <p:nvPr/>
            </p:nvSpPr>
            <p:spPr bwMode="auto">
              <a:xfrm>
                <a:off x="4416" y="220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71705" name="Rectangle 127"/>
              <p:cNvSpPr>
                <a:spLocks noChangeArrowheads="1"/>
              </p:cNvSpPr>
              <p:nvPr/>
            </p:nvSpPr>
            <p:spPr bwMode="auto">
              <a:xfrm>
                <a:off x="3264" y="220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71692" name="Rectangle 128"/>
            <p:cNvSpPr>
              <a:spLocks noChangeArrowheads="1"/>
            </p:cNvSpPr>
            <p:nvPr/>
          </p:nvSpPr>
          <p:spPr bwMode="auto">
            <a:xfrm>
              <a:off x="2880" y="2352"/>
              <a:ext cx="2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uy</a:t>
              </a:r>
            </a:p>
          </p:txBody>
        </p:sp>
        <p:sp>
          <p:nvSpPr>
            <p:cNvPr id="71693" name="Rectangle 129"/>
            <p:cNvSpPr>
              <a:spLocks noChangeArrowheads="1"/>
            </p:cNvSpPr>
            <p:nvPr/>
          </p:nvSpPr>
          <p:spPr bwMode="auto">
            <a:xfrm>
              <a:off x="2880" y="2640"/>
              <a:ext cx="2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y</a:t>
              </a:r>
            </a:p>
          </p:txBody>
        </p:sp>
        <p:sp>
          <p:nvSpPr>
            <p:cNvPr id="71694" name="Line 130"/>
            <p:cNvSpPr>
              <a:spLocks noChangeShapeType="1"/>
            </p:cNvSpPr>
            <p:nvPr/>
          </p:nvSpPr>
          <p:spPr bwMode="auto">
            <a:xfrm>
              <a:off x="2544" y="2880"/>
              <a:ext cx="24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1695" name="Rectangle 131"/>
            <p:cNvSpPr>
              <a:spLocks noChangeArrowheads="1"/>
            </p:cNvSpPr>
            <p:nvPr/>
          </p:nvSpPr>
          <p:spPr bwMode="auto">
            <a:xfrm>
              <a:off x="2640" y="2640"/>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sp>
          <p:nvSpPr>
            <p:cNvPr id="71696" name="Rectangle 132"/>
            <p:cNvSpPr>
              <a:spLocks noChangeArrowheads="1"/>
            </p:cNvSpPr>
            <p:nvPr/>
          </p:nvSpPr>
          <p:spPr bwMode="auto">
            <a:xfrm>
              <a:off x="3072" y="2160"/>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w</a:t>
              </a:r>
              <a:r>
                <a:rPr lang="en-US" sz="1800" b="0">
                  <a:solidFill>
                    <a:srgbClr val="000066"/>
                  </a:solidFill>
                  <a:latin typeface="Times" charset="0"/>
                </a:rPr>
                <a:t>–1</a:t>
              </a:r>
              <a:endParaRPr lang="en-US" sz="1800" b="0" i="1">
                <a:solidFill>
                  <a:srgbClr val="000066"/>
                </a:solidFill>
                <a:latin typeface="Times" charset="0"/>
              </a:endParaRPr>
            </a:p>
          </p:txBody>
        </p:sp>
        <p:sp>
          <p:nvSpPr>
            <p:cNvPr id="71697" name="Rectangle 133"/>
            <p:cNvSpPr>
              <a:spLocks noChangeArrowheads="1"/>
            </p:cNvSpPr>
            <p:nvPr/>
          </p:nvSpPr>
          <p:spPr bwMode="auto">
            <a:xfrm>
              <a:off x="4752" y="21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Times" charset="0"/>
                </a:rPr>
                <a:t>0</a:t>
              </a:r>
            </a:p>
          </p:txBody>
        </p:sp>
        <p:sp>
          <p:nvSpPr>
            <p:cNvPr id="71698" name="Rectangle 134"/>
            <p:cNvSpPr>
              <a:spLocks noChangeArrowheads="1"/>
            </p:cNvSpPr>
            <p:nvPr/>
          </p:nvSpPr>
          <p:spPr bwMode="auto">
            <a:xfrm>
              <a:off x="3072" y="2928"/>
              <a:ext cx="22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eaLnBrk="0" hangingPunct="0"/>
              <a:r>
                <a:rPr lang="en-US" sz="2000" b="0">
                  <a:solidFill>
                    <a:srgbClr val="FF0000"/>
                  </a:solidFill>
                  <a:latin typeface="Times" charset="0"/>
                </a:rPr>
                <a:t>+2</a:t>
              </a:r>
              <a:r>
                <a:rPr lang="en-US" sz="2000" b="0" i="1" baseline="30000">
                  <a:solidFill>
                    <a:srgbClr val="FF0000"/>
                  </a:solidFill>
                  <a:latin typeface="Times" charset="0"/>
                </a:rPr>
                <a:t>w</a:t>
              </a:r>
              <a:r>
                <a:rPr lang="en-US" sz="2000" b="0" baseline="30000">
                  <a:solidFill>
                    <a:srgbClr val="FF0000"/>
                  </a:solidFill>
                  <a:latin typeface="Times" charset="0"/>
                </a:rPr>
                <a:t>–1</a:t>
              </a:r>
              <a:r>
                <a:rPr lang="en-US" sz="2000" b="0">
                  <a:solidFill>
                    <a:srgbClr val="FF0000"/>
                  </a:solidFill>
                  <a:latin typeface="Times" charset="0"/>
                </a:rPr>
                <a:t> –  –2</a:t>
              </a:r>
              <a:r>
                <a:rPr lang="en-US" sz="2000" b="0" i="1" baseline="30000">
                  <a:solidFill>
                    <a:srgbClr val="FF0000"/>
                  </a:solidFill>
                  <a:latin typeface="Times" charset="0"/>
                </a:rPr>
                <a:t>w</a:t>
              </a:r>
              <a:r>
                <a:rPr lang="en-US" sz="2000" b="0" baseline="30000">
                  <a:solidFill>
                    <a:srgbClr val="FF0000"/>
                  </a:solidFill>
                  <a:latin typeface="Times" charset="0"/>
                </a:rPr>
                <a:t>–1</a:t>
              </a:r>
              <a:r>
                <a:rPr lang="en-US" sz="2000" b="0">
                  <a:solidFill>
                    <a:srgbClr val="FF0000"/>
                  </a:solidFill>
                  <a:latin typeface="Times" charset="0"/>
                </a:rPr>
                <a:t>  =  2*2</a:t>
              </a:r>
              <a:r>
                <a:rPr lang="en-US" sz="2000" b="0" i="1" baseline="30000">
                  <a:solidFill>
                    <a:srgbClr val="FF0000"/>
                  </a:solidFill>
                  <a:latin typeface="Times" charset="0"/>
                </a:rPr>
                <a:t>w</a:t>
              </a:r>
              <a:r>
                <a:rPr lang="en-US" sz="2000" b="0" baseline="30000">
                  <a:solidFill>
                    <a:srgbClr val="FF0000"/>
                  </a:solidFill>
                  <a:latin typeface="Times" charset="0"/>
                </a:rPr>
                <a:t>–1</a:t>
              </a:r>
              <a:r>
                <a:rPr lang="en-US" sz="2000" b="0">
                  <a:solidFill>
                    <a:srgbClr val="FF0000"/>
                  </a:solidFill>
                  <a:latin typeface="Times" charset="0"/>
                </a:rPr>
                <a:t>  =  2</a:t>
              </a:r>
              <a:r>
                <a:rPr lang="en-US" sz="2000" b="0" i="1" baseline="30000">
                  <a:solidFill>
                    <a:srgbClr val="FF0000"/>
                  </a:solidFill>
                  <a:latin typeface="Times" charset="0"/>
                </a:rPr>
                <a:t>w</a:t>
              </a:r>
            </a:p>
          </p:txBody>
        </p:sp>
      </p:grpSp>
      <p:grpSp>
        <p:nvGrpSpPr>
          <p:cNvPr id="71683" name="Group 138"/>
          <p:cNvGrpSpPr>
            <a:grpSpLocks/>
          </p:cNvGrpSpPr>
          <p:nvPr/>
        </p:nvGrpSpPr>
        <p:grpSpPr bwMode="auto">
          <a:xfrm>
            <a:off x="5105400" y="4495800"/>
            <a:ext cx="3352800" cy="1219200"/>
            <a:chOff x="576" y="3072"/>
            <a:chExt cx="2112" cy="768"/>
          </a:xfrm>
        </p:grpSpPr>
        <p:sp>
          <p:nvSpPr>
            <p:cNvPr id="71688" name="Rectangle 137"/>
            <p:cNvSpPr>
              <a:spLocks noChangeArrowheads="1"/>
            </p:cNvSpPr>
            <p:nvPr/>
          </p:nvSpPr>
          <p:spPr bwMode="auto">
            <a:xfrm>
              <a:off x="576" y="3072"/>
              <a:ext cx="2112" cy="768"/>
            </a:xfrm>
            <a:prstGeom prst="rect">
              <a:avLst/>
            </a:prstGeom>
            <a:solidFill>
              <a:srgbClr val="FFFF99"/>
            </a:solidFill>
            <a:ln w="25400">
              <a:solidFill>
                <a:schemeClr val="tx1"/>
              </a:solidFill>
              <a:miter lim="800000"/>
              <a:headEnd/>
              <a:tailEnd/>
            </a:ln>
          </p:spPr>
          <p:txBody>
            <a:bodyPr wrap="none" anchor="ctr"/>
            <a:lstStyle/>
            <a:p>
              <a:pPr algn="ctr" eaLnBrk="0" hangingPunct="0">
                <a:lnSpc>
                  <a:spcPct val="90000"/>
                </a:lnSpc>
              </a:pPr>
              <a:endParaRPr lang="en-US" sz="1800">
                <a:solidFill>
                  <a:srgbClr val="000066"/>
                </a:solidFill>
              </a:endParaRPr>
            </a:p>
          </p:txBody>
        </p:sp>
        <p:graphicFrame>
          <p:nvGraphicFramePr>
            <p:cNvPr id="71689" name="Object 2"/>
            <p:cNvGraphicFramePr>
              <a:graphicFrameLocks noChangeAspect="1"/>
            </p:cNvGraphicFramePr>
            <p:nvPr/>
          </p:nvGraphicFramePr>
          <p:xfrm>
            <a:off x="864" y="3146"/>
            <a:ext cx="1588" cy="598"/>
          </p:xfrm>
          <a:graphic>
            <a:graphicData uri="http://schemas.openxmlformats.org/presentationml/2006/ole">
              <mc:AlternateContent xmlns:mc="http://schemas.openxmlformats.org/markup-compatibility/2006">
                <mc:Choice xmlns:v="urn:schemas-microsoft-com:vml" Requires="v">
                  <p:oleObj spid="_x0000_s109596" name="Equation" r:id="rId4" imgW="1752600" imgH="660400" progId="Equation.3">
                    <p:embed/>
                  </p:oleObj>
                </mc:Choice>
                <mc:Fallback>
                  <p:oleObj name="Equation" r:id="rId4" imgW="1752600" imgH="660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146"/>
                          <a:ext cx="1588"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82" name="Rectangle 142"/>
          <p:cNvSpPr>
            <a:spLocks noGrp="1" noChangeArrowheads="1"/>
          </p:cNvSpPr>
          <p:nvPr>
            <p:ph type="title"/>
          </p:nvPr>
        </p:nvSpPr>
        <p:spPr/>
        <p:txBody>
          <a:bodyPr/>
          <a:lstStyle/>
          <a:p>
            <a:pPr eaLnBrk="1" hangingPunct="1">
              <a:defRPr/>
            </a:pPr>
            <a:r>
              <a:rPr lang="en-US">
                <a:ea typeface="+mj-ea"/>
                <a:cs typeface="+mj-cs"/>
              </a:rPr>
              <a:t>Relation between Signed &amp; Unsigned</a:t>
            </a:r>
          </a:p>
        </p:txBody>
      </p:sp>
      <p:sp>
        <p:nvSpPr>
          <p:cNvPr id="2" name="Oval 1"/>
          <p:cNvSpPr/>
          <p:nvPr/>
        </p:nvSpPr>
        <p:spPr bwMode="auto">
          <a:xfrm>
            <a:off x="1676400" y="3429000"/>
            <a:ext cx="304800" cy="1219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lIns="45720" rIns="45720" anchor="ctr">
            <a:spAutoFit/>
          </a:bodyPr>
          <a:lstStyle/>
          <a:p>
            <a:pPr algn="ctr" eaLnBrk="0" hangingPunct="0">
              <a:lnSpc>
                <a:spcPct val="90000"/>
              </a:lnSpc>
              <a:defRPr/>
            </a:pPr>
            <a:endParaRPr lang="en-US" sz="1800">
              <a:solidFill>
                <a:srgbClr val="000066"/>
              </a:solidFill>
            </a:endParaRPr>
          </a:p>
        </p:txBody>
      </p:sp>
      <p:sp>
        <p:nvSpPr>
          <p:cNvPr id="71686" name="TextBox 2"/>
          <p:cNvSpPr txBox="1">
            <a:spLocks noChangeArrowheads="1"/>
          </p:cNvSpPr>
          <p:nvPr/>
        </p:nvSpPr>
        <p:spPr bwMode="auto">
          <a:xfrm>
            <a:off x="838200" y="2438400"/>
            <a:ext cx="9032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-15213</a:t>
            </a:r>
          </a:p>
        </p:txBody>
      </p:sp>
      <p:sp>
        <p:nvSpPr>
          <p:cNvPr id="71687" name="TextBox 44"/>
          <p:cNvSpPr txBox="1">
            <a:spLocks noChangeArrowheads="1"/>
          </p:cNvSpPr>
          <p:nvPr/>
        </p:nvSpPr>
        <p:spPr bwMode="auto">
          <a:xfrm>
            <a:off x="7021513" y="2438400"/>
            <a:ext cx="8270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50323</a:t>
            </a:r>
          </a:p>
        </p:txBody>
      </p:sp>
    </p:spTree>
    <p:extLst>
      <p:ext uri="{BB962C8B-B14F-4D97-AF65-F5344CB8AC3E}">
        <p14:creationId xmlns:p14="http://schemas.microsoft.com/office/powerpoint/2010/main" val="8243547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 y="323850"/>
            <a:ext cx="8686800" cy="573088"/>
          </a:xfrm>
        </p:spPr>
        <p:txBody>
          <a:bodyPr/>
          <a:lstStyle/>
          <a:p>
            <a:pPr eaLnBrk="1" hangingPunct="1">
              <a:defRPr/>
            </a:pPr>
            <a:r>
              <a:rPr lang="en-US">
                <a:ea typeface="+mj-ea"/>
                <a:cs typeface="+mj-cs"/>
              </a:rPr>
              <a:t>Relation Between Signed &amp; Unsigned</a:t>
            </a:r>
          </a:p>
        </p:txBody>
      </p:sp>
      <p:sp>
        <p:nvSpPr>
          <p:cNvPr id="73730" name="Rectangle 3"/>
          <p:cNvSpPr>
            <a:spLocks noGrp="1" noChangeArrowheads="1"/>
          </p:cNvSpPr>
          <p:nvPr>
            <p:ph type="body" idx="1"/>
          </p:nvPr>
        </p:nvSpPr>
        <p:spPr>
          <a:xfrm>
            <a:off x="290513" y="5922963"/>
            <a:ext cx="8307387" cy="522287"/>
          </a:xfrm>
        </p:spPr>
        <p:txBody>
          <a:bodyPr/>
          <a:lstStyle/>
          <a:p>
            <a:pPr lvl="1" eaLnBrk="1" hangingPunct="1">
              <a:tabLst>
                <a:tab pos="1371600" algn="l"/>
                <a:tab pos="1828800" algn="l"/>
                <a:tab pos="3657600" algn="l"/>
                <a:tab pos="4114800" algn="l"/>
              </a:tabLst>
            </a:pPr>
            <a:r>
              <a:rPr lang="en-US" b="0" i="1">
                <a:latin typeface="Helvetica" charset="0"/>
                <a:ea typeface="ＭＳ Ｐゴシック" charset="0"/>
              </a:rPr>
              <a:t>uy 	</a:t>
            </a:r>
            <a:r>
              <a:rPr lang="en-US" b="0">
                <a:latin typeface="Helvetica" charset="0"/>
                <a:ea typeface="ＭＳ Ｐゴシック" charset="0"/>
              </a:rPr>
              <a:t>= </a:t>
            </a:r>
            <a:r>
              <a:rPr lang="en-US" b="0" i="1">
                <a:latin typeface="Helvetica" charset="0"/>
                <a:ea typeface="ＭＳ Ｐゴシック" charset="0"/>
              </a:rPr>
              <a:t>	y </a:t>
            </a:r>
            <a:r>
              <a:rPr lang="en-US" b="0">
                <a:latin typeface="Helvetica" charset="0"/>
                <a:ea typeface="ＭＳ Ｐゴシック" charset="0"/>
              </a:rPr>
              <a:t>+ 2 * 2</a:t>
            </a:r>
            <a:r>
              <a:rPr lang="en-US" b="0" baseline="30000">
                <a:latin typeface="Helvetica" charset="0"/>
                <a:ea typeface="ＭＳ Ｐゴシック" charset="0"/>
              </a:rPr>
              <a:t>15</a:t>
            </a:r>
            <a:r>
              <a:rPr lang="en-US" b="0">
                <a:latin typeface="Helvetica" charset="0"/>
                <a:ea typeface="ＭＳ Ｐゴシック" charset="0"/>
              </a:rPr>
              <a:t>  = y + 2* 32768 =    </a:t>
            </a:r>
            <a:r>
              <a:rPr lang="en-US" b="0" i="1">
                <a:latin typeface="Helvetica" charset="0"/>
                <a:ea typeface="ＭＳ Ｐゴシック" charset="0"/>
              </a:rPr>
              <a:t>y </a:t>
            </a:r>
            <a:r>
              <a:rPr lang="en-US" b="0">
                <a:latin typeface="Helvetica" charset="0"/>
                <a:ea typeface="ＭＳ Ｐゴシック" charset="0"/>
              </a:rPr>
              <a:t>+ 65536  (y&lt;0)</a:t>
            </a:r>
            <a:endParaRPr lang="en-US">
              <a:latin typeface="Helvetica" charset="0"/>
              <a:ea typeface="ＭＳ Ｐゴシック" charset="0"/>
            </a:endParaRPr>
          </a:p>
        </p:txBody>
      </p:sp>
      <p:graphicFrame>
        <p:nvGraphicFramePr>
          <p:cNvPr id="73731" name="Object 2"/>
          <p:cNvGraphicFramePr>
            <a:graphicFrameLocks noChangeAspect="1"/>
          </p:cNvGraphicFramePr>
          <p:nvPr/>
        </p:nvGraphicFramePr>
        <p:xfrm>
          <a:off x="1798638" y="966788"/>
          <a:ext cx="5545137" cy="4926012"/>
        </p:xfrm>
        <a:graphic>
          <a:graphicData uri="http://schemas.openxmlformats.org/presentationml/2006/ole">
            <mc:AlternateContent xmlns:mc="http://schemas.openxmlformats.org/markup-compatibility/2006">
              <mc:Choice xmlns:v="urn:schemas-microsoft-com:vml" Requires="v">
                <p:oleObj spid="_x0000_s110620" name="Document" r:id="rId4" imgW="5549900" imgH="4927600" progId="Word.Document.8">
                  <p:embed/>
                </p:oleObj>
              </mc:Choice>
              <mc:Fallback>
                <p:oleObj name="Document" r:id="rId4" imgW="5549900" imgH="49276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8638" y="966788"/>
                        <a:ext cx="5545137" cy="4926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9882454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23850"/>
            <a:ext cx="7323138" cy="555625"/>
          </a:xfrm>
          <a:effectLst>
            <a:outerShdw blurRad="63500" dist="53882" dir="2700000" algn="ctr" rotWithShape="0">
              <a:srgbClr val="969696"/>
            </a:outerShdw>
          </a:effectLst>
        </p:spPr>
        <p:txBody>
          <a:bodyPr/>
          <a:lstStyle/>
          <a:p>
            <a:pPr eaLnBrk="1" hangingPunct="1">
              <a:defRPr/>
            </a:pPr>
            <a:r>
              <a:rPr lang="en-US">
                <a:ea typeface="+mj-ea"/>
                <a:cs typeface="+mj-cs"/>
              </a:rPr>
              <a:t>Signed vs. Unsigned in C</a:t>
            </a:r>
          </a:p>
        </p:txBody>
      </p:sp>
      <p:sp>
        <p:nvSpPr>
          <p:cNvPr id="13315" name="Rectangle 3"/>
          <p:cNvSpPr>
            <a:spLocks noGrp="1" noChangeArrowheads="1"/>
          </p:cNvSpPr>
          <p:nvPr>
            <p:ph type="body" idx="1"/>
          </p:nvPr>
        </p:nvSpPr>
        <p:spPr>
          <a:xfrm>
            <a:off x="290513" y="1220788"/>
            <a:ext cx="8853487" cy="5224462"/>
          </a:xfrm>
        </p:spPr>
        <p:txBody>
          <a:bodyPr lIns="90487" tIns="44450" rIns="90487" bIns="44450"/>
          <a:lstStyle/>
          <a:p>
            <a:pPr eaLnBrk="1" hangingPunct="1">
              <a:defRPr/>
            </a:pPr>
            <a:r>
              <a:rPr lang="en-US" dirty="0">
                <a:latin typeface="Helvetica" charset="0"/>
              </a:rPr>
              <a:t>Constants</a:t>
            </a:r>
          </a:p>
          <a:p>
            <a:pPr lvl="1" eaLnBrk="1" hangingPunct="1">
              <a:defRPr/>
            </a:pPr>
            <a:r>
              <a:rPr lang="en-US" dirty="0">
                <a:latin typeface="Helvetica" charset="0"/>
                <a:ea typeface="ＭＳ Ｐゴシック" charset="0"/>
              </a:rPr>
              <a:t>By default are considered to be signed integers</a:t>
            </a:r>
          </a:p>
          <a:p>
            <a:pPr lvl="1" eaLnBrk="1" hangingPunct="1">
              <a:defRPr/>
            </a:pPr>
            <a:r>
              <a:rPr lang="en-US" dirty="0">
                <a:latin typeface="Helvetica" charset="0"/>
                <a:ea typeface="ＭＳ Ｐゴシック" charset="0"/>
              </a:rPr>
              <a:t>Unsigned if have </a:t>
            </a:r>
            <a:r>
              <a:rPr lang="ja-JP" altLang="en-US" dirty="0">
                <a:latin typeface="Helvetica" charset="0"/>
                <a:ea typeface="ＭＳ Ｐゴシック" charset="0"/>
              </a:rPr>
              <a:t>“</a:t>
            </a:r>
            <a:r>
              <a:rPr lang="en-US" altLang="ja-JP" dirty="0">
                <a:latin typeface="Helvetica" charset="0"/>
                <a:ea typeface="ＭＳ Ｐゴシック" charset="0"/>
              </a:rPr>
              <a:t>U</a:t>
            </a:r>
            <a:r>
              <a:rPr lang="ja-JP" altLang="en-US" dirty="0">
                <a:latin typeface="Helvetica" charset="0"/>
                <a:ea typeface="ＭＳ Ｐゴシック" charset="0"/>
              </a:rPr>
              <a:t>”</a:t>
            </a:r>
            <a:r>
              <a:rPr lang="en-US" altLang="ja-JP" dirty="0">
                <a:latin typeface="Helvetica" charset="0"/>
                <a:ea typeface="ＭＳ Ｐゴシック" charset="0"/>
              </a:rPr>
              <a:t> as suffix</a:t>
            </a:r>
          </a:p>
          <a:p>
            <a:pPr lvl="2" eaLnBrk="1" hangingPunct="1">
              <a:buFont typeface="Wingdings" charset="0"/>
              <a:buNone/>
              <a:defRPr/>
            </a:pPr>
            <a:r>
              <a:rPr lang="en-US" sz="2000" dirty="0">
                <a:latin typeface="Courier New" charset="0"/>
                <a:ea typeface="ＭＳ Ｐゴシック" charset="0"/>
              </a:rPr>
              <a:t>0U, 4294967259U</a:t>
            </a:r>
          </a:p>
          <a:p>
            <a:pPr eaLnBrk="1" hangingPunct="1">
              <a:defRPr/>
            </a:pPr>
            <a:r>
              <a:rPr lang="en-US" dirty="0">
                <a:latin typeface="Helvetica" charset="0"/>
              </a:rPr>
              <a:t>Casting</a:t>
            </a:r>
          </a:p>
          <a:p>
            <a:pPr lvl="1" eaLnBrk="1" hangingPunct="1">
              <a:defRPr/>
            </a:pPr>
            <a:r>
              <a:rPr lang="en-US" dirty="0">
                <a:latin typeface="Helvetica" charset="0"/>
                <a:ea typeface="ＭＳ Ｐゴシック" charset="0"/>
              </a:rPr>
              <a:t>Explicit casting between signed &amp; unsigned same as U2T and T2U</a:t>
            </a:r>
          </a:p>
          <a:p>
            <a:pPr lvl="2" eaLnBrk="1" hangingPunct="1">
              <a:buFont typeface="Wingdings" charset="0"/>
              <a:buNone/>
              <a:defRPr/>
            </a:pPr>
            <a:r>
              <a:rPr lang="en-US" sz="2000" dirty="0" err="1">
                <a:latin typeface="Courier New" charset="0"/>
                <a:ea typeface="ＭＳ Ｐゴシック" charset="0"/>
              </a:rPr>
              <a:t>int</a:t>
            </a:r>
            <a:r>
              <a:rPr lang="en-US" sz="2000" dirty="0">
                <a:latin typeface="Courier New" charset="0"/>
                <a:ea typeface="ＭＳ Ｐゴシック" charset="0"/>
              </a:rPr>
              <a:t> </a:t>
            </a:r>
            <a:r>
              <a:rPr lang="en-US" sz="2000" dirty="0" err="1">
                <a:latin typeface="Courier New" charset="0"/>
                <a:ea typeface="ＭＳ Ｐゴシック" charset="0"/>
              </a:rPr>
              <a:t>tx</a:t>
            </a:r>
            <a:r>
              <a:rPr lang="en-US" sz="2000" dirty="0">
                <a:latin typeface="Courier New" charset="0"/>
                <a:ea typeface="ＭＳ Ｐゴシック" charset="0"/>
              </a:rPr>
              <a:t>, </a:t>
            </a:r>
            <a:r>
              <a:rPr lang="en-US" sz="2000" dirty="0" err="1">
                <a:latin typeface="Courier New" charset="0"/>
                <a:ea typeface="ＭＳ Ｐゴシック" charset="0"/>
              </a:rPr>
              <a:t>ty</a:t>
            </a:r>
            <a:r>
              <a:rPr lang="en-US" sz="2000" dirty="0">
                <a:latin typeface="Courier New" charset="0"/>
                <a:ea typeface="ＭＳ Ｐゴシック" charset="0"/>
              </a:rPr>
              <a:t>;</a:t>
            </a:r>
          </a:p>
          <a:p>
            <a:pPr lvl="2" eaLnBrk="1" hangingPunct="1">
              <a:buFont typeface="Wingdings" charset="0"/>
              <a:buNone/>
              <a:defRPr/>
            </a:pPr>
            <a:r>
              <a:rPr lang="en-US" sz="2000" dirty="0">
                <a:latin typeface="Courier New" charset="0"/>
                <a:ea typeface="ＭＳ Ｐゴシック" charset="0"/>
              </a:rPr>
              <a:t>unsigned </a:t>
            </a:r>
            <a:r>
              <a:rPr lang="en-US" sz="2000" dirty="0" err="1" smtClean="0">
                <a:latin typeface="Courier New" charset="0"/>
                <a:ea typeface="ＭＳ Ｐゴシック" charset="0"/>
              </a:rPr>
              <a:t>int</a:t>
            </a:r>
            <a:r>
              <a:rPr lang="en-US" sz="2000" dirty="0" smtClean="0">
                <a:latin typeface="Courier New" charset="0"/>
                <a:ea typeface="ＭＳ Ｐゴシック" charset="0"/>
              </a:rPr>
              <a:t> </a:t>
            </a:r>
            <a:r>
              <a:rPr lang="en-US" sz="2000" dirty="0" err="1" smtClean="0">
                <a:latin typeface="Courier New" charset="0"/>
                <a:ea typeface="ＭＳ Ｐゴシック" charset="0"/>
              </a:rPr>
              <a:t>ux</a:t>
            </a:r>
            <a:r>
              <a:rPr lang="en-US" sz="2000" dirty="0">
                <a:latin typeface="Courier New" charset="0"/>
                <a:ea typeface="ＭＳ Ｐゴシック" charset="0"/>
              </a:rPr>
              <a:t>, </a:t>
            </a:r>
            <a:r>
              <a:rPr lang="en-US" sz="2000" dirty="0" err="1">
                <a:latin typeface="Courier New" charset="0"/>
                <a:ea typeface="ＭＳ Ｐゴシック" charset="0"/>
              </a:rPr>
              <a:t>uy</a:t>
            </a:r>
            <a:r>
              <a:rPr lang="en-US" sz="2000" dirty="0">
                <a:latin typeface="Courier New" charset="0"/>
                <a:ea typeface="ＭＳ Ｐゴシック" charset="0"/>
              </a:rPr>
              <a:t>;</a:t>
            </a:r>
          </a:p>
          <a:p>
            <a:pPr lvl="2" eaLnBrk="1" hangingPunct="1">
              <a:buFont typeface="Wingdings" charset="0"/>
              <a:buNone/>
              <a:defRPr/>
            </a:pPr>
            <a:r>
              <a:rPr lang="en-US" sz="2000" dirty="0" err="1">
                <a:latin typeface="Courier New" charset="0"/>
                <a:ea typeface="ＭＳ Ｐゴシック" charset="0"/>
              </a:rPr>
              <a:t>tx</a:t>
            </a:r>
            <a:r>
              <a:rPr lang="en-US" sz="2000" dirty="0">
                <a:latin typeface="Courier New" charset="0"/>
                <a:ea typeface="ＭＳ Ｐゴシック" charset="0"/>
              </a:rPr>
              <a:t> = (</a:t>
            </a:r>
            <a:r>
              <a:rPr lang="en-US" sz="2000" dirty="0" err="1">
                <a:latin typeface="Courier New" charset="0"/>
                <a:ea typeface="ＭＳ Ｐゴシック" charset="0"/>
              </a:rPr>
              <a:t>int</a:t>
            </a:r>
            <a:r>
              <a:rPr lang="en-US" sz="2000" dirty="0">
                <a:latin typeface="Courier New" charset="0"/>
                <a:ea typeface="ＭＳ Ｐゴシック" charset="0"/>
              </a:rPr>
              <a:t>) </a:t>
            </a:r>
            <a:r>
              <a:rPr lang="en-US" sz="2000" dirty="0" err="1">
                <a:latin typeface="Courier New" charset="0"/>
                <a:ea typeface="ＭＳ Ｐゴシック" charset="0"/>
              </a:rPr>
              <a:t>ux</a:t>
            </a:r>
            <a:r>
              <a:rPr lang="en-US" sz="2000" dirty="0">
                <a:latin typeface="Courier New" charset="0"/>
                <a:ea typeface="ＭＳ Ｐゴシック" charset="0"/>
              </a:rPr>
              <a:t>;</a:t>
            </a:r>
          </a:p>
          <a:p>
            <a:pPr lvl="2" eaLnBrk="1" hangingPunct="1">
              <a:buFont typeface="Wingdings" charset="0"/>
              <a:buNone/>
              <a:defRPr/>
            </a:pPr>
            <a:r>
              <a:rPr lang="en-US" sz="2000" dirty="0" err="1">
                <a:latin typeface="Courier New" charset="0"/>
                <a:ea typeface="ＭＳ Ｐゴシック" charset="0"/>
              </a:rPr>
              <a:t>uy</a:t>
            </a:r>
            <a:r>
              <a:rPr lang="en-US" sz="2000" dirty="0">
                <a:latin typeface="Courier New" charset="0"/>
                <a:ea typeface="ＭＳ Ｐゴシック" charset="0"/>
              </a:rPr>
              <a:t> = (unsigned) </a:t>
            </a:r>
            <a:r>
              <a:rPr lang="en-US" sz="2000" dirty="0" err="1">
                <a:latin typeface="Courier New" charset="0"/>
                <a:ea typeface="ＭＳ Ｐゴシック" charset="0"/>
              </a:rPr>
              <a:t>ty</a:t>
            </a:r>
            <a:r>
              <a:rPr lang="en-US" sz="2000" dirty="0">
                <a:latin typeface="Courier New" charset="0"/>
                <a:ea typeface="ＭＳ Ｐゴシック" charset="0"/>
              </a:rPr>
              <a:t>;</a:t>
            </a:r>
          </a:p>
          <a:p>
            <a:pPr lvl="1" eaLnBrk="1" hangingPunct="1">
              <a:defRPr/>
            </a:pPr>
            <a:r>
              <a:rPr lang="en-US" dirty="0">
                <a:latin typeface="Helvetica" charset="0"/>
                <a:ea typeface="ＭＳ Ｐゴシック" charset="0"/>
              </a:rPr>
              <a:t>Implicit casting also occurs via assignments and procedure calls</a:t>
            </a:r>
          </a:p>
          <a:p>
            <a:pPr lvl="2" eaLnBrk="1" hangingPunct="1">
              <a:buFont typeface="Wingdings" charset="0"/>
              <a:buNone/>
              <a:defRPr/>
            </a:pPr>
            <a:r>
              <a:rPr lang="en-US" sz="2000" dirty="0" err="1">
                <a:latin typeface="Courier New" charset="0"/>
                <a:ea typeface="ＭＳ Ｐゴシック" charset="0"/>
              </a:rPr>
              <a:t>tx</a:t>
            </a:r>
            <a:r>
              <a:rPr lang="en-US" sz="2000" dirty="0">
                <a:latin typeface="Courier New" charset="0"/>
                <a:ea typeface="ＭＳ Ｐゴシック" charset="0"/>
              </a:rPr>
              <a:t> = </a:t>
            </a:r>
            <a:r>
              <a:rPr lang="en-US" sz="2000" dirty="0" err="1">
                <a:latin typeface="Courier New" charset="0"/>
                <a:ea typeface="ＭＳ Ｐゴシック" charset="0"/>
              </a:rPr>
              <a:t>ux</a:t>
            </a:r>
            <a:r>
              <a:rPr lang="en-US" sz="2000" dirty="0">
                <a:latin typeface="Courier New" charset="0"/>
                <a:ea typeface="ＭＳ Ｐゴシック" charset="0"/>
              </a:rPr>
              <a:t>;</a:t>
            </a:r>
          </a:p>
          <a:p>
            <a:pPr lvl="2" eaLnBrk="1" hangingPunct="1">
              <a:buFont typeface="Wingdings" charset="0"/>
              <a:buNone/>
              <a:defRPr/>
            </a:pPr>
            <a:r>
              <a:rPr lang="en-US" sz="2000" dirty="0" err="1">
                <a:latin typeface="Courier New" charset="0"/>
                <a:ea typeface="ＭＳ Ｐゴシック" charset="0"/>
              </a:rPr>
              <a:t>uy</a:t>
            </a:r>
            <a:r>
              <a:rPr lang="en-US" sz="2000" dirty="0">
                <a:latin typeface="Courier New" charset="0"/>
                <a:ea typeface="ＭＳ Ｐゴシック" charset="0"/>
              </a:rPr>
              <a:t> = </a:t>
            </a:r>
            <a:r>
              <a:rPr lang="en-US" sz="2000" dirty="0" err="1">
                <a:latin typeface="Courier New" charset="0"/>
                <a:ea typeface="ＭＳ Ｐゴシック" charset="0"/>
              </a:rPr>
              <a:t>ty</a:t>
            </a:r>
            <a:r>
              <a:rPr lang="en-US" sz="2000" dirty="0">
                <a:latin typeface="Courier New" charset="0"/>
                <a:ea typeface="ＭＳ Ｐゴシック" charset="0"/>
              </a:rPr>
              <a:t>;</a:t>
            </a:r>
          </a:p>
          <a:p>
            <a:pPr eaLnBrk="1" hangingPunct="1">
              <a:defRPr/>
            </a:pPr>
            <a:endParaRPr lang="en-US" sz="1800" b="0" dirty="0">
              <a:latin typeface="Courier New" charset="0"/>
            </a:endParaRPr>
          </a:p>
        </p:txBody>
      </p:sp>
    </p:spTree>
    <p:extLst>
      <p:ext uri="{BB962C8B-B14F-4D97-AF65-F5344CB8AC3E}">
        <p14:creationId xmlns:p14="http://schemas.microsoft.com/office/powerpoint/2010/main" val="901440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dissolve">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dissolve">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dissolve">
                                      <p:cBhvr>
                                        <p:cTn id="17" dur="500"/>
                                        <p:tgtEl>
                                          <p:spTgt spid="13315">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3315">
                                            <p:txEl>
                                              <p:pRg st="3" end="3"/>
                                            </p:txEl>
                                          </p:spTgt>
                                        </p:tgtEl>
                                        <p:attrNameLst>
                                          <p:attrName>style.visibility</p:attrName>
                                        </p:attrNameLst>
                                      </p:cBhvr>
                                      <p:to>
                                        <p:strVal val="visible"/>
                                      </p:to>
                                    </p:set>
                                    <p:animEffect transition="in" filter="dissolve">
                                      <p:cBhvr>
                                        <p:cTn id="20" dur="500"/>
                                        <p:tgtEl>
                                          <p:spTgt spid="1331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3315">
                                            <p:txEl>
                                              <p:pRg st="4" end="4"/>
                                            </p:txEl>
                                          </p:spTgt>
                                        </p:tgtEl>
                                        <p:attrNameLst>
                                          <p:attrName>style.visibility</p:attrName>
                                        </p:attrNameLst>
                                      </p:cBhvr>
                                      <p:to>
                                        <p:strVal val="visible"/>
                                      </p:to>
                                    </p:set>
                                    <p:animEffect transition="in" filter="dissolve">
                                      <p:cBhvr>
                                        <p:cTn id="25" dur="500"/>
                                        <p:tgtEl>
                                          <p:spTgt spid="1331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3315">
                                            <p:txEl>
                                              <p:pRg st="5" end="5"/>
                                            </p:txEl>
                                          </p:spTgt>
                                        </p:tgtEl>
                                        <p:attrNameLst>
                                          <p:attrName>style.visibility</p:attrName>
                                        </p:attrNameLst>
                                      </p:cBhvr>
                                      <p:to>
                                        <p:strVal val="visible"/>
                                      </p:to>
                                    </p:set>
                                    <p:animEffect transition="in" filter="dissolve">
                                      <p:cBhvr>
                                        <p:cTn id="30" dur="500"/>
                                        <p:tgtEl>
                                          <p:spTgt spid="13315">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Effect transition="in" filter="dissolve">
                                      <p:cBhvr>
                                        <p:cTn id="33" dur="500"/>
                                        <p:tgtEl>
                                          <p:spTgt spid="13315">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3315">
                                            <p:txEl>
                                              <p:pRg st="7" end="7"/>
                                            </p:txEl>
                                          </p:spTgt>
                                        </p:tgtEl>
                                        <p:attrNameLst>
                                          <p:attrName>style.visibility</p:attrName>
                                        </p:attrNameLst>
                                      </p:cBhvr>
                                      <p:to>
                                        <p:strVal val="visible"/>
                                      </p:to>
                                    </p:set>
                                    <p:animEffect transition="in" filter="dissolve">
                                      <p:cBhvr>
                                        <p:cTn id="36" dur="500"/>
                                        <p:tgtEl>
                                          <p:spTgt spid="13315">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animEffect transition="in" filter="dissolve">
                                      <p:cBhvr>
                                        <p:cTn id="39" dur="500"/>
                                        <p:tgtEl>
                                          <p:spTgt spid="13315">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315">
                                            <p:txEl>
                                              <p:pRg st="9" end="9"/>
                                            </p:txEl>
                                          </p:spTgt>
                                        </p:tgtEl>
                                        <p:attrNameLst>
                                          <p:attrName>style.visibility</p:attrName>
                                        </p:attrNameLst>
                                      </p:cBhvr>
                                      <p:to>
                                        <p:strVal val="visible"/>
                                      </p:to>
                                    </p:set>
                                    <p:animEffect transition="in" filter="dissolve">
                                      <p:cBhvr>
                                        <p:cTn id="42" dur="500"/>
                                        <p:tgtEl>
                                          <p:spTgt spid="1331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3315">
                                            <p:txEl>
                                              <p:pRg st="10" end="10"/>
                                            </p:txEl>
                                          </p:spTgt>
                                        </p:tgtEl>
                                        <p:attrNameLst>
                                          <p:attrName>style.visibility</p:attrName>
                                        </p:attrNameLst>
                                      </p:cBhvr>
                                      <p:to>
                                        <p:strVal val="visible"/>
                                      </p:to>
                                    </p:set>
                                    <p:animEffect transition="in" filter="dissolve">
                                      <p:cBhvr>
                                        <p:cTn id="47" dur="500"/>
                                        <p:tgtEl>
                                          <p:spTgt spid="13315">
                                            <p:txEl>
                                              <p:pRg st="10" end="10"/>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3315">
                                            <p:txEl>
                                              <p:pRg st="11" end="11"/>
                                            </p:txEl>
                                          </p:spTgt>
                                        </p:tgtEl>
                                        <p:attrNameLst>
                                          <p:attrName>style.visibility</p:attrName>
                                        </p:attrNameLst>
                                      </p:cBhvr>
                                      <p:to>
                                        <p:strVal val="visible"/>
                                      </p:to>
                                    </p:set>
                                    <p:animEffect transition="in" filter="dissolve">
                                      <p:cBhvr>
                                        <p:cTn id="50" dur="500"/>
                                        <p:tgtEl>
                                          <p:spTgt spid="13315">
                                            <p:txEl>
                                              <p:pRg st="11" end="11"/>
                                            </p:txEl>
                                          </p:spTgt>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3315">
                                            <p:txEl>
                                              <p:pRg st="12" end="12"/>
                                            </p:txEl>
                                          </p:spTgt>
                                        </p:tgtEl>
                                        <p:attrNameLst>
                                          <p:attrName>style.visibility</p:attrName>
                                        </p:attrNameLst>
                                      </p:cBhvr>
                                      <p:to>
                                        <p:strVal val="visible"/>
                                      </p:to>
                                    </p:set>
                                    <p:animEffect transition="in" filter="dissolve">
                                      <p:cBhvr>
                                        <p:cTn id="53" dur="500"/>
                                        <p:tgtEl>
                                          <p:spTgt spid="13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8"/>
          <p:cNvSpPr>
            <a:spLocks noChangeArrowheads="1"/>
          </p:cNvSpPr>
          <p:nvPr/>
        </p:nvSpPr>
        <p:spPr bwMode="auto">
          <a:xfrm>
            <a:off x="290513" y="3276600"/>
            <a:ext cx="885348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0	0U	</a:t>
            </a:r>
            <a:r>
              <a:rPr lang="en-US" sz="2000">
                <a:solidFill>
                  <a:srgbClr val="000066"/>
                </a:solidFill>
                <a:latin typeface="Courier New" charset="0"/>
              </a:rPr>
              <a:t>==	</a:t>
            </a:r>
            <a:r>
              <a:rPr lang="en-US" sz="2000">
                <a:solidFill>
                  <a:srgbClr val="000066"/>
                </a:solidFill>
              </a:rPr>
              <a:t>unsigned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-1	0	</a:t>
            </a:r>
            <a:r>
              <a:rPr lang="en-US" sz="2000">
                <a:solidFill>
                  <a:srgbClr val="000066"/>
                </a:solidFill>
                <a:latin typeface="Courier New" charset="0"/>
              </a:rPr>
              <a:t>&lt;	</a:t>
            </a:r>
            <a:r>
              <a:rPr lang="en-US" sz="2000">
                <a:solidFill>
                  <a:srgbClr val="000066"/>
                </a:solidFill>
              </a:rPr>
              <a:t>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-1	0U	</a:t>
            </a:r>
            <a:r>
              <a:rPr lang="en-US" sz="2000">
                <a:solidFill>
                  <a:srgbClr val="FF0000"/>
                </a:solidFill>
                <a:latin typeface="Courier New" charset="0"/>
              </a:rPr>
              <a:t>&gt;	</a:t>
            </a:r>
            <a:r>
              <a:rPr lang="en-US" sz="2000">
                <a:solidFill>
                  <a:srgbClr val="FF0000"/>
                </a:solidFill>
              </a:rPr>
              <a:t>unsigned</a:t>
            </a:r>
            <a:endParaRPr lang="en-US" sz="2000">
              <a:solidFill>
                <a:srgbClr val="FF0000"/>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	-2147483648</a:t>
            </a:r>
            <a:r>
              <a:rPr lang="en-US" sz="2000">
                <a:solidFill>
                  <a:srgbClr val="000066"/>
                </a:solidFill>
                <a:latin typeface="Courier New" charset="0"/>
              </a:rPr>
              <a:t> 	&gt;	</a:t>
            </a:r>
            <a:r>
              <a:rPr lang="en-US" sz="2000">
                <a:solidFill>
                  <a:srgbClr val="000066"/>
                </a:solidFill>
              </a:rPr>
              <a:t>signed</a:t>
            </a: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2147483647U	-2147483648</a:t>
            </a:r>
            <a:r>
              <a:rPr lang="en-US" sz="2000">
                <a:solidFill>
                  <a:srgbClr val="000066"/>
                </a:solidFill>
                <a:latin typeface="Courier New" charset="0"/>
              </a:rPr>
              <a:t> 	</a:t>
            </a:r>
            <a:r>
              <a:rPr lang="en-US" sz="2000">
                <a:solidFill>
                  <a:srgbClr val="FF0000"/>
                </a:solidFill>
                <a:latin typeface="Courier New" charset="0"/>
              </a:rPr>
              <a:t>&lt;	</a:t>
            </a:r>
            <a:r>
              <a:rPr lang="en-US" sz="2000">
                <a:solidFill>
                  <a:srgbClr val="FF0000"/>
                </a:solidFill>
              </a:rPr>
              <a:t>unsigned</a:t>
            </a:r>
            <a:endParaRPr lang="en-US" sz="2000">
              <a:solidFill>
                <a:srgbClr val="FF0000"/>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-1	-2</a:t>
            </a:r>
            <a:r>
              <a:rPr lang="en-US" sz="2000">
                <a:solidFill>
                  <a:srgbClr val="000066"/>
                </a:solidFill>
                <a:latin typeface="Courier New" charset="0"/>
              </a:rPr>
              <a:t> 	&gt;	</a:t>
            </a:r>
            <a:r>
              <a:rPr lang="en-US" sz="2000">
                <a:solidFill>
                  <a:srgbClr val="000066"/>
                </a:solidFill>
              </a:rPr>
              <a:t>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(unsigned) -1	-2</a:t>
            </a:r>
            <a:r>
              <a:rPr lang="en-US" sz="2000">
                <a:solidFill>
                  <a:srgbClr val="000066"/>
                </a:solidFill>
                <a:latin typeface="Courier New" charset="0"/>
              </a:rPr>
              <a:t> 	&gt;	</a:t>
            </a:r>
            <a:r>
              <a:rPr lang="en-US" sz="2000">
                <a:solidFill>
                  <a:srgbClr val="000066"/>
                </a:solidFill>
              </a:rPr>
              <a:t>unsigned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 	2147483648U</a:t>
            </a:r>
            <a:r>
              <a:rPr lang="en-US" sz="2000">
                <a:solidFill>
                  <a:srgbClr val="000066"/>
                </a:solidFill>
                <a:latin typeface="Courier New" charset="0"/>
              </a:rPr>
              <a:t> 	&lt;	</a:t>
            </a:r>
            <a:r>
              <a:rPr lang="en-US" sz="2000">
                <a:solidFill>
                  <a:srgbClr val="000066"/>
                </a:solidFill>
              </a:rPr>
              <a:t>unsigned</a:t>
            </a:r>
            <a:endParaRPr lang="en-US" sz="2000">
              <a:solidFill>
                <a:srgbClr val="000066"/>
              </a:solidFill>
              <a:latin typeface="Courier New" charset="0"/>
            </a:endParaRPr>
          </a:p>
          <a:p>
            <a:pPr marL="687388" lvl="1" indent="-187325" defTabSz="895350">
              <a:spcBef>
                <a:spcPct val="25000"/>
              </a:spcBef>
              <a:buClr>
                <a:srgbClr val="660033"/>
              </a:buClr>
              <a:buSzPct val="75000"/>
              <a:buFont typeface="Wingdings" charset="0"/>
              <a:buNone/>
              <a:tabLst>
                <a:tab pos="457200" algn="l"/>
                <a:tab pos="2857500" algn="l"/>
                <a:tab pos="5549900" algn="l"/>
                <a:tab pos="6972300" algn="l"/>
              </a:tabLst>
            </a:pPr>
            <a:r>
              <a:rPr lang="en-US" sz="2000">
                <a:solidFill>
                  <a:srgbClr val="FFFFFF"/>
                </a:solidFill>
                <a:latin typeface="Courier New" charset="0"/>
              </a:rPr>
              <a:t>	 2147483647 	(int) 2147483648U</a:t>
            </a:r>
            <a:r>
              <a:rPr lang="en-US" sz="2000">
                <a:solidFill>
                  <a:srgbClr val="000066"/>
                </a:solidFill>
                <a:latin typeface="Courier New" charset="0"/>
              </a:rPr>
              <a:t>	</a:t>
            </a:r>
            <a:r>
              <a:rPr lang="en-US" sz="2000">
                <a:solidFill>
                  <a:srgbClr val="FF0000"/>
                </a:solidFill>
                <a:latin typeface="Courier New" charset="0"/>
              </a:rPr>
              <a:t>&gt;	</a:t>
            </a:r>
            <a:r>
              <a:rPr lang="en-US" sz="2000">
                <a:solidFill>
                  <a:srgbClr val="FF0000"/>
                </a:solidFill>
              </a:rPr>
              <a:t>signed</a:t>
            </a:r>
            <a:endParaRPr lang="en-US" sz="2000">
              <a:solidFill>
                <a:srgbClr val="FF0000"/>
              </a:solidFill>
              <a:latin typeface="Courier New" charset="0"/>
            </a:endParaRPr>
          </a:p>
        </p:txBody>
      </p:sp>
      <p:sp>
        <p:nvSpPr>
          <p:cNvPr id="14338" name="Rectangle 2"/>
          <p:cNvSpPr>
            <a:spLocks noGrp="1" noChangeArrowheads="1"/>
          </p:cNvSpPr>
          <p:nvPr>
            <p:ph type="title"/>
          </p:nvPr>
        </p:nvSpPr>
        <p:spPr>
          <a:xfrm>
            <a:off x="304800" y="323850"/>
            <a:ext cx="6524625" cy="555625"/>
          </a:xfrm>
          <a:effectLst>
            <a:outerShdw blurRad="63500" dist="53882" dir="2700000" algn="ctr" rotWithShape="0">
              <a:srgbClr val="969696"/>
            </a:outerShdw>
          </a:effectLst>
        </p:spPr>
        <p:txBody>
          <a:bodyPr/>
          <a:lstStyle/>
          <a:p>
            <a:pPr eaLnBrk="1" hangingPunct="1">
              <a:defRPr/>
            </a:pPr>
            <a:r>
              <a:rPr lang="en-US">
                <a:ea typeface="+mj-ea"/>
                <a:cs typeface="+mj-cs"/>
              </a:rPr>
              <a:t>Casting Surprises</a:t>
            </a:r>
          </a:p>
        </p:txBody>
      </p:sp>
      <p:sp>
        <p:nvSpPr>
          <p:cNvPr id="14339" name="Rectangle 3"/>
          <p:cNvSpPr>
            <a:spLocks noGrp="1" noChangeArrowheads="1"/>
          </p:cNvSpPr>
          <p:nvPr>
            <p:ph idx="1"/>
          </p:nvPr>
        </p:nvSpPr>
        <p:spPr>
          <a:xfrm>
            <a:off x="214313" y="871538"/>
            <a:ext cx="8701087" cy="5224462"/>
          </a:xfrm>
        </p:spPr>
        <p:txBody>
          <a:bodyPr lIns="90487" tIns="44450" rIns="90487" bIns="44450"/>
          <a:lstStyle/>
          <a:p>
            <a:pPr eaLnBrk="1" hangingPunct="1">
              <a:tabLst>
                <a:tab pos="457200" algn="l"/>
                <a:tab pos="2857500" algn="l"/>
                <a:tab pos="5549900" algn="l"/>
                <a:tab pos="6972300" algn="l"/>
              </a:tabLst>
              <a:defRPr/>
            </a:pPr>
            <a:r>
              <a:rPr lang="en-US" dirty="0">
                <a:latin typeface="Helvetica" charset="0"/>
              </a:rPr>
              <a:t>Expression Evaluation</a:t>
            </a:r>
          </a:p>
          <a:p>
            <a:pPr marL="687388" lvl="1" indent="-187325" eaLnBrk="1" hangingPunct="1">
              <a:tabLst>
                <a:tab pos="457200" algn="l"/>
                <a:tab pos="2857500" algn="l"/>
                <a:tab pos="5549900" algn="l"/>
                <a:tab pos="6972300" algn="l"/>
              </a:tabLst>
              <a:defRPr/>
            </a:pPr>
            <a:r>
              <a:rPr lang="en-US" dirty="0">
                <a:latin typeface="Helvetica" charset="0"/>
                <a:ea typeface="ＭＳ Ｐゴシック" charset="0"/>
              </a:rPr>
              <a:t>If mix unsigned and signed in single expression, </a:t>
            </a:r>
            <a:r>
              <a:rPr lang="en-US" i="1" dirty="0">
                <a:solidFill>
                  <a:srgbClr val="3366FF"/>
                </a:solidFill>
                <a:latin typeface="Helvetica" charset="0"/>
                <a:ea typeface="ＭＳ Ｐゴシック" charset="0"/>
              </a:rPr>
              <a:t>signed values implicitly cast to unsigned</a:t>
            </a:r>
          </a:p>
          <a:p>
            <a:pPr marL="687388" lvl="1" indent="-187325" eaLnBrk="1" hangingPunct="1">
              <a:tabLst>
                <a:tab pos="457200" algn="l"/>
                <a:tab pos="2857500" algn="l"/>
                <a:tab pos="5549900" algn="l"/>
                <a:tab pos="6972300" algn="l"/>
              </a:tabLst>
              <a:defRPr/>
            </a:pPr>
            <a:r>
              <a:rPr lang="en-US" dirty="0">
                <a:latin typeface="Helvetica" charset="0"/>
                <a:ea typeface="ＭＳ Ｐゴシック" charset="0"/>
              </a:rPr>
              <a:t>Including comparison operations </a:t>
            </a:r>
            <a:r>
              <a:rPr lang="en-US" dirty="0">
                <a:latin typeface="Courier New" charset="0"/>
                <a:ea typeface="ＭＳ Ｐゴシック" charset="0"/>
              </a:rPr>
              <a:t>&lt;</a:t>
            </a:r>
            <a:r>
              <a:rPr lang="en-US" dirty="0">
                <a:latin typeface="Helvetica" charset="0"/>
                <a:ea typeface="ＭＳ Ｐゴシック" charset="0"/>
              </a:rPr>
              <a:t>, </a:t>
            </a:r>
            <a:r>
              <a:rPr lang="en-US" dirty="0">
                <a:latin typeface="Courier New" charset="0"/>
                <a:ea typeface="ＭＳ Ｐゴシック" charset="0"/>
              </a:rPr>
              <a:t>&gt;</a:t>
            </a:r>
            <a:r>
              <a:rPr lang="en-US" dirty="0">
                <a:latin typeface="Helvetica" charset="0"/>
                <a:ea typeface="ＭＳ Ｐゴシック" charset="0"/>
              </a:rPr>
              <a:t>, </a:t>
            </a:r>
            <a:r>
              <a:rPr lang="en-US" dirty="0">
                <a:latin typeface="Courier New" charset="0"/>
                <a:ea typeface="ＭＳ Ｐゴシック" charset="0"/>
              </a:rPr>
              <a:t>==</a:t>
            </a:r>
            <a:r>
              <a:rPr lang="en-US" dirty="0">
                <a:latin typeface="Helvetica" charset="0"/>
                <a:ea typeface="ＭＳ Ｐゴシック" charset="0"/>
              </a:rPr>
              <a:t>, </a:t>
            </a:r>
            <a:r>
              <a:rPr lang="en-US" dirty="0">
                <a:latin typeface="Courier New" charset="0"/>
                <a:ea typeface="ＭＳ Ｐゴシック" charset="0"/>
              </a:rPr>
              <a:t>&lt;=</a:t>
            </a:r>
            <a:r>
              <a:rPr lang="en-US" dirty="0">
                <a:latin typeface="Helvetica" charset="0"/>
                <a:ea typeface="ＭＳ Ｐゴシック" charset="0"/>
              </a:rPr>
              <a:t>, </a:t>
            </a:r>
            <a:r>
              <a:rPr lang="en-US" dirty="0">
                <a:latin typeface="Courier New" charset="0"/>
                <a:ea typeface="ＭＳ Ｐゴシック" charset="0"/>
              </a:rPr>
              <a:t>&gt;=</a:t>
            </a:r>
          </a:p>
          <a:p>
            <a:pPr marL="687388" lvl="1" indent="-187325" eaLnBrk="1" hangingPunct="1">
              <a:tabLst>
                <a:tab pos="457200" algn="l"/>
                <a:tab pos="2857500" algn="l"/>
                <a:tab pos="5549900" algn="l"/>
                <a:tab pos="6972300" algn="l"/>
              </a:tabLst>
              <a:defRPr/>
            </a:pPr>
            <a:r>
              <a:rPr lang="en-US" dirty="0">
                <a:latin typeface="Helvetica" charset="0"/>
                <a:ea typeface="ＭＳ Ｐゴシック" charset="0"/>
              </a:rPr>
              <a:t>Examples for </a:t>
            </a:r>
            <a:r>
              <a:rPr lang="en-US" i="1" dirty="0">
                <a:latin typeface="Helvetica" charset="0"/>
                <a:ea typeface="ＭＳ Ｐゴシック" charset="0"/>
              </a:rPr>
              <a:t>W</a:t>
            </a:r>
            <a:r>
              <a:rPr lang="en-US" dirty="0">
                <a:latin typeface="Helvetica" charset="0"/>
                <a:ea typeface="ＭＳ Ｐゴシック" charset="0"/>
              </a:rPr>
              <a:t> = 32</a:t>
            </a:r>
          </a:p>
          <a:p>
            <a:pPr eaLnBrk="1" hangingPunct="1">
              <a:tabLst>
                <a:tab pos="457200" algn="l"/>
                <a:tab pos="2857500" algn="l"/>
                <a:tab pos="5549900" algn="l"/>
                <a:tab pos="6972300" algn="l"/>
              </a:tabLst>
              <a:defRPr/>
            </a:pPr>
            <a:r>
              <a:rPr lang="en-US" dirty="0">
                <a:latin typeface="Helvetica" charset="0"/>
              </a:rPr>
              <a:t>Constant</a:t>
            </a:r>
            <a:r>
              <a:rPr lang="en-US" baseline="-25000" dirty="0">
                <a:latin typeface="Helvetica" charset="0"/>
              </a:rPr>
              <a:t>1</a:t>
            </a:r>
            <a:r>
              <a:rPr lang="en-US" dirty="0">
                <a:latin typeface="Helvetica" charset="0"/>
              </a:rPr>
              <a:t>	Constant</a:t>
            </a:r>
            <a:r>
              <a:rPr lang="en-US" baseline="-25000" dirty="0">
                <a:latin typeface="Helvetica" charset="0"/>
              </a:rPr>
              <a:t>2</a:t>
            </a:r>
            <a:r>
              <a:rPr lang="en-US" dirty="0">
                <a:latin typeface="Helvetica" charset="0"/>
              </a:rPr>
              <a:t>	Relation	Evaluation</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0	0U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-1	0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-1	0U	</a:t>
            </a:r>
            <a:endParaRPr lang="en-US" dirty="0">
              <a:solidFill>
                <a:srgbClr val="FF0000"/>
              </a:solidFill>
              <a:latin typeface="Courier New" charset="0"/>
              <a:ea typeface="ＭＳ Ｐゴシック" charset="0"/>
            </a:endParaRP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	-2147483648 	</a:t>
            </a:r>
            <a:endParaRPr lang="en-US" dirty="0">
              <a:latin typeface="Helvetica" charset="0"/>
              <a:ea typeface="ＭＳ Ｐゴシック" charset="0"/>
            </a:endParaRP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2147483647U	-2147483648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-1	-2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(unsigned) -1	-2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 	2147483648U 	</a:t>
            </a:r>
          </a:p>
          <a:p>
            <a:pPr marL="687388" lvl="1" indent="-187325" eaLnBrk="1" hangingPunct="1">
              <a:buFont typeface="Wingdings" charset="0"/>
              <a:buNone/>
              <a:tabLst>
                <a:tab pos="457200" algn="l"/>
                <a:tab pos="2857500" algn="l"/>
                <a:tab pos="5549900" algn="l"/>
                <a:tab pos="6972300" algn="l"/>
              </a:tabLst>
              <a:defRPr/>
            </a:pPr>
            <a:r>
              <a:rPr lang="en-US" dirty="0">
                <a:latin typeface="Courier New" charset="0"/>
                <a:ea typeface="ＭＳ Ｐゴシック" charset="0"/>
              </a:rPr>
              <a:t>	 2147483647 	(</a:t>
            </a:r>
            <a:r>
              <a:rPr lang="en-US" dirty="0" err="1">
                <a:latin typeface="Courier New" charset="0"/>
                <a:ea typeface="ＭＳ Ｐゴシック" charset="0"/>
              </a:rPr>
              <a:t>int</a:t>
            </a:r>
            <a:r>
              <a:rPr lang="en-US" dirty="0">
                <a:latin typeface="Courier New" charset="0"/>
                <a:ea typeface="ＭＳ Ｐゴシック" charset="0"/>
              </a:rPr>
              <a:t>) 2147483648U	</a:t>
            </a:r>
          </a:p>
        </p:txBody>
      </p:sp>
      <p:sp>
        <p:nvSpPr>
          <p:cNvPr id="21508" name="Rectangle 9"/>
          <p:cNvSpPr>
            <a:spLocks noChangeArrowheads="1"/>
          </p:cNvSpPr>
          <p:nvPr/>
        </p:nvSpPr>
        <p:spPr bwMode="auto">
          <a:xfrm>
            <a:off x="457200" y="4114800"/>
            <a:ext cx="8153400" cy="304800"/>
          </a:xfrm>
          <a:prstGeom prst="rect">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21509" name="Rectangle 10"/>
          <p:cNvSpPr>
            <a:spLocks noChangeArrowheads="1"/>
          </p:cNvSpPr>
          <p:nvPr/>
        </p:nvSpPr>
        <p:spPr bwMode="auto">
          <a:xfrm>
            <a:off x="457200" y="4876800"/>
            <a:ext cx="8153400" cy="304800"/>
          </a:xfrm>
          <a:prstGeom prst="rect">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21510" name="Rectangle 12"/>
          <p:cNvSpPr>
            <a:spLocks noChangeArrowheads="1"/>
          </p:cNvSpPr>
          <p:nvPr/>
        </p:nvSpPr>
        <p:spPr bwMode="auto">
          <a:xfrm>
            <a:off x="457200" y="6400800"/>
            <a:ext cx="8153400" cy="304800"/>
          </a:xfrm>
          <a:prstGeom prst="rect">
            <a:avLst/>
          </a:prstGeom>
          <a:noFill/>
          <a:ln w="19050">
            <a:solidFill>
              <a:schemeClr val="tx2"/>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Tree>
    <p:extLst>
      <p:ext uri="{BB962C8B-B14F-4D97-AF65-F5344CB8AC3E}">
        <p14:creationId xmlns:p14="http://schemas.microsoft.com/office/powerpoint/2010/main" val="321078712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dissolve">
                                      <p:cBhvr>
                                        <p:cTn id="7" dur="500"/>
                                        <p:tgtEl>
                                          <p:spTgt spid="143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dissolve">
                                      <p:cBhvr>
                                        <p:cTn id="10" dur="500"/>
                                        <p:tgtEl>
                                          <p:spTgt spid="1433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dissolve">
                                      <p:cBhvr>
                                        <p:cTn id="13" dur="500"/>
                                        <p:tgtEl>
                                          <p:spTgt spid="1433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dissolve">
                                      <p:cBhvr>
                                        <p:cTn id="16" dur="500"/>
                                        <p:tgtEl>
                                          <p:spTgt spid="1433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animEffect transition="in" filter="dissolve">
                                      <p:cBhvr>
                                        <p:cTn id="21" dur="500"/>
                                        <p:tgtEl>
                                          <p:spTgt spid="1433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4339">
                                            <p:txEl>
                                              <p:pRg st="5" end="5"/>
                                            </p:txEl>
                                          </p:spTgt>
                                        </p:tgtEl>
                                        <p:attrNameLst>
                                          <p:attrName>style.visibility</p:attrName>
                                        </p:attrNameLst>
                                      </p:cBhvr>
                                      <p:to>
                                        <p:strVal val="visible"/>
                                      </p:to>
                                    </p:set>
                                    <p:animEffect transition="in" filter="dissolve">
                                      <p:cBhvr>
                                        <p:cTn id="24" dur="500"/>
                                        <p:tgtEl>
                                          <p:spTgt spid="1433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4339">
                                            <p:txEl>
                                              <p:pRg st="6" end="6"/>
                                            </p:txEl>
                                          </p:spTgt>
                                        </p:tgtEl>
                                        <p:attrNameLst>
                                          <p:attrName>style.visibility</p:attrName>
                                        </p:attrNameLst>
                                      </p:cBhvr>
                                      <p:to>
                                        <p:strVal val="visible"/>
                                      </p:to>
                                    </p:set>
                                    <p:animEffect transition="in" filter="dissolve">
                                      <p:cBhvr>
                                        <p:cTn id="27" dur="500"/>
                                        <p:tgtEl>
                                          <p:spTgt spid="1433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4339">
                                            <p:txEl>
                                              <p:pRg st="7" end="7"/>
                                            </p:txEl>
                                          </p:spTgt>
                                        </p:tgtEl>
                                        <p:attrNameLst>
                                          <p:attrName>style.visibility</p:attrName>
                                        </p:attrNameLst>
                                      </p:cBhvr>
                                      <p:to>
                                        <p:strVal val="visible"/>
                                      </p:to>
                                    </p:set>
                                    <p:animEffect transition="in" filter="dissolve">
                                      <p:cBhvr>
                                        <p:cTn id="30" dur="500"/>
                                        <p:tgtEl>
                                          <p:spTgt spid="1433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339">
                                            <p:txEl>
                                              <p:pRg st="8" end="8"/>
                                            </p:txEl>
                                          </p:spTgt>
                                        </p:tgtEl>
                                        <p:attrNameLst>
                                          <p:attrName>style.visibility</p:attrName>
                                        </p:attrNameLst>
                                      </p:cBhvr>
                                      <p:to>
                                        <p:strVal val="visible"/>
                                      </p:to>
                                    </p:set>
                                    <p:animEffect transition="in" filter="dissolve">
                                      <p:cBhvr>
                                        <p:cTn id="33" dur="500"/>
                                        <p:tgtEl>
                                          <p:spTgt spid="14339">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4339">
                                            <p:txEl>
                                              <p:pRg st="9" end="9"/>
                                            </p:txEl>
                                          </p:spTgt>
                                        </p:tgtEl>
                                        <p:attrNameLst>
                                          <p:attrName>style.visibility</p:attrName>
                                        </p:attrNameLst>
                                      </p:cBhvr>
                                      <p:to>
                                        <p:strVal val="visible"/>
                                      </p:to>
                                    </p:set>
                                    <p:animEffect transition="in" filter="dissolve">
                                      <p:cBhvr>
                                        <p:cTn id="36" dur="500"/>
                                        <p:tgtEl>
                                          <p:spTgt spid="14339">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4339">
                                            <p:txEl>
                                              <p:pRg st="10" end="10"/>
                                            </p:txEl>
                                          </p:spTgt>
                                        </p:tgtEl>
                                        <p:attrNameLst>
                                          <p:attrName>style.visibility</p:attrName>
                                        </p:attrNameLst>
                                      </p:cBhvr>
                                      <p:to>
                                        <p:strVal val="visible"/>
                                      </p:to>
                                    </p:set>
                                    <p:animEffect transition="in" filter="dissolve">
                                      <p:cBhvr>
                                        <p:cTn id="39" dur="500"/>
                                        <p:tgtEl>
                                          <p:spTgt spid="14339">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339">
                                            <p:txEl>
                                              <p:pRg st="11" end="11"/>
                                            </p:txEl>
                                          </p:spTgt>
                                        </p:tgtEl>
                                        <p:attrNameLst>
                                          <p:attrName>style.visibility</p:attrName>
                                        </p:attrNameLst>
                                      </p:cBhvr>
                                      <p:to>
                                        <p:strVal val="visible"/>
                                      </p:to>
                                    </p:set>
                                    <p:animEffect transition="in" filter="dissolve">
                                      <p:cBhvr>
                                        <p:cTn id="42" dur="500"/>
                                        <p:tgtEl>
                                          <p:spTgt spid="14339">
                                            <p:txEl>
                                              <p:pRg st="11" end="1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4339">
                                            <p:txEl>
                                              <p:pRg st="12" end="12"/>
                                            </p:txEl>
                                          </p:spTgt>
                                        </p:tgtEl>
                                        <p:attrNameLst>
                                          <p:attrName>style.visibility</p:attrName>
                                        </p:attrNameLst>
                                      </p:cBhvr>
                                      <p:to>
                                        <p:strVal val="visible"/>
                                      </p:to>
                                    </p:set>
                                    <p:animEffect transition="in" filter="dissolve">
                                      <p:cBhvr>
                                        <p:cTn id="45" dur="500"/>
                                        <p:tgtEl>
                                          <p:spTgt spid="14339">
                                            <p:txEl>
                                              <p:pRg st="12" end="12"/>
                                            </p:txEl>
                                          </p:spTgt>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4339">
                                            <p:txEl>
                                              <p:pRg st="13" end="13"/>
                                            </p:txEl>
                                          </p:spTgt>
                                        </p:tgtEl>
                                        <p:attrNameLst>
                                          <p:attrName>style.visibility</p:attrName>
                                        </p:attrNameLst>
                                      </p:cBhvr>
                                      <p:to>
                                        <p:strVal val="visible"/>
                                      </p:to>
                                    </p:set>
                                    <p:animEffect transition="in" filter="dissolve">
                                      <p:cBhvr>
                                        <p:cTn id="48" dur="500"/>
                                        <p:tgtEl>
                                          <p:spTgt spid="14339">
                                            <p:txEl>
                                              <p:pRg st="13" end="1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4344">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4344">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4344">
                                            <p:txEl>
                                              <p:pRg st="2" end="2"/>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4344">
                                            <p:txEl>
                                              <p:pRg st="3" end="3"/>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4344">
                                            <p:txEl>
                                              <p:pRg st="4" end="4"/>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4344">
                                            <p:txEl>
                                              <p:pRg st="5" end="5"/>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4344">
                                            <p:txEl>
                                              <p:pRg st="6" end="6"/>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4344">
                                            <p:txEl>
                                              <p:pRg st="7" end="7"/>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4344">
                                            <p:txEl>
                                              <p:pRg st="8" end="8"/>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21508"/>
                                        </p:tgtEl>
                                        <p:attrNameLst>
                                          <p:attrName>style.visibility</p:attrName>
                                        </p:attrNameLst>
                                      </p:cBhvr>
                                      <p:to>
                                        <p:strVal val="visible"/>
                                      </p:to>
                                    </p:set>
                                    <p:animEffect transition="in" filter="dissolve">
                                      <p:cBhvr>
                                        <p:cTn id="89" dur="500"/>
                                        <p:tgtEl>
                                          <p:spTgt spid="2150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509"/>
                                        </p:tgtEl>
                                        <p:attrNameLst>
                                          <p:attrName>style.visibility</p:attrName>
                                        </p:attrNameLst>
                                      </p:cBhvr>
                                      <p:to>
                                        <p:strVal val="visible"/>
                                      </p:to>
                                    </p:set>
                                    <p:animEffect transition="in" filter="dissolve">
                                      <p:cBhvr>
                                        <p:cTn id="92" dur="500"/>
                                        <p:tgtEl>
                                          <p:spTgt spid="2150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10"/>
                                        </p:tgtEl>
                                        <p:attrNameLst>
                                          <p:attrName>style.visibility</p:attrName>
                                        </p:attrNameLst>
                                      </p:cBhvr>
                                      <p:to>
                                        <p:strVal val="visible"/>
                                      </p:to>
                                    </p:set>
                                    <p:animEffect transition="in" filter="dissolve">
                                      <p:cBhvr>
                                        <p:cTn id="95"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build="p" bldLvl="2" autoUpdateAnimBg="0"/>
      <p:bldP spid="14339" grpId="0" build="p"/>
      <p:bldP spid="21508" grpId="0" animBg="1"/>
      <p:bldP spid="21509" grpId="0" animBg="1"/>
      <p:bldP spid="215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23850"/>
            <a:ext cx="7056438" cy="573088"/>
          </a:xfrm>
        </p:spPr>
        <p:txBody>
          <a:bodyPr/>
          <a:lstStyle/>
          <a:p>
            <a:pPr eaLnBrk="1" hangingPunct="1">
              <a:defRPr/>
            </a:pPr>
            <a:r>
              <a:rPr lang="en-US"/>
              <a:t>General Boolean Algebras</a:t>
            </a:r>
          </a:p>
        </p:txBody>
      </p:sp>
      <p:sp>
        <p:nvSpPr>
          <p:cNvPr id="26627" name="Rectangle 3"/>
          <p:cNvSpPr>
            <a:spLocks noGrp="1" noChangeArrowheads="1"/>
          </p:cNvSpPr>
          <p:nvPr>
            <p:ph type="body" idx="1"/>
          </p:nvPr>
        </p:nvSpPr>
        <p:spPr>
          <a:xfrm>
            <a:off x="290513" y="1220788"/>
            <a:ext cx="8472487" cy="4926012"/>
          </a:xfrm>
        </p:spPr>
        <p:txBody>
          <a:bodyPr/>
          <a:lstStyle/>
          <a:p>
            <a:pPr eaLnBrk="1" hangingPunct="1">
              <a:lnSpc>
                <a:spcPct val="85000"/>
              </a:lnSpc>
              <a:buFont typeface="Wingdings" charset="0"/>
              <a:buNone/>
              <a:tabLst>
                <a:tab pos="1255713" algn="l"/>
                <a:tab pos="1774825" algn="l"/>
                <a:tab pos="4113213" algn="l"/>
                <a:tab pos="5484813" algn="l"/>
              </a:tabLst>
              <a:defRPr/>
            </a:pPr>
            <a:r>
              <a:rPr lang="en-US" dirty="0">
                <a:latin typeface="Helvetica" charset="0"/>
                <a:ea typeface="ＭＳ Ｐゴシック" charset="0"/>
                <a:cs typeface="ＭＳ Ｐゴシック" charset="0"/>
              </a:rPr>
              <a:t>Operate on Bit </a:t>
            </a:r>
            <a:r>
              <a:rPr lang="en-US" dirty="0" smtClean="0">
                <a:latin typeface="Helvetica" charset="0"/>
                <a:ea typeface="ＭＳ Ｐゴシック" charset="0"/>
                <a:cs typeface="ＭＳ Ｐゴシック" charset="0"/>
              </a:rPr>
              <a:t>Vectors</a:t>
            </a:r>
            <a:endParaRPr lang="en-US" dirty="0">
              <a:latin typeface="Helvetica" charset="0"/>
              <a:ea typeface="ＭＳ Ｐゴシック" charset="0"/>
              <a:cs typeface="ＭＳ Ｐゴシック" charset="0"/>
            </a:endParaRPr>
          </a:p>
          <a:p>
            <a:pPr lvl="1" eaLnBrk="1" hangingPunct="1">
              <a:lnSpc>
                <a:spcPct val="90000"/>
              </a:lnSpc>
              <a:tabLst>
                <a:tab pos="1255713" algn="l"/>
                <a:tab pos="1774825" algn="l"/>
                <a:tab pos="4113213" algn="l"/>
                <a:tab pos="5484813" algn="l"/>
              </a:tabLst>
              <a:defRPr/>
            </a:pPr>
            <a:r>
              <a:rPr lang="en-US" dirty="0">
                <a:latin typeface="Helvetica" charset="0"/>
                <a:ea typeface="ＭＳ Ｐゴシック" charset="0"/>
              </a:rPr>
              <a:t>Operations applied bitwise</a:t>
            </a: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eaLnBrk="1" hangingPunct="1">
              <a:lnSpc>
                <a:spcPct val="85000"/>
              </a:lnSpc>
              <a:buFont typeface="Wingdings" charset="0"/>
              <a:buNone/>
              <a:tabLst>
                <a:tab pos="1255713" algn="l"/>
                <a:tab pos="1774825" algn="l"/>
                <a:tab pos="4113213" algn="l"/>
                <a:tab pos="5484813" algn="l"/>
              </a:tabLst>
              <a:defRPr/>
            </a:pPr>
            <a:endParaRPr lang="en-US" dirty="0">
              <a:latin typeface="Helvetica" charset="0"/>
              <a:ea typeface="ＭＳ Ｐゴシック" charset="0"/>
              <a:cs typeface="ＭＳ Ｐゴシック" charset="0"/>
            </a:endParaRPr>
          </a:p>
          <a:p>
            <a:pPr eaLnBrk="1" hangingPunct="1">
              <a:lnSpc>
                <a:spcPct val="85000"/>
              </a:lnSpc>
              <a:buFont typeface="Wingdings" charset="0"/>
              <a:buNone/>
              <a:tabLst>
                <a:tab pos="1255713" algn="l"/>
                <a:tab pos="1774825" algn="l"/>
                <a:tab pos="4113213" algn="l"/>
                <a:tab pos="5484813" algn="l"/>
              </a:tabLst>
              <a:defRPr/>
            </a:pPr>
            <a:r>
              <a:rPr lang="en-US" dirty="0">
                <a:latin typeface="Helvetica" charset="0"/>
                <a:ea typeface="ＭＳ Ｐゴシック" charset="0"/>
                <a:cs typeface="ＭＳ Ｐゴシック" charset="0"/>
              </a:rPr>
              <a:t>All of the Properties of Boolean Algebra </a:t>
            </a:r>
            <a:r>
              <a:rPr lang="en-US" dirty="0" smtClean="0">
                <a:latin typeface="Helvetica" charset="0"/>
                <a:ea typeface="ＭＳ Ｐゴシック" charset="0"/>
                <a:cs typeface="ＭＳ Ｐゴシック" charset="0"/>
              </a:rPr>
              <a:t>Apply</a:t>
            </a:r>
          </a:p>
          <a:p>
            <a:pPr eaLnBrk="1" hangingPunct="1">
              <a:lnSpc>
                <a:spcPct val="85000"/>
              </a:lnSpc>
              <a:buFont typeface="Wingdings" charset="0"/>
              <a:buNone/>
              <a:tabLst>
                <a:tab pos="1255713" algn="l"/>
                <a:tab pos="1774825" algn="l"/>
                <a:tab pos="4113213" algn="l"/>
                <a:tab pos="5484813" algn="l"/>
              </a:tabLst>
              <a:defRPr/>
            </a:pPr>
            <a:r>
              <a:rPr lang="en-US" dirty="0" smtClean="0">
                <a:latin typeface="Helvetica" charset="0"/>
              </a:rPr>
              <a:t>Note: &amp;’</a:t>
            </a:r>
            <a:r>
              <a:rPr lang="en-US" dirty="0" err="1" smtClean="0">
                <a:latin typeface="Helvetica" charset="0"/>
              </a:rPr>
              <a:t>ing</a:t>
            </a:r>
            <a:r>
              <a:rPr lang="en-US" dirty="0" smtClean="0">
                <a:latin typeface="Helvetica" charset="0"/>
              </a:rPr>
              <a:t> two bit vectors together may be useful for the data lab</a:t>
            </a:r>
          </a:p>
          <a:p>
            <a:pPr lvl="1" eaLnBrk="1" hangingPunct="1">
              <a:lnSpc>
                <a:spcPct val="90000"/>
              </a:lnSpc>
              <a:buClr>
                <a:srgbClr val="660033"/>
              </a:buClr>
              <a:tabLst>
                <a:tab pos="1255713" algn="l"/>
                <a:tab pos="1774825" algn="l"/>
                <a:tab pos="4113213" algn="l"/>
                <a:tab pos="5484813" algn="l"/>
              </a:tabLst>
              <a:defRPr/>
            </a:pPr>
            <a:r>
              <a:rPr lang="en-US" dirty="0" smtClean="0">
                <a:solidFill>
                  <a:srgbClr val="000066"/>
                </a:solidFill>
                <a:latin typeface="Helvetica" charset="0"/>
                <a:ea typeface="ＭＳ Ｐゴシック" charset="0"/>
              </a:rPr>
              <a:t>Example: determine the 3</a:t>
            </a:r>
            <a:r>
              <a:rPr lang="en-US" baseline="30000" dirty="0" smtClean="0">
                <a:solidFill>
                  <a:srgbClr val="000066"/>
                </a:solidFill>
                <a:latin typeface="Helvetica" charset="0"/>
                <a:ea typeface="ＭＳ Ｐゴシック" charset="0"/>
              </a:rPr>
              <a:t>rd</a:t>
            </a:r>
            <a:r>
              <a:rPr lang="en-US" dirty="0" smtClean="0">
                <a:solidFill>
                  <a:srgbClr val="000066"/>
                </a:solidFill>
                <a:latin typeface="Helvetica" charset="0"/>
                <a:ea typeface="ＭＳ Ｐゴシック" charset="0"/>
              </a:rPr>
              <a:t> least-significant bit of an 8-bit quantity N</a:t>
            </a:r>
          </a:p>
          <a:p>
            <a:pPr marL="498475" lvl="1" indent="0" eaLnBrk="1" hangingPunct="1">
              <a:lnSpc>
                <a:spcPct val="90000"/>
              </a:lnSpc>
              <a:buClr>
                <a:srgbClr val="660033"/>
              </a:buClr>
              <a:buNone/>
              <a:tabLst>
                <a:tab pos="1255713" algn="l"/>
                <a:tab pos="1774825" algn="l"/>
                <a:tab pos="4113213" algn="l"/>
                <a:tab pos="5484813" algn="l"/>
              </a:tabLst>
              <a:defRPr/>
            </a:pPr>
            <a:r>
              <a:rPr lang="en-US" dirty="0">
                <a:solidFill>
                  <a:srgbClr val="000066"/>
                </a:solidFill>
                <a:latin typeface="Helvetica" charset="0"/>
                <a:ea typeface="ＭＳ Ｐゴシック" charset="0"/>
                <a:cs typeface="ＭＳ Ｐゴシック" charset="0"/>
              </a:rPr>
              <a:t>	</a:t>
            </a:r>
            <a:r>
              <a:rPr lang="en-US" dirty="0" smtClean="0">
                <a:solidFill>
                  <a:srgbClr val="000066"/>
                </a:solidFill>
                <a:latin typeface="Helvetica" charset="0"/>
                <a:ea typeface="ＭＳ Ｐゴシック" charset="0"/>
                <a:cs typeface="ＭＳ Ｐゴシック" charset="0"/>
              </a:rPr>
              <a:t>Define a </a:t>
            </a:r>
            <a:r>
              <a:rPr lang="en-US" i="1" dirty="0" smtClean="0">
                <a:solidFill>
                  <a:srgbClr val="000066"/>
                </a:solidFill>
                <a:latin typeface="Helvetica" charset="0"/>
                <a:ea typeface="ＭＳ Ｐゴシック" charset="0"/>
                <a:cs typeface="ＭＳ Ｐゴシック" charset="0"/>
              </a:rPr>
              <a:t>mask</a:t>
            </a:r>
            <a:r>
              <a:rPr lang="en-US" dirty="0" smtClean="0">
                <a:solidFill>
                  <a:srgbClr val="000066"/>
                </a:solidFill>
                <a:latin typeface="Helvetica" charset="0"/>
                <a:ea typeface="ＭＳ Ｐゴシック" charset="0"/>
                <a:cs typeface="ＭＳ Ｐゴシック" charset="0"/>
              </a:rPr>
              <a:t> = 00000100</a:t>
            </a:r>
          </a:p>
          <a:p>
            <a:pPr marL="498475" lvl="1" indent="0" eaLnBrk="1" hangingPunct="1">
              <a:lnSpc>
                <a:spcPct val="90000"/>
              </a:lnSpc>
              <a:buClr>
                <a:srgbClr val="660033"/>
              </a:buClr>
              <a:buNone/>
              <a:tabLst>
                <a:tab pos="1255713" algn="l"/>
                <a:tab pos="1774825" algn="l"/>
                <a:tab pos="4113213" algn="l"/>
                <a:tab pos="5484813" algn="l"/>
              </a:tabLst>
              <a:defRPr/>
            </a:pPr>
            <a:r>
              <a:rPr lang="en-US" dirty="0">
                <a:solidFill>
                  <a:srgbClr val="000066"/>
                </a:solidFill>
                <a:latin typeface="Helvetica" charset="0"/>
                <a:ea typeface="ＭＳ Ｐゴシック" charset="0"/>
                <a:cs typeface="ＭＳ Ｐゴシック" charset="0"/>
              </a:rPr>
              <a:t>	</a:t>
            </a:r>
            <a:r>
              <a:rPr lang="en-US" dirty="0" smtClean="0">
                <a:solidFill>
                  <a:srgbClr val="000066"/>
                </a:solidFill>
                <a:latin typeface="Helvetica" charset="0"/>
                <a:ea typeface="ＭＳ Ｐゴシック" charset="0"/>
                <a:cs typeface="ＭＳ Ｐゴシック" charset="0"/>
              </a:rPr>
              <a:t>Then compute N &amp; mask, and right shift it by 3, i.e. perform</a:t>
            </a:r>
          </a:p>
          <a:p>
            <a:pPr marL="498475" lvl="1" indent="0" eaLnBrk="1" hangingPunct="1">
              <a:lnSpc>
                <a:spcPct val="90000"/>
              </a:lnSpc>
              <a:buClr>
                <a:srgbClr val="660033"/>
              </a:buClr>
              <a:buNone/>
              <a:tabLst>
                <a:tab pos="1255713" algn="l"/>
                <a:tab pos="1774825" algn="l"/>
                <a:tab pos="4113213" algn="l"/>
                <a:tab pos="5484813" algn="l"/>
              </a:tabLst>
              <a:defRPr/>
            </a:pPr>
            <a:r>
              <a:rPr lang="en-US" dirty="0">
                <a:solidFill>
                  <a:srgbClr val="000066"/>
                </a:solidFill>
                <a:latin typeface="Helvetica" charset="0"/>
                <a:ea typeface="ＭＳ Ｐゴシック" charset="0"/>
                <a:cs typeface="ＭＳ Ｐゴシック" charset="0"/>
              </a:rPr>
              <a:t>	</a:t>
            </a:r>
            <a:r>
              <a:rPr lang="en-US" dirty="0" smtClean="0">
                <a:solidFill>
                  <a:srgbClr val="000066"/>
                </a:solidFill>
                <a:latin typeface="Helvetica" charset="0"/>
                <a:ea typeface="ＭＳ Ｐゴシック" charset="0"/>
                <a:cs typeface="ＭＳ Ｐゴシック" charset="0"/>
              </a:rPr>
              <a:t>(N &amp; mask) &gt;&gt; 3</a:t>
            </a:r>
            <a:endParaRPr lang="en-US" dirty="0">
              <a:latin typeface="Helvetica" charset="0"/>
              <a:ea typeface="ＭＳ Ｐゴシック" charset="0"/>
              <a:cs typeface="ＭＳ Ｐゴシック" charset="0"/>
            </a:endParaRPr>
          </a:p>
          <a:p>
            <a:pPr lvl="1" eaLnBrk="1" hangingPunct="1">
              <a:lnSpc>
                <a:spcPct val="90000"/>
              </a:lnSpc>
              <a:tabLst>
                <a:tab pos="1255713" algn="l"/>
                <a:tab pos="1774825" algn="l"/>
                <a:tab pos="4113213" algn="l"/>
                <a:tab pos="5484813" algn="l"/>
              </a:tabLst>
              <a:defRPr/>
            </a:pPr>
            <a:endParaRPr lang="en-US" dirty="0">
              <a:latin typeface="Helvetica" charset="0"/>
              <a:ea typeface="ＭＳ Ｐゴシック" charset="0"/>
            </a:endParaRPr>
          </a:p>
          <a:p>
            <a:pPr lvl="2" eaLnBrk="1" hangingPunct="1">
              <a:lnSpc>
                <a:spcPct val="97000"/>
              </a:lnSpc>
              <a:tabLst>
                <a:tab pos="1255713" algn="l"/>
                <a:tab pos="1774825" algn="l"/>
                <a:tab pos="4113213" algn="l"/>
                <a:tab pos="5484813" algn="l"/>
              </a:tabLst>
              <a:defRPr/>
            </a:pPr>
            <a:endParaRPr lang="en-US" sz="1800" dirty="0">
              <a:latin typeface="Helvetica" charset="0"/>
              <a:ea typeface="ＭＳ Ｐゴシック" charset="0"/>
            </a:endParaRPr>
          </a:p>
        </p:txBody>
      </p:sp>
      <p:sp>
        <p:nvSpPr>
          <p:cNvPr id="13315" name="Text Box 4"/>
          <p:cNvSpPr txBox="1">
            <a:spLocks noChangeArrowheads="1"/>
          </p:cNvSpPr>
          <p:nvPr/>
        </p:nvSpPr>
        <p:spPr bwMode="auto">
          <a:xfrm>
            <a:off x="762000" y="2133600"/>
            <a:ext cx="170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01101001</a:t>
            </a:r>
          </a:p>
          <a:p>
            <a:r>
              <a:rPr lang="en-US" sz="2000">
                <a:solidFill>
                  <a:srgbClr val="000066"/>
                </a:solidFill>
                <a:latin typeface="Courier New" charset="0"/>
              </a:rPr>
              <a:t>&amp; 01010101</a:t>
            </a:r>
          </a:p>
          <a:p>
            <a:r>
              <a:rPr lang="en-US" sz="2000">
                <a:solidFill>
                  <a:srgbClr val="000066"/>
                </a:solidFill>
                <a:latin typeface="Courier New" charset="0"/>
              </a:rPr>
              <a:t>  </a:t>
            </a:r>
            <a:r>
              <a:rPr lang="en-US" sz="2000">
                <a:solidFill>
                  <a:srgbClr val="FFFFFF"/>
                </a:solidFill>
                <a:latin typeface="Courier New" charset="0"/>
              </a:rPr>
              <a:t>01000001</a:t>
            </a:r>
          </a:p>
        </p:txBody>
      </p:sp>
      <p:sp>
        <p:nvSpPr>
          <p:cNvPr id="13316" name="Line 5"/>
          <p:cNvSpPr>
            <a:spLocks noChangeShapeType="1"/>
          </p:cNvSpPr>
          <p:nvPr/>
        </p:nvSpPr>
        <p:spPr bwMode="auto">
          <a:xfrm>
            <a:off x="838200" y="276542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317" name="Text Box 8"/>
          <p:cNvSpPr txBox="1">
            <a:spLocks noChangeArrowheads="1"/>
          </p:cNvSpPr>
          <p:nvPr/>
        </p:nvSpPr>
        <p:spPr bwMode="auto">
          <a:xfrm>
            <a:off x="2590800" y="2133600"/>
            <a:ext cx="170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01101001</a:t>
            </a:r>
          </a:p>
          <a:p>
            <a:r>
              <a:rPr lang="en-US" sz="2000">
                <a:solidFill>
                  <a:srgbClr val="000066"/>
                </a:solidFill>
                <a:latin typeface="Courier New" charset="0"/>
              </a:rPr>
              <a:t>| 01010101</a:t>
            </a:r>
          </a:p>
          <a:p>
            <a:r>
              <a:rPr lang="en-US" sz="2000">
                <a:solidFill>
                  <a:srgbClr val="000066"/>
                </a:solidFill>
                <a:latin typeface="Courier New" charset="0"/>
              </a:rPr>
              <a:t>  </a:t>
            </a:r>
            <a:r>
              <a:rPr lang="en-US" sz="2000">
                <a:solidFill>
                  <a:srgbClr val="FFFFFF"/>
                </a:solidFill>
                <a:latin typeface="Courier New" charset="0"/>
              </a:rPr>
              <a:t>01111101</a:t>
            </a:r>
          </a:p>
        </p:txBody>
      </p:sp>
      <p:sp>
        <p:nvSpPr>
          <p:cNvPr id="13318" name="Line 9"/>
          <p:cNvSpPr>
            <a:spLocks noChangeShapeType="1"/>
          </p:cNvSpPr>
          <p:nvPr/>
        </p:nvSpPr>
        <p:spPr bwMode="auto">
          <a:xfrm>
            <a:off x="2667000" y="276542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319" name="Text Box 11"/>
          <p:cNvSpPr txBox="1">
            <a:spLocks noChangeArrowheads="1"/>
          </p:cNvSpPr>
          <p:nvPr/>
        </p:nvSpPr>
        <p:spPr bwMode="auto">
          <a:xfrm>
            <a:off x="4419600" y="2133600"/>
            <a:ext cx="170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01101001</a:t>
            </a:r>
          </a:p>
          <a:p>
            <a:r>
              <a:rPr lang="en-US" sz="2000">
                <a:solidFill>
                  <a:srgbClr val="000066"/>
                </a:solidFill>
                <a:latin typeface="Courier New" charset="0"/>
              </a:rPr>
              <a:t>^ 01010101</a:t>
            </a:r>
          </a:p>
          <a:p>
            <a:r>
              <a:rPr lang="en-US" sz="2000">
                <a:solidFill>
                  <a:srgbClr val="000066"/>
                </a:solidFill>
                <a:latin typeface="Courier New" charset="0"/>
              </a:rPr>
              <a:t>  </a:t>
            </a:r>
            <a:r>
              <a:rPr lang="en-US" sz="2000">
                <a:solidFill>
                  <a:srgbClr val="FFFFFF"/>
                </a:solidFill>
                <a:latin typeface="Courier New" charset="0"/>
              </a:rPr>
              <a:t>00111100</a:t>
            </a:r>
          </a:p>
        </p:txBody>
      </p:sp>
      <p:sp>
        <p:nvSpPr>
          <p:cNvPr id="13320" name="Line 12"/>
          <p:cNvSpPr>
            <a:spLocks noChangeShapeType="1"/>
          </p:cNvSpPr>
          <p:nvPr/>
        </p:nvSpPr>
        <p:spPr bwMode="auto">
          <a:xfrm>
            <a:off x="4572000" y="2765425"/>
            <a:ext cx="152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13321" name="Text Box 14"/>
          <p:cNvSpPr txBox="1">
            <a:spLocks noChangeArrowheads="1"/>
          </p:cNvSpPr>
          <p:nvPr/>
        </p:nvSpPr>
        <p:spPr bwMode="auto">
          <a:xfrm>
            <a:off x="6324600" y="2133600"/>
            <a:ext cx="170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000066"/>
                </a:solidFill>
                <a:latin typeface="Courier New" charset="0"/>
              </a:rPr>
              <a:t>  </a:t>
            </a:r>
          </a:p>
          <a:p>
            <a:r>
              <a:rPr lang="en-US" sz="2000">
                <a:solidFill>
                  <a:srgbClr val="000066"/>
                </a:solidFill>
                <a:latin typeface="Courier New" charset="0"/>
              </a:rPr>
              <a:t>~ 01010101</a:t>
            </a:r>
          </a:p>
          <a:p>
            <a:r>
              <a:rPr lang="en-US" sz="2000">
                <a:solidFill>
                  <a:srgbClr val="000066"/>
                </a:solidFill>
                <a:latin typeface="Courier New" charset="0"/>
              </a:rPr>
              <a:t>  </a:t>
            </a:r>
            <a:r>
              <a:rPr lang="en-US" sz="2000">
                <a:solidFill>
                  <a:srgbClr val="FFFFFF"/>
                </a:solidFill>
                <a:latin typeface="Courier New" charset="0"/>
              </a:rPr>
              <a:t>10101010</a:t>
            </a:r>
          </a:p>
        </p:txBody>
      </p:sp>
      <p:sp>
        <p:nvSpPr>
          <p:cNvPr id="13322" name="Line 15"/>
          <p:cNvSpPr>
            <a:spLocks noChangeShapeType="1"/>
          </p:cNvSpPr>
          <p:nvPr/>
        </p:nvSpPr>
        <p:spPr bwMode="auto">
          <a:xfrm>
            <a:off x="6400800" y="2765425"/>
            <a:ext cx="1600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26648" name="Text Box 24"/>
          <p:cNvSpPr txBox="1">
            <a:spLocks noChangeArrowheads="1"/>
          </p:cNvSpPr>
          <p:nvPr/>
        </p:nvSpPr>
        <p:spPr bwMode="auto">
          <a:xfrm>
            <a:off x="762000" y="2819400"/>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  01000001</a:t>
            </a:r>
          </a:p>
        </p:txBody>
      </p:sp>
      <p:sp>
        <p:nvSpPr>
          <p:cNvPr id="26649" name="Text Box 25"/>
          <p:cNvSpPr txBox="1">
            <a:spLocks noChangeArrowheads="1"/>
          </p:cNvSpPr>
          <p:nvPr/>
        </p:nvSpPr>
        <p:spPr bwMode="auto">
          <a:xfrm>
            <a:off x="2895600" y="281940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01111101</a:t>
            </a:r>
          </a:p>
        </p:txBody>
      </p:sp>
      <p:sp>
        <p:nvSpPr>
          <p:cNvPr id="26650" name="Text Box 26"/>
          <p:cNvSpPr txBox="1">
            <a:spLocks noChangeArrowheads="1"/>
          </p:cNvSpPr>
          <p:nvPr/>
        </p:nvSpPr>
        <p:spPr bwMode="auto">
          <a:xfrm>
            <a:off x="4724400" y="281940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00111100</a:t>
            </a:r>
          </a:p>
        </p:txBody>
      </p:sp>
      <p:sp>
        <p:nvSpPr>
          <p:cNvPr id="26651" name="Text Box 27"/>
          <p:cNvSpPr txBox="1">
            <a:spLocks noChangeArrowheads="1"/>
          </p:cNvSpPr>
          <p:nvPr/>
        </p:nvSpPr>
        <p:spPr bwMode="auto">
          <a:xfrm>
            <a:off x="6629400" y="2819400"/>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2000">
                <a:solidFill>
                  <a:srgbClr val="CC0000"/>
                </a:solidFill>
                <a:latin typeface="Courier New" charset="0"/>
              </a:rPr>
              <a:t>10101010</a:t>
            </a:r>
          </a:p>
        </p:txBody>
      </p:sp>
      <p:sp>
        <p:nvSpPr>
          <p:cNvPr id="2" name="Oval 1"/>
          <p:cNvSpPr/>
          <p:nvPr/>
        </p:nvSpPr>
        <p:spPr bwMode="auto">
          <a:xfrm>
            <a:off x="2209800" y="2133600"/>
            <a:ext cx="152400" cy="12192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lIns="45720" rIns="45720" anchor="ctr">
            <a:spAutoFit/>
          </a:bodyPr>
          <a:lstStyle/>
          <a:p>
            <a:pPr>
              <a:defRPr/>
            </a:pPr>
            <a:endParaRPr lang="en-US">
              <a:solidFill>
                <a:srgbClr val="000066"/>
              </a:solidFill>
            </a:endParaRPr>
          </a:p>
        </p:txBody>
      </p:sp>
      <p:grpSp>
        <p:nvGrpSpPr>
          <p:cNvPr id="3" name="Group 2"/>
          <p:cNvGrpSpPr>
            <a:grpSpLocks/>
          </p:cNvGrpSpPr>
          <p:nvPr/>
        </p:nvGrpSpPr>
        <p:grpSpPr bwMode="auto">
          <a:xfrm>
            <a:off x="1143000" y="2133600"/>
            <a:ext cx="1066800" cy="1143000"/>
            <a:chOff x="1143000" y="2667000"/>
            <a:chExt cx="1066800" cy="990600"/>
          </a:xfrm>
        </p:grpSpPr>
        <p:sp>
          <p:nvSpPr>
            <p:cNvPr id="17" name="Oval 16"/>
            <p:cNvSpPr/>
            <p:nvPr/>
          </p:nvSpPr>
          <p:spPr bwMode="auto">
            <a:xfrm>
              <a:off x="20574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8" name="Oval 17"/>
            <p:cNvSpPr/>
            <p:nvPr/>
          </p:nvSpPr>
          <p:spPr bwMode="auto">
            <a:xfrm>
              <a:off x="19050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19" name="Oval 18"/>
            <p:cNvSpPr/>
            <p:nvPr/>
          </p:nvSpPr>
          <p:spPr bwMode="auto">
            <a:xfrm>
              <a:off x="17526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20" name="Oval 19"/>
            <p:cNvSpPr/>
            <p:nvPr/>
          </p:nvSpPr>
          <p:spPr bwMode="auto">
            <a:xfrm>
              <a:off x="16002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21" name="Oval 20"/>
            <p:cNvSpPr/>
            <p:nvPr/>
          </p:nvSpPr>
          <p:spPr bwMode="auto">
            <a:xfrm>
              <a:off x="14478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22" name="Oval 21"/>
            <p:cNvSpPr/>
            <p:nvPr/>
          </p:nvSpPr>
          <p:spPr bwMode="auto">
            <a:xfrm>
              <a:off x="12954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sp>
          <p:nvSpPr>
            <p:cNvPr id="23" name="Oval 22"/>
            <p:cNvSpPr/>
            <p:nvPr/>
          </p:nvSpPr>
          <p:spPr bwMode="auto">
            <a:xfrm>
              <a:off x="1143000" y="2667000"/>
              <a:ext cx="152400" cy="990600"/>
            </a:xfrm>
            <a:prstGeom prst="ellipse">
              <a:avLst/>
            </a:prstGeom>
            <a:noFill/>
            <a:ln w="19050" cap="flat" cmpd="sng" algn="ctr">
              <a:solidFill>
                <a:schemeClr val="accent1">
                  <a:lumMod val="60000"/>
                  <a:lumOff val="40000"/>
                </a:schemeClr>
              </a:solidFill>
              <a:prstDash val="solid"/>
              <a:round/>
              <a:headEnd type="none" w="med" len="med"/>
              <a:tailEnd type="none" w="sm" len="sm"/>
            </a:ln>
            <a:effectLst/>
          </p:spPr>
          <p:txBody>
            <a:bodyPr wrap="none" lIns="45720" rIns="45720" anchor="ctr">
              <a:spAutoFit/>
            </a:bodyPr>
            <a:lstStyle/>
            <a:p>
              <a:pPr>
                <a:defRPr/>
              </a:pPr>
              <a:endParaRPr lang="en-US">
                <a:solidFill>
                  <a:srgbClr val="000066"/>
                </a:solidFill>
              </a:endParaRPr>
            </a:p>
          </p:txBody>
        </p:sp>
      </p:grpSp>
    </p:spTree>
    <p:extLst>
      <p:ext uri="{BB962C8B-B14F-4D97-AF65-F5344CB8AC3E}">
        <p14:creationId xmlns:p14="http://schemas.microsoft.com/office/powerpoint/2010/main" val="335533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66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26649">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26650">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26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build="p" autoUpdateAnimBg="0"/>
      <p:bldP spid="26649" grpId="0" build="p" autoUpdateAnimBg="0"/>
      <p:bldP spid="26650" grpId="0" build="p" autoUpdateAnimBg="0"/>
      <p:bldP spid="26651" grpId="0" build="p" autoUpdateAnimBg="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3" name="Group 50"/>
          <p:cNvGrpSpPr>
            <a:grpSpLocks/>
          </p:cNvGrpSpPr>
          <p:nvPr/>
        </p:nvGrpSpPr>
        <p:grpSpPr bwMode="auto">
          <a:xfrm>
            <a:off x="1636713" y="1524000"/>
            <a:ext cx="7200900" cy="5014913"/>
            <a:chOff x="528" y="1056"/>
            <a:chExt cx="4536" cy="3159"/>
          </a:xfrm>
        </p:grpSpPr>
        <p:sp>
          <p:nvSpPr>
            <p:cNvPr id="79876" name="Rectangle 45"/>
            <p:cNvSpPr>
              <a:spLocks noChangeArrowheads="1"/>
            </p:cNvSpPr>
            <p:nvPr/>
          </p:nvSpPr>
          <p:spPr bwMode="auto">
            <a:xfrm>
              <a:off x="3072" y="2064"/>
              <a:ext cx="288" cy="1152"/>
            </a:xfrm>
            <a:prstGeom prst="rect">
              <a:avLst/>
            </a:prstGeom>
            <a:solidFill>
              <a:schemeClr val="bg1"/>
            </a:solidFill>
            <a:ln w="25400">
              <a:solidFill>
                <a:schemeClr val="accent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79877" name="Rectangle 44"/>
            <p:cNvSpPr>
              <a:spLocks noChangeArrowheads="1"/>
            </p:cNvSpPr>
            <p:nvPr/>
          </p:nvSpPr>
          <p:spPr bwMode="auto">
            <a:xfrm>
              <a:off x="2016" y="2064"/>
              <a:ext cx="288" cy="1152"/>
            </a:xfrm>
            <a:prstGeom prst="rect">
              <a:avLst/>
            </a:prstGeom>
            <a:solidFill>
              <a:schemeClr val="bg1"/>
            </a:solidFill>
            <a:ln w="25400">
              <a:solidFill>
                <a:schemeClr val="accent1"/>
              </a:solidFill>
              <a:miter lim="800000"/>
              <a:headEnd/>
              <a:tailEnd/>
            </a:ln>
          </p:spPr>
          <p:txBody>
            <a:bodyPr wrap="none" anchor="ctr"/>
            <a:lstStyle/>
            <a:p>
              <a:pPr algn="ctr" eaLnBrk="0" hangingPunct="0">
                <a:lnSpc>
                  <a:spcPct val="90000"/>
                </a:lnSpc>
              </a:pPr>
              <a:endParaRPr lang="en-US" sz="1800">
                <a:solidFill>
                  <a:srgbClr val="000066"/>
                </a:solidFill>
              </a:endParaRPr>
            </a:p>
          </p:txBody>
        </p:sp>
        <p:sp>
          <p:nvSpPr>
            <p:cNvPr id="79878" name="Rectangle 43"/>
            <p:cNvSpPr>
              <a:spLocks noChangeArrowheads="1"/>
            </p:cNvSpPr>
            <p:nvPr/>
          </p:nvSpPr>
          <p:spPr bwMode="auto">
            <a:xfrm>
              <a:off x="2016" y="3216"/>
              <a:ext cx="288" cy="96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eaLnBrk="0" hangingPunct="0">
                <a:lnSpc>
                  <a:spcPct val="90000"/>
                </a:lnSpc>
              </a:pPr>
              <a:endParaRPr lang="en-US" sz="1800">
                <a:solidFill>
                  <a:srgbClr val="000066"/>
                </a:solidFill>
              </a:endParaRPr>
            </a:p>
          </p:txBody>
        </p:sp>
        <p:sp>
          <p:nvSpPr>
            <p:cNvPr id="79879" name="Rectangle 42"/>
            <p:cNvSpPr>
              <a:spLocks noChangeArrowheads="1"/>
            </p:cNvSpPr>
            <p:nvPr/>
          </p:nvSpPr>
          <p:spPr bwMode="auto">
            <a:xfrm>
              <a:off x="3072" y="1104"/>
              <a:ext cx="288" cy="96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lgn="ctr" eaLnBrk="0" hangingPunct="0">
                <a:lnSpc>
                  <a:spcPct val="90000"/>
                </a:lnSpc>
              </a:pPr>
              <a:endParaRPr lang="en-US" sz="1800">
                <a:solidFill>
                  <a:srgbClr val="000066"/>
                </a:solidFill>
              </a:endParaRPr>
            </a:p>
          </p:txBody>
        </p:sp>
        <p:grpSp>
          <p:nvGrpSpPr>
            <p:cNvPr id="79880" name="Group 36"/>
            <p:cNvGrpSpPr>
              <a:grpSpLocks/>
            </p:cNvGrpSpPr>
            <p:nvPr/>
          </p:nvGrpSpPr>
          <p:grpSpPr bwMode="auto">
            <a:xfrm>
              <a:off x="1488" y="1056"/>
              <a:ext cx="2784" cy="3159"/>
              <a:chOff x="2736" y="768"/>
              <a:chExt cx="2784" cy="3159"/>
            </a:xfrm>
          </p:grpSpPr>
          <p:sp>
            <p:nvSpPr>
              <p:cNvPr id="79885" name="Oval 4"/>
              <p:cNvSpPr>
                <a:spLocks noChangeArrowheads="1"/>
              </p:cNvSpPr>
              <p:nvPr/>
            </p:nvSpPr>
            <p:spPr bwMode="auto">
              <a:xfrm>
                <a:off x="3312" y="278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86" name="Text Box 5"/>
              <p:cNvSpPr txBox="1">
                <a:spLocks noChangeArrowheads="1"/>
              </p:cNvSpPr>
              <p:nvPr/>
            </p:nvSpPr>
            <p:spPr bwMode="auto">
              <a:xfrm>
                <a:off x="2736" y="273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a:solidFill>
                      <a:srgbClr val="000066"/>
                    </a:solidFill>
                  </a:rPr>
                  <a:t>0</a:t>
                </a:r>
              </a:p>
            </p:txBody>
          </p:sp>
          <p:sp>
            <p:nvSpPr>
              <p:cNvPr id="79887" name="Line 6"/>
              <p:cNvSpPr>
                <a:spLocks noChangeShapeType="1"/>
              </p:cNvSpPr>
              <p:nvPr/>
            </p:nvSpPr>
            <p:spPr bwMode="auto">
              <a:xfrm>
                <a:off x="3408" y="2832"/>
                <a:ext cx="10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9888" name="Oval 7"/>
              <p:cNvSpPr>
                <a:spLocks noChangeArrowheads="1"/>
              </p:cNvSpPr>
              <p:nvPr/>
            </p:nvSpPr>
            <p:spPr bwMode="auto">
              <a:xfrm>
                <a:off x="3312" y="182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89" name="Text Box 8"/>
              <p:cNvSpPr txBox="1">
                <a:spLocks noChangeArrowheads="1"/>
              </p:cNvSpPr>
              <p:nvPr/>
            </p:nvSpPr>
            <p:spPr bwMode="auto">
              <a:xfrm>
                <a:off x="2787" y="1776"/>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i="1">
                    <a:solidFill>
                      <a:srgbClr val="000066"/>
                    </a:solidFill>
                  </a:rPr>
                  <a:t>TMax</a:t>
                </a:r>
              </a:p>
            </p:txBody>
          </p:sp>
          <p:sp>
            <p:nvSpPr>
              <p:cNvPr id="79890" name="Line 9"/>
              <p:cNvSpPr>
                <a:spLocks noChangeShapeType="1"/>
              </p:cNvSpPr>
              <p:nvPr/>
            </p:nvSpPr>
            <p:spPr bwMode="auto">
              <a:xfrm>
                <a:off x="3408" y="1872"/>
                <a:ext cx="105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79891" name="Oval 10"/>
              <p:cNvSpPr>
                <a:spLocks noChangeArrowheads="1"/>
              </p:cNvSpPr>
              <p:nvPr/>
            </p:nvSpPr>
            <p:spPr bwMode="auto">
              <a:xfrm>
                <a:off x="3312" y="374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2" name="Text Box 11"/>
              <p:cNvSpPr txBox="1">
                <a:spLocks noChangeArrowheads="1"/>
              </p:cNvSpPr>
              <p:nvPr/>
            </p:nvSpPr>
            <p:spPr bwMode="auto">
              <a:xfrm>
                <a:off x="2779" y="369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i="1">
                    <a:solidFill>
                      <a:srgbClr val="000066"/>
                    </a:solidFill>
                  </a:rPr>
                  <a:t>TMin</a:t>
                </a:r>
              </a:p>
            </p:txBody>
          </p:sp>
          <p:sp>
            <p:nvSpPr>
              <p:cNvPr id="79893" name="Oval 13"/>
              <p:cNvSpPr>
                <a:spLocks noChangeArrowheads="1"/>
              </p:cNvSpPr>
              <p:nvPr/>
            </p:nvSpPr>
            <p:spPr bwMode="auto">
              <a:xfrm>
                <a:off x="3312" y="2976"/>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4" name="Text Box 14"/>
              <p:cNvSpPr txBox="1">
                <a:spLocks noChangeArrowheads="1"/>
              </p:cNvSpPr>
              <p:nvPr/>
            </p:nvSpPr>
            <p:spPr bwMode="auto">
              <a:xfrm>
                <a:off x="2736" y="2928"/>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a:solidFill>
                      <a:srgbClr val="000066"/>
                    </a:solidFill>
                  </a:rPr>
                  <a:t>–1</a:t>
                </a:r>
              </a:p>
            </p:txBody>
          </p:sp>
          <p:sp>
            <p:nvSpPr>
              <p:cNvPr id="79895" name="Oval 16"/>
              <p:cNvSpPr>
                <a:spLocks noChangeArrowheads="1"/>
              </p:cNvSpPr>
              <p:nvPr/>
            </p:nvSpPr>
            <p:spPr bwMode="auto">
              <a:xfrm>
                <a:off x="3312" y="3168"/>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6" name="Text Box 17"/>
              <p:cNvSpPr txBox="1">
                <a:spLocks noChangeArrowheads="1"/>
              </p:cNvSpPr>
              <p:nvPr/>
            </p:nvSpPr>
            <p:spPr bwMode="auto">
              <a:xfrm>
                <a:off x="273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r"/>
                <a:r>
                  <a:rPr lang="en-US" sz="1800" b="0">
                    <a:solidFill>
                      <a:srgbClr val="000066"/>
                    </a:solidFill>
                  </a:rPr>
                  <a:t>–2</a:t>
                </a:r>
              </a:p>
            </p:txBody>
          </p:sp>
          <p:sp>
            <p:nvSpPr>
              <p:cNvPr id="79897" name="Oval 20"/>
              <p:cNvSpPr>
                <a:spLocks noChangeArrowheads="1"/>
              </p:cNvSpPr>
              <p:nvPr/>
            </p:nvSpPr>
            <p:spPr bwMode="auto">
              <a:xfrm>
                <a:off x="4464" y="278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8" name="Oval 21"/>
              <p:cNvSpPr>
                <a:spLocks noChangeArrowheads="1"/>
              </p:cNvSpPr>
              <p:nvPr/>
            </p:nvSpPr>
            <p:spPr bwMode="auto">
              <a:xfrm>
                <a:off x="4464" y="182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899" name="Oval 22"/>
              <p:cNvSpPr>
                <a:spLocks noChangeArrowheads="1"/>
              </p:cNvSpPr>
              <p:nvPr/>
            </p:nvSpPr>
            <p:spPr bwMode="auto">
              <a:xfrm>
                <a:off x="4464" y="1632"/>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900" name="Oval 23"/>
              <p:cNvSpPr>
                <a:spLocks noChangeArrowheads="1"/>
              </p:cNvSpPr>
              <p:nvPr/>
            </p:nvSpPr>
            <p:spPr bwMode="auto">
              <a:xfrm>
                <a:off x="4464" y="864"/>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901" name="Oval 24"/>
              <p:cNvSpPr>
                <a:spLocks noChangeArrowheads="1"/>
              </p:cNvSpPr>
              <p:nvPr/>
            </p:nvSpPr>
            <p:spPr bwMode="auto">
              <a:xfrm>
                <a:off x="4464" y="1056"/>
                <a:ext cx="96" cy="96"/>
              </a:xfrm>
              <a:prstGeom prst="ellipse">
                <a:avLst/>
              </a:prstGeom>
              <a:solidFill>
                <a:schemeClr val="accent1"/>
              </a:solidFill>
              <a:ln w="25400">
                <a:solidFill>
                  <a:schemeClr val="tx1"/>
                </a:solidFill>
                <a:round/>
                <a:headEnd/>
                <a:tailEnd/>
              </a:ln>
            </p:spPr>
            <p:txBody>
              <a:bodyPr wrap="none" anchor="ctr"/>
              <a:lstStyle/>
              <a:p>
                <a:pPr algn="ctr" eaLnBrk="0" hangingPunct="0">
                  <a:lnSpc>
                    <a:spcPct val="90000"/>
                  </a:lnSpc>
                </a:pPr>
                <a:endParaRPr lang="en-US" sz="1800">
                  <a:solidFill>
                    <a:srgbClr val="000066"/>
                  </a:solidFill>
                </a:endParaRPr>
              </a:p>
            </p:txBody>
          </p:sp>
          <p:sp>
            <p:nvSpPr>
              <p:cNvPr id="79902" name="Freeform 27"/>
              <p:cNvSpPr>
                <a:spLocks/>
              </p:cNvSpPr>
              <p:nvPr/>
            </p:nvSpPr>
            <p:spPr bwMode="auto">
              <a:xfrm>
                <a:off x="3408" y="912"/>
                <a:ext cx="1056" cy="2112"/>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903" name="Freeform 28"/>
              <p:cNvSpPr>
                <a:spLocks/>
              </p:cNvSpPr>
              <p:nvPr/>
            </p:nvSpPr>
            <p:spPr bwMode="auto">
              <a:xfrm>
                <a:off x="3408" y="1104"/>
                <a:ext cx="1056" cy="2112"/>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904" name="Freeform 29"/>
              <p:cNvSpPr>
                <a:spLocks/>
              </p:cNvSpPr>
              <p:nvPr/>
            </p:nvSpPr>
            <p:spPr bwMode="auto">
              <a:xfrm>
                <a:off x="3408" y="1680"/>
                <a:ext cx="1056" cy="2112"/>
              </a:xfrm>
              <a:custGeom>
                <a:avLst/>
                <a:gdLst>
                  <a:gd name="T0" fmla="*/ 0 w 1056"/>
                  <a:gd name="T1" fmla="*/ 2112 h 2112"/>
                  <a:gd name="T2" fmla="*/ 144 w 1056"/>
                  <a:gd name="T3" fmla="*/ 2112 h 2112"/>
                  <a:gd name="T4" fmla="*/ 912 w 1056"/>
                  <a:gd name="T5" fmla="*/ 0 h 2112"/>
                  <a:gd name="T6" fmla="*/ 1056 w 1056"/>
                  <a:gd name="T7" fmla="*/ 0 h 2112"/>
                  <a:gd name="T8" fmla="*/ 0 60000 65536"/>
                  <a:gd name="T9" fmla="*/ 0 60000 65536"/>
                  <a:gd name="T10" fmla="*/ 0 60000 65536"/>
                  <a:gd name="T11" fmla="*/ 0 60000 65536"/>
                  <a:gd name="T12" fmla="*/ 0 w 1056"/>
                  <a:gd name="T13" fmla="*/ 0 h 2112"/>
                  <a:gd name="T14" fmla="*/ 1056 w 1056"/>
                  <a:gd name="T15" fmla="*/ 2112 h 2112"/>
                </a:gdLst>
                <a:ahLst/>
                <a:cxnLst>
                  <a:cxn ang="T8">
                    <a:pos x="T0" y="T1"/>
                  </a:cxn>
                  <a:cxn ang="T9">
                    <a:pos x="T2" y="T3"/>
                  </a:cxn>
                  <a:cxn ang="T10">
                    <a:pos x="T4" y="T5"/>
                  </a:cxn>
                  <a:cxn ang="T11">
                    <a:pos x="T6" y="T7"/>
                  </a:cxn>
                </a:cxnLst>
                <a:rect l="T12" t="T13" r="T14" b="T15"/>
                <a:pathLst>
                  <a:path w="1056" h="2112">
                    <a:moveTo>
                      <a:pt x="0" y="2112"/>
                    </a:moveTo>
                    <a:lnTo>
                      <a:pt x="144" y="2112"/>
                    </a:lnTo>
                    <a:lnTo>
                      <a:pt x="912" y="0"/>
                    </a:lnTo>
                    <a:lnTo>
                      <a:pt x="1056" y="0"/>
                    </a:lnTo>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905" name="Text Box 30"/>
              <p:cNvSpPr txBox="1">
                <a:spLocks noChangeArrowheads="1"/>
              </p:cNvSpPr>
              <p:nvPr/>
            </p:nvSpPr>
            <p:spPr bwMode="auto">
              <a:xfrm>
                <a:off x="4656" y="2736"/>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0</a:t>
                </a:r>
              </a:p>
            </p:txBody>
          </p:sp>
          <p:sp>
            <p:nvSpPr>
              <p:cNvPr id="79906" name="Text Box 31"/>
              <p:cNvSpPr txBox="1">
                <a:spLocks noChangeArrowheads="1"/>
              </p:cNvSpPr>
              <p:nvPr/>
            </p:nvSpPr>
            <p:spPr bwMode="auto">
              <a:xfrm>
                <a:off x="4608" y="76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UMax</a:t>
                </a:r>
              </a:p>
            </p:txBody>
          </p:sp>
          <p:sp>
            <p:nvSpPr>
              <p:cNvPr id="79907" name="Text Box 32"/>
              <p:cNvSpPr txBox="1">
                <a:spLocks noChangeArrowheads="1"/>
              </p:cNvSpPr>
              <p:nvPr/>
            </p:nvSpPr>
            <p:spPr bwMode="auto">
              <a:xfrm>
                <a:off x="4608" y="960"/>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UMax</a:t>
                </a:r>
                <a:r>
                  <a:rPr lang="en-US" sz="1800" b="0">
                    <a:solidFill>
                      <a:srgbClr val="000066"/>
                    </a:solidFill>
                  </a:rPr>
                  <a:t> – 1</a:t>
                </a:r>
                <a:endParaRPr lang="en-US" sz="1800" b="0" i="1">
                  <a:solidFill>
                    <a:srgbClr val="000066"/>
                  </a:solidFill>
                </a:endParaRPr>
              </a:p>
            </p:txBody>
          </p:sp>
          <p:sp>
            <p:nvSpPr>
              <p:cNvPr id="79908" name="Text Box 33"/>
              <p:cNvSpPr txBox="1">
                <a:spLocks noChangeArrowheads="1"/>
              </p:cNvSpPr>
              <p:nvPr/>
            </p:nvSpPr>
            <p:spPr bwMode="auto">
              <a:xfrm>
                <a:off x="4656" y="1776"/>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TMax</a:t>
                </a:r>
              </a:p>
            </p:txBody>
          </p:sp>
          <p:sp>
            <p:nvSpPr>
              <p:cNvPr id="79909" name="Text Box 34"/>
              <p:cNvSpPr txBox="1">
                <a:spLocks noChangeArrowheads="1"/>
              </p:cNvSpPr>
              <p:nvPr/>
            </p:nvSpPr>
            <p:spPr bwMode="auto">
              <a:xfrm>
                <a:off x="4656" y="1584"/>
                <a:ext cx="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i="1">
                    <a:solidFill>
                      <a:srgbClr val="000066"/>
                    </a:solidFill>
                  </a:rPr>
                  <a:t>TMax  </a:t>
                </a:r>
                <a:r>
                  <a:rPr lang="en-US" sz="1800" b="0">
                    <a:solidFill>
                      <a:srgbClr val="000066"/>
                    </a:solidFill>
                  </a:rPr>
                  <a:t>+ 1</a:t>
                </a:r>
                <a:endParaRPr lang="en-US" sz="1800" b="0" i="1">
                  <a:solidFill>
                    <a:srgbClr val="000066"/>
                  </a:solidFill>
                </a:endParaRPr>
              </a:p>
            </p:txBody>
          </p:sp>
        </p:grpSp>
        <p:sp>
          <p:nvSpPr>
            <p:cNvPr id="79881" name="Rectangle 35"/>
            <p:cNvSpPr>
              <a:spLocks noChangeArrowheads="1"/>
            </p:cNvSpPr>
            <p:nvPr/>
          </p:nvSpPr>
          <p:spPr bwMode="auto">
            <a:xfrm>
              <a:off x="528" y="2832"/>
              <a:ext cx="8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2000" b="0">
                  <a:solidFill>
                    <a:srgbClr val="000066"/>
                  </a:solidFill>
                </a:rPr>
                <a:t>2</a:t>
              </a:r>
              <a:r>
                <a:rPr lang="ja-JP" altLang="en-US" sz="2000" b="0">
                  <a:solidFill>
                    <a:srgbClr val="000066"/>
                  </a:solidFill>
                </a:rPr>
                <a:t>’</a:t>
              </a:r>
              <a:r>
                <a:rPr lang="en-US" altLang="ja-JP" sz="2000" b="0">
                  <a:solidFill>
                    <a:srgbClr val="000066"/>
                  </a:solidFill>
                </a:rPr>
                <a:t>s Comp.</a:t>
              </a:r>
            </a:p>
            <a:p>
              <a:pPr algn="r" eaLnBrk="0" hangingPunct="0"/>
              <a:r>
                <a:rPr lang="en-US" sz="2000" b="0">
                  <a:solidFill>
                    <a:srgbClr val="000066"/>
                  </a:solidFill>
                </a:rPr>
                <a:t>Range</a:t>
              </a:r>
            </a:p>
          </p:txBody>
        </p:sp>
        <p:sp>
          <p:nvSpPr>
            <p:cNvPr id="79882" name="Freeform 37"/>
            <p:cNvSpPr>
              <a:spLocks/>
            </p:cNvSpPr>
            <p:nvPr/>
          </p:nvSpPr>
          <p:spPr bwMode="auto">
            <a:xfrm>
              <a:off x="1536" y="2064"/>
              <a:ext cx="96" cy="2112"/>
            </a:xfrm>
            <a:custGeom>
              <a:avLst/>
              <a:gdLst>
                <a:gd name="T0" fmla="*/ 1 w 144"/>
                <a:gd name="T1" fmla="*/ 1650 h 2160"/>
                <a:gd name="T2" fmla="*/ 0 w 144"/>
                <a:gd name="T3" fmla="*/ 1650 h 2160"/>
                <a:gd name="T4" fmla="*/ 0 w 144"/>
                <a:gd name="T5" fmla="*/ 0 h 2160"/>
                <a:gd name="T6" fmla="*/ 1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883" name="Freeform 46"/>
            <p:cNvSpPr>
              <a:spLocks/>
            </p:cNvSpPr>
            <p:nvPr/>
          </p:nvSpPr>
          <p:spPr bwMode="auto">
            <a:xfrm flipH="1">
              <a:off x="4080" y="1104"/>
              <a:ext cx="96" cy="2112"/>
            </a:xfrm>
            <a:custGeom>
              <a:avLst/>
              <a:gdLst>
                <a:gd name="T0" fmla="*/ 1 w 144"/>
                <a:gd name="T1" fmla="*/ 1650 h 2160"/>
                <a:gd name="T2" fmla="*/ 0 w 144"/>
                <a:gd name="T3" fmla="*/ 1650 h 2160"/>
                <a:gd name="T4" fmla="*/ 0 w 144"/>
                <a:gd name="T5" fmla="*/ 0 h 2160"/>
                <a:gd name="T6" fmla="*/ 1 w 144"/>
                <a:gd name="T7" fmla="*/ 0 h 2160"/>
                <a:gd name="T8" fmla="*/ 0 60000 65536"/>
                <a:gd name="T9" fmla="*/ 0 60000 65536"/>
                <a:gd name="T10" fmla="*/ 0 60000 65536"/>
                <a:gd name="T11" fmla="*/ 0 60000 65536"/>
                <a:gd name="T12" fmla="*/ 0 w 144"/>
                <a:gd name="T13" fmla="*/ 0 h 2160"/>
                <a:gd name="T14" fmla="*/ 144 w 144"/>
                <a:gd name="T15" fmla="*/ 2160 h 2160"/>
              </a:gdLst>
              <a:ahLst/>
              <a:cxnLst>
                <a:cxn ang="T8">
                  <a:pos x="T0" y="T1"/>
                </a:cxn>
                <a:cxn ang="T9">
                  <a:pos x="T2" y="T3"/>
                </a:cxn>
                <a:cxn ang="T10">
                  <a:pos x="T4" y="T5"/>
                </a:cxn>
                <a:cxn ang="T11">
                  <a:pos x="T6" y="T7"/>
                </a:cxn>
              </a:cxnLst>
              <a:rect l="T12" t="T13" r="T14" b="T15"/>
              <a:pathLst>
                <a:path w="144" h="2160">
                  <a:moveTo>
                    <a:pt x="96" y="2160"/>
                  </a:moveTo>
                  <a:lnTo>
                    <a:pt x="0" y="2160"/>
                  </a:lnTo>
                  <a:lnTo>
                    <a:pt x="0" y="0"/>
                  </a:lnTo>
                  <a:lnTo>
                    <a:pt x="144" y="0"/>
                  </a:ln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66"/>
                </a:solidFill>
              </a:endParaRPr>
            </a:p>
          </p:txBody>
        </p:sp>
        <p:sp>
          <p:nvSpPr>
            <p:cNvPr id="79884" name="Rectangle 47"/>
            <p:cNvSpPr>
              <a:spLocks noChangeArrowheads="1"/>
            </p:cNvSpPr>
            <p:nvPr/>
          </p:nvSpPr>
          <p:spPr bwMode="auto">
            <a:xfrm>
              <a:off x="4272" y="1920"/>
              <a:ext cx="79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2000" b="0">
                  <a:solidFill>
                    <a:srgbClr val="000066"/>
                  </a:solidFill>
                </a:rPr>
                <a:t>Unsigned</a:t>
              </a:r>
            </a:p>
            <a:p>
              <a:pPr eaLnBrk="0" hangingPunct="0"/>
              <a:r>
                <a:rPr lang="en-US" sz="2000" b="0">
                  <a:solidFill>
                    <a:srgbClr val="000066"/>
                  </a:solidFill>
                </a:rPr>
                <a:t>Range</a:t>
              </a:r>
            </a:p>
          </p:txBody>
        </p:sp>
      </p:grpSp>
      <p:sp>
        <p:nvSpPr>
          <p:cNvPr id="61488" name="Rectangle 48"/>
          <p:cNvSpPr>
            <a:spLocks noGrp="1" noChangeArrowheads="1"/>
          </p:cNvSpPr>
          <p:nvPr>
            <p:ph type="title"/>
          </p:nvPr>
        </p:nvSpPr>
        <p:spPr>
          <a:xfrm>
            <a:off x="304800" y="323850"/>
            <a:ext cx="7945438" cy="573088"/>
          </a:xfrm>
        </p:spPr>
        <p:txBody>
          <a:bodyPr/>
          <a:lstStyle/>
          <a:p>
            <a:pPr eaLnBrk="1" hangingPunct="1">
              <a:defRPr/>
            </a:pPr>
            <a:r>
              <a:rPr lang="en-US">
                <a:ea typeface="+mj-ea"/>
                <a:cs typeface="+mj-cs"/>
              </a:rPr>
              <a:t>Explanation of Casting Surprises</a:t>
            </a:r>
          </a:p>
        </p:txBody>
      </p:sp>
      <p:sp>
        <p:nvSpPr>
          <p:cNvPr id="61489" name="Rectangle 49"/>
          <p:cNvSpPr>
            <a:spLocks noGrp="1" noChangeArrowheads="1"/>
          </p:cNvSpPr>
          <p:nvPr>
            <p:ph idx="1"/>
          </p:nvPr>
        </p:nvSpPr>
        <p:spPr>
          <a:xfrm>
            <a:off x="290513" y="1220788"/>
            <a:ext cx="4159250" cy="1716087"/>
          </a:xfrm>
        </p:spPr>
        <p:txBody>
          <a:bodyPr/>
          <a:lstStyle/>
          <a:p>
            <a:pPr eaLnBrk="1" hangingPunct="1">
              <a:buFont typeface="Wingdings" pitchFamily="-112" charset="2"/>
              <a:buNone/>
              <a:defRPr/>
            </a:pPr>
            <a:r>
              <a:rPr lang="en-US">
                <a:ea typeface="+mn-ea"/>
                <a:cs typeface="+mn-cs"/>
              </a:rPr>
              <a:t>2’s Comp. </a:t>
            </a:r>
            <a:r>
              <a:rPr lang="en-US">
                <a:ea typeface="+mn-ea"/>
                <a:cs typeface="+mn-cs"/>
                <a:sym typeface="Symbol" pitchFamily="-112" charset="2"/>
              </a:rPr>
              <a:t></a:t>
            </a:r>
            <a:r>
              <a:rPr lang="en-US">
                <a:ea typeface="+mn-ea"/>
                <a:cs typeface="+mn-cs"/>
              </a:rPr>
              <a:t> Unsigned</a:t>
            </a:r>
          </a:p>
          <a:p>
            <a:pPr lvl="1" eaLnBrk="1" hangingPunct="1">
              <a:buFont typeface="Wingdings" pitchFamily="-112" charset="2"/>
              <a:buChar char="n"/>
              <a:defRPr/>
            </a:pPr>
            <a:r>
              <a:rPr lang="en-US"/>
              <a:t>Ordering Inversion</a:t>
            </a:r>
          </a:p>
          <a:p>
            <a:pPr lvl="1" eaLnBrk="1" hangingPunct="1">
              <a:buFont typeface="Wingdings" pitchFamily="-112" charset="2"/>
              <a:buChar char="n"/>
              <a:defRPr/>
            </a:pPr>
            <a:r>
              <a:rPr lang="en-US"/>
              <a:t>Negative </a:t>
            </a:r>
            <a:r>
              <a:rPr lang="en-US">
                <a:sym typeface="Symbol" pitchFamily="-112" charset="2"/>
              </a:rPr>
              <a:t></a:t>
            </a:r>
            <a:r>
              <a:rPr lang="en-US"/>
              <a:t> Big Positive</a:t>
            </a:r>
          </a:p>
        </p:txBody>
      </p:sp>
    </p:spTree>
    <p:extLst>
      <p:ext uri="{BB962C8B-B14F-4D97-AF65-F5344CB8AC3E}">
        <p14:creationId xmlns:p14="http://schemas.microsoft.com/office/powerpoint/2010/main" val="2840082004"/>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81000" y="228600"/>
            <a:ext cx="7450138" cy="573088"/>
          </a:xfrm>
        </p:spPr>
        <p:txBody>
          <a:bodyPr/>
          <a:lstStyle/>
          <a:p>
            <a:pPr eaLnBrk="1" hangingPunct="1">
              <a:defRPr/>
            </a:pPr>
            <a:r>
              <a:rPr lang="en-US" dirty="0">
                <a:ea typeface="+mj-ea"/>
                <a:cs typeface="+mj-cs"/>
              </a:rPr>
              <a:t>Why Should I Use Unsigned?</a:t>
            </a:r>
          </a:p>
        </p:txBody>
      </p:sp>
      <p:sp>
        <p:nvSpPr>
          <p:cNvPr id="58371" name="Rectangle 3"/>
          <p:cNvSpPr>
            <a:spLocks noGrp="1" noChangeArrowheads="1"/>
          </p:cNvSpPr>
          <p:nvPr>
            <p:ph idx="1"/>
          </p:nvPr>
        </p:nvSpPr>
        <p:spPr>
          <a:xfrm>
            <a:off x="290513" y="3995738"/>
            <a:ext cx="8307387" cy="2405062"/>
          </a:xfrm>
        </p:spPr>
        <p:txBody>
          <a:bodyPr/>
          <a:lstStyle/>
          <a:p>
            <a:pPr eaLnBrk="1" hangingPunct="1">
              <a:defRPr/>
            </a:pPr>
            <a:r>
              <a:rPr lang="en-US" i="1" dirty="0" smtClean="0">
                <a:latin typeface="Helvetica" charset="0"/>
              </a:rPr>
              <a:t>Do</a:t>
            </a:r>
            <a:r>
              <a:rPr lang="en-US" dirty="0" smtClean="0">
                <a:latin typeface="Helvetica" charset="0"/>
              </a:rPr>
              <a:t> </a:t>
            </a:r>
            <a:r>
              <a:rPr lang="en-US" dirty="0">
                <a:latin typeface="Helvetica" charset="0"/>
              </a:rPr>
              <a:t>Use in Limited Cases…</a:t>
            </a:r>
          </a:p>
          <a:p>
            <a:pPr lvl="1" eaLnBrk="1" hangingPunct="1">
              <a:defRPr/>
            </a:pPr>
            <a:r>
              <a:rPr lang="en-US" dirty="0">
                <a:latin typeface="Helvetica" charset="0"/>
                <a:ea typeface="ＭＳ Ｐゴシック" charset="0"/>
              </a:rPr>
              <a:t>When representing a set of Boolean flags with bits</a:t>
            </a:r>
          </a:p>
          <a:p>
            <a:pPr lvl="1" eaLnBrk="1" hangingPunct="1">
              <a:defRPr/>
            </a:pPr>
            <a:r>
              <a:rPr lang="en-US" dirty="0">
                <a:latin typeface="Helvetica" charset="0"/>
                <a:ea typeface="ＭＳ Ｐゴシック" charset="0"/>
              </a:rPr>
              <a:t>When representing addresses (IP or memory, always &gt;=0)</a:t>
            </a:r>
          </a:p>
          <a:p>
            <a:pPr lvl="1" eaLnBrk="1" hangingPunct="1">
              <a:defRPr/>
            </a:pPr>
            <a:r>
              <a:rPr lang="en-US" dirty="0">
                <a:latin typeface="Helvetica" charset="0"/>
                <a:ea typeface="ＭＳ Ｐゴシック" charset="0"/>
                <a:cs typeface="ＭＳ Ｐゴシック" charset="0"/>
              </a:rPr>
              <a:t>When performing modular &amp; </a:t>
            </a:r>
            <a:r>
              <a:rPr lang="en-US" dirty="0" err="1">
                <a:latin typeface="Helvetica" charset="0"/>
                <a:ea typeface="ＭＳ Ｐゴシック" charset="0"/>
                <a:cs typeface="ＭＳ Ｐゴシック" charset="0"/>
              </a:rPr>
              <a:t>m</a:t>
            </a:r>
            <a:r>
              <a:rPr lang="en-US" dirty="0" err="1">
                <a:latin typeface="Helvetica" charset="0"/>
                <a:ea typeface="ＭＳ Ｐゴシック" charset="0"/>
              </a:rPr>
              <a:t>ultiprecision</a:t>
            </a:r>
            <a:r>
              <a:rPr lang="en-US" dirty="0">
                <a:latin typeface="Helvetica" charset="0"/>
                <a:ea typeface="ＭＳ Ｐゴシック" charset="0"/>
              </a:rPr>
              <a:t> arithmetic, etc.</a:t>
            </a:r>
          </a:p>
          <a:p>
            <a:pPr eaLnBrk="1" hangingPunct="1">
              <a:defRPr/>
            </a:pPr>
            <a:r>
              <a:rPr lang="en-US" i="1" dirty="0">
                <a:latin typeface="Helvetica" charset="0"/>
              </a:rPr>
              <a:t>Do</a:t>
            </a:r>
            <a:r>
              <a:rPr lang="en-US" dirty="0">
                <a:latin typeface="Helvetica" charset="0"/>
              </a:rPr>
              <a:t> Use When Need Extra Bit</a:t>
            </a:r>
            <a:r>
              <a:rPr lang="ja-JP" altLang="en-US" dirty="0">
                <a:latin typeface="Helvetica" charset="0"/>
              </a:rPr>
              <a:t>’</a:t>
            </a:r>
            <a:r>
              <a:rPr lang="en-US" altLang="ja-JP" dirty="0">
                <a:latin typeface="Helvetica" charset="0"/>
              </a:rPr>
              <a:t>s Worth of Range</a:t>
            </a:r>
          </a:p>
          <a:p>
            <a:pPr lvl="1" eaLnBrk="1" hangingPunct="1">
              <a:defRPr/>
            </a:pPr>
            <a:r>
              <a:rPr lang="en-US" dirty="0">
                <a:latin typeface="Helvetica" charset="0"/>
                <a:ea typeface="ＭＳ Ｐゴシック" charset="0"/>
              </a:rPr>
              <a:t>Working right up to limit of word size</a:t>
            </a:r>
          </a:p>
          <a:p>
            <a:pPr eaLnBrk="1" hangingPunct="1">
              <a:defRPr/>
            </a:pPr>
            <a:endParaRPr lang="en-US" dirty="0">
              <a:latin typeface="Helvetica" charset="0"/>
            </a:endParaRPr>
          </a:p>
        </p:txBody>
      </p:sp>
      <p:grpSp>
        <p:nvGrpSpPr>
          <p:cNvPr id="11" name="Group 10"/>
          <p:cNvGrpSpPr>
            <a:grpSpLocks/>
          </p:cNvGrpSpPr>
          <p:nvPr/>
        </p:nvGrpSpPr>
        <p:grpSpPr bwMode="auto">
          <a:xfrm>
            <a:off x="304800" y="947738"/>
            <a:ext cx="8539163" cy="1719262"/>
            <a:chOff x="304800" y="947738"/>
            <a:chExt cx="8538470" cy="1719262"/>
          </a:xfrm>
        </p:grpSpPr>
        <p:grpSp>
          <p:nvGrpSpPr>
            <p:cNvPr id="88073" name="Group 3"/>
            <p:cNvGrpSpPr>
              <a:grpSpLocks/>
            </p:cNvGrpSpPr>
            <p:nvPr/>
          </p:nvGrpSpPr>
          <p:grpSpPr bwMode="auto">
            <a:xfrm>
              <a:off x="304800" y="947738"/>
              <a:ext cx="8307387" cy="1719262"/>
              <a:chOff x="304800" y="947738"/>
              <a:chExt cx="8307387" cy="1719262"/>
            </a:xfrm>
          </p:grpSpPr>
          <p:sp>
            <p:nvSpPr>
              <p:cNvPr id="88075" name="Rectangle 5"/>
              <p:cNvSpPr>
                <a:spLocks noChangeArrowheads="1"/>
              </p:cNvSpPr>
              <p:nvPr/>
            </p:nvSpPr>
            <p:spPr bwMode="auto">
              <a:xfrm>
                <a:off x="3352800" y="2057400"/>
                <a:ext cx="1219200" cy="304800"/>
              </a:xfrm>
              <a:prstGeom prst="rect">
                <a:avLst/>
              </a:prstGeom>
              <a:noFill/>
              <a:ln w="19050">
                <a:solidFill>
                  <a:srgbClr val="FF1A1A"/>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6" name="Rectangle 3"/>
              <p:cNvSpPr txBox="1">
                <a:spLocks noChangeArrowheads="1"/>
              </p:cNvSpPr>
              <p:nvPr/>
            </p:nvSpPr>
            <p:spPr bwMode="auto">
              <a:xfrm>
                <a:off x="304800" y="947738"/>
                <a:ext cx="8306714" cy="171926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defRPr/>
                </a:pPr>
                <a:r>
                  <a:rPr lang="en-US" i="1" dirty="0" smtClean="0">
                    <a:solidFill>
                      <a:srgbClr val="003300"/>
                    </a:solidFill>
                    <a:latin typeface="Helvetica" charset="0"/>
                  </a:rPr>
                  <a:t>Don</a:t>
                </a:r>
                <a:r>
                  <a:rPr lang="ja-JP" altLang="en-US" i="1" dirty="0" smtClean="0">
                    <a:solidFill>
                      <a:srgbClr val="003300"/>
                    </a:solidFill>
                    <a:latin typeface="Helvetica" charset="0"/>
                  </a:rPr>
                  <a:t>’</a:t>
                </a:r>
                <a:r>
                  <a:rPr lang="en-US" altLang="ja-JP" i="1" dirty="0" smtClean="0">
                    <a:solidFill>
                      <a:srgbClr val="003300"/>
                    </a:solidFill>
                    <a:latin typeface="Helvetica" charset="0"/>
                  </a:rPr>
                  <a:t>t</a:t>
                </a:r>
                <a:r>
                  <a:rPr lang="en-US" altLang="ja-JP" dirty="0" smtClean="0">
                    <a:solidFill>
                      <a:srgbClr val="003300"/>
                    </a:solidFill>
                    <a:latin typeface="Helvetica" charset="0"/>
                  </a:rPr>
                  <a:t> Use Just Because Number Nonzero</a:t>
                </a:r>
              </a:p>
              <a:p>
                <a:pPr lvl="1" eaLnBrk="1" hangingPunct="1">
                  <a:lnSpc>
                    <a:spcPct val="90000"/>
                  </a:lnSpc>
                  <a:buClr>
                    <a:srgbClr val="660033"/>
                  </a:buClr>
                  <a:defRPr/>
                </a:pPr>
                <a:r>
                  <a:rPr lang="en-US" dirty="0" smtClean="0">
                    <a:solidFill>
                      <a:srgbClr val="000066"/>
                    </a:solidFill>
                    <a:latin typeface="Helvetica" charset="0"/>
                    <a:ea typeface="ＭＳ Ｐゴシック" charset="0"/>
                  </a:rPr>
                  <a:t>Easy to make mistakes</a:t>
                </a:r>
              </a:p>
              <a:p>
                <a:pPr lvl="2" eaLnBrk="1" hangingPunct="1">
                  <a:buFont typeface="Wingdings" charset="0"/>
                  <a:buNone/>
                  <a:defRPr/>
                </a:pPr>
                <a:r>
                  <a:rPr lang="en-US" sz="1800" dirty="0" smtClean="0">
                    <a:solidFill>
                      <a:srgbClr val="000099"/>
                    </a:solidFill>
                    <a:latin typeface="Courier New" charset="0"/>
                    <a:ea typeface="ＭＳ Ｐゴシック" charset="0"/>
                  </a:rPr>
                  <a:t>unsigned </a:t>
                </a:r>
                <a:r>
                  <a:rPr lang="en-US" sz="1800" dirty="0" err="1" smtClean="0">
                    <a:solidFill>
                      <a:srgbClr val="000099"/>
                    </a:solidFill>
                    <a:latin typeface="Courier New" charset="0"/>
                    <a:ea typeface="ＭＳ Ｐゴシック" charset="0"/>
                  </a:rPr>
                  <a:t>int</a:t>
                </a:r>
                <a:r>
                  <a:rPr lang="en-US" sz="1800" dirty="0" smtClean="0">
                    <a:solidFill>
                      <a:srgbClr val="000099"/>
                    </a:solidFill>
                    <a:latin typeface="Courier New" charset="0"/>
                    <a:ea typeface="ＭＳ Ｐゴシック" charset="0"/>
                  </a:rPr>
                  <a:t>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a:t>
                </a:r>
              </a:p>
              <a:p>
                <a:pPr lvl="2" eaLnBrk="1" hangingPunct="1">
                  <a:buFont typeface="Wingdings" charset="0"/>
                  <a:buNone/>
                  <a:defRPr/>
                </a:pPr>
                <a:r>
                  <a:rPr lang="en-US" sz="1800" dirty="0" smtClean="0">
                    <a:solidFill>
                      <a:srgbClr val="000099"/>
                    </a:solidFill>
                    <a:latin typeface="Courier New" charset="0"/>
                    <a:ea typeface="ＭＳ Ｐゴシック" charset="0"/>
                  </a:rPr>
                  <a:t>for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 = cnt-2;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 &gt; -1; </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a:t>
                </a:r>
              </a:p>
              <a:p>
                <a:pPr lvl="2" eaLnBrk="1" hangingPunct="1">
                  <a:buFont typeface="Wingdings" charset="0"/>
                  <a:buNone/>
                  <a:defRPr/>
                </a:pPr>
                <a:r>
                  <a:rPr lang="en-US" sz="1800" dirty="0" smtClean="0">
                    <a:solidFill>
                      <a:srgbClr val="000099"/>
                    </a:solidFill>
                    <a:latin typeface="Courier New" charset="0"/>
                    <a:ea typeface="ＭＳ Ｐゴシック" charset="0"/>
                  </a:rPr>
                  <a:t>  a[</a:t>
                </a:r>
                <a:r>
                  <a:rPr lang="en-US" sz="1800" dirty="0" err="1" smtClean="0">
                    <a:solidFill>
                      <a:srgbClr val="000099"/>
                    </a:solidFill>
                    <a:latin typeface="Courier New" charset="0"/>
                    <a:ea typeface="ＭＳ Ｐゴシック" charset="0"/>
                  </a:rPr>
                  <a:t>i</a:t>
                </a:r>
                <a:r>
                  <a:rPr lang="en-US" sz="1800" dirty="0" smtClean="0">
                    <a:solidFill>
                      <a:srgbClr val="000099"/>
                    </a:solidFill>
                    <a:latin typeface="Courier New" charset="0"/>
                    <a:ea typeface="ＭＳ Ｐゴシック" charset="0"/>
                  </a:rPr>
                  <a:t>] += a[i+1];</a:t>
                </a:r>
              </a:p>
            </p:txBody>
          </p:sp>
        </p:grpSp>
        <p:sp>
          <p:nvSpPr>
            <p:cNvPr id="88074" name="TextBox 7"/>
            <p:cNvSpPr txBox="1">
              <a:spLocks noChangeArrowheads="1"/>
            </p:cNvSpPr>
            <p:nvPr/>
          </p:nvSpPr>
          <p:spPr bwMode="auto">
            <a:xfrm>
              <a:off x="6042503" y="2015951"/>
              <a:ext cx="2800767"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Loop not executed</a:t>
              </a:r>
            </a:p>
            <a:p>
              <a:pPr algn="ctr">
                <a:lnSpc>
                  <a:spcPct val="90000"/>
                </a:lnSpc>
              </a:pPr>
              <a:r>
                <a:rPr lang="en-US" sz="1800">
                  <a:solidFill>
                    <a:srgbClr val="000066"/>
                  </a:solidFill>
                </a:rPr>
                <a:t>when cnt is a large (+) #</a:t>
              </a:r>
            </a:p>
          </p:txBody>
        </p:sp>
      </p:grpSp>
      <p:grpSp>
        <p:nvGrpSpPr>
          <p:cNvPr id="10" name="Group 9"/>
          <p:cNvGrpSpPr>
            <a:grpSpLocks/>
          </p:cNvGrpSpPr>
          <p:nvPr/>
        </p:nvGrpSpPr>
        <p:grpSpPr bwMode="auto">
          <a:xfrm>
            <a:off x="304800" y="2743200"/>
            <a:ext cx="8307388" cy="1219200"/>
            <a:chOff x="304800" y="2743200"/>
            <a:chExt cx="8307387" cy="1219200"/>
          </a:xfrm>
        </p:grpSpPr>
        <p:grpSp>
          <p:nvGrpSpPr>
            <p:cNvPr id="88069" name="Group 4"/>
            <p:cNvGrpSpPr>
              <a:grpSpLocks/>
            </p:cNvGrpSpPr>
            <p:nvPr/>
          </p:nvGrpSpPr>
          <p:grpSpPr bwMode="auto">
            <a:xfrm>
              <a:off x="304800" y="2743200"/>
              <a:ext cx="8307387" cy="1219200"/>
              <a:chOff x="304800" y="2743200"/>
              <a:chExt cx="8307387" cy="1219200"/>
            </a:xfrm>
          </p:grpSpPr>
          <p:sp>
            <p:nvSpPr>
              <p:cNvPr id="88071" name="Rectangle 4"/>
              <p:cNvSpPr>
                <a:spLocks noChangeArrowheads="1"/>
              </p:cNvSpPr>
              <p:nvPr/>
            </p:nvSpPr>
            <p:spPr bwMode="auto">
              <a:xfrm>
                <a:off x="2819400" y="3429000"/>
                <a:ext cx="1219200" cy="304800"/>
              </a:xfrm>
              <a:prstGeom prst="rect">
                <a:avLst/>
              </a:prstGeom>
              <a:noFill/>
              <a:ln w="19050">
                <a:solidFill>
                  <a:srgbClr val="FF1A1A"/>
                </a:solidFill>
                <a:miter lim="800000"/>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sp>
            <p:nvSpPr>
              <p:cNvPr id="88072" name="Rectangle 3"/>
              <p:cNvSpPr txBox="1">
                <a:spLocks noChangeArrowheads="1"/>
              </p:cNvSpPr>
              <p:nvPr/>
            </p:nvSpPr>
            <p:spPr bwMode="auto">
              <a:xfrm>
                <a:off x="304800" y="2743200"/>
                <a:ext cx="83073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eaLnBrk="0" hangingPunct="0">
                  <a:defRPr sz="2400" b="1">
                    <a:solidFill>
                      <a:schemeClr val="tx1"/>
                    </a:solidFill>
                    <a:latin typeface="Helvetica" charset="0"/>
                    <a:ea typeface="ＭＳ Ｐゴシック" charset="0"/>
                    <a:cs typeface="ＭＳ Ｐゴシック" charset="0"/>
                  </a:defRPr>
                </a:lvl1pPr>
                <a:lvl2pPr marL="744538" indent="-246063" eaLnBrk="0" hangingPunct="0">
                  <a:defRPr sz="2400" b="1">
                    <a:solidFill>
                      <a:schemeClr val="tx1"/>
                    </a:solidFill>
                    <a:latin typeface="Helvetica" charset="0"/>
                    <a:ea typeface="ＭＳ Ｐゴシック" charset="0"/>
                  </a:defRPr>
                </a:lvl2pPr>
                <a:lvl3pPr marL="1146175" indent="-238125"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lvl="1" eaLnBrk="1" hangingPunct="1">
                  <a:lnSpc>
                    <a:spcPct val="90000"/>
                  </a:lnSpc>
                  <a:spcBef>
                    <a:spcPct val="25000"/>
                  </a:spcBef>
                  <a:buClr>
                    <a:srgbClr val="660033"/>
                  </a:buClr>
                  <a:buSzPct val="75000"/>
                  <a:buFont typeface="Wingdings" charset="0"/>
                  <a:buChar char="n"/>
                </a:pPr>
                <a:r>
                  <a:rPr lang="en-US" sz="2000">
                    <a:solidFill>
                      <a:srgbClr val="000066"/>
                    </a:solidFill>
                  </a:rPr>
                  <a:t>C compilers on some machines generate less efficient code</a:t>
                </a:r>
              </a:p>
              <a:p>
                <a:pPr lvl="2" eaLnBrk="1" hangingPunct="1">
                  <a:lnSpc>
                    <a:spcPct val="107000"/>
                  </a:lnSpc>
                  <a:spcBef>
                    <a:spcPct val="10000"/>
                  </a:spcBef>
                  <a:buClr>
                    <a:srgbClr val="005400"/>
                  </a:buClr>
                  <a:buSzPct val="90000"/>
                  <a:buFont typeface="Wingdings" charset="0"/>
                  <a:buNone/>
                </a:pPr>
                <a:r>
                  <a:rPr lang="en-US" sz="1800">
                    <a:solidFill>
                      <a:srgbClr val="000099"/>
                    </a:solidFill>
                    <a:latin typeface="Courier New" charset="0"/>
                  </a:rPr>
                  <a:t>unsigned int i;</a:t>
                </a:r>
              </a:p>
              <a:p>
                <a:pPr lvl="2" eaLnBrk="1" hangingPunct="1">
                  <a:lnSpc>
                    <a:spcPct val="107000"/>
                  </a:lnSpc>
                  <a:spcBef>
                    <a:spcPct val="10000"/>
                  </a:spcBef>
                  <a:buClr>
                    <a:srgbClr val="005400"/>
                  </a:buClr>
                  <a:buSzPct val="90000"/>
                  <a:buFont typeface="Wingdings" charset="0"/>
                  <a:buNone/>
                </a:pPr>
                <a:r>
                  <a:rPr lang="en-US" sz="1800">
                    <a:solidFill>
                      <a:srgbClr val="000099"/>
                    </a:solidFill>
                    <a:latin typeface="Courier New" charset="0"/>
                  </a:rPr>
                  <a:t>for (i = 1; i &lt; cnt; i++)</a:t>
                </a:r>
              </a:p>
              <a:p>
                <a:pPr lvl="2" eaLnBrk="1" hangingPunct="1">
                  <a:lnSpc>
                    <a:spcPct val="107000"/>
                  </a:lnSpc>
                  <a:spcBef>
                    <a:spcPct val="10000"/>
                  </a:spcBef>
                  <a:buClr>
                    <a:srgbClr val="005400"/>
                  </a:buClr>
                  <a:buSzPct val="90000"/>
                  <a:buFont typeface="Wingdings" charset="0"/>
                  <a:buNone/>
                </a:pPr>
                <a:r>
                  <a:rPr lang="en-US" sz="1800">
                    <a:solidFill>
                      <a:srgbClr val="000099"/>
                    </a:solidFill>
                    <a:latin typeface="Courier New" charset="0"/>
                  </a:rPr>
                  <a:t>  a[i] += a[i-1];</a:t>
                </a:r>
              </a:p>
            </p:txBody>
          </p:sp>
        </p:grpSp>
        <p:sp>
          <p:nvSpPr>
            <p:cNvPr id="88070" name="TextBox 13"/>
            <p:cNvSpPr txBox="1">
              <a:spLocks noChangeArrowheads="1"/>
            </p:cNvSpPr>
            <p:nvPr/>
          </p:nvSpPr>
          <p:spPr bwMode="auto">
            <a:xfrm>
              <a:off x="6612302" y="3352800"/>
              <a:ext cx="1813567"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Loop executed</a:t>
              </a:r>
            </a:p>
            <a:p>
              <a:pPr algn="ctr">
                <a:lnSpc>
                  <a:spcPct val="90000"/>
                </a:lnSpc>
              </a:pPr>
              <a:r>
                <a:rPr lang="en-US" sz="1800">
                  <a:solidFill>
                    <a:srgbClr val="000066"/>
                  </a:solidFill>
                </a:rPr>
                <a:t>when cnt&lt;0</a:t>
              </a:r>
            </a:p>
          </p:txBody>
        </p:sp>
      </p:grpSp>
    </p:spTree>
    <p:extLst>
      <p:ext uri="{BB962C8B-B14F-4D97-AF65-F5344CB8AC3E}">
        <p14:creationId xmlns:p14="http://schemas.microsoft.com/office/powerpoint/2010/main" val="35936352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71">
                                            <p:txEl>
                                              <p:pRg st="0" end="0"/>
                                            </p:txEl>
                                          </p:spTgt>
                                        </p:tgtEl>
                                        <p:attrNameLst>
                                          <p:attrName>style.visibility</p:attrName>
                                        </p:attrNameLst>
                                      </p:cBhvr>
                                      <p:to>
                                        <p:strVal val="visible"/>
                                      </p:to>
                                    </p:set>
                                    <p:animEffect transition="in" filter="dissolve">
                                      <p:cBhvr>
                                        <p:cTn id="17" dur="500"/>
                                        <p:tgtEl>
                                          <p:spTgt spid="58371">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8371">
                                            <p:txEl>
                                              <p:pRg st="1" end="1"/>
                                            </p:txEl>
                                          </p:spTgt>
                                        </p:tgtEl>
                                        <p:attrNameLst>
                                          <p:attrName>style.visibility</p:attrName>
                                        </p:attrNameLst>
                                      </p:cBhvr>
                                      <p:to>
                                        <p:strVal val="visible"/>
                                      </p:to>
                                    </p:set>
                                    <p:animEffect transition="in" filter="dissolve">
                                      <p:cBhvr>
                                        <p:cTn id="20" dur="500"/>
                                        <p:tgtEl>
                                          <p:spTgt spid="58371">
                                            <p:txEl>
                                              <p:pRg st="1" end="1"/>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8371">
                                            <p:txEl>
                                              <p:pRg st="2" end="2"/>
                                            </p:txEl>
                                          </p:spTgt>
                                        </p:tgtEl>
                                        <p:attrNameLst>
                                          <p:attrName>style.visibility</p:attrName>
                                        </p:attrNameLst>
                                      </p:cBhvr>
                                      <p:to>
                                        <p:strVal val="visible"/>
                                      </p:to>
                                    </p:set>
                                    <p:animEffect transition="in" filter="dissolve">
                                      <p:cBhvr>
                                        <p:cTn id="23" dur="500"/>
                                        <p:tgtEl>
                                          <p:spTgt spid="58371">
                                            <p:txEl>
                                              <p:pRg st="2" end="2"/>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8371">
                                            <p:txEl>
                                              <p:pRg st="3" end="3"/>
                                            </p:txEl>
                                          </p:spTgt>
                                        </p:tgtEl>
                                        <p:attrNameLst>
                                          <p:attrName>style.visibility</p:attrName>
                                        </p:attrNameLst>
                                      </p:cBhvr>
                                      <p:to>
                                        <p:strVal val="visible"/>
                                      </p:to>
                                    </p:set>
                                    <p:animEffect transition="in" filter="dissolve">
                                      <p:cBhvr>
                                        <p:cTn id="26" dur="500"/>
                                        <p:tgtEl>
                                          <p:spTgt spid="58371">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8371">
                                            <p:txEl>
                                              <p:pRg st="4" end="4"/>
                                            </p:txEl>
                                          </p:spTgt>
                                        </p:tgtEl>
                                        <p:attrNameLst>
                                          <p:attrName>style.visibility</p:attrName>
                                        </p:attrNameLst>
                                      </p:cBhvr>
                                      <p:to>
                                        <p:strVal val="visible"/>
                                      </p:to>
                                    </p:set>
                                    <p:animEffect transition="in" filter="dissolve">
                                      <p:cBhvr>
                                        <p:cTn id="31" dur="500"/>
                                        <p:tgtEl>
                                          <p:spTgt spid="58371">
                                            <p:txEl>
                                              <p:pRg st="4" end="4"/>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8371">
                                            <p:txEl>
                                              <p:pRg st="5" end="5"/>
                                            </p:txEl>
                                          </p:spTgt>
                                        </p:tgtEl>
                                        <p:attrNameLst>
                                          <p:attrName>style.visibility</p:attrName>
                                        </p:attrNameLst>
                                      </p:cBhvr>
                                      <p:to>
                                        <p:strVal val="visible"/>
                                      </p:to>
                                    </p:set>
                                    <p:animEffect transition="in" filter="dissolve">
                                      <p:cBhvr>
                                        <p:cTn id="34" dur="500"/>
                                        <p:tgtEl>
                                          <p:spTgt spid="58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23850"/>
            <a:ext cx="6110288" cy="555625"/>
          </a:xfrm>
          <a:effectLst>
            <a:outerShdw blurRad="63500" dist="53882" dir="2700000" algn="ctr" rotWithShape="0">
              <a:srgbClr val="969696"/>
            </a:outerShdw>
          </a:effectLst>
        </p:spPr>
        <p:txBody>
          <a:bodyPr/>
          <a:lstStyle/>
          <a:p>
            <a:pPr eaLnBrk="1" hangingPunct="1">
              <a:defRPr/>
            </a:pPr>
            <a:r>
              <a:rPr lang="en-US">
                <a:ea typeface="+mj-ea"/>
                <a:cs typeface="+mj-cs"/>
              </a:rPr>
              <a:t>Sign Extension</a:t>
            </a:r>
          </a:p>
        </p:txBody>
      </p:sp>
      <p:sp>
        <p:nvSpPr>
          <p:cNvPr id="31747" name="Rectangle 3"/>
          <p:cNvSpPr>
            <a:spLocks noGrp="1" noChangeArrowheads="1"/>
          </p:cNvSpPr>
          <p:nvPr>
            <p:ph idx="1"/>
          </p:nvPr>
        </p:nvSpPr>
        <p:spPr>
          <a:xfrm>
            <a:off x="303213" y="1220788"/>
            <a:ext cx="8294687" cy="5224462"/>
          </a:xfrm>
        </p:spPr>
        <p:txBody>
          <a:bodyPr lIns="90487" tIns="44450" rIns="90487" bIns="44450"/>
          <a:lstStyle/>
          <a:p>
            <a:pPr eaLnBrk="1" hangingPunct="1">
              <a:defRPr/>
            </a:pPr>
            <a:r>
              <a:rPr lang="en-US">
                <a:latin typeface="Helvetica" charset="0"/>
              </a:rPr>
              <a:t>Task:</a:t>
            </a:r>
          </a:p>
          <a:p>
            <a:pPr lvl="1" eaLnBrk="1" hangingPunct="1">
              <a:defRPr/>
            </a:pPr>
            <a:r>
              <a:rPr lang="en-US">
                <a:latin typeface="Helvetica" charset="0"/>
                <a:ea typeface="ＭＳ Ｐゴシック" charset="0"/>
              </a:rPr>
              <a:t>Given </a:t>
            </a:r>
            <a:r>
              <a:rPr lang="en-US" i="1">
                <a:latin typeface="Helvetica" charset="0"/>
                <a:ea typeface="ＭＳ Ｐゴシック" charset="0"/>
              </a:rPr>
              <a:t>w</a:t>
            </a:r>
            <a:r>
              <a:rPr lang="en-US">
                <a:latin typeface="Helvetica" charset="0"/>
                <a:ea typeface="ＭＳ Ｐゴシック" charset="0"/>
              </a:rPr>
              <a:t>-bit signed integer </a:t>
            </a:r>
            <a:r>
              <a:rPr lang="en-US" i="1">
                <a:latin typeface="Helvetica" charset="0"/>
                <a:ea typeface="ＭＳ Ｐゴシック" charset="0"/>
              </a:rPr>
              <a:t>x</a:t>
            </a:r>
            <a:endParaRPr lang="en-US">
              <a:latin typeface="Helvetica" charset="0"/>
              <a:ea typeface="ＭＳ Ｐゴシック" charset="0"/>
            </a:endParaRPr>
          </a:p>
          <a:p>
            <a:pPr lvl="1" eaLnBrk="1" hangingPunct="1">
              <a:defRPr/>
            </a:pPr>
            <a:r>
              <a:rPr lang="en-US">
                <a:latin typeface="Helvetica" charset="0"/>
                <a:ea typeface="ＭＳ Ｐゴシック" charset="0"/>
              </a:rPr>
              <a:t>Convert it to </a:t>
            </a:r>
            <a:r>
              <a:rPr lang="en-US" i="1">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k</a:t>
            </a:r>
            <a:r>
              <a:rPr lang="en-US">
                <a:latin typeface="Helvetica" charset="0"/>
                <a:ea typeface="ＭＳ Ｐゴシック" charset="0"/>
              </a:rPr>
              <a:t>-bit integer with same value</a:t>
            </a:r>
          </a:p>
          <a:p>
            <a:pPr eaLnBrk="1" hangingPunct="1">
              <a:defRPr/>
            </a:pPr>
            <a:r>
              <a:rPr lang="en-US">
                <a:latin typeface="Helvetica" charset="0"/>
              </a:rPr>
              <a:t>Rule:</a:t>
            </a:r>
          </a:p>
          <a:p>
            <a:pPr lvl="1" eaLnBrk="1" hangingPunct="1">
              <a:defRPr/>
            </a:pPr>
            <a:r>
              <a:rPr lang="en-US">
                <a:latin typeface="Helvetica" charset="0"/>
                <a:ea typeface="ＭＳ Ｐゴシック" charset="0"/>
              </a:rPr>
              <a:t>Make </a:t>
            </a:r>
            <a:r>
              <a:rPr lang="en-US" i="1">
                <a:latin typeface="Helvetica" charset="0"/>
                <a:ea typeface="ＭＳ Ｐゴシック" charset="0"/>
              </a:rPr>
              <a:t>k</a:t>
            </a:r>
            <a:r>
              <a:rPr lang="en-US">
                <a:latin typeface="Helvetica" charset="0"/>
                <a:ea typeface="ＭＳ Ｐゴシック" charset="0"/>
              </a:rPr>
              <a:t> copies of sign bit:</a:t>
            </a:r>
          </a:p>
          <a:p>
            <a:pPr lvl="1" eaLnBrk="1" hangingPunct="1">
              <a:defRPr/>
            </a:pPr>
            <a:r>
              <a:rPr lang="en-US" b="0" i="1">
                <a:latin typeface="Helvetica" charset="0"/>
                <a:ea typeface="ＭＳ Ｐゴシック" charset="0"/>
              </a:rPr>
              <a:t>X</a:t>
            </a:r>
            <a:r>
              <a:rPr lang="en-US">
                <a:latin typeface="Helvetica" charset="0"/>
                <a:ea typeface="ＭＳ Ｐゴシック" charset="0"/>
              </a:rPr>
              <a:t> </a:t>
            </a:r>
            <a:r>
              <a:rPr lang="en-US">
                <a:latin typeface="Symbol" charset="0"/>
                <a:ea typeface="ＭＳ Ｐゴシック" charset="0"/>
              </a:rPr>
              <a:t></a:t>
            </a:r>
            <a:r>
              <a:rPr lang="en-US">
                <a:latin typeface="Helvetica" charset="0"/>
                <a:ea typeface="ＭＳ Ｐゴシック" charset="0"/>
              </a:rPr>
              <a:t> =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 </a:t>
            </a:r>
            <a:r>
              <a:rPr lang="en-US">
                <a:latin typeface="Helvetica" charset="0"/>
                <a:ea typeface="ＭＳ Ｐゴシック" charset="0"/>
              </a:rPr>
              <a:t>,…,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 </a:t>
            </a:r>
            <a:r>
              <a:rPr lang="en-US">
                <a:latin typeface="Helvetica" charset="0"/>
                <a:ea typeface="ＭＳ Ｐゴシック" charset="0"/>
              </a:rPr>
              <a:t>,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 </a:t>
            </a:r>
            <a:r>
              <a:rPr lang="en-US">
                <a:latin typeface="Helvetica" charset="0"/>
                <a:ea typeface="ＭＳ Ｐゴシック" charset="0"/>
              </a:rPr>
              <a:t>, </a:t>
            </a:r>
            <a:r>
              <a:rPr lang="en-US" b="0"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–2 </a:t>
            </a:r>
            <a:r>
              <a:rPr lang="en-US">
                <a:latin typeface="Helvetica" charset="0"/>
                <a:ea typeface="ＭＳ Ｐゴシック" charset="0"/>
              </a:rPr>
              <a:t>,…, </a:t>
            </a:r>
            <a:r>
              <a:rPr lang="en-US" b="0" i="1">
                <a:latin typeface="Helvetica" charset="0"/>
                <a:ea typeface="ＭＳ Ｐゴシック" charset="0"/>
              </a:rPr>
              <a:t>x</a:t>
            </a:r>
            <a:r>
              <a:rPr lang="en-US" b="0" baseline="-25000">
                <a:latin typeface="Helvetica" charset="0"/>
                <a:ea typeface="ＭＳ Ｐゴシック" charset="0"/>
              </a:rPr>
              <a:t>0</a:t>
            </a:r>
          </a:p>
          <a:p>
            <a:pPr eaLnBrk="1" hangingPunct="1">
              <a:defRPr/>
            </a:pPr>
            <a:endParaRPr lang="en-US">
              <a:latin typeface="Helvetica" charset="0"/>
            </a:endParaRPr>
          </a:p>
        </p:txBody>
      </p:sp>
      <p:sp>
        <p:nvSpPr>
          <p:cNvPr id="81923" name="Freeform 4"/>
          <p:cNvSpPr>
            <a:spLocks/>
          </p:cNvSpPr>
          <p:nvPr/>
        </p:nvSpPr>
        <p:spPr bwMode="auto">
          <a:xfrm>
            <a:off x="1752600" y="3733800"/>
            <a:ext cx="1296988" cy="77788"/>
          </a:xfrm>
          <a:custGeom>
            <a:avLst/>
            <a:gdLst>
              <a:gd name="T0" fmla="*/ 0 w 817"/>
              <a:gd name="T1" fmla="*/ 0 h 49"/>
              <a:gd name="T2" fmla="*/ 0 w 817"/>
              <a:gd name="T3" fmla="*/ 2147483647 h 49"/>
              <a:gd name="T4" fmla="*/ 2147483647 w 817"/>
              <a:gd name="T5" fmla="*/ 2147483647 h 49"/>
              <a:gd name="T6" fmla="*/ 2147483647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66"/>
              </a:solidFill>
            </a:endParaRPr>
          </a:p>
        </p:txBody>
      </p:sp>
      <p:sp>
        <p:nvSpPr>
          <p:cNvPr id="81924" name="Rectangle 5"/>
          <p:cNvSpPr>
            <a:spLocks noChangeArrowheads="1"/>
          </p:cNvSpPr>
          <p:nvPr/>
        </p:nvSpPr>
        <p:spPr bwMode="auto">
          <a:xfrm>
            <a:off x="1447800" y="3962400"/>
            <a:ext cx="17510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600" i="1">
                <a:solidFill>
                  <a:srgbClr val="000066"/>
                </a:solidFill>
              </a:rPr>
              <a:t>k</a:t>
            </a:r>
            <a:r>
              <a:rPr lang="en-US" sz="1600">
                <a:solidFill>
                  <a:srgbClr val="000066"/>
                </a:solidFill>
              </a:rPr>
              <a:t> copies of MSB</a:t>
            </a:r>
          </a:p>
        </p:txBody>
      </p:sp>
      <p:grpSp>
        <p:nvGrpSpPr>
          <p:cNvPr id="81925" name="Group 81"/>
          <p:cNvGrpSpPr>
            <a:grpSpLocks/>
          </p:cNvGrpSpPr>
          <p:nvPr/>
        </p:nvGrpSpPr>
        <p:grpSpPr bwMode="auto">
          <a:xfrm>
            <a:off x="1905000" y="3887788"/>
            <a:ext cx="5181600" cy="2817812"/>
            <a:chOff x="1392" y="2104"/>
            <a:chExt cx="3264" cy="1775"/>
          </a:xfrm>
        </p:grpSpPr>
        <p:grpSp>
          <p:nvGrpSpPr>
            <p:cNvPr id="81926" name="Group 74"/>
            <p:cNvGrpSpPr>
              <a:grpSpLocks/>
            </p:cNvGrpSpPr>
            <p:nvPr/>
          </p:nvGrpSpPr>
          <p:grpSpPr bwMode="auto">
            <a:xfrm>
              <a:off x="1392" y="2352"/>
              <a:ext cx="3264" cy="1248"/>
              <a:chOff x="1392" y="2352"/>
              <a:chExt cx="3264" cy="1248"/>
            </a:xfrm>
          </p:grpSpPr>
          <p:grpSp>
            <p:nvGrpSpPr>
              <p:cNvPr id="81933" name="Group 73"/>
              <p:cNvGrpSpPr>
                <a:grpSpLocks/>
              </p:cNvGrpSpPr>
              <p:nvPr/>
            </p:nvGrpSpPr>
            <p:grpSpPr bwMode="auto">
              <a:xfrm>
                <a:off x="2928" y="2400"/>
                <a:ext cx="1728" cy="144"/>
                <a:chOff x="2928" y="2400"/>
                <a:chExt cx="1728" cy="144"/>
              </a:xfrm>
            </p:grpSpPr>
            <p:sp>
              <p:nvSpPr>
                <p:cNvPr id="81961" name="Rectangle 37"/>
                <p:cNvSpPr>
                  <a:spLocks noChangeArrowheads="1"/>
                </p:cNvSpPr>
                <p:nvPr/>
              </p:nvSpPr>
              <p:spPr bwMode="auto">
                <a:xfrm>
                  <a:off x="2928" y="2400"/>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2" name="Rectangle 38"/>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3" name="Rectangle 39"/>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4" name="Rectangle 40"/>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5" name="Rectangle 41"/>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6" name="Rectangle 42"/>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7" name="Rectangle 43"/>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81934" name="Rectangle 44"/>
              <p:cNvSpPr>
                <a:spLocks noChangeArrowheads="1"/>
              </p:cNvSpPr>
              <p:nvPr/>
            </p:nvSpPr>
            <p:spPr bwMode="auto">
              <a:xfrm>
                <a:off x="2544" y="2352"/>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endParaRPr lang="en-US" sz="1800" b="0">
                  <a:solidFill>
                    <a:srgbClr val="000066"/>
                  </a:solidFill>
                  <a:latin typeface="Symbol" charset="0"/>
                </a:endParaRPr>
              </a:p>
            </p:txBody>
          </p:sp>
          <p:sp>
            <p:nvSpPr>
              <p:cNvPr id="81935" name="Rectangle 45"/>
              <p:cNvSpPr>
                <a:spLocks noChangeArrowheads="1"/>
              </p:cNvSpPr>
              <p:nvPr/>
            </p:nvSpPr>
            <p:spPr bwMode="auto">
              <a:xfrm>
                <a:off x="1392" y="3360"/>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r>
                  <a:rPr lang="en-US" sz="1800" b="0">
                    <a:solidFill>
                      <a:srgbClr val="000066"/>
                    </a:solidFill>
                    <a:latin typeface="Symbol" charset="0"/>
                  </a:rPr>
                  <a:t></a:t>
                </a:r>
              </a:p>
            </p:txBody>
          </p:sp>
          <p:sp>
            <p:nvSpPr>
              <p:cNvPr id="81936" name="Line 46"/>
              <p:cNvSpPr>
                <a:spLocks noChangeShapeType="1"/>
              </p:cNvSpPr>
              <p:nvPr/>
            </p:nvSpPr>
            <p:spPr bwMode="auto">
              <a:xfrm>
                <a:off x="3024"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7" name="Line 47"/>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grpSp>
            <p:nvGrpSpPr>
              <p:cNvPr id="81938" name="Group 72"/>
              <p:cNvGrpSpPr>
                <a:grpSpLocks/>
              </p:cNvGrpSpPr>
              <p:nvPr/>
            </p:nvGrpSpPr>
            <p:grpSpPr bwMode="auto">
              <a:xfrm>
                <a:off x="1824" y="3456"/>
                <a:ext cx="2832" cy="144"/>
                <a:chOff x="1824" y="3456"/>
                <a:chExt cx="2832" cy="144"/>
              </a:xfrm>
            </p:grpSpPr>
            <p:sp>
              <p:nvSpPr>
                <p:cNvPr id="81948" name="Rectangle 49"/>
                <p:cNvSpPr>
                  <a:spLocks noChangeArrowheads="1"/>
                </p:cNvSpPr>
                <p:nvPr/>
              </p:nvSpPr>
              <p:spPr bwMode="auto">
                <a:xfrm>
                  <a:off x="2112" y="3456"/>
                  <a:ext cx="528"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81949" name="Rectangle 50"/>
                <p:cNvSpPr>
                  <a:spLocks noChangeArrowheads="1"/>
                </p:cNvSpPr>
                <p:nvPr/>
              </p:nvSpPr>
              <p:spPr bwMode="auto">
                <a:xfrm>
                  <a:off x="2784"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0" name="Rectangle 51"/>
                <p:cNvSpPr>
                  <a:spLocks noChangeArrowheads="1"/>
                </p:cNvSpPr>
                <p:nvPr/>
              </p:nvSpPr>
              <p:spPr bwMode="auto">
                <a:xfrm>
                  <a:off x="2640"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1" name="Rectangle 52"/>
                <p:cNvSpPr>
                  <a:spLocks noChangeArrowheads="1"/>
                </p:cNvSpPr>
                <p:nvPr/>
              </p:nvSpPr>
              <p:spPr bwMode="auto">
                <a:xfrm>
                  <a:off x="1968"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2" name="Rectangle 53"/>
                <p:cNvSpPr>
                  <a:spLocks noChangeArrowheads="1"/>
                </p:cNvSpPr>
                <p:nvPr/>
              </p:nvSpPr>
              <p:spPr bwMode="auto">
                <a:xfrm>
                  <a:off x="1824"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grpSp>
              <p:nvGrpSpPr>
                <p:cNvPr id="81953" name="Group 71"/>
                <p:cNvGrpSpPr>
                  <a:grpSpLocks/>
                </p:cNvGrpSpPr>
                <p:nvPr/>
              </p:nvGrpSpPr>
              <p:grpSpPr bwMode="auto">
                <a:xfrm>
                  <a:off x="2928" y="3456"/>
                  <a:ext cx="1728" cy="144"/>
                  <a:chOff x="2928" y="3456"/>
                  <a:chExt cx="1728" cy="144"/>
                </a:xfrm>
              </p:grpSpPr>
              <p:sp>
                <p:nvSpPr>
                  <p:cNvPr id="81954" name="Rectangle 55"/>
                  <p:cNvSpPr>
                    <a:spLocks noChangeArrowheads="1"/>
                  </p:cNvSpPr>
                  <p:nvPr/>
                </p:nvSpPr>
                <p:spPr bwMode="auto">
                  <a:xfrm>
                    <a:off x="2928" y="3456"/>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5" name="Rectangle 56"/>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6" name="Rectangle 57"/>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7" name="Rectangle 58"/>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8" name="Rectangle 59"/>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59" name="Rectangle 60"/>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1960" name="Rectangle 61"/>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sp>
            <p:nvSpPr>
              <p:cNvPr id="81939" name="Line 62"/>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0" name="Line 63"/>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1" name="Line 64"/>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2" name="Line 65"/>
              <p:cNvSpPr>
                <a:spLocks noChangeShapeType="1"/>
              </p:cNvSpPr>
              <p:nvPr/>
            </p:nvSpPr>
            <p:spPr bwMode="auto">
              <a:xfrm>
                <a:off x="3168"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3" name="Line 66"/>
              <p:cNvSpPr>
                <a:spLocks noChangeShapeType="1"/>
              </p:cNvSpPr>
              <p:nvPr/>
            </p:nvSpPr>
            <p:spPr bwMode="auto">
              <a:xfrm>
                <a:off x="3312"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4" name="Line 67"/>
              <p:cNvSpPr>
                <a:spLocks noChangeShapeType="1"/>
              </p:cNvSpPr>
              <p:nvPr/>
            </p:nvSpPr>
            <p:spPr bwMode="auto">
              <a:xfrm>
                <a:off x="4320"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5" name="Line 68"/>
              <p:cNvSpPr>
                <a:spLocks noChangeShapeType="1"/>
              </p:cNvSpPr>
              <p:nvPr/>
            </p:nvSpPr>
            <p:spPr bwMode="auto">
              <a:xfrm>
                <a:off x="4464"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6" name="Line 69"/>
              <p:cNvSpPr>
                <a:spLocks noChangeShapeType="1"/>
              </p:cNvSpPr>
              <p:nvPr/>
            </p:nvSpPr>
            <p:spPr bwMode="auto">
              <a:xfrm>
                <a:off x="4608" y="2592"/>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47" name="Rectangle 70"/>
              <p:cNvSpPr>
                <a:spLocks noChangeArrowheads="1"/>
              </p:cNvSpPr>
              <p:nvPr/>
            </p:nvSpPr>
            <p:spPr bwMode="auto">
              <a:xfrm>
                <a:off x="2352" y="3120"/>
                <a:ext cx="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400" b="0">
                    <a:solidFill>
                      <a:srgbClr val="000066"/>
                    </a:solidFill>
                    <a:latin typeface="Courier New" charset="0"/>
                  </a:rPr>
                  <a:t>• • •</a:t>
                </a:r>
              </a:p>
            </p:txBody>
          </p:sp>
        </p:grpSp>
        <p:sp>
          <p:nvSpPr>
            <p:cNvPr id="81927" name="Line 75"/>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28" name="Rectangle 76"/>
            <p:cNvSpPr>
              <a:spLocks noChangeArrowheads="1"/>
            </p:cNvSpPr>
            <p:nvPr/>
          </p:nvSpPr>
          <p:spPr bwMode="auto">
            <a:xfrm>
              <a:off x="3696" y="2104"/>
              <a:ext cx="220"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p>
          </p:txBody>
        </p:sp>
        <p:sp>
          <p:nvSpPr>
            <p:cNvPr id="81929" name="Line 77"/>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0" name="Rectangle 78"/>
            <p:cNvSpPr>
              <a:spLocks noChangeArrowheads="1"/>
            </p:cNvSpPr>
            <p:nvPr/>
          </p:nvSpPr>
          <p:spPr bwMode="auto">
            <a:xfrm>
              <a:off x="3696" y="3640"/>
              <a:ext cx="220"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p>
          </p:txBody>
        </p:sp>
        <p:sp>
          <p:nvSpPr>
            <p:cNvPr id="81931" name="Line 79"/>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1932" name="Rectangle 80"/>
            <p:cNvSpPr>
              <a:spLocks noChangeArrowheads="1"/>
            </p:cNvSpPr>
            <p:nvPr/>
          </p:nvSpPr>
          <p:spPr bwMode="auto">
            <a:xfrm>
              <a:off x="2208" y="3648"/>
              <a:ext cx="188"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k</a:t>
              </a:r>
            </a:p>
          </p:txBody>
        </p:sp>
      </p:grpSp>
    </p:spTree>
    <p:extLst>
      <p:ext uri="{BB962C8B-B14F-4D97-AF65-F5344CB8AC3E}">
        <p14:creationId xmlns:p14="http://schemas.microsoft.com/office/powerpoint/2010/main" val="26935809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323850"/>
            <a:ext cx="7005638" cy="573088"/>
          </a:xfrm>
        </p:spPr>
        <p:txBody>
          <a:bodyPr/>
          <a:lstStyle/>
          <a:p>
            <a:pPr eaLnBrk="1" hangingPunct="1">
              <a:defRPr/>
            </a:pPr>
            <a:r>
              <a:rPr lang="en-US">
                <a:ea typeface="+mj-ea"/>
                <a:cs typeface="+mj-cs"/>
              </a:rPr>
              <a:t>Sign Extension Example</a:t>
            </a:r>
          </a:p>
        </p:txBody>
      </p:sp>
      <p:sp>
        <p:nvSpPr>
          <p:cNvPr id="27650" name="Rectangle 3"/>
          <p:cNvSpPr>
            <a:spLocks noGrp="1" noChangeArrowheads="1"/>
          </p:cNvSpPr>
          <p:nvPr>
            <p:ph idx="1"/>
          </p:nvPr>
        </p:nvSpPr>
        <p:spPr>
          <a:xfrm>
            <a:off x="290513" y="4803775"/>
            <a:ext cx="8307387" cy="1641475"/>
          </a:xfrm>
        </p:spPr>
        <p:txBody>
          <a:bodyPr/>
          <a:lstStyle/>
          <a:p>
            <a:pPr lvl="1" eaLnBrk="1" hangingPunct="1"/>
            <a:r>
              <a:rPr lang="en-US">
                <a:latin typeface="Helvetica" charset="0"/>
                <a:ea typeface="ＭＳ Ｐゴシック" charset="0"/>
              </a:rPr>
              <a:t>Converting from smaller to larger integer data type</a:t>
            </a:r>
          </a:p>
          <a:p>
            <a:pPr lvl="1" eaLnBrk="1" hangingPunct="1"/>
            <a:r>
              <a:rPr lang="en-US">
                <a:latin typeface="Helvetica" charset="0"/>
                <a:ea typeface="ＭＳ Ｐゴシック" charset="0"/>
              </a:rPr>
              <a:t>C automatically performs sign extension</a:t>
            </a:r>
          </a:p>
        </p:txBody>
      </p:sp>
      <p:sp>
        <p:nvSpPr>
          <p:cNvPr id="83971" name="Text Box 5"/>
          <p:cNvSpPr txBox="1">
            <a:spLocks noChangeArrowheads="1"/>
          </p:cNvSpPr>
          <p:nvPr/>
        </p:nvSpPr>
        <p:spPr bwMode="auto">
          <a:xfrm>
            <a:off x="2133600" y="1143000"/>
            <a:ext cx="4191000" cy="12287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a:solidFill>
                  <a:srgbClr val="000066"/>
                </a:solidFill>
                <a:latin typeface="Courier New" charset="0"/>
              </a:rPr>
              <a:t>  short int x =  15213;</a:t>
            </a:r>
          </a:p>
          <a:p>
            <a:r>
              <a:rPr lang="en-US" sz="1800">
                <a:solidFill>
                  <a:srgbClr val="000066"/>
                </a:solidFill>
                <a:latin typeface="Courier New" charset="0"/>
              </a:rPr>
              <a:t>  int      ix = (int) x; </a:t>
            </a:r>
          </a:p>
          <a:p>
            <a:r>
              <a:rPr lang="en-US" sz="1800">
                <a:solidFill>
                  <a:srgbClr val="000066"/>
                </a:solidFill>
                <a:latin typeface="Courier New" charset="0"/>
              </a:rPr>
              <a:t>  short int y = -15213;</a:t>
            </a:r>
          </a:p>
          <a:p>
            <a:r>
              <a:rPr lang="en-US" sz="1800">
                <a:solidFill>
                  <a:srgbClr val="000066"/>
                </a:solidFill>
                <a:latin typeface="Courier New" charset="0"/>
              </a:rPr>
              <a:t>  int      iy = (int) y;</a:t>
            </a:r>
          </a:p>
        </p:txBody>
      </p:sp>
      <p:sp>
        <p:nvSpPr>
          <p:cNvPr id="83972" name="Rectangle 16"/>
          <p:cNvSpPr>
            <a:spLocks noChangeArrowheads="1"/>
          </p:cNvSpPr>
          <p:nvPr/>
        </p:nvSpPr>
        <p:spPr bwMode="auto">
          <a:xfrm>
            <a:off x="1109663" y="2863850"/>
            <a:ext cx="19050"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73" name="Rectangle 19"/>
          <p:cNvSpPr>
            <a:spLocks noChangeArrowheads="1"/>
          </p:cNvSpPr>
          <p:nvPr/>
        </p:nvSpPr>
        <p:spPr bwMode="auto">
          <a:xfrm>
            <a:off x="2082800" y="2863850"/>
            <a:ext cx="17463"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74" name="Rectangle 22"/>
          <p:cNvSpPr>
            <a:spLocks noChangeArrowheads="1"/>
          </p:cNvSpPr>
          <p:nvPr/>
        </p:nvSpPr>
        <p:spPr bwMode="auto">
          <a:xfrm>
            <a:off x="3738563" y="2863850"/>
            <a:ext cx="19050"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grpSp>
        <p:nvGrpSpPr>
          <p:cNvPr id="27655" name="Group 115"/>
          <p:cNvGrpSpPr>
            <a:grpSpLocks/>
          </p:cNvGrpSpPr>
          <p:nvPr/>
        </p:nvGrpSpPr>
        <p:grpSpPr bwMode="auto">
          <a:xfrm>
            <a:off x="355600" y="2844800"/>
            <a:ext cx="8431213" cy="1427163"/>
            <a:chOff x="224" y="1792"/>
            <a:chExt cx="5311" cy="899"/>
          </a:xfrm>
        </p:grpSpPr>
        <p:sp>
          <p:nvSpPr>
            <p:cNvPr id="83976" name="Rectangle 10"/>
            <p:cNvSpPr>
              <a:spLocks noChangeArrowheads="1"/>
            </p:cNvSpPr>
            <p:nvPr/>
          </p:nvSpPr>
          <p:spPr bwMode="auto">
            <a:xfrm>
              <a:off x="782" y="1808"/>
              <a:ext cx="5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Decimal</a:t>
              </a:r>
              <a:endParaRPr lang="en-US" sz="1800">
                <a:solidFill>
                  <a:srgbClr val="000066"/>
                </a:solidFill>
              </a:endParaRPr>
            </a:p>
          </p:txBody>
        </p:sp>
        <p:sp>
          <p:nvSpPr>
            <p:cNvPr id="83977" name="Rectangle 11"/>
            <p:cNvSpPr>
              <a:spLocks noChangeArrowheads="1"/>
            </p:cNvSpPr>
            <p:nvPr/>
          </p:nvSpPr>
          <p:spPr bwMode="auto">
            <a:xfrm>
              <a:off x="1742" y="1808"/>
              <a:ext cx="25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Hex</a:t>
              </a:r>
              <a:endParaRPr lang="en-US" sz="1800">
                <a:solidFill>
                  <a:srgbClr val="000066"/>
                </a:solidFill>
              </a:endParaRPr>
            </a:p>
          </p:txBody>
        </p:sp>
        <p:sp>
          <p:nvSpPr>
            <p:cNvPr id="83978" name="Rectangle 12"/>
            <p:cNvSpPr>
              <a:spLocks noChangeArrowheads="1"/>
            </p:cNvSpPr>
            <p:nvPr/>
          </p:nvSpPr>
          <p:spPr bwMode="auto">
            <a:xfrm>
              <a:off x="3773" y="1808"/>
              <a:ext cx="40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Binary</a:t>
              </a:r>
              <a:endParaRPr lang="en-US" sz="1800">
                <a:solidFill>
                  <a:srgbClr val="000066"/>
                </a:solidFill>
              </a:endParaRPr>
            </a:p>
          </p:txBody>
        </p:sp>
        <p:sp>
          <p:nvSpPr>
            <p:cNvPr id="83979" name="Rectangle 13"/>
            <p:cNvSpPr>
              <a:spLocks noChangeArrowheads="1"/>
            </p:cNvSpPr>
            <p:nvPr/>
          </p:nvSpPr>
          <p:spPr bwMode="auto">
            <a:xfrm>
              <a:off x="224"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0" name="Rectangle 14"/>
            <p:cNvSpPr>
              <a:spLocks noChangeArrowheads="1"/>
            </p:cNvSpPr>
            <p:nvPr/>
          </p:nvSpPr>
          <p:spPr bwMode="auto">
            <a:xfrm>
              <a:off x="224"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1" name="Rectangle 15"/>
            <p:cNvSpPr>
              <a:spLocks noChangeArrowheads="1"/>
            </p:cNvSpPr>
            <p:nvPr/>
          </p:nvSpPr>
          <p:spPr bwMode="auto">
            <a:xfrm>
              <a:off x="236" y="1792"/>
              <a:ext cx="46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2" name="Rectangle 17"/>
            <p:cNvSpPr>
              <a:spLocks noChangeArrowheads="1"/>
            </p:cNvSpPr>
            <p:nvPr/>
          </p:nvSpPr>
          <p:spPr bwMode="auto">
            <a:xfrm>
              <a:off x="699"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3" name="Rectangle 18"/>
            <p:cNvSpPr>
              <a:spLocks noChangeArrowheads="1"/>
            </p:cNvSpPr>
            <p:nvPr/>
          </p:nvSpPr>
          <p:spPr bwMode="auto">
            <a:xfrm>
              <a:off x="711" y="1792"/>
              <a:ext cx="6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4" name="Rectangle 20"/>
            <p:cNvSpPr>
              <a:spLocks noChangeArrowheads="1"/>
            </p:cNvSpPr>
            <p:nvPr/>
          </p:nvSpPr>
          <p:spPr bwMode="auto">
            <a:xfrm>
              <a:off x="1312" y="1792"/>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5" name="Rectangle 21"/>
            <p:cNvSpPr>
              <a:spLocks noChangeArrowheads="1"/>
            </p:cNvSpPr>
            <p:nvPr/>
          </p:nvSpPr>
          <p:spPr bwMode="auto">
            <a:xfrm>
              <a:off x="1323" y="1792"/>
              <a:ext cx="103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6" name="Rectangle 23"/>
            <p:cNvSpPr>
              <a:spLocks noChangeArrowheads="1"/>
            </p:cNvSpPr>
            <p:nvPr/>
          </p:nvSpPr>
          <p:spPr bwMode="auto">
            <a:xfrm>
              <a:off x="2355"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7" name="Rectangle 24"/>
            <p:cNvSpPr>
              <a:spLocks noChangeArrowheads="1"/>
            </p:cNvSpPr>
            <p:nvPr/>
          </p:nvSpPr>
          <p:spPr bwMode="auto">
            <a:xfrm>
              <a:off x="2367" y="1792"/>
              <a:ext cx="315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8" name="Rectangle 25"/>
            <p:cNvSpPr>
              <a:spLocks noChangeArrowheads="1"/>
            </p:cNvSpPr>
            <p:nvPr/>
          </p:nvSpPr>
          <p:spPr bwMode="auto">
            <a:xfrm>
              <a:off x="5523"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89" name="Rectangle 26"/>
            <p:cNvSpPr>
              <a:spLocks noChangeArrowheads="1"/>
            </p:cNvSpPr>
            <p:nvPr/>
          </p:nvSpPr>
          <p:spPr bwMode="auto">
            <a:xfrm>
              <a:off x="5523" y="1792"/>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0" name="Rectangle 27"/>
            <p:cNvSpPr>
              <a:spLocks noChangeArrowheads="1"/>
            </p:cNvSpPr>
            <p:nvPr/>
          </p:nvSpPr>
          <p:spPr bwMode="auto">
            <a:xfrm>
              <a:off x="224"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1" name="Rectangle 28"/>
            <p:cNvSpPr>
              <a:spLocks noChangeArrowheads="1"/>
            </p:cNvSpPr>
            <p:nvPr/>
          </p:nvSpPr>
          <p:spPr bwMode="auto">
            <a:xfrm>
              <a:off x="699"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2" name="Rectangle 29"/>
            <p:cNvSpPr>
              <a:spLocks noChangeArrowheads="1"/>
            </p:cNvSpPr>
            <p:nvPr/>
          </p:nvSpPr>
          <p:spPr bwMode="auto">
            <a:xfrm>
              <a:off x="1312" y="1804"/>
              <a:ext cx="11"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3" name="Rectangle 30"/>
            <p:cNvSpPr>
              <a:spLocks noChangeArrowheads="1"/>
            </p:cNvSpPr>
            <p:nvPr/>
          </p:nvSpPr>
          <p:spPr bwMode="auto">
            <a:xfrm>
              <a:off x="2355"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4" name="Rectangle 31"/>
            <p:cNvSpPr>
              <a:spLocks noChangeArrowheads="1"/>
            </p:cNvSpPr>
            <p:nvPr/>
          </p:nvSpPr>
          <p:spPr bwMode="auto">
            <a:xfrm>
              <a:off x="5523" y="1804"/>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3995" name="Rectangle 32"/>
            <p:cNvSpPr>
              <a:spLocks noChangeArrowheads="1"/>
            </p:cNvSpPr>
            <p:nvPr/>
          </p:nvSpPr>
          <p:spPr bwMode="auto">
            <a:xfrm>
              <a:off x="317" y="1993"/>
              <a:ext cx="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x</a:t>
              </a:r>
              <a:endParaRPr lang="en-US" sz="1800">
                <a:solidFill>
                  <a:srgbClr val="000066"/>
                </a:solidFill>
              </a:endParaRPr>
            </a:p>
          </p:txBody>
        </p:sp>
        <p:sp>
          <p:nvSpPr>
            <p:cNvPr id="83996" name="Rectangle 33"/>
            <p:cNvSpPr>
              <a:spLocks noChangeArrowheads="1"/>
            </p:cNvSpPr>
            <p:nvPr/>
          </p:nvSpPr>
          <p:spPr bwMode="auto">
            <a:xfrm>
              <a:off x="905" y="1986"/>
              <a:ext cx="40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3997" name="Rectangle 34"/>
            <p:cNvSpPr>
              <a:spLocks noChangeArrowheads="1"/>
            </p:cNvSpPr>
            <p:nvPr/>
          </p:nvSpPr>
          <p:spPr bwMode="auto">
            <a:xfrm>
              <a:off x="1929" y="1993"/>
              <a:ext cx="43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3B 6D</a:t>
              </a:r>
              <a:endParaRPr lang="en-US" sz="1800">
                <a:solidFill>
                  <a:srgbClr val="000066"/>
                </a:solidFill>
              </a:endParaRPr>
            </a:p>
          </p:txBody>
        </p:sp>
        <p:sp>
          <p:nvSpPr>
            <p:cNvPr id="83998" name="Rectangle 35"/>
            <p:cNvSpPr>
              <a:spLocks noChangeArrowheads="1"/>
            </p:cNvSpPr>
            <p:nvPr/>
          </p:nvSpPr>
          <p:spPr bwMode="auto">
            <a:xfrm>
              <a:off x="4060" y="1993"/>
              <a:ext cx="146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00111011 01101101</a:t>
              </a:r>
              <a:endParaRPr lang="en-US" sz="1800">
                <a:solidFill>
                  <a:srgbClr val="000066"/>
                </a:solidFill>
              </a:endParaRPr>
            </a:p>
          </p:txBody>
        </p:sp>
        <p:sp>
          <p:nvSpPr>
            <p:cNvPr id="83999" name="Rectangle 36"/>
            <p:cNvSpPr>
              <a:spLocks noChangeArrowheads="1"/>
            </p:cNvSpPr>
            <p:nvPr/>
          </p:nvSpPr>
          <p:spPr bwMode="auto">
            <a:xfrm>
              <a:off x="224"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0" name="Rectangle 37"/>
            <p:cNvSpPr>
              <a:spLocks noChangeArrowheads="1"/>
            </p:cNvSpPr>
            <p:nvPr/>
          </p:nvSpPr>
          <p:spPr bwMode="auto">
            <a:xfrm>
              <a:off x="236" y="1970"/>
              <a:ext cx="46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1" name="Rectangle 38"/>
            <p:cNvSpPr>
              <a:spLocks noChangeArrowheads="1"/>
            </p:cNvSpPr>
            <p:nvPr/>
          </p:nvSpPr>
          <p:spPr bwMode="auto">
            <a:xfrm>
              <a:off x="699"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2" name="Rectangle 39"/>
            <p:cNvSpPr>
              <a:spLocks noChangeArrowheads="1"/>
            </p:cNvSpPr>
            <p:nvPr/>
          </p:nvSpPr>
          <p:spPr bwMode="auto">
            <a:xfrm>
              <a:off x="711" y="1970"/>
              <a:ext cx="6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3" name="Rectangle 40"/>
            <p:cNvSpPr>
              <a:spLocks noChangeArrowheads="1"/>
            </p:cNvSpPr>
            <p:nvPr/>
          </p:nvSpPr>
          <p:spPr bwMode="auto">
            <a:xfrm>
              <a:off x="1312" y="1970"/>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4" name="Rectangle 41"/>
            <p:cNvSpPr>
              <a:spLocks noChangeArrowheads="1"/>
            </p:cNvSpPr>
            <p:nvPr/>
          </p:nvSpPr>
          <p:spPr bwMode="auto">
            <a:xfrm>
              <a:off x="1323" y="1970"/>
              <a:ext cx="103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5" name="Rectangle 42"/>
            <p:cNvSpPr>
              <a:spLocks noChangeArrowheads="1"/>
            </p:cNvSpPr>
            <p:nvPr/>
          </p:nvSpPr>
          <p:spPr bwMode="auto">
            <a:xfrm>
              <a:off x="2355"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6" name="Rectangle 43"/>
            <p:cNvSpPr>
              <a:spLocks noChangeArrowheads="1"/>
            </p:cNvSpPr>
            <p:nvPr/>
          </p:nvSpPr>
          <p:spPr bwMode="auto">
            <a:xfrm>
              <a:off x="2367" y="1970"/>
              <a:ext cx="315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7" name="Rectangle 44"/>
            <p:cNvSpPr>
              <a:spLocks noChangeArrowheads="1"/>
            </p:cNvSpPr>
            <p:nvPr/>
          </p:nvSpPr>
          <p:spPr bwMode="auto">
            <a:xfrm>
              <a:off x="5523" y="1970"/>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8" name="Rectangle 45"/>
            <p:cNvSpPr>
              <a:spLocks noChangeArrowheads="1"/>
            </p:cNvSpPr>
            <p:nvPr/>
          </p:nvSpPr>
          <p:spPr bwMode="auto">
            <a:xfrm>
              <a:off x="224"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09" name="Rectangle 46"/>
            <p:cNvSpPr>
              <a:spLocks noChangeArrowheads="1"/>
            </p:cNvSpPr>
            <p:nvPr/>
          </p:nvSpPr>
          <p:spPr bwMode="auto">
            <a:xfrm>
              <a:off x="699"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0" name="Rectangle 47"/>
            <p:cNvSpPr>
              <a:spLocks noChangeArrowheads="1"/>
            </p:cNvSpPr>
            <p:nvPr/>
          </p:nvSpPr>
          <p:spPr bwMode="auto">
            <a:xfrm>
              <a:off x="1312" y="1982"/>
              <a:ext cx="11"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1" name="Rectangle 48"/>
            <p:cNvSpPr>
              <a:spLocks noChangeArrowheads="1"/>
            </p:cNvSpPr>
            <p:nvPr/>
          </p:nvSpPr>
          <p:spPr bwMode="auto">
            <a:xfrm>
              <a:off x="2355"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2" name="Rectangle 49"/>
            <p:cNvSpPr>
              <a:spLocks noChangeArrowheads="1"/>
            </p:cNvSpPr>
            <p:nvPr/>
          </p:nvSpPr>
          <p:spPr bwMode="auto">
            <a:xfrm>
              <a:off x="5523" y="1982"/>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3" name="Rectangle 50"/>
            <p:cNvSpPr>
              <a:spLocks noChangeArrowheads="1"/>
            </p:cNvSpPr>
            <p:nvPr/>
          </p:nvSpPr>
          <p:spPr bwMode="auto">
            <a:xfrm>
              <a:off x="316" y="2170"/>
              <a:ext cx="1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ix</a:t>
              </a:r>
              <a:endParaRPr lang="en-US" sz="1800">
                <a:solidFill>
                  <a:srgbClr val="000066"/>
                </a:solidFill>
              </a:endParaRPr>
            </a:p>
          </p:txBody>
        </p:sp>
        <p:sp>
          <p:nvSpPr>
            <p:cNvPr id="84014" name="Rectangle 51"/>
            <p:cNvSpPr>
              <a:spLocks noChangeArrowheads="1"/>
            </p:cNvSpPr>
            <p:nvPr/>
          </p:nvSpPr>
          <p:spPr bwMode="auto">
            <a:xfrm>
              <a:off x="905" y="2164"/>
              <a:ext cx="40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4015" name="Rectangle 52"/>
            <p:cNvSpPr>
              <a:spLocks noChangeArrowheads="1"/>
            </p:cNvSpPr>
            <p:nvPr/>
          </p:nvSpPr>
          <p:spPr bwMode="auto">
            <a:xfrm>
              <a:off x="1410" y="2170"/>
              <a:ext cx="95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00 00 3B 6D</a:t>
              </a:r>
              <a:endParaRPr lang="en-US" sz="1800">
                <a:solidFill>
                  <a:srgbClr val="000066"/>
                </a:solidFill>
              </a:endParaRPr>
            </a:p>
          </p:txBody>
        </p:sp>
        <p:sp>
          <p:nvSpPr>
            <p:cNvPr id="84016" name="Rectangle 53"/>
            <p:cNvSpPr>
              <a:spLocks noChangeArrowheads="1"/>
            </p:cNvSpPr>
            <p:nvPr/>
          </p:nvSpPr>
          <p:spPr bwMode="auto">
            <a:xfrm>
              <a:off x="2506" y="2170"/>
              <a:ext cx="302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00000000 00000000 00111011 01101101</a:t>
              </a:r>
              <a:endParaRPr lang="en-US" sz="1800">
                <a:solidFill>
                  <a:srgbClr val="000066"/>
                </a:solidFill>
              </a:endParaRPr>
            </a:p>
          </p:txBody>
        </p:sp>
        <p:sp>
          <p:nvSpPr>
            <p:cNvPr id="84017" name="Rectangle 54"/>
            <p:cNvSpPr>
              <a:spLocks noChangeArrowheads="1"/>
            </p:cNvSpPr>
            <p:nvPr/>
          </p:nvSpPr>
          <p:spPr bwMode="auto">
            <a:xfrm>
              <a:off x="224"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8" name="Rectangle 55"/>
            <p:cNvSpPr>
              <a:spLocks noChangeArrowheads="1"/>
            </p:cNvSpPr>
            <p:nvPr/>
          </p:nvSpPr>
          <p:spPr bwMode="auto">
            <a:xfrm>
              <a:off x="236" y="2147"/>
              <a:ext cx="46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19" name="Rectangle 56"/>
            <p:cNvSpPr>
              <a:spLocks noChangeArrowheads="1"/>
            </p:cNvSpPr>
            <p:nvPr/>
          </p:nvSpPr>
          <p:spPr bwMode="auto">
            <a:xfrm>
              <a:off x="699"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0" name="Rectangle 57"/>
            <p:cNvSpPr>
              <a:spLocks noChangeArrowheads="1"/>
            </p:cNvSpPr>
            <p:nvPr/>
          </p:nvSpPr>
          <p:spPr bwMode="auto">
            <a:xfrm>
              <a:off x="711" y="2147"/>
              <a:ext cx="6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1" name="Rectangle 58"/>
            <p:cNvSpPr>
              <a:spLocks noChangeArrowheads="1"/>
            </p:cNvSpPr>
            <p:nvPr/>
          </p:nvSpPr>
          <p:spPr bwMode="auto">
            <a:xfrm>
              <a:off x="1312" y="2147"/>
              <a:ext cx="1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2" name="Rectangle 59"/>
            <p:cNvSpPr>
              <a:spLocks noChangeArrowheads="1"/>
            </p:cNvSpPr>
            <p:nvPr/>
          </p:nvSpPr>
          <p:spPr bwMode="auto">
            <a:xfrm>
              <a:off x="1323" y="2147"/>
              <a:ext cx="103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3" name="Rectangle 60"/>
            <p:cNvSpPr>
              <a:spLocks noChangeArrowheads="1"/>
            </p:cNvSpPr>
            <p:nvPr/>
          </p:nvSpPr>
          <p:spPr bwMode="auto">
            <a:xfrm>
              <a:off x="2355"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4" name="Rectangle 61"/>
            <p:cNvSpPr>
              <a:spLocks noChangeArrowheads="1"/>
            </p:cNvSpPr>
            <p:nvPr/>
          </p:nvSpPr>
          <p:spPr bwMode="auto">
            <a:xfrm>
              <a:off x="2367" y="2147"/>
              <a:ext cx="315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5" name="Rectangle 62"/>
            <p:cNvSpPr>
              <a:spLocks noChangeArrowheads="1"/>
            </p:cNvSpPr>
            <p:nvPr/>
          </p:nvSpPr>
          <p:spPr bwMode="auto">
            <a:xfrm>
              <a:off x="5523" y="2147"/>
              <a:ext cx="12"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6" name="Rectangle 63"/>
            <p:cNvSpPr>
              <a:spLocks noChangeArrowheads="1"/>
            </p:cNvSpPr>
            <p:nvPr/>
          </p:nvSpPr>
          <p:spPr bwMode="auto">
            <a:xfrm>
              <a:off x="224"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7" name="Rectangle 64"/>
            <p:cNvSpPr>
              <a:spLocks noChangeArrowheads="1"/>
            </p:cNvSpPr>
            <p:nvPr/>
          </p:nvSpPr>
          <p:spPr bwMode="auto">
            <a:xfrm>
              <a:off x="699"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8" name="Rectangle 65"/>
            <p:cNvSpPr>
              <a:spLocks noChangeArrowheads="1"/>
            </p:cNvSpPr>
            <p:nvPr/>
          </p:nvSpPr>
          <p:spPr bwMode="auto">
            <a:xfrm>
              <a:off x="1312" y="2160"/>
              <a:ext cx="11"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29" name="Rectangle 66"/>
            <p:cNvSpPr>
              <a:spLocks noChangeArrowheads="1"/>
            </p:cNvSpPr>
            <p:nvPr/>
          </p:nvSpPr>
          <p:spPr bwMode="auto">
            <a:xfrm>
              <a:off x="2355"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0" name="Rectangle 67"/>
            <p:cNvSpPr>
              <a:spLocks noChangeArrowheads="1"/>
            </p:cNvSpPr>
            <p:nvPr/>
          </p:nvSpPr>
          <p:spPr bwMode="auto">
            <a:xfrm>
              <a:off x="5523" y="2160"/>
              <a:ext cx="12" cy="1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1" name="Rectangle 68"/>
            <p:cNvSpPr>
              <a:spLocks noChangeArrowheads="1"/>
            </p:cNvSpPr>
            <p:nvPr/>
          </p:nvSpPr>
          <p:spPr bwMode="auto">
            <a:xfrm>
              <a:off x="317" y="2348"/>
              <a:ext cx="8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y</a:t>
              </a:r>
              <a:endParaRPr lang="en-US" sz="1800">
                <a:solidFill>
                  <a:srgbClr val="000066"/>
                </a:solidFill>
              </a:endParaRPr>
            </a:p>
          </p:txBody>
        </p:sp>
        <p:sp>
          <p:nvSpPr>
            <p:cNvPr id="84032" name="Rectangle 69"/>
            <p:cNvSpPr>
              <a:spLocks noChangeArrowheads="1"/>
            </p:cNvSpPr>
            <p:nvPr/>
          </p:nvSpPr>
          <p:spPr bwMode="auto">
            <a:xfrm>
              <a:off x="857" y="2341"/>
              <a:ext cx="44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4033" name="Rectangle 70"/>
            <p:cNvSpPr>
              <a:spLocks noChangeArrowheads="1"/>
            </p:cNvSpPr>
            <p:nvPr/>
          </p:nvSpPr>
          <p:spPr bwMode="auto">
            <a:xfrm>
              <a:off x="1929" y="2348"/>
              <a:ext cx="43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C4 93</a:t>
              </a:r>
              <a:endParaRPr lang="en-US" sz="1800">
                <a:solidFill>
                  <a:srgbClr val="000066"/>
                </a:solidFill>
              </a:endParaRPr>
            </a:p>
          </p:txBody>
        </p:sp>
        <p:sp>
          <p:nvSpPr>
            <p:cNvPr id="84034" name="Rectangle 71"/>
            <p:cNvSpPr>
              <a:spLocks noChangeArrowheads="1"/>
            </p:cNvSpPr>
            <p:nvPr/>
          </p:nvSpPr>
          <p:spPr bwMode="auto">
            <a:xfrm>
              <a:off x="4060" y="2348"/>
              <a:ext cx="146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11000100 10010011</a:t>
              </a:r>
              <a:endParaRPr lang="en-US" sz="1800">
                <a:solidFill>
                  <a:srgbClr val="000066"/>
                </a:solidFill>
              </a:endParaRPr>
            </a:p>
          </p:txBody>
        </p:sp>
        <p:sp>
          <p:nvSpPr>
            <p:cNvPr id="84035" name="Rectangle 72"/>
            <p:cNvSpPr>
              <a:spLocks noChangeArrowheads="1"/>
            </p:cNvSpPr>
            <p:nvPr/>
          </p:nvSpPr>
          <p:spPr bwMode="auto">
            <a:xfrm>
              <a:off x="224"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6" name="Rectangle 73"/>
            <p:cNvSpPr>
              <a:spLocks noChangeArrowheads="1"/>
            </p:cNvSpPr>
            <p:nvPr/>
          </p:nvSpPr>
          <p:spPr bwMode="auto">
            <a:xfrm>
              <a:off x="236" y="2325"/>
              <a:ext cx="46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7" name="Rectangle 74"/>
            <p:cNvSpPr>
              <a:spLocks noChangeArrowheads="1"/>
            </p:cNvSpPr>
            <p:nvPr/>
          </p:nvSpPr>
          <p:spPr bwMode="auto">
            <a:xfrm>
              <a:off x="699"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8" name="Rectangle 75"/>
            <p:cNvSpPr>
              <a:spLocks noChangeArrowheads="1"/>
            </p:cNvSpPr>
            <p:nvPr/>
          </p:nvSpPr>
          <p:spPr bwMode="auto">
            <a:xfrm>
              <a:off x="711" y="2325"/>
              <a:ext cx="6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39" name="Rectangle 76"/>
            <p:cNvSpPr>
              <a:spLocks noChangeArrowheads="1"/>
            </p:cNvSpPr>
            <p:nvPr/>
          </p:nvSpPr>
          <p:spPr bwMode="auto">
            <a:xfrm>
              <a:off x="1312" y="2325"/>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0" name="Rectangle 77"/>
            <p:cNvSpPr>
              <a:spLocks noChangeArrowheads="1"/>
            </p:cNvSpPr>
            <p:nvPr/>
          </p:nvSpPr>
          <p:spPr bwMode="auto">
            <a:xfrm>
              <a:off x="1323" y="2325"/>
              <a:ext cx="103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1" name="Rectangle 78"/>
            <p:cNvSpPr>
              <a:spLocks noChangeArrowheads="1"/>
            </p:cNvSpPr>
            <p:nvPr/>
          </p:nvSpPr>
          <p:spPr bwMode="auto">
            <a:xfrm>
              <a:off x="2355"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2" name="Rectangle 79"/>
            <p:cNvSpPr>
              <a:spLocks noChangeArrowheads="1"/>
            </p:cNvSpPr>
            <p:nvPr/>
          </p:nvSpPr>
          <p:spPr bwMode="auto">
            <a:xfrm>
              <a:off x="2367" y="2325"/>
              <a:ext cx="315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3" name="Rectangle 80"/>
            <p:cNvSpPr>
              <a:spLocks noChangeArrowheads="1"/>
            </p:cNvSpPr>
            <p:nvPr/>
          </p:nvSpPr>
          <p:spPr bwMode="auto">
            <a:xfrm>
              <a:off x="5523" y="2325"/>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4" name="Rectangle 81"/>
            <p:cNvSpPr>
              <a:spLocks noChangeArrowheads="1"/>
            </p:cNvSpPr>
            <p:nvPr/>
          </p:nvSpPr>
          <p:spPr bwMode="auto">
            <a:xfrm>
              <a:off x="224"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5" name="Rectangle 82"/>
            <p:cNvSpPr>
              <a:spLocks noChangeArrowheads="1"/>
            </p:cNvSpPr>
            <p:nvPr/>
          </p:nvSpPr>
          <p:spPr bwMode="auto">
            <a:xfrm>
              <a:off x="699"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6" name="Rectangle 83"/>
            <p:cNvSpPr>
              <a:spLocks noChangeArrowheads="1"/>
            </p:cNvSpPr>
            <p:nvPr/>
          </p:nvSpPr>
          <p:spPr bwMode="auto">
            <a:xfrm>
              <a:off x="1312" y="2337"/>
              <a:ext cx="11"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7" name="Rectangle 84"/>
            <p:cNvSpPr>
              <a:spLocks noChangeArrowheads="1"/>
            </p:cNvSpPr>
            <p:nvPr/>
          </p:nvSpPr>
          <p:spPr bwMode="auto">
            <a:xfrm>
              <a:off x="2355"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8" name="Rectangle 85"/>
            <p:cNvSpPr>
              <a:spLocks noChangeArrowheads="1"/>
            </p:cNvSpPr>
            <p:nvPr/>
          </p:nvSpPr>
          <p:spPr bwMode="auto">
            <a:xfrm>
              <a:off x="5523" y="2337"/>
              <a:ext cx="12" cy="1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49" name="Rectangle 86"/>
            <p:cNvSpPr>
              <a:spLocks noChangeArrowheads="1"/>
            </p:cNvSpPr>
            <p:nvPr/>
          </p:nvSpPr>
          <p:spPr bwMode="auto">
            <a:xfrm>
              <a:off x="316" y="2526"/>
              <a:ext cx="1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iy</a:t>
              </a:r>
              <a:endParaRPr lang="en-US" sz="1800">
                <a:solidFill>
                  <a:srgbClr val="000066"/>
                </a:solidFill>
              </a:endParaRPr>
            </a:p>
          </p:txBody>
        </p:sp>
        <p:sp>
          <p:nvSpPr>
            <p:cNvPr id="84050" name="Rectangle 87"/>
            <p:cNvSpPr>
              <a:spLocks noChangeArrowheads="1"/>
            </p:cNvSpPr>
            <p:nvPr/>
          </p:nvSpPr>
          <p:spPr bwMode="auto">
            <a:xfrm>
              <a:off x="857" y="2519"/>
              <a:ext cx="448"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Arial" charset="0"/>
                </a:rPr>
                <a:t>-15213</a:t>
              </a:r>
              <a:endParaRPr lang="en-US" sz="1800">
                <a:solidFill>
                  <a:srgbClr val="000066"/>
                </a:solidFill>
              </a:endParaRPr>
            </a:p>
          </p:txBody>
        </p:sp>
        <p:sp>
          <p:nvSpPr>
            <p:cNvPr id="84051" name="Rectangle 88"/>
            <p:cNvSpPr>
              <a:spLocks noChangeArrowheads="1"/>
            </p:cNvSpPr>
            <p:nvPr/>
          </p:nvSpPr>
          <p:spPr bwMode="auto">
            <a:xfrm>
              <a:off x="1410" y="2526"/>
              <a:ext cx="951"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FF FF C4 93</a:t>
              </a:r>
              <a:endParaRPr lang="en-US" sz="1800">
                <a:solidFill>
                  <a:srgbClr val="000066"/>
                </a:solidFill>
              </a:endParaRPr>
            </a:p>
          </p:txBody>
        </p:sp>
        <p:sp>
          <p:nvSpPr>
            <p:cNvPr id="84052" name="Rectangle 89"/>
            <p:cNvSpPr>
              <a:spLocks noChangeArrowheads="1"/>
            </p:cNvSpPr>
            <p:nvPr/>
          </p:nvSpPr>
          <p:spPr bwMode="auto">
            <a:xfrm>
              <a:off x="2506" y="2526"/>
              <a:ext cx="3024"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lnSpc>
                  <a:spcPct val="90000"/>
                </a:lnSpc>
              </a:pPr>
              <a:r>
                <a:rPr lang="en-US" sz="1800" b="0">
                  <a:solidFill>
                    <a:srgbClr val="000000"/>
                  </a:solidFill>
                  <a:latin typeface="Courier New" charset="0"/>
                </a:rPr>
                <a:t>11111111 11111111 11000100 10010011</a:t>
              </a:r>
              <a:endParaRPr lang="en-US" sz="1800">
                <a:solidFill>
                  <a:srgbClr val="000066"/>
                </a:solidFill>
              </a:endParaRPr>
            </a:p>
          </p:txBody>
        </p:sp>
        <p:sp>
          <p:nvSpPr>
            <p:cNvPr id="84053" name="Rectangle 90"/>
            <p:cNvSpPr>
              <a:spLocks noChangeArrowheads="1"/>
            </p:cNvSpPr>
            <p:nvPr/>
          </p:nvSpPr>
          <p:spPr bwMode="auto">
            <a:xfrm>
              <a:off x="224"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4" name="Rectangle 91"/>
            <p:cNvSpPr>
              <a:spLocks noChangeArrowheads="1"/>
            </p:cNvSpPr>
            <p:nvPr/>
          </p:nvSpPr>
          <p:spPr bwMode="auto">
            <a:xfrm>
              <a:off x="236" y="2503"/>
              <a:ext cx="463"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5" name="Rectangle 92"/>
            <p:cNvSpPr>
              <a:spLocks noChangeArrowheads="1"/>
            </p:cNvSpPr>
            <p:nvPr/>
          </p:nvSpPr>
          <p:spPr bwMode="auto">
            <a:xfrm>
              <a:off x="699"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6" name="Rectangle 93"/>
            <p:cNvSpPr>
              <a:spLocks noChangeArrowheads="1"/>
            </p:cNvSpPr>
            <p:nvPr/>
          </p:nvSpPr>
          <p:spPr bwMode="auto">
            <a:xfrm>
              <a:off x="711" y="2503"/>
              <a:ext cx="60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7" name="Rectangle 94"/>
            <p:cNvSpPr>
              <a:spLocks noChangeArrowheads="1"/>
            </p:cNvSpPr>
            <p:nvPr/>
          </p:nvSpPr>
          <p:spPr bwMode="auto">
            <a:xfrm>
              <a:off x="1312" y="2503"/>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8" name="Rectangle 95"/>
            <p:cNvSpPr>
              <a:spLocks noChangeArrowheads="1"/>
            </p:cNvSpPr>
            <p:nvPr/>
          </p:nvSpPr>
          <p:spPr bwMode="auto">
            <a:xfrm>
              <a:off x="1323" y="2503"/>
              <a:ext cx="103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59" name="Rectangle 96"/>
            <p:cNvSpPr>
              <a:spLocks noChangeArrowheads="1"/>
            </p:cNvSpPr>
            <p:nvPr/>
          </p:nvSpPr>
          <p:spPr bwMode="auto">
            <a:xfrm>
              <a:off x="2355"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0" name="Rectangle 97"/>
            <p:cNvSpPr>
              <a:spLocks noChangeArrowheads="1"/>
            </p:cNvSpPr>
            <p:nvPr/>
          </p:nvSpPr>
          <p:spPr bwMode="auto">
            <a:xfrm>
              <a:off x="2367" y="2503"/>
              <a:ext cx="3156"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1" name="Rectangle 98"/>
            <p:cNvSpPr>
              <a:spLocks noChangeArrowheads="1"/>
            </p:cNvSpPr>
            <p:nvPr/>
          </p:nvSpPr>
          <p:spPr bwMode="auto">
            <a:xfrm>
              <a:off x="5523" y="2503"/>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2" name="Rectangle 99"/>
            <p:cNvSpPr>
              <a:spLocks noChangeArrowheads="1"/>
            </p:cNvSpPr>
            <p:nvPr/>
          </p:nvSpPr>
          <p:spPr bwMode="auto">
            <a:xfrm>
              <a:off x="224"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3" name="Rectangle 100"/>
            <p:cNvSpPr>
              <a:spLocks noChangeArrowheads="1"/>
            </p:cNvSpPr>
            <p:nvPr/>
          </p:nvSpPr>
          <p:spPr bwMode="auto">
            <a:xfrm>
              <a:off x="224"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4" name="Rectangle 101"/>
            <p:cNvSpPr>
              <a:spLocks noChangeArrowheads="1"/>
            </p:cNvSpPr>
            <p:nvPr/>
          </p:nvSpPr>
          <p:spPr bwMode="auto">
            <a:xfrm>
              <a:off x="224"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5" name="Rectangle 102"/>
            <p:cNvSpPr>
              <a:spLocks noChangeArrowheads="1"/>
            </p:cNvSpPr>
            <p:nvPr/>
          </p:nvSpPr>
          <p:spPr bwMode="auto">
            <a:xfrm>
              <a:off x="236" y="2679"/>
              <a:ext cx="46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6" name="Rectangle 103"/>
            <p:cNvSpPr>
              <a:spLocks noChangeArrowheads="1"/>
            </p:cNvSpPr>
            <p:nvPr/>
          </p:nvSpPr>
          <p:spPr bwMode="auto">
            <a:xfrm>
              <a:off x="699"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7" name="Rectangle 104"/>
            <p:cNvSpPr>
              <a:spLocks noChangeArrowheads="1"/>
            </p:cNvSpPr>
            <p:nvPr/>
          </p:nvSpPr>
          <p:spPr bwMode="auto">
            <a:xfrm>
              <a:off x="699"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8" name="Rectangle 105"/>
            <p:cNvSpPr>
              <a:spLocks noChangeArrowheads="1"/>
            </p:cNvSpPr>
            <p:nvPr/>
          </p:nvSpPr>
          <p:spPr bwMode="auto">
            <a:xfrm>
              <a:off x="711" y="2679"/>
              <a:ext cx="60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69" name="Rectangle 106"/>
            <p:cNvSpPr>
              <a:spLocks noChangeArrowheads="1"/>
            </p:cNvSpPr>
            <p:nvPr/>
          </p:nvSpPr>
          <p:spPr bwMode="auto">
            <a:xfrm>
              <a:off x="1312" y="2515"/>
              <a:ext cx="11"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0" name="Rectangle 107"/>
            <p:cNvSpPr>
              <a:spLocks noChangeArrowheads="1"/>
            </p:cNvSpPr>
            <p:nvPr/>
          </p:nvSpPr>
          <p:spPr bwMode="auto">
            <a:xfrm>
              <a:off x="1312" y="2679"/>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1" name="Rectangle 108"/>
            <p:cNvSpPr>
              <a:spLocks noChangeArrowheads="1"/>
            </p:cNvSpPr>
            <p:nvPr/>
          </p:nvSpPr>
          <p:spPr bwMode="auto">
            <a:xfrm>
              <a:off x="1323" y="2679"/>
              <a:ext cx="103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2" name="Rectangle 109"/>
            <p:cNvSpPr>
              <a:spLocks noChangeArrowheads="1"/>
            </p:cNvSpPr>
            <p:nvPr/>
          </p:nvSpPr>
          <p:spPr bwMode="auto">
            <a:xfrm>
              <a:off x="2355"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3" name="Rectangle 110"/>
            <p:cNvSpPr>
              <a:spLocks noChangeArrowheads="1"/>
            </p:cNvSpPr>
            <p:nvPr/>
          </p:nvSpPr>
          <p:spPr bwMode="auto">
            <a:xfrm>
              <a:off x="2355"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4" name="Rectangle 111"/>
            <p:cNvSpPr>
              <a:spLocks noChangeArrowheads="1"/>
            </p:cNvSpPr>
            <p:nvPr/>
          </p:nvSpPr>
          <p:spPr bwMode="auto">
            <a:xfrm>
              <a:off x="2367" y="2679"/>
              <a:ext cx="3156"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5" name="Rectangle 112"/>
            <p:cNvSpPr>
              <a:spLocks noChangeArrowheads="1"/>
            </p:cNvSpPr>
            <p:nvPr/>
          </p:nvSpPr>
          <p:spPr bwMode="auto">
            <a:xfrm>
              <a:off x="5523" y="2515"/>
              <a:ext cx="12"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6" name="Rectangle 113"/>
            <p:cNvSpPr>
              <a:spLocks noChangeArrowheads="1"/>
            </p:cNvSpPr>
            <p:nvPr/>
          </p:nvSpPr>
          <p:spPr bwMode="auto">
            <a:xfrm>
              <a:off x="5523"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sp>
          <p:nvSpPr>
            <p:cNvPr id="84077" name="Rectangle 114"/>
            <p:cNvSpPr>
              <a:spLocks noChangeArrowheads="1"/>
            </p:cNvSpPr>
            <p:nvPr/>
          </p:nvSpPr>
          <p:spPr bwMode="auto">
            <a:xfrm>
              <a:off x="5523" y="2679"/>
              <a:ext cx="12"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lnSpc>
                  <a:spcPct val="90000"/>
                </a:lnSpc>
              </a:pPr>
              <a:endParaRPr lang="en-US" sz="1800">
                <a:solidFill>
                  <a:srgbClr val="000066"/>
                </a:solidFill>
              </a:endParaRPr>
            </a:p>
          </p:txBody>
        </p:sp>
      </p:grpSp>
    </p:spTree>
    <p:extLst>
      <p:ext uri="{BB962C8B-B14F-4D97-AF65-F5344CB8AC3E}">
        <p14:creationId xmlns:p14="http://schemas.microsoft.com/office/powerpoint/2010/main" val="37907943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dissolve">
                                      <p:cBhvr>
                                        <p:cTn id="7" dur="500"/>
                                        <p:tgtEl>
                                          <p:spTgt spid="276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0">
                                            <p:txEl>
                                              <p:pRg st="0" end="0"/>
                                            </p:txEl>
                                          </p:spTgt>
                                        </p:tgtEl>
                                        <p:attrNameLst>
                                          <p:attrName>style.visibility</p:attrName>
                                        </p:attrNameLst>
                                      </p:cBhvr>
                                      <p:to>
                                        <p:strVal val="visible"/>
                                      </p:to>
                                    </p:set>
                                    <p:animEffect transition="in" filter="dissolve">
                                      <p:cBhvr>
                                        <p:cTn id="12" dur="500"/>
                                        <p:tgtEl>
                                          <p:spTgt spid="27650">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650">
                                            <p:txEl>
                                              <p:pRg st="1" end="1"/>
                                            </p:txEl>
                                          </p:spTgt>
                                        </p:tgtEl>
                                        <p:attrNameLst>
                                          <p:attrName>style.visibility</p:attrName>
                                        </p:attrNameLst>
                                      </p:cBhvr>
                                      <p:to>
                                        <p:strVal val="visible"/>
                                      </p:to>
                                    </p:set>
                                    <p:animEffect transition="in" filter="dissolve">
                                      <p:cBhvr>
                                        <p:cTn id="15" dur="500"/>
                                        <p:tgtEl>
                                          <p:spTgt spid="276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323850"/>
            <a:ext cx="8153400" cy="555625"/>
          </a:xfrm>
          <a:effectLst>
            <a:outerShdw blurRad="63500" dist="53882" dir="2700000" algn="ctr" rotWithShape="0">
              <a:srgbClr val="969696"/>
            </a:outerShdw>
          </a:effectLst>
        </p:spPr>
        <p:txBody>
          <a:bodyPr/>
          <a:lstStyle/>
          <a:p>
            <a:pPr eaLnBrk="1" hangingPunct="1">
              <a:defRPr/>
            </a:pPr>
            <a:r>
              <a:rPr lang="en-US">
                <a:ea typeface="+mj-ea"/>
                <a:cs typeface="+mj-cs"/>
              </a:rPr>
              <a:t>Justification For Sign Extension</a:t>
            </a:r>
          </a:p>
        </p:txBody>
      </p:sp>
      <p:sp>
        <p:nvSpPr>
          <p:cNvPr id="48131" name="Rectangle 3"/>
          <p:cNvSpPr>
            <a:spLocks noGrp="1" noChangeArrowheads="1"/>
          </p:cNvSpPr>
          <p:nvPr>
            <p:ph idx="1"/>
          </p:nvPr>
        </p:nvSpPr>
        <p:spPr>
          <a:xfrm>
            <a:off x="303213" y="1220788"/>
            <a:ext cx="8294687" cy="1566862"/>
          </a:xfrm>
        </p:spPr>
        <p:txBody>
          <a:bodyPr lIns="90487" tIns="44450" rIns="90487" bIns="44450"/>
          <a:lstStyle/>
          <a:p>
            <a:pPr eaLnBrk="1" hangingPunct="1">
              <a:tabLst>
                <a:tab pos="1549400" algn="l"/>
                <a:tab pos="4000500" algn="l"/>
                <a:tab pos="4457700" algn="l"/>
              </a:tabLst>
              <a:defRPr/>
            </a:pPr>
            <a:r>
              <a:rPr lang="en-US">
                <a:latin typeface="Helvetica" charset="0"/>
              </a:rPr>
              <a:t>Prove Correctness by Induction on </a:t>
            </a:r>
            <a:r>
              <a:rPr lang="en-US" i="1">
                <a:latin typeface="Helvetica" charset="0"/>
              </a:rPr>
              <a:t>k</a:t>
            </a:r>
            <a:endParaRPr lang="en-US">
              <a:latin typeface="Helvetica" charset="0"/>
            </a:endParaRPr>
          </a:p>
          <a:p>
            <a:pPr lvl="1" eaLnBrk="1" hangingPunct="1">
              <a:tabLst>
                <a:tab pos="1549400" algn="l"/>
                <a:tab pos="4000500" algn="l"/>
                <a:tab pos="4457700" algn="l"/>
              </a:tabLst>
              <a:defRPr/>
            </a:pPr>
            <a:r>
              <a:rPr lang="en-US">
                <a:latin typeface="Helvetica" charset="0"/>
                <a:ea typeface="ＭＳ Ｐゴシック" charset="0"/>
              </a:rPr>
              <a:t>Induction Step: extending by single bit maintains value</a:t>
            </a: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eaLnBrk="1" hangingPunct="1">
              <a:tabLst>
                <a:tab pos="1549400" algn="l"/>
                <a:tab pos="4000500" algn="l"/>
                <a:tab pos="4457700" algn="l"/>
              </a:tabLst>
              <a:defRPr/>
            </a:pPr>
            <a:endParaRPr lang="en-US">
              <a:latin typeface="Helvetica" charset="0"/>
            </a:endParaRPr>
          </a:p>
          <a:p>
            <a:pPr lvl="1" eaLnBrk="1" hangingPunct="1">
              <a:tabLst>
                <a:tab pos="1549400" algn="l"/>
                <a:tab pos="4000500" algn="l"/>
                <a:tab pos="4457700" algn="l"/>
              </a:tabLst>
              <a:defRPr/>
            </a:pPr>
            <a:endParaRPr lang="en-US">
              <a:latin typeface="Helvetica" charset="0"/>
              <a:ea typeface="ＭＳ Ｐゴシック" charset="0"/>
            </a:endParaRPr>
          </a:p>
          <a:p>
            <a:pPr lvl="1" eaLnBrk="1" hangingPunct="1">
              <a:tabLst>
                <a:tab pos="1549400" algn="l"/>
                <a:tab pos="4000500" algn="l"/>
                <a:tab pos="4457700" algn="l"/>
              </a:tabLst>
              <a:defRPr/>
            </a:pPr>
            <a:r>
              <a:rPr lang="en-US">
                <a:latin typeface="Helvetica" charset="0"/>
                <a:ea typeface="ＭＳ Ｐゴシック" charset="0"/>
              </a:rPr>
              <a:t>Key observation: 	</a:t>
            </a:r>
            <a:r>
              <a:rPr lang="en-US" b="0">
                <a:latin typeface="Helvetica" charset="0"/>
                <a:ea typeface="ＭＳ Ｐゴシック" charset="0"/>
              </a:rPr>
              <a:t>–2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  </a:t>
            </a:r>
            <a:r>
              <a:rPr lang="en-US" b="0">
                <a:latin typeface="Helvetica" charset="0"/>
                <a:ea typeface="ＭＳ Ｐゴシック" charset="0"/>
              </a:rPr>
              <a:t>–2</a:t>
            </a:r>
            <a:r>
              <a:rPr lang="en-US" b="0" i="1" baseline="30000">
                <a:latin typeface="Helvetica" charset="0"/>
                <a:ea typeface="ＭＳ Ｐゴシック" charset="0"/>
              </a:rPr>
              <a:t>w</a:t>
            </a:r>
            <a:r>
              <a:rPr lang="en-US" b="0">
                <a:latin typeface="Helvetica" charset="0"/>
                <a:ea typeface="ＭＳ Ｐゴシック" charset="0"/>
              </a:rPr>
              <a:t> +2</a:t>
            </a:r>
            <a:r>
              <a:rPr lang="en-US" b="0" i="1" baseline="30000">
                <a:latin typeface="Helvetica" charset="0"/>
                <a:ea typeface="ＭＳ Ｐゴシック" charset="0"/>
              </a:rPr>
              <a:t>w</a:t>
            </a:r>
            <a:r>
              <a:rPr lang="en-US" b="0" baseline="30000">
                <a:latin typeface="Helvetica" charset="0"/>
                <a:ea typeface="ＭＳ Ｐゴシック" charset="0"/>
              </a:rPr>
              <a:t>–1</a:t>
            </a:r>
            <a:endParaRPr lang="en-US" b="0">
              <a:latin typeface="Helvetica" charset="0"/>
              <a:ea typeface="ＭＳ Ｐゴシック" charset="0"/>
            </a:endParaRPr>
          </a:p>
          <a:p>
            <a:pPr lvl="1" eaLnBrk="1" hangingPunct="1">
              <a:tabLst>
                <a:tab pos="1549400" algn="l"/>
                <a:tab pos="4000500" algn="l"/>
                <a:tab pos="4457700" algn="l"/>
              </a:tabLst>
              <a:defRPr/>
            </a:pPr>
            <a:r>
              <a:rPr lang="en-US">
                <a:latin typeface="Helvetica" charset="0"/>
                <a:ea typeface="ＭＳ Ｐゴシック" charset="0"/>
              </a:rPr>
              <a:t>Look at weight of upper bits: </a:t>
            </a:r>
          </a:p>
          <a:p>
            <a:pPr lvl="2" eaLnBrk="1" hangingPunct="1">
              <a:buFont typeface="Wingdings" charset="0"/>
              <a:buNone/>
              <a:tabLst>
                <a:tab pos="1549400" algn="l"/>
                <a:tab pos="4000500" algn="l"/>
                <a:tab pos="4457700" algn="l"/>
              </a:tabLst>
              <a:defRPr/>
            </a:pPr>
            <a:r>
              <a:rPr lang="en-US" sz="1400" i="1">
                <a:latin typeface="Helvetica" charset="0"/>
                <a:ea typeface="ＭＳ Ｐゴシック" charset="0"/>
              </a:rPr>
              <a:t>X</a:t>
            </a:r>
            <a:r>
              <a:rPr lang="en-US" sz="1400" b="0" i="1">
                <a:latin typeface="Helvetica" charset="0"/>
                <a:ea typeface="ＭＳ Ｐゴシック" charset="0"/>
              </a:rPr>
              <a:t> </a:t>
            </a:r>
            <a:r>
              <a:rPr lang="en-US">
                <a:latin typeface="Helvetica" charset="0"/>
                <a:ea typeface="ＭＳ Ｐゴシック" charset="0"/>
              </a:rPr>
              <a:t>		</a:t>
            </a:r>
            <a:r>
              <a:rPr lang="en-US" b="0">
                <a:latin typeface="Helvetica" charset="0"/>
                <a:ea typeface="ＭＳ Ｐゴシック" charset="0"/>
              </a:rPr>
              <a:t>–2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r>
              <a:rPr lang="en-US">
                <a:latin typeface="Helvetica" charset="0"/>
                <a:ea typeface="ＭＳ Ｐゴシック" charset="0"/>
              </a:rPr>
              <a:t> </a:t>
            </a:r>
            <a:endParaRPr lang="en-US" b="0" baseline="30000">
              <a:latin typeface="Helvetica" charset="0"/>
              <a:ea typeface="ＭＳ Ｐゴシック" charset="0"/>
            </a:endParaRPr>
          </a:p>
          <a:p>
            <a:pPr lvl="2" eaLnBrk="1" hangingPunct="1">
              <a:buFont typeface="Wingdings" charset="0"/>
              <a:buNone/>
              <a:tabLst>
                <a:tab pos="1549400" algn="l"/>
                <a:tab pos="4000500" algn="l"/>
                <a:tab pos="4457700" algn="l"/>
              </a:tabLst>
              <a:defRPr/>
            </a:pPr>
            <a:r>
              <a:rPr lang="en-US" sz="1400" i="1">
                <a:latin typeface="Helvetica" charset="0"/>
                <a:ea typeface="ＭＳ Ｐゴシック" charset="0"/>
              </a:rPr>
              <a:t>X</a:t>
            </a:r>
            <a:r>
              <a:rPr lang="en-US" sz="1400">
                <a:latin typeface="Helvetica" charset="0"/>
                <a:ea typeface="ＭＳ Ｐゴシック" charset="0"/>
              </a:rPr>
              <a:t> </a:t>
            </a:r>
            <a:r>
              <a:rPr lang="en-US" sz="1400">
                <a:latin typeface="Symbol" charset="0"/>
                <a:ea typeface="ＭＳ Ｐゴシック" charset="0"/>
              </a:rPr>
              <a:t></a:t>
            </a:r>
            <a:r>
              <a:rPr lang="en-US">
                <a:latin typeface="Helvetica" charset="0"/>
                <a:ea typeface="ＭＳ Ｐゴシック" charset="0"/>
              </a:rPr>
              <a:t>		</a:t>
            </a:r>
            <a:r>
              <a:rPr lang="en-US" b="0">
                <a:latin typeface="Helvetica" charset="0"/>
                <a:ea typeface="ＭＳ Ｐゴシック" charset="0"/>
              </a:rPr>
              <a:t>–2</a:t>
            </a:r>
            <a:r>
              <a:rPr lang="en-US" b="0" i="1" baseline="30000">
                <a:latin typeface="Helvetica" charset="0"/>
                <a:ea typeface="ＭＳ Ｐゴシック" charset="0"/>
              </a:rPr>
              <a:t>w</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r>
              <a:rPr lang="en-US">
                <a:latin typeface="Helvetica" charset="0"/>
                <a:ea typeface="ＭＳ Ｐゴシック" charset="0"/>
              </a:rPr>
              <a:t> </a:t>
            </a:r>
            <a:r>
              <a:rPr lang="en-US" b="0">
                <a:latin typeface="Helvetica" charset="0"/>
                <a:ea typeface="ＭＳ Ｐゴシック" charset="0"/>
              </a:rPr>
              <a:t>+ 2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r>
              <a:rPr lang="en-US">
                <a:latin typeface="Helvetica" charset="0"/>
                <a:ea typeface="ＭＳ Ｐゴシック" charset="0"/>
              </a:rPr>
              <a:t> 	=	</a:t>
            </a:r>
            <a:r>
              <a:rPr lang="en-US" b="0">
                <a:latin typeface="Helvetica" charset="0"/>
                <a:ea typeface="ＭＳ Ｐゴシック" charset="0"/>
              </a:rPr>
              <a:t>–2</a:t>
            </a:r>
            <a:r>
              <a:rPr lang="en-US" b="0" i="1" baseline="30000">
                <a:latin typeface="Helvetica" charset="0"/>
                <a:ea typeface="ＭＳ Ｐゴシック" charset="0"/>
              </a:rPr>
              <a:t>w</a:t>
            </a:r>
            <a:r>
              <a:rPr lang="en-US" b="0" baseline="30000">
                <a:latin typeface="Helvetica" charset="0"/>
                <a:ea typeface="ＭＳ Ｐゴシック" charset="0"/>
              </a:rPr>
              <a:t>–1</a:t>
            </a:r>
            <a:r>
              <a:rPr lang="en-US">
                <a:latin typeface="Helvetica" charset="0"/>
                <a:ea typeface="ＭＳ Ｐゴシック" charset="0"/>
              </a:rPr>
              <a:t> </a:t>
            </a:r>
            <a:r>
              <a:rPr lang="en-US" i="1">
                <a:latin typeface="Helvetica" charset="0"/>
                <a:ea typeface="ＭＳ Ｐゴシック" charset="0"/>
              </a:rPr>
              <a:t>x</a:t>
            </a:r>
            <a:r>
              <a:rPr lang="en-US" b="0" i="1" baseline="-25000">
                <a:latin typeface="Helvetica" charset="0"/>
                <a:ea typeface="ＭＳ Ｐゴシック" charset="0"/>
              </a:rPr>
              <a:t>w</a:t>
            </a:r>
            <a:r>
              <a:rPr lang="en-US" b="0" baseline="-25000">
                <a:latin typeface="Helvetica" charset="0"/>
                <a:ea typeface="ＭＳ Ｐゴシック" charset="0"/>
              </a:rPr>
              <a:t>–1</a:t>
            </a:r>
            <a:endParaRPr lang="en-US">
              <a:latin typeface="Helvetica" charset="0"/>
              <a:ea typeface="ＭＳ Ｐゴシック" charset="0"/>
            </a:endParaRPr>
          </a:p>
        </p:txBody>
      </p:sp>
      <p:grpSp>
        <p:nvGrpSpPr>
          <p:cNvPr id="86019" name="Group 49"/>
          <p:cNvGrpSpPr>
            <a:grpSpLocks/>
          </p:cNvGrpSpPr>
          <p:nvPr/>
        </p:nvGrpSpPr>
        <p:grpSpPr bwMode="auto">
          <a:xfrm>
            <a:off x="2133600" y="2147888"/>
            <a:ext cx="3581400" cy="2805112"/>
            <a:chOff x="1920" y="1576"/>
            <a:chExt cx="2256" cy="1767"/>
          </a:xfrm>
        </p:grpSpPr>
        <p:sp>
          <p:nvSpPr>
            <p:cNvPr id="86020" name="Rectangle 9"/>
            <p:cNvSpPr>
              <a:spLocks noChangeArrowheads="1"/>
            </p:cNvSpPr>
            <p:nvPr/>
          </p:nvSpPr>
          <p:spPr bwMode="auto">
            <a:xfrm>
              <a:off x="2448" y="187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86021" name="Rectangle 10"/>
            <p:cNvSpPr>
              <a:spLocks noChangeArrowheads="1"/>
            </p:cNvSpPr>
            <p:nvPr/>
          </p:nvSpPr>
          <p:spPr bwMode="auto">
            <a:xfrm>
              <a:off x="259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2" name="Rectangle 11"/>
            <p:cNvSpPr>
              <a:spLocks noChangeArrowheads="1"/>
            </p:cNvSpPr>
            <p:nvPr/>
          </p:nvSpPr>
          <p:spPr bwMode="auto">
            <a:xfrm>
              <a:off x="2736"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3" name="Rectangle 12"/>
            <p:cNvSpPr>
              <a:spLocks noChangeArrowheads="1"/>
            </p:cNvSpPr>
            <p:nvPr/>
          </p:nvSpPr>
          <p:spPr bwMode="auto">
            <a:xfrm>
              <a:off x="3744"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4" name="Rectangle 13"/>
            <p:cNvSpPr>
              <a:spLocks noChangeArrowheads="1"/>
            </p:cNvSpPr>
            <p:nvPr/>
          </p:nvSpPr>
          <p:spPr bwMode="auto">
            <a:xfrm>
              <a:off x="3888"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5" name="Rectangle 14"/>
            <p:cNvSpPr>
              <a:spLocks noChangeArrowheads="1"/>
            </p:cNvSpPr>
            <p:nvPr/>
          </p:nvSpPr>
          <p:spPr bwMode="auto">
            <a:xfrm>
              <a:off x="403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26" name="Rectangle 15"/>
            <p:cNvSpPr>
              <a:spLocks noChangeArrowheads="1"/>
            </p:cNvSpPr>
            <p:nvPr/>
          </p:nvSpPr>
          <p:spPr bwMode="auto">
            <a:xfrm>
              <a:off x="2880" y="187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86027" name="Rectangle 16"/>
            <p:cNvSpPr>
              <a:spLocks noChangeArrowheads="1"/>
            </p:cNvSpPr>
            <p:nvPr/>
          </p:nvSpPr>
          <p:spPr bwMode="auto">
            <a:xfrm>
              <a:off x="2064" y="1824"/>
              <a:ext cx="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endParaRPr lang="en-US" sz="1800" b="0">
                <a:solidFill>
                  <a:srgbClr val="000066"/>
                </a:solidFill>
                <a:latin typeface="Symbol" charset="0"/>
              </a:endParaRPr>
            </a:p>
          </p:txBody>
        </p:sp>
        <p:sp>
          <p:nvSpPr>
            <p:cNvPr id="86028" name="Rectangle 17"/>
            <p:cNvSpPr>
              <a:spLocks noChangeArrowheads="1"/>
            </p:cNvSpPr>
            <p:nvPr/>
          </p:nvSpPr>
          <p:spPr bwMode="auto">
            <a:xfrm>
              <a:off x="1920" y="283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i="1">
                  <a:solidFill>
                    <a:srgbClr val="000066"/>
                  </a:solidFill>
                  <a:latin typeface="Times" charset="0"/>
                </a:rPr>
                <a:t>X</a:t>
              </a:r>
              <a:r>
                <a:rPr lang="en-US" sz="1800" b="0">
                  <a:solidFill>
                    <a:srgbClr val="000066"/>
                  </a:solidFill>
                  <a:latin typeface="Times" charset="0"/>
                </a:rPr>
                <a:t> </a:t>
              </a:r>
              <a:r>
                <a:rPr lang="en-US" sz="1800" b="0">
                  <a:solidFill>
                    <a:srgbClr val="000066"/>
                  </a:solidFill>
                  <a:latin typeface="Symbol" charset="0"/>
                </a:rPr>
                <a:t></a:t>
              </a:r>
            </a:p>
          </p:txBody>
        </p:sp>
        <p:sp>
          <p:nvSpPr>
            <p:cNvPr id="86029" name="Line 18"/>
            <p:cNvSpPr>
              <a:spLocks noChangeShapeType="1"/>
            </p:cNvSpPr>
            <p:nvPr/>
          </p:nvSpPr>
          <p:spPr bwMode="auto">
            <a:xfrm>
              <a:off x="2544"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30" name="Line 19"/>
            <p:cNvSpPr>
              <a:spLocks noChangeShapeType="1"/>
            </p:cNvSpPr>
            <p:nvPr/>
          </p:nvSpPr>
          <p:spPr bwMode="auto">
            <a:xfrm flipH="1">
              <a:off x="2400" y="2064"/>
              <a:ext cx="144"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31" name="Rectangle 22"/>
            <p:cNvSpPr>
              <a:spLocks noChangeArrowheads="1"/>
            </p:cNvSpPr>
            <p:nvPr/>
          </p:nvSpPr>
          <p:spPr bwMode="auto">
            <a:xfrm>
              <a:off x="2304" y="2928"/>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86032" name="Rectangle 27"/>
            <p:cNvSpPr>
              <a:spLocks noChangeArrowheads="1"/>
            </p:cNvSpPr>
            <p:nvPr/>
          </p:nvSpPr>
          <p:spPr bwMode="auto">
            <a:xfrm>
              <a:off x="2448" y="2928"/>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86033" name="Rectangle 28"/>
            <p:cNvSpPr>
              <a:spLocks noChangeArrowheads="1"/>
            </p:cNvSpPr>
            <p:nvPr/>
          </p:nvSpPr>
          <p:spPr bwMode="auto">
            <a:xfrm>
              <a:off x="259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4" name="Rectangle 29"/>
            <p:cNvSpPr>
              <a:spLocks noChangeArrowheads="1"/>
            </p:cNvSpPr>
            <p:nvPr/>
          </p:nvSpPr>
          <p:spPr bwMode="auto">
            <a:xfrm>
              <a:off x="2736"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5" name="Rectangle 30"/>
            <p:cNvSpPr>
              <a:spLocks noChangeArrowheads="1"/>
            </p:cNvSpPr>
            <p:nvPr/>
          </p:nvSpPr>
          <p:spPr bwMode="auto">
            <a:xfrm>
              <a:off x="3744"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6" name="Rectangle 31"/>
            <p:cNvSpPr>
              <a:spLocks noChangeArrowheads="1"/>
            </p:cNvSpPr>
            <p:nvPr/>
          </p:nvSpPr>
          <p:spPr bwMode="auto">
            <a:xfrm>
              <a:off x="3888"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7" name="Rectangle 32"/>
            <p:cNvSpPr>
              <a:spLocks noChangeArrowheads="1"/>
            </p:cNvSpPr>
            <p:nvPr/>
          </p:nvSpPr>
          <p:spPr bwMode="auto">
            <a:xfrm>
              <a:off x="403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86038" name="Rectangle 33"/>
            <p:cNvSpPr>
              <a:spLocks noChangeArrowheads="1"/>
            </p:cNvSpPr>
            <p:nvPr/>
          </p:nvSpPr>
          <p:spPr bwMode="auto">
            <a:xfrm>
              <a:off x="2880" y="292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86039" name="Line 37"/>
            <p:cNvSpPr>
              <a:spLocks noChangeShapeType="1"/>
            </p:cNvSpPr>
            <p:nvPr/>
          </p:nvSpPr>
          <p:spPr bwMode="auto">
            <a:xfrm>
              <a:off x="2688"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0" name="Line 38"/>
            <p:cNvSpPr>
              <a:spLocks noChangeShapeType="1"/>
            </p:cNvSpPr>
            <p:nvPr/>
          </p:nvSpPr>
          <p:spPr bwMode="auto">
            <a:xfrm>
              <a:off x="2832"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1" name="Line 39"/>
            <p:cNvSpPr>
              <a:spLocks noChangeShapeType="1"/>
            </p:cNvSpPr>
            <p:nvPr/>
          </p:nvSpPr>
          <p:spPr bwMode="auto">
            <a:xfrm>
              <a:off x="3840"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2" name="Line 40"/>
            <p:cNvSpPr>
              <a:spLocks noChangeShapeType="1"/>
            </p:cNvSpPr>
            <p:nvPr/>
          </p:nvSpPr>
          <p:spPr bwMode="auto">
            <a:xfrm>
              <a:off x="3984"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3" name="Line 41"/>
            <p:cNvSpPr>
              <a:spLocks noChangeShapeType="1"/>
            </p:cNvSpPr>
            <p:nvPr/>
          </p:nvSpPr>
          <p:spPr bwMode="auto">
            <a:xfrm>
              <a:off x="4128" y="2064"/>
              <a:ext cx="0" cy="8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4" name="Line 43"/>
            <p:cNvSpPr>
              <a:spLocks noChangeShapeType="1"/>
            </p:cNvSpPr>
            <p:nvPr/>
          </p:nvSpPr>
          <p:spPr bwMode="auto">
            <a:xfrm>
              <a:off x="2304" y="3208"/>
              <a:ext cx="1872" cy="8"/>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5" name="Rectangle 44"/>
            <p:cNvSpPr>
              <a:spLocks noChangeArrowheads="1"/>
            </p:cNvSpPr>
            <p:nvPr/>
          </p:nvSpPr>
          <p:spPr bwMode="auto">
            <a:xfrm>
              <a:off x="3216" y="3112"/>
              <a:ext cx="384"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r>
                <a:rPr lang="en-US" sz="1800" b="0">
                  <a:solidFill>
                    <a:srgbClr val="000066"/>
                  </a:solidFill>
                </a:rPr>
                <a:t>+1</a:t>
              </a:r>
              <a:endParaRPr lang="en-US" sz="1800" b="0" i="1">
                <a:solidFill>
                  <a:srgbClr val="000066"/>
                </a:solidFill>
              </a:endParaRPr>
            </a:p>
          </p:txBody>
        </p:sp>
        <p:sp>
          <p:nvSpPr>
            <p:cNvPr id="86046" name="Line 45"/>
            <p:cNvSpPr>
              <a:spLocks noChangeShapeType="1"/>
            </p:cNvSpPr>
            <p:nvPr/>
          </p:nvSpPr>
          <p:spPr bwMode="auto">
            <a:xfrm>
              <a:off x="2448" y="1680"/>
              <a:ext cx="1728" cy="0"/>
            </a:xfrm>
            <a:prstGeom prst="line">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en-US">
                <a:solidFill>
                  <a:srgbClr val="000066"/>
                </a:solidFill>
              </a:endParaRPr>
            </a:p>
          </p:txBody>
        </p:sp>
        <p:sp>
          <p:nvSpPr>
            <p:cNvPr id="86047" name="Rectangle 46"/>
            <p:cNvSpPr>
              <a:spLocks noChangeArrowheads="1"/>
            </p:cNvSpPr>
            <p:nvPr/>
          </p:nvSpPr>
          <p:spPr bwMode="auto">
            <a:xfrm>
              <a:off x="3216" y="1576"/>
              <a:ext cx="220" cy="231"/>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rPr>
                <a:t>w</a:t>
              </a:r>
            </a:p>
          </p:txBody>
        </p:sp>
      </p:grpSp>
    </p:spTree>
    <p:extLst>
      <p:ext uri="{BB962C8B-B14F-4D97-AF65-F5344CB8AC3E}">
        <p14:creationId xmlns:p14="http://schemas.microsoft.com/office/powerpoint/2010/main" val="20312744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323850"/>
            <a:ext cx="5908675" cy="555625"/>
          </a:xfrm>
          <a:effectLst>
            <a:outerShdw blurRad="63500" dist="53882" dir="2700000" algn="ctr" rotWithShape="0">
              <a:srgbClr val="969696"/>
            </a:outerShdw>
          </a:effectLst>
        </p:spPr>
        <p:txBody>
          <a:bodyPr/>
          <a:lstStyle/>
          <a:p>
            <a:pPr eaLnBrk="1" hangingPunct="1">
              <a:defRPr/>
            </a:pPr>
            <a:r>
              <a:rPr lang="en-US">
                <a:ea typeface="+mj-ea"/>
                <a:cs typeface="+mj-cs"/>
              </a:rPr>
              <a:t>Multiplication</a:t>
            </a:r>
          </a:p>
        </p:txBody>
      </p:sp>
      <p:sp>
        <p:nvSpPr>
          <p:cNvPr id="83971" name="Rectangle 3"/>
          <p:cNvSpPr>
            <a:spLocks noGrp="1" noChangeArrowheads="1"/>
          </p:cNvSpPr>
          <p:nvPr>
            <p:ph idx="1"/>
          </p:nvPr>
        </p:nvSpPr>
        <p:spPr>
          <a:xfrm>
            <a:off x="304800" y="1143000"/>
            <a:ext cx="8534400" cy="4995863"/>
          </a:xfrm>
        </p:spPr>
        <p:txBody>
          <a:bodyPr lIns="90487" tIns="44450" rIns="90487" bIns="44450"/>
          <a:lstStyle/>
          <a:p>
            <a:pPr eaLnBrk="1" hangingPunct="1">
              <a:defRPr/>
            </a:pPr>
            <a:r>
              <a:rPr lang="en-US" dirty="0">
                <a:latin typeface="Helvetica" charset="0"/>
              </a:rPr>
              <a:t>Computing Exact Product of </a:t>
            </a:r>
            <a:r>
              <a:rPr lang="en-US" b="0" i="1" dirty="0">
                <a:latin typeface="Helvetica" charset="0"/>
              </a:rPr>
              <a:t>w</a:t>
            </a:r>
            <a:r>
              <a:rPr lang="en-US" dirty="0">
                <a:latin typeface="Helvetica" charset="0"/>
              </a:rPr>
              <a:t>-bit numbers </a:t>
            </a:r>
            <a:r>
              <a:rPr lang="en-US" b="0" i="1" dirty="0">
                <a:latin typeface="Helvetica" charset="0"/>
              </a:rPr>
              <a:t>x</a:t>
            </a:r>
            <a:r>
              <a:rPr lang="en-US" dirty="0">
                <a:latin typeface="Helvetica" charset="0"/>
              </a:rPr>
              <a:t>, </a:t>
            </a:r>
            <a:r>
              <a:rPr lang="en-US" b="0" i="1" dirty="0">
                <a:latin typeface="Helvetica" charset="0"/>
              </a:rPr>
              <a:t>y</a:t>
            </a:r>
          </a:p>
          <a:p>
            <a:pPr lvl="1" eaLnBrk="1" hangingPunct="1">
              <a:defRPr/>
            </a:pPr>
            <a:r>
              <a:rPr lang="en-US" dirty="0">
                <a:latin typeface="Helvetica" charset="0"/>
                <a:ea typeface="ＭＳ Ｐゴシック" charset="0"/>
              </a:rPr>
              <a:t>Either signed or unsigned</a:t>
            </a:r>
          </a:p>
          <a:p>
            <a:pPr eaLnBrk="1" hangingPunct="1">
              <a:defRPr/>
            </a:pPr>
            <a:r>
              <a:rPr lang="en-US" dirty="0">
                <a:latin typeface="Helvetica" charset="0"/>
              </a:rPr>
              <a:t>Ranges</a:t>
            </a:r>
            <a:endParaRPr lang="en-US" i="1" dirty="0">
              <a:latin typeface="Helvetica" charset="0"/>
            </a:endParaRPr>
          </a:p>
          <a:p>
            <a:pPr lvl="1" eaLnBrk="1" hangingPunct="1">
              <a:defRPr/>
            </a:pPr>
            <a:r>
              <a:rPr lang="en-US" dirty="0">
                <a:latin typeface="Helvetica" charset="0"/>
                <a:ea typeface="ＭＳ Ｐゴシック" charset="0"/>
              </a:rPr>
              <a:t>Unsigned: </a:t>
            </a:r>
            <a:r>
              <a:rPr lang="en-US" b="0" dirty="0">
                <a:latin typeface="Helvetica" charset="0"/>
                <a:ea typeface="ＭＳ Ｐゴシック" charset="0"/>
              </a:rPr>
              <a:t>0 ≤ </a:t>
            </a:r>
            <a:r>
              <a:rPr lang="en-US" b="0" i="1" dirty="0">
                <a:latin typeface="Helvetica" charset="0"/>
                <a:ea typeface="ＭＳ Ｐゴシック" charset="0"/>
              </a:rPr>
              <a:t>x</a:t>
            </a:r>
            <a:r>
              <a:rPr lang="en-US" b="0" dirty="0">
                <a:latin typeface="Helvetica" charset="0"/>
                <a:ea typeface="ＭＳ Ｐゴシック" charset="0"/>
              </a:rPr>
              <a:t> * </a:t>
            </a:r>
            <a:r>
              <a:rPr lang="en-US" b="0" i="1" dirty="0">
                <a:latin typeface="Helvetica" charset="0"/>
                <a:ea typeface="ＭＳ Ｐゴシック" charset="0"/>
              </a:rPr>
              <a:t>y</a:t>
            </a:r>
            <a:r>
              <a:rPr lang="en-US" b="0" dirty="0">
                <a:latin typeface="Helvetica" charset="0"/>
                <a:ea typeface="ＭＳ Ｐゴシック" charset="0"/>
              </a:rPr>
              <a:t> ≤ (2</a:t>
            </a:r>
            <a:r>
              <a:rPr lang="en-US" b="0" i="1" baseline="30000" dirty="0">
                <a:latin typeface="Helvetica" charset="0"/>
                <a:ea typeface="ＭＳ Ｐゴシック" charset="0"/>
              </a:rPr>
              <a:t>w</a:t>
            </a:r>
            <a:r>
              <a:rPr lang="en-US" b="0" dirty="0">
                <a:latin typeface="Helvetica" charset="0"/>
                <a:ea typeface="ＭＳ Ｐゴシック" charset="0"/>
              </a:rPr>
              <a:t> – 1) </a:t>
            </a:r>
            <a:r>
              <a:rPr lang="en-US" b="0" baseline="30000" dirty="0">
                <a:latin typeface="Helvetica" charset="0"/>
                <a:ea typeface="ＭＳ Ｐゴシック" charset="0"/>
              </a:rPr>
              <a:t>2</a:t>
            </a:r>
            <a:r>
              <a:rPr lang="en-US" b="0" dirty="0">
                <a:latin typeface="Helvetica" charset="0"/>
                <a:ea typeface="ＭＳ Ｐゴシック" charset="0"/>
              </a:rPr>
              <a:t>  =  2</a:t>
            </a:r>
            <a:r>
              <a:rPr lang="en-US" b="0" baseline="30000" dirty="0">
                <a:latin typeface="Helvetica" charset="0"/>
                <a:ea typeface="ＭＳ Ｐゴシック" charset="0"/>
              </a:rPr>
              <a:t>2</a:t>
            </a:r>
            <a:r>
              <a:rPr lang="en-US" b="0" i="1" baseline="30000" dirty="0">
                <a:latin typeface="Helvetica" charset="0"/>
                <a:ea typeface="ＭＳ Ｐゴシック" charset="0"/>
              </a:rPr>
              <a:t>w</a:t>
            </a:r>
            <a:r>
              <a:rPr lang="en-US" b="0" dirty="0">
                <a:latin typeface="Helvetica" charset="0"/>
                <a:ea typeface="ＭＳ Ｐゴシック" charset="0"/>
              </a:rPr>
              <a:t> – 2</a:t>
            </a:r>
            <a:r>
              <a:rPr lang="en-US" b="0" i="1" baseline="30000" dirty="0">
                <a:latin typeface="Helvetica" charset="0"/>
                <a:ea typeface="ＭＳ Ｐゴシック" charset="0"/>
              </a:rPr>
              <a:t>w</a:t>
            </a:r>
            <a:r>
              <a:rPr lang="en-US" b="0" baseline="30000" dirty="0">
                <a:latin typeface="Helvetica" charset="0"/>
                <a:ea typeface="ＭＳ Ｐゴシック" charset="0"/>
              </a:rPr>
              <a:t>+1</a:t>
            </a:r>
            <a:r>
              <a:rPr lang="en-US" b="0" dirty="0">
                <a:latin typeface="Helvetica" charset="0"/>
                <a:ea typeface="ＭＳ Ｐゴシック" charset="0"/>
              </a:rPr>
              <a:t> + 1</a:t>
            </a:r>
          </a:p>
          <a:p>
            <a:pPr lvl="2" eaLnBrk="1" hangingPunct="1">
              <a:defRPr/>
            </a:pPr>
            <a:r>
              <a:rPr lang="en-US" dirty="0">
                <a:latin typeface="Helvetica" charset="0"/>
                <a:ea typeface="ＭＳ Ｐゴシック" charset="0"/>
              </a:rPr>
              <a:t>Up to 2</a:t>
            </a:r>
            <a:r>
              <a:rPr lang="en-US" i="1" dirty="0">
                <a:latin typeface="Helvetica" charset="0"/>
                <a:ea typeface="ＭＳ Ｐゴシック" charset="0"/>
              </a:rPr>
              <a:t>w</a:t>
            </a:r>
            <a:r>
              <a:rPr lang="en-US" dirty="0">
                <a:latin typeface="Helvetica" charset="0"/>
                <a:ea typeface="ＭＳ Ｐゴシック" charset="0"/>
              </a:rPr>
              <a:t> bits</a:t>
            </a:r>
          </a:p>
          <a:p>
            <a:pPr lvl="1" eaLnBrk="1" hangingPunct="1">
              <a:defRPr/>
            </a:pPr>
            <a:r>
              <a:rPr lang="en-US" dirty="0">
                <a:latin typeface="Helvetica" charset="0"/>
                <a:ea typeface="ＭＳ Ｐゴシック" charset="0"/>
              </a:rPr>
              <a:t>Two</a:t>
            </a:r>
            <a:r>
              <a:rPr lang="ja-JP" altLang="en-US" dirty="0">
                <a:latin typeface="Helvetica" charset="0"/>
                <a:ea typeface="ＭＳ Ｐゴシック" charset="0"/>
              </a:rPr>
              <a:t>’</a:t>
            </a:r>
            <a:r>
              <a:rPr lang="en-US" altLang="ja-JP" dirty="0">
                <a:latin typeface="Helvetica" charset="0"/>
                <a:ea typeface="ＭＳ Ｐゴシック" charset="0"/>
              </a:rPr>
              <a:t>s complement min: </a:t>
            </a:r>
            <a:r>
              <a:rPr lang="en-US" altLang="ja-JP" b="0" i="1" dirty="0">
                <a:latin typeface="Helvetica" charset="0"/>
                <a:ea typeface="ＭＳ Ｐゴシック" charset="0"/>
              </a:rPr>
              <a:t>x</a:t>
            </a:r>
            <a:r>
              <a:rPr lang="en-US" altLang="ja-JP" b="0" dirty="0">
                <a:latin typeface="Helvetica" charset="0"/>
                <a:ea typeface="ＭＳ Ｐゴシック" charset="0"/>
              </a:rPr>
              <a:t> * </a:t>
            </a:r>
            <a:r>
              <a:rPr lang="en-US" altLang="ja-JP" b="0" i="1" dirty="0">
                <a:latin typeface="Helvetica" charset="0"/>
                <a:ea typeface="ＭＳ Ｐゴシック" charset="0"/>
              </a:rPr>
              <a:t>y</a:t>
            </a:r>
            <a:r>
              <a:rPr lang="en-US" altLang="ja-JP" b="0" dirty="0">
                <a:latin typeface="Helvetica" charset="0"/>
                <a:ea typeface="ＭＳ Ｐゴシック" charset="0"/>
              </a:rPr>
              <a:t>  ≥ (–2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r>
              <a:rPr lang="en-US" altLang="ja-JP" b="0" dirty="0">
                <a:latin typeface="Helvetica" charset="0"/>
                <a:ea typeface="ＭＳ Ｐゴシック" charset="0"/>
              </a:rPr>
              <a:t>)*(2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r>
              <a:rPr lang="en-US" altLang="ja-JP" b="0" dirty="0">
                <a:latin typeface="Helvetica" charset="0"/>
                <a:ea typeface="ＭＳ Ｐゴシック" charset="0"/>
              </a:rPr>
              <a:t>–1)  =  –2</a:t>
            </a:r>
            <a:r>
              <a:rPr lang="en-US" altLang="ja-JP" b="0" baseline="30000" dirty="0">
                <a:latin typeface="Helvetica" charset="0"/>
                <a:ea typeface="ＭＳ Ｐゴシック" charset="0"/>
              </a:rPr>
              <a:t>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–2 </a:t>
            </a:r>
            <a:r>
              <a:rPr lang="en-US" altLang="ja-JP" b="0" dirty="0">
                <a:latin typeface="Helvetica" charset="0"/>
                <a:ea typeface="ＭＳ Ｐゴシック" charset="0"/>
              </a:rPr>
              <a:t>+ 2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p>
          <a:p>
            <a:pPr lvl="2" eaLnBrk="1" hangingPunct="1">
              <a:defRPr/>
            </a:pPr>
            <a:r>
              <a:rPr lang="en-US" dirty="0">
                <a:latin typeface="Helvetica" charset="0"/>
                <a:ea typeface="ＭＳ Ｐゴシック" charset="0"/>
              </a:rPr>
              <a:t>Up to 2</a:t>
            </a:r>
            <a:r>
              <a:rPr lang="en-US" i="1" dirty="0">
                <a:latin typeface="Helvetica" charset="0"/>
                <a:ea typeface="ＭＳ Ｐゴシック" charset="0"/>
              </a:rPr>
              <a:t>w</a:t>
            </a:r>
            <a:r>
              <a:rPr lang="en-US" dirty="0">
                <a:latin typeface="Helvetica" charset="0"/>
                <a:ea typeface="ＭＳ Ｐゴシック" charset="0"/>
              </a:rPr>
              <a:t>–1 bits</a:t>
            </a:r>
          </a:p>
          <a:p>
            <a:pPr lvl="1" eaLnBrk="1" hangingPunct="1">
              <a:defRPr/>
            </a:pPr>
            <a:r>
              <a:rPr lang="en-US" dirty="0">
                <a:latin typeface="Helvetica" charset="0"/>
                <a:ea typeface="ＭＳ Ｐゴシック" charset="0"/>
              </a:rPr>
              <a:t>Two</a:t>
            </a:r>
            <a:r>
              <a:rPr lang="ja-JP" altLang="en-US" dirty="0">
                <a:latin typeface="Helvetica" charset="0"/>
                <a:ea typeface="ＭＳ Ｐゴシック" charset="0"/>
              </a:rPr>
              <a:t>’</a:t>
            </a:r>
            <a:r>
              <a:rPr lang="en-US" altLang="ja-JP" dirty="0">
                <a:latin typeface="Helvetica" charset="0"/>
                <a:ea typeface="ＭＳ Ｐゴシック" charset="0"/>
              </a:rPr>
              <a:t>s complement max:</a:t>
            </a:r>
            <a:r>
              <a:rPr lang="en-US" altLang="ja-JP" b="0" dirty="0">
                <a:latin typeface="Helvetica" charset="0"/>
                <a:ea typeface="ＭＳ Ｐゴシック" charset="0"/>
              </a:rPr>
              <a:t> </a:t>
            </a:r>
            <a:r>
              <a:rPr lang="en-US" altLang="ja-JP" b="0" i="1" dirty="0">
                <a:latin typeface="Helvetica" charset="0"/>
                <a:ea typeface="ＭＳ Ｐゴシック" charset="0"/>
              </a:rPr>
              <a:t>x</a:t>
            </a:r>
            <a:r>
              <a:rPr lang="en-US" altLang="ja-JP" b="0" dirty="0">
                <a:latin typeface="Helvetica" charset="0"/>
                <a:ea typeface="ＭＳ Ｐゴシック" charset="0"/>
              </a:rPr>
              <a:t> * </a:t>
            </a:r>
            <a:r>
              <a:rPr lang="en-US" altLang="ja-JP" b="0" i="1" dirty="0">
                <a:latin typeface="Helvetica" charset="0"/>
                <a:ea typeface="ＭＳ Ｐゴシック" charset="0"/>
              </a:rPr>
              <a:t>y</a:t>
            </a:r>
            <a:r>
              <a:rPr lang="en-US" altLang="ja-JP" b="0" dirty="0">
                <a:latin typeface="Helvetica" charset="0"/>
                <a:ea typeface="ＭＳ Ｐゴシック" charset="0"/>
              </a:rPr>
              <a:t> ≤ (–2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–1</a:t>
            </a:r>
            <a:r>
              <a:rPr lang="en-US" altLang="ja-JP" b="0" dirty="0">
                <a:latin typeface="Helvetica" charset="0"/>
                <a:ea typeface="ＭＳ Ｐゴシック" charset="0"/>
              </a:rPr>
              <a:t>) </a:t>
            </a:r>
            <a:r>
              <a:rPr lang="en-US" altLang="ja-JP" b="0" baseline="30000" dirty="0">
                <a:latin typeface="Helvetica" charset="0"/>
                <a:ea typeface="ＭＳ Ｐゴシック" charset="0"/>
              </a:rPr>
              <a:t>2</a:t>
            </a:r>
            <a:r>
              <a:rPr lang="en-US" altLang="ja-JP" b="0" dirty="0">
                <a:latin typeface="Helvetica" charset="0"/>
                <a:ea typeface="ＭＳ Ｐゴシック" charset="0"/>
              </a:rPr>
              <a:t>  =  2</a:t>
            </a:r>
            <a:r>
              <a:rPr lang="en-US" altLang="ja-JP" b="0" baseline="30000" dirty="0">
                <a:latin typeface="Helvetica" charset="0"/>
                <a:ea typeface="ＭＳ Ｐゴシック" charset="0"/>
              </a:rPr>
              <a:t>2</a:t>
            </a:r>
            <a:r>
              <a:rPr lang="en-US" altLang="ja-JP" b="0" i="1" baseline="30000" dirty="0">
                <a:latin typeface="Helvetica" charset="0"/>
                <a:ea typeface="ＭＳ Ｐゴシック" charset="0"/>
              </a:rPr>
              <a:t>w</a:t>
            </a:r>
            <a:r>
              <a:rPr lang="en-US" altLang="ja-JP" b="0" baseline="30000" dirty="0">
                <a:latin typeface="Helvetica" charset="0"/>
                <a:ea typeface="ＭＳ Ｐゴシック" charset="0"/>
              </a:rPr>
              <a:t>–2</a:t>
            </a:r>
          </a:p>
          <a:p>
            <a:pPr lvl="2" eaLnBrk="1" hangingPunct="1">
              <a:defRPr/>
            </a:pPr>
            <a:r>
              <a:rPr lang="en-US" dirty="0">
                <a:latin typeface="Helvetica" charset="0"/>
                <a:ea typeface="ＭＳ Ｐゴシック" charset="0"/>
              </a:rPr>
              <a:t>Up to 2</a:t>
            </a:r>
            <a:r>
              <a:rPr lang="en-US" i="1" dirty="0">
                <a:latin typeface="Helvetica" charset="0"/>
                <a:ea typeface="ＭＳ Ｐゴシック" charset="0"/>
              </a:rPr>
              <a:t>w</a:t>
            </a:r>
            <a:r>
              <a:rPr lang="en-US" dirty="0">
                <a:latin typeface="Helvetica" charset="0"/>
                <a:ea typeface="ＭＳ Ｐゴシック" charset="0"/>
              </a:rPr>
              <a:t> bits, but only for (</a:t>
            </a:r>
            <a:r>
              <a:rPr lang="en-US" i="1" dirty="0" err="1">
                <a:latin typeface="Helvetica" charset="0"/>
                <a:ea typeface="ＭＳ Ｐゴシック" charset="0"/>
              </a:rPr>
              <a:t>TMin</a:t>
            </a:r>
            <a:r>
              <a:rPr lang="en-US" i="1" baseline="-25000" dirty="0" err="1">
                <a:latin typeface="Helvetica" charset="0"/>
                <a:ea typeface="ＭＳ Ｐゴシック" charset="0"/>
              </a:rPr>
              <a:t>w</a:t>
            </a:r>
            <a:r>
              <a:rPr lang="en-US" dirty="0">
                <a:latin typeface="Helvetica" charset="0"/>
                <a:ea typeface="ＭＳ Ｐゴシック" charset="0"/>
              </a:rPr>
              <a:t>)</a:t>
            </a:r>
            <a:r>
              <a:rPr lang="en-US" baseline="30000" dirty="0">
                <a:latin typeface="Helvetica" charset="0"/>
                <a:ea typeface="ＭＳ Ｐゴシック" charset="0"/>
              </a:rPr>
              <a:t>2</a:t>
            </a:r>
          </a:p>
          <a:p>
            <a:pPr eaLnBrk="1" hangingPunct="1">
              <a:defRPr/>
            </a:pPr>
            <a:r>
              <a:rPr lang="en-US" dirty="0">
                <a:latin typeface="Helvetica" charset="0"/>
              </a:rPr>
              <a:t>Maintaining Exact Results</a:t>
            </a:r>
          </a:p>
          <a:p>
            <a:pPr lvl="1" eaLnBrk="1" hangingPunct="1">
              <a:defRPr/>
            </a:pPr>
            <a:r>
              <a:rPr lang="en-US" dirty="0">
                <a:latin typeface="Helvetica" charset="0"/>
                <a:ea typeface="ＭＳ Ｐゴシック" charset="0"/>
              </a:rPr>
              <a:t>Would need to keep expanding word size with each product computed</a:t>
            </a:r>
          </a:p>
          <a:p>
            <a:pPr lvl="1" eaLnBrk="1" hangingPunct="1">
              <a:defRPr/>
            </a:pPr>
            <a:r>
              <a:rPr lang="en-US" dirty="0">
                <a:latin typeface="Helvetica" charset="0"/>
                <a:ea typeface="ＭＳ Ｐゴシック" charset="0"/>
              </a:rPr>
              <a:t>Done in software by </a:t>
            </a:r>
            <a:r>
              <a:rPr lang="ja-JP" altLang="en-US" dirty="0">
                <a:latin typeface="Helvetica" charset="0"/>
                <a:ea typeface="ＭＳ Ｐゴシック" charset="0"/>
              </a:rPr>
              <a:t>“</a:t>
            </a:r>
            <a:r>
              <a:rPr lang="en-US" altLang="ja-JP" dirty="0">
                <a:latin typeface="Helvetica" charset="0"/>
                <a:ea typeface="ＭＳ Ｐゴシック" charset="0"/>
              </a:rPr>
              <a:t>arbitrary precision</a:t>
            </a:r>
            <a:r>
              <a:rPr lang="ja-JP" altLang="en-US" dirty="0">
                <a:latin typeface="Helvetica" charset="0"/>
                <a:ea typeface="ＭＳ Ｐゴシック" charset="0"/>
              </a:rPr>
              <a:t>”</a:t>
            </a:r>
            <a:r>
              <a:rPr lang="en-US" altLang="ja-JP" dirty="0">
                <a:latin typeface="Helvetica" charset="0"/>
                <a:ea typeface="ＭＳ Ｐゴシック" charset="0"/>
              </a:rPr>
              <a:t> arithmetic packages</a:t>
            </a:r>
            <a:endParaRPr lang="en-US" dirty="0">
              <a:latin typeface="Helvetica" charset="0"/>
              <a:ea typeface="ＭＳ Ｐゴシック" charset="0"/>
            </a:endParaRPr>
          </a:p>
        </p:txBody>
      </p:sp>
    </p:spTree>
    <p:extLst>
      <p:ext uri="{BB962C8B-B14F-4D97-AF65-F5344CB8AC3E}">
        <p14:creationId xmlns:p14="http://schemas.microsoft.com/office/powerpoint/2010/main" val="270638410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dissolve">
                                      <p:cBhvr>
                                        <p:cTn id="7" dur="500"/>
                                        <p:tgtEl>
                                          <p:spTgt spid="839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971">
                                            <p:txEl>
                                              <p:pRg st="1" end="1"/>
                                            </p:txEl>
                                          </p:spTgt>
                                        </p:tgtEl>
                                        <p:attrNameLst>
                                          <p:attrName>style.visibility</p:attrName>
                                        </p:attrNameLst>
                                      </p:cBhvr>
                                      <p:to>
                                        <p:strVal val="visible"/>
                                      </p:to>
                                    </p:set>
                                    <p:animEffect transition="in" filter="dissolve">
                                      <p:cBhvr>
                                        <p:cTn id="10" dur="500"/>
                                        <p:tgtEl>
                                          <p:spTgt spid="839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Effect transition="in" filter="dissolve">
                                      <p:cBhvr>
                                        <p:cTn id="15" dur="500"/>
                                        <p:tgtEl>
                                          <p:spTgt spid="8397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3971">
                                            <p:txEl>
                                              <p:pRg st="3" end="3"/>
                                            </p:txEl>
                                          </p:spTgt>
                                        </p:tgtEl>
                                        <p:attrNameLst>
                                          <p:attrName>style.visibility</p:attrName>
                                        </p:attrNameLst>
                                      </p:cBhvr>
                                      <p:to>
                                        <p:strVal val="visible"/>
                                      </p:to>
                                    </p:set>
                                    <p:animEffect transition="in" filter="dissolve">
                                      <p:cBhvr>
                                        <p:cTn id="18" dur="500"/>
                                        <p:tgtEl>
                                          <p:spTgt spid="8397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3971">
                                            <p:txEl>
                                              <p:pRg st="4" end="4"/>
                                            </p:txEl>
                                          </p:spTgt>
                                        </p:tgtEl>
                                        <p:attrNameLst>
                                          <p:attrName>style.visibility</p:attrName>
                                        </p:attrNameLst>
                                      </p:cBhvr>
                                      <p:to>
                                        <p:strVal val="visible"/>
                                      </p:to>
                                    </p:set>
                                    <p:animEffect transition="in" filter="dissolve">
                                      <p:cBhvr>
                                        <p:cTn id="21" dur="500"/>
                                        <p:tgtEl>
                                          <p:spTgt spid="8397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3971">
                                            <p:txEl>
                                              <p:pRg st="5" end="5"/>
                                            </p:txEl>
                                          </p:spTgt>
                                        </p:tgtEl>
                                        <p:attrNameLst>
                                          <p:attrName>style.visibility</p:attrName>
                                        </p:attrNameLst>
                                      </p:cBhvr>
                                      <p:to>
                                        <p:strVal val="visible"/>
                                      </p:to>
                                    </p:set>
                                    <p:animEffect transition="in" filter="dissolve">
                                      <p:cBhvr>
                                        <p:cTn id="24" dur="500"/>
                                        <p:tgtEl>
                                          <p:spTgt spid="8397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animEffect transition="in" filter="dissolve">
                                      <p:cBhvr>
                                        <p:cTn id="27" dur="500"/>
                                        <p:tgtEl>
                                          <p:spTgt spid="8397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3971">
                                            <p:txEl>
                                              <p:pRg st="7" end="7"/>
                                            </p:txEl>
                                          </p:spTgt>
                                        </p:tgtEl>
                                        <p:attrNameLst>
                                          <p:attrName>style.visibility</p:attrName>
                                        </p:attrNameLst>
                                      </p:cBhvr>
                                      <p:to>
                                        <p:strVal val="visible"/>
                                      </p:to>
                                    </p:set>
                                    <p:animEffect transition="in" filter="dissolve">
                                      <p:cBhvr>
                                        <p:cTn id="30" dur="500"/>
                                        <p:tgtEl>
                                          <p:spTgt spid="83971">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animEffect transition="in" filter="dissolve">
                                      <p:cBhvr>
                                        <p:cTn id="33" dur="500"/>
                                        <p:tgtEl>
                                          <p:spTgt spid="83971">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3971">
                                            <p:txEl>
                                              <p:pRg st="9" end="9"/>
                                            </p:txEl>
                                          </p:spTgt>
                                        </p:tgtEl>
                                        <p:attrNameLst>
                                          <p:attrName>style.visibility</p:attrName>
                                        </p:attrNameLst>
                                      </p:cBhvr>
                                      <p:to>
                                        <p:strVal val="visible"/>
                                      </p:to>
                                    </p:set>
                                    <p:animEffect transition="in" filter="dissolve">
                                      <p:cBhvr>
                                        <p:cTn id="38" dur="500"/>
                                        <p:tgtEl>
                                          <p:spTgt spid="83971">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3971">
                                            <p:txEl>
                                              <p:pRg st="10" end="10"/>
                                            </p:txEl>
                                          </p:spTgt>
                                        </p:tgtEl>
                                        <p:attrNameLst>
                                          <p:attrName>style.visibility</p:attrName>
                                        </p:attrNameLst>
                                      </p:cBhvr>
                                      <p:to>
                                        <p:strVal val="visible"/>
                                      </p:to>
                                    </p:set>
                                    <p:animEffect transition="in" filter="dissolve">
                                      <p:cBhvr>
                                        <p:cTn id="41" dur="500"/>
                                        <p:tgtEl>
                                          <p:spTgt spid="83971">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3971">
                                            <p:txEl>
                                              <p:pRg st="11" end="11"/>
                                            </p:txEl>
                                          </p:spTgt>
                                        </p:tgtEl>
                                        <p:attrNameLst>
                                          <p:attrName>style.visibility</p:attrName>
                                        </p:attrNameLst>
                                      </p:cBhvr>
                                      <p:to>
                                        <p:strVal val="visible"/>
                                      </p:to>
                                    </p:set>
                                    <p:animEffect transition="in" filter="dissolve">
                                      <p:cBhvr>
                                        <p:cTn id="44" dur="500"/>
                                        <p:tgtEl>
                                          <p:spTgt spid="839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81000" y="323850"/>
            <a:ext cx="7686675" cy="555625"/>
          </a:xfrm>
          <a:effectLst>
            <a:outerShdw blurRad="63500" dist="53882" dir="2700000" algn="ctr" rotWithShape="0">
              <a:srgbClr val="969696"/>
            </a:outerShdw>
          </a:effectLst>
        </p:spPr>
        <p:txBody>
          <a:bodyPr/>
          <a:lstStyle/>
          <a:p>
            <a:pPr eaLnBrk="1" hangingPunct="1">
              <a:defRPr/>
            </a:pPr>
            <a:r>
              <a:rPr lang="en-US">
                <a:ea typeface="+mj-ea"/>
                <a:cs typeface="+mj-cs"/>
              </a:rPr>
              <a:t>Unsigned Multiplication in C</a:t>
            </a:r>
          </a:p>
        </p:txBody>
      </p:sp>
      <p:sp>
        <p:nvSpPr>
          <p:cNvPr id="84995" name="Rectangle 3"/>
          <p:cNvSpPr>
            <a:spLocks noGrp="1" noChangeArrowheads="1"/>
          </p:cNvSpPr>
          <p:nvPr>
            <p:ph idx="1"/>
          </p:nvPr>
        </p:nvSpPr>
        <p:spPr>
          <a:xfrm>
            <a:off x="1208088" y="3384550"/>
            <a:ext cx="5149850" cy="1643063"/>
          </a:xfrm>
        </p:spPr>
        <p:txBody>
          <a:bodyPr lIns="90487" tIns="44450" rIns="90487" bIns="44450"/>
          <a:lstStyle/>
          <a:p>
            <a:pPr eaLnBrk="1" hangingPunct="1">
              <a:tabLst>
                <a:tab pos="1828800" algn="l"/>
                <a:tab pos="2286000" algn="l"/>
                <a:tab pos="3035300" algn="l"/>
                <a:tab pos="3429000" algn="l"/>
              </a:tabLst>
              <a:defRPr/>
            </a:pPr>
            <a:r>
              <a:rPr lang="en-US">
                <a:latin typeface="Helvetica" charset="0"/>
              </a:rPr>
              <a:t>Standard Multiplication Function</a:t>
            </a:r>
          </a:p>
          <a:p>
            <a:pPr lvl="1" eaLnBrk="1" hangingPunct="1">
              <a:tabLst>
                <a:tab pos="1828800" algn="l"/>
                <a:tab pos="2286000" algn="l"/>
                <a:tab pos="3035300" algn="l"/>
                <a:tab pos="3429000" algn="l"/>
              </a:tabLst>
              <a:defRPr/>
            </a:pPr>
            <a:r>
              <a:rPr lang="en-US">
                <a:latin typeface="Helvetica" charset="0"/>
                <a:ea typeface="ＭＳ Ｐゴシック" charset="0"/>
              </a:rPr>
              <a:t>Ignores high order </a:t>
            </a:r>
            <a:r>
              <a:rPr lang="en-US" b="0" i="1">
                <a:latin typeface="Helvetica" charset="0"/>
                <a:ea typeface="ＭＳ Ｐゴシック" charset="0"/>
              </a:rPr>
              <a:t>w</a:t>
            </a:r>
            <a:r>
              <a:rPr lang="en-US">
                <a:latin typeface="Helvetica" charset="0"/>
                <a:ea typeface="ＭＳ Ｐゴシック" charset="0"/>
              </a:rPr>
              <a:t> bits</a:t>
            </a:r>
          </a:p>
          <a:p>
            <a:pPr eaLnBrk="1" hangingPunct="1">
              <a:tabLst>
                <a:tab pos="1828800" algn="l"/>
                <a:tab pos="2286000" algn="l"/>
                <a:tab pos="3035300" algn="l"/>
                <a:tab pos="3429000" algn="l"/>
              </a:tabLst>
              <a:defRPr/>
            </a:pPr>
            <a:r>
              <a:rPr lang="en-US">
                <a:latin typeface="Helvetica" charset="0"/>
              </a:rPr>
              <a:t>Implements Modular Arithmetic</a:t>
            </a:r>
          </a:p>
          <a:p>
            <a:pPr lvl="1" eaLnBrk="1" hangingPunct="1">
              <a:buFont typeface="Wingdings" charset="0"/>
              <a:buNone/>
              <a:tabLst>
                <a:tab pos="1828800" algn="l"/>
                <a:tab pos="2286000" algn="l"/>
                <a:tab pos="3035300" algn="l"/>
                <a:tab pos="3429000" algn="l"/>
              </a:tabLst>
              <a:defRPr/>
            </a:pPr>
            <a:r>
              <a:rPr lang="en-US" b="0">
                <a:latin typeface="Helvetica" charset="0"/>
                <a:ea typeface="ＭＳ Ｐゴシック" charset="0"/>
              </a:rPr>
              <a:t>UMult</a:t>
            </a:r>
            <a:r>
              <a:rPr lang="en-US" b="0" i="1" baseline="-25000">
                <a:latin typeface="Helvetica" charset="0"/>
                <a:ea typeface="ＭＳ Ｐゴシック" charset="0"/>
              </a:rPr>
              <a:t>w</a:t>
            </a:r>
            <a:r>
              <a:rPr lang="en-US" b="0">
                <a:latin typeface="Helvetica" charset="0"/>
                <a:ea typeface="ＭＳ Ｐゴシック" charset="0"/>
              </a:rPr>
              <a:t>(</a:t>
            </a:r>
            <a:r>
              <a:rPr lang="en-US" b="0" i="1">
                <a:latin typeface="Helvetica" charset="0"/>
                <a:ea typeface="ＭＳ Ｐゴシック" charset="0"/>
              </a:rPr>
              <a:t>u</a:t>
            </a:r>
            <a:r>
              <a:rPr lang="en-US" b="0">
                <a:latin typeface="Helvetica" charset="0"/>
                <a:ea typeface="ＭＳ Ｐゴシック" charset="0"/>
              </a:rPr>
              <a:t> , </a:t>
            </a:r>
            <a:r>
              <a:rPr lang="en-US" b="0" i="1">
                <a:latin typeface="Helvetica" charset="0"/>
                <a:ea typeface="ＭＳ Ｐゴシック" charset="0"/>
              </a:rPr>
              <a:t>v</a:t>
            </a:r>
            <a:r>
              <a:rPr lang="en-US" b="0">
                <a:latin typeface="Helvetica" charset="0"/>
                <a:ea typeface="ＭＳ Ｐゴシック" charset="0"/>
              </a:rPr>
              <a:t>)	=	(</a:t>
            </a:r>
            <a:r>
              <a:rPr lang="en-US" b="0" i="1">
                <a:latin typeface="Helvetica" charset="0"/>
                <a:ea typeface="ＭＳ Ｐゴシック" charset="0"/>
              </a:rPr>
              <a:t>u</a:t>
            </a:r>
            <a:r>
              <a:rPr lang="en-US" b="0">
                <a:latin typeface="Helvetica" charset="0"/>
                <a:ea typeface="ＭＳ Ｐゴシック" charset="0"/>
              </a:rPr>
              <a:t>   · </a:t>
            </a:r>
            <a:r>
              <a:rPr lang="en-US" b="0" i="1">
                <a:latin typeface="Helvetica" charset="0"/>
                <a:ea typeface="ＭＳ Ｐゴシック" charset="0"/>
              </a:rPr>
              <a:t>v</a:t>
            </a:r>
            <a:r>
              <a:rPr lang="en-US" b="0">
                <a:latin typeface="Helvetica" charset="0"/>
                <a:ea typeface="ＭＳ Ｐゴシック" charset="0"/>
              </a:rPr>
              <a:t> ) mod 2</a:t>
            </a:r>
            <a:r>
              <a:rPr lang="en-US" b="0" i="1" baseline="30000">
                <a:latin typeface="Helvetica" charset="0"/>
                <a:ea typeface="ＭＳ Ｐゴシック" charset="0"/>
              </a:rPr>
              <a:t>w</a:t>
            </a:r>
          </a:p>
        </p:txBody>
      </p:sp>
      <p:grpSp>
        <p:nvGrpSpPr>
          <p:cNvPr id="92163" name="Group 4"/>
          <p:cNvGrpSpPr>
            <a:grpSpLocks/>
          </p:cNvGrpSpPr>
          <p:nvPr/>
        </p:nvGrpSpPr>
        <p:grpSpPr bwMode="auto">
          <a:xfrm>
            <a:off x="6172200" y="1219200"/>
            <a:ext cx="2743200" cy="228600"/>
            <a:chOff x="2976" y="816"/>
            <a:chExt cx="1728" cy="144"/>
          </a:xfrm>
        </p:grpSpPr>
        <p:sp>
          <p:nvSpPr>
            <p:cNvPr id="92206" name="Rectangle 5"/>
            <p:cNvSpPr>
              <a:spLocks noChangeArrowheads="1"/>
            </p:cNvSpPr>
            <p:nvPr/>
          </p:nvSpPr>
          <p:spPr bwMode="auto">
            <a:xfrm>
              <a:off x="297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7" name="Rectangle 6"/>
            <p:cNvSpPr>
              <a:spLocks noChangeArrowheads="1"/>
            </p:cNvSpPr>
            <p:nvPr/>
          </p:nvSpPr>
          <p:spPr bwMode="auto">
            <a:xfrm>
              <a:off x="312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8" name="Rectangle 7"/>
            <p:cNvSpPr>
              <a:spLocks noChangeArrowheads="1"/>
            </p:cNvSpPr>
            <p:nvPr/>
          </p:nvSpPr>
          <p:spPr bwMode="auto">
            <a:xfrm>
              <a:off x="3264"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9" name="Rectangle 8"/>
            <p:cNvSpPr>
              <a:spLocks noChangeArrowheads="1"/>
            </p:cNvSpPr>
            <p:nvPr/>
          </p:nvSpPr>
          <p:spPr bwMode="auto">
            <a:xfrm>
              <a:off x="4272"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10" name="Rectangle 9"/>
            <p:cNvSpPr>
              <a:spLocks noChangeArrowheads="1"/>
            </p:cNvSpPr>
            <p:nvPr/>
          </p:nvSpPr>
          <p:spPr bwMode="auto">
            <a:xfrm>
              <a:off x="4416"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11" name="Rectangle 10"/>
            <p:cNvSpPr>
              <a:spLocks noChangeArrowheads="1"/>
            </p:cNvSpPr>
            <p:nvPr/>
          </p:nvSpPr>
          <p:spPr bwMode="auto">
            <a:xfrm>
              <a:off x="4560" y="816"/>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12" name="Rectangle 11"/>
            <p:cNvSpPr>
              <a:spLocks noChangeArrowheads="1"/>
            </p:cNvSpPr>
            <p:nvPr/>
          </p:nvSpPr>
          <p:spPr bwMode="auto">
            <a:xfrm>
              <a:off x="3408" y="816"/>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grpSp>
        <p:nvGrpSpPr>
          <p:cNvPr id="92164" name="Group 12"/>
          <p:cNvGrpSpPr>
            <a:grpSpLocks/>
          </p:cNvGrpSpPr>
          <p:nvPr/>
        </p:nvGrpSpPr>
        <p:grpSpPr bwMode="auto">
          <a:xfrm>
            <a:off x="6172200" y="1676400"/>
            <a:ext cx="2743200" cy="228600"/>
            <a:chOff x="2976" y="1104"/>
            <a:chExt cx="1728" cy="144"/>
          </a:xfrm>
        </p:grpSpPr>
        <p:sp>
          <p:nvSpPr>
            <p:cNvPr id="92199" name="Rectangle 13"/>
            <p:cNvSpPr>
              <a:spLocks noChangeArrowheads="1"/>
            </p:cNvSpPr>
            <p:nvPr/>
          </p:nvSpPr>
          <p:spPr bwMode="auto">
            <a:xfrm>
              <a:off x="297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0" name="Rectangle 14"/>
            <p:cNvSpPr>
              <a:spLocks noChangeArrowheads="1"/>
            </p:cNvSpPr>
            <p:nvPr/>
          </p:nvSpPr>
          <p:spPr bwMode="auto">
            <a:xfrm>
              <a:off x="312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1" name="Rectangle 15"/>
            <p:cNvSpPr>
              <a:spLocks noChangeArrowheads="1"/>
            </p:cNvSpPr>
            <p:nvPr/>
          </p:nvSpPr>
          <p:spPr bwMode="auto">
            <a:xfrm>
              <a:off x="3264"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2" name="Rectangle 16"/>
            <p:cNvSpPr>
              <a:spLocks noChangeArrowheads="1"/>
            </p:cNvSpPr>
            <p:nvPr/>
          </p:nvSpPr>
          <p:spPr bwMode="auto">
            <a:xfrm>
              <a:off x="4272"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3" name="Rectangle 17"/>
            <p:cNvSpPr>
              <a:spLocks noChangeArrowheads="1"/>
            </p:cNvSpPr>
            <p:nvPr/>
          </p:nvSpPr>
          <p:spPr bwMode="auto">
            <a:xfrm>
              <a:off x="4416"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4" name="Rectangle 18"/>
            <p:cNvSpPr>
              <a:spLocks noChangeArrowheads="1"/>
            </p:cNvSpPr>
            <p:nvPr/>
          </p:nvSpPr>
          <p:spPr bwMode="auto">
            <a:xfrm>
              <a:off x="4560" y="1104"/>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205" name="Rectangle 19"/>
            <p:cNvSpPr>
              <a:spLocks noChangeArrowheads="1"/>
            </p:cNvSpPr>
            <p:nvPr/>
          </p:nvSpPr>
          <p:spPr bwMode="auto">
            <a:xfrm>
              <a:off x="3408" y="1104"/>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2165" name="Rectangle 20"/>
          <p:cNvSpPr>
            <a:spLocks noChangeArrowheads="1"/>
          </p:cNvSpPr>
          <p:nvPr/>
        </p:nvSpPr>
        <p:spPr bwMode="auto">
          <a:xfrm>
            <a:off x="5562600" y="11430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92166" name="Rectangle 21"/>
          <p:cNvSpPr>
            <a:spLocks noChangeArrowheads="1"/>
          </p:cNvSpPr>
          <p:nvPr/>
        </p:nvSpPr>
        <p:spPr bwMode="auto">
          <a:xfrm>
            <a:off x="5562600" y="1600200"/>
            <a:ext cx="28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v</a:t>
            </a:r>
          </a:p>
        </p:txBody>
      </p:sp>
      <p:sp>
        <p:nvSpPr>
          <p:cNvPr id="92167" name="Line 22"/>
          <p:cNvSpPr>
            <a:spLocks noChangeShapeType="1"/>
          </p:cNvSpPr>
          <p:nvPr/>
        </p:nvSpPr>
        <p:spPr bwMode="auto">
          <a:xfrm>
            <a:off x="2743200" y="19812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68" name="Rectangle 23"/>
          <p:cNvSpPr>
            <a:spLocks noChangeArrowheads="1"/>
          </p:cNvSpPr>
          <p:nvPr/>
        </p:nvSpPr>
        <p:spPr bwMode="auto">
          <a:xfrm>
            <a:off x="5181600" y="1600200"/>
            <a:ext cx="320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grpSp>
        <p:nvGrpSpPr>
          <p:cNvPr id="92169" name="Group 24"/>
          <p:cNvGrpSpPr>
            <a:grpSpLocks/>
          </p:cNvGrpSpPr>
          <p:nvPr/>
        </p:nvGrpSpPr>
        <p:grpSpPr bwMode="auto">
          <a:xfrm>
            <a:off x="6172200" y="2133600"/>
            <a:ext cx="2743200" cy="228600"/>
            <a:chOff x="2976" y="1392"/>
            <a:chExt cx="1728" cy="144"/>
          </a:xfrm>
        </p:grpSpPr>
        <p:sp>
          <p:nvSpPr>
            <p:cNvPr id="92192" name="Rectangle 25"/>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3" name="Rectangle 26"/>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4" name="Rectangle 27"/>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5" name="Rectangle 28"/>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6" name="Rectangle 29"/>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7" name="Rectangle 30"/>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8" name="Rectangle 31"/>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2170" name="Rectangle 32"/>
          <p:cNvSpPr>
            <a:spLocks noChangeArrowheads="1"/>
          </p:cNvSpPr>
          <p:nvPr/>
        </p:nvSpPr>
        <p:spPr bwMode="auto">
          <a:xfrm>
            <a:off x="2743200" y="2057400"/>
            <a:ext cx="57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a:t>
            </a:r>
            <a:r>
              <a:rPr lang="en-US" sz="1800" b="0" i="1">
                <a:solidFill>
                  <a:srgbClr val="000066"/>
                </a:solidFill>
                <a:latin typeface="Times" charset="0"/>
              </a:rPr>
              <a:t>v</a:t>
            </a:r>
          </a:p>
        </p:txBody>
      </p:sp>
      <p:grpSp>
        <p:nvGrpSpPr>
          <p:cNvPr id="92171" name="Group 33"/>
          <p:cNvGrpSpPr>
            <a:grpSpLocks/>
          </p:cNvGrpSpPr>
          <p:nvPr/>
        </p:nvGrpSpPr>
        <p:grpSpPr bwMode="auto">
          <a:xfrm>
            <a:off x="6172200" y="2590800"/>
            <a:ext cx="2743200" cy="228600"/>
            <a:chOff x="2976" y="1392"/>
            <a:chExt cx="1728" cy="144"/>
          </a:xfrm>
        </p:grpSpPr>
        <p:sp>
          <p:nvSpPr>
            <p:cNvPr id="92185" name="Rectangle 34"/>
            <p:cNvSpPr>
              <a:spLocks noChangeArrowheads="1"/>
            </p:cNvSpPr>
            <p:nvPr/>
          </p:nvSpPr>
          <p:spPr bwMode="auto">
            <a:xfrm>
              <a:off x="297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6" name="Rectangle 35"/>
            <p:cNvSpPr>
              <a:spLocks noChangeArrowheads="1"/>
            </p:cNvSpPr>
            <p:nvPr/>
          </p:nvSpPr>
          <p:spPr bwMode="auto">
            <a:xfrm>
              <a:off x="312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7" name="Rectangle 36"/>
            <p:cNvSpPr>
              <a:spLocks noChangeArrowheads="1"/>
            </p:cNvSpPr>
            <p:nvPr/>
          </p:nvSpPr>
          <p:spPr bwMode="auto">
            <a:xfrm>
              <a:off x="3264"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8" name="Rectangle 37"/>
            <p:cNvSpPr>
              <a:spLocks noChangeArrowheads="1"/>
            </p:cNvSpPr>
            <p:nvPr/>
          </p:nvSpPr>
          <p:spPr bwMode="auto">
            <a:xfrm>
              <a:off x="4272"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9" name="Rectangle 38"/>
            <p:cNvSpPr>
              <a:spLocks noChangeArrowheads="1"/>
            </p:cNvSpPr>
            <p:nvPr/>
          </p:nvSpPr>
          <p:spPr bwMode="auto">
            <a:xfrm>
              <a:off x="4416"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0" name="Rectangle 39"/>
            <p:cNvSpPr>
              <a:spLocks noChangeArrowheads="1"/>
            </p:cNvSpPr>
            <p:nvPr/>
          </p:nvSpPr>
          <p:spPr bwMode="auto">
            <a:xfrm>
              <a:off x="4560" y="139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91" name="Rectangle 40"/>
            <p:cNvSpPr>
              <a:spLocks noChangeArrowheads="1"/>
            </p:cNvSpPr>
            <p:nvPr/>
          </p:nvSpPr>
          <p:spPr bwMode="auto">
            <a:xfrm>
              <a:off x="3408" y="139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2172" name="Line 41"/>
          <p:cNvSpPr>
            <a:spLocks noChangeShapeType="1"/>
          </p:cNvSpPr>
          <p:nvPr/>
        </p:nvSpPr>
        <p:spPr bwMode="auto">
          <a:xfrm flipV="1">
            <a:off x="2743200" y="2438400"/>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73" name="Text Box 42"/>
          <p:cNvSpPr txBox="1">
            <a:spLocks noChangeArrowheads="1"/>
          </p:cNvSpPr>
          <p:nvPr/>
        </p:nvSpPr>
        <p:spPr bwMode="auto">
          <a:xfrm>
            <a:off x="228600" y="2057400"/>
            <a:ext cx="2497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Product: 2*</a:t>
            </a:r>
            <a:r>
              <a:rPr lang="en-US" sz="1800" b="0" i="1">
                <a:solidFill>
                  <a:srgbClr val="000066"/>
                </a:solidFill>
              </a:rPr>
              <a:t>w</a:t>
            </a:r>
            <a:r>
              <a:rPr lang="en-US" sz="1800" b="0">
                <a:solidFill>
                  <a:srgbClr val="000066"/>
                </a:solidFill>
              </a:rPr>
              <a:t>  bits</a:t>
            </a:r>
          </a:p>
        </p:txBody>
      </p:sp>
      <p:sp>
        <p:nvSpPr>
          <p:cNvPr id="92174" name="Text Box 43"/>
          <p:cNvSpPr txBox="1">
            <a:spLocks noChangeArrowheads="1"/>
          </p:cNvSpPr>
          <p:nvPr/>
        </p:nvSpPr>
        <p:spPr bwMode="auto">
          <a:xfrm>
            <a:off x="228600" y="13716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sp>
        <p:nvSpPr>
          <p:cNvPr id="92175" name="Text Box 44"/>
          <p:cNvSpPr txBox="1">
            <a:spLocks noChangeArrowheads="1"/>
          </p:cNvSpPr>
          <p:nvPr/>
        </p:nvSpPr>
        <p:spPr bwMode="auto">
          <a:xfrm>
            <a:off x="228600" y="2667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a:t>
            </a:r>
            <a:r>
              <a:rPr lang="en-US" sz="1800" b="0" i="1">
                <a:solidFill>
                  <a:srgbClr val="000066"/>
                </a:solidFill>
              </a:rPr>
              <a:t>w</a:t>
            </a:r>
            <a:r>
              <a:rPr lang="en-US" sz="1800" b="0">
                <a:solidFill>
                  <a:srgbClr val="000066"/>
                </a:solidFill>
              </a:rPr>
              <a:t> bits: </a:t>
            </a:r>
            <a:r>
              <a:rPr lang="en-US" sz="1800" b="0" i="1">
                <a:solidFill>
                  <a:srgbClr val="000066"/>
                </a:solidFill>
              </a:rPr>
              <a:t>w</a:t>
            </a:r>
            <a:r>
              <a:rPr lang="en-US" sz="1800" b="0">
                <a:solidFill>
                  <a:srgbClr val="000066"/>
                </a:solidFill>
              </a:rPr>
              <a:t> bits</a:t>
            </a:r>
          </a:p>
        </p:txBody>
      </p:sp>
      <p:sp>
        <p:nvSpPr>
          <p:cNvPr id="92176" name="Rectangle 45"/>
          <p:cNvSpPr>
            <a:spLocks noChangeArrowheads="1"/>
          </p:cNvSpPr>
          <p:nvPr/>
        </p:nvSpPr>
        <p:spPr bwMode="auto">
          <a:xfrm>
            <a:off x="4564063" y="2590800"/>
            <a:ext cx="143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UMult</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a:t>
            </a:r>
            <a:r>
              <a:rPr lang="en-US" sz="1800" b="0" i="1">
                <a:solidFill>
                  <a:srgbClr val="000066"/>
                </a:solidFill>
                <a:latin typeface="Times" charset="0"/>
              </a:rPr>
              <a:t>v</a:t>
            </a:r>
            <a:r>
              <a:rPr lang="en-US" sz="1800" b="0">
                <a:solidFill>
                  <a:srgbClr val="000066"/>
                </a:solidFill>
                <a:latin typeface="Times" charset="0"/>
              </a:rPr>
              <a:t>)</a:t>
            </a:r>
          </a:p>
        </p:txBody>
      </p:sp>
      <p:grpSp>
        <p:nvGrpSpPr>
          <p:cNvPr id="92177" name="Group 46"/>
          <p:cNvGrpSpPr>
            <a:grpSpLocks/>
          </p:cNvGrpSpPr>
          <p:nvPr/>
        </p:nvGrpSpPr>
        <p:grpSpPr bwMode="auto">
          <a:xfrm>
            <a:off x="3429000" y="2133600"/>
            <a:ext cx="2743200" cy="228600"/>
            <a:chOff x="2976" y="1392"/>
            <a:chExt cx="1728" cy="144"/>
          </a:xfrm>
        </p:grpSpPr>
        <p:sp>
          <p:nvSpPr>
            <p:cNvPr id="92178" name="Rectangle 47"/>
            <p:cNvSpPr>
              <a:spLocks noChangeArrowheads="1"/>
            </p:cNvSpPr>
            <p:nvPr/>
          </p:nvSpPr>
          <p:spPr bwMode="auto">
            <a:xfrm>
              <a:off x="2976"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79" name="Rectangle 48"/>
            <p:cNvSpPr>
              <a:spLocks noChangeArrowheads="1"/>
            </p:cNvSpPr>
            <p:nvPr/>
          </p:nvSpPr>
          <p:spPr bwMode="auto">
            <a:xfrm>
              <a:off x="3120"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0" name="Rectangle 49"/>
            <p:cNvSpPr>
              <a:spLocks noChangeArrowheads="1"/>
            </p:cNvSpPr>
            <p:nvPr/>
          </p:nvSpPr>
          <p:spPr bwMode="auto">
            <a:xfrm>
              <a:off x="3264"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1" name="Rectangle 50"/>
            <p:cNvSpPr>
              <a:spLocks noChangeArrowheads="1"/>
            </p:cNvSpPr>
            <p:nvPr/>
          </p:nvSpPr>
          <p:spPr bwMode="auto">
            <a:xfrm>
              <a:off x="4272"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2" name="Rectangle 51"/>
            <p:cNvSpPr>
              <a:spLocks noChangeArrowheads="1"/>
            </p:cNvSpPr>
            <p:nvPr/>
          </p:nvSpPr>
          <p:spPr bwMode="auto">
            <a:xfrm>
              <a:off x="4416"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3" name="Rectangle 52"/>
            <p:cNvSpPr>
              <a:spLocks noChangeArrowheads="1"/>
            </p:cNvSpPr>
            <p:nvPr/>
          </p:nvSpPr>
          <p:spPr bwMode="auto">
            <a:xfrm>
              <a:off x="4560" y="1392"/>
              <a:ext cx="144" cy="144"/>
            </a:xfrm>
            <a:prstGeom prst="rect">
              <a:avLst/>
            </a:prstGeom>
            <a:solidFill>
              <a:schemeClr val="bg2"/>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2184" name="Rectangle 53"/>
            <p:cNvSpPr>
              <a:spLocks noChangeArrowheads="1"/>
            </p:cNvSpPr>
            <p:nvPr/>
          </p:nvSpPr>
          <p:spPr bwMode="auto">
            <a:xfrm>
              <a:off x="3408" y="1392"/>
              <a:ext cx="864" cy="144"/>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Tree>
    <p:extLst>
      <p:ext uri="{BB962C8B-B14F-4D97-AF65-F5344CB8AC3E}">
        <p14:creationId xmlns:p14="http://schemas.microsoft.com/office/powerpoint/2010/main" val="69341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81000" y="323850"/>
            <a:ext cx="8477250" cy="555625"/>
          </a:xfrm>
          <a:effectLst>
            <a:outerShdw blurRad="63500" dist="53882" dir="2700000" algn="ctr" rotWithShape="0">
              <a:srgbClr val="969696"/>
            </a:outerShdw>
          </a:effectLst>
        </p:spPr>
        <p:txBody>
          <a:bodyPr/>
          <a:lstStyle/>
          <a:p>
            <a:pPr eaLnBrk="1" hangingPunct="1">
              <a:defRPr/>
            </a:pPr>
            <a:r>
              <a:rPr lang="en-US">
                <a:ea typeface="+mj-ea"/>
                <a:cs typeface="+mj-cs"/>
              </a:rPr>
              <a:t>Unsigned vs. Signed Multiplication</a:t>
            </a:r>
          </a:p>
        </p:txBody>
      </p:sp>
      <p:sp>
        <p:nvSpPr>
          <p:cNvPr id="86019" name="Rectangle 3"/>
          <p:cNvSpPr>
            <a:spLocks noGrp="1" noChangeArrowheads="1"/>
          </p:cNvSpPr>
          <p:nvPr>
            <p:ph idx="1"/>
          </p:nvPr>
        </p:nvSpPr>
        <p:spPr/>
        <p:txBody>
          <a:bodyPr lIns="90487" tIns="44450" rIns="90487" bIns="44450"/>
          <a:lstStyle/>
          <a:p>
            <a:pPr eaLnBrk="1" hangingPunct="1">
              <a:defRPr/>
            </a:pPr>
            <a:r>
              <a:rPr lang="en-US" dirty="0">
                <a:latin typeface="Helvetica" charset="0"/>
              </a:rPr>
              <a:t>Unsigned Multiplication</a:t>
            </a:r>
          </a:p>
          <a:p>
            <a:pPr lvl="1" eaLnBrk="1" hangingPunct="1">
              <a:buFont typeface="Wingdings" charset="0"/>
              <a:buNone/>
              <a:defRPr/>
            </a:pPr>
            <a:r>
              <a:rPr lang="en-US" dirty="0">
                <a:latin typeface="Helvetica" charset="0"/>
                <a:ea typeface="ＭＳ Ｐゴシック" charset="0"/>
              </a:rPr>
              <a:t>	</a:t>
            </a:r>
            <a:r>
              <a:rPr lang="en-US" dirty="0">
                <a:latin typeface="Courier New" charset="0"/>
                <a:ea typeface="ＭＳ Ｐゴシック" charset="0"/>
              </a:rPr>
              <a:t>unsigned </a:t>
            </a:r>
            <a:r>
              <a:rPr lang="en-US" dirty="0" err="1">
                <a:latin typeface="Courier New" charset="0"/>
                <a:ea typeface="ＭＳ Ｐゴシック" charset="0"/>
              </a:rPr>
              <a:t>ux</a:t>
            </a:r>
            <a:r>
              <a:rPr lang="en-US" dirty="0">
                <a:latin typeface="Courier New" charset="0"/>
                <a:ea typeface="ＭＳ Ｐゴシック" charset="0"/>
              </a:rPr>
              <a:t> = (unsigned) x;</a:t>
            </a:r>
          </a:p>
          <a:p>
            <a:pPr lvl="1" eaLnBrk="1" hangingPunct="1">
              <a:buFont typeface="Wingdings" charset="0"/>
              <a:buNone/>
              <a:defRPr/>
            </a:pPr>
            <a:r>
              <a:rPr lang="en-US" dirty="0">
                <a:latin typeface="Courier New" charset="0"/>
                <a:ea typeface="ＭＳ Ｐゴシック" charset="0"/>
              </a:rPr>
              <a:t>	unsigned </a:t>
            </a:r>
            <a:r>
              <a:rPr lang="en-US" dirty="0" err="1">
                <a:latin typeface="Courier New" charset="0"/>
                <a:ea typeface="ＭＳ Ｐゴシック" charset="0"/>
              </a:rPr>
              <a:t>uy</a:t>
            </a:r>
            <a:r>
              <a:rPr lang="en-US" dirty="0">
                <a:latin typeface="Courier New" charset="0"/>
                <a:ea typeface="ＭＳ Ｐゴシック" charset="0"/>
              </a:rPr>
              <a:t> = (unsigned) y;</a:t>
            </a:r>
          </a:p>
          <a:p>
            <a:pPr lvl="1" eaLnBrk="1" hangingPunct="1">
              <a:buFont typeface="Wingdings" charset="0"/>
              <a:buNone/>
              <a:defRPr/>
            </a:pPr>
            <a:r>
              <a:rPr lang="en-US" dirty="0">
                <a:latin typeface="Helvetica" charset="0"/>
                <a:ea typeface="ＭＳ Ｐゴシック" charset="0"/>
              </a:rPr>
              <a:t>	</a:t>
            </a:r>
            <a:r>
              <a:rPr lang="en-US" dirty="0">
                <a:latin typeface="Courier New" charset="0"/>
                <a:ea typeface="ＭＳ Ｐゴシック" charset="0"/>
              </a:rPr>
              <a:t>unsigned up = </a:t>
            </a:r>
            <a:r>
              <a:rPr lang="en-US" dirty="0" err="1">
                <a:latin typeface="Courier New" charset="0"/>
                <a:ea typeface="ＭＳ Ｐゴシック" charset="0"/>
              </a:rPr>
              <a:t>ux</a:t>
            </a:r>
            <a:r>
              <a:rPr lang="en-US" dirty="0">
                <a:latin typeface="Courier New" charset="0"/>
                <a:ea typeface="ＭＳ Ｐゴシック" charset="0"/>
              </a:rPr>
              <a:t> * </a:t>
            </a:r>
            <a:r>
              <a:rPr lang="en-US" dirty="0" err="1">
                <a:latin typeface="Courier New" charset="0"/>
                <a:ea typeface="ＭＳ Ｐゴシック" charset="0"/>
              </a:rPr>
              <a:t>uy</a:t>
            </a:r>
            <a:endParaRPr lang="en-US" dirty="0">
              <a:latin typeface="Courier New" charset="0"/>
              <a:ea typeface="ＭＳ Ｐゴシック" charset="0"/>
            </a:endParaRPr>
          </a:p>
          <a:p>
            <a:pPr lvl="1" eaLnBrk="1" hangingPunct="1">
              <a:defRPr/>
            </a:pPr>
            <a:r>
              <a:rPr lang="en-US" dirty="0">
                <a:latin typeface="Helvetica" charset="0"/>
                <a:ea typeface="ＭＳ Ｐゴシック" charset="0"/>
              </a:rPr>
              <a:t>Truncates product to </a:t>
            </a:r>
            <a:r>
              <a:rPr lang="en-US" i="1" dirty="0">
                <a:latin typeface="Helvetica" charset="0"/>
                <a:ea typeface="ＭＳ Ｐゴシック" charset="0"/>
              </a:rPr>
              <a:t>w</a:t>
            </a:r>
            <a:r>
              <a:rPr lang="en-US" dirty="0">
                <a:latin typeface="Helvetica" charset="0"/>
                <a:ea typeface="ＭＳ Ｐゴシック" charset="0"/>
              </a:rPr>
              <a:t>-bit number </a:t>
            </a:r>
            <a:r>
              <a:rPr lang="en-US" b="0" i="1" dirty="0">
                <a:latin typeface="Helvetica" charset="0"/>
                <a:ea typeface="ＭＳ Ｐゴシック" charset="0"/>
              </a:rPr>
              <a:t>up</a:t>
            </a:r>
            <a:r>
              <a:rPr lang="en-US" i="1" dirty="0">
                <a:latin typeface="Helvetica" charset="0"/>
                <a:ea typeface="ＭＳ Ｐゴシック" charset="0"/>
              </a:rPr>
              <a:t>  </a:t>
            </a:r>
            <a:r>
              <a:rPr lang="en-US" dirty="0">
                <a:latin typeface="Helvetica" charset="0"/>
                <a:ea typeface="ＭＳ Ｐゴシック" charset="0"/>
              </a:rPr>
              <a:t>= </a:t>
            </a:r>
            <a:r>
              <a:rPr lang="en-US" b="0" dirty="0" err="1">
                <a:latin typeface="Helvetica" charset="0"/>
                <a:ea typeface="ＭＳ Ｐゴシック" charset="0"/>
              </a:rPr>
              <a:t>UMult</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err="1">
                <a:latin typeface="Helvetica" charset="0"/>
                <a:ea typeface="ＭＳ Ｐゴシック" charset="0"/>
              </a:rPr>
              <a:t>ux</a:t>
            </a:r>
            <a:r>
              <a:rPr lang="en-US" b="0" dirty="0">
                <a:latin typeface="Helvetica" charset="0"/>
                <a:ea typeface="ＭＳ Ｐゴシック" charset="0"/>
              </a:rPr>
              <a:t>, </a:t>
            </a:r>
            <a:r>
              <a:rPr lang="en-US" b="0" i="1" dirty="0" err="1">
                <a:latin typeface="Helvetica" charset="0"/>
                <a:ea typeface="ＭＳ Ｐゴシック" charset="0"/>
              </a:rPr>
              <a:t>uy</a:t>
            </a:r>
            <a:r>
              <a:rPr lang="en-US" b="0" dirty="0">
                <a:latin typeface="Helvetica" charset="0"/>
                <a:ea typeface="ＭＳ Ｐゴシック" charset="0"/>
              </a:rPr>
              <a:t>)</a:t>
            </a:r>
            <a:endParaRPr lang="en-US" i="1" dirty="0">
              <a:latin typeface="Helvetica" charset="0"/>
              <a:ea typeface="ＭＳ Ｐゴシック" charset="0"/>
            </a:endParaRPr>
          </a:p>
          <a:p>
            <a:pPr lvl="1" eaLnBrk="1" hangingPunct="1">
              <a:defRPr/>
            </a:pPr>
            <a:r>
              <a:rPr lang="en-US" dirty="0">
                <a:latin typeface="Helvetica" charset="0"/>
                <a:ea typeface="ＭＳ Ｐゴシック" charset="0"/>
              </a:rPr>
              <a:t>Modular arithmetic: </a:t>
            </a:r>
            <a:r>
              <a:rPr lang="en-US" i="1" dirty="0">
                <a:latin typeface="Helvetica" charset="0"/>
                <a:ea typeface="ＭＳ Ｐゴシック" charset="0"/>
              </a:rPr>
              <a:t>up</a:t>
            </a:r>
            <a:r>
              <a:rPr lang="en-US" dirty="0">
                <a:latin typeface="Helvetica" charset="0"/>
                <a:ea typeface="ＭＳ Ｐゴシック" charset="0"/>
              </a:rPr>
              <a:t> = </a:t>
            </a:r>
            <a:r>
              <a:rPr lang="en-US" dirty="0" smtClean="0">
                <a:latin typeface="Helvetica" charset="0"/>
                <a:ea typeface="ＭＳ Ｐゴシック" charset="0"/>
              </a:rPr>
              <a:t>(</a:t>
            </a:r>
            <a:r>
              <a:rPr lang="en-US" i="1" dirty="0" err="1" smtClean="0">
                <a:latin typeface="Helvetica" charset="0"/>
                <a:ea typeface="ＭＳ Ｐゴシック" charset="0"/>
              </a:rPr>
              <a:t>ux</a:t>
            </a:r>
            <a:r>
              <a:rPr lang="en-US" dirty="0" smtClean="0">
                <a:latin typeface="Helvetica" charset="0"/>
                <a:ea typeface="ＭＳ Ｐゴシック" charset="0"/>
              </a:rPr>
              <a:t> </a:t>
            </a:r>
            <a:r>
              <a:rPr lang="en-US" dirty="0">
                <a:latin typeface="Symbol" charset="0"/>
                <a:ea typeface="ＭＳ Ｐゴシック" charset="0"/>
              </a:rPr>
              <a:t></a:t>
            </a:r>
            <a:r>
              <a:rPr lang="en-US" dirty="0">
                <a:latin typeface="Helvetica" charset="0"/>
                <a:ea typeface="ＭＳ Ｐゴシック" charset="0"/>
              </a:rPr>
              <a:t> </a:t>
            </a:r>
            <a:r>
              <a:rPr lang="en-US" i="1" dirty="0" err="1" smtClean="0">
                <a:latin typeface="Helvetica" charset="0"/>
                <a:ea typeface="ＭＳ Ｐゴシック" charset="0"/>
              </a:rPr>
              <a:t>uy</a:t>
            </a:r>
            <a:r>
              <a:rPr lang="en-US" i="1" dirty="0" smtClean="0">
                <a:latin typeface="Helvetica" charset="0"/>
                <a:ea typeface="ＭＳ Ｐゴシック" charset="0"/>
              </a:rPr>
              <a:t>)</a:t>
            </a:r>
            <a:r>
              <a:rPr lang="en-US" dirty="0" smtClean="0">
                <a:latin typeface="Helvetica" charset="0"/>
                <a:ea typeface="ＭＳ Ｐゴシック" charset="0"/>
              </a:rPr>
              <a:t>  </a:t>
            </a:r>
            <a:r>
              <a:rPr lang="en-US" dirty="0">
                <a:latin typeface="Helvetica" charset="0"/>
                <a:ea typeface="ＭＳ Ｐゴシック" charset="0"/>
              </a:rPr>
              <a:t>mod 2</a:t>
            </a:r>
            <a:r>
              <a:rPr lang="en-US" i="1" baseline="30000" dirty="0">
                <a:latin typeface="Helvetica" charset="0"/>
                <a:ea typeface="ＭＳ Ｐゴシック" charset="0"/>
              </a:rPr>
              <a:t>w</a:t>
            </a:r>
            <a:endParaRPr lang="en-US" baseline="30000" dirty="0">
              <a:latin typeface="Helvetica" charset="0"/>
              <a:ea typeface="ＭＳ Ｐゴシック" charset="0"/>
            </a:endParaRPr>
          </a:p>
          <a:p>
            <a:pPr eaLnBrk="1" hangingPunct="1">
              <a:defRPr/>
            </a:pPr>
            <a:r>
              <a:rPr lang="en-US" dirty="0">
                <a:latin typeface="Helvetica" charset="0"/>
              </a:rPr>
              <a:t>Two</a:t>
            </a:r>
            <a:r>
              <a:rPr lang="ja-JP" altLang="en-US" dirty="0">
                <a:latin typeface="Helvetica" charset="0"/>
              </a:rPr>
              <a:t>’</a:t>
            </a:r>
            <a:r>
              <a:rPr lang="en-US" altLang="ja-JP" dirty="0">
                <a:latin typeface="Helvetica" charset="0"/>
              </a:rPr>
              <a:t>s Complement Multiplication</a:t>
            </a:r>
          </a:p>
          <a:p>
            <a:pPr lvl="1" eaLnBrk="1" hangingPunct="1">
              <a:buFont typeface="Wingdings" charset="0"/>
              <a:buNone/>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x, y;</a:t>
            </a:r>
          </a:p>
          <a:p>
            <a:pPr lvl="1" eaLnBrk="1" hangingPunct="1">
              <a:buFont typeface="Wingdings" charset="0"/>
              <a:buNone/>
              <a:defRPr/>
            </a:pPr>
            <a:r>
              <a:rPr lang="en-US" dirty="0">
                <a:latin typeface="Courier New" charset="0"/>
                <a:ea typeface="ＭＳ Ｐゴシック" charset="0"/>
              </a:rPr>
              <a:t>	</a:t>
            </a:r>
            <a:r>
              <a:rPr lang="en-US" dirty="0" err="1">
                <a:latin typeface="Courier New" charset="0"/>
                <a:ea typeface="ＭＳ Ｐゴシック" charset="0"/>
              </a:rPr>
              <a:t>int</a:t>
            </a:r>
            <a:r>
              <a:rPr lang="en-US" dirty="0">
                <a:latin typeface="Courier New" charset="0"/>
                <a:ea typeface="ＭＳ Ｐゴシック" charset="0"/>
              </a:rPr>
              <a:t> p = x * y;</a:t>
            </a:r>
          </a:p>
          <a:p>
            <a:pPr lvl="1" eaLnBrk="1" hangingPunct="1">
              <a:defRPr/>
            </a:pPr>
            <a:r>
              <a:rPr lang="en-US" dirty="0">
                <a:latin typeface="Helvetica" charset="0"/>
                <a:ea typeface="ＭＳ Ｐゴシック" charset="0"/>
              </a:rPr>
              <a:t>Compute exact product of two </a:t>
            </a:r>
            <a:r>
              <a:rPr lang="en-US" i="1" dirty="0">
                <a:latin typeface="Helvetica" charset="0"/>
                <a:ea typeface="ＭＳ Ｐゴシック" charset="0"/>
              </a:rPr>
              <a:t>w</a:t>
            </a:r>
            <a:r>
              <a:rPr lang="en-US" dirty="0">
                <a:latin typeface="Helvetica" charset="0"/>
                <a:ea typeface="ＭＳ Ｐゴシック" charset="0"/>
              </a:rPr>
              <a:t>-bit numbers </a:t>
            </a:r>
            <a:r>
              <a:rPr lang="en-US" i="1" dirty="0">
                <a:latin typeface="Helvetica" charset="0"/>
                <a:ea typeface="ＭＳ Ｐゴシック" charset="0"/>
              </a:rPr>
              <a:t>x</a:t>
            </a:r>
            <a:r>
              <a:rPr lang="en-US" dirty="0">
                <a:latin typeface="Helvetica" charset="0"/>
                <a:ea typeface="ＭＳ Ｐゴシック" charset="0"/>
              </a:rPr>
              <a:t>, </a:t>
            </a:r>
            <a:r>
              <a:rPr lang="en-US" i="1" dirty="0">
                <a:latin typeface="Helvetica" charset="0"/>
                <a:ea typeface="ＭＳ Ｐゴシック" charset="0"/>
              </a:rPr>
              <a:t>y</a:t>
            </a:r>
          </a:p>
          <a:p>
            <a:pPr lvl="1" eaLnBrk="1" hangingPunct="1">
              <a:defRPr/>
            </a:pPr>
            <a:r>
              <a:rPr lang="en-US" dirty="0">
                <a:latin typeface="Helvetica" charset="0"/>
                <a:ea typeface="ＭＳ Ｐゴシック" charset="0"/>
              </a:rPr>
              <a:t>Truncate result to </a:t>
            </a:r>
            <a:r>
              <a:rPr lang="en-US" i="1" dirty="0">
                <a:latin typeface="Helvetica" charset="0"/>
                <a:ea typeface="ＭＳ Ｐゴシック" charset="0"/>
              </a:rPr>
              <a:t>w</a:t>
            </a:r>
            <a:r>
              <a:rPr lang="en-US" dirty="0">
                <a:latin typeface="Helvetica" charset="0"/>
                <a:ea typeface="ＭＳ Ｐゴシック" charset="0"/>
              </a:rPr>
              <a:t>-bit number </a:t>
            </a:r>
            <a:r>
              <a:rPr lang="en-US" b="0" i="1" dirty="0">
                <a:latin typeface="Helvetica" charset="0"/>
                <a:ea typeface="ＭＳ Ｐゴシック" charset="0"/>
              </a:rPr>
              <a:t>p</a:t>
            </a:r>
            <a:r>
              <a:rPr lang="en-US" b="0" dirty="0">
                <a:latin typeface="Helvetica" charset="0"/>
                <a:ea typeface="ＭＳ Ｐゴシック" charset="0"/>
              </a:rPr>
              <a:t>  = </a:t>
            </a:r>
            <a:r>
              <a:rPr lang="en-US" b="0" dirty="0" err="1">
                <a:latin typeface="Helvetica" charset="0"/>
                <a:ea typeface="ＭＳ Ｐゴシック" charset="0"/>
              </a:rPr>
              <a:t>TMult</a:t>
            </a:r>
            <a:r>
              <a:rPr lang="en-US" b="0" i="1" baseline="-25000" dirty="0" err="1">
                <a:latin typeface="Helvetica" charset="0"/>
                <a:ea typeface="ＭＳ Ｐゴシック" charset="0"/>
              </a:rPr>
              <a:t>w</a:t>
            </a:r>
            <a:r>
              <a:rPr lang="en-US" b="0" dirty="0">
                <a:latin typeface="Helvetica" charset="0"/>
                <a:ea typeface="ＭＳ Ｐゴシック" charset="0"/>
              </a:rPr>
              <a:t>(</a:t>
            </a:r>
            <a:r>
              <a:rPr lang="en-US" b="0" i="1" dirty="0">
                <a:latin typeface="Helvetica" charset="0"/>
                <a:ea typeface="ＭＳ Ｐゴシック" charset="0"/>
              </a:rPr>
              <a:t>x</a:t>
            </a:r>
            <a:r>
              <a:rPr lang="en-US" b="0" dirty="0">
                <a:latin typeface="Helvetica" charset="0"/>
                <a:ea typeface="ＭＳ Ｐゴシック" charset="0"/>
              </a:rPr>
              <a:t>, </a:t>
            </a:r>
            <a:r>
              <a:rPr lang="en-US" b="0" i="1" dirty="0">
                <a:latin typeface="Helvetica" charset="0"/>
                <a:ea typeface="ＭＳ Ｐゴシック" charset="0"/>
              </a:rPr>
              <a:t>y</a:t>
            </a:r>
            <a:r>
              <a:rPr lang="en-US" b="0" dirty="0" smtClean="0">
                <a:latin typeface="Helvetica" charset="0"/>
                <a:ea typeface="ＭＳ Ｐゴシック" charset="0"/>
              </a:rPr>
              <a:t>)</a:t>
            </a:r>
          </a:p>
          <a:p>
            <a:pPr lvl="1" eaLnBrk="1" hangingPunct="1">
              <a:buFont typeface="Wingdings" pitchFamily="-112" charset="2"/>
              <a:buChar char="n"/>
              <a:defRPr/>
            </a:pPr>
            <a:r>
              <a:rPr lang="en-US" dirty="0"/>
              <a:t>Signed multiplication gives same bit-level result as unsigned</a:t>
            </a:r>
          </a:p>
          <a:p>
            <a:pPr lvl="1" eaLnBrk="1" hangingPunct="1">
              <a:buFont typeface="Wingdings" pitchFamily="-112" charset="2"/>
              <a:buChar char="n"/>
              <a:defRPr/>
            </a:pPr>
            <a:r>
              <a:rPr lang="en-US" dirty="0"/>
              <a:t> </a:t>
            </a:r>
            <a:r>
              <a:rPr lang="en-US" dirty="0">
                <a:latin typeface="Courier New" pitchFamily="-112" charset="0"/>
              </a:rPr>
              <a:t>up == (unsigned) </a:t>
            </a:r>
            <a:r>
              <a:rPr lang="en-US" dirty="0" smtClean="0">
                <a:latin typeface="Courier New" pitchFamily="-112" charset="0"/>
              </a:rPr>
              <a:t>p</a:t>
            </a:r>
            <a:endParaRPr lang="en-US" dirty="0">
              <a:latin typeface="Courier New" pitchFamily="-112" charset="0"/>
            </a:endParaRPr>
          </a:p>
        </p:txBody>
      </p:sp>
    </p:spTree>
    <p:extLst>
      <p:ext uri="{BB962C8B-B14F-4D97-AF65-F5344CB8AC3E}">
        <p14:creationId xmlns:p14="http://schemas.microsoft.com/office/powerpoint/2010/main" val="291587805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dissolve">
                                      <p:cBhvr>
                                        <p:cTn id="7" dur="500"/>
                                        <p:tgtEl>
                                          <p:spTgt spid="8601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dissolve">
                                      <p:cBhvr>
                                        <p:cTn id="10" dur="500"/>
                                        <p:tgtEl>
                                          <p:spTgt spid="8601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Effect transition="in" filter="dissolve">
                                      <p:cBhvr>
                                        <p:cTn id="13" dur="500"/>
                                        <p:tgtEl>
                                          <p:spTgt spid="8601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6019">
                                            <p:txEl>
                                              <p:pRg st="3" end="3"/>
                                            </p:txEl>
                                          </p:spTgt>
                                        </p:tgtEl>
                                        <p:attrNameLst>
                                          <p:attrName>style.visibility</p:attrName>
                                        </p:attrNameLst>
                                      </p:cBhvr>
                                      <p:to>
                                        <p:strVal val="visible"/>
                                      </p:to>
                                    </p:set>
                                    <p:animEffect transition="in" filter="dissolve">
                                      <p:cBhvr>
                                        <p:cTn id="16" dur="500"/>
                                        <p:tgtEl>
                                          <p:spTgt spid="8601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animEffect transition="in" filter="dissolve">
                                      <p:cBhvr>
                                        <p:cTn id="19" dur="500"/>
                                        <p:tgtEl>
                                          <p:spTgt spid="8601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6019">
                                            <p:txEl>
                                              <p:pRg st="5" end="5"/>
                                            </p:txEl>
                                          </p:spTgt>
                                        </p:tgtEl>
                                        <p:attrNameLst>
                                          <p:attrName>style.visibility</p:attrName>
                                        </p:attrNameLst>
                                      </p:cBhvr>
                                      <p:to>
                                        <p:strVal val="visible"/>
                                      </p:to>
                                    </p:set>
                                    <p:animEffect transition="in" filter="dissolve">
                                      <p:cBhvr>
                                        <p:cTn id="22" dur="500"/>
                                        <p:tgtEl>
                                          <p:spTgt spid="860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6019">
                                            <p:txEl>
                                              <p:pRg st="6" end="6"/>
                                            </p:txEl>
                                          </p:spTgt>
                                        </p:tgtEl>
                                        <p:attrNameLst>
                                          <p:attrName>style.visibility</p:attrName>
                                        </p:attrNameLst>
                                      </p:cBhvr>
                                      <p:to>
                                        <p:strVal val="visible"/>
                                      </p:to>
                                    </p:set>
                                    <p:animEffect transition="in" filter="dissolve">
                                      <p:cBhvr>
                                        <p:cTn id="27" dur="500"/>
                                        <p:tgtEl>
                                          <p:spTgt spid="860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6019">
                                            <p:txEl>
                                              <p:pRg st="7" end="7"/>
                                            </p:txEl>
                                          </p:spTgt>
                                        </p:tgtEl>
                                        <p:attrNameLst>
                                          <p:attrName>style.visibility</p:attrName>
                                        </p:attrNameLst>
                                      </p:cBhvr>
                                      <p:to>
                                        <p:strVal val="visible"/>
                                      </p:to>
                                    </p:set>
                                    <p:animEffect transition="in" filter="dissolve">
                                      <p:cBhvr>
                                        <p:cTn id="30" dur="500"/>
                                        <p:tgtEl>
                                          <p:spTgt spid="8601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6019">
                                            <p:txEl>
                                              <p:pRg st="8" end="8"/>
                                            </p:txEl>
                                          </p:spTgt>
                                        </p:tgtEl>
                                        <p:attrNameLst>
                                          <p:attrName>style.visibility</p:attrName>
                                        </p:attrNameLst>
                                      </p:cBhvr>
                                      <p:to>
                                        <p:strVal val="visible"/>
                                      </p:to>
                                    </p:set>
                                    <p:animEffect transition="in" filter="dissolve">
                                      <p:cBhvr>
                                        <p:cTn id="33" dur="500"/>
                                        <p:tgtEl>
                                          <p:spTgt spid="86019">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6019">
                                            <p:txEl>
                                              <p:pRg st="9" end="9"/>
                                            </p:txEl>
                                          </p:spTgt>
                                        </p:tgtEl>
                                        <p:attrNameLst>
                                          <p:attrName>style.visibility</p:attrName>
                                        </p:attrNameLst>
                                      </p:cBhvr>
                                      <p:to>
                                        <p:strVal val="visible"/>
                                      </p:to>
                                    </p:set>
                                    <p:animEffect transition="in" filter="dissolve">
                                      <p:cBhvr>
                                        <p:cTn id="36" dur="500"/>
                                        <p:tgtEl>
                                          <p:spTgt spid="86019">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6019">
                                            <p:txEl>
                                              <p:pRg st="10" end="10"/>
                                            </p:txEl>
                                          </p:spTgt>
                                        </p:tgtEl>
                                        <p:attrNameLst>
                                          <p:attrName>style.visibility</p:attrName>
                                        </p:attrNameLst>
                                      </p:cBhvr>
                                      <p:to>
                                        <p:strVal val="visible"/>
                                      </p:to>
                                    </p:set>
                                    <p:animEffect transition="in" filter="dissolve">
                                      <p:cBhvr>
                                        <p:cTn id="39" dur="500"/>
                                        <p:tgtEl>
                                          <p:spTgt spid="86019">
                                            <p:txEl>
                                              <p:pRg st="10" end="10"/>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6019">
                                            <p:txEl>
                                              <p:pRg st="11" end="11"/>
                                            </p:txEl>
                                          </p:spTgt>
                                        </p:tgtEl>
                                        <p:attrNameLst>
                                          <p:attrName>style.visibility</p:attrName>
                                        </p:attrNameLst>
                                      </p:cBhvr>
                                      <p:to>
                                        <p:strVal val="visible"/>
                                      </p:to>
                                    </p:set>
                                    <p:animEffect transition="in" filter="dissolve">
                                      <p:cBhvr>
                                        <p:cTn id="42" dur="500"/>
                                        <p:tgtEl>
                                          <p:spTgt spid="86019">
                                            <p:txEl>
                                              <p:pRg st="11" end="11"/>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6019">
                                            <p:txEl>
                                              <p:pRg st="12" end="12"/>
                                            </p:txEl>
                                          </p:spTgt>
                                        </p:tgtEl>
                                        <p:attrNameLst>
                                          <p:attrName>style.visibility</p:attrName>
                                        </p:attrNameLst>
                                      </p:cBhvr>
                                      <p:to>
                                        <p:strVal val="visible"/>
                                      </p:to>
                                    </p:set>
                                    <p:animEffect transition="in" filter="dissolve">
                                      <p:cBhvr>
                                        <p:cTn id="45" dur="500"/>
                                        <p:tgtEl>
                                          <p:spTgt spid="860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323850"/>
            <a:ext cx="7399338" cy="573088"/>
          </a:xfrm>
        </p:spPr>
        <p:txBody>
          <a:bodyPr/>
          <a:lstStyle/>
          <a:p>
            <a:pPr eaLnBrk="1" hangingPunct="1">
              <a:defRPr/>
            </a:pPr>
            <a:r>
              <a:rPr lang="en-US">
                <a:ea typeface="+mj-ea"/>
                <a:cs typeface="+mj-cs"/>
              </a:rPr>
              <a:t>Power-of-2 Multiply with Shift</a:t>
            </a:r>
          </a:p>
        </p:txBody>
      </p:sp>
      <p:sp>
        <p:nvSpPr>
          <p:cNvPr id="88067" name="Rectangle 3"/>
          <p:cNvSpPr>
            <a:spLocks noGrp="1" noChangeArrowheads="1"/>
          </p:cNvSpPr>
          <p:nvPr>
            <p:ph idx="1"/>
          </p:nvPr>
        </p:nvSpPr>
        <p:spPr>
          <a:xfrm>
            <a:off x="290513" y="4648200"/>
            <a:ext cx="8307387" cy="1797050"/>
          </a:xfrm>
        </p:spPr>
        <p:txBody>
          <a:bodyPr/>
          <a:lstStyle/>
          <a:p>
            <a:pPr eaLnBrk="1" hangingPunct="1">
              <a:tabLst>
                <a:tab pos="2971800" algn="l"/>
              </a:tabLst>
              <a:defRPr/>
            </a:pPr>
            <a:r>
              <a:rPr lang="en-US" dirty="0" smtClean="0">
                <a:latin typeface="Helvetica" charset="0"/>
              </a:rPr>
              <a:t>Examples</a:t>
            </a:r>
            <a:endParaRPr lang="en-US" dirty="0">
              <a:latin typeface="Helvetica" charset="0"/>
            </a:endParaRPr>
          </a:p>
          <a:p>
            <a:pPr lvl="1" eaLnBrk="1" hangingPunct="1">
              <a:tabLst>
                <a:tab pos="2971800" algn="l"/>
              </a:tabLst>
              <a:defRPr/>
            </a:pPr>
            <a:r>
              <a:rPr lang="en-US" dirty="0">
                <a:latin typeface="Courier New" charset="0"/>
                <a:ea typeface="ＭＳ Ｐゴシック" charset="0"/>
              </a:rPr>
              <a:t>u &lt;&lt; 3	==	u * 8</a:t>
            </a:r>
          </a:p>
          <a:p>
            <a:pPr lvl="1" eaLnBrk="1" hangingPunct="1">
              <a:tabLst>
                <a:tab pos="2971800" algn="l"/>
              </a:tabLst>
              <a:defRPr/>
            </a:pPr>
            <a:r>
              <a:rPr lang="en-US" dirty="0">
                <a:latin typeface="Courier New" charset="0"/>
                <a:ea typeface="ＭＳ Ｐゴシック" charset="0"/>
              </a:rPr>
              <a:t>u &lt;&lt; 5 - u &lt;&lt; 3	==	u * 24</a:t>
            </a:r>
          </a:p>
          <a:p>
            <a:pPr lvl="1" eaLnBrk="1" hangingPunct="1">
              <a:tabLst>
                <a:tab pos="2971800" algn="l"/>
              </a:tabLst>
              <a:defRPr/>
            </a:pPr>
            <a:r>
              <a:rPr lang="en-US" dirty="0">
                <a:solidFill>
                  <a:schemeClr val="tx2"/>
                </a:solidFill>
                <a:latin typeface="Helvetica" charset="0"/>
                <a:ea typeface="ＭＳ Ｐゴシック" charset="0"/>
              </a:rPr>
              <a:t>Most machines shift and add much faster than multiply</a:t>
            </a:r>
          </a:p>
          <a:p>
            <a:pPr lvl="2" eaLnBrk="1" hangingPunct="1">
              <a:tabLst>
                <a:tab pos="2971800" algn="l"/>
              </a:tabLst>
              <a:defRPr/>
            </a:pPr>
            <a:r>
              <a:rPr lang="en-US" dirty="0">
                <a:latin typeface="Helvetica" charset="0"/>
                <a:ea typeface="ＭＳ Ｐゴシック" charset="0"/>
              </a:rPr>
              <a:t>Compiler generates this code automatically</a:t>
            </a:r>
          </a:p>
          <a:p>
            <a:pPr lvl="1" eaLnBrk="1" hangingPunct="1">
              <a:tabLst>
                <a:tab pos="2971800" algn="l"/>
              </a:tabLst>
              <a:defRPr/>
            </a:pPr>
            <a:endParaRPr lang="en-US" dirty="0">
              <a:latin typeface="Helvetica" charset="0"/>
              <a:ea typeface="ＭＳ Ｐゴシック" charset="0"/>
            </a:endParaRPr>
          </a:p>
        </p:txBody>
      </p:sp>
      <p:grpSp>
        <p:nvGrpSpPr>
          <p:cNvPr id="3" name="Group 2"/>
          <p:cNvGrpSpPr>
            <a:grpSpLocks/>
          </p:cNvGrpSpPr>
          <p:nvPr/>
        </p:nvGrpSpPr>
        <p:grpSpPr bwMode="auto">
          <a:xfrm>
            <a:off x="4800600" y="3138488"/>
            <a:ext cx="3733800" cy="366712"/>
            <a:chOff x="4800600" y="3138488"/>
            <a:chExt cx="3733800" cy="366712"/>
          </a:xfrm>
        </p:grpSpPr>
        <p:sp>
          <p:nvSpPr>
            <p:cNvPr id="96302" name="Rectangle 12"/>
            <p:cNvSpPr>
              <a:spLocks noChangeArrowheads="1"/>
            </p:cNvSpPr>
            <p:nvPr/>
          </p:nvSpPr>
          <p:spPr bwMode="auto">
            <a:xfrm>
              <a:off x="57912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3" name="Rectangle 13"/>
            <p:cNvSpPr>
              <a:spLocks noChangeArrowheads="1"/>
            </p:cNvSpPr>
            <p:nvPr/>
          </p:nvSpPr>
          <p:spPr bwMode="auto">
            <a:xfrm>
              <a:off x="67056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4" name="Rectangle 14"/>
            <p:cNvSpPr>
              <a:spLocks noChangeArrowheads="1"/>
            </p:cNvSpPr>
            <p:nvPr/>
          </p:nvSpPr>
          <p:spPr bwMode="auto">
            <a:xfrm>
              <a:off x="6934200" y="3214688"/>
              <a:ext cx="228600" cy="228600"/>
            </a:xfrm>
            <a:prstGeom prst="rect">
              <a:avLst/>
            </a:prstGeom>
            <a:solidFill>
              <a:schemeClr val="bg2"/>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1</a:t>
              </a:r>
            </a:p>
          </p:txBody>
        </p:sp>
        <p:sp>
          <p:nvSpPr>
            <p:cNvPr id="96305" name="Rectangle 15"/>
            <p:cNvSpPr>
              <a:spLocks noChangeArrowheads="1"/>
            </p:cNvSpPr>
            <p:nvPr/>
          </p:nvSpPr>
          <p:spPr bwMode="auto">
            <a:xfrm>
              <a:off x="71628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6" name="Rectangle 16"/>
            <p:cNvSpPr>
              <a:spLocks noChangeArrowheads="1"/>
            </p:cNvSpPr>
            <p:nvPr/>
          </p:nvSpPr>
          <p:spPr bwMode="auto">
            <a:xfrm>
              <a:off x="80772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7" name="Rectangle 17"/>
            <p:cNvSpPr>
              <a:spLocks noChangeArrowheads="1"/>
            </p:cNvSpPr>
            <p:nvPr/>
          </p:nvSpPr>
          <p:spPr bwMode="auto">
            <a:xfrm>
              <a:off x="8305800" y="32146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308" name="Rectangle 18"/>
            <p:cNvSpPr>
              <a:spLocks noChangeArrowheads="1"/>
            </p:cNvSpPr>
            <p:nvPr/>
          </p:nvSpPr>
          <p:spPr bwMode="auto">
            <a:xfrm>
              <a:off x="6019800" y="32146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96309" name="Rectangle 20"/>
            <p:cNvSpPr>
              <a:spLocks noChangeArrowheads="1"/>
            </p:cNvSpPr>
            <p:nvPr/>
          </p:nvSpPr>
          <p:spPr bwMode="auto">
            <a:xfrm>
              <a:off x="5181600" y="3138488"/>
              <a:ext cx="3667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a:solidFill>
                    <a:srgbClr val="000066"/>
                  </a:solidFill>
                  <a:latin typeface="Times" charset="0"/>
                </a:rPr>
                <a:t>2</a:t>
              </a:r>
              <a:r>
                <a:rPr lang="en-US" sz="1800" b="0" i="1" baseline="30000">
                  <a:solidFill>
                    <a:srgbClr val="000066"/>
                  </a:solidFill>
                  <a:latin typeface="Times" charset="0"/>
                </a:rPr>
                <a:t>k</a:t>
              </a:r>
              <a:endParaRPr lang="en-US" sz="1800" b="0" i="1">
                <a:solidFill>
                  <a:srgbClr val="000066"/>
                </a:solidFill>
                <a:latin typeface="Times" charset="0"/>
              </a:endParaRPr>
            </a:p>
          </p:txBody>
        </p:sp>
        <p:sp>
          <p:nvSpPr>
            <p:cNvPr id="96310" name="Rectangle 22"/>
            <p:cNvSpPr>
              <a:spLocks noChangeArrowheads="1"/>
            </p:cNvSpPr>
            <p:nvPr/>
          </p:nvSpPr>
          <p:spPr bwMode="auto">
            <a:xfrm>
              <a:off x="4800600" y="3138488"/>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a:solidFill>
                    <a:srgbClr val="000066"/>
                  </a:solidFill>
                  <a:latin typeface="Courier New" charset="0"/>
                </a:rPr>
                <a:t>*</a:t>
              </a:r>
            </a:p>
          </p:txBody>
        </p:sp>
        <p:sp>
          <p:nvSpPr>
            <p:cNvPr id="96311" name="Rectangle 29"/>
            <p:cNvSpPr>
              <a:spLocks noChangeArrowheads="1"/>
            </p:cNvSpPr>
            <p:nvPr/>
          </p:nvSpPr>
          <p:spPr bwMode="auto">
            <a:xfrm>
              <a:off x="7391400" y="32146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grpSp>
      <p:grpSp>
        <p:nvGrpSpPr>
          <p:cNvPr id="2" name="Group 1"/>
          <p:cNvGrpSpPr>
            <a:grpSpLocks/>
          </p:cNvGrpSpPr>
          <p:nvPr/>
        </p:nvGrpSpPr>
        <p:grpSpPr bwMode="auto">
          <a:xfrm>
            <a:off x="838200" y="2376488"/>
            <a:ext cx="7696200" cy="900112"/>
            <a:chOff x="838200" y="2376488"/>
            <a:chExt cx="7696200" cy="900112"/>
          </a:xfrm>
        </p:grpSpPr>
        <p:sp>
          <p:nvSpPr>
            <p:cNvPr id="96292" name="Rectangle 5"/>
            <p:cNvSpPr>
              <a:spLocks noChangeArrowheads="1"/>
            </p:cNvSpPr>
            <p:nvPr/>
          </p:nvSpPr>
          <p:spPr bwMode="auto">
            <a:xfrm>
              <a:off x="57912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3" name="Rectangle 6"/>
            <p:cNvSpPr>
              <a:spLocks noChangeArrowheads="1"/>
            </p:cNvSpPr>
            <p:nvPr/>
          </p:nvSpPr>
          <p:spPr bwMode="auto">
            <a:xfrm>
              <a:off x="60198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4" name="Rectangle 7"/>
            <p:cNvSpPr>
              <a:spLocks noChangeArrowheads="1"/>
            </p:cNvSpPr>
            <p:nvPr/>
          </p:nvSpPr>
          <p:spPr bwMode="auto">
            <a:xfrm>
              <a:off x="62484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5" name="Rectangle 8"/>
            <p:cNvSpPr>
              <a:spLocks noChangeArrowheads="1"/>
            </p:cNvSpPr>
            <p:nvPr/>
          </p:nvSpPr>
          <p:spPr bwMode="auto">
            <a:xfrm>
              <a:off x="78486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6" name="Rectangle 9"/>
            <p:cNvSpPr>
              <a:spLocks noChangeArrowheads="1"/>
            </p:cNvSpPr>
            <p:nvPr/>
          </p:nvSpPr>
          <p:spPr bwMode="auto">
            <a:xfrm>
              <a:off x="80772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7" name="Rectangle 10"/>
            <p:cNvSpPr>
              <a:spLocks noChangeArrowheads="1"/>
            </p:cNvSpPr>
            <p:nvPr/>
          </p:nvSpPr>
          <p:spPr bwMode="auto">
            <a:xfrm>
              <a:off x="8305800" y="27574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8" name="Rectangle 11"/>
            <p:cNvSpPr>
              <a:spLocks noChangeArrowheads="1"/>
            </p:cNvSpPr>
            <p:nvPr/>
          </p:nvSpPr>
          <p:spPr bwMode="auto">
            <a:xfrm>
              <a:off x="6477000" y="2757488"/>
              <a:ext cx="1371600" cy="228600"/>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sp>
          <p:nvSpPr>
            <p:cNvPr id="96299" name="Rectangle 19"/>
            <p:cNvSpPr>
              <a:spLocks noChangeArrowheads="1"/>
            </p:cNvSpPr>
            <p:nvPr/>
          </p:nvSpPr>
          <p:spPr bwMode="auto">
            <a:xfrm>
              <a:off x="5181600" y="26812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u</a:t>
              </a:r>
            </a:p>
          </p:txBody>
        </p:sp>
        <p:sp>
          <p:nvSpPr>
            <p:cNvPr id="96300" name="Text Box 26"/>
            <p:cNvSpPr txBox="1">
              <a:spLocks noChangeArrowheads="1"/>
            </p:cNvSpPr>
            <p:nvPr/>
          </p:nvSpPr>
          <p:spPr bwMode="auto">
            <a:xfrm>
              <a:off x="838200" y="2909888"/>
              <a:ext cx="189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Operands: </a:t>
              </a:r>
              <a:r>
                <a:rPr lang="en-US" sz="1800" b="0" i="1">
                  <a:solidFill>
                    <a:srgbClr val="000066"/>
                  </a:solidFill>
                </a:rPr>
                <a:t>w</a:t>
              </a:r>
              <a:r>
                <a:rPr lang="en-US" sz="1800" b="0">
                  <a:solidFill>
                    <a:srgbClr val="000066"/>
                  </a:solidFill>
                </a:rPr>
                <a:t> bits</a:t>
              </a:r>
            </a:p>
          </p:txBody>
        </p:sp>
        <p:sp>
          <p:nvSpPr>
            <p:cNvPr id="96301" name="Rectangle 30"/>
            <p:cNvSpPr>
              <a:spLocks noChangeArrowheads="1"/>
            </p:cNvSpPr>
            <p:nvPr/>
          </p:nvSpPr>
          <p:spPr bwMode="auto">
            <a:xfrm>
              <a:off x="6858000" y="2376488"/>
              <a:ext cx="28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sz="1800" b="0" i="1">
                  <a:solidFill>
                    <a:srgbClr val="000066"/>
                  </a:solidFill>
                  <a:latin typeface="Times" charset="0"/>
                </a:rPr>
                <a:t>k</a:t>
              </a:r>
            </a:p>
          </p:txBody>
        </p:sp>
      </p:grpSp>
      <p:grpSp>
        <p:nvGrpSpPr>
          <p:cNvPr id="6" name="Group 5"/>
          <p:cNvGrpSpPr>
            <a:grpSpLocks/>
          </p:cNvGrpSpPr>
          <p:nvPr/>
        </p:nvGrpSpPr>
        <p:grpSpPr bwMode="auto">
          <a:xfrm>
            <a:off x="838200" y="3519488"/>
            <a:ext cx="7848600" cy="442912"/>
            <a:chOff x="838200" y="3519488"/>
            <a:chExt cx="7848600" cy="442912"/>
          </a:xfrm>
        </p:grpSpPr>
        <p:sp>
          <p:nvSpPr>
            <p:cNvPr id="96276" name="Text Box 25"/>
            <p:cNvSpPr txBox="1">
              <a:spLocks noChangeArrowheads="1"/>
            </p:cNvSpPr>
            <p:nvPr/>
          </p:nvSpPr>
          <p:spPr bwMode="auto">
            <a:xfrm>
              <a:off x="838200" y="3595688"/>
              <a:ext cx="2528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True Product: </a:t>
              </a:r>
              <a:r>
                <a:rPr lang="en-US" sz="1800" b="0" i="1">
                  <a:solidFill>
                    <a:srgbClr val="000066"/>
                  </a:solidFill>
                </a:rPr>
                <a:t>w</a:t>
              </a:r>
              <a:r>
                <a:rPr lang="en-US" sz="1800" b="0">
                  <a:solidFill>
                    <a:srgbClr val="000066"/>
                  </a:solidFill>
                </a:rPr>
                <a:t>+</a:t>
              </a:r>
              <a:r>
                <a:rPr lang="en-US" sz="1800" b="0" i="1">
                  <a:solidFill>
                    <a:srgbClr val="000066"/>
                  </a:solidFill>
                </a:rPr>
                <a:t>k</a:t>
              </a:r>
              <a:r>
                <a:rPr lang="en-US" sz="1800" b="0">
                  <a:solidFill>
                    <a:srgbClr val="000066"/>
                  </a:solidFill>
                </a:rPr>
                <a:t>  bits</a:t>
              </a:r>
            </a:p>
          </p:txBody>
        </p:sp>
        <p:grpSp>
          <p:nvGrpSpPr>
            <p:cNvPr id="96277" name="Group 4"/>
            <p:cNvGrpSpPr>
              <a:grpSpLocks/>
            </p:cNvGrpSpPr>
            <p:nvPr/>
          </p:nvGrpSpPr>
          <p:grpSpPr bwMode="auto">
            <a:xfrm>
              <a:off x="2362200" y="3519488"/>
              <a:ext cx="6324600" cy="442912"/>
              <a:chOff x="2362200" y="3519488"/>
              <a:chExt cx="6324600" cy="442912"/>
            </a:xfrm>
          </p:grpSpPr>
          <p:sp>
            <p:nvSpPr>
              <p:cNvPr id="96278" name="Line 21"/>
              <p:cNvSpPr>
                <a:spLocks noChangeShapeType="1"/>
              </p:cNvSpPr>
              <p:nvPr/>
            </p:nvSpPr>
            <p:spPr bwMode="auto">
              <a:xfrm>
                <a:off x="2362200" y="3519488"/>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79" name="Rectangle 23"/>
              <p:cNvSpPr>
                <a:spLocks noChangeArrowheads="1"/>
              </p:cNvSpPr>
              <p:nvPr/>
            </p:nvSpPr>
            <p:spPr bwMode="auto">
              <a:xfrm>
                <a:off x="3433763" y="3595688"/>
                <a:ext cx="652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i="1">
                    <a:solidFill>
                      <a:srgbClr val="000066"/>
                    </a:solidFill>
                    <a:latin typeface="Times" charset="0"/>
                  </a:rPr>
                  <a:t>u </a:t>
                </a:r>
                <a:r>
                  <a:rPr lang="en-US" sz="1800" b="0">
                    <a:solidFill>
                      <a:srgbClr val="000066"/>
                    </a:solidFill>
                    <a:latin typeface="Times" charset="0"/>
                  </a:rPr>
                  <a:t>· 2</a:t>
                </a:r>
                <a:r>
                  <a:rPr lang="en-US" sz="1800" b="0" i="1" baseline="30000">
                    <a:solidFill>
                      <a:srgbClr val="000066"/>
                    </a:solidFill>
                    <a:latin typeface="Times" charset="0"/>
                  </a:rPr>
                  <a:t>k</a:t>
                </a:r>
                <a:endParaRPr lang="en-US" sz="1800" b="0" i="1">
                  <a:solidFill>
                    <a:srgbClr val="000066"/>
                  </a:solidFill>
                  <a:latin typeface="Times" charset="0"/>
                </a:endParaRPr>
              </a:p>
            </p:txBody>
          </p:sp>
          <p:grpSp>
            <p:nvGrpSpPr>
              <p:cNvPr id="96280" name="Group 31"/>
              <p:cNvGrpSpPr>
                <a:grpSpLocks/>
              </p:cNvGrpSpPr>
              <p:nvPr/>
            </p:nvGrpSpPr>
            <p:grpSpPr bwMode="auto">
              <a:xfrm>
                <a:off x="4419600" y="3671888"/>
                <a:ext cx="2743200" cy="228600"/>
                <a:chOff x="2976" y="816"/>
                <a:chExt cx="1728" cy="144"/>
              </a:xfrm>
            </p:grpSpPr>
            <p:sp>
              <p:nvSpPr>
                <p:cNvPr id="96285" name="Rectangle 32"/>
                <p:cNvSpPr>
                  <a:spLocks noChangeArrowheads="1"/>
                </p:cNvSpPr>
                <p:nvPr/>
              </p:nvSpPr>
              <p:spPr bwMode="auto">
                <a:xfrm>
                  <a:off x="2976"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6" name="Rectangle 33"/>
                <p:cNvSpPr>
                  <a:spLocks noChangeArrowheads="1"/>
                </p:cNvSpPr>
                <p:nvPr/>
              </p:nvSpPr>
              <p:spPr bwMode="auto">
                <a:xfrm>
                  <a:off x="3120"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7" name="Rectangle 34"/>
                <p:cNvSpPr>
                  <a:spLocks noChangeArrowheads="1"/>
                </p:cNvSpPr>
                <p:nvPr/>
              </p:nvSpPr>
              <p:spPr bwMode="auto">
                <a:xfrm>
                  <a:off x="3264"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8" name="Rectangle 35"/>
                <p:cNvSpPr>
                  <a:spLocks noChangeArrowheads="1"/>
                </p:cNvSpPr>
                <p:nvPr/>
              </p:nvSpPr>
              <p:spPr bwMode="auto">
                <a:xfrm>
                  <a:off x="4272"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89" name="Rectangle 36"/>
                <p:cNvSpPr>
                  <a:spLocks noChangeArrowheads="1"/>
                </p:cNvSpPr>
                <p:nvPr/>
              </p:nvSpPr>
              <p:spPr bwMode="auto">
                <a:xfrm>
                  <a:off x="4416"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0" name="Rectangle 37"/>
                <p:cNvSpPr>
                  <a:spLocks noChangeArrowheads="1"/>
                </p:cNvSpPr>
                <p:nvPr/>
              </p:nvSpPr>
              <p:spPr bwMode="auto">
                <a:xfrm>
                  <a:off x="4560" y="816"/>
                  <a:ext cx="144" cy="144"/>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91" name="Rectangle 38"/>
                <p:cNvSpPr>
                  <a:spLocks noChangeArrowheads="1"/>
                </p:cNvSpPr>
                <p:nvPr/>
              </p:nvSpPr>
              <p:spPr bwMode="auto">
                <a:xfrm>
                  <a:off x="3408" y="816"/>
                  <a:ext cx="864" cy="144"/>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 • •</a:t>
                  </a:r>
                </a:p>
              </p:txBody>
            </p:sp>
          </p:grpSp>
          <p:sp>
            <p:nvSpPr>
              <p:cNvPr id="96281" name="Rectangle 39"/>
              <p:cNvSpPr>
                <a:spLocks noChangeArrowheads="1"/>
              </p:cNvSpPr>
              <p:nvPr/>
            </p:nvSpPr>
            <p:spPr bwMode="auto">
              <a:xfrm>
                <a:off x="7162800" y="36718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82" name="Rectangle 40"/>
              <p:cNvSpPr>
                <a:spLocks noChangeArrowheads="1"/>
              </p:cNvSpPr>
              <p:nvPr/>
            </p:nvSpPr>
            <p:spPr bwMode="auto">
              <a:xfrm>
                <a:off x="8077200" y="36718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83" name="Rectangle 41"/>
              <p:cNvSpPr>
                <a:spLocks noChangeArrowheads="1"/>
              </p:cNvSpPr>
              <p:nvPr/>
            </p:nvSpPr>
            <p:spPr bwMode="auto">
              <a:xfrm>
                <a:off x="8305800" y="36718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84" name="Rectangle 42"/>
              <p:cNvSpPr>
                <a:spLocks noChangeArrowheads="1"/>
              </p:cNvSpPr>
              <p:nvPr/>
            </p:nvSpPr>
            <p:spPr bwMode="auto">
              <a:xfrm>
                <a:off x="7391400" y="36718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grpSp>
      </p:grpSp>
      <p:grpSp>
        <p:nvGrpSpPr>
          <p:cNvPr id="4" name="Group 3"/>
          <p:cNvGrpSpPr>
            <a:grpSpLocks/>
          </p:cNvGrpSpPr>
          <p:nvPr/>
        </p:nvGrpSpPr>
        <p:grpSpPr bwMode="auto">
          <a:xfrm>
            <a:off x="838200" y="3976688"/>
            <a:ext cx="7848600" cy="900112"/>
            <a:chOff x="838200" y="3976688"/>
            <a:chExt cx="7848600" cy="900112"/>
          </a:xfrm>
        </p:grpSpPr>
        <p:sp>
          <p:nvSpPr>
            <p:cNvPr id="96264" name="Line 24"/>
            <p:cNvSpPr>
              <a:spLocks noChangeShapeType="1"/>
            </p:cNvSpPr>
            <p:nvPr/>
          </p:nvSpPr>
          <p:spPr bwMode="auto">
            <a:xfrm flipV="1">
              <a:off x="2362200" y="3976688"/>
              <a:ext cx="6324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6265" name="Text Box 27"/>
            <p:cNvSpPr txBox="1">
              <a:spLocks noChangeArrowheads="1"/>
            </p:cNvSpPr>
            <p:nvPr/>
          </p:nvSpPr>
          <p:spPr bwMode="auto">
            <a:xfrm>
              <a:off x="838200" y="4205288"/>
              <a:ext cx="243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Discard </a:t>
              </a:r>
              <a:r>
                <a:rPr lang="en-US" sz="1800" b="0" i="1">
                  <a:solidFill>
                    <a:srgbClr val="000066"/>
                  </a:solidFill>
                </a:rPr>
                <a:t>k </a:t>
              </a:r>
              <a:r>
                <a:rPr lang="en-US" sz="1800" b="0">
                  <a:solidFill>
                    <a:srgbClr val="000066"/>
                  </a:solidFill>
                </a:rPr>
                <a:t> bits: </a:t>
              </a:r>
              <a:r>
                <a:rPr lang="en-US" sz="1800" b="0" i="1">
                  <a:solidFill>
                    <a:srgbClr val="000066"/>
                  </a:solidFill>
                </a:rPr>
                <a:t>w</a:t>
              </a:r>
              <a:r>
                <a:rPr lang="en-US" sz="1800" b="0">
                  <a:solidFill>
                    <a:srgbClr val="000066"/>
                  </a:solidFill>
                </a:rPr>
                <a:t> bits</a:t>
              </a:r>
            </a:p>
          </p:txBody>
        </p:sp>
        <p:sp>
          <p:nvSpPr>
            <p:cNvPr id="96266" name="Rectangle 28"/>
            <p:cNvSpPr>
              <a:spLocks noChangeArrowheads="1"/>
            </p:cNvSpPr>
            <p:nvPr/>
          </p:nvSpPr>
          <p:spPr bwMode="auto">
            <a:xfrm>
              <a:off x="4102100" y="4129088"/>
              <a:ext cx="15160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UMult</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2</a:t>
              </a:r>
              <a:r>
                <a:rPr lang="en-US" sz="1800" b="0" i="1" baseline="30000">
                  <a:solidFill>
                    <a:srgbClr val="000066"/>
                  </a:solidFill>
                  <a:latin typeface="Times" charset="0"/>
                </a:rPr>
                <a:t>k</a:t>
              </a:r>
              <a:r>
                <a:rPr lang="en-US" sz="1800" b="0">
                  <a:solidFill>
                    <a:srgbClr val="000066"/>
                  </a:solidFill>
                  <a:latin typeface="Times" charset="0"/>
                </a:rPr>
                <a:t>)</a:t>
              </a:r>
            </a:p>
          </p:txBody>
        </p:sp>
        <p:sp>
          <p:nvSpPr>
            <p:cNvPr id="96267" name="Rectangle 43"/>
            <p:cNvSpPr>
              <a:spLocks noChangeArrowheads="1"/>
            </p:cNvSpPr>
            <p:nvPr/>
          </p:nvSpPr>
          <p:spPr bwMode="auto">
            <a:xfrm>
              <a:off x="4119563" y="4510088"/>
              <a:ext cx="1490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algn="r" eaLnBrk="0" hangingPunct="0"/>
              <a:r>
                <a:rPr lang="en-US" sz="1800" b="0">
                  <a:solidFill>
                    <a:srgbClr val="000066"/>
                  </a:solidFill>
                  <a:latin typeface="Times" charset="0"/>
                </a:rPr>
                <a:t>TMult</a:t>
              </a:r>
              <a:r>
                <a:rPr lang="en-US" sz="1800" b="0" i="1" baseline="-25000">
                  <a:solidFill>
                    <a:srgbClr val="000066"/>
                  </a:solidFill>
                  <a:latin typeface="Times" charset="0"/>
                </a:rPr>
                <a:t>w</a:t>
              </a:r>
              <a:r>
                <a:rPr lang="en-US" sz="1800" b="0">
                  <a:solidFill>
                    <a:srgbClr val="000066"/>
                  </a:solidFill>
                  <a:latin typeface="Times" charset="0"/>
                </a:rPr>
                <a:t>(</a:t>
              </a:r>
              <a:r>
                <a:rPr lang="en-US" sz="1800" b="0" i="1">
                  <a:solidFill>
                    <a:srgbClr val="000066"/>
                  </a:solidFill>
                  <a:latin typeface="Times" charset="0"/>
                </a:rPr>
                <a:t>u</a:t>
              </a:r>
              <a:r>
                <a:rPr lang="en-US" sz="1800" b="0">
                  <a:solidFill>
                    <a:srgbClr val="000066"/>
                  </a:solidFill>
                  <a:latin typeface="Times" charset="0"/>
                </a:rPr>
                <a:t> , 2</a:t>
              </a:r>
              <a:r>
                <a:rPr lang="en-US" sz="1800" b="0" i="1" baseline="30000">
                  <a:solidFill>
                    <a:srgbClr val="000066"/>
                  </a:solidFill>
                  <a:latin typeface="Times" charset="0"/>
                </a:rPr>
                <a:t>k</a:t>
              </a:r>
              <a:r>
                <a:rPr lang="en-US" sz="1800" b="0">
                  <a:solidFill>
                    <a:srgbClr val="000066"/>
                  </a:solidFill>
                  <a:latin typeface="Times" charset="0"/>
                </a:rPr>
                <a:t>)</a:t>
              </a:r>
            </a:p>
          </p:txBody>
        </p:sp>
        <p:sp>
          <p:nvSpPr>
            <p:cNvPr id="96268" name="Rectangle 44"/>
            <p:cNvSpPr>
              <a:spLocks noChangeArrowheads="1"/>
            </p:cNvSpPr>
            <p:nvPr/>
          </p:nvSpPr>
          <p:spPr bwMode="auto">
            <a:xfrm>
              <a:off x="7162800" y="41290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69" name="Rectangle 45"/>
            <p:cNvSpPr>
              <a:spLocks noChangeArrowheads="1"/>
            </p:cNvSpPr>
            <p:nvPr/>
          </p:nvSpPr>
          <p:spPr bwMode="auto">
            <a:xfrm>
              <a:off x="8077200" y="41290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70" name="Rectangle 46"/>
            <p:cNvSpPr>
              <a:spLocks noChangeArrowheads="1"/>
            </p:cNvSpPr>
            <p:nvPr/>
          </p:nvSpPr>
          <p:spPr bwMode="auto">
            <a:xfrm>
              <a:off x="8305800" y="4129088"/>
              <a:ext cx="2286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0</a:t>
              </a:r>
            </a:p>
          </p:txBody>
        </p:sp>
        <p:sp>
          <p:nvSpPr>
            <p:cNvPr id="96271" name="Rectangle 47"/>
            <p:cNvSpPr>
              <a:spLocks noChangeArrowheads="1"/>
            </p:cNvSpPr>
            <p:nvPr/>
          </p:nvSpPr>
          <p:spPr bwMode="auto">
            <a:xfrm>
              <a:off x="7391400" y="4129088"/>
              <a:ext cx="685800" cy="2286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sp>
          <p:nvSpPr>
            <p:cNvPr id="96272" name="Rectangle 48"/>
            <p:cNvSpPr>
              <a:spLocks noChangeArrowheads="1"/>
            </p:cNvSpPr>
            <p:nvPr/>
          </p:nvSpPr>
          <p:spPr bwMode="auto">
            <a:xfrm>
              <a:off x="6477000" y="41290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73" name="Rectangle 49"/>
            <p:cNvSpPr>
              <a:spLocks noChangeArrowheads="1"/>
            </p:cNvSpPr>
            <p:nvPr/>
          </p:nvSpPr>
          <p:spPr bwMode="auto">
            <a:xfrm>
              <a:off x="6705600" y="41290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74" name="Rectangle 50"/>
            <p:cNvSpPr>
              <a:spLocks noChangeArrowheads="1"/>
            </p:cNvSpPr>
            <p:nvPr/>
          </p:nvSpPr>
          <p:spPr bwMode="auto">
            <a:xfrm>
              <a:off x="6934200" y="4129088"/>
              <a:ext cx="228600" cy="228600"/>
            </a:xfrm>
            <a:prstGeom prst="rect">
              <a:avLst/>
            </a:prstGeom>
            <a:solidFill>
              <a:srgbClr val="FF00FF"/>
            </a:solidFill>
            <a:ln w="25400">
              <a:solidFill>
                <a:schemeClr val="tx1"/>
              </a:solidFill>
              <a:miter lim="800000"/>
              <a:headEnd/>
              <a:tailEnd/>
            </a:ln>
          </p:spPr>
          <p:txBody>
            <a:bodyPr wrap="none" anchor="ctr"/>
            <a:lstStyle/>
            <a:p>
              <a:pPr algn="ctr" eaLnBrk="0" hangingPunct="0"/>
              <a:endParaRPr lang="en-US" sz="1800" b="0">
                <a:solidFill>
                  <a:srgbClr val="000066"/>
                </a:solidFill>
                <a:latin typeface="Courier New" charset="0"/>
              </a:endParaRPr>
            </a:p>
          </p:txBody>
        </p:sp>
        <p:sp>
          <p:nvSpPr>
            <p:cNvPr id="96275" name="Rectangle 51"/>
            <p:cNvSpPr>
              <a:spLocks noChangeArrowheads="1"/>
            </p:cNvSpPr>
            <p:nvPr/>
          </p:nvSpPr>
          <p:spPr bwMode="auto">
            <a:xfrm>
              <a:off x="5791200" y="4129088"/>
              <a:ext cx="685800" cy="228600"/>
            </a:xfrm>
            <a:prstGeom prst="rect">
              <a:avLst/>
            </a:prstGeom>
            <a:solidFill>
              <a:srgbClr val="FF00FF"/>
            </a:solidFill>
            <a:ln w="25400">
              <a:solidFill>
                <a:schemeClr val="tx1"/>
              </a:solidFill>
              <a:miter lim="800000"/>
              <a:headEnd/>
              <a:tailEnd/>
            </a:ln>
          </p:spPr>
          <p:txBody>
            <a:bodyPr wrap="none" anchor="ctr"/>
            <a:lstStyle/>
            <a:p>
              <a:pPr algn="ctr" eaLnBrk="0" hangingPunct="0"/>
              <a:r>
                <a:rPr lang="en-US" sz="1800" b="0">
                  <a:solidFill>
                    <a:srgbClr val="000066"/>
                  </a:solidFill>
                  <a:latin typeface="Courier New" charset="0"/>
                </a:rPr>
                <a:t>•••</a:t>
              </a:r>
            </a:p>
          </p:txBody>
        </p:sp>
      </p:grpSp>
      <p:sp>
        <p:nvSpPr>
          <p:cNvPr id="53" name="Rectangle 3"/>
          <p:cNvSpPr txBox="1">
            <a:spLocks noChangeArrowheads="1"/>
          </p:cNvSpPr>
          <p:nvPr/>
        </p:nvSpPr>
        <p:spPr bwMode="auto">
          <a:xfrm>
            <a:off x="304800" y="1176338"/>
            <a:ext cx="8307388" cy="1414462"/>
          </a:xfrm>
          <a:prstGeom prst="rect">
            <a:avLst/>
          </a:prstGeom>
          <a:noFill/>
          <a:ln w="9525">
            <a:noFill/>
            <a:miter lim="800000"/>
            <a:headEnd/>
            <a:tailEnd/>
          </a:ln>
          <a:effectLst/>
        </p:spPr>
        <p:txBody>
          <a:bodyPr lIns="90479" tIns="44446" rIns="90479" bIns="44446"/>
          <a:lstStyle>
            <a:lvl1pPr marL="385763" indent="-385763" algn="l" rtl="0" eaLnBrk="0" fontAlgn="base" hangingPunct="0">
              <a:lnSpc>
                <a:spcPct val="95000"/>
              </a:lnSpc>
              <a:spcBef>
                <a:spcPct val="50000"/>
              </a:spcBef>
              <a:spcAft>
                <a:spcPct val="0"/>
              </a:spcAft>
              <a:buClr>
                <a:schemeClr val="hlink"/>
              </a:buClr>
              <a:buFont typeface="Wingdings" charset="0"/>
              <a:defRPr sz="2400" b="1">
                <a:solidFill>
                  <a:schemeClr val="tx2"/>
                </a:solidFill>
                <a:effectLst>
                  <a:outerShdw blurRad="38100" dist="38100" dir="2700000" algn="tl">
                    <a:srgbClr val="DDDDDD"/>
                  </a:outerShdw>
                </a:effectLst>
                <a:latin typeface="+mn-lt"/>
                <a:ea typeface="ＭＳ Ｐゴシック" charset="0"/>
                <a:cs typeface="ＭＳ Ｐゴシック" charset="0"/>
              </a:defRPr>
            </a:lvl1pPr>
            <a:lvl2pPr marL="744538" indent="-246063" algn="l" rtl="0" eaLnBrk="0" fontAlgn="base" hangingPunct="0">
              <a:spcBef>
                <a:spcPct val="25000"/>
              </a:spcBef>
              <a:spcAft>
                <a:spcPct val="0"/>
              </a:spcAft>
              <a:buClr>
                <a:schemeClr val="hlink"/>
              </a:buClr>
              <a:buSzPct val="75000"/>
              <a:buFont typeface="Wingdings" charset="0"/>
              <a:buChar char="n"/>
              <a:defRPr sz="2000" b="1">
                <a:solidFill>
                  <a:schemeClr val="tx1"/>
                </a:solidFill>
                <a:latin typeface="+mn-lt"/>
                <a:ea typeface="ＭＳ Ｐゴシック" pitchFamily="-112" charset="-128"/>
              </a:defRPr>
            </a:lvl2pPr>
            <a:lvl3pPr marL="1146175" indent="-238125" algn="l" rtl="0" eaLnBrk="0" fontAlgn="base" hangingPunct="0">
              <a:lnSpc>
                <a:spcPct val="107000"/>
              </a:lnSpc>
              <a:spcBef>
                <a:spcPct val="10000"/>
              </a:spcBef>
              <a:spcAft>
                <a:spcPct val="0"/>
              </a:spcAft>
              <a:buClr>
                <a:srgbClr val="005400"/>
              </a:buClr>
              <a:buSzPct val="90000"/>
              <a:buFont typeface="Wingdings" charset="0"/>
              <a:buChar char="l"/>
              <a:defRPr b="1">
                <a:solidFill>
                  <a:schemeClr val="folHlink"/>
                </a:solidFill>
                <a:latin typeface="+mn-lt"/>
                <a:ea typeface="ＭＳ Ｐゴシック" pitchFamily="-112"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12" charset="-128"/>
              </a:defRPr>
            </a:lvl4pPr>
            <a:lvl5pPr marL="2451100" indent="-228600" algn="l" rtl="0" eaLnBrk="0" fontAlgn="base" hangingPunct="0">
              <a:spcBef>
                <a:spcPct val="20000"/>
              </a:spcBef>
              <a:spcAft>
                <a:spcPct val="0"/>
              </a:spcAft>
              <a:buChar char="•"/>
              <a:defRPr sz="2000">
                <a:solidFill>
                  <a:schemeClr val="tx1"/>
                </a:solidFill>
                <a:latin typeface="Times New Roman" pitchFamily="-112" charset="0"/>
                <a:ea typeface="ＭＳ Ｐゴシック" pitchFamily="-112" charset="-128"/>
              </a:defRPr>
            </a:lvl5pPr>
            <a:lvl6pPr marL="29083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6pPr>
            <a:lvl7pPr marL="33655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7pPr>
            <a:lvl8pPr marL="38227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8pPr>
            <a:lvl9pPr marL="4279900" indent="-228600" algn="l" rtl="0" fontAlgn="base">
              <a:spcBef>
                <a:spcPct val="20000"/>
              </a:spcBef>
              <a:spcAft>
                <a:spcPct val="0"/>
              </a:spcAft>
              <a:buChar char="•"/>
              <a:defRPr sz="2000">
                <a:solidFill>
                  <a:schemeClr val="tx1"/>
                </a:solidFill>
                <a:latin typeface="Times New Roman" pitchFamily="-112" charset="0"/>
                <a:ea typeface="ＭＳ Ｐゴシック" pitchFamily="-112" charset="-128"/>
              </a:defRPr>
            </a:lvl9pPr>
          </a:lstStyle>
          <a:p>
            <a:pPr eaLnBrk="1" hangingPunct="1">
              <a:buClr>
                <a:srgbClr val="660033"/>
              </a:buClr>
              <a:tabLst>
                <a:tab pos="2971800" algn="l"/>
              </a:tabLst>
              <a:defRPr/>
            </a:pPr>
            <a:r>
              <a:rPr lang="en-US" dirty="0" smtClean="0">
                <a:solidFill>
                  <a:srgbClr val="003300"/>
                </a:solidFill>
                <a:latin typeface="Helvetica" charset="0"/>
              </a:rPr>
              <a:t>Operation</a:t>
            </a:r>
          </a:p>
          <a:p>
            <a:pPr lvl="1" eaLnBrk="1" hangingPunct="1">
              <a:lnSpc>
                <a:spcPct val="90000"/>
              </a:lnSpc>
              <a:buClr>
                <a:srgbClr val="660033"/>
              </a:buClr>
              <a:tabLst>
                <a:tab pos="2971800" algn="l"/>
              </a:tabLst>
              <a:defRPr/>
            </a:pPr>
            <a:r>
              <a:rPr lang="en-US" dirty="0" smtClean="0">
                <a:solidFill>
                  <a:srgbClr val="000066"/>
                </a:solidFill>
                <a:latin typeface="Courier New" charset="0"/>
                <a:ea typeface="ＭＳ Ｐゴシック" charset="0"/>
              </a:rPr>
              <a:t>u &lt;&lt; k</a:t>
            </a:r>
            <a:r>
              <a:rPr lang="en-US" dirty="0" smtClean="0">
                <a:solidFill>
                  <a:srgbClr val="000066"/>
                </a:solidFill>
                <a:latin typeface="Helvetica" charset="0"/>
                <a:ea typeface="ＭＳ Ｐゴシック" charset="0"/>
              </a:rPr>
              <a:t> gives </a:t>
            </a:r>
            <a:r>
              <a:rPr lang="en-US" dirty="0" smtClean="0">
                <a:solidFill>
                  <a:srgbClr val="000066"/>
                </a:solidFill>
                <a:latin typeface="Courier New" charset="0"/>
                <a:ea typeface="ＭＳ Ｐゴシック" charset="0"/>
              </a:rPr>
              <a:t>u * </a:t>
            </a:r>
            <a:r>
              <a:rPr lang="en-US" b="0" i="1" dirty="0" smtClean="0">
                <a:solidFill>
                  <a:srgbClr val="000066"/>
                </a:solidFill>
                <a:latin typeface="Helvetica" charset="0"/>
                <a:ea typeface="ＭＳ Ｐゴシック" charset="0"/>
              </a:rPr>
              <a:t>2</a:t>
            </a:r>
            <a:r>
              <a:rPr lang="en-US" b="0" i="1" baseline="30000" dirty="0" smtClean="0">
                <a:solidFill>
                  <a:srgbClr val="000066"/>
                </a:solidFill>
                <a:latin typeface="Helvetica" charset="0"/>
                <a:ea typeface="ＭＳ Ｐゴシック" charset="0"/>
              </a:rPr>
              <a:t>k</a:t>
            </a:r>
          </a:p>
          <a:p>
            <a:pPr lvl="1" eaLnBrk="1" hangingPunct="1">
              <a:lnSpc>
                <a:spcPct val="90000"/>
              </a:lnSpc>
              <a:buClr>
                <a:srgbClr val="660033"/>
              </a:buClr>
              <a:tabLst>
                <a:tab pos="2971800" algn="l"/>
              </a:tabLst>
              <a:defRPr/>
            </a:pPr>
            <a:r>
              <a:rPr lang="en-US" dirty="0" smtClean="0">
                <a:solidFill>
                  <a:srgbClr val="003300"/>
                </a:solidFill>
                <a:latin typeface="Helvetica" charset="0"/>
                <a:ea typeface="ＭＳ Ｐゴシック" charset="0"/>
              </a:rPr>
              <a:t>Both signed and unsigned</a:t>
            </a:r>
          </a:p>
        </p:txBody>
      </p:sp>
    </p:spTree>
    <p:extLst>
      <p:ext uri="{BB962C8B-B14F-4D97-AF65-F5344CB8AC3E}">
        <p14:creationId xmlns:p14="http://schemas.microsoft.com/office/powerpoint/2010/main" val="2137661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dissolve">
                                      <p:cBhvr>
                                        <p:cTn id="7" dur="500"/>
                                        <p:tgtEl>
                                          <p:spTgt spid="5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xEl>
                                              <p:pRg st="1" end="1"/>
                                            </p:txEl>
                                          </p:spTgt>
                                        </p:tgtEl>
                                        <p:attrNameLst>
                                          <p:attrName>style.visibility</p:attrName>
                                        </p:attrNameLst>
                                      </p:cBhvr>
                                      <p:to>
                                        <p:strVal val="visible"/>
                                      </p:to>
                                    </p:set>
                                    <p:animEffect transition="in" filter="dissolve">
                                      <p:cBhvr>
                                        <p:cTn id="10" dur="500"/>
                                        <p:tgtEl>
                                          <p:spTgt spid="5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3">
                                            <p:txEl>
                                              <p:pRg st="2" end="2"/>
                                            </p:txEl>
                                          </p:spTgt>
                                        </p:tgtEl>
                                        <p:attrNameLst>
                                          <p:attrName>style.visibility</p:attrName>
                                        </p:attrNameLst>
                                      </p:cBhvr>
                                      <p:to>
                                        <p:strVal val="visible"/>
                                      </p:to>
                                    </p:set>
                                    <p:animEffect transition="in" filter="dissolve">
                                      <p:cBhvr>
                                        <p:cTn id="13" dur="500"/>
                                        <p:tgtEl>
                                          <p:spTgt spid="5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dissolve">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8067">
                                            <p:txEl>
                                              <p:pRg st="0" end="0"/>
                                            </p:txEl>
                                          </p:spTgt>
                                        </p:tgtEl>
                                        <p:attrNameLst>
                                          <p:attrName>style.visibility</p:attrName>
                                        </p:attrNameLst>
                                      </p:cBhvr>
                                      <p:to>
                                        <p:strVal val="visible"/>
                                      </p:to>
                                    </p:set>
                                    <p:animEffect transition="in" filter="dissolve">
                                      <p:cBhvr>
                                        <p:cTn id="38" dur="500"/>
                                        <p:tgtEl>
                                          <p:spTgt spid="88067">
                                            <p:txEl>
                                              <p:pRg st="0" end="0"/>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8067">
                                            <p:txEl>
                                              <p:pRg st="1" end="1"/>
                                            </p:txEl>
                                          </p:spTgt>
                                        </p:tgtEl>
                                        <p:attrNameLst>
                                          <p:attrName>style.visibility</p:attrName>
                                        </p:attrNameLst>
                                      </p:cBhvr>
                                      <p:to>
                                        <p:strVal val="visible"/>
                                      </p:to>
                                    </p:set>
                                    <p:animEffect transition="in" filter="dissolve">
                                      <p:cBhvr>
                                        <p:cTn id="41" dur="500"/>
                                        <p:tgtEl>
                                          <p:spTgt spid="88067">
                                            <p:txEl>
                                              <p:pRg st="1" end="1"/>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8067">
                                            <p:txEl>
                                              <p:pRg st="2" end="2"/>
                                            </p:txEl>
                                          </p:spTgt>
                                        </p:tgtEl>
                                        <p:attrNameLst>
                                          <p:attrName>style.visibility</p:attrName>
                                        </p:attrNameLst>
                                      </p:cBhvr>
                                      <p:to>
                                        <p:strVal val="visible"/>
                                      </p:to>
                                    </p:set>
                                    <p:animEffect transition="in" filter="dissolve">
                                      <p:cBhvr>
                                        <p:cTn id="44" dur="500"/>
                                        <p:tgtEl>
                                          <p:spTgt spid="88067">
                                            <p:txEl>
                                              <p:pRg st="2" end="2"/>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8067">
                                            <p:txEl>
                                              <p:pRg st="3" end="3"/>
                                            </p:txEl>
                                          </p:spTgt>
                                        </p:tgtEl>
                                        <p:attrNameLst>
                                          <p:attrName>style.visibility</p:attrName>
                                        </p:attrNameLst>
                                      </p:cBhvr>
                                      <p:to>
                                        <p:strVal val="visible"/>
                                      </p:to>
                                    </p:set>
                                    <p:animEffect transition="in" filter="dissolve">
                                      <p:cBhvr>
                                        <p:cTn id="47" dur="500"/>
                                        <p:tgtEl>
                                          <p:spTgt spid="88067">
                                            <p:txEl>
                                              <p:pRg st="3" end="3"/>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8067">
                                            <p:txEl>
                                              <p:pRg st="4" end="4"/>
                                            </p:txEl>
                                          </p:spTgt>
                                        </p:tgtEl>
                                        <p:attrNameLst>
                                          <p:attrName>style.visibility</p:attrName>
                                        </p:attrNameLst>
                                      </p:cBhvr>
                                      <p:to>
                                        <p:strVal val="visible"/>
                                      </p:to>
                                    </p:set>
                                    <p:animEffect transition="in" filter="dissolve">
                                      <p:cBhvr>
                                        <p:cTn id="50" dur="500"/>
                                        <p:tgtEl>
                                          <p:spTgt spid="88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5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511175"/>
            <a:ext cx="8393113" cy="555625"/>
          </a:xfrm>
          <a:effectLst>
            <a:outerShdw blurRad="63500" dist="53882" dir="2700000" algn="ctr" rotWithShape="0">
              <a:srgbClr val="969696"/>
            </a:outerShdw>
          </a:effectLst>
        </p:spPr>
        <p:txBody>
          <a:bodyPr/>
          <a:lstStyle/>
          <a:p>
            <a:pPr algn="ctr" eaLnBrk="1" hangingPunct="1">
              <a:defRPr/>
            </a:pPr>
            <a:r>
              <a:rPr lang="en-US" dirty="0">
                <a:latin typeface="Helvetica" charset="0"/>
              </a:rPr>
              <a:t>General Multiplication via Shifts and Adds</a:t>
            </a:r>
          </a:p>
        </p:txBody>
      </p:sp>
      <p:sp>
        <p:nvSpPr>
          <p:cNvPr id="94211" name="Rectangle 3"/>
          <p:cNvSpPr>
            <a:spLocks noGrp="1" noChangeArrowheads="1"/>
          </p:cNvSpPr>
          <p:nvPr>
            <p:ph idx="1"/>
          </p:nvPr>
        </p:nvSpPr>
        <p:spPr>
          <a:xfrm>
            <a:off x="290513" y="1600200"/>
            <a:ext cx="8548687" cy="4845050"/>
          </a:xfrm>
        </p:spPr>
        <p:txBody>
          <a:bodyPr lIns="90487" tIns="44450" rIns="90487" bIns="44450"/>
          <a:lstStyle/>
          <a:p>
            <a:pPr eaLnBrk="1" hangingPunct="1">
              <a:buFont typeface="Arial" charset="0"/>
              <a:buChar char="•"/>
              <a:defRPr/>
            </a:pPr>
            <a:r>
              <a:rPr lang="en-US" dirty="0">
                <a:latin typeface="Helvetica" charset="0"/>
              </a:rPr>
              <a:t>Any integer can be expressed as a sum of powers of 2</a:t>
            </a:r>
          </a:p>
          <a:p>
            <a:pPr lvl="1" eaLnBrk="1" hangingPunct="1">
              <a:defRPr/>
            </a:pPr>
            <a:r>
              <a:rPr lang="en-US" dirty="0">
                <a:latin typeface="Helvetica" charset="0"/>
                <a:ea typeface="ＭＳ Ｐゴシック" charset="0"/>
              </a:rPr>
              <a:t>Example: 37 = 32 + 4 + 1 = 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p>
          <a:p>
            <a:pPr lvl="1" eaLnBrk="1" hangingPunct="1">
              <a:defRPr/>
            </a:pPr>
            <a:r>
              <a:rPr lang="en-US" dirty="0">
                <a:latin typeface="Helvetica" charset="0"/>
                <a:ea typeface="ＭＳ Ｐゴシック" charset="0"/>
              </a:rPr>
              <a:t>Example: 117 = 64 + 32 + 16 + 4 + 1 = 2</a:t>
            </a:r>
            <a:r>
              <a:rPr lang="en-US" baseline="30000" dirty="0">
                <a:latin typeface="Helvetica" charset="0"/>
                <a:ea typeface="ＭＳ Ｐゴシック" charset="0"/>
              </a:rPr>
              <a:t>6</a:t>
            </a:r>
            <a:r>
              <a:rPr lang="en-US" dirty="0">
                <a:latin typeface="Helvetica" charset="0"/>
                <a:ea typeface="ＭＳ Ｐゴシック" charset="0"/>
              </a:rPr>
              <a:t> + 2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4</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p>
          <a:p>
            <a:pPr eaLnBrk="1" hangingPunct="1">
              <a:buFont typeface="Arial" charset="0"/>
              <a:buChar char="•"/>
              <a:defRPr/>
            </a:pPr>
            <a:r>
              <a:rPr lang="en-US" dirty="0">
                <a:latin typeface="Helvetica" charset="0"/>
              </a:rPr>
              <a:t>A product of two integers can therefore be expressed as an integer times a sum of powers of 2</a:t>
            </a:r>
          </a:p>
          <a:p>
            <a:pPr lvl="1" eaLnBrk="1" hangingPunct="1">
              <a:buFont typeface="Arial" charset="0"/>
              <a:buChar char="•"/>
              <a:defRPr/>
            </a:pPr>
            <a:r>
              <a:rPr lang="en-US" dirty="0">
                <a:latin typeface="Helvetica" charset="0"/>
                <a:ea typeface="ＭＳ Ｐゴシック" charset="0"/>
              </a:rPr>
              <a:t>Example: 6*37 = 6*(2</a:t>
            </a:r>
            <a:r>
              <a:rPr lang="en-US" baseline="30000" dirty="0">
                <a:latin typeface="Helvetica" charset="0"/>
                <a:ea typeface="ＭＳ Ｐゴシック" charset="0"/>
              </a:rPr>
              <a:t>5</a:t>
            </a:r>
            <a:r>
              <a:rPr lang="en-US" dirty="0">
                <a:latin typeface="Helvetica" charset="0"/>
                <a:ea typeface="ＭＳ Ｐゴシック" charset="0"/>
              </a:rPr>
              <a:t> + 2</a:t>
            </a:r>
            <a:r>
              <a:rPr lang="en-US" baseline="30000" dirty="0">
                <a:latin typeface="Helvetica" charset="0"/>
                <a:ea typeface="ＭＳ Ｐゴシック" charset="0"/>
              </a:rPr>
              <a:t>2</a:t>
            </a:r>
            <a:r>
              <a:rPr lang="en-US" dirty="0">
                <a:latin typeface="Helvetica" charset="0"/>
                <a:ea typeface="ＭＳ Ｐゴシック" charset="0"/>
              </a:rPr>
              <a:t> + 2</a:t>
            </a:r>
            <a:r>
              <a:rPr lang="en-US" baseline="30000" dirty="0">
                <a:latin typeface="Helvetica" charset="0"/>
                <a:ea typeface="ＭＳ Ｐゴシック" charset="0"/>
              </a:rPr>
              <a:t>0</a:t>
            </a:r>
            <a:r>
              <a:rPr lang="en-US" dirty="0">
                <a:latin typeface="Helvetica" charset="0"/>
                <a:ea typeface="ＭＳ Ｐゴシック" charset="0"/>
              </a:rPr>
              <a:t>)</a:t>
            </a: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6*2</a:t>
            </a:r>
            <a:r>
              <a:rPr lang="en-US" baseline="30000" dirty="0" smtClean="0">
                <a:latin typeface="Helvetica" charset="0"/>
                <a:ea typeface="ＭＳ Ｐゴシック" charset="0"/>
              </a:rPr>
              <a:t>5</a:t>
            </a:r>
            <a:r>
              <a:rPr lang="en-US" dirty="0" smtClean="0">
                <a:latin typeface="Helvetica" charset="0"/>
                <a:ea typeface="ＭＳ Ｐゴシック" charset="0"/>
              </a:rPr>
              <a:t> + 6*2</a:t>
            </a:r>
            <a:r>
              <a:rPr lang="en-US" baseline="30000" dirty="0" smtClean="0">
                <a:latin typeface="Helvetica" charset="0"/>
                <a:ea typeface="ＭＳ Ｐゴシック" charset="0"/>
              </a:rPr>
              <a:t>2</a:t>
            </a:r>
            <a:r>
              <a:rPr lang="en-US" dirty="0" smtClean="0">
                <a:latin typeface="Helvetica" charset="0"/>
                <a:ea typeface="ＭＳ Ｐゴシック" charset="0"/>
              </a:rPr>
              <a:t> </a:t>
            </a:r>
            <a:r>
              <a:rPr lang="en-US" dirty="0">
                <a:latin typeface="Helvetica" charset="0"/>
                <a:ea typeface="ＭＳ Ｐゴシック" charset="0"/>
              </a:rPr>
              <a:t>+ </a:t>
            </a:r>
            <a:r>
              <a:rPr lang="en-US" dirty="0" smtClean="0">
                <a:latin typeface="Helvetica" charset="0"/>
                <a:ea typeface="ＭＳ Ｐゴシック" charset="0"/>
              </a:rPr>
              <a:t>6*2</a:t>
            </a:r>
            <a:r>
              <a:rPr lang="en-US" baseline="30000" dirty="0" smtClean="0">
                <a:latin typeface="Helvetica" charset="0"/>
                <a:ea typeface="ＭＳ Ｐゴシック" charset="0"/>
              </a:rPr>
              <a:t>0</a:t>
            </a:r>
            <a:r>
              <a:rPr lang="en-US" dirty="0" smtClean="0">
                <a:latin typeface="Helvetica" charset="0"/>
                <a:ea typeface="ＭＳ Ｐゴシック" charset="0"/>
              </a:rPr>
              <a:t>  </a:t>
            </a: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6 &lt;&lt; 5  +  6 &lt;&lt; 2  +  6</a:t>
            </a:r>
            <a:endParaRPr lang="en-US" dirty="0">
              <a:latin typeface="Helvetica" charset="0"/>
              <a:ea typeface="ＭＳ Ｐゴシック" charset="0"/>
            </a:endParaRP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a:t>
            </a:r>
            <a:r>
              <a:rPr lang="en-US" dirty="0">
                <a:latin typeface="Helvetica" charset="0"/>
                <a:ea typeface="ＭＳ Ｐゴシック" charset="0"/>
              </a:rPr>
              <a:t>00000110</a:t>
            </a:r>
            <a:r>
              <a:rPr lang="en-US" baseline="-25000" dirty="0">
                <a:latin typeface="Helvetica" charset="0"/>
                <a:ea typeface="ＭＳ Ｐゴシック" charset="0"/>
              </a:rPr>
              <a:t>2</a:t>
            </a:r>
            <a:r>
              <a:rPr lang="en-US" dirty="0">
                <a:latin typeface="Helvetica" charset="0"/>
                <a:ea typeface="ＭＳ Ｐゴシック" charset="0"/>
              </a:rPr>
              <a:t> &lt;&lt; 5 +  00000110</a:t>
            </a:r>
            <a:r>
              <a:rPr lang="en-US" baseline="-25000" dirty="0">
                <a:latin typeface="Helvetica" charset="0"/>
                <a:ea typeface="ＭＳ Ｐゴシック" charset="0"/>
              </a:rPr>
              <a:t>2 </a:t>
            </a:r>
            <a:r>
              <a:rPr lang="en-US" dirty="0">
                <a:latin typeface="Helvetica" charset="0"/>
                <a:ea typeface="ＭＳ Ｐゴシック" charset="0"/>
              </a:rPr>
              <a:t>&lt;&lt; 2 + 00000110</a:t>
            </a:r>
            <a:r>
              <a:rPr lang="en-US" baseline="-25000" dirty="0">
                <a:latin typeface="Helvetica" charset="0"/>
                <a:ea typeface="ＭＳ Ｐゴシック" charset="0"/>
              </a:rPr>
              <a:t>2</a:t>
            </a:r>
          </a:p>
          <a:p>
            <a:pPr lvl="1" eaLnBrk="1" hangingPunct="1">
              <a:buFont typeface="Wingdings" charset="0"/>
              <a:buNone/>
              <a:defRPr/>
            </a:pPr>
            <a:r>
              <a:rPr lang="en-US" dirty="0">
                <a:latin typeface="Helvetica" charset="0"/>
                <a:ea typeface="ＭＳ Ｐゴシック" charset="0"/>
              </a:rPr>
              <a:t>     </a:t>
            </a:r>
            <a:r>
              <a:rPr lang="en-US" dirty="0" smtClean="0">
                <a:latin typeface="Helvetica" charset="0"/>
                <a:ea typeface="ＭＳ Ｐゴシック" charset="0"/>
              </a:rPr>
              <a:t>                        = </a:t>
            </a:r>
            <a:r>
              <a:rPr lang="en-US" dirty="0">
                <a:latin typeface="Helvetica" charset="0"/>
                <a:ea typeface="ＭＳ Ｐゴシック" charset="0"/>
              </a:rPr>
              <a:t>11000000</a:t>
            </a:r>
            <a:r>
              <a:rPr lang="en-US" baseline="-25000" dirty="0">
                <a:latin typeface="Helvetica" charset="0"/>
                <a:ea typeface="ＭＳ Ｐゴシック" charset="0"/>
              </a:rPr>
              <a:t>2</a:t>
            </a:r>
            <a:r>
              <a:rPr lang="en-US" dirty="0">
                <a:latin typeface="Helvetica" charset="0"/>
                <a:ea typeface="ＭＳ Ｐゴシック" charset="0"/>
              </a:rPr>
              <a:t> + 00011000</a:t>
            </a:r>
            <a:r>
              <a:rPr lang="en-US" baseline="-25000" dirty="0">
                <a:latin typeface="Helvetica" charset="0"/>
                <a:ea typeface="ＭＳ Ｐゴシック" charset="0"/>
              </a:rPr>
              <a:t>2</a:t>
            </a:r>
            <a:r>
              <a:rPr lang="en-US" dirty="0">
                <a:latin typeface="Helvetica" charset="0"/>
                <a:ea typeface="ＭＳ Ｐゴシック" charset="0"/>
              </a:rPr>
              <a:t> + 00000110</a:t>
            </a:r>
            <a:r>
              <a:rPr lang="en-US" baseline="-25000" dirty="0">
                <a:latin typeface="Helvetica" charset="0"/>
                <a:ea typeface="ＭＳ Ｐゴシック" charset="0"/>
              </a:rPr>
              <a:t>2</a:t>
            </a:r>
            <a:r>
              <a:rPr lang="en-US" dirty="0">
                <a:latin typeface="Helvetica" charset="0"/>
                <a:ea typeface="ＭＳ Ｐゴシック" charset="0"/>
              </a:rPr>
              <a:t> </a:t>
            </a:r>
            <a:endParaRPr lang="en-US" dirty="0" smtClean="0">
              <a:latin typeface="Helvetica" charset="0"/>
              <a:ea typeface="ＭＳ Ｐゴシック" charset="0"/>
            </a:endParaRPr>
          </a:p>
          <a:p>
            <a:pPr lvl="1" eaLnBrk="1" hangingPunct="1">
              <a:buFont typeface="Wingdings" charset="0"/>
              <a:buNone/>
              <a:defRPr/>
            </a:pPr>
            <a:r>
              <a:rPr lang="en-US" dirty="0" smtClean="0">
                <a:latin typeface="Helvetica" charset="0"/>
                <a:ea typeface="ＭＳ Ｐゴシック" charset="0"/>
              </a:rPr>
              <a:t>                             = </a:t>
            </a:r>
            <a:r>
              <a:rPr lang="en-US" dirty="0">
                <a:latin typeface="Helvetica" charset="0"/>
                <a:ea typeface="ＭＳ Ｐゴシック" charset="0"/>
              </a:rPr>
              <a:t>11011110</a:t>
            </a:r>
            <a:r>
              <a:rPr lang="en-US" baseline="-25000" dirty="0">
                <a:latin typeface="Helvetica" charset="0"/>
                <a:ea typeface="ＭＳ Ｐゴシック" charset="0"/>
              </a:rPr>
              <a:t>2</a:t>
            </a:r>
            <a:r>
              <a:rPr lang="en-US" dirty="0">
                <a:latin typeface="Helvetica" charset="0"/>
                <a:ea typeface="ＭＳ Ｐゴシック" charset="0"/>
              </a:rPr>
              <a:t> = 222</a:t>
            </a:r>
            <a:r>
              <a:rPr lang="en-US" baseline="-25000" dirty="0">
                <a:latin typeface="Helvetica" charset="0"/>
                <a:ea typeface="ＭＳ Ｐゴシック" charset="0"/>
              </a:rPr>
              <a:t>10</a:t>
            </a:r>
          </a:p>
          <a:p>
            <a:pPr lvl="1" eaLnBrk="1" hangingPunct="1">
              <a:buFont typeface="Arial" charset="0"/>
              <a:buChar char="•"/>
              <a:defRPr/>
            </a:pPr>
            <a:endParaRPr lang="en-US" dirty="0">
              <a:latin typeface="Helvetica" charset="0"/>
              <a:ea typeface="ＭＳ Ｐゴシック" charset="0"/>
            </a:endParaRPr>
          </a:p>
          <a:p>
            <a:pPr lvl="1" eaLnBrk="1" hangingPunct="1">
              <a:buFont typeface="Arial" charset="0"/>
              <a:buChar char="•"/>
              <a:defRPr/>
            </a:pPr>
            <a:endParaRPr lang="en-US" dirty="0">
              <a:latin typeface="Helvetica" charset="0"/>
              <a:ea typeface="ＭＳ Ｐゴシック" charset="0"/>
            </a:endParaRPr>
          </a:p>
        </p:txBody>
      </p:sp>
    </p:spTree>
    <p:extLst>
      <p:ext uri="{BB962C8B-B14F-4D97-AF65-F5344CB8AC3E}">
        <p14:creationId xmlns:p14="http://schemas.microsoft.com/office/powerpoint/2010/main" val="1315245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dissolve">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dissolve">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dissolve">
                                      <p:cBhvr>
                                        <p:cTn id="17" dur="500"/>
                                        <p:tgtEl>
                                          <p:spTgt spid="94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dissolve">
                                      <p:cBhvr>
                                        <p:cTn id="22" dur="500"/>
                                        <p:tgtEl>
                                          <p:spTgt spid="94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dissolve">
                                      <p:cBhvr>
                                        <p:cTn id="27" dur="500"/>
                                        <p:tgtEl>
                                          <p:spTgt spid="94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4211">
                                            <p:txEl>
                                              <p:pRg st="5" end="5"/>
                                            </p:txEl>
                                          </p:spTgt>
                                        </p:tgtEl>
                                        <p:attrNameLst>
                                          <p:attrName>style.visibility</p:attrName>
                                        </p:attrNameLst>
                                      </p:cBhvr>
                                      <p:to>
                                        <p:strVal val="visible"/>
                                      </p:to>
                                    </p:set>
                                    <p:animEffect transition="in" filter="dissolve">
                                      <p:cBhvr>
                                        <p:cTn id="32" dur="500"/>
                                        <p:tgtEl>
                                          <p:spTgt spid="94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4211">
                                            <p:txEl>
                                              <p:pRg st="6" end="6"/>
                                            </p:txEl>
                                          </p:spTgt>
                                        </p:tgtEl>
                                        <p:attrNameLst>
                                          <p:attrName>style.visibility</p:attrName>
                                        </p:attrNameLst>
                                      </p:cBhvr>
                                      <p:to>
                                        <p:strVal val="visible"/>
                                      </p:to>
                                    </p:set>
                                    <p:animEffect transition="in" filter="dissolve">
                                      <p:cBhvr>
                                        <p:cTn id="37" dur="500"/>
                                        <p:tgtEl>
                                          <p:spTgt spid="94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4211">
                                            <p:txEl>
                                              <p:pRg st="7" end="7"/>
                                            </p:txEl>
                                          </p:spTgt>
                                        </p:tgtEl>
                                        <p:attrNameLst>
                                          <p:attrName>style.visibility</p:attrName>
                                        </p:attrNameLst>
                                      </p:cBhvr>
                                      <p:to>
                                        <p:strVal val="visible"/>
                                      </p:to>
                                    </p:set>
                                    <p:animEffect transition="in" filter="dissolve">
                                      <p:cBhvr>
                                        <p:cTn id="42" dur="500"/>
                                        <p:tgtEl>
                                          <p:spTgt spid="942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4211">
                                            <p:txEl>
                                              <p:pRg st="8" end="8"/>
                                            </p:txEl>
                                          </p:spTgt>
                                        </p:tgtEl>
                                        <p:attrNameLst>
                                          <p:attrName>style.visibility</p:attrName>
                                        </p:attrNameLst>
                                      </p:cBhvr>
                                      <p:to>
                                        <p:strVal val="visible"/>
                                      </p:to>
                                    </p:set>
                                    <p:animEffect transition="in" filter="dissolve">
                                      <p:cBhvr>
                                        <p:cTn id="47" dur="500"/>
                                        <p:tgtEl>
                                          <p:spTgt spid="942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4211">
                                            <p:txEl>
                                              <p:pRg st="9" end="9"/>
                                            </p:txEl>
                                          </p:spTgt>
                                        </p:tgtEl>
                                        <p:attrNameLst>
                                          <p:attrName>style.visibility</p:attrName>
                                        </p:attrNameLst>
                                      </p:cBhvr>
                                      <p:to>
                                        <p:strVal val="visible"/>
                                      </p:to>
                                    </p:set>
                                    <p:animEffect transition="in" filter="dissolve">
                                      <p:cBhvr>
                                        <p:cTn id="52" dur="500"/>
                                        <p:tgtEl>
                                          <p:spTgt spid="94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23850"/>
            <a:ext cx="8001000" cy="573088"/>
          </a:xfrm>
        </p:spPr>
        <p:txBody>
          <a:bodyPr/>
          <a:lstStyle/>
          <a:p>
            <a:pPr eaLnBrk="1" hangingPunct="1">
              <a:defRPr/>
            </a:pPr>
            <a:r>
              <a:rPr lang="en-US" smtClean="0">
                <a:ea typeface="ＭＳ Ｐゴシック" pitchFamily="-1" charset="-128"/>
                <a:cs typeface="ＭＳ Ｐゴシック" pitchFamily="-1" charset="-128"/>
              </a:rPr>
              <a:t>Using Boolean Operators for Representing &amp; Manipulating Sets</a:t>
            </a:r>
          </a:p>
        </p:txBody>
      </p:sp>
      <p:sp>
        <p:nvSpPr>
          <p:cNvPr id="52227" name="Rectangle 3"/>
          <p:cNvSpPr>
            <a:spLocks noGrp="1" noChangeArrowheads="1"/>
          </p:cNvSpPr>
          <p:nvPr>
            <p:ph type="body" idx="1"/>
          </p:nvPr>
        </p:nvSpPr>
        <p:spPr>
          <a:xfrm>
            <a:off x="290513" y="1220788"/>
            <a:ext cx="8167687" cy="4926012"/>
          </a:xfrm>
        </p:spPr>
        <p:txBody>
          <a:bodyPr/>
          <a:lstStyle/>
          <a:p>
            <a:pPr eaLnBrk="1" hangingPunct="1">
              <a:lnSpc>
                <a:spcPct val="85000"/>
              </a:lnSpc>
              <a:buFont typeface="Wingdings" charset="0"/>
              <a:buNone/>
              <a:tabLst>
                <a:tab pos="1255713" algn="l"/>
                <a:tab pos="1774825" algn="l"/>
                <a:tab pos="4113213" algn="l"/>
                <a:tab pos="5484813" algn="l"/>
              </a:tabLst>
              <a:defRPr/>
            </a:pPr>
            <a:r>
              <a:rPr lang="en-US">
                <a:latin typeface="Helvetica" charset="0"/>
                <a:ea typeface="ＭＳ Ｐゴシック" charset="0"/>
                <a:cs typeface="ＭＳ Ｐゴシック" charset="0"/>
              </a:rPr>
              <a:t>Representation</a:t>
            </a: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Width </a:t>
            </a:r>
            <a:r>
              <a:rPr lang="en-US" b="0" i="1">
                <a:latin typeface="Helvetica" charset="0"/>
                <a:ea typeface="ＭＳ Ｐゴシック" charset="0"/>
              </a:rPr>
              <a:t>w</a:t>
            </a:r>
            <a:r>
              <a:rPr lang="en-US">
                <a:latin typeface="Helvetica" charset="0"/>
                <a:ea typeface="ＭＳ Ｐゴシック" charset="0"/>
              </a:rPr>
              <a:t> bit vector represents subsets of </a:t>
            </a:r>
            <a:r>
              <a:rPr lang="en-US" b="0">
                <a:latin typeface="Helvetica" charset="0"/>
                <a:ea typeface="ＭＳ Ｐゴシック" charset="0"/>
              </a:rPr>
              <a:t>{0, …, </a:t>
            </a:r>
            <a:r>
              <a:rPr lang="en-US" b="0" i="1">
                <a:latin typeface="Helvetica" charset="0"/>
                <a:ea typeface="ＭＳ Ｐゴシック" charset="0"/>
              </a:rPr>
              <a:t>w</a:t>
            </a:r>
            <a:r>
              <a:rPr lang="en-US" b="0">
                <a:latin typeface="Helvetica" charset="0"/>
                <a:ea typeface="ＭＳ Ｐゴシック" charset="0"/>
              </a:rPr>
              <a:t>–1}</a:t>
            </a:r>
          </a:p>
          <a:p>
            <a:pPr lvl="1" eaLnBrk="1" hangingPunct="1">
              <a:lnSpc>
                <a:spcPct val="90000"/>
              </a:lnSpc>
              <a:tabLst>
                <a:tab pos="1255713" algn="l"/>
                <a:tab pos="1774825" algn="l"/>
                <a:tab pos="4113213" algn="l"/>
                <a:tab pos="5484813" algn="l"/>
              </a:tabLst>
              <a:defRPr/>
            </a:pPr>
            <a:r>
              <a:rPr lang="en-US" b="0">
                <a:latin typeface="Helvetica" charset="0"/>
                <a:ea typeface="ＭＳ Ｐゴシック" charset="0"/>
              </a:rPr>
              <a:t>a</a:t>
            </a:r>
            <a:r>
              <a:rPr lang="en-US" b="0" i="1" baseline="-25000">
                <a:latin typeface="Helvetica" charset="0"/>
                <a:ea typeface="ＭＳ Ｐゴシック" charset="0"/>
              </a:rPr>
              <a:t>j</a:t>
            </a:r>
            <a:r>
              <a:rPr lang="en-US" b="0">
                <a:latin typeface="Helvetica" charset="0"/>
                <a:ea typeface="ＭＳ Ｐゴシック" charset="0"/>
              </a:rPr>
              <a:t> = 1</a:t>
            </a:r>
            <a:r>
              <a:rPr lang="en-US">
                <a:latin typeface="Helvetica" charset="0"/>
                <a:ea typeface="ＭＳ Ｐゴシック" charset="0"/>
              </a:rPr>
              <a:t> if </a:t>
            </a:r>
            <a:r>
              <a:rPr lang="en-US" b="0" i="1">
                <a:latin typeface="Helvetica" charset="0"/>
                <a:ea typeface="ＭＳ Ｐゴシック" charset="0"/>
              </a:rPr>
              <a:t>j</a:t>
            </a:r>
            <a:r>
              <a:rPr lang="en-US">
                <a:latin typeface="Helvetica" charset="0"/>
                <a:ea typeface="ＭＳ Ｐゴシック" charset="0"/>
              </a:rPr>
              <a:t>  </a:t>
            </a:r>
            <a:r>
              <a:rPr lang="en-US" b="0">
                <a:latin typeface="Symbol" charset="0"/>
                <a:ea typeface="ＭＳ Ｐゴシック" charset="0"/>
                <a:sym typeface="Symbol" charset="0"/>
              </a:rPr>
              <a:t></a:t>
            </a:r>
            <a:r>
              <a:rPr lang="en-US">
                <a:latin typeface="Helvetica" charset="0"/>
                <a:ea typeface="ＭＳ Ｐゴシック" charset="0"/>
              </a:rPr>
              <a:t> </a:t>
            </a:r>
            <a:r>
              <a:rPr lang="en-US" b="0" i="1">
                <a:latin typeface="Helvetica" charset="0"/>
                <a:ea typeface="ＭＳ Ｐゴシック" charset="0"/>
              </a:rPr>
              <a:t>A</a:t>
            </a:r>
          </a:p>
          <a:p>
            <a:pPr lvl="2" eaLnBrk="1" hangingPunct="1">
              <a:lnSpc>
                <a:spcPct val="97000"/>
              </a:lnSpc>
              <a:buFont typeface="Wingdings" charset="0"/>
              <a:buNone/>
              <a:tabLst>
                <a:tab pos="1255713" algn="l"/>
                <a:tab pos="1774825" algn="l"/>
                <a:tab pos="4113213" algn="l"/>
                <a:tab pos="5484813" algn="l"/>
              </a:tabLst>
              <a:defRPr/>
            </a:pPr>
            <a:r>
              <a:rPr lang="en-US" sz="2000">
                <a:latin typeface="Courier New" charset="0"/>
                <a:ea typeface="ＭＳ Ｐゴシック" charset="0"/>
              </a:rPr>
              <a:t>01101001</a:t>
            </a:r>
            <a:r>
              <a:rPr lang="en-US" sz="1800">
                <a:latin typeface="Courier New" charset="0"/>
                <a:ea typeface="ＭＳ Ｐゴシック" charset="0"/>
              </a:rPr>
              <a:t>	</a:t>
            </a:r>
            <a:r>
              <a:rPr lang="en-US" sz="1800">
                <a:latin typeface="Helvetica" charset="0"/>
                <a:ea typeface="ＭＳ Ｐゴシック" charset="0"/>
              </a:rPr>
              <a:t>{ 0, 3, 5, 6 }</a:t>
            </a:r>
          </a:p>
          <a:p>
            <a:pPr lvl="2" eaLnBrk="1" hangingPunct="1">
              <a:lnSpc>
                <a:spcPct val="97000"/>
              </a:lnSpc>
              <a:buFont typeface="Wingdings" charset="0"/>
              <a:buNone/>
              <a:tabLst>
                <a:tab pos="1255713" algn="l"/>
                <a:tab pos="1774825" algn="l"/>
                <a:tab pos="4113213" algn="l"/>
                <a:tab pos="5484813" algn="l"/>
              </a:tabLst>
              <a:defRPr/>
            </a:pPr>
            <a:r>
              <a:rPr lang="en-US" sz="2000">
                <a:solidFill>
                  <a:srgbClr val="969696"/>
                </a:solidFill>
                <a:latin typeface="Courier New" charset="0"/>
                <a:ea typeface="ＭＳ Ｐゴシック" charset="0"/>
              </a:rPr>
              <a:t>7</a:t>
            </a:r>
            <a:r>
              <a:rPr lang="en-US" sz="2000">
                <a:solidFill>
                  <a:srgbClr val="CC0000"/>
                </a:solidFill>
                <a:latin typeface="Courier New" charset="0"/>
                <a:ea typeface="ＭＳ Ｐゴシック" charset="0"/>
              </a:rPr>
              <a:t>65</a:t>
            </a:r>
            <a:r>
              <a:rPr lang="en-US" sz="2000">
                <a:solidFill>
                  <a:srgbClr val="969696"/>
                </a:solidFill>
                <a:latin typeface="Courier New" charset="0"/>
                <a:ea typeface="ＭＳ Ｐゴシック" charset="0"/>
              </a:rPr>
              <a:t>4</a:t>
            </a:r>
            <a:r>
              <a:rPr lang="en-US" sz="2000">
                <a:solidFill>
                  <a:srgbClr val="CC0000"/>
                </a:solidFill>
                <a:latin typeface="Courier New" charset="0"/>
                <a:ea typeface="ＭＳ Ｐゴシック" charset="0"/>
              </a:rPr>
              <a:t>3</a:t>
            </a:r>
            <a:r>
              <a:rPr lang="en-US" sz="2000">
                <a:solidFill>
                  <a:srgbClr val="969696"/>
                </a:solidFill>
                <a:latin typeface="Courier New" charset="0"/>
                <a:ea typeface="ＭＳ Ｐゴシック" charset="0"/>
              </a:rPr>
              <a:t>21</a:t>
            </a:r>
            <a:r>
              <a:rPr lang="en-US" sz="2000">
                <a:solidFill>
                  <a:srgbClr val="CC0000"/>
                </a:solidFill>
                <a:latin typeface="Courier New" charset="0"/>
                <a:ea typeface="ＭＳ Ｐゴシック" charset="0"/>
              </a:rPr>
              <a:t>0</a:t>
            </a:r>
          </a:p>
          <a:p>
            <a:pPr lvl="2" eaLnBrk="1" hangingPunct="1">
              <a:lnSpc>
                <a:spcPct val="97000"/>
              </a:lnSpc>
              <a:buFont typeface="Wingdings" charset="0"/>
              <a:buNone/>
              <a:tabLst>
                <a:tab pos="1255713" algn="l"/>
                <a:tab pos="1774825" algn="l"/>
                <a:tab pos="4113213" algn="l"/>
                <a:tab pos="5484813" algn="l"/>
              </a:tabLst>
              <a:defRPr/>
            </a:pPr>
            <a:endParaRPr lang="en-US" sz="2000">
              <a:solidFill>
                <a:schemeClr val="tx1"/>
              </a:solidFill>
              <a:latin typeface="Courier New" charset="0"/>
              <a:ea typeface="ＭＳ Ｐゴシック" charset="0"/>
            </a:endParaRPr>
          </a:p>
          <a:p>
            <a:pPr lvl="2" eaLnBrk="1" hangingPunct="1">
              <a:lnSpc>
                <a:spcPct val="97000"/>
              </a:lnSpc>
              <a:buFont typeface="Wingdings" charset="0"/>
              <a:buNone/>
              <a:tabLst>
                <a:tab pos="1255713" algn="l"/>
                <a:tab pos="1774825" algn="l"/>
                <a:tab pos="4113213" algn="l"/>
                <a:tab pos="5484813" algn="l"/>
              </a:tabLst>
              <a:defRPr/>
            </a:pPr>
            <a:r>
              <a:rPr lang="en-US" sz="2000">
                <a:latin typeface="Courier New" charset="0"/>
                <a:ea typeface="ＭＳ Ｐゴシック" charset="0"/>
              </a:rPr>
              <a:t>01010101</a:t>
            </a:r>
            <a:r>
              <a:rPr lang="en-US" sz="1800">
                <a:latin typeface="Courier New" charset="0"/>
                <a:ea typeface="ＭＳ Ｐゴシック" charset="0"/>
              </a:rPr>
              <a:t>	</a:t>
            </a:r>
            <a:r>
              <a:rPr lang="en-US" sz="1800">
                <a:latin typeface="Helvetica" charset="0"/>
                <a:ea typeface="ＭＳ Ｐゴシック" charset="0"/>
              </a:rPr>
              <a:t>{ 0, 2, 4, 6 }</a:t>
            </a:r>
          </a:p>
          <a:p>
            <a:pPr lvl="2" eaLnBrk="1" hangingPunct="1">
              <a:lnSpc>
                <a:spcPct val="97000"/>
              </a:lnSpc>
              <a:buFont typeface="Wingdings" charset="0"/>
              <a:buNone/>
              <a:tabLst>
                <a:tab pos="1255713" algn="l"/>
                <a:tab pos="1774825" algn="l"/>
                <a:tab pos="4113213" algn="l"/>
                <a:tab pos="5484813" algn="l"/>
              </a:tabLst>
              <a:defRPr/>
            </a:pPr>
            <a:r>
              <a:rPr lang="en-US" sz="2000">
                <a:solidFill>
                  <a:srgbClr val="969696"/>
                </a:solidFill>
                <a:latin typeface="Courier New" charset="0"/>
                <a:ea typeface="ＭＳ Ｐゴシック" charset="0"/>
              </a:rPr>
              <a:t>7</a:t>
            </a:r>
            <a:r>
              <a:rPr lang="en-US" sz="2000">
                <a:solidFill>
                  <a:srgbClr val="CC0000"/>
                </a:solidFill>
                <a:latin typeface="Courier New" charset="0"/>
                <a:ea typeface="ＭＳ Ｐゴシック" charset="0"/>
              </a:rPr>
              <a:t>6</a:t>
            </a:r>
            <a:r>
              <a:rPr lang="en-US" sz="2000">
                <a:solidFill>
                  <a:srgbClr val="969696"/>
                </a:solidFill>
                <a:latin typeface="Courier New" charset="0"/>
                <a:ea typeface="ＭＳ Ｐゴシック" charset="0"/>
              </a:rPr>
              <a:t>5</a:t>
            </a:r>
            <a:r>
              <a:rPr lang="en-US" sz="2000">
                <a:solidFill>
                  <a:srgbClr val="CC0000"/>
                </a:solidFill>
                <a:latin typeface="Courier New" charset="0"/>
                <a:ea typeface="ＭＳ Ｐゴシック" charset="0"/>
              </a:rPr>
              <a:t>4</a:t>
            </a:r>
            <a:r>
              <a:rPr lang="en-US" sz="2000">
                <a:solidFill>
                  <a:srgbClr val="969696"/>
                </a:solidFill>
                <a:latin typeface="Courier New" charset="0"/>
                <a:ea typeface="ＭＳ Ｐゴシック" charset="0"/>
              </a:rPr>
              <a:t>3</a:t>
            </a:r>
            <a:r>
              <a:rPr lang="en-US" sz="2000">
                <a:solidFill>
                  <a:srgbClr val="CC0000"/>
                </a:solidFill>
                <a:latin typeface="Courier New" charset="0"/>
                <a:ea typeface="ＭＳ Ｐゴシック" charset="0"/>
              </a:rPr>
              <a:t>2</a:t>
            </a:r>
            <a:r>
              <a:rPr lang="en-US" sz="2000">
                <a:solidFill>
                  <a:srgbClr val="969696"/>
                </a:solidFill>
                <a:latin typeface="Courier New" charset="0"/>
                <a:ea typeface="ＭＳ Ｐゴシック" charset="0"/>
              </a:rPr>
              <a:t>1</a:t>
            </a:r>
            <a:r>
              <a:rPr lang="en-US" sz="2000">
                <a:solidFill>
                  <a:srgbClr val="CC0000"/>
                </a:solidFill>
                <a:latin typeface="Courier New" charset="0"/>
                <a:ea typeface="ＭＳ Ｐゴシック" charset="0"/>
              </a:rPr>
              <a:t>0</a:t>
            </a:r>
          </a:p>
          <a:p>
            <a:pPr eaLnBrk="1" hangingPunct="1">
              <a:lnSpc>
                <a:spcPct val="85000"/>
              </a:lnSpc>
              <a:buFont typeface="Wingdings" charset="0"/>
              <a:buNone/>
              <a:tabLst>
                <a:tab pos="1255713" algn="l"/>
                <a:tab pos="1774825" algn="l"/>
                <a:tab pos="4113213" algn="l"/>
                <a:tab pos="5484813" algn="l"/>
              </a:tabLst>
              <a:defRPr/>
            </a:pPr>
            <a:r>
              <a:rPr lang="en-US">
                <a:latin typeface="Helvetica" charset="0"/>
                <a:ea typeface="ＭＳ Ｐゴシック" charset="0"/>
                <a:cs typeface="ＭＳ Ｐゴシック" charset="0"/>
              </a:rPr>
              <a:t>Operations</a:t>
            </a: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&amp; 	Intersection	</a:t>
            </a:r>
            <a:r>
              <a:rPr lang="en-US">
                <a:latin typeface="Courier New" charset="0"/>
                <a:ea typeface="ＭＳ Ｐゴシック" charset="0"/>
              </a:rPr>
              <a:t>01000001	</a:t>
            </a:r>
            <a:r>
              <a:rPr lang="en-US" b="0">
                <a:latin typeface="Helvetica" charset="0"/>
                <a:ea typeface="ＭＳ Ｐゴシック" charset="0"/>
              </a:rPr>
              <a:t>{ 0, 6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  	Union	</a:t>
            </a:r>
            <a:r>
              <a:rPr lang="en-US">
                <a:latin typeface="Courier New" charset="0"/>
                <a:ea typeface="ＭＳ Ｐゴシック" charset="0"/>
              </a:rPr>
              <a:t>01111101	</a:t>
            </a:r>
            <a:r>
              <a:rPr lang="en-US" b="0">
                <a:latin typeface="Helvetica" charset="0"/>
                <a:ea typeface="ＭＳ Ｐゴシック" charset="0"/>
              </a:rPr>
              <a:t>{ 0, 2, 3, 4, 5, 6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	Symmetric difference	</a:t>
            </a:r>
            <a:r>
              <a:rPr lang="en-US">
                <a:latin typeface="Courier New" charset="0"/>
                <a:ea typeface="ＭＳ Ｐゴシック" charset="0"/>
              </a:rPr>
              <a:t>00111100	</a:t>
            </a:r>
            <a:r>
              <a:rPr lang="en-US" b="0">
                <a:latin typeface="Helvetica" charset="0"/>
                <a:ea typeface="ＭＳ Ｐゴシック" charset="0"/>
              </a:rPr>
              <a:t>{ 2, 3, 4, 5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r>
              <a:rPr lang="en-US">
                <a:latin typeface="Helvetica" charset="0"/>
                <a:ea typeface="ＭＳ Ｐゴシック" charset="0"/>
              </a:rPr>
              <a:t>~	Complement	</a:t>
            </a:r>
            <a:r>
              <a:rPr lang="en-US">
                <a:latin typeface="Courier New" charset="0"/>
                <a:ea typeface="ＭＳ Ｐゴシック" charset="0"/>
              </a:rPr>
              <a:t>10101010	</a:t>
            </a:r>
            <a:r>
              <a:rPr lang="en-US" b="0">
                <a:latin typeface="Helvetica" charset="0"/>
                <a:ea typeface="ＭＳ Ｐゴシック" charset="0"/>
              </a:rPr>
              <a:t>{ 1, 3, 5, 7 }</a:t>
            </a:r>
            <a:endParaRPr lang="en-US">
              <a:latin typeface="Helvetica" charset="0"/>
              <a:ea typeface="ＭＳ Ｐゴシック" charset="0"/>
            </a:endParaRPr>
          </a:p>
          <a:p>
            <a:pPr lvl="1" eaLnBrk="1" hangingPunct="1">
              <a:lnSpc>
                <a:spcPct val="90000"/>
              </a:lnSpc>
              <a:tabLst>
                <a:tab pos="1255713" algn="l"/>
                <a:tab pos="1774825" algn="l"/>
                <a:tab pos="4113213" algn="l"/>
                <a:tab pos="5484813" algn="l"/>
              </a:tabLst>
              <a:defRPr/>
            </a:pPr>
            <a:endParaRPr lang="en-US">
              <a:latin typeface="Helvetica" charset="0"/>
              <a:ea typeface="ＭＳ Ｐゴシック" charset="0"/>
            </a:endParaRPr>
          </a:p>
          <a:p>
            <a:pPr lvl="2" eaLnBrk="1" hangingPunct="1">
              <a:lnSpc>
                <a:spcPct val="97000"/>
              </a:lnSpc>
              <a:tabLst>
                <a:tab pos="1255713" algn="l"/>
                <a:tab pos="1774825" algn="l"/>
                <a:tab pos="4113213" algn="l"/>
                <a:tab pos="5484813" algn="l"/>
              </a:tabLst>
              <a:defRPr/>
            </a:pPr>
            <a:endParaRPr lang="en-US" sz="1800">
              <a:latin typeface="Helvetica" charset="0"/>
              <a:ea typeface="ＭＳ Ｐゴシック" charset="0"/>
            </a:endParaRPr>
          </a:p>
        </p:txBody>
      </p:sp>
    </p:spTree>
    <p:extLst>
      <p:ext uri="{BB962C8B-B14F-4D97-AF65-F5344CB8AC3E}">
        <p14:creationId xmlns:p14="http://schemas.microsoft.com/office/powerpoint/2010/main" val="32486193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500"/>
                                        <p:tgtEl>
                                          <p:spTgt spid="52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500"/>
                                        <p:tgtEl>
                                          <p:spTgt spid="5222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2227">
                                            <p:txEl>
                                              <p:pRg st="3" end="3"/>
                                            </p:txEl>
                                          </p:spTgt>
                                        </p:tgtEl>
                                        <p:attrNameLst>
                                          <p:attrName>style.visibility</p:attrName>
                                        </p:attrNameLst>
                                      </p:cBhvr>
                                      <p:to>
                                        <p:strVal val="visible"/>
                                      </p:to>
                                    </p:set>
                                    <p:animEffect transition="in" filter="fade">
                                      <p:cBhvr>
                                        <p:cTn id="20" dur="500"/>
                                        <p:tgtEl>
                                          <p:spTgt spid="5222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animEffect transition="in" filter="fade">
                                      <p:cBhvr>
                                        <p:cTn id="23" dur="500"/>
                                        <p:tgtEl>
                                          <p:spTgt spid="5222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2227">
                                            <p:txEl>
                                              <p:pRg st="6" end="6"/>
                                            </p:txEl>
                                          </p:spTgt>
                                        </p:tgtEl>
                                        <p:attrNameLst>
                                          <p:attrName>style.visibility</p:attrName>
                                        </p:attrNameLst>
                                      </p:cBhvr>
                                      <p:to>
                                        <p:strVal val="visible"/>
                                      </p:to>
                                    </p:set>
                                    <p:animEffect transition="in" filter="fade">
                                      <p:cBhvr>
                                        <p:cTn id="26" dur="500"/>
                                        <p:tgtEl>
                                          <p:spTgt spid="52227">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2227">
                                            <p:txEl>
                                              <p:pRg st="7" end="7"/>
                                            </p:txEl>
                                          </p:spTgt>
                                        </p:tgtEl>
                                        <p:attrNameLst>
                                          <p:attrName>style.visibility</p:attrName>
                                        </p:attrNameLst>
                                      </p:cBhvr>
                                      <p:to>
                                        <p:strVal val="visible"/>
                                      </p:to>
                                    </p:set>
                                    <p:animEffect transition="in" filter="fade">
                                      <p:cBhvr>
                                        <p:cTn id="29" dur="500"/>
                                        <p:tgtEl>
                                          <p:spTgt spid="52227">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2227">
                                            <p:txEl>
                                              <p:pRg st="8" end="8"/>
                                            </p:txEl>
                                          </p:spTgt>
                                        </p:tgtEl>
                                        <p:attrNameLst>
                                          <p:attrName>style.visibility</p:attrName>
                                        </p:attrNameLst>
                                      </p:cBhvr>
                                      <p:to>
                                        <p:strVal val="visible"/>
                                      </p:to>
                                    </p:set>
                                    <p:animEffect transition="in" filter="fade">
                                      <p:cBhvr>
                                        <p:cTn id="34" dur="500"/>
                                        <p:tgtEl>
                                          <p:spTgt spid="52227">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2227">
                                            <p:txEl>
                                              <p:pRg st="9" end="9"/>
                                            </p:txEl>
                                          </p:spTgt>
                                        </p:tgtEl>
                                        <p:attrNameLst>
                                          <p:attrName>style.visibility</p:attrName>
                                        </p:attrNameLst>
                                      </p:cBhvr>
                                      <p:to>
                                        <p:strVal val="visible"/>
                                      </p:to>
                                    </p:set>
                                    <p:animEffect transition="in" filter="fade">
                                      <p:cBhvr>
                                        <p:cTn id="39" dur="500"/>
                                        <p:tgtEl>
                                          <p:spTgt spid="52227">
                                            <p:txEl>
                                              <p:pRg st="9" end="9"/>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2227">
                                            <p:txEl>
                                              <p:pRg st="10" end="10"/>
                                            </p:txEl>
                                          </p:spTgt>
                                        </p:tgtEl>
                                        <p:attrNameLst>
                                          <p:attrName>style.visibility</p:attrName>
                                        </p:attrNameLst>
                                      </p:cBhvr>
                                      <p:to>
                                        <p:strVal val="visible"/>
                                      </p:to>
                                    </p:set>
                                    <p:animEffect transition="in" filter="fade">
                                      <p:cBhvr>
                                        <p:cTn id="44" dur="500"/>
                                        <p:tgtEl>
                                          <p:spTgt spid="52227">
                                            <p:txEl>
                                              <p:pRg st="10" end="1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227">
                                            <p:txEl>
                                              <p:pRg st="11" end="11"/>
                                            </p:txEl>
                                          </p:spTgt>
                                        </p:tgtEl>
                                        <p:attrNameLst>
                                          <p:attrName>style.visibility</p:attrName>
                                        </p:attrNameLst>
                                      </p:cBhvr>
                                      <p:to>
                                        <p:strVal val="visible"/>
                                      </p:to>
                                    </p:set>
                                    <p:animEffect transition="in" filter="fade">
                                      <p:cBhvr>
                                        <p:cTn id="49" dur="500"/>
                                        <p:tgtEl>
                                          <p:spTgt spid="52227">
                                            <p:txEl>
                                              <p:pRg st="11" end="1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227">
                                            <p:txEl>
                                              <p:pRg st="12" end="12"/>
                                            </p:txEl>
                                          </p:spTgt>
                                        </p:tgtEl>
                                        <p:attrNameLst>
                                          <p:attrName>style.visibility</p:attrName>
                                        </p:attrNameLst>
                                      </p:cBhvr>
                                      <p:to>
                                        <p:strVal val="visible"/>
                                      </p:to>
                                    </p:set>
                                    <p:animEffect transition="in" filter="fade">
                                      <p:cBhvr>
                                        <p:cTn id="54" dur="500"/>
                                        <p:tgtEl>
                                          <p:spTgt spid="5222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743200"/>
            <a:ext cx="8716962" cy="781050"/>
          </a:xfrm>
        </p:spPr>
        <p:txBody>
          <a:bodyPr/>
          <a:lstStyle/>
          <a:p>
            <a:pPr algn="ctr">
              <a:defRPr/>
            </a:pPr>
            <a:r>
              <a:rPr lang="en-US" dirty="0" smtClean="0"/>
              <a:t>Supplementary Slides</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Helvetica" charset="0"/>
                <a:ea typeface="ＭＳ Ｐゴシック" charset="0"/>
                <a:cs typeface="ＭＳ Ｐゴシック" charset="0"/>
              </a:rPr>
              <a:t>One’s Complement</a:t>
            </a:r>
            <a:endParaRPr lang="en-US" dirty="0">
              <a:latin typeface="Helvetica" charset="0"/>
              <a:ea typeface="ＭＳ Ｐゴシック" charset="0"/>
              <a:cs typeface="ＭＳ Ｐゴシック" charset="0"/>
            </a:endParaRPr>
          </a:p>
        </p:txBody>
      </p:sp>
      <p:sp>
        <p:nvSpPr>
          <p:cNvPr id="3" name="Content Placeholder 2"/>
          <p:cNvSpPr>
            <a:spLocks noGrp="1"/>
          </p:cNvSpPr>
          <p:nvPr>
            <p:ph idx="1"/>
          </p:nvPr>
        </p:nvSpPr>
        <p:spPr>
          <a:xfrm>
            <a:off x="228600" y="3352800"/>
            <a:ext cx="8307387" cy="2895600"/>
          </a:xfrm>
        </p:spPr>
        <p:txBody>
          <a:bodyPr/>
          <a:lstStyle/>
          <a:p>
            <a:pPr lvl="1">
              <a:defRPr/>
            </a:pPr>
            <a:r>
              <a:rPr lang="en-US" dirty="0">
                <a:ea typeface="ＭＳ Ｐゴシック" charset="0"/>
                <a:cs typeface="ＭＳ Ｐゴシック" charset="0"/>
              </a:rPr>
              <a:t>One’s complement has a nice property that if you flip the bits, you get the negative version of a number, which then results in the function B2O </a:t>
            </a:r>
            <a:r>
              <a:rPr lang="en-US" dirty="0" smtClean="0">
                <a:ea typeface="ＭＳ Ｐゴシック" charset="0"/>
                <a:cs typeface="ＭＳ Ｐゴシック" charset="0"/>
              </a:rPr>
              <a:t>above. </a:t>
            </a:r>
          </a:p>
          <a:p>
            <a:pPr lvl="1">
              <a:defRPr/>
            </a:pPr>
            <a:r>
              <a:rPr lang="en-US" dirty="0">
                <a:ea typeface="ＭＳ Ｐゴシック" charset="0"/>
                <a:cs typeface="ＭＳ Ｐゴシック" charset="0"/>
              </a:rPr>
              <a:t>One’s complement has the same weakness as Sign-Magnitude, namely there are two representations for zero: 0000 and 1111</a:t>
            </a:r>
            <a:r>
              <a:rPr lang="en-US" dirty="0" smtClean="0">
                <a:ea typeface="ＭＳ Ｐゴシック" charset="0"/>
                <a:cs typeface="ＭＳ Ｐゴシック" charset="0"/>
              </a:rPr>
              <a:t>.</a:t>
            </a:r>
          </a:p>
        </p:txBody>
      </p:sp>
      <p:grpSp>
        <p:nvGrpSpPr>
          <p:cNvPr id="8" name="Group 7"/>
          <p:cNvGrpSpPr>
            <a:grpSpLocks/>
          </p:cNvGrpSpPr>
          <p:nvPr/>
        </p:nvGrpSpPr>
        <p:grpSpPr bwMode="auto">
          <a:xfrm>
            <a:off x="457200" y="1066800"/>
            <a:ext cx="7010400" cy="2101850"/>
            <a:chOff x="457200" y="1066800"/>
            <a:chExt cx="7010400" cy="2101850"/>
          </a:xfrm>
        </p:grpSpPr>
        <p:sp>
          <p:nvSpPr>
            <p:cNvPr id="4" name="Content Placeholder 2"/>
            <p:cNvSpPr txBox="1">
              <a:spLocks/>
            </p:cNvSpPr>
            <p:nvPr/>
          </p:nvSpPr>
          <p:spPr bwMode="auto">
            <a:xfrm>
              <a:off x="457200" y="1066800"/>
              <a:ext cx="7010400" cy="2101850"/>
            </a:xfrm>
            <a:prstGeom prst="rect">
              <a:avLst/>
            </a:prstGeom>
            <a:noFill/>
            <a:ln w="9525">
              <a:noFill/>
              <a:miter lim="800000"/>
              <a:headEnd/>
              <a:tailEnd/>
            </a:ln>
            <a:effectLst/>
          </p:spPr>
          <p:txBody>
            <a:bodyPr lIns="90479" tIns="44446" rIns="90479" bIns="44446"/>
            <a:lstStyle>
              <a:lvl1pPr marL="385763" indent="-385763">
                <a:defRPr sz="2400" b="1">
                  <a:solidFill>
                    <a:schemeClr val="tx1"/>
                  </a:solidFill>
                  <a:latin typeface="Helvetica" charset="0"/>
                  <a:ea typeface="ＭＳ Ｐゴシック" charset="0"/>
                  <a:cs typeface="ＭＳ Ｐゴシック" charset="0"/>
                </a:defRPr>
              </a:lvl1pPr>
              <a:lvl2pPr marL="37931725" indent="-37474525">
                <a:defRPr sz="2400" b="1">
                  <a:solidFill>
                    <a:schemeClr val="tx1"/>
                  </a:solidFill>
                  <a:latin typeface="Helvetica" charset="0"/>
                  <a:ea typeface="ＭＳ Ｐゴシック" charset="0"/>
                </a:defRPr>
              </a:lvl2pPr>
              <a:lvl3pPr>
                <a:defRPr sz="2400" b="1">
                  <a:solidFill>
                    <a:schemeClr val="tx1"/>
                  </a:solidFill>
                  <a:latin typeface="Helvetica" charset="0"/>
                  <a:ea typeface="ＭＳ Ｐゴシック" charset="0"/>
                </a:defRPr>
              </a:lvl3pPr>
              <a:lvl4pPr>
                <a:defRPr sz="2400" b="1">
                  <a:solidFill>
                    <a:schemeClr val="tx1"/>
                  </a:solidFill>
                  <a:latin typeface="Helvetica" charset="0"/>
                  <a:ea typeface="ＭＳ Ｐゴシック" charset="0"/>
                </a:defRPr>
              </a:lvl4pPr>
              <a:lvl5pPr>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a:t>
              </a:r>
              <a:r>
                <a:rPr lang="en-US" b="0" dirty="0">
                  <a:solidFill>
                    <a:srgbClr val="003300"/>
                  </a:solidFill>
                  <a:effectLst>
                    <a:outerShdw blurRad="38100" dist="38100" dir="2700000" algn="tl">
                      <a:srgbClr val="DDDDDD"/>
                    </a:outerShdw>
                  </a:effectLst>
                </a:rPr>
                <a:t>For a w-bit word, </a:t>
              </a:r>
            </a:p>
            <a:p>
              <a:pPr eaLnBrk="0" hangingPunct="0">
                <a:lnSpc>
                  <a:spcPct val="95000"/>
                </a:lnSpc>
                <a:spcBef>
                  <a:spcPct val="50000"/>
                </a:spcBef>
                <a:buClr>
                  <a:srgbClr val="660033"/>
                </a:buClr>
                <a:buFont typeface="Wingdings" charset="0"/>
                <a:buNone/>
                <a:defRPr/>
              </a:pPr>
              <a:r>
                <a:rPr lang="en-US" dirty="0">
                  <a:solidFill>
                    <a:srgbClr val="003300"/>
                  </a:solidFill>
                  <a:effectLst>
                    <a:outerShdw blurRad="38100" dist="38100" dir="2700000" algn="tl">
                      <a:srgbClr val="DDDDDD"/>
                    </a:outerShdw>
                  </a:effectLst>
                </a:rPr>
                <a:t>    Decimal = -b</a:t>
              </a:r>
              <a:r>
                <a:rPr lang="en-US" baseline="-25000" dirty="0">
                  <a:solidFill>
                    <a:srgbClr val="003300"/>
                  </a:solidFill>
                  <a:effectLst>
                    <a:outerShdw blurRad="38100" dist="38100" dir="2700000" algn="tl">
                      <a:srgbClr val="DDDDDD"/>
                    </a:outerShdw>
                  </a:effectLst>
                </a:rPr>
                <a:t>w-1</a:t>
              </a:r>
              <a:r>
                <a:rPr lang="en-US" dirty="0">
                  <a:solidFill>
                    <a:srgbClr val="003300"/>
                  </a:solidFill>
                  <a:effectLst>
                    <a:outerShdw blurRad="38100" dist="38100" dir="2700000" algn="tl">
                      <a:srgbClr val="DDDDDD"/>
                    </a:outerShdw>
                  </a:effectLst>
                </a:rPr>
                <a:t> * </a:t>
              </a:r>
              <a:r>
                <a:rPr lang="en-US" dirty="0" smtClean="0">
                  <a:solidFill>
                    <a:srgbClr val="003300"/>
                  </a:solidFill>
                  <a:effectLst>
                    <a:outerShdw blurRad="38100" dist="38100" dir="2700000" algn="tl">
                      <a:srgbClr val="DDDDDD"/>
                    </a:outerShdw>
                  </a:effectLst>
                </a:rPr>
                <a:t>(2</a:t>
              </a:r>
              <a:r>
                <a:rPr lang="en-US" baseline="30000" dirty="0" smtClean="0">
                  <a:solidFill>
                    <a:srgbClr val="003300"/>
                  </a:solidFill>
                  <a:effectLst>
                    <a:outerShdw blurRad="38100" dist="38100" dir="2700000" algn="tl">
                      <a:srgbClr val="DDDDDD"/>
                    </a:outerShdw>
                  </a:effectLst>
                </a:rPr>
                <a:t>w</a:t>
              </a:r>
              <a:r>
                <a:rPr lang="en-US" baseline="30000" dirty="0">
                  <a:solidFill>
                    <a:srgbClr val="003300"/>
                  </a:solidFill>
                  <a:effectLst>
                    <a:outerShdw blurRad="38100" dist="38100" dir="2700000" algn="tl">
                      <a:srgbClr val="DDDDDD"/>
                    </a:outerShdw>
                  </a:effectLst>
                </a:rPr>
                <a:t>-</a:t>
              </a:r>
              <a:r>
                <a:rPr lang="en-US" baseline="30000" dirty="0" smtClean="0">
                  <a:solidFill>
                    <a:srgbClr val="003300"/>
                  </a:solidFill>
                  <a:effectLst>
                    <a:outerShdw blurRad="38100" dist="38100" dir="2700000" algn="tl">
                      <a:srgbClr val="DDDDDD"/>
                    </a:outerShdw>
                  </a:effectLst>
                </a:rPr>
                <a:t>1 </a:t>
              </a:r>
              <a:r>
                <a:rPr lang="en-US" dirty="0" smtClean="0">
                  <a:solidFill>
                    <a:srgbClr val="003300"/>
                  </a:solidFill>
                  <a:effectLst>
                    <a:outerShdw blurRad="38100" dist="38100" dir="2700000" algn="tl">
                      <a:srgbClr val="DDDDDD"/>
                    </a:outerShdw>
                  </a:effectLst>
                </a:rPr>
                <a:t> -1) +  </a:t>
              </a:r>
              <a:r>
                <a:rPr lang="en-US" sz="3200" dirty="0">
                  <a:solidFill>
                    <a:srgbClr val="003300"/>
                  </a:solidFill>
                  <a:effectLst>
                    <a:outerShdw blurRad="38100" dist="38100" dir="2700000" algn="tl">
                      <a:srgbClr val="DDDDDD"/>
                    </a:outerShdw>
                  </a:effectLst>
                  <a:latin typeface="Symbol" charset="0"/>
                  <a:cs typeface="Symbol" charset="0"/>
                </a:rPr>
                <a:t>S </a:t>
              </a:r>
              <a:r>
                <a:rPr lang="en-US" dirty="0">
                  <a:solidFill>
                    <a:srgbClr val="003300"/>
                  </a:solidFill>
                  <a:effectLst>
                    <a:outerShdw blurRad="38100" dist="38100" dir="2700000" algn="tl">
                      <a:srgbClr val="DDDDDD"/>
                    </a:outerShdw>
                  </a:effectLst>
                </a:rPr>
                <a:t> b</a:t>
              </a:r>
              <a:r>
                <a:rPr lang="en-US" baseline="-25000" dirty="0">
                  <a:solidFill>
                    <a:srgbClr val="003300"/>
                  </a:solidFill>
                  <a:effectLst>
                    <a:outerShdw blurRad="38100" dist="38100" dir="2700000" algn="tl">
                      <a:srgbClr val="DDDDDD"/>
                    </a:outerShdw>
                  </a:effectLst>
                </a:rPr>
                <a:t>i</a:t>
              </a:r>
              <a:r>
                <a:rPr lang="en-US" dirty="0">
                  <a:solidFill>
                    <a:srgbClr val="003300"/>
                  </a:solidFill>
                  <a:effectLst>
                    <a:outerShdw blurRad="38100" dist="38100" dir="2700000" algn="tl">
                      <a:srgbClr val="DDDDDD"/>
                    </a:outerShdw>
                  </a:effectLst>
                </a:rPr>
                <a:t> * 2</a:t>
              </a:r>
              <a:r>
                <a:rPr lang="en-US" baseline="30000" dirty="0">
                  <a:solidFill>
                    <a:srgbClr val="003300"/>
                  </a:solidFill>
                  <a:effectLst>
                    <a:outerShdw blurRad="38100" dist="38100" dir="2700000" algn="tl">
                      <a:srgbClr val="DDDDDD"/>
                    </a:outerShdw>
                  </a:effectLst>
                </a:rPr>
                <a:t>i</a:t>
              </a:r>
              <a:endParaRPr lang="en-US" dirty="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endParaRPr lang="en-US" sz="2000" b="0" dirty="0" smtClean="0">
                <a:solidFill>
                  <a:srgbClr val="003300"/>
                </a:solidFill>
                <a:effectLst>
                  <a:outerShdw blurRad="38100" dist="38100" dir="2700000" algn="tl">
                    <a:srgbClr val="DDDDDD"/>
                  </a:outerShdw>
                </a:effectLst>
              </a:endParaRPr>
            </a:p>
            <a:p>
              <a:pPr eaLnBrk="0" hangingPunct="0">
                <a:lnSpc>
                  <a:spcPct val="95000"/>
                </a:lnSpc>
                <a:spcBef>
                  <a:spcPct val="50000"/>
                </a:spcBef>
                <a:buClr>
                  <a:srgbClr val="660033"/>
                </a:buClr>
                <a:buFont typeface="Wingdings" charset="0"/>
                <a:buNone/>
                <a:defRPr/>
              </a:pPr>
              <a:r>
                <a:rPr lang="en-US" sz="2000" b="0" dirty="0" smtClean="0">
                  <a:solidFill>
                    <a:srgbClr val="003300"/>
                  </a:solidFill>
                  <a:effectLst>
                    <a:outerShdw blurRad="38100" dist="38100" dir="2700000" algn="tl">
                      <a:srgbClr val="DDDDDD"/>
                    </a:outerShdw>
                  </a:effectLst>
                </a:rPr>
                <a:t>Also called B2O </a:t>
              </a:r>
              <a:r>
                <a:rPr lang="en-US" sz="2000" b="0" dirty="0">
                  <a:solidFill>
                    <a:srgbClr val="003300"/>
                  </a:solidFill>
                  <a:effectLst>
                    <a:outerShdw blurRad="38100" dist="38100" dir="2700000" algn="tl">
                      <a:srgbClr val="DDDDDD"/>
                    </a:outerShdw>
                  </a:effectLst>
                </a:rPr>
                <a:t>for </a:t>
              </a:r>
              <a:r>
                <a:rPr lang="ja-JP" altLang="en-US" sz="2000" b="0" dirty="0">
                  <a:solidFill>
                    <a:srgbClr val="003300"/>
                  </a:solidFill>
                  <a:effectLst>
                    <a:outerShdw blurRad="38100" dist="38100" dir="2700000" algn="tl">
                      <a:srgbClr val="DDDDDD"/>
                    </a:outerShdw>
                  </a:effectLst>
                </a:rPr>
                <a:t>“</a:t>
              </a:r>
              <a:r>
                <a:rPr lang="en-US" sz="2000" b="0" dirty="0">
                  <a:solidFill>
                    <a:srgbClr val="003300"/>
                  </a:solidFill>
                  <a:effectLst>
                    <a:outerShdw blurRad="38100" dist="38100" dir="2700000" algn="tl">
                      <a:srgbClr val="DDDDDD"/>
                    </a:outerShdw>
                  </a:effectLst>
                </a:rPr>
                <a:t>Binary To </a:t>
              </a:r>
              <a:r>
                <a:rPr lang="en-US" sz="2000" b="0" dirty="0" smtClean="0">
                  <a:solidFill>
                    <a:srgbClr val="003300"/>
                  </a:solidFill>
                  <a:effectLst>
                    <a:outerShdw blurRad="38100" dist="38100" dir="2700000" algn="tl">
                      <a:srgbClr val="DDDDDD"/>
                    </a:outerShdw>
                  </a:effectLst>
                </a:rPr>
                <a:t>One’s Complement </a:t>
              </a:r>
              <a:r>
                <a:rPr lang="en-US" sz="2000" b="0" dirty="0">
                  <a:solidFill>
                    <a:srgbClr val="003300"/>
                  </a:solidFill>
                  <a:effectLst>
                    <a:outerShdw blurRad="38100" dist="38100" dir="2700000" algn="tl">
                      <a:srgbClr val="DDDDDD"/>
                    </a:outerShdw>
                  </a:effectLst>
                </a:rPr>
                <a:t>Integer</a:t>
              </a:r>
              <a:r>
                <a:rPr lang="ja-JP" altLang="en-US" sz="2000" b="0" dirty="0">
                  <a:solidFill>
                    <a:srgbClr val="003300"/>
                  </a:solidFill>
                  <a:effectLst>
                    <a:outerShdw blurRad="38100" dist="38100" dir="2700000" algn="tl">
                      <a:srgbClr val="DDDDDD"/>
                    </a:outerShdw>
                  </a:effectLst>
                </a:rPr>
                <a:t>”</a:t>
              </a:r>
              <a:endParaRPr lang="en-US" sz="2000" b="0" baseline="30000" dirty="0">
                <a:solidFill>
                  <a:srgbClr val="003300"/>
                </a:solidFill>
                <a:effectLst>
                  <a:outerShdw blurRad="38100" dist="38100" dir="2700000" algn="tl">
                    <a:srgbClr val="DDDDDD"/>
                  </a:outerShdw>
                </a:effectLst>
              </a:endParaRPr>
            </a:p>
          </p:txBody>
        </p:sp>
        <p:sp>
          <p:nvSpPr>
            <p:cNvPr id="30725" name="TextBox 5"/>
            <p:cNvSpPr txBox="1">
              <a:spLocks noChangeArrowheads="1"/>
            </p:cNvSpPr>
            <p:nvPr/>
          </p:nvSpPr>
          <p:spPr bwMode="auto">
            <a:xfrm>
              <a:off x="4731720" y="2057400"/>
              <a:ext cx="51197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dirty="0" err="1">
                  <a:solidFill>
                    <a:srgbClr val="004600"/>
                  </a:solidFill>
                </a:rPr>
                <a:t>i</a:t>
              </a:r>
              <a:r>
                <a:rPr lang="en-US" sz="1800" dirty="0">
                  <a:solidFill>
                    <a:srgbClr val="004600"/>
                  </a:solidFill>
                </a:rPr>
                <a:t>=0</a:t>
              </a:r>
            </a:p>
          </p:txBody>
        </p:sp>
        <p:sp>
          <p:nvSpPr>
            <p:cNvPr id="30726" name="TextBox 6"/>
            <p:cNvSpPr txBox="1">
              <a:spLocks noChangeArrowheads="1"/>
            </p:cNvSpPr>
            <p:nvPr/>
          </p:nvSpPr>
          <p:spPr bwMode="auto">
            <a:xfrm>
              <a:off x="4724400" y="1447800"/>
              <a:ext cx="5694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dirty="0">
                  <a:solidFill>
                    <a:srgbClr val="004600"/>
                  </a:solidFill>
                </a:rPr>
                <a:t>w-2</a:t>
              </a:r>
            </a:p>
          </p:txBody>
        </p:sp>
      </p:grpSp>
    </p:spTree>
    <p:extLst>
      <p:ext uri="{BB962C8B-B14F-4D97-AF65-F5344CB8AC3E}">
        <p14:creationId xmlns:p14="http://schemas.microsoft.com/office/powerpoint/2010/main" val="134474564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7" name="Rectangle 7"/>
          <p:cNvSpPr>
            <a:spLocks noGrp="1" noChangeArrowheads="1"/>
          </p:cNvSpPr>
          <p:nvPr>
            <p:ph type="title"/>
          </p:nvPr>
        </p:nvSpPr>
        <p:spPr/>
        <p:txBody>
          <a:bodyPr/>
          <a:lstStyle/>
          <a:p>
            <a:pPr eaLnBrk="1" hangingPunct="1">
              <a:defRPr/>
            </a:pPr>
            <a:r>
              <a:rPr lang="en-US">
                <a:latin typeface="Helvetica" charset="0"/>
              </a:rPr>
              <a:t>C Puzzles - practice</a:t>
            </a:r>
          </a:p>
        </p:txBody>
      </p:sp>
      <p:sp>
        <p:nvSpPr>
          <p:cNvPr id="101378" name="Rectangle 8"/>
          <p:cNvSpPr>
            <a:spLocks noGrp="1" noChangeArrowheads="1"/>
          </p:cNvSpPr>
          <p:nvPr>
            <p:ph idx="1"/>
          </p:nvPr>
        </p:nvSpPr>
        <p:spPr>
          <a:xfrm>
            <a:off x="304800" y="914400"/>
            <a:ext cx="8307388" cy="5224463"/>
          </a:xfrm>
        </p:spPr>
        <p:txBody>
          <a:bodyPr/>
          <a:lstStyle/>
          <a:p>
            <a:pPr lvl="1" eaLnBrk="1" hangingPunct="1"/>
            <a:r>
              <a:rPr lang="en-US">
                <a:latin typeface="Helvetica" charset="0"/>
                <a:ea typeface="ＭＳ Ｐゴシック" charset="0"/>
              </a:rPr>
              <a:t>Taken from old exams</a:t>
            </a:r>
          </a:p>
          <a:p>
            <a:pPr lvl="1" eaLnBrk="1" hangingPunct="1"/>
            <a:r>
              <a:rPr lang="en-US">
                <a:latin typeface="Helvetica" charset="0"/>
                <a:ea typeface="ＭＳ Ｐゴシック" charset="0"/>
              </a:rPr>
              <a:t>Assume machine with 32 bit word size, two</a:t>
            </a:r>
            <a:r>
              <a:rPr lang="ja-JP" altLang="en-US">
                <a:latin typeface="Helvetica" charset="0"/>
                <a:ea typeface="ＭＳ Ｐゴシック" charset="0"/>
              </a:rPr>
              <a:t>’</a:t>
            </a:r>
            <a:r>
              <a:rPr lang="en-US" altLang="ja-JP">
                <a:latin typeface="Helvetica" charset="0"/>
                <a:ea typeface="ＭＳ Ｐゴシック" charset="0"/>
              </a:rPr>
              <a:t>s complement integers</a:t>
            </a:r>
          </a:p>
          <a:p>
            <a:pPr lvl="1" eaLnBrk="1" hangingPunct="1"/>
            <a:r>
              <a:rPr lang="en-US">
                <a:latin typeface="Helvetica" charset="0"/>
                <a:ea typeface="ＭＳ Ｐゴシック" charset="0"/>
              </a:rPr>
              <a:t>For each of the following C expressions, either:</a:t>
            </a:r>
          </a:p>
          <a:p>
            <a:pPr lvl="2" eaLnBrk="1" hangingPunct="1"/>
            <a:r>
              <a:rPr lang="en-US">
                <a:latin typeface="Helvetica" charset="0"/>
                <a:ea typeface="ＭＳ Ｐゴシック" charset="0"/>
              </a:rPr>
              <a:t>Argue that is true for all argument values</a:t>
            </a:r>
          </a:p>
          <a:p>
            <a:pPr lvl="2" eaLnBrk="1" hangingPunct="1"/>
            <a:r>
              <a:rPr lang="en-US">
                <a:latin typeface="Helvetica" charset="0"/>
                <a:ea typeface="ＭＳ Ｐゴシック" charset="0"/>
              </a:rPr>
              <a:t>Give example where not true</a:t>
            </a:r>
          </a:p>
        </p:txBody>
      </p:sp>
      <p:sp>
        <p:nvSpPr>
          <p:cNvPr id="101379" name="Rectangle 4"/>
          <p:cNvSpPr>
            <a:spLocks noChangeArrowheads="1"/>
          </p:cNvSpPr>
          <p:nvPr/>
        </p:nvSpPr>
        <p:spPr bwMode="auto">
          <a:xfrm>
            <a:off x="3429000" y="3048000"/>
            <a:ext cx="52578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((x*2) &lt;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ux &gt;=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&amp; 7 == 7	</a:t>
            </a:r>
            <a:r>
              <a:rPr lang="en-US" sz="1800">
                <a:solidFill>
                  <a:srgbClr val="000066"/>
                </a:solidFill>
                <a:latin typeface="Symbol" charset="0"/>
              </a:rPr>
              <a:t></a:t>
            </a:r>
            <a:r>
              <a:rPr lang="en-US" sz="1800">
                <a:solidFill>
                  <a:srgbClr val="000066"/>
                </a:solidFill>
                <a:latin typeface="Courier New" charset="0"/>
              </a:rPr>
              <a:t>	(x&lt;&lt;30) &lt;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ux &gt; -1</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&gt; y	</a:t>
            </a:r>
            <a:r>
              <a:rPr lang="en-US" sz="1800">
                <a:solidFill>
                  <a:srgbClr val="000066"/>
                </a:solidFill>
                <a:latin typeface="Symbol" charset="0"/>
              </a:rPr>
              <a:t></a:t>
            </a:r>
            <a:r>
              <a:rPr lang="en-US" sz="1800">
                <a:solidFill>
                  <a:srgbClr val="000066"/>
                </a:solidFill>
                <a:latin typeface="Courier New" charset="0"/>
              </a:rPr>
              <a:t>	-x &lt; -y</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 x &gt;=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&gt; 0 &amp;&amp; y &gt; 0	</a:t>
            </a:r>
            <a:r>
              <a:rPr lang="en-US" sz="1800">
                <a:solidFill>
                  <a:srgbClr val="000066"/>
                </a:solidFill>
                <a:latin typeface="Symbol" charset="0"/>
              </a:rPr>
              <a:t></a:t>
            </a:r>
            <a:r>
              <a:rPr lang="en-US" sz="1800">
                <a:solidFill>
                  <a:srgbClr val="000066"/>
                </a:solidFill>
                <a:latin typeface="Courier New" charset="0"/>
              </a:rPr>
              <a:t>	x + y &gt;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&gt;= 0	 </a:t>
            </a:r>
            <a:r>
              <a:rPr lang="en-US" sz="1800">
                <a:solidFill>
                  <a:srgbClr val="000066"/>
                </a:solidFill>
                <a:latin typeface="Symbol" charset="0"/>
              </a:rPr>
              <a:t></a:t>
            </a:r>
            <a:r>
              <a:rPr lang="en-US" sz="1800">
                <a:solidFill>
                  <a:srgbClr val="000066"/>
                </a:solidFill>
                <a:latin typeface="Courier New" charset="0"/>
              </a:rPr>
              <a:t>	-x &lt;= 0</a:t>
            </a:r>
          </a:p>
          <a:p>
            <a:pPr marL="292100" indent="-292100" eaLnBrk="0" hangingPunct="0">
              <a:spcBef>
                <a:spcPct val="50000"/>
              </a:spcBef>
              <a:buFont typeface="Helvetica" charset="0"/>
              <a:buChar char="•"/>
              <a:tabLst>
                <a:tab pos="2400300" algn="l"/>
                <a:tab pos="2857500" algn="l"/>
                <a:tab pos="3086100" algn="l"/>
                <a:tab pos="5829300" algn="r"/>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 &gt;= 0</a:t>
            </a:r>
            <a:endParaRPr lang="en-US" sz="1800">
              <a:solidFill>
                <a:srgbClr val="000066"/>
              </a:solidFill>
            </a:endParaRPr>
          </a:p>
        </p:txBody>
      </p:sp>
      <p:sp>
        <p:nvSpPr>
          <p:cNvPr id="101380" name="Rectangle 5"/>
          <p:cNvSpPr>
            <a:spLocks noChangeArrowheads="1"/>
          </p:cNvSpPr>
          <p:nvPr/>
        </p:nvSpPr>
        <p:spPr bwMode="auto">
          <a:xfrm>
            <a:off x="457200" y="4191000"/>
            <a:ext cx="2613025" cy="1627188"/>
          </a:xfrm>
          <a:prstGeom prst="rect">
            <a:avLst/>
          </a:prstGeom>
          <a:solidFill>
            <a:srgbClr val="FFFF99"/>
          </a:solidFill>
          <a:ln w="25400">
            <a:solidFill>
              <a:srgbClr val="CC0000"/>
            </a:solidFill>
            <a:miter lim="800000"/>
            <a:headEnd/>
            <a:tailEnd/>
          </a:ln>
        </p:spPr>
        <p:txBody>
          <a:bodyPr lIns="90487" tIns="44450" rIns="90487" bIns="44450">
            <a:spAutoFit/>
          </a:bodyPr>
          <a:lstStyle/>
          <a:p>
            <a:pPr eaLnBrk="0" hangingPunct="0">
              <a:spcBef>
                <a:spcPct val="50000"/>
              </a:spcBef>
              <a:tabLst>
                <a:tab pos="1371600" algn="l"/>
                <a:tab pos="2286000" algn="l"/>
              </a:tabLst>
            </a:pPr>
            <a:r>
              <a:rPr lang="en-US" sz="1800">
                <a:solidFill>
                  <a:srgbClr val="000066"/>
                </a:solidFill>
                <a:latin typeface="Courier New" charset="0"/>
              </a:rPr>
              <a:t>int x = foo();</a:t>
            </a:r>
          </a:p>
          <a:p>
            <a:pPr eaLnBrk="0" hangingPunct="0">
              <a:spcBef>
                <a:spcPct val="50000"/>
              </a:spcBef>
              <a:tabLst>
                <a:tab pos="1371600" algn="l"/>
                <a:tab pos="2286000" algn="l"/>
              </a:tabLst>
            </a:pPr>
            <a:r>
              <a:rPr lang="en-US" sz="1800">
                <a:solidFill>
                  <a:srgbClr val="000066"/>
                </a:solidFill>
                <a:latin typeface="Courier New" charset="0"/>
              </a:rPr>
              <a:t>int y = bar();</a:t>
            </a:r>
          </a:p>
          <a:p>
            <a:pPr eaLnBrk="0" hangingPunct="0">
              <a:spcBef>
                <a:spcPct val="50000"/>
              </a:spcBef>
              <a:tabLst>
                <a:tab pos="1371600" algn="l"/>
                <a:tab pos="2286000" algn="l"/>
              </a:tabLst>
            </a:pPr>
            <a:r>
              <a:rPr lang="en-US" sz="1800">
                <a:solidFill>
                  <a:srgbClr val="000066"/>
                </a:solidFill>
                <a:latin typeface="Courier New" charset="0"/>
              </a:rPr>
              <a:t>unsigned ux = x;</a:t>
            </a:r>
          </a:p>
          <a:p>
            <a:pPr eaLnBrk="0" hangingPunct="0">
              <a:spcBef>
                <a:spcPct val="50000"/>
              </a:spcBef>
              <a:tabLst>
                <a:tab pos="1371600" algn="l"/>
                <a:tab pos="2286000" algn="l"/>
              </a:tabLst>
            </a:pPr>
            <a:r>
              <a:rPr lang="en-US" sz="1800">
                <a:solidFill>
                  <a:srgbClr val="000066"/>
                </a:solidFill>
                <a:latin typeface="Courier New" charset="0"/>
              </a:rPr>
              <a:t>unsigned uy = y;</a:t>
            </a:r>
          </a:p>
        </p:txBody>
      </p:sp>
      <p:sp>
        <p:nvSpPr>
          <p:cNvPr id="101381" name="Rectangle 6"/>
          <p:cNvSpPr>
            <a:spLocks noChangeArrowheads="1"/>
          </p:cNvSpPr>
          <p:nvPr/>
        </p:nvSpPr>
        <p:spPr bwMode="auto">
          <a:xfrm>
            <a:off x="914400" y="3657600"/>
            <a:ext cx="15017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eaLnBrk="0" hangingPunct="0"/>
            <a:r>
              <a:rPr lang="en-US" sz="1800">
                <a:solidFill>
                  <a:srgbClr val="000066"/>
                </a:solidFill>
              </a:rPr>
              <a:t>Initialization</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323850"/>
            <a:ext cx="6143625" cy="555625"/>
          </a:xfrm>
          <a:effectLst>
            <a:outerShdw blurRad="63500" dist="53882" dir="2700000" algn="ctr" rotWithShape="0">
              <a:srgbClr val="969696"/>
            </a:outerShdw>
          </a:effectLst>
        </p:spPr>
        <p:txBody>
          <a:bodyPr/>
          <a:lstStyle/>
          <a:p>
            <a:pPr eaLnBrk="1" hangingPunct="1">
              <a:defRPr/>
            </a:pPr>
            <a:r>
              <a:rPr lang="en-US">
                <a:ea typeface="+mj-ea"/>
                <a:cs typeface="+mj-cs"/>
              </a:rPr>
              <a:t>C Puzzle Answers</a:t>
            </a:r>
          </a:p>
        </p:txBody>
      </p:sp>
      <p:sp>
        <p:nvSpPr>
          <p:cNvPr id="103426" name="Rectangle 3"/>
          <p:cNvSpPr>
            <a:spLocks noGrp="1" noChangeArrowheads="1"/>
          </p:cNvSpPr>
          <p:nvPr>
            <p:ph idx="1"/>
          </p:nvPr>
        </p:nvSpPr>
        <p:spPr>
          <a:xfrm>
            <a:off x="304800" y="1066800"/>
            <a:ext cx="8470900" cy="1752600"/>
          </a:xfrm>
          <a:noFill/>
          <a:extLst>
            <a:ext uri="{909E8E84-426E-40dd-AFC4-6F175D3DCCD1}">
              <a14:hiddenFill xmlns:a14="http://schemas.microsoft.com/office/drawing/2010/main">
                <a:solidFill>
                  <a:srgbClr val="FFFFFF"/>
                </a:solidFill>
              </a14:hiddenFill>
            </a:ext>
          </a:extLst>
        </p:spPr>
        <p:txBody>
          <a:bodyPr lIns="90487" tIns="44450" rIns="90487" bIns="44450"/>
          <a:lstStyle/>
          <a:p>
            <a:pPr lvl="1" eaLnBrk="1" hangingPunct="1"/>
            <a:r>
              <a:rPr lang="en-US">
                <a:latin typeface="Helvetica" charset="0"/>
                <a:ea typeface="ＭＳ Ｐゴシック" charset="0"/>
              </a:rPr>
              <a:t>Assume machine with 32 bit word size, two</a:t>
            </a:r>
            <a:r>
              <a:rPr lang="ja-JP" altLang="en-US">
                <a:latin typeface="Helvetica" charset="0"/>
                <a:ea typeface="ＭＳ Ｐゴシック" charset="0"/>
              </a:rPr>
              <a:t>’</a:t>
            </a:r>
            <a:r>
              <a:rPr lang="en-US" altLang="ja-JP">
                <a:latin typeface="Helvetica" charset="0"/>
                <a:ea typeface="ＭＳ Ｐゴシック" charset="0"/>
              </a:rPr>
              <a:t>s comp. integers</a:t>
            </a:r>
          </a:p>
          <a:p>
            <a:pPr lvl="1" eaLnBrk="1" hangingPunct="1"/>
            <a:r>
              <a:rPr lang="en-US" b="0" i="1">
                <a:latin typeface="Helvetica" charset="0"/>
                <a:ea typeface="ＭＳ Ｐゴシック" charset="0"/>
              </a:rPr>
              <a:t>TMin</a:t>
            </a:r>
            <a:r>
              <a:rPr lang="en-US">
                <a:latin typeface="Helvetica" charset="0"/>
                <a:ea typeface="ＭＳ Ｐゴシック" charset="0"/>
              </a:rPr>
              <a:t> makes a good counterexample in many cases</a:t>
            </a:r>
          </a:p>
        </p:txBody>
      </p:sp>
      <p:sp>
        <p:nvSpPr>
          <p:cNvPr id="96260" name="Rectangle 4"/>
          <p:cNvSpPr>
            <a:spLocks noChangeArrowheads="1"/>
          </p:cNvSpPr>
          <p:nvPr/>
        </p:nvSpPr>
        <p:spPr bwMode="auto">
          <a:xfrm>
            <a:off x="609600" y="2133600"/>
            <a:ext cx="8001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((x*2) &lt; 0)	</a:t>
            </a:r>
            <a:r>
              <a:rPr lang="en-US" sz="1800">
                <a:solidFill>
                  <a:srgbClr val="000066"/>
                </a:solidFill>
              </a:rPr>
              <a:t>False: 	</a:t>
            </a:r>
            <a:r>
              <a:rPr lang="en-US" sz="1800" b="0" i="1">
                <a:solidFill>
                  <a:srgbClr val="000066"/>
                </a:solidFill>
              </a:rPr>
              <a:t>TMin</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0			</a:t>
            </a:r>
            <a:r>
              <a:rPr lang="en-US" sz="1800">
                <a:solidFill>
                  <a:srgbClr val="000066"/>
                </a:solidFill>
              </a:rPr>
              <a:t>True: 	</a:t>
            </a:r>
            <a:r>
              <a:rPr lang="en-US" sz="1800" b="0">
                <a:solidFill>
                  <a:srgbClr val="000066"/>
                </a:solidFill>
              </a:rPr>
              <a:t>0 = </a:t>
            </a:r>
            <a:r>
              <a:rPr lang="en-US" sz="1800" b="0" i="1">
                <a:solidFill>
                  <a:srgbClr val="000066"/>
                </a:solidFill>
              </a:rPr>
              <a:t>UMin</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&amp; 7 == 7	</a:t>
            </a:r>
            <a:r>
              <a:rPr lang="en-US" sz="1800">
                <a:solidFill>
                  <a:srgbClr val="000066"/>
                </a:solidFill>
                <a:latin typeface="Symbol" charset="0"/>
              </a:rPr>
              <a:t></a:t>
            </a:r>
            <a:r>
              <a:rPr lang="en-US" sz="1800">
                <a:solidFill>
                  <a:srgbClr val="000066"/>
                </a:solidFill>
                <a:latin typeface="Courier New" charset="0"/>
              </a:rPr>
              <a:t>	(x&lt;&lt;30) &lt; 0	</a:t>
            </a:r>
            <a:r>
              <a:rPr lang="en-US" sz="1800">
                <a:solidFill>
                  <a:srgbClr val="000066"/>
                </a:solidFill>
              </a:rPr>
              <a:t>True:  	</a:t>
            </a:r>
            <a:r>
              <a:rPr lang="en-US" sz="1800" b="0" i="1">
                <a:solidFill>
                  <a:srgbClr val="000066"/>
                </a:solidFill>
              </a:rPr>
              <a:t>x</a:t>
            </a:r>
            <a:r>
              <a:rPr lang="en-US" sz="1800" b="0" baseline="-25000">
                <a:solidFill>
                  <a:srgbClr val="000066"/>
                </a:solidFill>
              </a:rPr>
              <a:t>1</a:t>
            </a:r>
            <a:r>
              <a:rPr lang="en-US" sz="1800" b="0">
                <a:solidFill>
                  <a:srgbClr val="000066"/>
                </a:solidFill>
              </a:rPr>
              <a:t> = 1</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-1			</a:t>
            </a:r>
            <a:r>
              <a:rPr lang="en-US" sz="1800">
                <a:solidFill>
                  <a:srgbClr val="000066"/>
                </a:solidFill>
              </a:rPr>
              <a:t>False: 	</a:t>
            </a:r>
            <a:r>
              <a:rPr lang="en-US" sz="1800" b="0">
                <a:solidFill>
                  <a:srgbClr val="000066"/>
                </a:solidFill>
              </a:rPr>
              <a:t>0</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y	</a:t>
            </a:r>
            <a:r>
              <a:rPr lang="en-US" sz="1800">
                <a:solidFill>
                  <a:srgbClr val="000066"/>
                </a:solidFill>
                <a:latin typeface="Symbol" charset="0"/>
              </a:rPr>
              <a:t></a:t>
            </a:r>
            <a:r>
              <a:rPr lang="en-US" sz="1800">
                <a:solidFill>
                  <a:srgbClr val="000066"/>
                </a:solidFill>
                <a:latin typeface="Courier New" charset="0"/>
              </a:rPr>
              <a:t>	-x &lt; -y	</a:t>
            </a:r>
            <a:r>
              <a:rPr lang="en-US" sz="1800">
                <a:solidFill>
                  <a:srgbClr val="000066"/>
                </a:solidFill>
              </a:rPr>
              <a:t>False: 	</a:t>
            </a:r>
            <a:r>
              <a:rPr lang="en-US" sz="1800" b="0">
                <a:solidFill>
                  <a:srgbClr val="000066"/>
                </a:solidFill>
                <a:latin typeface="Courier New" charset="0"/>
              </a:rPr>
              <a:t>-1</a:t>
            </a:r>
            <a:r>
              <a:rPr lang="en-US" sz="1800" b="0">
                <a:solidFill>
                  <a:srgbClr val="000066"/>
                </a:solidFill>
              </a:rPr>
              <a:t>, </a:t>
            </a:r>
            <a:r>
              <a:rPr lang="en-US" sz="1800" b="0" i="1">
                <a:solidFill>
                  <a:srgbClr val="000066"/>
                </a:solidFill>
              </a:rPr>
              <a:t>TMin</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 x &gt;= 0			</a:t>
            </a:r>
            <a:r>
              <a:rPr lang="en-US" sz="1800">
                <a:solidFill>
                  <a:srgbClr val="000066"/>
                </a:solidFill>
              </a:rPr>
              <a:t>False: 	</a:t>
            </a:r>
            <a:r>
              <a:rPr lang="en-US" sz="1800" b="0">
                <a:solidFill>
                  <a:srgbClr val="000066"/>
                </a:solidFill>
                <a:latin typeface="Courier New" charset="0"/>
              </a:rPr>
              <a:t>30426</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&amp;&amp; y &gt; 0	</a:t>
            </a:r>
            <a:r>
              <a:rPr lang="en-US" sz="1800">
                <a:solidFill>
                  <a:srgbClr val="000066"/>
                </a:solidFill>
                <a:latin typeface="Symbol" charset="0"/>
              </a:rPr>
              <a:t></a:t>
            </a:r>
            <a:r>
              <a:rPr lang="en-US" sz="1800">
                <a:solidFill>
                  <a:srgbClr val="000066"/>
                </a:solidFill>
                <a:latin typeface="Courier New" charset="0"/>
              </a:rPr>
              <a:t>	x + y &gt; 0	</a:t>
            </a:r>
            <a:r>
              <a:rPr lang="en-US" sz="1800">
                <a:solidFill>
                  <a:srgbClr val="000066"/>
                </a:solidFill>
              </a:rPr>
              <a:t>False: 	</a:t>
            </a:r>
            <a:r>
              <a:rPr lang="en-US" sz="1800" b="0" i="1">
                <a:solidFill>
                  <a:srgbClr val="000066"/>
                </a:solidFill>
              </a:rPr>
              <a:t>TMax</a:t>
            </a:r>
            <a:r>
              <a:rPr lang="en-US" sz="1800" b="0">
                <a:solidFill>
                  <a:srgbClr val="000066"/>
                </a:solidFill>
              </a:rPr>
              <a:t>, </a:t>
            </a:r>
            <a:r>
              <a:rPr lang="en-US" sz="1800" b="0" i="1">
                <a:solidFill>
                  <a:srgbClr val="000066"/>
                </a:solidFill>
              </a:rPr>
              <a:t>TMax</a:t>
            </a:r>
            <a:endParaRPr lang="en-US" sz="1800">
              <a:solidFill>
                <a:srgbClr val="000066"/>
              </a:solidFill>
              <a:latin typeface="Courier New" charset="0"/>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t>
            </a:r>
            <a:r>
              <a:rPr lang="en-US" sz="1800">
                <a:solidFill>
                  <a:srgbClr val="000066"/>
                </a:solidFill>
                <a:latin typeface="Symbol" charset="0"/>
              </a:rPr>
              <a:t></a:t>
            </a:r>
            <a:r>
              <a:rPr lang="en-US" sz="1800">
                <a:solidFill>
                  <a:srgbClr val="000066"/>
                </a:solidFill>
                <a:latin typeface="Courier New" charset="0"/>
              </a:rPr>
              <a:t>	-x &lt;= 0	</a:t>
            </a:r>
            <a:r>
              <a:rPr lang="en-US" sz="1800">
                <a:solidFill>
                  <a:srgbClr val="000066"/>
                </a:solidFill>
              </a:rPr>
              <a:t>True: 	</a:t>
            </a:r>
            <a:r>
              <a:rPr lang="en-US" sz="1800" b="0">
                <a:solidFill>
                  <a:srgbClr val="000066"/>
                </a:solidFill>
              </a:rPr>
              <a:t>–</a:t>
            </a:r>
            <a:r>
              <a:rPr lang="en-US" sz="1800" b="0" i="1">
                <a:solidFill>
                  <a:srgbClr val="000066"/>
                </a:solidFill>
              </a:rPr>
              <a:t>TMax</a:t>
            </a:r>
            <a:r>
              <a:rPr lang="en-US" sz="1800" b="0">
                <a:solidFill>
                  <a:srgbClr val="000066"/>
                </a:solidFill>
              </a:rPr>
              <a:t> &lt; 0</a:t>
            </a:r>
            <a:endParaRPr lang="en-US" sz="1800">
              <a:solidFill>
                <a:srgbClr val="000066"/>
              </a:solidFill>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 &gt;= 0</a:t>
            </a:r>
            <a:r>
              <a:rPr lang="en-US" sz="1800">
                <a:solidFill>
                  <a:srgbClr val="000066"/>
                </a:solidFill>
              </a:rPr>
              <a:t>	False: 	</a:t>
            </a:r>
            <a:r>
              <a:rPr lang="en-US" sz="1800" b="0" i="1">
                <a:solidFill>
                  <a:srgbClr val="000066"/>
                </a:solidFill>
              </a:rPr>
              <a:t>TMin</a:t>
            </a:r>
          </a:p>
        </p:txBody>
      </p:sp>
      <p:sp>
        <p:nvSpPr>
          <p:cNvPr id="103428" name="Rectangle 6"/>
          <p:cNvSpPr>
            <a:spLocks noChangeArrowheads="1"/>
          </p:cNvSpPr>
          <p:nvPr/>
        </p:nvSpPr>
        <p:spPr bwMode="auto">
          <a:xfrm>
            <a:off x="609600" y="2133600"/>
            <a:ext cx="8001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((x*2) &lt; 0)</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&amp; 7 == 7	</a:t>
            </a:r>
            <a:r>
              <a:rPr lang="en-US" sz="1800">
                <a:solidFill>
                  <a:srgbClr val="000066"/>
                </a:solidFill>
                <a:latin typeface="Symbol" charset="0"/>
              </a:rPr>
              <a:t></a:t>
            </a:r>
            <a:r>
              <a:rPr lang="en-US" sz="1800">
                <a:solidFill>
                  <a:srgbClr val="000066"/>
                </a:solidFill>
                <a:latin typeface="Courier New" charset="0"/>
              </a:rPr>
              <a:t>	(x&lt;&lt;30) &lt;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ux &gt; -1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y	</a:t>
            </a:r>
            <a:r>
              <a:rPr lang="en-US" sz="1800">
                <a:solidFill>
                  <a:srgbClr val="000066"/>
                </a:solidFill>
                <a:latin typeface="Symbol" charset="0"/>
              </a:rPr>
              <a:t></a:t>
            </a:r>
            <a:r>
              <a:rPr lang="en-US" sz="1800">
                <a:solidFill>
                  <a:srgbClr val="000066"/>
                </a:solidFill>
                <a:latin typeface="Courier New" charset="0"/>
              </a:rPr>
              <a:t>	-x &lt; -y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 x &gt;=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&amp;&amp; y &gt; 0	</a:t>
            </a:r>
            <a:r>
              <a:rPr lang="en-US" sz="1800">
                <a:solidFill>
                  <a:srgbClr val="000066"/>
                </a:solidFill>
                <a:latin typeface="Symbol" charset="0"/>
              </a:rPr>
              <a:t></a:t>
            </a:r>
            <a:r>
              <a:rPr lang="en-US" sz="1800">
                <a:solidFill>
                  <a:srgbClr val="000066"/>
                </a:solidFill>
                <a:latin typeface="Courier New" charset="0"/>
              </a:rPr>
              <a:t>	x + y &gt; 0	</a:t>
            </a: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&gt;= 0	</a:t>
            </a:r>
            <a:r>
              <a:rPr lang="en-US" sz="1800">
                <a:solidFill>
                  <a:srgbClr val="000066"/>
                </a:solidFill>
                <a:latin typeface="Symbol" charset="0"/>
              </a:rPr>
              <a:t></a:t>
            </a:r>
            <a:r>
              <a:rPr lang="en-US" sz="1800">
                <a:solidFill>
                  <a:srgbClr val="000066"/>
                </a:solidFill>
                <a:latin typeface="Courier New" charset="0"/>
              </a:rPr>
              <a:t>	-x &lt;= 0	</a:t>
            </a:r>
            <a:endParaRPr lang="en-US" sz="1800">
              <a:solidFill>
                <a:srgbClr val="000066"/>
              </a:solidFill>
            </a:endParaRPr>
          </a:p>
          <a:p>
            <a:pPr marL="292100" indent="-292100" eaLnBrk="0" hangingPunct="0">
              <a:spcBef>
                <a:spcPct val="50000"/>
              </a:spcBef>
              <a:buSzPct val="70000"/>
              <a:buFont typeface="Wingdings" charset="0"/>
              <a:buChar char="q"/>
              <a:tabLst>
                <a:tab pos="2463800" algn="l"/>
                <a:tab pos="3086100" algn="l"/>
                <a:tab pos="5207000" algn="l"/>
                <a:tab pos="6121400" algn="l"/>
              </a:tabLst>
            </a:pPr>
            <a:r>
              <a:rPr lang="en-US" sz="1800">
                <a:solidFill>
                  <a:srgbClr val="000066"/>
                </a:solidFill>
                <a:latin typeface="Courier New" charset="0"/>
              </a:rPr>
              <a:t>x &lt;= 0	</a:t>
            </a:r>
            <a:r>
              <a:rPr lang="en-US" sz="1800">
                <a:solidFill>
                  <a:srgbClr val="000066"/>
                </a:solidFill>
                <a:latin typeface="Symbol" charset="0"/>
              </a:rPr>
              <a:t></a:t>
            </a:r>
            <a:r>
              <a:rPr lang="en-US" sz="1800">
                <a:solidFill>
                  <a:srgbClr val="000066"/>
                </a:solidFill>
                <a:latin typeface="Courier New" charset="0"/>
              </a:rPr>
              <a:t>	-x &gt;= 0</a:t>
            </a:r>
            <a:r>
              <a:rPr lang="en-US" sz="1800">
                <a:solidFill>
                  <a:srgbClr val="000066"/>
                </a:solidFill>
              </a:rPr>
              <a:t>	</a:t>
            </a:r>
            <a:endParaRPr lang="en-US" sz="1800" b="0" i="1">
              <a:solidFill>
                <a:srgbClr val="000066"/>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2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626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626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626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626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6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77813" y="323850"/>
            <a:ext cx="8866187" cy="555625"/>
          </a:xfrm>
          <a:effectLst>
            <a:outerShdw blurRad="63500" dist="53882" dir="2700000" algn="ctr" rotWithShape="0">
              <a:srgbClr val="969696"/>
            </a:outerShdw>
          </a:effectLst>
        </p:spPr>
        <p:txBody>
          <a:bodyPr/>
          <a:lstStyle/>
          <a:p>
            <a:pPr eaLnBrk="1" hangingPunct="1">
              <a:defRPr/>
            </a:pPr>
            <a:r>
              <a:rPr lang="en-US">
                <a:latin typeface="Helvetica" charset="0"/>
              </a:rPr>
              <a:t>Two</a:t>
            </a:r>
            <a:r>
              <a:rPr lang="ja-JP" altLang="en-US">
                <a:latin typeface="Helvetica" charset="0"/>
              </a:rPr>
              <a:t>’</a:t>
            </a:r>
            <a:r>
              <a:rPr lang="en-US">
                <a:latin typeface="Helvetica" charset="0"/>
              </a:rPr>
              <a:t>s Complement Shortcuts:  Negation</a:t>
            </a:r>
          </a:p>
        </p:txBody>
      </p:sp>
      <p:sp>
        <p:nvSpPr>
          <p:cNvPr id="64515" name="Rectangle 3"/>
          <p:cNvSpPr>
            <a:spLocks noGrp="1" noChangeArrowheads="1"/>
          </p:cNvSpPr>
          <p:nvPr>
            <p:ph idx="1"/>
          </p:nvPr>
        </p:nvSpPr>
        <p:spPr>
          <a:xfrm>
            <a:off x="290513" y="1220788"/>
            <a:ext cx="7854950" cy="5224462"/>
          </a:xfrm>
        </p:spPr>
        <p:txBody>
          <a:bodyPr lIns="90487" tIns="44450" rIns="90487" bIns="44450"/>
          <a:lstStyle/>
          <a:p>
            <a:pPr eaLnBrk="1" hangingPunct="1">
              <a:tabLst>
                <a:tab pos="3200400" algn="l"/>
                <a:tab pos="4114800" algn="l"/>
              </a:tabLst>
              <a:defRPr/>
            </a:pPr>
            <a:r>
              <a:rPr lang="en-US">
                <a:latin typeface="Helvetica" charset="0"/>
              </a:rPr>
              <a:t>Claim: Following Holds for 2</a:t>
            </a:r>
            <a:r>
              <a:rPr lang="ja-JP" altLang="en-US">
                <a:latin typeface="Helvetica" charset="0"/>
              </a:rPr>
              <a:t>’</a:t>
            </a:r>
            <a:r>
              <a:rPr lang="en-US" altLang="ja-JP">
                <a:latin typeface="Helvetica" charset="0"/>
              </a:rPr>
              <a:t>s Complement</a:t>
            </a:r>
          </a:p>
          <a:p>
            <a:pPr lvl="1" eaLnBrk="1" hangingPunct="1">
              <a:buFont typeface="Wingdings" charset="0"/>
              <a:buNone/>
              <a:tabLst>
                <a:tab pos="3200400" algn="l"/>
                <a:tab pos="4114800" algn="l"/>
              </a:tabLst>
              <a:defRPr/>
            </a:pPr>
            <a:r>
              <a:rPr lang="en-US">
                <a:latin typeface="Helvetica" charset="0"/>
                <a:ea typeface="ＭＳ Ｐゴシック" charset="0"/>
              </a:rPr>
              <a:t> </a:t>
            </a:r>
            <a:r>
              <a:rPr lang="en-US">
                <a:latin typeface="Courier New" charset="0"/>
                <a:ea typeface="ＭＳ Ｐゴシック" charset="0"/>
              </a:rPr>
              <a:t>~x + 1 == -x</a:t>
            </a:r>
          </a:p>
          <a:p>
            <a:pPr eaLnBrk="1" hangingPunct="1">
              <a:tabLst>
                <a:tab pos="3200400" algn="l"/>
                <a:tab pos="4114800" algn="l"/>
              </a:tabLst>
              <a:defRPr/>
            </a:pPr>
            <a:r>
              <a:rPr lang="en-US">
                <a:latin typeface="Helvetica" charset="0"/>
              </a:rPr>
              <a:t>Complement</a:t>
            </a:r>
          </a:p>
          <a:p>
            <a:pPr lvl="1" eaLnBrk="1" hangingPunct="1">
              <a:tabLst>
                <a:tab pos="3200400" algn="l"/>
                <a:tab pos="4114800" algn="l"/>
              </a:tabLst>
              <a:defRPr/>
            </a:pPr>
            <a:r>
              <a:rPr lang="en-US">
                <a:latin typeface="Helvetica" charset="0"/>
                <a:ea typeface="ＭＳ Ｐゴシック" charset="0"/>
              </a:rPr>
              <a:t>Observation: </a:t>
            </a:r>
            <a:r>
              <a:rPr lang="en-US">
                <a:latin typeface="Courier New" charset="0"/>
                <a:ea typeface="ＭＳ Ｐゴシック" charset="0"/>
              </a:rPr>
              <a:t>~x + x == 1111…11</a:t>
            </a:r>
            <a:r>
              <a:rPr lang="en-US" b="0" baseline="-25000">
                <a:latin typeface="Helvetica" charset="0"/>
                <a:ea typeface="ＭＳ Ｐゴシック" charset="0"/>
              </a:rPr>
              <a:t>2</a:t>
            </a:r>
            <a:r>
              <a:rPr lang="en-US">
                <a:latin typeface="Courier New" charset="0"/>
                <a:ea typeface="ＭＳ Ｐゴシック" charset="0"/>
              </a:rPr>
              <a:t> == -1</a:t>
            </a:r>
            <a:endParaRPr lang="en-US">
              <a:latin typeface="Helvetica" charset="0"/>
              <a:ea typeface="ＭＳ Ｐゴシック" charset="0"/>
            </a:endParaRPr>
          </a:p>
          <a:p>
            <a:pPr eaLnBrk="1" hangingPunct="1">
              <a:tabLst>
                <a:tab pos="3200400" algn="l"/>
                <a:tab pos="4114800" algn="l"/>
              </a:tabLst>
              <a:defRPr/>
            </a:pPr>
            <a:endParaRPr lang="en-US">
              <a:latin typeface="Helvetica" charset="0"/>
            </a:endParaRPr>
          </a:p>
          <a:p>
            <a:pPr eaLnBrk="1" hangingPunct="1">
              <a:tabLst>
                <a:tab pos="3200400" algn="l"/>
                <a:tab pos="4114800" algn="l"/>
              </a:tabLst>
              <a:defRPr/>
            </a:pPr>
            <a:endParaRPr lang="en-US">
              <a:latin typeface="Helvetica" charset="0"/>
            </a:endParaRPr>
          </a:p>
          <a:p>
            <a:pPr eaLnBrk="1" hangingPunct="1">
              <a:tabLst>
                <a:tab pos="3200400" algn="l"/>
                <a:tab pos="4114800" algn="l"/>
              </a:tabLst>
              <a:defRPr/>
            </a:pPr>
            <a:endParaRPr lang="en-US">
              <a:latin typeface="Helvetica" charset="0"/>
            </a:endParaRPr>
          </a:p>
          <a:p>
            <a:pPr eaLnBrk="1" hangingPunct="1">
              <a:tabLst>
                <a:tab pos="3200400" algn="l"/>
                <a:tab pos="4114800" algn="l"/>
              </a:tabLst>
              <a:defRPr/>
            </a:pPr>
            <a:r>
              <a:rPr lang="en-US">
                <a:latin typeface="Helvetica" charset="0"/>
              </a:rPr>
              <a:t>Increment</a:t>
            </a:r>
          </a:p>
          <a:p>
            <a:pPr lvl="1" eaLnBrk="1" hangingPunct="1">
              <a:tabLst>
                <a:tab pos="3200400" algn="l"/>
                <a:tab pos="4114800" algn="l"/>
              </a:tabLst>
              <a:defRPr/>
            </a:pPr>
            <a:r>
              <a:rPr lang="en-US">
                <a:latin typeface="Courier New" charset="0"/>
                <a:ea typeface="ＭＳ Ｐゴシック" charset="0"/>
              </a:rPr>
              <a:t>~x + x + (-x + 1)	==	-1 + (-x + 1)</a:t>
            </a:r>
          </a:p>
          <a:p>
            <a:pPr lvl="1" eaLnBrk="1" hangingPunct="1">
              <a:tabLst>
                <a:tab pos="3200400" algn="l"/>
                <a:tab pos="4114800" algn="l"/>
              </a:tabLst>
              <a:defRPr/>
            </a:pPr>
            <a:r>
              <a:rPr lang="en-US">
                <a:latin typeface="Courier New" charset="0"/>
                <a:ea typeface="ＭＳ Ｐゴシック" charset="0"/>
              </a:rPr>
              <a:t>~x + 1	==	-x</a:t>
            </a:r>
          </a:p>
          <a:p>
            <a:pPr eaLnBrk="1" hangingPunct="1">
              <a:tabLst>
                <a:tab pos="3200400" algn="l"/>
                <a:tab pos="4114800" algn="l"/>
              </a:tabLst>
              <a:defRPr/>
            </a:pPr>
            <a:r>
              <a:rPr lang="en-US">
                <a:latin typeface="Helvetica" charset="0"/>
              </a:rPr>
              <a:t>Warning: Be cautious treating </a:t>
            </a:r>
            <a:r>
              <a:rPr lang="en-US">
                <a:latin typeface="Courier New" charset="0"/>
              </a:rPr>
              <a:t>int</a:t>
            </a:r>
            <a:r>
              <a:rPr lang="ja-JP" altLang="en-US">
                <a:latin typeface="Helvetica" charset="0"/>
              </a:rPr>
              <a:t>’</a:t>
            </a:r>
            <a:r>
              <a:rPr lang="en-US" altLang="ja-JP">
                <a:latin typeface="Helvetica" charset="0"/>
              </a:rPr>
              <a:t>s as integers</a:t>
            </a:r>
          </a:p>
          <a:p>
            <a:pPr lvl="1" eaLnBrk="1" hangingPunct="1">
              <a:tabLst>
                <a:tab pos="3200400" algn="l"/>
                <a:tab pos="4114800" algn="l"/>
              </a:tabLst>
              <a:defRPr/>
            </a:pPr>
            <a:r>
              <a:rPr lang="en-US">
                <a:latin typeface="Helvetica" charset="0"/>
                <a:ea typeface="ＭＳ Ｐゴシック" charset="0"/>
              </a:rPr>
              <a:t>OK here</a:t>
            </a:r>
          </a:p>
        </p:txBody>
      </p:sp>
      <p:grpSp>
        <p:nvGrpSpPr>
          <p:cNvPr id="105475" name="Group 4"/>
          <p:cNvGrpSpPr>
            <a:grpSpLocks/>
          </p:cNvGrpSpPr>
          <p:nvPr/>
        </p:nvGrpSpPr>
        <p:grpSpPr bwMode="auto">
          <a:xfrm>
            <a:off x="3048000" y="3048000"/>
            <a:ext cx="2971800" cy="1600200"/>
            <a:chOff x="2160" y="1968"/>
            <a:chExt cx="1872" cy="1008"/>
          </a:xfrm>
        </p:grpSpPr>
        <p:grpSp>
          <p:nvGrpSpPr>
            <p:cNvPr id="105480" name="Group 5"/>
            <p:cNvGrpSpPr>
              <a:grpSpLocks/>
            </p:cNvGrpSpPr>
            <p:nvPr/>
          </p:nvGrpSpPr>
          <p:grpSpPr bwMode="auto">
            <a:xfrm>
              <a:off x="2448" y="1968"/>
              <a:ext cx="1536" cy="288"/>
              <a:chOff x="2448" y="1968"/>
              <a:chExt cx="1536" cy="288"/>
            </a:xfrm>
          </p:grpSpPr>
          <p:sp>
            <p:nvSpPr>
              <p:cNvPr id="105503" name="Rectangle 6"/>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04" name="Rectangle 7"/>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5" name="Rectangle 8"/>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6" name="Rectangle 9"/>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07" name="Rectangle 10"/>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8" name="Rectangle 11"/>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09" name="Rectangle 12"/>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10" name="Rectangle 13"/>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511" name="Rectangle 14"/>
              <p:cNvSpPr>
                <a:spLocks noChangeArrowheads="1"/>
              </p:cNvSpPr>
              <p:nvPr/>
            </p:nvSpPr>
            <p:spPr bwMode="auto">
              <a:xfrm>
                <a:off x="2448" y="1968"/>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 x</a:t>
                </a:r>
              </a:p>
            </p:txBody>
          </p:sp>
        </p:grpSp>
        <p:grpSp>
          <p:nvGrpSpPr>
            <p:cNvPr id="105481" name="Group 15"/>
            <p:cNvGrpSpPr>
              <a:grpSpLocks/>
            </p:cNvGrpSpPr>
            <p:nvPr/>
          </p:nvGrpSpPr>
          <p:grpSpPr bwMode="auto">
            <a:xfrm>
              <a:off x="2448" y="2304"/>
              <a:ext cx="1536" cy="288"/>
              <a:chOff x="2448" y="2448"/>
              <a:chExt cx="1536" cy="288"/>
            </a:xfrm>
          </p:grpSpPr>
          <p:sp>
            <p:nvSpPr>
              <p:cNvPr id="105494" name="Rectangle 16"/>
              <p:cNvSpPr>
                <a:spLocks noChangeArrowheads="1"/>
              </p:cNvSpPr>
              <p:nvPr/>
            </p:nvSpPr>
            <p:spPr bwMode="auto">
              <a:xfrm>
                <a:off x="2832"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495" name="Rectangle 17"/>
              <p:cNvSpPr>
                <a:spLocks noChangeArrowheads="1"/>
              </p:cNvSpPr>
              <p:nvPr/>
            </p:nvSpPr>
            <p:spPr bwMode="auto">
              <a:xfrm>
                <a:off x="2976"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6" name="Rectangle 18"/>
              <p:cNvSpPr>
                <a:spLocks noChangeArrowheads="1"/>
              </p:cNvSpPr>
              <p:nvPr/>
            </p:nvSpPr>
            <p:spPr bwMode="auto">
              <a:xfrm>
                <a:off x="3120"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7" name="Rectangle 19"/>
              <p:cNvSpPr>
                <a:spLocks noChangeArrowheads="1"/>
              </p:cNvSpPr>
              <p:nvPr/>
            </p:nvSpPr>
            <p:spPr bwMode="auto">
              <a:xfrm>
                <a:off x="3552"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498" name="Rectangle 20"/>
              <p:cNvSpPr>
                <a:spLocks noChangeArrowheads="1"/>
              </p:cNvSpPr>
              <p:nvPr/>
            </p:nvSpPr>
            <p:spPr bwMode="auto">
              <a:xfrm>
                <a:off x="3696"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9" name="Rectangle 21"/>
              <p:cNvSpPr>
                <a:spLocks noChangeArrowheads="1"/>
              </p:cNvSpPr>
              <p:nvPr/>
            </p:nvSpPr>
            <p:spPr bwMode="auto">
              <a:xfrm>
                <a:off x="3840"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0" name="Rectangle 22"/>
              <p:cNvSpPr>
                <a:spLocks noChangeArrowheads="1"/>
              </p:cNvSpPr>
              <p:nvPr/>
            </p:nvSpPr>
            <p:spPr bwMode="auto">
              <a:xfrm>
                <a:off x="3264"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1" name="Rectangle 23"/>
              <p:cNvSpPr>
                <a:spLocks noChangeArrowheads="1"/>
              </p:cNvSpPr>
              <p:nvPr/>
            </p:nvSpPr>
            <p:spPr bwMode="auto">
              <a:xfrm>
                <a:off x="3408" y="249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0</a:t>
                </a:r>
              </a:p>
            </p:txBody>
          </p:sp>
          <p:sp>
            <p:nvSpPr>
              <p:cNvPr id="105502" name="Rectangle 24"/>
              <p:cNvSpPr>
                <a:spLocks noChangeArrowheads="1"/>
              </p:cNvSpPr>
              <p:nvPr/>
            </p:nvSpPr>
            <p:spPr bwMode="auto">
              <a:xfrm>
                <a:off x="2448" y="2448"/>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~x</a:t>
                </a:r>
              </a:p>
            </p:txBody>
          </p:sp>
        </p:grpSp>
        <p:sp>
          <p:nvSpPr>
            <p:cNvPr id="105482" name="Rectangle 25"/>
            <p:cNvSpPr>
              <a:spLocks noChangeArrowheads="1"/>
            </p:cNvSpPr>
            <p:nvPr/>
          </p:nvSpPr>
          <p:spPr bwMode="auto">
            <a:xfrm>
              <a:off x="2160" y="2304"/>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a:t>
              </a:r>
            </a:p>
          </p:txBody>
        </p:sp>
        <p:sp>
          <p:nvSpPr>
            <p:cNvPr id="105483" name="Line 26"/>
            <p:cNvSpPr>
              <a:spLocks noChangeShapeType="1"/>
            </p:cNvSpPr>
            <p:nvPr/>
          </p:nvSpPr>
          <p:spPr bwMode="auto">
            <a:xfrm>
              <a:off x="2208" y="2640"/>
              <a:ext cx="18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5484" name="Group 27"/>
            <p:cNvGrpSpPr>
              <a:grpSpLocks/>
            </p:cNvGrpSpPr>
            <p:nvPr/>
          </p:nvGrpSpPr>
          <p:grpSpPr bwMode="auto">
            <a:xfrm>
              <a:off x="2448" y="2688"/>
              <a:ext cx="1536" cy="288"/>
              <a:chOff x="2448" y="1968"/>
              <a:chExt cx="1536" cy="288"/>
            </a:xfrm>
          </p:grpSpPr>
          <p:sp>
            <p:nvSpPr>
              <p:cNvPr id="105485" name="Rectangle 28"/>
              <p:cNvSpPr>
                <a:spLocks noChangeArrowheads="1"/>
              </p:cNvSpPr>
              <p:nvPr/>
            </p:nvSpPr>
            <p:spPr bwMode="auto">
              <a:xfrm>
                <a:off x="283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6" name="Rectangle 29"/>
              <p:cNvSpPr>
                <a:spLocks noChangeArrowheads="1"/>
              </p:cNvSpPr>
              <p:nvPr/>
            </p:nvSpPr>
            <p:spPr bwMode="auto">
              <a:xfrm>
                <a:off x="297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7" name="Rectangle 30"/>
              <p:cNvSpPr>
                <a:spLocks noChangeArrowheads="1"/>
              </p:cNvSpPr>
              <p:nvPr/>
            </p:nvSpPr>
            <p:spPr bwMode="auto">
              <a:xfrm>
                <a:off x="312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8" name="Rectangle 31"/>
              <p:cNvSpPr>
                <a:spLocks noChangeArrowheads="1"/>
              </p:cNvSpPr>
              <p:nvPr/>
            </p:nvSpPr>
            <p:spPr bwMode="auto">
              <a:xfrm>
                <a:off x="3552"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89" name="Rectangle 32"/>
              <p:cNvSpPr>
                <a:spLocks noChangeArrowheads="1"/>
              </p:cNvSpPr>
              <p:nvPr/>
            </p:nvSpPr>
            <p:spPr bwMode="auto">
              <a:xfrm>
                <a:off x="3696"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0" name="Rectangle 33"/>
              <p:cNvSpPr>
                <a:spLocks noChangeArrowheads="1"/>
              </p:cNvSpPr>
              <p:nvPr/>
            </p:nvSpPr>
            <p:spPr bwMode="auto">
              <a:xfrm>
                <a:off x="3840"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1" name="Rectangle 34"/>
              <p:cNvSpPr>
                <a:spLocks noChangeArrowheads="1"/>
              </p:cNvSpPr>
              <p:nvPr/>
            </p:nvSpPr>
            <p:spPr bwMode="auto">
              <a:xfrm>
                <a:off x="3264"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2" name="Rectangle 35"/>
              <p:cNvSpPr>
                <a:spLocks noChangeArrowheads="1"/>
              </p:cNvSpPr>
              <p:nvPr/>
            </p:nvSpPr>
            <p:spPr bwMode="auto">
              <a:xfrm>
                <a:off x="3408" y="2016"/>
                <a:ext cx="144" cy="192"/>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solidFill>
                      <a:srgbClr val="000066"/>
                    </a:solidFill>
                    <a:latin typeface="Courier New" charset="0"/>
                  </a:rPr>
                  <a:t>1</a:t>
                </a:r>
              </a:p>
            </p:txBody>
          </p:sp>
          <p:sp>
            <p:nvSpPr>
              <p:cNvPr id="105493" name="Rectangle 36"/>
              <p:cNvSpPr>
                <a:spLocks noChangeArrowheads="1"/>
              </p:cNvSpPr>
              <p:nvPr/>
            </p:nvSpPr>
            <p:spPr bwMode="auto">
              <a:xfrm>
                <a:off x="2448" y="1968"/>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p>
                <a:pPr eaLnBrk="0" hangingPunct="0"/>
                <a:r>
                  <a:rPr lang="en-US">
                    <a:solidFill>
                      <a:srgbClr val="000066"/>
                    </a:solidFill>
                    <a:latin typeface="Courier New" charset="0"/>
                  </a:rPr>
                  <a:t>-1</a:t>
                </a:r>
              </a:p>
            </p:txBody>
          </p:sp>
        </p:grpSp>
      </p:grpSp>
      <p:sp>
        <p:nvSpPr>
          <p:cNvPr id="105476" name="Line 37"/>
          <p:cNvSpPr>
            <a:spLocks noChangeShapeType="1"/>
          </p:cNvSpPr>
          <p:nvPr/>
        </p:nvSpPr>
        <p:spPr bwMode="auto">
          <a:xfrm flipV="1">
            <a:off x="18288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77" name="Line 38"/>
          <p:cNvSpPr>
            <a:spLocks noChangeShapeType="1"/>
          </p:cNvSpPr>
          <p:nvPr/>
        </p:nvSpPr>
        <p:spPr bwMode="auto">
          <a:xfrm flipV="1">
            <a:off x="26670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78" name="Line 39"/>
          <p:cNvSpPr>
            <a:spLocks noChangeShapeType="1"/>
          </p:cNvSpPr>
          <p:nvPr/>
        </p:nvSpPr>
        <p:spPr bwMode="auto">
          <a:xfrm flipV="1">
            <a:off x="64770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79" name="Line 40"/>
          <p:cNvSpPr>
            <a:spLocks noChangeShapeType="1"/>
          </p:cNvSpPr>
          <p:nvPr/>
        </p:nvSpPr>
        <p:spPr bwMode="auto">
          <a:xfrm flipV="1">
            <a:off x="5029200" y="5105400"/>
            <a:ext cx="304800" cy="3048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323850"/>
            <a:ext cx="7256463" cy="555625"/>
          </a:xfrm>
          <a:effectLst>
            <a:outerShdw blurRad="63500" dist="53882" dir="2700000" algn="ctr" rotWithShape="0">
              <a:srgbClr val="969696"/>
            </a:outerShdw>
          </a:effectLst>
        </p:spPr>
        <p:txBody>
          <a:bodyPr/>
          <a:lstStyle/>
          <a:p>
            <a:pPr eaLnBrk="1" hangingPunct="1">
              <a:defRPr/>
            </a:pPr>
            <a:r>
              <a:rPr lang="en-US" dirty="0"/>
              <a:t>Negation == </a:t>
            </a:r>
            <a:r>
              <a:rPr lang="en-US" dirty="0" smtClean="0"/>
              <a:t>Complement then Increment </a:t>
            </a:r>
            <a:endParaRPr lang="en-US" dirty="0"/>
          </a:p>
        </p:txBody>
      </p:sp>
      <p:graphicFrame>
        <p:nvGraphicFramePr>
          <p:cNvPr id="107522" name="Object 2"/>
          <p:cNvGraphicFramePr>
            <a:graphicFrameLocks noChangeAspect="1"/>
          </p:cNvGraphicFramePr>
          <p:nvPr/>
        </p:nvGraphicFramePr>
        <p:xfrm>
          <a:off x="1524000" y="1600200"/>
          <a:ext cx="5626100" cy="1638300"/>
        </p:xfrm>
        <a:graphic>
          <a:graphicData uri="http://schemas.openxmlformats.org/presentationml/2006/ole">
            <mc:AlternateContent xmlns:mc="http://schemas.openxmlformats.org/markup-compatibility/2006">
              <mc:Choice xmlns:v="urn:schemas-microsoft-com:vml" Requires="v">
                <p:oleObj spid="_x0000_s107625" name="Document" r:id="rId4" imgW="5638800" imgH="1638300" progId="Word.Document.8">
                  <p:embed/>
                </p:oleObj>
              </mc:Choice>
              <mc:Fallback>
                <p:oleObj name="Document" r:id="rId4" imgW="5638800" imgH="163830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600200"/>
                        <a:ext cx="5626100" cy="1638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3" name="Text Box 4"/>
          <p:cNvSpPr txBox="1">
            <a:spLocks noChangeArrowheads="1"/>
          </p:cNvSpPr>
          <p:nvPr/>
        </p:nvSpPr>
        <p:spPr bwMode="auto">
          <a:xfrm>
            <a:off x="1219200" y="1219200"/>
            <a:ext cx="1195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x = 15213</a:t>
            </a:r>
          </a:p>
        </p:txBody>
      </p:sp>
      <p:graphicFrame>
        <p:nvGraphicFramePr>
          <p:cNvPr id="107524" name="Object 3"/>
          <p:cNvGraphicFramePr>
            <a:graphicFrameLocks noChangeAspect="1"/>
          </p:cNvGraphicFramePr>
          <p:nvPr/>
        </p:nvGraphicFramePr>
        <p:xfrm>
          <a:off x="1447800" y="3429000"/>
          <a:ext cx="5905500" cy="1358900"/>
        </p:xfrm>
        <a:graphic>
          <a:graphicData uri="http://schemas.openxmlformats.org/presentationml/2006/ole">
            <mc:AlternateContent xmlns:mc="http://schemas.openxmlformats.org/markup-compatibility/2006">
              <mc:Choice xmlns:v="urn:schemas-microsoft-com:vml" Requires="v">
                <p:oleObj spid="_x0000_s107626" name="Document" r:id="rId6" imgW="5918200" imgH="1358900" progId="Word.Document.8">
                  <p:embed/>
                </p:oleObj>
              </mc:Choice>
              <mc:Fallback>
                <p:oleObj name="Document" r:id="rId6" imgW="5918200" imgH="135890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429000"/>
                        <a:ext cx="5905500" cy="1358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5" name="Text Box 6"/>
          <p:cNvSpPr txBox="1">
            <a:spLocks noChangeArrowheads="1"/>
          </p:cNvSpPr>
          <p:nvPr/>
        </p:nvSpPr>
        <p:spPr bwMode="auto">
          <a:xfrm>
            <a:off x="1143000" y="3124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r>
              <a:rPr lang="en-US" sz="1800" b="0">
                <a:solidFill>
                  <a:srgbClr val="000066"/>
                </a:solidFill>
              </a:rPr>
              <a:t>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a:latin typeface="Helvetica" charset="0"/>
                <a:ea typeface="ＭＳ Ｐゴシック" charset="0"/>
                <a:cs typeface="ＭＳ Ｐゴシック" charset="0"/>
              </a:rPr>
              <a:t>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 Shortcuts: Negation (2)</a:t>
            </a:r>
          </a:p>
        </p:txBody>
      </p:sp>
      <p:sp>
        <p:nvSpPr>
          <p:cNvPr id="4" name="Vertical Text Placeholder 3"/>
          <p:cNvSpPr>
            <a:spLocks noGrp="1"/>
          </p:cNvSpPr>
          <p:nvPr>
            <p:ph type="body" orient="vert" idx="1"/>
          </p:nvPr>
        </p:nvSpPr>
        <p:spPr>
          <a:xfrm rot="16200000">
            <a:off x="2133600" y="-228600"/>
            <a:ext cx="4648200" cy="8153400"/>
          </a:xfrm>
        </p:spPr>
        <p:txBody>
          <a:bodyPr/>
          <a:lstStyle/>
          <a:p>
            <a:pPr>
              <a:defRPr/>
            </a:pPr>
            <a:r>
              <a:rPr lang="en-US">
                <a:latin typeface="Helvetica" charset="0"/>
                <a:ea typeface="ＭＳ Ｐゴシック" charset="0"/>
                <a:cs typeface="ＭＳ Ｐゴシック" charset="0"/>
              </a:rPr>
              <a:t>Another way to calculate –x from x in Two</a:t>
            </a:r>
            <a:r>
              <a:rPr lang="ja-JP" altLang="en-US">
                <a:latin typeface="Helvetica" charset="0"/>
                <a:ea typeface="ＭＳ Ｐゴシック" charset="0"/>
                <a:cs typeface="ＭＳ Ｐゴシック" charset="0"/>
              </a:rPr>
              <a:t>’</a:t>
            </a:r>
            <a:r>
              <a:rPr lang="en-US">
                <a:latin typeface="Helvetica" charset="0"/>
                <a:ea typeface="ＭＳ Ｐゴシック" charset="0"/>
                <a:cs typeface="ＭＳ Ｐゴシック" charset="0"/>
              </a:rPr>
              <a:t>s Complement:</a:t>
            </a:r>
          </a:p>
          <a:p>
            <a:pPr lvl="1">
              <a:defRPr/>
            </a:pPr>
            <a:r>
              <a:rPr lang="en-US">
                <a:latin typeface="Helvetica" charset="0"/>
                <a:ea typeface="ＭＳ Ｐゴシック" charset="0"/>
              </a:rPr>
              <a:t>Write decimal x in binary.</a:t>
            </a:r>
          </a:p>
          <a:p>
            <a:pPr lvl="1">
              <a:defRPr/>
            </a:pPr>
            <a:r>
              <a:rPr lang="en-US">
                <a:latin typeface="Helvetica" charset="0"/>
                <a:ea typeface="ＭＳ Ｐゴシック" charset="0"/>
              </a:rPr>
              <a:t>start at the LS bit of x, copying all zeros to y until first 1 is reached; copy that 1, and then flip all the remaining bits and copy them to y.  Then y=-x.</a:t>
            </a:r>
          </a:p>
          <a:p>
            <a:pPr lvl="1">
              <a:defRPr/>
            </a:pPr>
            <a:r>
              <a:rPr lang="en-US">
                <a:latin typeface="Helvetica" charset="0"/>
                <a:ea typeface="ＭＳ Ｐゴシック" charset="0"/>
              </a:rPr>
              <a:t>For example: 60 = 00111100</a:t>
            </a:r>
            <a:r>
              <a:rPr lang="en-US" baseline="-25000">
                <a:latin typeface="Helvetica" charset="0"/>
                <a:ea typeface="ＭＳ Ｐゴシック" charset="0"/>
              </a:rPr>
              <a:t>2</a:t>
            </a:r>
            <a:r>
              <a:rPr lang="en-US">
                <a:latin typeface="Helvetica" charset="0"/>
                <a:ea typeface="ＭＳ Ｐゴシック" charset="0"/>
              </a:rPr>
              <a:t>.  To calculate -60, copy all zeros to the right of the first 1, so y = 100</a:t>
            </a:r>
            <a:r>
              <a:rPr lang="en-US" baseline="-25000">
                <a:latin typeface="Helvetica" charset="0"/>
                <a:ea typeface="ＭＳ Ｐゴシック" charset="0"/>
              </a:rPr>
              <a:t>2</a:t>
            </a:r>
            <a:r>
              <a:rPr lang="en-US">
                <a:latin typeface="Helvetica" charset="0"/>
                <a:ea typeface="ＭＳ Ｐゴシック" charset="0"/>
              </a:rPr>
              <a:t>.  Then, flip all other bits and copy to y, so y = 11000100</a:t>
            </a:r>
            <a:r>
              <a:rPr lang="en-US" baseline="-25000">
                <a:latin typeface="Helvetica" charset="0"/>
                <a:ea typeface="ＭＳ Ｐゴシック" charset="0"/>
              </a:rPr>
              <a:t>2</a:t>
            </a:r>
            <a:r>
              <a:rPr lang="en-US">
                <a:latin typeface="Helvetica" charset="0"/>
                <a:ea typeface="ＭＳ Ｐゴシック" charset="0"/>
              </a:rPr>
              <a:t> = -128 + 64 + 4 = -60.</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323850"/>
            <a:ext cx="7054850" cy="555625"/>
          </a:xfrm>
          <a:effectLst>
            <a:outerShdw blurRad="63500" dist="53882" dir="2700000" algn="ctr" rotWithShape="0">
              <a:srgbClr val="969696"/>
            </a:outerShdw>
          </a:effectLst>
        </p:spPr>
        <p:txBody>
          <a:bodyPr/>
          <a:lstStyle/>
          <a:p>
            <a:pPr eaLnBrk="1" hangingPunct="1">
              <a:defRPr/>
            </a:pPr>
            <a:r>
              <a:rPr lang="en-US">
                <a:ea typeface="+mj-ea"/>
                <a:cs typeface="+mj-cs"/>
              </a:rPr>
              <a:t>Mathematical Properties</a:t>
            </a:r>
          </a:p>
        </p:txBody>
      </p:sp>
      <p:sp>
        <p:nvSpPr>
          <p:cNvPr id="70659" name="Rectangle 3"/>
          <p:cNvSpPr>
            <a:spLocks noGrp="1" noChangeArrowheads="1"/>
          </p:cNvSpPr>
          <p:nvPr>
            <p:ph idx="1"/>
          </p:nvPr>
        </p:nvSpPr>
        <p:spPr/>
        <p:txBody>
          <a:bodyPr lIns="90487" tIns="44450" rIns="90487" bIns="44450"/>
          <a:lstStyle/>
          <a:p>
            <a:pPr eaLnBrk="1" hangingPunct="1">
              <a:tabLst>
                <a:tab pos="1943100" algn="l"/>
              </a:tabLst>
              <a:defRPr/>
            </a:pPr>
            <a:r>
              <a:rPr lang="en-US">
                <a:latin typeface="Helvetica" charset="0"/>
              </a:rPr>
              <a:t>Modular Addition Forms an </a:t>
            </a:r>
            <a:r>
              <a:rPr lang="en-US" i="1">
                <a:latin typeface="Helvetica" charset="0"/>
              </a:rPr>
              <a:t>Abelian Group</a:t>
            </a:r>
            <a:endParaRPr lang="en-US">
              <a:latin typeface="Helvetica" charset="0"/>
            </a:endParaRPr>
          </a:p>
          <a:p>
            <a:pPr lvl="1" eaLnBrk="1" hangingPunct="1">
              <a:tabLst>
                <a:tab pos="1943100" algn="l"/>
              </a:tabLst>
              <a:defRPr/>
            </a:pPr>
            <a:r>
              <a:rPr lang="en-US">
                <a:latin typeface="Helvetica" charset="0"/>
                <a:ea typeface="ＭＳ Ｐゴシック" charset="0"/>
              </a:rPr>
              <a:t>Closed under addition</a:t>
            </a:r>
          </a:p>
          <a:p>
            <a:pPr lvl="2" eaLnBrk="1" hangingPunct="1">
              <a:buFont typeface="Wingdings" charset="0"/>
              <a:buNone/>
              <a:tabLst>
                <a:tab pos="1943100" algn="l"/>
              </a:tabLst>
              <a:defRPr/>
            </a:pPr>
            <a:r>
              <a:rPr lang="en-US">
                <a:latin typeface="Helvetica" charset="0"/>
                <a:ea typeface="ＭＳ Ｐゴシック" charset="0"/>
              </a:rPr>
              <a:t>0  </a:t>
            </a:r>
            <a:r>
              <a:rPr lang="en-US">
                <a:latin typeface="Helvetica" charset="0"/>
                <a:ea typeface="ＭＳ Ｐゴシック" charset="0"/>
                <a:sym typeface="Symbol" charset="0"/>
              </a:rPr>
              <a:t></a:t>
            </a:r>
            <a:r>
              <a:rPr lang="en-US">
                <a:latin typeface="Helvetica" charset="0"/>
                <a:ea typeface="ＭＳ Ｐゴシック" charset="0"/>
              </a:rPr>
              <a:t>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a:t>
            </a:r>
            <a:r>
              <a:rPr lang="en-US">
                <a:latin typeface="Helvetica" charset="0"/>
                <a:ea typeface="ＭＳ Ｐゴシック" charset="0"/>
                <a:sym typeface="Symbol" charset="0"/>
              </a:rPr>
              <a:t></a:t>
            </a:r>
            <a:r>
              <a:rPr lang="en-US">
                <a:latin typeface="Helvetica" charset="0"/>
                <a:ea typeface="ＭＳ Ｐゴシック" charset="0"/>
              </a:rPr>
              <a:t>  2</a:t>
            </a:r>
            <a:r>
              <a:rPr lang="en-US" i="1" baseline="30000">
                <a:latin typeface="Helvetica" charset="0"/>
                <a:ea typeface="ＭＳ Ｐゴシック" charset="0"/>
              </a:rPr>
              <a:t>w</a:t>
            </a:r>
            <a:r>
              <a:rPr lang="en-US">
                <a:latin typeface="Helvetica" charset="0"/>
                <a:ea typeface="ＭＳ Ｐゴシック" charset="0"/>
              </a:rPr>
              <a:t> –1</a:t>
            </a:r>
          </a:p>
          <a:p>
            <a:pPr lvl="1" eaLnBrk="1" hangingPunct="1">
              <a:tabLst>
                <a:tab pos="1943100" algn="l"/>
              </a:tabLst>
              <a:defRPr/>
            </a:pPr>
            <a:r>
              <a:rPr lang="en-US">
                <a:latin typeface="Helvetica" charset="0"/>
                <a:ea typeface="ＭＳ Ｐゴシック" charset="0"/>
              </a:rPr>
              <a:t>Commutative</a:t>
            </a: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v</a:t>
            </a:r>
            <a:r>
              <a:rPr lang="en-US">
                <a:latin typeface="Helvetica" charset="0"/>
                <a:ea typeface="ＭＳ Ｐゴシック" charset="0"/>
              </a:rPr>
              <a:t> , </a:t>
            </a:r>
            <a:r>
              <a:rPr lang="en-US" i="1">
                <a:latin typeface="Helvetica" charset="0"/>
                <a:ea typeface="ＭＳ Ｐゴシック" charset="0"/>
              </a:rPr>
              <a:t>u</a:t>
            </a:r>
            <a:r>
              <a:rPr lang="en-US">
                <a:latin typeface="Helvetica" charset="0"/>
                <a:ea typeface="ＭＳ Ｐゴシック" charset="0"/>
              </a:rPr>
              <a:t>)</a:t>
            </a:r>
          </a:p>
          <a:p>
            <a:pPr lvl="1" eaLnBrk="1" hangingPunct="1">
              <a:tabLst>
                <a:tab pos="1943100" algn="l"/>
              </a:tabLst>
              <a:defRPr/>
            </a:pPr>
            <a:r>
              <a:rPr lang="en-US">
                <a:latin typeface="Helvetica" charset="0"/>
                <a:ea typeface="ＭＳ Ｐゴシック" charset="0"/>
              </a:rPr>
              <a:t>Associative</a:t>
            </a: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UAdd</a:t>
            </a:r>
            <a:r>
              <a:rPr lang="en-US" i="1" baseline="-25000">
                <a:latin typeface="Helvetica" charset="0"/>
                <a:ea typeface="ＭＳ Ｐゴシック" charset="0"/>
              </a:rPr>
              <a:t>w</a:t>
            </a: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a:t>
            </a:r>
          </a:p>
          <a:p>
            <a:pPr lvl="1" eaLnBrk="1" hangingPunct="1">
              <a:tabLst>
                <a:tab pos="1943100" algn="l"/>
              </a:tabLst>
              <a:defRPr/>
            </a:pPr>
            <a:r>
              <a:rPr lang="en-US">
                <a:latin typeface="Helvetica" charset="0"/>
                <a:ea typeface="ＭＳ Ｐゴシック" charset="0"/>
              </a:rPr>
              <a:t>0 is additive identity</a:t>
            </a: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0)  =  </a:t>
            </a:r>
            <a:r>
              <a:rPr lang="en-US" i="1">
                <a:latin typeface="Helvetica" charset="0"/>
                <a:ea typeface="ＭＳ Ｐゴシック" charset="0"/>
              </a:rPr>
              <a:t>u</a:t>
            </a:r>
            <a:endParaRPr lang="en-US">
              <a:latin typeface="Helvetica" charset="0"/>
              <a:ea typeface="ＭＳ Ｐゴシック" charset="0"/>
            </a:endParaRPr>
          </a:p>
          <a:p>
            <a:pPr lvl="1" eaLnBrk="1" hangingPunct="1">
              <a:tabLst>
                <a:tab pos="1943100" algn="l"/>
              </a:tabLst>
              <a:defRPr/>
            </a:pPr>
            <a:r>
              <a:rPr lang="en-US">
                <a:latin typeface="Helvetica" charset="0"/>
                <a:ea typeface="ＭＳ Ｐゴシック" charset="0"/>
              </a:rPr>
              <a:t>Every element has additive inverse</a:t>
            </a:r>
          </a:p>
          <a:p>
            <a:pPr lvl="2" eaLnBrk="1" hangingPunct="1">
              <a:tabLst>
                <a:tab pos="1943100" algn="l"/>
              </a:tabLst>
              <a:defRPr/>
            </a:pPr>
            <a:r>
              <a:rPr lang="en-US">
                <a:latin typeface="Helvetica" charset="0"/>
                <a:ea typeface="ＭＳ Ｐゴシック" charset="0"/>
              </a:rPr>
              <a:t>Let 	UComp</a:t>
            </a:r>
            <a:r>
              <a:rPr lang="en-US" i="1" baseline="-25000">
                <a:latin typeface="Helvetica" charset="0"/>
                <a:ea typeface="ＭＳ Ｐゴシック" charset="0"/>
              </a:rPr>
              <a:t>w </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 2</a:t>
            </a:r>
            <a:r>
              <a:rPr lang="en-US" i="1" baseline="30000">
                <a:latin typeface="Helvetica" charset="0"/>
                <a:ea typeface="ＭＳ Ｐゴシック" charset="0"/>
              </a:rPr>
              <a:t>w</a:t>
            </a:r>
            <a:r>
              <a:rPr lang="en-US">
                <a:latin typeface="Helvetica" charset="0"/>
                <a:ea typeface="ＭＳ Ｐゴシック" charset="0"/>
              </a:rPr>
              <a:t> – </a:t>
            </a:r>
            <a:r>
              <a:rPr lang="en-US" i="1">
                <a:latin typeface="Helvetica" charset="0"/>
                <a:ea typeface="ＭＳ Ｐゴシック" charset="0"/>
              </a:rPr>
              <a:t>u</a:t>
            </a:r>
            <a:endParaRPr lang="en-US">
              <a:latin typeface="Helvetica" charset="0"/>
              <a:ea typeface="ＭＳ Ｐゴシック" charset="0"/>
            </a:endParaRPr>
          </a:p>
          <a:p>
            <a:pPr lvl="2" eaLnBrk="1" hangingPunct="1">
              <a:buFont typeface="Wingdings" charset="0"/>
              <a:buNone/>
              <a:tabLst>
                <a:tab pos="1943100" algn="l"/>
              </a:tabLst>
              <a:defRPr/>
            </a:pPr>
            <a:r>
              <a:rPr lang="en-US">
                <a:latin typeface="Helvetica" charset="0"/>
                <a:ea typeface="ＭＳ Ｐゴシック" charset="0"/>
              </a:rPr>
              <a:t>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UComp</a:t>
            </a:r>
            <a:r>
              <a:rPr lang="en-US" i="1" baseline="-25000">
                <a:latin typeface="Helvetica" charset="0"/>
                <a:ea typeface="ＭＳ Ｐゴシック" charset="0"/>
              </a:rPr>
              <a:t>w </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  0</a:t>
            </a:r>
          </a:p>
        </p:txBody>
      </p:sp>
    </p:spTree>
    <p:extLst>
      <p:ext uri="{BB962C8B-B14F-4D97-AF65-F5344CB8AC3E}">
        <p14:creationId xmlns:p14="http://schemas.microsoft.com/office/powerpoint/2010/main" val="4946623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81000" y="323850"/>
            <a:ext cx="8393113" cy="555625"/>
          </a:xfrm>
          <a:effectLst>
            <a:outerShdw blurRad="63500" dist="53882" dir="2700000" algn="ctr" rotWithShape="0">
              <a:srgbClr val="969696"/>
            </a:outerShdw>
          </a:effectLst>
        </p:spPr>
        <p:txBody>
          <a:bodyPr/>
          <a:lstStyle/>
          <a:p>
            <a:pPr eaLnBrk="1" hangingPunct="1">
              <a:defRPr/>
            </a:pPr>
            <a:r>
              <a:rPr lang="en-US">
                <a:ea typeface="+mj-ea"/>
                <a:cs typeface="+mj-cs"/>
              </a:rPr>
              <a:t>Properties of Unsigned Arithmetic</a:t>
            </a:r>
          </a:p>
        </p:txBody>
      </p:sp>
      <p:sp>
        <p:nvSpPr>
          <p:cNvPr id="94211" name="Rectangle 3"/>
          <p:cNvSpPr>
            <a:spLocks noGrp="1" noChangeArrowheads="1"/>
          </p:cNvSpPr>
          <p:nvPr>
            <p:ph idx="1"/>
          </p:nvPr>
        </p:nvSpPr>
        <p:spPr/>
        <p:txBody>
          <a:bodyPr lIns="90487" tIns="44450" rIns="90487" bIns="44450"/>
          <a:lstStyle/>
          <a:p>
            <a:pPr eaLnBrk="1" hangingPunct="1">
              <a:defRPr/>
            </a:pPr>
            <a:r>
              <a:rPr lang="en-US">
                <a:latin typeface="Helvetica" charset="0"/>
              </a:rPr>
              <a:t>Unsigned Multiplication with Addition Forms Commutative Ring</a:t>
            </a:r>
          </a:p>
          <a:p>
            <a:pPr lvl="1" eaLnBrk="1" hangingPunct="1">
              <a:defRPr/>
            </a:pPr>
            <a:r>
              <a:rPr lang="en-US">
                <a:latin typeface="Helvetica" charset="0"/>
                <a:ea typeface="ＭＳ Ｐゴシック" charset="0"/>
              </a:rPr>
              <a:t>Addition is commutative group</a:t>
            </a:r>
          </a:p>
          <a:p>
            <a:pPr lvl="1" eaLnBrk="1" hangingPunct="1">
              <a:defRPr/>
            </a:pPr>
            <a:r>
              <a:rPr lang="en-US">
                <a:latin typeface="Helvetica" charset="0"/>
                <a:ea typeface="ＭＳ Ｐゴシック" charset="0"/>
              </a:rPr>
              <a:t>Closed under multiplication</a:t>
            </a:r>
          </a:p>
          <a:p>
            <a:pPr lvl="2" eaLnBrk="1" hangingPunct="1">
              <a:buFont typeface="Wingdings" charset="0"/>
              <a:buNone/>
              <a:defRPr/>
            </a:pPr>
            <a:r>
              <a:rPr lang="en-US">
                <a:latin typeface="Helvetica" charset="0"/>
                <a:ea typeface="ＭＳ Ｐゴシック" charset="0"/>
              </a:rPr>
              <a:t>0  </a:t>
            </a:r>
            <a:r>
              <a:rPr lang="en-US">
                <a:latin typeface="Helvetica" charset="0"/>
                <a:ea typeface="ＭＳ Ｐゴシック" charset="0"/>
                <a:sym typeface="Symbol" charset="0"/>
              </a:rPr>
              <a:t></a:t>
            </a:r>
            <a:r>
              <a:rPr lang="en-US">
                <a:latin typeface="Helvetica" charset="0"/>
                <a:ea typeface="ＭＳ Ｐゴシック" charset="0"/>
              </a:rPr>
              <a:t>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a:t>
            </a:r>
            <a:r>
              <a:rPr lang="en-US">
                <a:latin typeface="Helvetica" charset="0"/>
                <a:ea typeface="ＭＳ Ｐゴシック" charset="0"/>
                <a:sym typeface="Symbol" charset="0"/>
              </a:rPr>
              <a:t></a:t>
            </a:r>
            <a:r>
              <a:rPr lang="en-US">
                <a:latin typeface="Helvetica" charset="0"/>
                <a:ea typeface="ＭＳ Ｐゴシック" charset="0"/>
              </a:rPr>
              <a:t>  2</a:t>
            </a:r>
            <a:r>
              <a:rPr lang="en-US" i="1" baseline="30000">
                <a:latin typeface="Helvetica" charset="0"/>
                <a:ea typeface="ＭＳ Ｐゴシック" charset="0"/>
              </a:rPr>
              <a:t>w</a:t>
            </a:r>
            <a:r>
              <a:rPr lang="en-US">
                <a:latin typeface="Helvetica" charset="0"/>
                <a:ea typeface="ＭＳ Ｐゴシック" charset="0"/>
              </a:rPr>
              <a:t> –1</a:t>
            </a:r>
          </a:p>
          <a:p>
            <a:pPr lvl="1" eaLnBrk="1" hangingPunct="1">
              <a:defRPr/>
            </a:pPr>
            <a:r>
              <a:rPr lang="en-US">
                <a:latin typeface="Helvetica" charset="0"/>
                <a:ea typeface="ＭＳ Ｐゴシック" charset="0"/>
              </a:rPr>
              <a:t>Multiplication Commutative</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v</a:t>
            </a:r>
            <a:r>
              <a:rPr lang="en-US">
                <a:latin typeface="Helvetica" charset="0"/>
                <a:ea typeface="ＭＳ Ｐゴシック" charset="0"/>
              </a:rPr>
              <a:t> , </a:t>
            </a:r>
            <a:r>
              <a:rPr lang="en-US" i="1">
                <a:latin typeface="Helvetica" charset="0"/>
                <a:ea typeface="ＭＳ Ｐゴシック" charset="0"/>
              </a:rPr>
              <a:t>u</a:t>
            </a:r>
            <a:r>
              <a:rPr lang="en-US">
                <a:latin typeface="Helvetica" charset="0"/>
                <a:ea typeface="ＭＳ Ｐゴシック" charset="0"/>
              </a:rPr>
              <a:t>)</a:t>
            </a:r>
          </a:p>
          <a:p>
            <a:pPr lvl="1" eaLnBrk="1" hangingPunct="1">
              <a:defRPr/>
            </a:pPr>
            <a:r>
              <a:rPr lang="en-US">
                <a:latin typeface="Helvetica" charset="0"/>
                <a:ea typeface="ＭＳ Ｐゴシック" charset="0"/>
              </a:rPr>
              <a:t>Multiplication is Associative</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UMult</a:t>
            </a:r>
            <a:r>
              <a:rPr lang="en-US" i="1" baseline="-25000">
                <a:latin typeface="Helvetica" charset="0"/>
                <a:ea typeface="ＭＳ Ｐゴシック" charset="0"/>
              </a:rPr>
              <a:t>w</a:t>
            </a: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a:t>
            </a:r>
          </a:p>
          <a:p>
            <a:pPr lvl="1" eaLnBrk="1" hangingPunct="1">
              <a:defRPr/>
            </a:pPr>
            <a:r>
              <a:rPr lang="en-US">
                <a:latin typeface="Helvetica" charset="0"/>
                <a:ea typeface="ＭＳ Ｐゴシック" charset="0"/>
              </a:rPr>
              <a:t>1 is multiplicative identity</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1)  =  </a:t>
            </a:r>
            <a:r>
              <a:rPr lang="en-US" i="1">
                <a:latin typeface="Helvetica" charset="0"/>
                <a:ea typeface="ＭＳ Ｐゴシック" charset="0"/>
              </a:rPr>
              <a:t>u</a:t>
            </a:r>
            <a:endParaRPr lang="en-US">
              <a:latin typeface="Helvetica" charset="0"/>
              <a:ea typeface="ＭＳ Ｐゴシック" charset="0"/>
            </a:endParaRPr>
          </a:p>
          <a:p>
            <a:pPr lvl="1" eaLnBrk="1" hangingPunct="1">
              <a:defRPr/>
            </a:pPr>
            <a:r>
              <a:rPr lang="en-US">
                <a:latin typeface="Helvetica" charset="0"/>
                <a:ea typeface="ＭＳ Ｐゴシック" charset="0"/>
              </a:rPr>
              <a:t>Multiplication distributes over addtion</a:t>
            </a:r>
          </a:p>
          <a:p>
            <a:pPr lvl="2" eaLnBrk="1" hangingPunct="1">
              <a:buFont typeface="Wingdings" charset="0"/>
              <a:buNone/>
              <a:defRPr/>
            </a:pP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UAdd</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   UAdd</a:t>
            </a:r>
            <a:r>
              <a:rPr lang="en-US" i="1" baseline="-25000">
                <a:latin typeface="Helvetica" charset="0"/>
                <a:ea typeface="ＭＳ Ｐゴシック" charset="0"/>
              </a:rPr>
              <a:t>w</a:t>
            </a:r>
            <a:r>
              <a:rPr lang="en-US">
                <a:latin typeface="Helvetica" charset="0"/>
                <a:ea typeface="ＭＳ Ｐゴシック" charset="0"/>
              </a:rPr>
              <a:t>(UMult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UMult</a:t>
            </a:r>
            <a:r>
              <a:rPr lang="en-US" i="1" baseline="-25000">
                <a:latin typeface="Helvetica" charset="0"/>
                <a:ea typeface="ＭＳ Ｐゴシック" charset="0"/>
              </a:rPr>
              <a:t>w</a:t>
            </a:r>
            <a:r>
              <a:rPr lang="en-US">
                <a:latin typeface="Helvetica" charset="0"/>
                <a:ea typeface="ＭＳ Ｐゴシック" charset="0"/>
              </a:rPr>
              <a:t>(</a:t>
            </a:r>
            <a:r>
              <a:rPr lang="en-US" i="1">
                <a:latin typeface="Helvetica" charset="0"/>
                <a:ea typeface="ＭＳ Ｐゴシック" charset="0"/>
              </a:rPr>
              <a:t>t</a:t>
            </a:r>
            <a:r>
              <a:rPr lang="en-US">
                <a:latin typeface="Helvetica" charset="0"/>
                <a:ea typeface="ＭＳ Ｐゴシック" charset="0"/>
              </a:rPr>
              <a:t>, </a:t>
            </a:r>
            <a:r>
              <a:rPr lang="en-US" i="1">
                <a:latin typeface="Helvetica" charset="0"/>
                <a:ea typeface="ＭＳ Ｐゴシック" charset="0"/>
              </a:rPr>
              <a:t>v</a:t>
            </a:r>
            <a:r>
              <a:rPr lang="en-US">
                <a:latin typeface="Helvetica" charset="0"/>
                <a:ea typeface="ＭＳ Ｐゴシック" charset="0"/>
              </a:rPr>
              <a:t>))</a:t>
            </a:r>
          </a:p>
        </p:txBody>
      </p:sp>
    </p:spTree>
    <p:extLst>
      <p:ext uri="{BB962C8B-B14F-4D97-AF65-F5344CB8AC3E}">
        <p14:creationId xmlns:p14="http://schemas.microsoft.com/office/powerpoint/2010/main" val="24420069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304800"/>
            <a:ext cx="8755063" cy="555625"/>
          </a:xfrm>
          <a:effectLst>
            <a:outerShdw blurRad="63500" dist="53882" dir="2700000" algn="ctr" rotWithShape="0">
              <a:srgbClr val="969696"/>
            </a:outerShdw>
          </a:effectLst>
        </p:spPr>
        <p:txBody>
          <a:bodyPr/>
          <a:lstStyle/>
          <a:p>
            <a:pPr eaLnBrk="1" hangingPunct="1">
              <a:defRPr/>
            </a:pPr>
            <a:r>
              <a:rPr lang="en-US">
                <a:ea typeface="+mj-ea"/>
                <a:cs typeface="+mj-cs"/>
              </a:rPr>
              <a:t>Properties of Two’s Comp. Arithmetic</a:t>
            </a:r>
          </a:p>
        </p:txBody>
      </p:sp>
      <p:sp>
        <p:nvSpPr>
          <p:cNvPr id="95235" name="Rectangle 3"/>
          <p:cNvSpPr>
            <a:spLocks noGrp="1" noChangeArrowheads="1"/>
          </p:cNvSpPr>
          <p:nvPr>
            <p:ph idx="1"/>
          </p:nvPr>
        </p:nvSpPr>
        <p:spPr>
          <a:xfrm>
            <a:off x="304800" y="1066800"/>
            <a:ext cx="8686800" cy="5224463"/>
          </a:xfrm>
        </p:spPr>
        <p:txBody>
          <a:bodyPr lIns="90487" tIns="44450" rIns="90487" bIns="44450"/>
          <a:lstStyle/>
          <a:p>
            <a:pPr eaLnBrk="1" hangingPunct="1">
              <a:tabLst>
                <a:tab pos="2578100" algn="l"/>
                <a:tab pos="3149600" algn="l"/>
              </a:tabLst>
              <a:defRPr/>
            </a:pPr>
            <a:r>
              <a:rPr lang="en-US">
                <a:latin typeface="Helvetica" charset="0"/>
              </a:rPr>
              <a:t>Isomorphic Algebras</a:t>
            </a:r>
          </a:p>
          <a:p>
            <a:pPr lvl="1" eaLnBrk="1" hangingPunct="1">
              <a:tabLst>
                <a:tab pos="2578100" algn="l"/>
                <a:tab pos="3149600" algn="l"/>
              </a:tabLst>
              <a:defRPr/>
            </a:pPr>
            <a:r>
              <a:rPr lang="en-US">
                <a:latin typeface="Helvetica" charset="0"/>
                <a:ea typeface="ＭＳ Ｐゴシック" charset="0"/>
              </a:rPr>
              <a:t>Unsigned multiplication and addition</a:t>
            </a:r>
          </a:p>
          <a:p>
            <a:pPr lvl="2" eaLnBrk="1" hangingPunct="1">
              <a:tabLst>
                <a:tab pos="2578100" algn="l"/>
                <a:tab pos="3149600" algn="l"/>
              </a:tabLst>
              <a:defRPr/>
            </a:pPr>
            <a:r>
              <a:rPr lang="en-US">
                <a:latin typeface="Helvetica" charset="0"/>
                <a:ea typeface="ＭＳ Ｐゴシック" charset="0"/>
              </a:rPr>
              <a:t>Truncating to </a:t>
            </a:r>
            <a:r>
              <a:rPr lang="en-US" i="1">
                <a:latin typeface="Helvetica" charset="0"/>
                <a:ea typeface="ＭＳ Ｐゴシック" charset="0"/>
              </a:rPr>
              <a:t>w</a:t>
            </a:r>
            <a:r>
              <a:rPr lang="en-US">
                <a:latin typeface="Helvetica" charset="0"/>
                <a:ea typeface="ＭＳ Ｐゴシック" charset="0"/>
              </a:rPr>
              <a:t> bits</a:t>
            </a:r>
          </a:p>
          <a:p>
            <a:pPr lvl="1" eaLnBrk="1" hangingPunct="1">
              <a:tabLst>
                <a:tab pos="2578100" algn="l"/>
                <a:tab pos="3149600" algn="l"/>
              </a:tabLst>
              <a:defRPr/>
            </a:pPr>
            <a:r>
              <a:rPr lang="en-US">
                <a:latin typeface="Helvetica" charset="0"/>
                <a:ea typeface="ＭＳ Ｐゴシック" charset="0"/>
              </a:rPr>
              <a:t>Two</a:t>
            </a:r>
            <a:r>
              <a:rPr lang="ja-JP" altLang="en-US">
                <a:latin typeface="Helvetica" charset="0"/>
                <a:ea typeface="ＭＳ Ｐゴシック" charset="0"/>
              </a:rPr>
              <a:t>’</a:t>
            </a:r>
            <a:r>
              <a:rPr lang="en-US" altLang="ja-JP">
                <a:latin typeface="Helvetica" charset="0"/>
                <a:ea typeface="ＭＳ Ｐゴシック" charset="0"/>
              </a:rPr>
              <a:t>s complement multiplication and addition</a:t>
            </a:r>
          </a:p>
          <a:p>
            <a:pPr lvl="2" eaLnBrk="1" hangingPunct="1">
              <a:tabLst>
                <a:tab pos="2578100" algn="l"/>
                <a:tab pos="3149600" algn="l"/>
              </a:tabLst>
              <a:defRPr/>
            </a:pPr>
            <a:r>
              <a:rPr lang="en-US">
                <a:latin typeface="Helvetica" charset="0"/>
                <a:ea typeface="ＭＳ Ｐゴシック" charset="0"/>
              </a:rPr>
              <a:t>Truncating to </a:t>
            </a:r>
            <a:r>
              <a:rPr lang="en-US" i="1">
                <a:latin typeface="Helvetica" charset="0"/>
                <a:ea typeface="ＭＳ Ｐゴシック" charset="0"/>
              </a:rPr>
              <a:t>w</a:t>
            </a:r>
            <a:r>
              <a:rPr lang="en-US">
                <a:latin typeface="Helvetica" charset="0"/>
                <a:ea typeface="ＭＳ Ｐゴシック" charset="0"/>
              </a:rPr>
              <a:t> bits</a:t>
            </a:r>
          </a:p>
          <a:p>
            <a:pPr eaLnBrk="1" hangingPunct="1">
              <a:tabLst>
                <a:tab pos="2578100" algn="l"/>
                <a:tab pos="3149600" algn="l"/>
              </a:tabLst>
              <a:defRPr/>
            </a:pPr>
            <a:r>
              <a:rPr lang="en-US">
                <a:latin typeface="Helvetica" charset="0"/>
              </a:rPr>
              <a:t>Both Form Rings</a:t>
            </a:r>
          </a:p>
          <a:p>
            <a:pPr lvl="1" eaLnBrk="1" hangingPunct="1">
              <a:tabLst>
                <a:tab pos="2578100" algn="l"/>
                <a:tab pos="3149600" algn="l"/>
              </a:tabLst>
              <a:defRPr/>
            </a:pPr>
            <a:r>
              <a:rPr lang="en-US">
                <a:latin typeface="Helvetica" charset="0"/>
                <a:ea typeface="ＭＳ Ｐゴシック" charset="0"/>
              </a:rPr>
              <a:t>Isomorphic to ring of integers mod </a:t>
            </a:r>
            <a:r>
              <a:rPr lang="en-US" b="0">
                <a:latin typeface="Helvetica" charset="0"/>
                <a:ea typeface="ＭＳ Ｐゴシック" charset="0"/>
              </a:rPr>
              <a:t>2</a:t>
            </a:r>
            <a:r>
              <a:rPr lang="en-US" b="0" i="1" baseline="30000">
                <a:latin typeface="Helvetica" charset="0"/>
                <a:ea typeface="ＭＳ Ｐゴシック" charset="0"/>
              </a:rPr>
              <a:t>w</a:t>
            </a:r>
            <a:endParaRPr lang="en-US">
              <a:latin typeface="Helvetica" charset="0"/>
              <a:ea typeface="ＭＳ Ｐゴシック" charset="0"/>
            </a:endParaRPr>
          </a:p>
          <a:p>
            <a:pPr eaLnBrk="1" hangingPunct="1">
              <a:tabLst>
                <a:tab pos="2578100" algn="l"/>
                <a:tab pos="3149600" algn="l"/>
              </a:tabLst>
              <a:defRPr/>
            </a:pPr>
            <a:r>
              <a:rPr lang="en-US">
                <a:latin typeface="Helvetica" charset="0"/>
              </a:rPr>
              <a:t>Comparison to Integer Arithmetic</a:t>
            </a:r>
          </a:p>
          <a:p>
            <a:pPr lvl="1" eaLnBrk="1" hangingPunct="1">
              <a:tabLst>
                <a:tab pos="2578100" algn="l"/>
                <a:tab pos="3149600" algn="l"/>
              </a:tabLst>
              <a:defRPr/>
            </a:pPr>
            <a:r>
              <a:rPr lang="en-US">
                <a:latin typeface="Helvetica" charset="0"/>
                <a:ea typeface="ＭＳ Ｐゴシック" charset="0"/>
              </a:rPr>
              <a:t>Both are rings</a:t>
            </a:r>
          </a:p>
          <a:p>
            <a:pPr lvl="1" eaLnBrk="1" hangingPunct="1">
              <a:tabLst>
                <a:tab pos="2578100" algn="l"/>
                <a:tab pos="3149600" algn="l"/>
              </a:tabLst>
              <a:defRPr/>
            </a:pPr>
            <a:r>
              <a:rPr lang="en-US">
                <a:latin typeface="Helvetica" charset="0"/>
                <a:ea typeface="ＭＳ Ｐゴシック" charset="0"/>
              </a:rPr>
              <a:t>Integers obey ordering properties, e.g.,</a:t>
            </a:r>
          </a:p>
          <a:p>
            <a:pPr lvl="2" eaLnBrk="1" hangingPunct="1">
              <a:buFont typeface="Wingdings" charset="0"/>
              <a:buNone/>
              <a:tabLst>
                <a:tab pos="2578100" algn="l"/>
                <a:tab pos="3149600" algn="l"/>
              </a:tabLst>
              <a:defRPr/>
            </a:pPr>
            <a:r>
              <a:rPr lang="en-US" i="1">
                <a:latin typeface="Helvetica" charset="0"/>
                <a:ea typeface="ＭＳ Ｐゴシック" charset="0"/>
              </a:rPr>
              <a:t>u</a:t>
            </a:r>
            <a:r>
              <a:rPr lang="en-US">
                <a:latin typeface="Helvetica" charset="0"/>
                <a:ea typeface="ＭＳ Ｐゴシック" charset="0"/>
              </a:rPr>
              <a:t> &gt; 0	</a:t>
            </a:r>
            <a:r>
              <a:rPr lang="en-US">
                <a:latin typeface="Helvetica" charset="0"/>
                <a:ea typeface="ＭＳ Ｐゴシック" charset="0"/>
                <a:sym typeface="Symbol" charset="0"/>
              </a:rPr>
              <a: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&gt; </a:t>
            </a:r>
            <a:r>
              <a:rPr lang="en-US" i="1">
                <a:latin typeface="Helvetica" charset="0"/>
                <a:ea typeface="ＭＳ Ｐゴシック" charset="0"/>
              </a:rPr>
              <a:t>v</a:t>
            </a:r>
            <a:endParaRPr lang="en-US">
              <a:latin typeface="Helvetica" charset="0"/>
              <a:ea typeface="ＭＳ Ｐゴシック" charset="0"/>
            </a:endParaRPr>
          </a:p>
          <a:p>
            <a:pPr lvl="2" eaLnBrk="1" hangingPunct="1">
              <a:buFont typeface="Wingdings" charset="0"/>
              <a:buNone/>
              <a:tabLst>
                <a:tab pos="2578100" algn="l"/>
                <a:tab pos="3149600" algn="l"/>
              </a:tabLst>
              <a:defRPr/>
            </a:pPr>
            <a:r>
              <a:rPr lang="en-US" i="1">
                <a:latin typeface="Helvetica" charset="0"/>
                <a:ea typeface="ＭＳ Ｐゴシック" charset="0"/>
              </a:rPr>
              <a:t>u</a:t>
            </a:r>
            <a:r>
              <a:rPr lang="en-US">
                <a:latin typeface="Helvetica" charset="0"/>
                <a:ea typeface="ＭＳ Ｐゴシック" charset="0"/>
              </a:rPr>
              <a:t> &gt; 0, </a:t>
            </a:r>
            <a:r>
              <a:rPr lang="en-US" i="1">
                <a:latin typeface="Helvetica" charset="0"/>
                <a:ea typeface="ＭＳ Ｐゴシック" charset="0"/>
              </a:rPr>
              <a:t>v</a:t>
            </a:r>
            <a:r>
              <a:rPr lang="en-US">
                <a:latin typeface="Helvetica" charset="0"/>
                <a:ea typeface="ＭＳ Ｐゴシック" charset="0"/>
              </a:rPr>
              <a:t> &gt; 0	</a:t>
            </a:r>
            <a:r>
              <a:rPr lang="en-US">
                <a:latin typeface="Helvetica" charset="0"/>
                <a:ea typeface="ＭＳ Ｐゴシック" charset="0"/>
                <a:sym typeface="Symbol" charset="0"/>
              </a:rPr>
              <a:t></a:t>
            </a:r>
            <a:r>
              <a:rPr lang="en-US">
                <a:latin typeface="Helvetica" charset="0"/>
                <a:ea typeface="ＭＳ Ｐゴシック" charset="0"/>
              </a:rPr>
              <a:t>	</a:t>
            </a:r>
            <a:r>
              <a:rPr lang="en-US" i="1">
                <a:latin typeface="Helvetica" charset="0"/>
                <a:ea typeface="ＭＳ Ｐゴシック" charset="0"/>
              </a:rPr>
              <a:t>u</a:t>
            </a:r>
            <a:r>
              <a:rPr lang="en-US">
                <a:latin typeface="Helvetica" charset="0"/>
                <a:ea typeface="ＭＳ Ｐゴシック" charset="0"/>
              </a:rPr>
              <a:t> · </a:t>
            </a:r>
            <a:r>
              <a:rPr lang="en-US" i="1">
                <a:latin typeface="Helvetica" charset="0"/>
                <a:ea typeface="ＭＳ Ｐゴシック" charset="0"/>
              </a:rPr>
              <a:t>v</a:t>
            </a:r>
            <a:r>
              <a:rPr lang="en-US">
                <a:latin typeface="Helvetica" charset="0"/>
                <a:ea typeface="ＭＳ Ｐゴシック" charset="0"/>
              </a:rPr>
              <a:t> &gt; 0</a:t>
            </a:r>
          </a:p>
          <a:p>
            <a:pPr lvl="1" eaLnBrk="1" hangingPunct="1">
              <a:tabLst>
                <a:tab pos="2578100" algn="l"/>
                <a:tab pos="3149600" algn="l"/>
              </a:tabLst>
              <a:defRPr/>
            </a:pPr>
            <a:r>
              <a:rPr lang="en-US">
                <a:latin typeface="Helvetica" charset="0"/>
                <a:ea typeface="ＭＳ Ｐゴシック" charset="0"/>
              </a:rPr>
              <a:t>These properties are not obeyed by two</a:t>
            </a:r>
            <a:r>
              <a:rPr lang="ja-JP" altLang="en-US">
                <a:latin typeface="Helvetica" charset="0"/>
                <a:ea typeface="ＭＳ Ｐゴシック" charset="0"/>
              </a:rPr>
              <a:t>’</a:t>
            </a:r>
            <a:r>
              <a:rPr lang="en-US" altLang="ja-JP">
                <a:latin typeface="Helvetica" charset="0"/>
                <a:ea typeface="ＭＳ Ｐゴシック" charset="0"/>
              </a:rPr>
              <a:t>s comp. arithmetic</a:t>
            </a:r>
          </a:p>
          <a:p>
            <a:pPr lvl="2" eaLnBrk="1" hangingPunct="1">
              <a:buFont typeface="Wingdings" charset="0"/>
              <a:buNone/>
              <a:tabLst>
                <a:tab pos="2578100" algn="l"/>
                <a:tab pos="3149600" algn="l"/>
              </a:tabLst>
              <a:defRPr/>
            </a:pPr>
            <a:r>
              <a:rPr lang="en-US" i="1">
                <a:latin typeface="Helvetica" charset="0"/>
                <a:ea typeface="ＭＳ Ｐゴシック" charset="0"/>
              </a:rPr>
              <a:t>TMax</a:t>
            </a:r>
            <a:r>
              <a:rPr lang="en-US" b="0">
                <a:latin typeface="Courier New" charset="0"/>
                <a:ea typeface="ＭＳ Ｐゴシック" charset="0"/>
              </a:rPr>
              <a:t> + 1	==	</a:t>
            </a:r>
            <a:r>
              <a:rPr lang="en-US" i="1">
                <a:latin typeface="Helvetica" charset="0"/>
                <a:ea typeface="ＭＳ Ｐゴシック" charset="0"/>
              </a:rPr>
              <a:t>TMin</a:t>
            </a:r>
            <a:endParaRPr lang="en-US" b="0">
              <a:latin typeface="Courier New" charset="0"/>
              <a:ea typeface="ＭＳ Ｐゴシック" charset="0"/>
            </a:endParaRPr>
          </a:p>
          <a:p>
            <a:pPr lvl="2" eaLnBrk="1" hangingPunct="1">
              <a:buFont typeface="Wingdings" charset="0"/>
              <a:buNone/>
              <a:tabLst>
                <a:tab pos="2578100" algn="l"/>
                <a:tab pos="3149600" algn="l"/>
              </a:tabLst>
              <a:defRPr/>
            </a:pPr>
            <a:r>
              <a:rPr lang="en-US" b="0">
                <a:latin typeface="Courier New" charset="0"/>
                <a:ea typeface="ＭＳ Ｐゴシック" charset="0"/>
              </a:rPr>
              <a:t>15213 * 30426	==	-10030	</a:t>
            </a:r>
            <a:r>
              <a:rPr lang="en-US" b="0">
                <a:latin typeface="Helvetica" charset="0"/>
                <a:ea typeface="ＭＳ Ｐゴシック" charset="0"/>
              </a:rPr>
              <a:t>(16-bit words)</a:t>
            </a:r>
            <a:endParaRPr lang="en-US">
              <a:latin typeface="Helvetica" charset="0"/>
              <a:ea typeface="ＭＳ Ｐゴシック" charset="0"/>
            </a:endParaRPr>
          </a:p>
        </p:txBody>
      </p:sp>
    </p:spTree>
    <p:extLst>
      <p:ext uri="{BB962C8B-B14F-4D97-AF65-F5344CB8AC3E}">
        <p14:creationId xmlns:p14="http://schemas.microsoft.com/office/powerpoint/2010/main" val="24063316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23850"/>
            <a:ext cx="6777038" cy="573088"/>
          </a:xfrm>
        </p:spPr>
        <p:txBody>
          <a:bodyPr/>
          <a:lstStyle/>
          <a:p>
            <a:pPr eaLnBrk="1" hangingPunct="1">
              <a:defRPr/>
            </a:pPr>
            <a:r>
              <a:rPr lang="en-US"/>
              <a:t>Bit-Level Operations in C</a:t>
            </a:r>
          </a:p>
        </p:txBody>
      </p:sp>
      <p:sp>
        <p:nvSpPr>
          <p:cNvPr id="27651" name="Rectangle 3"/>
          <p:cNvSpPr>
            <a:spLocks noGrp="1" noChangeArrowheads="1"/>
          </p:cNvSpPr>
          <p:nvPr>
            <p:ph type="body" idx="1"/>
          </p:nvPr>
        </p:nvSpPr>
        <p:spPr>
          <a:xfrm>
            <a:off x="290513" y="1220788"/>
            <a:ext cx="8307387" cy="2055812"/>
          </a:xfrm>
        </p:spPr>
        <p:txBody>
          <a:bodyPr/>
          <a:lstStyle/>
          <a:p>
            <a:pPr eaLnBrk="1" hangingPunct="1">
              <a:tabLst>
                <a:tab pos="2578100" algn="l"/>
                <a:tab pos="3200400" algn="l"/>
                <a:tab pos="4521200" algn="l"/>
                <a:tab pos="5943600" algn="l"/>
                <a:tab pos="6451600" algn="l"/>
              </a:tabLst>
              <a:defRPr/>
            </a:pPr>
            <a:r>
              <a:rPr lang="en-US" dirty="0">
                <a:latin typeface="Helvetica" charset="0"/>
                <a:ea typeface="ＭＳ Ｐゴシック" charset="0"/>
                <a:cs typeface="ＭＳ Ｐゴシック" charset="0"/>
              </a:rPr>
              <a:t>Operations &amp;,  |,  ~,  ^ Available in C</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Apply to any </a:t>
            </a:r>
            <a:r>
              <a:rPr lang="ja-JP" altLang="en-US" dirty="0">
                <a:latin typeface="Helvetica" charset="0"/>
                <a:ea typeface="ＭＳ Ｐゴシック" charset="0"/>
              </a:rPr>
              <a:t>“</a:t>
            </a:r>
            <a:r>
              <a:rPr lang="en-US" altLang="ja-JP" dirty="0">
                <a:latin typeface="Helvetica" charset="0"/>
                <a:ea typeface="ＭＳ Ｐゴシック" charset="0"/>
              </a:rPr>
              <a:t>integral</a:t>
            </a:r>
            <a:r>
              <a:rPr lang="ja-JP" altLang="en-US" dirty="0">
                <a:latin typeface="Helvetica" charset="0"/>
                <a:ea typeface="ＭＳ Ｐゴシック" charset="0"/>
              </a:rPr>
              <a:t>”</a:t>
            </a:r>
            <a:r>
              <a:rPr lang="en-US" altLang="ja-JP" dirty="0">
                <a:latin typeface="Helvetica" charset="0"/>
                <a:ea typeface="ＭＳ Ｐゴシック" charset="0"/>
              </a:rPr>
              <a:t> data type</a:t>
            </a:r>
          </a:p>
          <a:p>
            <a:pPr lvl="2" eaLnBrk="1" hangingPunct="1">
              <a:tabLst>
                <a:tab pos="2578100" algn="l"/>
                <a:tab pos="3200400" algn="l"/>
                <a:tab pos="4521200" algn="l"/>
                <a:tab pos="5943600" algn="l"/>
                <a:tab pos="6451600" algn="l"/>
              </a:tabLst>
              <a:defRPr/>
            </a:pPr>
            <a:r>
              <a:rPr lang="en-US" sz="1800" dirty="0">
                <a:latin typeface="Courier New" charset="0"/>
                <a:ea typeface="ＭＳ Ｐゴシック" charset="0"/>
              </a:rPr>
              <a:t>long</a:t>
            </a:r>
            <a:r>
              <a:rPr lang="en-US" sz="1800" dirty="0">
                <a:latin typeface="Helvetica" charset="0"/>
                <a:ea typeface="ＭＳ Ｐゴシック" charset="0"/>
              </a:rPr>
              <a:t>,  </a:t>
            </a:r>
            <a:r>
              <a:rPr lang="en-US" sz="1800" dirty="0" err="1">
                <a:latin typeface="Courier New" charset="0"/>
                <a:ea typeface="ＭＳ Ｐゴシック" charset="0"/>
              </a:rPr>
              <a:t>int</a:t>
            </a:r>
            <a:r>
              <a:rPr lang="en-US" sz="1800" dirty="0">
                <a:latin typeface="Helvetica" charset="0"/>
                <a:ea typeface="ＭＳ Ｐゴシック" charset="0"/>
              </a:rPr>
              <a:t>,  </a:t>
            </a:r>
            <a:r>
              <a:rPr lang="en-US" sz="1800" dirty="0">
                <a:latin typeface="Courier New" charset="0"/>
                <a:ea typeface="ＭＳ Ｐゴシック" charset="0"/>
              </a:rPr>
              <a:t>short</a:t>
            </a:r>
            <a:r>
              <a:rPr lang="en-US" sz="1800" dirty="0">
                <a:latin typeface="Helvetica" charset="0"/>
                <a:ea typeface="ＭＳ Ｐゴシック" charset="0"/>
              </a:rPr>
              <a:t>,  </a:t>
            </a:r>
            <a:r>
              <a:rPr lang="en-US" sz="1800" dirty="0">
                <a:latin typeface="Courier New" charset="0"/>
                <a:ea typeface="ＭＳ Ｐゴシック" charset="0"/>
              </a:rPr>
              <a:t>char</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View arguments as bit vectors</a:t>
            </a:r>
          </a:p>
          <a:p>
            <a:pPr lvl="1" eaLnBrk="1" hangingPunct="1">
              <a:tabLst>
                <a:tab pos="2578100" algn="l"/>
                <a:tab pos="3200400" algn="l"/>
                <a:tab pos="4521200" algn="l"/>
                <a:tab pos="5943600" algn="l"/>
                <a:tab pos="6451600" algn="l"/>
              </a:tabLst>
              <a:defRPr/>
            </a:pPr>
            <a:r>
              <a:rPr lang="en-US" dirty="0">
                <a:latin typeface="Helvetica" charset="0"/>
                <a:ea typeface="ＭＳ Ｐゴシック" charset="0"/>
              </a:rPr>
              <a:t>Arguments applied bit-wise</a:t>
            </a:r>
            <a:endParaRPr lang="en-US" sz="1800" b="0" baseline="-25000" dirty="0">
              <a:latin typeface="Courier New" charset="0"/>
              <a:ea typeface="ＭＳ Ｐゴシック" charset="0"/>
            </a:endParaRPr>
          </a:p>
        </p:txBody>
      </p:sp>
      <p:sp>
        <p:nvSpPr>
          <p:cNvPr id="4" name="Rectangle 3"/>
          <p:cNvSpPr txBox="1">
            <a:spLocks noChangeArrowheads="1"/>
          </p:cNvSpPr>
          <p:nvPr/>
        </p:nvSpPr>
        <p:spPr bwMode="auto">
          <a:xfrm>
            <a:off x="379413" y="3352800"/>
            <a:ext cx="8307387" cy="316865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eaLnBrk="0" hangingPunct="0">
              <a:lnSpc>
                <a:spcPct val="95000"/>
              </a:lnSpc>
              <a:spcBef>
                <a:spcPct val="50000"/>
              </a:spcBef>
              <a:buClr>
                <a:srgbClr val="660033"/>
              </a:buClr>
              <a:buFont typeface="Wingdings" charset="0"/>
              <a:buChar char="•"/>
              <a:defRPr/>
            </a:pPr>
            <a:r>
              <a:rPr lang="en-US" dirty="0">
                <a:solidFill>
                  <a:srgbClr val="003300"/>
                </a:solidFill>
                <a:effectLst>
                  <a:outerShdw blurRad="38100" dist="38100" dir="2700000" algn="tl">
                    <a:srgbClr val="DDDDDD"/>
                  </a:outerShdw>
                </a:effectLst>
              </a:rPr>
              <a:t>Examples (Char data type)</a:t>
            </a:r>
          </a:p>
          <a:p>
            <a:pPr lvl="1" eaLnBrk="0" hangingPunct="0">
              <a:lnSpc>
                <a:spcPct val="90000"/>
              </a:lnSpc>
              <a:spcBef>
                <a:spcPct val="25000"/>
              </a:spcBef>
              <a:buClr>
                <a:srgbClr val="660033"/>
              </a:buClr>
              <a:buSzPct val="75000"/>
              <a:buFont typeface="Wingdings" charset="0"/>
              <a:buChar char="n"/>
              <a:defRPr/>
            </a:pPr>
            <a:r>
              <a:rPr lang="en-US" sz="2000" dirty="0">
                <a:solidFill>
                  <a:srgbClr val="000066"/>
                </a:solidFill>
                <a:latin typeface="Courier New" charset="0"/>
              </a:rPr>
              <a:t>~0x41 --&gt;  0xBE</a:t>
            </a:r>
            <a:endParaRPr lang="en-US" sz="2000" b="0" dirty="0">
              <a:solidFill>
                <a:srgbClr val="000066"/>
              </a:solidFill>
              <a:latin typeface="Courier New" charset="0"/>
            </a:endParaRPr>
          </a:p>
          <a:p>
            <a:pPr lvl="2" eaLnBrk="0" hangingPunct="0">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~01000001</a:t>
            </a:r>
            <a:r>
              <a:rPr lang="en-US" sz="1800" baseline="-25000" dirty="0">
                <a:solidFill>
                  <a:srgbClr val="000099"/>
                </a:solidFill>
                <a:latin typeface="Courier New" charset="0"/>
              </a:rPr>
              <a:t>2</a:t>
            </a:r>
            <a:r>
              <a:rPr lang="en-US" sz="1800" dirty="0">
                <a:solidFill>
                  <a:srgbClr val="000099"/>
                </a:solidFill>
                <a:latin typeface="Courier New" charset="0"/>
              </a:rPr>
              <a:t>	--&gt;	10111110</a:t>
            </a:r>
            <a:r>
              <a:rPr lang="en-US" sz="1800" baseline="-25000" dirty="0">
                <a:solidFill>
                  <a:srgbClr val="000099"/>
                </a:solidFill>
                <a:latin typeface="Courier New" charset="0"/>
              </a:rPr>
              <a:t>2</a:t>
            </a:r>
          </a:p>
          <a:p>
            <a:pPr lvl="1" eaLnBrk="0" hangingPunct="0">
              <a:lnSpc>
                <a:spcPct val="90000"/>
              </a:lnSpc>
              <a:spcBef>
                <a:spcPct val="25000"/>
              </a:spcBef>
              <a:buClr>
                <a:srgbClr val="660033"/>
              </a:buClr>
              <a:buSzPct val="75000"/>
              <a:buFont typeface="Wingdings" charset="0"/>
              <a:buChar char="n"/>
              <a:defRPr/>
            </a:pPr>
            <a:r>
              <a:rPr lang="en-US" sz="2000" dirty="0">
                <a:solidFill>
                  <a:srgbClr val="000066"/>
                </a:solidFill>
                <a:latin typeface="Courier New" charset="0"/>
              </a:rPr>
              <a:t>~0x00 --&gt;  0xFF</a:t>
            </a:r>
            <a:endParaRPr lang="en-US" sz="2000" b="0" dirty="0">
              <a:solidFill>
                <a:srgbClr val="000066"/>
              </a:solidFill>
              <a:latin typeface="Courier New" charset="0"/>
            </a:endParaRPr>
          </a:p>
          <a:p>
            <a:pPr lvl="2" eaLnBrk="0" hangingPunct="0">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~00000000</a:t>
            </a:r>
            <a:r>
              <a:rPr lang="en-US" sz="1800" baseline="-25000" dirty="0">
                <a:solidFill>
                  <a:srgbClr val="000099"/>
                </a:solidFill>
                <a:latin typeface="Courier New" charset="0"/>
              </a:rPr>
              <a:t>2</a:t>
            </a:r>
            <a:r>
              <a:rPr lang="en-US" sz="1800" dirty="0">
                <a:solidFill>
                  <a:srgbClr val="000099"/>
                </a:solidFill>
                <a:latin typeface="Courier New" charset="0"/>
              </a:rPr>
              <a:t>	--&gt;	11111111</a:t>
            </a:r>
            <a:r>
              <a:rPr lang="en-US" sz="1800" baseline="-25000" dirty="0">
                <a:solidFill>
                  <a:srgbClr val="000099"/>
                </a:solidFill>
                <a:latin typeface="Courier New" charset="0"/>
              </a:rPr>
              <a:t>2</a:t>
            </a:r>
            <a:endParaRPr lang="en-US" sz="1800" dirty="0">
              <a:solidFill>
                <a:srgbClr val="000099"/>
              </a:solidFill>
              <a:latin typeface="Courier New" charset="0"/>
            </a:endParaRPr>
          </a:p>
          <a:p>
            <a:pPr lvl="1" eaLnBrk="0" hangingPunct="0">
              <a:lnSpc>
                <a:spcPct val="90000"/>
              </a:lnSpc>
              <a:spcBef>
                <a:spcPct val="25000"/>
              </a:spcBef>
              <a:buClr>
                <a:srgbClr val="660033"/>
              </a:buClr>
              <a:buSzPct val="75000"/>
              <a:buFont typeface="Wingdings" charset="0"/>
              <a:buChar char="n"/>
              <a:defRPr/>
            </a:pPr>
            <a:r>
              <a:rPr lang="en-US" sz="2000" dirty="0">
                <a:solidFill>
                  <a:srgbClr val="000066"/>
                </a:solidFill>
                <a:latin typeface="Courier New" charset="0"/>
              </a:rPr>
              <a:t>0x69 &amp; 0x55  --&gt;  0x41</a:t>
            </a:r>
            <a:endParaRPr lang="en-US" sz="2000" b="0" dirty="0">
              <a:solidFill>
                <a:srgbClr val="000066"/>
              </a:solidFill>
              <a:latin typeface="Courier New" charset="0"/>
            </a:endParaRPr>
          </a:p>
          <a:p>
            <a:pPr lvl="2" eaLnBrk="0" hangingPunct="0">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&amp; 01010101</a:t>
            </a:r>
            <a:r>
              <a:rPr lang="en-US" sz="1800" baseline="-25000" dirty="0">
                <a:solidFill>
                  <a:srgbClr val="000099"/>
                </a:solidFill>
                <a:latin typeface="Courier New" charset="0"/>
              </a:rPr>
              <a:t>2</a:t>
            </a:r>
            <a:r>
              <a:rPr lang="en-US" sz="1800" dirty="0">
                <a:solidFill>
                  <a:srgbClr val="000099"/>
                </a:solidFill>
                <a:latin typeface="Courier New" charset="0"/>
              </a:rPr>
              <a:t> --&gt; 01000001</a:t>
            </a:r>
            <a:r>
              <a:rPr lang="en-US" sz="1800" baseline="-25000" dirty="0">
                <a:solidFill>
                  <a:srgbClr val="000099"/>
                </a:solidFill>
                <a:latin typeface="Courier New" charset="0"/>
              </a:rPr>
              <a:t>2</a:t>
            </a:r>
          </a:p>
          <a:p>
            <a:pPr lvl="1" eaLnBrk="0" hangingPunct="0">
              <a:lnSpc>
                <a:spcPct val="90000"/>
              </a:lnSpc>
              <a:spcBef>
                <a:spcPct val="25000"/>
              </a:spcBef>
              <a:buClr>
                <a:srgbClr val="660033"/>
              </a:buClr>
              <a:buSzPct val="75000"/>
              <a:buFont typeface="Wingdings" charset="0"/>
              <a:buChar char="n"/>
              <a:defRPr/>
            </a:pPr>
            <a:r>
              <a:rPr lang="en-US" sz="2000" dirty="0">
                <a:solidFill>
                  <a:srgbClr val="000066"/>
                </a:solidFill>
                <a:latin typeface="Courier New" charset="0"/>
              </a:rPr>
              <a:t>0x69 | 0x55  --&gt;  0x7D</a:t>
            </a:r>
            <a:endParaRPr lang="en-US" sz="2000" b="0" dirty="0">
              <a:solidFill>
                <a:srgbClr val="000066"/>
              </a:solidFill>
              <a:latin typeface="Courier New" charset="0"/>
            </a:endParaRPr>
          </a:p>
          <a:p>
            <a:pPr lvl="2" eaLnBrk="0" hangingPunct="0">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 01010101</a:t>
            </a:r>
            <a:r>
              <a:rPr lang="en-US" sz="1800" baseline="-25000" dirty="0">
                <a:solidFill>
                  <a:srgbClr val="000099"/>
                </a:solidFill>
                <a:latin typeface="Courier New" charset="0"/>
              </a:rPr>
              <a:t>2</a:t>
            </a:r>
            <a:r>
              <a:rPr lang="en-US" sz="1800" dirty="0">
                <a:solidFill>
                  <a:srgbClr val="000099"/>
                </a:solidFill>
                <a:latin typeface="Courier New" charset="0"/>
              </a:rPr>
              <a:t> --&gt; 01111101</a:t>
            </a:r>
            <a:r>
              <a:rPr lang="en-US" sz="1800" baseline="-25000" dirty="0">
                <a:solidFill>
                  <a:srgbClr val="000099"/>
                </a:solidFill>
                <a:latin typeface="Courier New" charset="0"/>
              </a:rPr>
              <a:t>2</a:t>
            </a:r>
            <a:endParaRPr lang="en-US" sz="1800" b="0" baseline="-25000" dirty="0">
              <a:solidFill>
                <a:srgbClr val="000099"/>
              </a:solidFill>
              <a:latin typeface="Courier New" charset="0"/>
            </a:endParaRPr>
          </a:p>
          <a:p>
            <a:pPr lvl="2" eaLnBrk="0" hangingPunct="0">
              <a:lnSpc>
                <a:spcPct val="107000"/>
              </a:lnSpc>
              <a:spcBef>
                <a:spcPct val="10000"/>
              </a:spcBef>
              <a:buClr>
                <a:srgbClr val="005400"/>
              </a:buClr>
              <a:buSzPct val="90000"/>
              <a:buFont typeface="Wingdings" charset="0"/>
              <a:buNone/>
              <a:defRPr/>
            </a:pPr>
            <a:endParaRPr lang="en-US" sz="1800" b="0" baseline="-25000" dirty="0">
              <a:solidFill>
                <a:srgbClr val="000099"/>
              </a:solidFill>
              <a:latin typeface="Courier New" charset="0"/>
            </a:endParaRPr>
          </a:p>
        </p:txBody>
      </p:sp>
    </p:spTree>
    <p:extLst>
      <p:ext uri="{BB962C8B-B14F-4D97-AF65-F5344CB8AC3E}">
        <p14:creationId xmlns:p14="http://schemas.microsoft.com/office/powerpoint/2010/main" val="987548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smtClean="0"/>
              <a:t>Casting Code </a:t>
            </a:r>
            <a:r>
              <a:rPr lang="en-US" dirty="0"/>
              <a:t>Security </a:t>
            </a:r>
            <a:r>
              <a:rPr lang="en-US" dirty="0" smtClean="0"/>
              <a:t>Example</a:t>
            </a:r>
            <a:endParaRPr lang="en-US" dirty="0"/>
          </a:p>
        </p:txBody>
      </p:sp>
      <p:sp>
        <p:nvSpPr>
          <p:cNvPr id="134147" name="Rectangle 3"/>
          <p:cNvSpPr>
            <a:spLocks noGrp="1" noChangeArrowheads="1"/>
          </p:cNvSpPr>
          <p:nvPr>
            <p:ph type="body" idx="1"/>
          </p:nvPr>
        </p:nvSpPr>
        <p:spPr>
          <a:xfrm>
            <a:off x="401345" y="4759038"/>
            <a:ext cx="8307387" cy="1644650"/>
          </a:xfrm>
        </p:spPr>
        <p:txBody>
          <a:bodyPr/>
          <a:lstStyle/>
          <a:p>
            <a:r>
              <a:rPr lang="en-US" dirty="0"/>
              <a:t>Similar to code found in FreeBSD’s implementation of </a:t>
            </a:r>
            <a:r>
              <a:rPr lang="en-US" dirty="0" err="1" smtClean="0"/>
              <a:t>getpeername</a:t>
            </a:r>
            <a:endParaRPr lang="en-US" dirty="0"/>
          </a:p>
          <a:p>
            <a:r>
              <a:rPr lang="en-US" dirty="0"/>
              <a:t>There are legions of smart people trying to find vulnerabilities in </a:t>
            </a:r>
            <a:r>
              <a:rPr lang="en-US" dirty="0" smtClean="0"/>
              <a:t>programs</a:t>
            </a:r>
            <a:endParaRPr lang="en-US" dirty="0"/>
          </a:p>
        </p:txBody>
      </p:sp>
      <p:sp>
        <p:nvSpPr>
          <p:cNvPr id="134148" name="Rectangle 4"/>
          <p:cNvSpPr>
            <a:spLocks noChangeArrowheads="1"/>
          </p:cNvSpPr>
          <p:nvPr/>
        </p:nvSpPr>
        <p:spPr bwMode="auto">
          <a:xfrm>
            <a:off x="487644" y="1447800"/>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rPr>
              <a:t>/* Kernel memory region holding user-accessible data */</a:t>
            </a:r>
          </a:p>
          <a:p>
            <a:pPr>
              <a:tabLst>
                <a:tab pos="914400" algn="l"/>
                <a:tab pos="2286000" algn="l"/>
              </a:tabLst>
            </a:pPr>
            <a:r>
              <a:rPr lang="en-US" sz="1600" dirty="0">
                <a:solidFill>
                  <a:srgbClr val="000066"/>
                </a:solidFill>
                <a:latin typeface="Courier New" pitchFamily="49" charset="0"/>
              </a:rPr>
              <a:t>#define KSIZE 1024</a:t>
            </a:r>
          </a:p>
          <a:p>
            <a:pPr>
              <a:tabLst>
                <a:tab pos="914400" algn="l"/>
                <a:tab pos="2286000" algn="l"/>
              </a:tabLst>
            </a:pPr>
            <a:r>
              <a:rPr lang="en-US" sz="1600" dirty="0">
                <a:solidFill>
                  <a:srgbClr val="000066"/>
                </a:solidFill>
                <a:latin typeface="Courier New" pitchFamily="49" charset="0"/>
              </a:rPr>
              <a:t>char </a:t>
            </a:r>
            <a:r>
              <a:rPr lang="en-US" sz="1600" dirty="0" err="1">
                <a:solidFill>
                  <a:srgbClr val="000066"/>
                </a:solidFill>
                <a:latin typeface="Courier New" pitchFamily="49" charset="0"/>
              </a:rPr>
              <a:t>kbuf</a:t>
            </a:r>
            <a:r>
              <a:rPr lang="en-US" sz="1600" dirty="0">
                <a:solidFill>
                  <a:srgbClr val="000066"/>
                </a:solidFill>
                <a:latin typeface="Courier New" pitchFamily="49" charset="0"/>
              </a:rPr>
              <a:t>[KSIZE];</a:t>
            </a:r>
          </a:p>
          <a:p>
            <a:pPr>
              <a:tabLst>
                <a:tab pos="914400" algn="l"/>
                <a:tab pos="2286000" algn="l"/>
              </a:tabLst>
            </a:pPr>
            <a:endParaRPr lang="en-US" sz="1600" dirty="0">
              <a:solidFill>
                <a:srgbClr val="000066"/>
              </a:solidFill>
              <a:latin typeface="Courier New" pitchFamily="49" charset="0"/>
            </a:endParaRPr>
          </a:p>
          <a:p>
            <a:pPr>
              <a:tabLst>
                <a:tab pos="914400" algn="l"/>
                <a:tab pos="2286000" algn="l"/>
              </a:tabLst>
            </a:pPr>
            <a:r>
              <a:rPr lang="en-US" sz="1600" dirty="0">
                <a:solidFill>
                  <a:srgbClr val="000066"/>
                </a:solidFill>
                <a:latin typeface="Courier New" pitchFamily="49" charset="0"/>
              </a:rPr>
              <a:t>/* Copy at most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bytes from kernel region to user buffer */</a:t>
            </a:r>
          </a:p>
          <a:p>
            <a:pPr>
              <a:tabLst>
                <a:tab pos="914400" algn="l"/>
                <a:tab pos="2286000" algn="l"/>
              </a:tabLst>
            </a:pP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copy_from_kernel</a:t>
            </a:r>
            <a:r>
              <a:rPr lang="en-US" sz="1600" dirty="0">
                <a:solidFill>
                  <a:srgbClr val="000066"/>
                </a:solidFill>
                <a:latin typeface="Courier New" pitchFamily="49" charset="0"/>
              </a:rPr>
              <a:t>(void *</a:t>
            </a:r>
            <a:r>
              <a:rPr lang="en-US" sz="1600" dirty="0" err="1">
                <a:solidFill>
                  <a:srgbClr val="000066"/>
                </a:solidFill>
                <a:latin typeface="Courier New" pitchFamily="49" charset="0"/>
              </a:rPr>
              <a:t>user_dest</a:t>
            </a:r>
            <a:r>
              <a:rPr lang="en-US" sz="1600" dirty="0">
                <a:solidFill>
                  <a:srgbClr val="000066"/>
                </a:solidFill>
                <a:latin typeface="Courier New" pitchFamily="49" charset="0"/>
              </a:rPr>
              <a:t>, </a:t>
            </a: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 Byte count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 is minimum of buffer size and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 = KSIZE &lt;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 KSIZE :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memcpy</a:t>
            </a:r>
            <a:r>
              <a:rPr lang="en-US" sz="1600" dirty="0">
                <a:solidFill>
                  <a:srgbClr val="000066"/>
                </a:solidFill>
                <a:latin typeface="Courier New" pitchFamily="49" charset="0"/>
              </a:rPr>
              <a:t>(</a:t>
            </a:r>
            <a:r>
              <a:rPr lang="en-US" sz="1600" dirty="0" err="1">
                <a:solidFill>
                  <a:srgbClr val="000066"/>
                </a:solidFill>
                <a:latin typeface="Courier New" pitchFamily="49" charset="0"/>
              </a:rPr>
              <a:t>user_dest</a:t>
            </a:r>
            <a:r>
              <a:rPr lang="en-US" sz="1600" dirty="0">
                <a:solidFill>
                  <a:srgbClr val="000066"/>
                </a:solidFill>
                <a:latin typeface="Courier New" pitchFamily="49" charset="0"/>
              </a:rPr>
              <a:t>, </a:t>
            </a:r>
            <a:r>
              <a:rPr lang="en-US" sz="1600" dirty="0" err="1">
                <a:solidFill>
                  <a:srgbClr val="000066"/>
                </a:solidFill>
                <a:latin typeface="Courier New" pitchFamily="49" charset="0"/>
              </a:rPr>
              <a:t>kbuf</a:t>
            </a:r>
            <a:r>
              <a:rPr lang="en-US" sz="1600" dirty="0">
                <a:solidFill>
                  <a:srgbClr val="000066"/>
                </a:solidFill>
                <a:latin typeface="Courier New" pitchFamily="49" charset="0"/>
              </a:rPr>
              <a: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return </a:t>
            </a:r>
            <a:r>
              <a:rPr lang="en-US" sz="1600" dirty="0" err="1">
                <a:solidFill>
                  <a:srgbClr val="000066"/>
                </a:solidFill>
                <a:latin typeface="Courier New" pitchFamily="49" charset="0"/>
              </a:rPr>
              <a:t>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a:t>
            </a:r>
          </a:p>
        </p:txBody>
      </p:sp>
    </p:spTree>
    <p:extLst>
      <p:ext uri="{BB962C8B-B14F-4D97-AF65-F5344CB8AC3E}">
        <p14:creationId xmlns:p14="http://schemas.microsoft.com/office/powerpoint/2010/main" val="1088324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Typical Usage</a:t>
            </a:r>
          </a:p>
        </p:txBody>
      </p:sp>
      <p:sp>
        <p:nvSpPr>
          <p:cNvPr id="136196" name="Rectangle 4"/>
          <p:cNvSpPr>
            <a:spLocks noChangeArrowheads="1"/>
          </p:cNvSpPr>
          <p:nvPr/>
        </p:nvSpPr>
        <p:spPr bwMode="auto">
          <a:xfrm>
            <a:off x="522288" y="1450975"/>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rPr>
              <a:t>/* Kernel memory region holding user-accessible data */</a:t>
            </a:r>
          </a:p>
          <a:p>
            <a:pPr>
              <a:tabLst>
                <a:tab pos="914400" algn="l"/>
                <a:tab pos="2286000" algn="l"/>
              </a:tabLst>
            </a:pPr>
            <a:r>
              <a:rPr lang="en-US" sz="1600" dirty="0">
                <a:solidFill>
                  <a:srgbClr val="000066"/>
                </a:solidFill>
                <a:latin typeface="Courier New" pitchFamily="49" charset="0"/>
              </a:rPr>
              <a:t>#define KSIZE 1024</a:t>
            </a:r>
          </a:p>
          <a:p>
            <a:pPr>
              <a:tabLst>
                <a:tab pos="914400" algn="l"/>
                <a:tab pos="2286000" algn="l"/>
              </a:tabLst>
            </a:pPr>
            <a:r>
              <a:rPr lang="en-US" sz="1600" dirty="0">
                <a:solidFill>
                  <a:srgbClr val="000066"/>
                </a:solidFill>
                <a:latin typeface="Courier New" pitchFamily="49" charset="0"/>
              </a:rPr>
              <a:t>char kbuf[KSIZE];</a:t>
            </a:r>
          </a:p>
          <a:p>
            <a:pPr>
              <a:tabLst>
                <a:tab pos="914400" algn="l"/>
                <a:tab pos="2286000" algn="l"/>
              </a:tabLst>
            </a:pPr>
            <a:endParaRPr lang="en-US" sz="1600" dirty="0">
              <a:solidFill>
                <a:srgbClr val="000066"/>
              </a:solidFill>
              <a:latin typeface="Courier New" pitchFamily="49" charset="0"/>
            </a:endParaRPr>
          </a:p>
          <a:p>
            <a:pPr>
              <a:tabLst>
                <a:tab pos="914400" algn="l"/>
                <a:tab pos="2286000" algn="l"/>
              </a:tabLst>
            </a:pPr>
            <a:r>
              <a:rPr lang="en-US" sz="1600" dirty="0">
                <a:solidFill>
                  <a:srgbClr val="000066"/>
                </a:solidFill>
                <a:latin typeface="Courier New" pitchFamily="49" charset="0"/>
              </a:rPr>
              <a:t>/* Copy at most maxlen bytes from kernel region to user buffer */</a:t>
            </a:r>
          </a:p>
          <a:p>
            <a:pPr>
              <a:tabLst>
                <a:tab pos="914400" algn="l"/>
                <a:tab pos="2286000" algn="l"/>
              </a:tabLst>
            </a:pPr>
            <a:r>
              <a:rPr lang="en-US" sz="1600" dirty="0">
                <a:solidFill>
                  <a:srgbClr val="000066"/>
                </a:solidFill>
                <a:latin typeface="Courier New" pitchFamily="49" charset="0"/>
              </a:rPr>
              <a:t>int copy_from_kernel(void *user_dest, int maxlen) {</a:t>
            </a:r>
          </a:p>
          <a:p>
            <a:pPr>
              <a:tabLst>
                <a:tab pos="914400" algn="l"/>
                <a:tab pos="2286000" algn="l"/>
              </a:tabLst>
            </a:pPr>
            <a:r>
              <a:rPr lang="en-US" sz="1600" dirty="0">
                <a:solidFill>
                  <a:srgbClr val="000066"/>
                </a:solidFill>
                <a:latin typeface="Courier New" pitchFamily="49" charset="0"/>
              </a:rPr>
              <a:t>    /* Byte count len is minimum of buffer size and maxlen */</a:t>
            </a:r>
          </a:p>
          <a:p>
            <a:pPr>
              <a:tabLst>
                <a:tab pos="914400" algn="l"/>
                <a:tab pos="2286000" algn="l"/>
              </a:tabLst>
            </a:pPr>
            <a:r>
              <a:rPr lang="en-US" sz="1600" dirty="0">
                <a:solidFill>
                  <a:srgbClr val="000066"/>
                </a:solidFill>
                <a:latin typeface="Courier New" pitchFamily="49" charset="0"/>
              </a:rPr>
              <a:t>    int len = KSIZE &lt; maxlen ? KSIZE : maxlen;</a:t>
            </a:r>
          </a:p>
          <a:p>
            <a:pPr>
              <a:tabLst>
                <a:tab pos="914400" algn="l"/>
                <a:tab pos="2286000" algn="l"/>
              </a:tabLst>
            </a:pPr>
            <a:r>
              <a:rPr lang="en-US" sz="1600" dirty="0">
                <a:solidFill>
                  <a:srgbClr val="000066"/>
                </a:solidFill>
                <a:latin typeface="Courier New" pitchFamily="49" charset="0"/>
              </a:rPr>
              <a:t>    memcpy(user_dest, kbuf, len);</a:t>
            </a:r>
          </a:p>
          <a:p>
            <a:pPr>
              <a:tabLst>
                <a:tab pos="914400" algn="l"/>
                <a:tab pos="2286000" algn="l"/>
              </a:tabLst>
            </a:pPr>
            <a:r>
              <a:rPr lang="en-US" sz="1600" dirty="0">
                <a:solidFill>
                  <a:srgbClr val="000066"/>
                </a:solidFill>
                <a:latin typeface="Courier New" pitchFamily="49" charset="0"/>
              </a:rPr>
              <a:t>    return len;</a:t>
            </a:r>
          </a:p>
          <a:p>
            <a:pPr>
              <a:tabLst>
                <a:tab pos="914400" algn="l"/>
                <a:tab pos="2286000" algn="l"/>
              </a:tabLst>
            </a:pPr>
            <a:r>
              <a:rPr lang="en-US" sz="1600" dirty="0">
                <a:solidFill>
                  <a:srgbClr val="000066"/>
                </a:solidFill>
                <a:latin typeface="Courier New" pitchFamily="49" charset="0"/>
              </a:rPr>
              <a:t>}</a:t>
            </a:r>
          </a:p>
        </p:txBody>
      </p:sp>
      <p:sp>
        <p:nvSpPr>
          <p:cNvPr id="136197" name="Rectangle 5"/>
          <p:cNvSpPr>
            <a:spLocks noChangeArrowheads="1"/>
          </p:cNvSpPr>
          <p:nvPr/>
        </p:nvSpPr>
        <p:spPr bwMode="auto">
          <a:xfrm>
            <a:off x="522288" y="4495800"/>
            <a:ext cx="4497388"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a:solidFill>
                  <a:srgbClr val="000066"/>
                </a:solidFill>
                <a:latin typeface="Courier New" pitchFamily="49" charset="0"/>
              </a:rPr>
              <a:t>#define MSIZE 528</a:t>
            </a:r>
          </a:p>
          <a:p>
            <a:pPr>
              <a:tabLst>
                <a:tab pos="914400" algn="l"/>
                <a:tab pos="2286000" algn="l"/>
              </a:tabLst>
            </a:pPr>
            <a:endParaRPr lang="en-US" sz="1600">
              <a:solidFill>
                <a:srgbClr val="000066"/>
              </a:solidFill>
              <a:latin typeface="Courier New" pitchFamily="49" charset="0"/>
            </a:endParaRPr>
          </a:p>
          <a:p>
            <a:pPr>
              <a:tabLst>
                <a:tab pos="914400" algn="l"/>
                <a:tab pos="2286000" algn="l"/>
              </a:tabLst>
            </a:pPr>
            <a:r>
              <a:rPr lang="en-US" sz="1600">
                <a:solidFill>
                  <a:srgbClr val="000066"/>
                </a:solidFill>
                <a:latin typeface="Courier New" pitchFamily="49" charset="0"/>
              </a:rPr>
              <a:t>void getstuff() {</a:t>
            </a:r>
          </a:p>
          <a:p>
            <a:pPr>
              <a:tabLst>
                <a:tab pos="914400" algn="l"/>
                <a:tab pos="2286000" algn="l"/>
              </a:tabLst>
            </a:pPr>
            <a:r>
              <a:rPr lang="en-US" sz="1600">
                <a:solidFill>
                  <a:srgbClr val="000066"/>
                </a:solidFill>
                <a:latin typeface="Courier New" pitchFamily="49" charset="0"/>
              </a:rPr>
              <a:t>    char mybuf[MSIZE];</a:t>
            </a:r>
          </a:p>
          <a:p>
            <a:pPr>
              <a:tabLst>
                <a:tab pos="914400" algn="l"/>
                <a:tab pos="2286000" algn="l"/>
              </a:tabLst>
            </a:pPr>
            <a:r>
              <a:rPr lang="en-US" sz="1600">
                <a:solidFill>
                  <a:srgbClr val="000066"/>
                </a:solidFill>
                <a:latin typeface="Courier New" pitchFamily="49" charset="0"/>
              </a:rPr>
              <a:t>    copy_from_kernel(mybuf, MSIZE);</a:t>
            </a:r>
          </a:p>
          <a:p>
            <a:pPr>
              <a:tabLst>
                <a:tab pos="914400" algn="l"/>
                <a:tab pos="2286000" algn="l"/>
              </a:tabLst>
            </a:pPr>
            <a:r>
              <a:rPr lang="en-US" sz="1600">
                <a:solidFill>
                  <a:srgbClr val="000066"/>
                </a:solidFill>
                <a:latin typeface="Courier New" pitchFamily="49" charset="0"/>
              </a:rPr>
              <a:t>    printf(“%s\n”, mybuf);</a:t>
            </a:r>
          </a:p>
          <a:p>
            <a:pPr>
              <a:tabLst>
                <a:tab pos="914400" algn="l"/>
                <a:tab pos="2286000" algn="l"/>
              </a:tabLst>
            </a:pPr>
            <a:r>
              <a:rPr lang="en-US" sz="1600">
                <a:solidFill>
                  <a:srgbClr val="000066"/>
                </a:solidFill>
                <a:latin typeface="Courier New" pitchFamily="49" charset="0"/>
              </a:rPr>
              <a:t>}</a:t>
            </a:r>
          </a:p>
        </p:txBody>
      </p:sp>
    </p:spTree>
    <p:extLst>
      <p:ext uri="{BB962C8B-B14F-4D97-AF65-F5344CB8AC3E}">
        <p14:creationId xmlns:p14="http://schemas.microsoft.com/office/powerpoint/2010/main" val="2072776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Malicious Usage</a:t>
            </a:r>
          </a:p>
        </p:txBody>
      </p:sp>
      <p:sp>
        <p:nvSpPr>
          <p:cNvPr id="139267" name="Rectangle 3"/>
          <p:cNvSpPr>
            <a:spLocks noChangeArrowheads="1"/>
          </p:cNvSpPr>
          <p:nvPr/>
        </p:nvSpPr>
        <p:spPr bwMode="auto">
          <a:xfrm>
            <a:off x="522288" y="1447800"/>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rPr>
              <a:t>/* Kernel memory region holding user-accessible data */</a:t>
            </a:r>
          </a:p>
          <a:p>
            <a:pPr>
              <a:tabLst>
                <a:tab pos="914400" algn="l"/>
                <a:tab pos="2286000" algn="l"/>
              </a:tabLst>
            </a:pPr>
            <a:r>
              <a:rPr lang="en-US" sz="1600" dirty="0">
                <a:solidFill>
                  <a:srgbClr val="000066"/>
                </a:solidFill>
                <a:latin typeface="Courier New" pitchFamily="49" charset="0"/>
              </a:rPr>
              <a:t>#define KSIZE 1024</a:t>
            </a:r>
          </a:p>
          <a:p>
            <a:pPr>
              <a:tabLst>
                <a:tab pos="914400" algn="l"/>
                <a:tab pos="2286000" algn="l"/>
              </a:tabLst>
            </a:pPr>
            <a:r>
              <a:rPr lang="en-US" sz="1600" dirty="0">
                <a:solidFill>
                  <a:srgbClr val="000066"/>
                </a:solidFill>
                <a:latin typeface="Courier New" pitchFamily="49" charset="0"/>
              </a:rPr>
              <a:t>char </a:t>
            </a:r>
            <a:r>
              <a:rPr lang="en-US" sz="1600" dirty="0" err="1">
                <a:solidFill>
                  <a:srgbClr val="000066"/>
                </a:solidFill>
                <a:latin typeface="Courier New" pitchFamily="49" charset="0"/>
              </a:rPr>
              <a:t>kbuf[KSIZE</a:t>
            </a:r>
            <a:r>
              <a:rPr lang="en-US" sz="1600" dirty="0">
                <a:solidFill>
                  <a:srgbClr val="000066"/>
                </a:solidFill>
                <a:latin typeface="Courier New" pitchFamily="49" charset="0"/>
              </a:rPr>
              <a:t>];</a:t>
            </a:r>
          </a:p>
          <a:p>
            <a:pPr>
              <a:tabLst>
                <a:tab pos="914400" algn="l"/>
                <a:tab pos="2286000" algn="l"/>
              </a:tabLst>
            </a:pPr>
            <a:endParaRPr lang="en-US" sz="1600" dirty="0">
              <a:solidFill>
                <a:srgbClr val="000066"/>
              </a:solidFill>
              <a:latin typeface="Courier New" pitchFamily="49" charset="0"/>
            </a:endParaRPr>
          </a:p>
          <a:p>
            <a:pPr>
              <a:tabLst>
                <a:tab pos="914400" algn="l"/>
                <a:tab pos="2286000" algn="l"/>
              </a:tabLst>
            </a:pPr>
            <a:r>
              <a:rPr lang="en-US" sz="1600" dirty="0">
                <a:solidFill>
                  <a:srgbClr val="000066"/>
                </a:solidFill>
                <a:latin typeface="Courier New" pitchFamily="49" charset="0"/>
              </a:rPr>
              <a:t>/* Copy at most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bytes from kernel region to user buffer */</a:t>
            </a:r>
          </a:p>
          <a:p>
            <a:pPr>
              <a:tabLst>
                <a:tab pos="914400" algn="l"/>
                <a:tab pos="2286000" algn="l"/>
              </a:tabLst>
            </a:pP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copy_from_kernel(void</a:t>
            </a:r>
            <a:r>
              <a:rPr lang="en-US" sz="1600" dirty="0">
                <a:solidFill>
                  <a:srgbClr val="000066"/>
                </a:solidFill>
                <a:latin typeface="Courier New" pitchFamily="49" charset="0"/>
              </a:rPr>
              <a:t> *</a:t>
            </a:r>
            <a:r>
              <a:rPr lang="en-US" sz="1600" dirty="0" err="1">
                <a:solidFill>
                  <a:srgbClr val="000066"/>
                </a:solidFill>
                <a:latin typeface="Courier New" pitchFamily="49" charset="0"/>
              </a:rPr>
              <a:t>user_dest</a:t>
            </a:r>
            <a:r>
              <a:rPr lang="en-US" sz="1600" dirty="0">
                <a:solidFill>
                  <a:srgbClr val="000066"/>
                </a:solidFill>
                <a:latin typeface="Courier New" pitchFamily="49" charset="0"/>
              </a:rPr>
              <a:t>, </a:t>
            </a: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a:t>
            </a:r>
            <a:r>
              <a:rPr lang="en-US" sz="1600" dirty="0" smtClean="0">
                <a:solidFill>
                  <a:srgbClr val="000066"/>
                </a:solidFill>
                <a:latin typeface="Courier New" pitchFamily="49" charset="0"/>
              </a:rPr>
              <a:t>  /</a:t>
            </a:r>
            <a:r>
              <a:rPr lang="en-US" sz="1600" dirty="0">
                <a:solidFill>
                  <a:srgbClr val="000066"/>
                </a:solidFill>
                <a:latin typeface="Courier New" pitchFamily="49" charset="0"/>
              </a:rPr>
              <a:t>* Byte count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 is minimum of buffer size and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int</a:t>
            </a:r>
            <a:r>
              <a:rPr lang="en-US" sz="1600" dirty="0">
                <a:solidFill>
                  <a:srgbClr val="000066"/>
                </a:solidFill>
                <a:latin typeface="Courier New" pitchFamily="49" charset="0"/>
              </a:rPr>
              <a: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 = KSIZE &lt;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 ? KSIZE : </a:t>
            </a:r>
            <a:r>
              <a:rPr lang="en-US" sz="1600" dirty="0" err="1">
                <a:solidFill>
                  <a:srgbClr val="000066"/>
                </a:solidFill>
                <a:latin typeface="Courier New" pitchFamily="49" charset="0"/>
              </a:rPr>
              <a:t>maxlen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memcpy(user_dest</a:t>
            </a:r>
            <a:r>
              <a:rPr lang="en-US" sz="1600" dirty="0">
                <a:solidFill>
                  <a:srgbClr val="000066"/>
                </a:solidFill>
                <a:latin typeface="Courier New" pitchFamily="49" charset="0"/>
              </a:rPr>
              <a:t>, </a:t>
            </a:r>
            <a:r>
              <a:rPr lang="en-US" sz="1600" dirty="0" err="1">
                <a:solidFill>
                  <a:srgbClr val="000066"/>
                </a:solidFill>
                <a:latin typeface="Courier New" pitchFamily="49" charset="0"/>
              </a:rPr>
              <a:t>kbuf</a:t>
            </a:r>
            <a:r>
              <a:rPr lang="en-US" sz="1600" dirty="0">
                <a:solidFill>
                  <a:srgbClr val="000066"/>
                </a:solidFill>
                <a:latin typeface="Courier New" pitchFamily="49" charset="0"/>
              </a:rPr>
              <a:t>, </a:t>
            </a:r>
            <a:r>
              <a:rPr lang="en-US" sz="1600" dirty="0" err="1">
                <a:solidFill>
                  <a:srgbClr val="000066"/>
                </a:solidFill>
                <a:latin typeface="Courier New" pitchFamily="49" charset="0"/>
              </a:rPr>
              <a:t>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a:t>
            </a:r>
            <a:r>
              <a:rPr lang="en-US" sz="1600" dirty="0" smtClean="0">
                <a:solidFill>
                  <a:srgbClr val="000066"/>
                </a:solidFill>
                <a:latin typeface="Courier New" pitchFamily="49" charset="0"/>
              </a:rPr>
              <a:t>  return </a:t>
            </a:r>
            <a:r>
              <a:rPr lang="en-US" sz="1600" dirty="0" err="1">
                <a:solidFill>
                  <a:srgbClr val="000066"/>
                </a:solidFill>
                <a:latin typeface="Courier New" pitchFamily="49" charset="0"/>
              </a:rPr>
              <a:t>len</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a:t>
            </a:r>
          </a:p>
        </p:txBody>
      </p:sp>
      <p:sp>
        <p:nvSpPr>
          <p:cNvPr id="139268" name="Rectangle 4"/>
          <p:cNvSpPr>
            <a:spLocks noChangeArrowheads="1"/>
          </p:cNvSpPr>
          <p:nvPr/>
        </p:nvSpPr>
        <p:spPr bwMode="auto">
          <a:xfrm>
            <a:off x="522288" y="4495800"/>
            <a:ext cx="4619625" cy="1838325"/>
          </a:xfrm>
          <a:prstGeom prst="rect">
            <a:avLst/>
          </a:prstGeom>
          <a:solidFill>
            <a:srgbClr val="CDF1C5"/>
          </a:solidFill>
          <a:ln w="6350" cmpd="dbl">
            <a:solidFill>
              <a:srgbClr val="CDF1C5"/>
            </a:solidFill>
            <a:miter lim="800000"/>
            <a:headEnd/>
            <a:tailEnd/>
          </a:ln>
          <a:effectLst/>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rPr>
              <a:t>#define MSIZE 528</a:t>
            </a:r>
          </a:p>
          <a:p>
            <a:pPr>
              <a:tabLst>
                <a:tab pos="914400" algn="l"/>
                <a:tab pos="2286000" algn="l"/>
              </a:tabLst>
            </a:pPr>
            <a:endParaRPr lang="en-US" sz="1600" dirty="0">
              <a:ln>
                <a:solidFill>
                  <a:srgbClr val="CDF1C5"/>
                </a:solidFill>
              </a:ln>
              <a:solidFill>
                <a:srgbClr val="CDF1C5"/>
              </a:solidFill>
              <a:latin typeface="Courier New" pitchFamily="49" charset="0"/>
            </a:endParaRPr>
          </a:p>
          <a:p>
            <a:pPr>
              <a:tabLst>
                <a:tab pos="914400" algn="l"/>
                <a:tab pos="2286000" algn="l"/>
              </a:tabLst>
            </a:pPr>
            <a:r>
              <a:rPr lang="en-US" sz="1600" dirty="0">
                <a:solidFill>
                  <a:srgbClr val="000066"/>
                </a:solidFill>
                <a:latin typeface="Courier New" pitchFamily="49" charset="0"/>
              </a:rPr>
              <a:t>void </a:t>
            </a:r>
            <a:r>
              <a:rPr lang="en-US" sz="1600" dirty="0" err="1">
                <a:solidFill>
                  <a:srgbClr val="000066"/>
                </a:solidFill>
                <a:latin typeface="Courier New" pitchFamily="49" charset="0"/>
              </a:rPr>
              <a:t>getstuff</a:t>
            </a:r>
            <a:r>
              <a:rPr lang="en-US" sz="1600" dirty="0">
                <a:solidFill>
                  <a:srgbClr val="000066"/>
                </a:solidFill>
                <a:latin typeface="Courier New" pitchFamily="49" charset="0"/>
              </a:rPr>
              <a:t>() {</a:t>
            </a:r>
          </a:p>
          <a:p>
            <a:pPr>
              <a:tabLst>
                <a:tab pos="914400" algn="l"/>
                <a:tab pos="2286000" algn="l"/>
              </a:tabLst>
            </a:pPr>
            <a:r>
              <a:rPr lang="en-US" sz="1600" dirty="0">
                <a:solidFill>
                  <a:srgbClr val="000066"/>
                </a:solidFill>
                <a:latin typeface="Courier New" pitchFamily="49" charset="0"/>
              </a:rPr>
              <a:t>  </a:t>
            </a:r>
            <a:r>
              <a:rPr lang="en-US" sz="1600" dirty="0" smtClean="0">
                <a:solidFill>
                  <a:srgbClr val="000066"/>
                </a:solidFill>
                <a:latin typeface="Courier New" pitchFamily="49" charset="0"/>
              </a:rPr>
              <a:t>  char </a:t>
            </a:r>
            <a:r>
              <a:rPr lang="en-US" sz="1600" dirty="0" err="1">
                <a:solidFill>
                  <a:srgbClr val="000066"/>
                </a:solidFill>
                <a:latin typeface="Courier New" pitchFamily="49" charset="0"/>
              </a:rPr>
              <a:t>mybuf[MSIZE</a:t>
            </a:r>
            <a:r>
              <a:rPr lang="en-US" sz="1600" dirty="0">
                <a:solidFill>
                  <a:srgbClr val="000066"/>
                </a:solidFill>
                <a:latin typeface="Courier New" pitchFamily="49" charset="0"/>
              </a:rPr>
              <a:t>];</a:t>
            </a:r>
          </a:p>
          <a:p>
            <a:pPr>
              <a:tabLst>
                <a:tab pos="914400" algn="l"/>
                <a:tab pos="2286000" algn="l"/>
              </a:tabLst>
            </a:pPr>
            <a:r>
              <a:rPr lang="en-US" sz="1600" dirty="0">
                <a:solidFill>
                  <a:srgbClr val="000066"/>
                </a:solidFill>
                <a:latin typeface="Courier New" pitchFamily="49" charset="0"/>
              </a:rPr>
              <a:t>    </a:t>
            </a:r>
            <a:r>
              <a:rPr lang="en-US" sz="1600" dirty="0" err="1">
                <a:solidFill>
                  <a:srgbClr val="000066"/>
                </a:solidFill>
                <a:latin typeface="Courier New" pitchFamily="49" charset="0"/>
              </a:rPr>
              <a:t>copy_from_kernel</a:t>
            </a:r>
            <a:r>
              <a:rPr lang="en-US" sz="1600" dirty="0">
                <a:solidFill>
                  <a:srgbClr val="000066"/>
                </a:solidFill>
                <a:latin typeface="Courier New" pitchFamily="49" charset="0"/>
              </a:rPr>
              <a:t>(</a:t>
            </a:r>
            <a:r>
              <a:rPr lang="en-US" sz="1600" dirty="0" err="1">
                <a:solidFill>
                  <a:srgbClr val="000066"/>
                </a:solidFill>
                <a:latin typeface="Courier New" pitchFamily="49" charset="0"/>
              </a:rPr>
              <a:t>mybuf</a:t>
            </a:r>
            <a:r>
              <a:rPr lang="en-US" sz="1600" dirty="0">
                <a:solidFill>
                  <a:srgbClr val="000066"/>
                </a:solidFill>
                <a:latin typeface="Courier New" pitchFamily="49" charset="0"/>
              </a:rPr>
              <a:t>, -MSIZE);</a:t>
            </a:r>
          </a:p>
          <a:p>
            <a:pPr>
              <a:tabLst>
                <a:tab pos="914400" algn="l"/>
                <a:tab pos="2286000" algn="l"/>
              </a:tabLst>
            </a:pPr>
            <a:r>
              <a:rPr lang="en-US" sz="1600" dirty="0">
                <a:solidFill>
                  <a:srgbClr val="000066"/>
                </a:solidFill>
                <a:latin typeface="Courier New" pitchFamily="49" charset="0"/>
              </a:rPr>
              <a:t>    . . .</a:t>
            </a:r>
          </a:p>
          <a:p>
            <a:pPr>
              <a:tabLst>
                <a:tab pos="914400" algn="l"/>
                <a:tab pos="2286000" algn="l"/>
              </a:tabLst>
            </a:pPr>
            <a:r>
              <a:rPr lang="en-US" sz="1600" dirty="0">
                <a:solidFill>
                  <a:srgbClr val="000066"/>
                </a:solidFill>
                <a:latin typeface="Courier New" pitchFamily="49" charset="0"/>
              </a:rPr>
              <a:t>}</a:t>
            </a:r>
          </a:p>
        </p:txBody>
      </p:sp>
      <p:sp>
        <p:nvSpPr>
          <p:cNvPr id="5" name="Rectangle 5"/>
          <p:cNvSpPr>
            <a:spLocks noChangeArrowheads="1"/>
          </p:cNvSpPr>
          <p:nvPr/>
        </p:nvSpPr>
        <p:spPr bwMode="auto">
          <a:xfrm>
            <a:off x="3563604" y="774745"/>
            <a:ext cx="5123196" cy="520655"/>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400" dirty="0">
                <a:solidFill>
                  <a:srgbClr val="000066"/>
                </a:solidFill>
                <a:latin typeface="Courier New" pitchFamily="49" charset="0"/>
              </a:rPr>
              <a:t>/* Declaration of library function memcpy */</a:t>
            </a:r>
          </a:p>
          <a:p>
            <a:pPr>
              <a:tabLst>
                <a:tab pos="914400" algn="l"/>
                <a:tab pos="2286000" algn="l"/>
              </a:tabLst>
            </a:pPr>
            <a:r>
              <a:rPr lang="en-US" sz="1400" dirty="0">
                <a:solidFill>
                  <a:srgbClr val="000066"/>
                </a:solidFill>
                <a:latin typeface="Courier New" pitchFamily="49" charset="0"/>
              </a:rPr>
              <a:t>void *memcpy(void *dest, void *src, size_t n);</a:t>
            </a:r>
          </a:p>
        </p:txBody>
      </p:sp>
    </p:spTree>
    <p:extLst>
      <p:ext uri="{BB962C8B-B14F-4D97-AF65-F5344CB8AC3E}">
        <p14:creationId xmlns:p14="http://schemas.microsoft.com/office/powerpoint/2010/main" val="2372392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dirty="0" smtClean="0"/>
              <a:t>Code Security Example #2 – Multiplication Overflow</a:t>
            </a:r>
          </a:p>
        </p:txBody>
      </p:sp>
      <p:sp>
        <p:nvSpPr>
          <p:cNvPr id="37891" name="Rectangle 3"/>
          <p:cNvSpPr>
            <a:spLocks noGrp="1" noChangeArrowheads="1"/>
          </p:cNvSpPr>
          <p:nvPr>
            <p:ph type="body" idx="1"/>
          </p:nvPr>
        </p:nvSpPr>
        <p:spPr>
          <a:xfrm>
            <a:off x="304800" y="1250950"/>
            <a:ext cx="8307388" cy="1644650"/>
          </a:xfrm>
        </p:spPr>
        <p:txBody>
          <a:bodyPr/>
          <a:lstStyle/>
          <a:p>
            <a:r>
              <a:rPr lang="en-US" dirty="0" smtClean="0"/>
              <a:t>SUN XDR library</a:t>
            </a:r>
          </a:p>
          <a:p>
            <a:pPr lvl="1"/>
            <a:r>
              <a:rPr lang="en-US" dirty="0" smtClean="0"/>
              <a:t>Widely used library for transferring data between machines</a:t>
            </a:r>
          </a:p>
        </p:txBody>
      </p:sp>
      <p:sp>
        <p:nvSpPr>
          <p:cNvPr id="37892" name="Rectangle 10"/>
          <p:cNvSpPr>
            <a:spLocks noChangeArrowheads="1"/>
          </p:cNvSpPr>
          <p:nvPr/>
        </p:nvSpPr>
        <p:spPr bwMode="auto">
          <a:xfrm>
            <a:off x="381000" y="2362200"/>
            <a:ext cx="8452634" cy="335989"/>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wrap="none" lIns="90487" tIns="44450" rIns="90487" bIns="44450">
            <a:spAutoFit/>
          </a:bodyPr>
          <a:lstStyle/>
          <a:p>
            <a:pPr>
              <a:tabLst>
                <a:tab pos="914400" algn="l"/>
                <a:tab pos="2286000" algn="l"/>
              </a:tabLst>
            </a:pPr>
            <a:r>
              <a:rPr lang="en-US" sz="1600">
                <a:solidFill>
                  <a:srgbClr val="000066"/>
                </a:solidFill>
                <a:latin typeface="Courier New" pitchFamily="49" charset="0"/>
                <a:cs typeface="Courier New" pitchFamily="49" charset="0"/>
              </a:rPr>
              <a:t>void* copy_elements(void *ele_src[], int ele_cnt, size_t ele_size);</a:t>
            </a:r>
          </a:p>
        </p:txBody>
      </p:sp>
      <p:grpSp>
        <p:nvGrpSpPr>
          <p:cNvPr id="2" name="Group 32"/>
          <p:cNvGrpSpPr>
            <a:grpSpLocks/>
          </p:cNvGrpSpPr>
          <p:nvPr/>
        </p:nvGrpSpPr>
        <p:grpSpPr bwMode="auto">
          <a:xfrm>
            <a:off x="1466850" y="2968064"/>
            <a:ext cx="6762750" cy="1714500"/>
            <a:chOff x="1308" y="1224"/>
            <a:chExt cx="4260" cy="1080"/>
          </a:xfrm>
        </p:grpSpPr>
        <p:sp>
          <p:nvSpPr>
            <p:cNvPr id="37904" name="Rectangle 5"/>
            <p:cNvSpPr>
              <a:spLocks noChangeArrowheads="1"/>
            </p:cNvSpPr>
            <p:nvPr/>
          </p:nvSpPr>
          <p:spPr bwMode="auto">
            <a:xfrm>
              <a:off x="2400" y="1296"/>
              <a:ext cx="384" cy="528"/>
            </a:xfrm>
            <a:prstGeom prst="rect">
              <a:avLst/>
            </a:prstGeom>
            <a:solidFill>
              <a:srgbClr val="FFCCFF"/>
            </a:solidFill>
            <a:ln w="190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5" name="Rectangle 6"/>
            <p:cNvSpPr>
              <a:spLocks noChangeArrowheads="1"/>
            </p:cNvSpPr>
            <p:nvPr/>
          </p:nvSpPr>
          <p:spPr bwMode="auto">
            <a:xfrm>
              <a:off x="3168" y="1488"/>
              <a:ext cx="384" cy="528"/>
            </a:xfrm>
            <a:prstGeom prst="rect">
              <a:avLst/>
            </a:prstGeom>
            <a:solidFill>
              <a:srgbClr val="CCFFCC"/>
            </a:solidFill>
            <a:ln w="190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6" name="Rectangle 7"/>
            <p:cNvSpPr>
              <a:spLocks noChangeArrowheads="1"/>
            </p:cNvSpPr>
            <p:nvPr/>
          </p:nvSpPr>
          <p:spPr bwMode="auto">
            <a:xfrm>
              <a:off x="4032" y="1296"/>
              <a:ext cx="384" cy="528"/>
            </a:xfrm>
            <a:prstGeom prst="rect">
              <a:avLst/>
            </a:prstGeom>
            <a:solidFill>
              <a:srgbClr val="FFCC99"/>
            </a:solidFill>
            <a:ln w="190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7" name="Rectangle 8"/>
            <p:cNvSpPr>
              <a:spLocks noChangeArrowheads="1"/>
            </p:cNvSpPr>
            <p:nvPr/>
          </p:nvSpPr>
          <p:spPr bwMode="auto">
            <a:xfrm>
              <a:off x="5184" y="1728"/>
              <a:ext cx="384" cy="528"/>
            </a:xfrm>
            <a:prstGeom prst="rect">
              <a:avLst/>
            </a:prstGeom>
            <a:solidFill>
              <a:schemeClr val="accent2"/>
            </a:solidFill>
            <a:ln w="190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grpSp>
          <p:nvGrpSpPr>
            <p:cNvPr id="3" name="Group 22"/>
            <p:cNvGrpSpPr>
              <a:grpSpLocks/>
            </p:cNvGrpSpPr>
            <p:nvPr/>
          </p:nvGrpSpPr>
          <p:grpSpPr bwMode="auto">
            <a:xfrm>
              <a:off x="1392" y="1584"/>
              <a:ext cx="384" cy="720"/>
              <a:chOff x="288" y="2352"/>
              <a:chExt cx="384" cy="720"/>
            </a:xfrm>
          </p:grpSpPr>
          <p:sp>
            <p:nvSpPr>
              <p:cNvPr id="37925" name="Oval 11"/>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solidFill>
                    <a:srgbClr val="000066"/>
                  </a:solidFill>
                </a:endParaRPr>
              </a:p>
            </p:txBody>
          </p:sp>
          <p:grpSp>
            <p:nvGrpSpPr>
              <p:cNvPr id="5" name="Group 13"/>
              <p:cNvGrpSpPr>
                <a:grpSpLocks/>
              </p:cNvGrpSpPr>
              <p:nvPr/>
            </p:nvGrpSpPr>
            <p:grpSpPr bwMode="auto">
              <a:xfrm>
                <a:off x="288" y="2496"/>
                <a:ext cx="384" cy="192"/>
                <a:chOff x="288" y="2304"/>
                <a:chExt cx="384" cy="192"/>
              </a:xfrm>
            </p:grpSpPr>
            <p:sp>
              <p:nvSpPr>
                <p:cNvPr id="37922" name="Rectangle 14"/>
                <p:cNvSpPr>
                  <a:spLocks noChangeArrowheads="1"/>
                </p:cNvSpPr>
                <p:nvPr/>
              </p:nvSpPr>
              <p:spPr bwMode="auto">
                <a:xfrm>
                  <a:off x="288" y="2304"/>
                  <a:ext cx="384" cy="192"/>
                </a:xfrm>
                <a:prstGeom prst="rect">
                  <a:avLst/>
                </a:prstGeom>
                <a:noFill/>
                <a:ln w="19050">
                  <a:solidFill>
                    <a:schemeClr val="tx2"/>
                  </a:solidFill>
                  <a:miter lim="800000"/>
                  <a:headEnd/>
                  <a:tailEnd type="none" w="sm" len="sm"/>
                </a:ln>
              </p:spPr>
              <p:txBody>
                <a:bodyPr lIns="45720" rIns="45720" anchor="ctr">
                  <a:spAutoFit/>
                </a:bodyPr>
                <a:lstStyle/>
                <a:p>
                  <a:endParaRPr lang="en-US">
                    <a:solidFill>
                      <a:srgbClr val="000066"/>
                    </a:solidFill>
                  </a:endParaRPr>
                </a:p>
              </p:txBody>
            </p:sp>
            <p:sp>
              <p:nvSpPr>
                <p:cNvPr id="37923" name="Oval 15"/>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solidFill>
                      <a:srgbClr val="000066"/>
                    </a:solidFill>
                  </a:endParaRPr>
                </a:p>
              </p:txBody>
            </p:sp>
          </p:grpSp>
          <p:grpSp>
            <p:nvGrpSpPr>
              <p:cNvPr id="6" name="Group 16"/>
              <p:cNvGrpSpPr>
                <a:grpSpLocks/>
              </p:cNvGrpSpPr>
              <p:nvPr/>
            </p:nvGrpSpPr>
            <p:grpSpPr bwMode="auto">
              <a:xfrm>
                <a:off x="288" y="2688"/>
                <a:ext cx="384" cy="192"/>
                <a:chOff x="288" y="2304"/>
                <a:chExt cx="384" cy="192"/>
              </a:xfrm>
            </p:grpSpPr>
            <p:sp>
              <p:nvSpPr>
                <p:cNvPr id="37920" name="Rectangle 17"/>
                <p:cNvSpPr>
                  <a:spLocks noChangeArrowheads="1"/>
                </p:cNvSpPr>
                <p:nvPr/>
              </p:nvSpPr>
              <p:spPr bwMode="auto">
                <a:xfrm>
                  <a:off x="288" y="2304"/>
                  <a:ext cx="384" cy="192"/>
                </a:xfrm>
                <a:prstGeom prst="rect">
                  <a:avLst/>
                </a:prstGeom>
                <a:noFill/>
                <a:ln w="19050">
                  <a:solidFill>
                    <a:schemeClr val="tx2"/>
                  </a:solidFill>
                  <a:miter lim="800000"/>
                  <a:headEnd/>
                  <a:tailEnd type="none" w="sm" len="sm"/>
                </a:ln>
              </p:spPr>
              <p:txBody>
                <a:bodyPr lIns="45720" rIns="45720" anchor="ctr">
                  <a:spAutoFit/>
                </a:bodyPr>
                <a:lstStyle/>
                <a:p>
                  <a:endParaRPr lang="en-US">
                    <a:solidFill>
                      <a:srgbClr val="000066"/>
                    </a:solidFill>
                  </a:endParaRPr>
                </a:p>
              </p:txBody>
            </p:sp>
            <p:sp>
              <p:nvSpPr>
                <p:cNvPr id="37921" name="Oval 18"/>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solidFill>
                      <a:srgbClr val="000066"/>
                    </a:solidFill>
                  </a:endParaRPr>
                </a:p>
              </p:txBody>
            </p:sp>
          </p:grpSp>
          <p:grpSp>
            <p:nvGrpSpPr>
              <p:cNvPr id="7" name="Group 19"/>
              <p:cNvGrpSpPr>
                <a:grpSpLocks/>
              </p:cNvGrpSpPr>
              <p:nvPr/>
            </p:nvGrpSpPr>
            <p:grpSpPr bwMode="auto">
              <a:xfrm>
                <a:off x="288" y="2880"/>
                <a:ext cx="384" cy="192"/>
                <a:chOff x="288" y="2304"/>
                <a:chExt cx="384" cy="192"/>
              </a:xfrm>
            </p:grpSpPr>
            <p:sp>
              <p:nvSpPr>
                <p:cNvPr id="37918" name="Rectangle 20"/>
                <p:cNvSpPr>
                  <a:spLocks noChangeArrowheads="1"/>
                </p:cNvSpPr>
                <p:nvPr/>
              </p:nvSpPr>
              <p:spPr bwMode="auto">
                <a:xfrm>
                  <a:off x="288" y="2304"/>
                  <a:ext cx="384" cy="192"/>
                </a:xfrm>
                <a:prstGeom prst="rect">
                  <a:avLst/>
                </a:prstGeom>
                <a:noFill/>
                <a:ln w="19050">
                  <a:solidFill>
                    <a:schemeClr val="tx2"/>
                  </a:solidFill>
                  <a:miter lim="800000"/>
                  <a:headEnd/>
                  <a:tailEnd type="none" w="sm" len="sm"/>
                </a:ln>
              </p:spPr>
              <p:txBody>
                <a:bodyPr lIns="45720" rIns="45720" anchor="ctr">
                  <a:spAutoFit/>
                </a:bodyPr>
                <a:lstStyle/>
                <a:p>
                  <a:endParaRPr lang="en-US">
                    <a:solidFill>
                      <a:srgbClr val="000066"/>
                    </a:solidFill>
                  </a:endParaRPr>
                </a:p>
              </p:txBody>
            </p:sp>
            <p:sp>
              <p:nvSpPr>
                <p:cNvPr id="37919" name="Oval 21"/>
                <p:cNvSpPr>
                  <a:spLocks noChangeArrowheads="1"/>
                </p:cNvSpPr>
                <p:nvPr/>
              </p:nvSpPr>
              <p:spPr bwMode="auto">
                <a:xfrm>
                  <a:off x="432" y="2352"/>
                  <a:ext cx="96" cy="96"/>
                </a:xfrm>
                <a:prstGeom prst="ellipse">
                  <a:avLst/>
                </a:prstGeom>
                <a:solidFill>
                  <a:schemeClr val="tx1"/>
                </a:solidFill>
                <a:ln w="19050">
                  <a:solidFill>
                    <a:schemeClr val="tx1"/>
                  </a:solidFill>
                  <a:round/>
                  <a:headEnd/>
                  <a:tailEnd type="none" w="sm" len="sm"/>
                </a:ln>
              </p:spPr>
              <p:txBody>
                <a:bodyPr wrap="none" lIns="45720" rIns="45720" anchor="ctr">
                  <a:spAutoFit/>
                </a:bodyPr>
                <a:lstStyle/>
                <a:p>
                  <a:endParaRPr lang="en-US">
                    <a:solidFill>
                      <a:srgbClr val="000066"/>
                    </a:solidFill>
                  </a:endParaRPr>
                </a:p>
              </p:txBody>
            </p:sp>
          </p:grpSp>
        </p:grpSp>
        <p:sp>
          <p:nvSpPr>
            <p:cNvPr id="37909" name="Text Box 23"/>
            <p:cNvSpPr txBox="1">
              <a:spLocks noChangeArrowheads="1"/>
            </p:cNvSpPr>
            <p:nvPr/>
          </p:nvSpPr>
          <p:spPr bwMode="auto">
            <a:xfrm>
              <a:off x="1308" y="1224"/>
              <a:ext cx="660" cy="214"/>
            </a:xfrm>
            <a:prstGeom prst="rect">
              <a:avLst/>
            </a:prstGeom>
            <a:noFill/>
            <a:ln w="19050">
              <a:noFill/>
              <a:miter lim="800000"/>
              <a:headEnd/>
              <a:tailEnd type="none" w="sm" len="sm"/>
            </a:ln>
          </p:spPr>
          <p:txBody>
            <a:bodyPr wrap="none" lIns="45720" rIns="45720">
              <a:spAutoFit/>
            </a:bodyPr>
            <a:lstStyle/>
            <a:p>
              <a:r>
                <a:rPr lang="en-US">
                  <a:solidFill>
                    <a:srgbClr val="000066"/>
                  </a:solidFill>
                </a:rPr>
                <a:t>ele_src</a:t>
              </a:r>
            </a:p>
          </p:txBody>
        </p:sp>
        <p:sp>
          <p:nvSpPr>
            <p:cNvPr id="37910" name="Freeform 24"/>
            <p:cNvSpPr>
              <a:spLocks/>
            </p:cNvSpPr>
            <p:nvPr/>
          </p:nvSpPr>
          <p:spPr bwMode="auto">
            <a:xfrm>
              <a:off x="1584" y="1776"/>
              <a:ext cx="3600" cy="488"/>
            </a:xfrm>
            <a:custGeom>
              <a:avLst/>
              <a:gdLst>
                <a:gd name="T0" fmla="*/ 0 w 3600"/>
                <a:gd name="T1" fmla="*/ 432 h 488"/>
                <a:gd name="T2" fmla="*/ 2736 w 3600"/>
                <a:gd name="T3" fmla="*/ 432 h 488"/>
                <a:gd name="T4" fmla="*/ 3408 w 3600"/>
                <a:gd name="T5" fmla="*/ 96 h 488"/>
                <a:gd name="T6" fmla="*/ 3600 w 3600"/>
                <a:gd name="T7" fmla="*/ 0 h 488"/>
                <a:gd name="T8" fmla="*/ 0 60000 65536"/>
                <a:gd name="T9" fmla="*/ 0 60000 65536"/>
                <a:gd name="T10" fmla="*/ 0 60000 65536"/>
                <a:gd name="T11" fmla="*/ 0 60000 65536"/>
                <a:gd name="T12" fmla="*/ 0 w 3600"/>
                <a:gd name="T13" fmla="*/ 0 h 488"/>
                <a:gd name="T14" fmla="*/ 3600 w 3600"/>
                <a:gd name="T15" fmla="*/ 488 h 488"/>
              </a:gdLst>
              <a:ahLst/>
              <a:cxnLst>
                <a:cxn ang="T8">
                  <a:pos x="T0" y="T1"/>
                </a:cxn>
                <a:cxn ang="T9">
                  <a:pos x="T2" y="T3"/>
                </a:cxn>
                <a:cxn ang="T10">
                  <a:pos x="T4" y="T5"/>
                </a:cxn>
                <a:cxn ang="T11">
                  <a:pos x="T6" y="T7"/>
                </a:cxn>
              </a:cxnLst>
              <a:rect l="T12" t="T13" r="T14" b="T15"/>
              <a:pathLst>
                <a:path w="3600" h="488">
                  <a:moveTo>
                    <a:pt x="0" y="432"/>
                  </a:moveTo>
                  <a:cubicBezTo>
                    <a:pt x="1084" y="460"/>
                    <a:pt x="2168" y="488"/>
                    <a:pt x="2736" y="432"/>
                  </a:cubicBezTo>
                  <a:cubicBezTo>
                    <a:pt x="3304" y="376"/>
                    <a:pt x="3264" y="168"/>
                    <a:pt x="3408" y="96"/>
                  </a:cubicBezTo>
                  <a:cubicBezTo>
                    <a:pt x="3552" y="24"/>
                    <a:pt x="3576" y="12"/>
                    <a:pt x="3600" y="0"/>
                  </a:cubicBezTo>
                </a:path>
              </a:pathLst>
            </a:custGeom>
            <a:noFill/>
            <a:ln w="19050">
              <a:solidFill>
                <a:schemeClr val="tx1"/>
              </a:solidFill>
              <a:round/>
              <a:headEnd/>
              <a:tailEnd type="triangle" w="med" len="med"/>
            </a:ln>
          </p:spPr>
          <p:txBody>
            <a:bodyPr wrap="none" lIns="45720" rIns="45720" anchor="ctr">
              <a:spAutoFit/>
            </a:bodyPr>
            <a:lstStyle/>
            <a:p>
              <a:endParaRPr lang="en-US">
                <a:solidFill>
                  <a:srgbClr val="000066"/>
                </a:solidFill>
              </a:endParaRPr>
            </a:p>
          </p:txBody>
        </p:sp>
        <p:sp>
          <p:nvSpPr>
            <p:cNvPr id="37911" name="Freeform 25"/>
            <p:cNvSpPr>
              <a:spLocks/>
            </p:cNvSpPr>
            <p:nvPr/>
          </p:nvSpPr>
          <p:spPr bwMode="auto">
            <a:xfrm>
              <a:off x="1584" y="1294"/>
              <a:ext cx="2448" cy="932"/>
            </a:xfrm>
            <a:custGeom>
              <a:avLst/>
              <a:gdLst>
                <a:gd name="T0" fmla="*/ 0 w 2448"/>
                <a:gd name="T1" fmla="*/ 722 h 932"/>
                <a:gd name="T2" fmla="*/ 930 w 2448"/>
                <a:gd name="T3" fmla="*/ 812 h 932"/>
                <a:gd name="T4" fmla="*/ 2064 w 2448"/>
                <a:gd name="T5" fmla="*/ 818 h 932"/>
                <a:gd name="T6" fmla="*/ 2148 w 2448"/>
                <a:gd name="T7" fmla="*/ 128 h 932"/>
                <a:gd name="T8" fmla="*/ 2448 w 2448"/>
                <a:gd name="T9" fmla="*/ 50 h 932"/>
                <a:gd name="T10" fmla="*/ 0 60000 65536"/>
                <a:gd name="T11" fmla="*/ 0 60000 65536"/>
                <a:gd name="T12" fmla="*/ 0 60000 65536"/>
                <a:gd name="T13" fmla="*/ 0 60000 65536"/>
                <a:gd name="T14" fmla="*/ 0 60000 65536"/>
                <a:gd name="T15" fmla="*/ 0 w 2448"/>
                <a:gd name="T16" fmla="*/ 0 h 932"/>
                <a:gd name="T17" fmla="*/ 2448 w 2448"/>
                <a:gd name="T18" fmla="*/ 932 h 932"/>
              </a:gdLst>
              <a:ahLst/>
              <a:cxnLst>
                <a:cxn ang="T10">
                  <a:pos x="T0" y="T1"/>
                </a:cxn>
                <a:cxn ang="T11">
                  <a:pos x="T2" y="T3"/>
                </a:cxn>
                <a:cxn ang="T12">
                  <a:pos x="T4" y="T5"/>
                </a:cxn>
                <a:cxn ang="T13">
                  <a:pos x="T6" y="T7"/>
                </a:cxn>
                <a:cxn ang="T14">
                  <a:pos x="T8" y="T9"/>
                </a:cxn>
              </a:cxnLst>
              <a:rect l="T15" t="T16" r="T17" b="T18"/>
              <a:pathLst>
                <a:path w="2448" h="932">
                  <a:moveTo>
                    <a:pt x="0" y="722"/>
                  </a:moveTo>
                  <a:cubicBezTo>
                    <a:pt x="155" y="737"/>
                    <a:pt x="586" y="796"/>
                    <a:pt x="930" y="812"/>
                  </a:cubicBezTo>
                  <a:cubicBezTo>
                    <a:pt x="1274" y="828"/>
                    <a:pt x="1861" y="932"/>
                    <a:pt x="2064" y="818"/>
                  </a:cubicBezTo>
                  <a:cubicBezTo>
                    <a:pt x="2267" y="704"/>
                    <a:pt x="2084" y="256"/>
                    <a:pt x="2148" y="128"/>
                  </a:cubicBezTo>
                  <a:cubicBezTo>
                    <a:pt x="2212" y="0"/>
                    <a:pt x="2386" y="66"/>
                    <a:pt x="2448" y="50"/>
                  </a:cubicBezTo>
                </a:path>
              </a:pathLst>
            </a:custGeom>
            <a:noFill/>
            <a:ln w="19050">
              <a:solidFill>
                <a:schemeClr val="tx1"/>
              </a:solidFill>
              <a:round/>
              <a:headEnd/>
              <a:tailEnd type="triangle" w="med" len="med"/>
            </a:ln>
          </p:spPr>
          <p:txBody>
            <a:bodyPr wrap="none" lIns="45720" rIns="45720" anchor="ctr">
              <a:spAutoFit/>
            </a:bodyPr>
            <a:lstStyle/>
            <a:p>
              <a:endParaRPr lang="en-US">
                <a:solidFill>
                  <a:srgbClr val="000066"/>
                </a:solidFill>
              </a:endParaRPr>
            </a:p>
          </p:txBody>
        </p:sp>
        <p:sp>
          <p:nvSpPr>
            <p:cNvPr id="37912" name="Freeform 26"/>
            <p:cNvSpPr>
              <a:spLocks/>
            </p:cNvSpPr>
            <p:nvPr/>
          </p:nvSpPr>
          <p:spPr bwMode="auto">
            <a:xfrm>
              <a:off x="1584" y="1505"/>
              <a:ext cx="1584" cy="416"/>
            </a:xfrm>
            <a:custGeom>
              <a:avLst/>
              <a:gdLst>
                <a:gd name="T0" fmla="*/ 0 w 1584"/>
                <a:gd name="T1" fmla="*/ 319 h 416"/>
                <a:gd name="T2" fmla="*/ 960 w 1584"/>
                <a:gd name="T3" fmla="*/ 415 h 416"/>
                <a:gd name="T4" fmla="*/ 1296 w 1584"/>
                <a:gd name="T5" fmla="*/ 325 h 416"/>
                <a:gd name="T6" fmla="*/ 1422 w 1584"/>
                <a:gd name="T7" fmla="*/ 49 h 416"/>
                <a:gd name="T8" fmla="*/ 1584 w 1584"/>
                <a:gd name="T9" fmla="*/ 31 h 416"/>
                <a:gd name="T10" fmla="*/ 0 60000 65536"/>
                <a:gd name="T11" fmla="*/ 0 60000 65536"/>
                <a:gd name="T12" fmla="*/ 0 60000 65536"/>
                <a:gd name="T13" fmla="*/ 0 60000 65536"/>
                <a:gd name="T14" fmla="*/ 0 60000 65536"/>
                <a:gd name="T15" fmla="*/ 0 w 1584"/>
                <a:gd name="T16" fmla="*/ 0 h 416"/>
                <a:gd name="T17" fmla="*/ 1584 w 1584"/>
                <a:gd name="T18" fmla="*/ 416 h 416"/>
              </a:gdLst>
              <a:ahLst/>
              <a:cxnLst>
                <a:cxn ang="T10">
                  <a:pos x="T0" y="T1"/>
                </a:cxn>
                <a:cxn ang="T11">
                  <a:pos x="T2" y="T3"/>
                </a:cxn>
                <a:cxn ang="T12">
                  <a:pos x="T4" y="T5"/>
                </a:cxn>
                <a:cxn ang="T13">
                  <a:pos x="T6" y="T7"/>
                </a:cxn>
                <a:cxn ang="T14">
                  <a:pos x="T8" y="T9"/>
                </a:cxn>
              </a:cxnLst>
              <a:rect l="T15" t="T16" r="T17" b="T18"/>
              <a:pathLst>
                <a:path w="1584" h="416">
                  <a:moveTo>
                    <a:pt x="0" y="319"/>
                  </a:moveTo>
                  <a:cubicBezTo>
                    <a:pt x="364" y="367"/>
                    <a:pt x="744" y="414"/>
                    <a:pt x="960" y="415"/>
                  </a:cubicBezTo>
                  <a:cubicBezTo>
                    <a:pt x="1176" y="416"/>
                    <a:pt x="1219" y="386"/>
                    <a:pt x="1296" y="325"/>
                  </a:cubicBezTo>
                  <a:cubicBezTo>
                    <a:pt x="1373" y="264"/>
                    <a:pt x="1374" y="98"/>
                    <a:pt x="1422" y="49"/>
                  </a:cubicBezTo>
                  <a:cubicBezTo>
                    <a:pt x="1470" y="0"/>
                    <a:pt x="1550" y="35"/>
                    <a:pt x="1584" y="31"/>
                  </a:cubicBezTo>
                </a:path>
              </a:pathLst>
            </a:custGeom>
            <a:noFill/>
            <a:ln w="19050">
              <a:solidFill>
                <a:schemeClr val="tx1"/>
              </a:solidFill>
              <a:round/>
              <a:headEnd/>
              <a:tailEnd type="triangle" w="med" len="med"/>
            </a:ln>
          </p:spPr>
          <p:txBody>
            <a:bodyPr wrap="none" lIns="45720" rIns="45720" anchor="ctr">
              <a:spAutoFit/>
            </a:bodyPr>
            <a:lstStyle/>
            <a:p>
              <a:endParaRPr lang="en-US">
                <a:solidFill>
                  <a:srgbClr val="000066"/>
                </a:solidFill>
              </a:endParaRPr>
            </a:p>
          </p:txBody>
        </p:sp>
        <p:sp>
          <p:nvSpPr>
            <p:cNvPr id="37913" name="Freeform 27"/>
            <p:cNvSpPr>
              <a:spLocks/>
            </p:cNvSpPr>
            <p:nvPr/>
          </p:nvSpPr>
          <p:spPr bwMode="auto">
            <a:xfrm>
              <a:off x="1584" y="1384"/>
              <a:ext cx="816" cy="304"/>
            </a:xfrm>
            <a:custGeom>
              <a:avLst/>
              <a:gdLst>
                <a:gd name="T0" fmla="*/ 0 w 816"/>
                <a:gd name="T1" fmla="*/ 248 h 304"/>
                <a:gd name="T2" fmla="*/ 342 w 816"/>
                <a:gd name="T3" fmla="*/ 272 h 304"/>
                <a:gd name="T4" fmla="*/ 576 w 816"/>
                <a:gd name="T5" fmla="*/ 56 h 304"/>
                <a:gd name="T6" fmla="*/ 816 w 816"/>
                <a:gd name="T7" fmla="*/ 8 h 304"/>
                <a:gd name="T8" fmla="*/ 0 60000 65536"/>
                <a:gd name="T9" fmla="*/ 0 60000 65536"/>
                <a:gd name="T10" fmla="*/ 0 60000 65536"/>
                <a:gd name="T11" fmla="*/ 0 60000 65536"/>
                <a:gd name="T12" fmla="*/ 0 w 816"/>
                <a:gd name="T13" fmla="*/ 0 h 304"/>
                <a:gd name="T14" fmla="*/ 816 w 816"/>
                <a:gd name="T15" fmla="*/ 304 h 304"/>
              </a:gdLst>
              <a:ahLst/>
              <a:cxnLst>
                <a:cxn ang="T8">
                  <a:pos x="T0" y="T1"/>
                </a:cxn>
                <a:cxn ang="T9">
                  <a:pos x="T2" y="T3"/>
                </a:cxn>
                <a:cxn ang="T10">
                  <a:pos x="T4" y="T5"/>
                </a:cxn>
                <a:cxn ang="T11">
                  <a:pos x="T6" y="T7"/>
                </a:cxn>
              </a:cxnLst>
              <a:rect l="T12" t="T13" r="T14" b="T15"/>
              <a:pathLst>
                <a:path w="816" h="304">
                  <a:moveTo>
                    <a:pt x="0" y="248"/>
                  </a:moveTo>
                  <a:cubicBezTo>
                    <a:pt x="57" y="252"/>
                    <a:pt x="246" y="304"/>
                    <a:pt x="342" y="272"/>
                  </a:cubicBezTo>
                  <a:cubicBezTo>
                    <a:pt x="438" y="240"/>
                    <a:pt x="497" y="100"/>
                    <a:pt x="576" y="56"/>
                  </a:cubicBezTo>
                  <a:cubicBezTo>
                    <a:pt x="655" y="12"/>
                    <a:pt x="736" y="0"/>
                    <a:pt x="816" y="8"/>
                  </a:cubicBezTo>
                </a:path>
              </a:pathLst>
            </a:custGeom>
            <a:noFill/>
            <a:ln w="19050">
              <a:solidFill>
                <a:schemeClr val="tx1"/>
              </a:solidFill>
              <a:round/>
              <a:headEnd/>
              <a:tailEnd type="triangle" w="med" len="med"/>
            </a:ln>
          </p:spPr>
          <p:txBody>
            <a:bodyPr wrap="none" lIns="45720" rIns="45720" anchor="ctr">
              <a:spAutoFit/>
            </a:bodyPr>
            <a:lstStyle/>
            <a:p>
              <a:endParaRPr lang="en-US">
                <a:solidFill>
                  <a:srgbClr val="000066"/>
                </a:solidFill>
              </a:endParaRPr>
            </a:p>
          </p:txBody>
        </p:sp>
      </p:grpSp>
      <p:grpSp>
        <p:nvGrpSpPr>
          <p:cNvPr id="8" name="Group 44"/>
          <p:cNvGrpSpPr>
            <a:grpSpLocks/>
          </p:cNvGrpSpPr>
          <p:nvPr/>
        </p:nvGrpSpPr>
        <p:grpSpPr bwMode="auto">
          <a:xfrm>
            <a:off x="1371600" y="5065717"/>
            <a:ext cx="2590800" cy="1335088"/>
            <a:chOff x="864" y="3191"/>
            <a:chExt cx="1632" cy="841"/>
          </a:xfrm>
        </p:grpSpPr>
        <p:sp>
          <p:nvSpPr>
            <p:cNvPr id="37902" name="Rectangle 34"/>
            <p:cNvSpPr>
              <a:spLocks noChangeArrowheads="1"/>
            </p:cNvSpPr>
            <p:nvPr/>
          </p:nvSpPr>
          <p:spPr bwMode="auto">
            <a:xfrm>
              <a:off x="960" y="3504"/>
              <a:ext cx="1536" cy="528"/>
            </a:xfrm>
            <a:prstGeom prst="rect">
              <a:avLst/>
            </a:prstGeom>
            <a:noFill/>
            <a:ln w="57150">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3" name="Text Box 42"/>
            <p:cNvSpPr txBox="1">
              <a:spLocks noChangeArrowheads="1"/>
            </p:cNvSpPr>
            <p:nvPr/>
          </p:nvSpPr>
          <p:spPr bwMode="auto">
            <a:xfrm>
              <a:off x="864" y="3191"/>
              <a:ext cx="1432" cy="213"/>
            </a:xfrm>
            <a:prstGeom prst="rect">
              <a:avLst/>
            </a:prstGeom>
            <a:noFill/>
            <a:ln w="19050">
              <a:noFill/>
              <a:miter lim="800000"/>
              <a:headEnd/>
              <a:tailEnd type="none" w="sm" len="sm"/>
            </a:ln>
          </p:spPr>
          <p:txBody>
            <a:bodyPr wrap="none" lIns="45720" rIns="45720">
              <a:spAutoFit/>
            </a:bodyPr>
            <a:lstStyle/>
            <a:p>
              <a:r>
                <a:rPr lang="en-US" sz="1600" dirty="0" err="1">
                  <a:solidFill>
                    <a:srgbClr val="000066"/>
                  </a:solidFill>
                  <a:latin typeface="Calibri" pitchFamily="34" charset="0"/>
                </a:rPr>
                <a:t>malloc</a:t>
              </a:r>
              <a:r>
                <a:rPr lang="en-US" sz="1600" dirty="0">
                  <a:solidFill>
                    <a:srgbClr val="000066"/>
                  </a:solidFill>
                  <a:latin typeface="Calibri" pitchFamily="34" charset="0"/>
                </a:rPr>
                <a:t>(</a:t>
              </a:r>
              <a:r>
                <a:rPr lang="en-US" sz="1600" dirty="0" err="1">
                  <a:solidFill>
                    <a:srgbClr val="000066"/>
                  </a:solidFill>
                  <a:latin typeface="Calibri" pitchFamily="34" charset="0"/>
                </a:rPr>
                <a:t>ele_cnt</a:t>
              </a:r>
              <a:r>
                <a:rPr lang="en-US" sz="1600" dirty="0">
                  <a:solidFill>
                    <a:srgbClr val="000066"/>
                  </a:solidFill>
                  <a:latin typeface="Calibri" pitchFamily="34" charset="0"/>
                </a:rPr>
                <a:t> * </a:t>
              </a:r>
              <a:r>
                <a:rPr lang="en-US" sz="1600" dirty="0" err="1">
                  <a:solidFill>
                    <a:srgbClr val="000066"/>
                  </a:solidFill>
                  <a:latin typeface="Calibri" pitchFamily="34" charset="0"/>
                </a:rPr>
                <a:t>ele_size</a:t>
              </a:r>
              <a:r>
                <a:rPr lang="en-US" sz="1600" dirty="0">
                  <a:solidFill>
                    <a:srgbClr val="000066"/>
                  </a:solidFill>
                  <a:latin typeface="Calibri" pitchFamily="34" charset="0"/>
                </a:rPr>
                <a:t>)</a:t>
              </a:r>
            </a:p>
          </p:txBody>
        </p:sp>
      </p:grpSp>
      <p:grpSp>
        <p:nvGrpSpPr>
          <p:cNvPr id="9" name="Group 41"/>
          <p:cNvGrpSpPr>
            <a:grpSpLocks/>
          </p:cNvGrpSpPr>
          <p:nvPr/>
        </p:nvGrpSpPr>
        <p:grpSpPr bwMode="auto">
          <a:xfrm>
            <a:off x="1524000" y="5562600"/>
            <a:ext cx="2438400" cy="838200"/>
            <a:chOff x="2976" y="3504"/>
            <a:chExt cx="1536" cy="528"/>
          </a:xfrm>
        </p:grpSpPr>
        <p:grpSp>
          <p:nvGrpSpPr>
            <p:cNvPr id="10" name="Group 35"/>
            <p:cNvGrpSpPr>
              <a:grpSpLocks/>
            </p:cNvGrpSpPr>
            <p:nvPr/>
          </p:nvGrpSpPr>
          <p:grpSpPr bwMode="auto">
            <a:xfrm>
              <a:off x="2976" y="3504"/>
              <a:ext cx="1536" cy="528"/>
              <a:chOff x="960" y="3504"/>
              <a:chExt cx="1536" cy="528"/>
            </a:xfrm>
          </p:grpSpPr>
          <p:sp>
            <p:nvSpPr>
              <p:cNvPr id="37898" name="Rectangle 36"/>
              <p:cNvSpPr>
                <a:spLocks noChangeArrowheads="1"/>
              </p:cNvSpPr>
              <p:nvPr/>
            </p:nvSpPr>
            <p:spPr bwMode="auto">
              <a:xfrm>
                <a:off x="960" y="3504"/>
                <a:ext cx="384" cy="528"/>
              </a:xfrm>
              <a:prstGeom prst="rect">
                <a:avLst/>
              </a:prstGeom>
              <a:solidFill>
                <a:srgbClr val="FFCCFF"/>
              </a:solid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899" name="Rectangle 37"/>
              <p:cNvSpPr>
                <a:spLocks noChangeArrowheads="1"/>
              </p:cNvSpPr>
              <p:nvPr/>
            </p:nvSpPr>
            <p:spPr bwMode="auto">
              <a:xfrm>
                <a:off x="1344" y="3504"/>
                <a:ext cx="384" cy="528"/>
              </a:xfrm>
              <a:prstGeom prst="rect">
                <a:avLst/>
              </a:prstGeom>
              <a:solidFill>
                <a:srgbClr val="CCFFCC"/>
              </a:solid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0" name="Rectangle 38"/>
              <p:cNvSpPr>
                <a:spLocks noChangeArrowheads="1"/>
              </p:cNvSpPr>
              <p:nvPr/>
            </p:nvSpPr>
            <p:spPr bwMode="auto">
              <a:xfrm>
                <a:off x="1728" y="3504"/>
                <a:ext cx="384" cy="528"/>
              </a:xfrm>
              <a:prstGeom prst="rect">
                <a:avLst/>
              </a:prstGeom>
              <a:solidFill>
                <a:srgbClr val="FFCC99"/>
              </a:solid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sp>
            <p:nvSpPr>
              <p:cNvPr id="37901" name="Rectangle 39"/>
              <p:cNvSpPr>
                <a:spLocks noChangeArrowheads="1"/>
              </p:cNvSpPr>
              <p:nvPr/>
            </p:nvSpPr>
            <p:spPr bwMode="auto">
              <a:xfrm>
                <a:off x="2112" y="3504"/>
                <a:ext cx="384" cy="528"/>
              </a:xfrm>
              <a:prstGeom prst="rect">
                <a:avLst/>
              </a:prstGeom>
              <a:solidFill>
                <a:schemeClr val="accent2"/>
              </a:solid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grpSp>
        <p:sp>
          <p:nvSpPr>
            <p:cNvPr id="37897" name="Rectangle 40"/>
            <p:cNvSpPr>
              <a:spLocks noChangeArrowheads="1"/>
            </p:cNvSpPr>
            <p:nvPr/>
          </p:nvSpPr>
          <p:spPr bwMode="auto">
            <a:xfrm>
              <a:off x="2976" y="3504"/>
              <a:ext cx="1536" cy="528"/>
            </a:xfrm>
            <a:prstGeom prst="rect">
              <a:avLst/>
            </a:prstGeom>
            <a:noFill/>
            <a:ln w="9525">
              <a:solidFill>
                <a:schemeClr val="tx2"/>
              </a:solidFill>
              <a:miter lim="800000"/>
              <a:headEnd/>
              <a:tailEnd type="none" w="sm" len="sm"/>
            </a:ln>
          </p:spPr>
          <p:txBody>
            <a:bodyPr wrap="none" lIns="45720" rIns="45720" anchor="ctr">
              <a:spAutoFit/>
            </a:bodyPr>
            <a:lstStyle/>
            <a:p>
              <a:endParaRPr lang="en-US">
                <a:solidFill>
                  <a:srgbClr val="000066"/>
                </a:solidFill>
              </a:endParaRPr>
            </a:p>
          </p:txBody>
        </p:sp>
      </p:grpSp>
      <p:sp>
        <p:nvSpPr>
          <p:cNvPr id="38" name="Rectangle 14"/>
          <p:cNvSpPr>
            <a:spLocks noChangeArrowheads="1"/>
          </p:cNvSpPr>
          <p:nvPr/>
        </p:nvSpPr>
        <p:spPr bwMode="auto">
          <a:xfrm>
            <a:off x="1600200" y="3460189"/>
            <a:ext cx="609600" cy="304800"/>
          </a:xfrm>
          <a:prstGeom prst="rect">
            <a:avLst/>
          </a:prstGeom>
          <a:noFill/>
          <a:ln w="19050">
            <a:solidFill>
              <a:schemeClr val="tx2"/>
            </a:solidFill>
            <a:miter lim="800000"/>
            <a:headEnd/>
            <a:tailEnd type="none" w="sm" len="sm"/>
          </a:ln>
        </p:spPr>
        <p:txBody>
          <a:bodyPr lIns="45720" rIns="45720" anchor="ctr">
            <a:spAutoFit/>
          </a:bodyPr>
          <a:lstStyle/>
          <a:p>
            <a:endParaRPr lang="en-US">
              <a:solidFill>
                <a:srgbClr val="000066"/>
              </a:solidFill>
            </a:endParaRPr>
          </a:p>
        </p:txBody>
      </p:sp>
    </p:spTree>
    <p:extLst>
      <p:ext uri="{BB962C8B-B14F-4D97-AF65-F5344CB8AC3E}">
        <p14:creationId xmlns:p14="http://schemas.microsoft.com/office/powerpoint/2010/main" val="2454447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t>XDR Code</a:t>
            </a:r>
          </a:p>
        </p:txBody>
      </p:sp>
      <p:sp>
        <p:nvSpPr>
          <p:cNvPr id="38915" name="Rectangle 4"/>
          <p:cNvSpPr>
            <a:spLocks noChangeArrowheads="1"/>
          </p:cNvSpPr>
          <p:nvPr/>
        </p:nvSpPr>
        <p:spPr bwMode="auto">
          <a:xfrm>
            <a:off x="368799" y="1400175"/>
            <a:ext cx="8555627" cy="4767972"/>
          </a:xfrm>
          <a:prstGeom prst="rect">
            <a:avLst/>
          </a:prstGeom>
          <a:solidFill>
            <a:srgbClr val="F7F5CD"/>
          </a:solidFill>
          <a:ln w="12700" cap="flat" cmpd="sng" algn="ctr">
            <a:solidFill>
              <a:schemeClr val="tx1"/>
            </a:solidFill>
            <a:prstDash val="solid"/>
            <a:miter lim="800000"/>
            <a:headEnd type="none" w="med" len="med"/>
            <a:tailEnd type="none" w="med" len="med"/>
          </a:ln>
        </p:spPr>
        <p:txBody>
          <a:bodyPr wrap="none" lIns="90487" tIns="44450" rIns="90487" bIns="44450">
            <a:spAutoFit/>
          </a:bodyPr>
          <a:lstStyle/>
          <a:p>
            <a:pPr>
              <a:tabLst>
                <a:tab pos="914400" algn="l"/>
                <a:tab pos="2286000" algn="l"/>
              </a:tabLst>
            </a:pPr>
            <a:r>
              <a:rPr lang="en-US" sz="1600" dirty="0">
                <a:solidFill>
                  <a:srgbClr val="000066"/>
                </a:solidFill>
                <a:latin typeface="Courier New" pitchFamily="49" charset="0"/>
                <a:cs typeface="Courier New" pitchFamily="49" charset="0"/>
              </a:rPr>
              <a:t>void* </a:t>
            </a:r>
            <a:r>
              <a:rPr lang="en-US" sz="1600" dirty="0" err="1">
                <a:solidFill>
                  <a:srgbClr val="000066"/>
                </a:solidFill>
                <a:latin typeface="Courier New" pitchFamily="49" charset="0"/>
                <a:cs typeface="Courier New" pitchFamily="49" charset="0"/>
              </a:rPr>
              <a:t>copy_elements(void</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ele_src</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int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ele_cnt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size_t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 Allocate buffer for </a:t>
            </a:r>
            <a:r>
              <a:rPr lang="en-US" sz="1600" dirty="0" err="1">
                <a:solidFill>
                  <a:srgbClr val="000066"/>
                </a:solidFill>
                <a:latin typeface="Courier New" pitchFamily="49" charset="0"/>
                <a:cs typeface="Courier New" pitchFamily="49" charset="0"/>
              </a:rPr>
              <a:t>ele_cnt</a:t>
            </a:r>
            <a:r>
              <a:rPr lang="en-US" sz="1600" dirty="0">
                <a:solidFill>
                  <a:srgbClr val="000066"/>
                </a:solidFill>
                <a:latin typeface="Courier New" pitchFamily="49" charset="0"/>
                <a:cs typeface="Courier New" pitchFamily="49" charset="0"/>
              </a:rPr>
              <a:t> objects, each of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 bytes</a:t>
            </a:r>
          </a:p>
          <a:p>
            <a:pPr>
              <a:tabLst>
                <a:tab pos="914400" algn="l"/>
                <a:tab pos="2286000" algn="l"/>
              </a:tabLst>
            </a:pPr>
            <a:r>
              <a:rPr lang="en-US" sz="1600" dirty="0">
                <a:solidFill>
                  <a:srgbClr val="000066"/>
                </a:solidFill>
                <a:latin typeface="Courier New" pitchFamily="49" charset="0"/>
                <a:cs typeface="Courier New" pitchFamily="49" charset="0"/>
              </a:rPr>
              <a:t>     * and copy from locations designated by </a:t>
            </a:r>
            <a:r>
              <a:rPr lang="en-US" sz="1600" dirty="0" err="1">
                <a:solidFill>
                  <a:srgbClr val="000066"/>
                </a:solidFill>
                <a:latin typeface="Courier New" pitchFamily="49" charset="0"/>
                <a:cs typeface="Courier New" pitchFamily="49" charset="0"/>
              </a:rPr>
              <a:t>ele_src</a:t>
            </a:r>
            <a:endParaRPr lang="en-US" sz="1600" dirty="0">
              <a:solidFill>
                <a:srgbClr val="000066"/>
              </a:solidFill>
              <a:latin typeface="Courier New" pitchFamily="49" charset="0"/>
              <a:cs typeface="Courier New" pitchFamily="49" charset="0"/>
            </a:endParaRPr>
          </a:p>
          <a:p>
            <a:pPr>
              <a:tabLst>
                <a:tab pos="914400" algn="l"/>
                <a:tab pos="2286000" algn="l"/>
              </a:tabLst>
            </a:pP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void *result = </a:t>
            </a:r>
            <a:r>
              <a:rPr lang="en-US" sz="1600" dirty="0" err="1">
                <a:solidFill>
                  <a:srgbClr val="000066"/>
                </a:solidFill>
                <a:latin typeface="Courier New" pitchFamily="49" charset="0"/>
                <a:cs typeface="Courier New" pitchFamily="49" charset="0"/>
              </a:rPr>
              <a:t>malloc(ele_cnt</a:t>
            </a:r>
            <a:r>
              <a:rPr lang="en-US" sz="1600" dirty="0">
                <a:solidFill>
                  <a:srgbClr val="000066"/>
                </a:solidFill>
                <a:latin typeface="Courier New" pitchFamily="49" charset="0"/>
                <a:cs typeface="Courier New" pitchFamily="49" charset="0"/>
              </a:rPr>
              <a:t> *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a:t>
            </a:r>
          </a:p>
          <a:p>
            <a:pPr>
              <a:tabLst>
                <a:tab pos="914400" algn="l"/>
                <a:tab pos="2286000" algn="l"/>
              </a:tabLst>
            </a:pPr>
            <a:r>
              <a:rPr lang="en-US" sz="1600" dirty="0">
                <a:solidFill>
                  <a:srgbClr val="000066"/>
                </a:solidFill>
                <a:latin typeface="Courier New" pitchFamily="49" charset="0"/>
                <a:cs typeface="Courier New" pitchFamily="49" charset="0"/>
              </a:rPr>
              <a:t>    if (result == NULL)</a:t>
            </a:r>
          </a:p>
          <a:p>
            <a:pPr>
              <a:tabLst>
                <a:tab pos="914400" algn="l"/>
                <a:tab pos="2286000" algn="l"/>
              </a:tabLst>
            </a:pPr>
            <a:r>
              <a:rPr lang="en-US" sz="1600" dirty="0">
                <a:solidFill>
                  <a:srgbClr val="000066"/>
                </a:solidFill>
                <a:latin typeface="Courier New" pitchFamily="49" charset="0"/>
                <a:cs typeface="Courier New" pitchFamily="49" charset="0"/>
              </a:rPr>
              <a:t>	/* </a:t>
            </a:r>
            <a:r>
              <a:rPr lang="en-US" sz="1600" dirty="0" err="1">
                <a:solidFill>
                  <a:srgbClr val="000066"/>
                </a:solidFill>
                <a:latin typeface="Courier New" pitchFamily="49" charset="0"/>
                <a:cs typeface="Courier New" pitchFamily="49" charset="0"/>
              </a:rPr>
              <a:t>malloc</a:t>
            </a:r>
            <a:r>
              <a:rPr lang="en-US" sz="1600" dirty="0">
                <a:solidFill>
                  <a:srgbClr val="000066"/>
                </a:solidFill>
                <a:latin typeface="Courier New" pitchFamily="49" charset="0"/>
                <a:cs typeface="Courier New" pitchFamily="49" charset="0"/>
              </a:rPr>
              <a:t> failed */</a:t>
            </a:r>
          </a:p>
          <a:p>
            <a:pPr>
              <a:tabLst>
                <a:tab pos="914400" algn="l"/>
                <a:tab pos="2286000" algn="l"/>
              </a:tabLst>
            </a:pPr>
            <a:r>
              <a:rPr lang="en-US" sz="1600" dirty="0">
                <a:solidFill>
                  <a:srgbClr val="000066"/>
                </a:solidFill>
                <a:latin typeface="Courier New" pitchFamily="49" charset="0"/>
                <a:cs typeface="Courier New" pitchFamily="49" charset="0"/>
              </a:rPr>
              <a:t>	return NULL;</a:t>
            </a:r>
          </a:p>
          <a:p>
            <a:pPr>
              <a:tabLst>
                <a:tab pos="914400" algn="l"/>
                <a:tab pos="2286000" algn="l"/>
              </a:tabLst>
            </a:pPr>
            <a:r>
              <a:rPr lang="en-US" sz="1600" dirty="0">
                <a:solidFill>
                  <a:srgbClr val="000066"/>
                </a:solidFill>
                <a:latin typeface="Courier New" pitchFamily="49" charset="0"/>
                <a:cs typeface="Courier New" pitchFamily="49" charset="0"/>
              </a:rPr>
              <a:t>    void *next = result;</a:t>
            </a:r>
          </a:p>
          <a:p>
            <a:pPr>
              <a:tabLst>
                <a:tab pos="914400" algn="l"/>
                <a:tab pos="2286000" algn="l"/>
              </a:tabLst>
            </a:pP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int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a:t>
            </a:r>
          </a:p>
          <a:p>
            <a:pPr>
              <a:tabLst>
                <a:tab pos="914400" algn="l"/>
                <a:tab pos="2286000" algn="l"/>
              </a:tabLst>
            </a:pPr>
            <a:r>
              <a:rPr lang="en-US" sz="1600" dirty="0">
                <a:solidFill>
                  <a:srgbClr val="000066"/>
                </a:solidFill>
                <a:latin typeface="Courier New" pitchFamily="49" charset="0"/>
                <a:cs typeface="Courier New" pitchFamily="49" charset="0"/>
              </a:rPr>
              <a:t>    for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 = 0;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 &lt; </a:t>
            </a:r>
            <a:r>
              <a:rPr lang="en-US" sz="1600" dirty="0" err="1">
                <a:solidFill>
                  <a:srgbClr val="000066"/>
                </a:solidFill>
                <a:latin typeface="Courier New" pitchFamily="49" charset="0"/>
                <a:cs typeface="Courier New" pitchFamily="49" charset="0"/>
              </a:rPr>
              <a:t>ele_cnt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 Copy object </a:t>
            </a:r>
            <a:r>
              <a:rPr lang="en-US" sz="1600" dirty="0" err="1">
                <a:solidFill>
                  <a:srgbClr val="000066"/>
                </a:solidFill>
                <a:latin typeface="Courier New" pitchFamily="49" charset="0"/>
                <a:cs typeface="Courier New" pitchFamily="49" charset="0"/>
              </a:rPr>
              <a:t>i</a:t>
            </a:r>
            <a:r>
              <a:rPr lang="en-US" sz="1600" dirty="0">
                <a:solidFill>
                  <a:srgbClr val="000066"/>
                </a:solidFill>
                <a:latin typeface="Courier New" pitchFamily="49" charset="0"/>
                <a:cs typeface="Courier New" pitchFamily="49" charset="0"/>
              </a:rPr>
              <a:t> to destination */</a:t>
            </a:r>
          </a:p>
          <a:p>
            <a:pPr>
              <a:tabLst>
                <a:tab pos="914400" algn="l"/>
                <a:tab pos="2286000" algn="l"/>
              </a:tabLst>
            </a:pP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memcpy(next</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ele_src[i</a:t>
            </a:r>
            <a:r>
              <a:rPr lang="en-US" sz="1600" dirty="0">
                <a:solidFill>
                  <a:srgbClr val="000066"/>
                </a:solidFill>
                <a:latin typeface="Courier New" pitchFamily="49" charset="0"/>
                <a:cs typeface="Courier New" pitchFamily="49" charset="0"/>
              </a:rPr>
              <a:t>],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a:t>
            </a:r>
          </a:p>
          <a:p>
            <a:pPr>
              <a:tabLst>
                <a:tab pos="914400" algn="l"/>
                <a:tab pos="2286000" algn="l"/>
              </a:tabLst>
            </a:pPr>
            <a:r>
              <a:rPr lang="en-US" sz="1600" dirty="0">
                <a:solidFill>
                  <a:srgbClr val="000066"/>
                </a:solidFill>
                <a:latin typeface="Courier New" pitchFamily="49" charset="0"/>
                <a:cs typeface="Courier New" pitchFamily="49" charset="0"/>
              </a:rPr>
              <a:t>	/* Move pointer to next memory region */</a:t>
            </a:r>
          </a:p>
          <a:p>
            <a:pPr>
              <a:tabLst>
                <a:tab pos="914400" algn="l"/>
                <a:tab pos="2286000" algn="l"/>
              </a:tabLst>
            </a:pPr>
            <a:r>
              <a:rPr lang="en-US" sz="1600" dirty="0">
                <a:solidFill>
                  <a:srgbClr val="000066"/>
                </a:solidFill>
                <a:latin typeface="Courier New" pitchFamily="49" charset="0"/>
                <a:cs typeface="Courier New" pitchFamily="49" charset="0"/>
              </a:rPr>
              <a:t>	next += </a:t>
            </a:r>
            <a:r>
              <a:rPr lang="en-US" sz="1600" dirty="0" err="1">
                <a:solidFill>
                  <a:srgbClr val="000066"/>
                </a:solidFill>
                <a:latin typeface="Courier New" pitchFamily="49" charset="0"/>
                <a:cs typeface="Courier New" pitchFamily="49" charset="0"/>
              </a:rPr>
              <a:t>ele_size</a:t>
            </a:r>
            <a:r>
              <a:rPr lang="en-US" sz="1600" dirty="0">
                <a:solidFill>
                  <a:srgbClr val="000066"/>
                </a:solidFill>
                <a:latin typeface="Courier New" pitchFamily="49" charset="0"/>
                <a:cs typeface="Courier New" pitchFamily="49" charset="0"/>
              </a:rPr>
              <a:t>;</a:t>
            </a:r>
          </a:p>
          <a:p>
            <a:pPr>
              <a:tabLst>
                <a:tab pos="914400" algn="l"/>
                <a:tab pos="2286000" algn="l"/>
              </a:tabLst>
            </a:pPr>
            <a:r>
              <a:rPr lang="en-US" sz="1600" dirty="0">
                <a:solidFill>
                  <a:srgbClr val="000066"/>
                </a:solidFill>
                <a:latin typeface="Courier New" pitchFamily="49" charset="0"/>
                <a:cs typeface="Courier New" pitchFamily="49" charset="0"/>
              </a:rPr>
              <a:t>    }</a:t>
            </a:r>
          </a:p>
          <a:p>
            <a:pPr>
              <a:tabLst>
                <a:tab pos="914400" algn="l"/>
                <a:tab pos="2286000" algn="l"/>
              </a:tabLst>
            </a:pPr>
            <a:r>
              <a:rPr lang="en-US" sz="1600" dirty="0">
                <a:solidFill>
                  <a:srgbClr val="000066"/>
                </a:solidFill>
                <a:latin typeface="Courier New" pitchFamily="49" charset="0"/>
                <a:cs typeface="Courier New" pitchFamily="49" charset="0"/>
              </a:rPr>
              <a:t>    return result</a:t>
            </a:r>
            <a:r>
              <a:rPr lang="en-US" sz="1600" dirty="0" smtClean="0">
                <a:solidFill>
                  <a:srgbClr val="000066"/>
                </a:solidFill>
                <a:latin typeface="Courier New" pitchFamily="49" charset="0"/>
                <a:cs typeface="Courier New" pitchFamily="49" charset="0"/>
              </a:rPr>
              <a:t>;</a:t>
            </a:r>
          </a:p>
          <a:p>
            <a:pPr>
              <a:tabLst>
                <a:tab pos="914400" algn="l"/>
                <a:tab pos="2286000" algn="l"/>
              </a:tabLst>
            </a:pPr>
            <a:r>
              <a:rPr lang="en-US" sz="1600" dirty="0" smtClean="0">
                <a:solidFill>
                  <a:srgbClr val="000066"/>
                </a:solidFill>
                <a:latin typeface="Courier New" pitchFamily="49" charset="0"/>
                <a:cs typeface="Courier New" pitchFamily="49" charset="0"/>
              </a:rPr>
              <a:t>}</a:t>
            </a:r>
            <a:endParaRPr lang="en-US" sz="1600" dirty="0">
              <a:solidFill>
                <a:srgbClr val="000066"/>
              </a:solidFill>
              <a:latin typeface="Courier New" pitchFamily="49" charset="0"/>
              <a:cs typeface="Courier New" pitchFamily="49" charset="0"/>
            </a:endParaRPr>
          </a:p>
        </p:txBody>
      </p:sp>
    </p:spTree>
    <p:extLst>
      <p:ext uri="{BB962C8B-B14F-4D97-AF65-F5344CB8AC3E}">
        <p14:creationId xmlns:p14="http://schemas.microsoft.com/office/powerpoint/2010/main" val="330120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smtClean="0"/>
              <a:t>XDR Vulnerability</a:t>
            </a:r>
          </a:p>
        </p:txBody>
      </p:sp>
      <p:sp>
        <p:nvSpPr>
          <p:cNvPr id="219139" name="Rectangle 3"/>
          <p:cNvSpPr>
            <a:spLocks noGrp="1" noChangeArrowheads="1"/>
          </p:cNvSpPr>
          <p:nvPr>
            <p:ph type="body" idx="1"/>
          </p:nvPr>
        </p:nvSpPr>
        <p:spPr>
          <a:xfrm>
            <a:off x="304800" y="2089150"/>
            <a:ext cx="8307387" cy="4540250"/>
          </a:xfrm>
        </p:spPr>
        <p:txBody>
          <a:bodyPr/>
          <a:lstStyle/>
          <a:p>
            <a:pPr eaLnBrk="1" hangingPunct="1">
              <a:defRPr/>
            </a:pPr>
            <a:r>
              <a:rPr lang="en-US" dirty="0" smtClean="0"/>
              <a:t>What if:</a:t>
            </a:r>
          </a:p>
          <a:p>
            <a:pPr lvl="1" eaLnBrk="1" hangingPunct="1">
              <a:defRPr/>
            </a:pPr>
            <a:r>
              <a:rPr lang="en-US" b="1" dirty="0" err="1" smtClean="0">
                <a:latin typeface="Courier New" pitchFamily="49" charset="0"/>
              </a:rPr>
              <a:t>ele_cnt</a:t>
            </a:r>
            <a:r>
              <a:rPr lang="en-US" b="1" dirty="0" smtClean="0">
                <a:latin typeface="Courier New" pitchFamily="49" charset="0"/>
              </a:rPr>
              <a:t> </a:t>
            </a:r>
            <a:r>
              <a:rPr lang="en-US" dirty="0" smtClean="0"/>
              <a:t>	= 2</a:t>
            </a:r>
            <a:r>
              <a:rPr lang="en-US" baseline="30000" dirty="0" smtClean="0"/>
              <a:t>20</a:t>
            </a:r>
            <a:r>
              <a:rPr lang="en-US" dirty="0" smtClean="0"/>
              <a:t> + 1</a:t>
            </a:r>
          </a:p>
          <a:p>
            <a:pPr lvl="1" eaLnBrk="1" hangingPunct="1">
              <a:defRPr/>
            </a:pPr>
            <a:r>
              <a:rPr lang="en-US" b="1" dirty="0" err="1" smtClean="0">
                <a:latin typeface="Courier New" pitchFamily="49" charset="0"/>
              </a:rPr>
              <a:t>ele_size</a:t>
            </a:r>
            <a:r>
              <a:rPr lang="en-US" dirty="0" smtClean="0"/>
              <a:t> 	= 4096 		= 2</a:t>
            </a:r>
            <a:r>
              <a:rPr lang="en-US" baseline="30000" dirty="0" smtClean="0"/>
              <a:t>12</a:t>
            </a:r>
          </a:p>
          <a:p>
            <a:pPr lvl="1" eaLnBrk="1" hangingPunct="1">
              <a:defRPr/>
            </a:pPr>
            <a:r>
              <a:rPr lang="en-US" dirty="0" smtClean="0"/>
              <a:t>Allocation	= ??</a:t>
            </a:r>
          </a:p>
          <a:p>
            <a:pPr eaLnBrk="1" hangingPunct="1">
              <a:defRPr/>
            </a:pPr>
            <a:endParaRPr lang="en-US" dirty="0" smtClean="0"/>
          </a:p>
          <a:p>
            <a:pPr eaLnBrk="1" hangingPunct="1">
              <a:defRPr/>
            </a:pPr>
            <a:r>
              <a:rPr lang="en-US" dirty="0" smtClean="0"/>
              <a:t>How can I make this function secure?</a:t>
            </a:r>
          </a:p>
        </p:txBody>
      </p:sp>
      <p:sp>
        <p:nvSpPr>
          <p:cNvPr id="39940" name="Text Box 4"/>
          <p:cNvSpPr txBox="1">
            <a:spLocks noChangeArrowheads="1"/>
          </p:cNvSpPr>
          <p:nvPr/>
        </p:nvSpPr>
        <p:spPr bwMode="auto">
          <a:xfrm>
            <a:off x="381000" y="1367135"/>
            <a:ext cx="3371500" cy="461665"/>
          </a:xfrm>
          <a:prstGeom prst="rect">
            <a:avLst/>
          </a:prstGeom>
          <a:noFill/>
          <a:ln w="19050">
            <a:noFill/>
            <a:miter lim="800000"/>
            <a:headEnd/>
            <a:tailEnd type="none" w="sm" len="sm"/>
          </a:ln>
        </p:spPr>
        <p:txBody>
          <a:bodyPr wrap="none" lIns="45720" rIns="45720">
            <a:spAutoFit/>
          </a:bodyPr>
          <a:lstStyle/>
          <a:p>
            <a:r>
              <a:rPr lang="en-US" dirty="0" err="1">
                <a:solidFill>
                  <a:srgbClr val="000066"/>
                </a:solidFill>
                <a:latin typeface="Calibri" pitchFamily="34" charset="0"/>
              </a:rPr>
              <a:t>malloc</a:t>
            </a:r>
            <a:r>
              <a:rPr lang="en-US" dirty="0">
                <a:solidFill>
                  <a:srgbClr val="000066"/>
                </a:solidFill>
                <a:latin typeface="Calibri" pitchFamily="34" charset="0"/>
              </a:rPr>
              <a:t>(</a:t>
            </a:r>
            <a:r>
              <a:rPr lang="en-US" dirty="0" err="1">
                <a:solidFill>
                  <a:srgbClr val="000066"/>
                </a:solidFill>
                <a:latin typeface="Calibri" pitchFamily="34" charset="0"/>
              </a:rPr>
              <a:t>ele_cnt</a:t>
            </a:r>
            <a:r>
              <a:rPr lang="en-US" dirty="0">
                <a:solidFill>
                  <a:srgbClr val="000066"/>
                </a:solidFill>
                <a:latin typeface="Calibri" pitchFamily="34" charset="0"/>
              </a:rPr>
              <a:t> * </a:t>
            </a:r>
            <a:r>
              <a:rPr lang="en-US" dirty="0" err="1">
                <a:solidFill>
                  <a:srgbClr val="000066"/>
                </a:solidFill>
                <a:latin typeface="Calibri" pitchFamily="34" charset="0"/>
              </a:rPr>
              <a:t>ele_size</a:t>
            </a:r>
            <a:r>
              <a:rPr lang="en-US" dirty="0">
                <a:solidFill>
                  <a:srgbClr val="000066"/>
                </a:solidFill>
                <a:latin typeface="Calibri" pitchFamily="34" charset="0"/>
              </a:rPr>
              <a:t>)</a:t>
            </a:r>
          </a:p>
        </p:txBody>
      </p:sp>
    </p:spTree>
    <p:extLst>
      <p:ext uri="{BB962C8B-B14F-4D97-AF65-F5344CB8AC3E}">
        <p14:creationId xmlns:p14="http://schemas.microsoft.com/office/powerpoint/2010/main" val="1073751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3733800"/>
            <a:ext cx="4495800" cy="595548"/>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tabLst>
                <a:tab pos="228600" algn="l"/>
              </a:tabLst>
            </a:pPr>
            <a:r>
              <a:rPr lang="en-US" sz="1800" dirty="0">
                <a:solidFill>
                  <a:srgbClr val="000066"/>
                </a:solidFill>
                <a:latin typeface="Courier New" pitchFamily="49" charset="0"/>
                <a:cs typeface="Courier New" pitchFamily="49" charset="0"/>
              </a:rPr>
              <a:t>	</a:t>
            </a:r>
            <a:r>
              <a:rPr lang="en-US" sz="1800" dirty="0" err="1" smtClean="0">
                <a:solidFill>
                  <a:srgbClr val="000066"/>
                </a:solidFill>
                <a:latin typeface="Courier New" pitchFamily="49" charset="0"/>
                <a:cs typeface="Courier New" pitchFamily="49" charset="0"/>
              </a:rPr>
              <a:t>leaq</a:t>
            </a:r>
            <a:r>
              <a:rPr lang="en-US" sz="1800" dirty="0">
                <a:solidFill>
                  <a:srgbClr val="000066"/>
                </a:solidFill>
                <a:latin typeface="Courier New" pitchFamily="49" charset="0"/>
                <a:cs typeface="Courier New" pitchFamily="49" charset="0"/>
              </a:rPr>
              <a:t>	(</a:t>
            </a:r>
            <a:r>
              <a:rPr lang="en-US" sz="1800" dirty="0" smtClean="0">
                <a:solidFill>
                  <a:srgbClr val="000066"/>
                </a:solidFill>
                <a:latin typeface="Courier New" pitchFamily="49" charset="0"/>
                <a:cs typeface="Courier New" pitchFamily="49" charset="0"/>
              </a:rPr>
              <a:t>%rax</a:t>
            </a:r>
            <a:r>
              <a:rPr lang="en-US" sz="1800" dirty="0">
                <a:solidFill>
                  <a:srgbClr val="000066"/>
                </a:solidFill>
                <a:latin typeface="Courier New" pitchFamily="49" charset="0"/>
                <a:cs typeface="Courier New" pitchFamily="49" charset="0"/>
              </a:rPr>
              <a:t>,</a:t>
            </a:r>
            <a:r>
              <a:rPr lang="en-US" sz="1800" dirty="0" smtClean="0">
                <a:solidFill>
                  <a:srgbClr val="000066"/>
                </a:solidFill>
                <a:latin typeface="Courier New" pitchFamily="49" charset="0"/>
                <a:cs typeface="Courier New" pitchFamily="49" charset="0"/>
              </a:rPr>
              <a:t>%rax</a:t>
            </a:r>
            <a:r>
              <a:rPr lang="en-US" sz="1800" dirty="0">
                <a:solidFill>
                  <a:srgbClr val="000066"/>
                </a:solidFill>
                <a:latin typeface="Courier New" pitchFamily="49" charset="0"/>
                <a:cs typeface="Courier New" pitchFamily="49" charset="0"/>
              </a:rPr>
              <a:t>,2), </a:t>
            </a:r>
            <a:r>
              <a:rPr lang="en-US" sz="1800" dirty="0" smtClean="0">
                <a:solidFill>
                  <a:srgbClr val="000066"/>
                </a:solidFill>
                <a:latin typeface="Courier New" pitchFamily="49" charset="0"/>
                <a:cs typeface="Courier New" pitchFamily="49" charset="0"/>
              </a:rPr>
              <a:t>%</a:t>
            </a:r>
            <a:r>
              <a:rPr lang="en-US" sz="1800" dirty="0" err="1">
                <a:solidFill>
                  <a:srgbClr val="000066"/>
                </a:solidFill>
                <a:latin typeface="Courier New" pitchFamily="49" charset="0"/>
                <a:cs typeface="Courier New" pitchFamily="49" charset="0"/>
              </a:rPr>
              <a:t>r</a:t>
            </a:r>
            <a:r>
              <a:rPr lang="en-US" sz="1800" dirty="0" err="1" smtClean="0">
                <a:solidFill>
                  <a:srgbClr val="000066"/>
                </a:solidFill>
                <a:latin typeface="Courier New" pitchFamily="49" charset="0"/>
                <a:cs typeface="Courier New" pitchFamily="49" charset="0"/>
              </a:rPr>
              <a:t>ax</a:t>
            </a:r>
            <a:endParaRPr lang="en-US" sz="1800" dirty="0">
              <a:solidFill>
                <a:srgbClr val="000066"/>
              </a:solidFill>
              <a:latin typeface="Courier New" pitchFamily="49" charset="0"/>
              <a:cs typeface="Courier New" pitchFamily="49" charset="0"/>
            </a:endParaRPr>
          </a:p>
          <a:p>
            <a:pPr>
              <a:tabLst>
                <a:tab pos="228600" algn="l"/>
              </a:tabLst>
            </a:pPr>
            <a:r>
              <a:rPr lang="en-US" sz="1800" dirty="0">
                <a:solidFill>
                  <a:srgbClr val="000066"/>
                </a:solidFill>
                <a:latin typeface="Courier New" pitchFamily="49" charset="0"/>
                <a:cs typeface="Courier New" pitchFamily="49" charset="0"/>
              </a:rPr>
              <a:t>	</a:t>
            </a:r>
            <a:r>
              <a:rPr lang="en-US" sz="1800" dirty="0" err="1" smtClean="0">
                <a:solidFill>
                  <a:srgbClr val="000066"/>
                </a:solidFill>
                <a:latin typeface="Courier New" pitchFamily="49" charset="0"/>
                <a:cs typeface="Courier New" pitchFamily="49" charset="0"/>
              </a:rPr>
              <a:t>salq</a:t>
            </a:r>
            <a:r>
              <a:rPr lang="en-US" sz="1800" dirty="0">
                <a:solidFill>
                  <a:srgbClr val="000066"/>
                </a:solidFill>
                <a:latin typeface="Courier New" pitchFamily="49" charset="0"/>
                <a:cs typeface="Courier New" pitchFamily="49" charset="0"/>
              </a:rPr>
              <a:t>	$2, </a:t>
            </a:r>
            <a:r>
              <a:rPr lang="en-US" sz="1800" dirty="0" smtClean="0">
                <a:solidFill>
                  <a:srgbClr val="000066"/>
                </a:solidFill>
                <a:latin typeface="Courier New" pitchFamily="49" charset="0"/>
                <a:cs typeface="Courier New" pitchFamily="49" charset="0"/>
              </a:rPr>
              <a:t>%</a:t>
            </a:r>
            <a:r>
              <a:rPr lang="en-US" sz="1800" dirty="0" err="1">
                <a:solidFill>
                  <a:srgbClr val="000066"/>
                </a:solidFill>
                <a:latin typeface="Courier New" pitchFamily="49" charset="0"/>
                <a:cs typeface="Courier New" pitchFamily="49" charset="0"/>
              </a:rPr>
              <a:t>r</a:t>
            </a:r>
            <a:r>
              <a:rPr lang="en-US" sz="1800" dirty="0" err="1" smtClean="0">
                <a:solidFill>
                  <a:srgbClr val="000066"/>
                </a:solidFill>
                <a:latin typeface="Courier New" pitchFamily="49" charset="0"/>
                <a:cs typeface="Courier New" pitchFamily="49" charset="0"/>
              </a:rPr>
              <a:t>ax</a:t>
            </a:r>
            <a:endParaRPr lang="en-US" sz="1800" dirty="0">
              <a:solidFill>
                <a:srgbClr val="000066"/>
              </a:solidFill>
              <a:latin typeface="Courier New" pitchFamily="49" charset="0"/>
              <a:cs typeface="Courier New" pitchFamily="49" charset="0"/>
            </a:endParaRPr>
          </a:p>
        </p:txBody>
      </p:sp>
      <p:sp>
        <p:nvSpPr>
          <p:cNvPr id="166915" name="Rectangle 3"/>
          <p:cNvSpPr>
            <a:spLocks noGrp="1" noChangeArrowheads="1"/>
          </p:cNvSpPr>
          <p:nvPr>
            <p:ph type="title"/>
          </p:nvPr>
        </p:nvSpPr>
        <p:spPr>
          <a:xfrm>
            <a:off x="296862" y="457200"/>
            <a:ext cx="7170738" cy="573088"/>
          </a:xfrm>
        </p:spPr>
        <p:txBody>
          <a:bodyPr/>
          <a:lstStyle/>
          <a:p>
            <a:pPr eaLnBrk="1" hangingPunct="1">
              <a:defRPr/>
            </a:pPr>
            <a:r>
              <a:rPr lang="en-US" smtClean="0"/>
              <a:t>Compiled Multiplication Code</a:t>
            </a:r>
          </a:p>
        </p:txBody>
      </p:sp>
      <p:sp>
        <p:nvSpPr>
          <p:cNvPr id="43012" name="Rectangle 4"/>
          <p:cNvSpPr>
            <a:spLocks noGrp="1" noChangeArrowheads="1"/>
          </p:cNvSpPr>
          <p:nvPr>
            <p:ph type="body" idx="1"/>
          </p:nvPr>
        </p:nvSpPr>
        <p:spPr>
          <a:xfrm>
            <a:off x="290513" y="5257800"/>
            <a:ext cx="8307387" cy="1187450"/>
          </a:xfrm>
        </p:spPr>
        <p:txBody>
          <a:bodyPr/>
          <a:lstStyle/>
          <a:p>
            <a:r>
              <a:rPr lang="en-US" dirty="0" smtClean="0"/>
              <a:t>C compiler automatically generates shift/add code when multiplying by constant</a:t>
            </a:r>
          </a:p>
        </p:txBody>
      </p:sp>
      <p:sp>
        <p:nvSpPr>
          <p:cNvPr id="43013" name="Text Box 5"/>
          <p:cNvSpPr txBox="1">
            <a:spLocks noChangeArrowheads="1"/>
          </p:cNvSpPr>
          <p:nvPr/>
        </p:nvSpPr>
        <p:spPr bwMode="auto">
          <a:xfrm>
            <a:off x="381000" y="1600200"/>
            <a:ext cx="2895600" cy="1200329"/>
          </a:xfrm>
          <a:prstGeom prst="rect">
            <a:avLst/>
          </a:prstGeom>
          <a:solidFill>
            <a:srgbClr val="DBF2DA"/>
          </a:solidFill>
          <a:ln w="12700" cap="flat" cmpd="sng" algn="ctr">
            <a:solidFill>
              <a:schemeClr val="tx1"/>
            </a:solidFill>
            <a:prstDash val="solid"/>
            <a:miter lim="800000"/>
            <a:headEnd type="none" w="med" len="med"/>
            <a:tailEnd type="none" w="med" len="med"/>
          </a:ln>
        </p:spPr>
        <p:txBody>
          <a:bodyPr wrap="square">
            <a:spAutoFit/>
          </a:bodyPr>
          <a:lstStyle/>
          <a:p>
            <a:r>
              <a:rPr lang="en-US" sz="1800" dirty="0" smtClean="0">
                <a:solidFill>
                  <a:srgbClr val="000066"/>
                </a:solidFill>
                <a:latin typeface="Courier New" pitchFamily="49" charset="0"/>
                <a:cs typeface="Courier New" pitchFamily="49" charset="0"/>
              </a:rPr>
              <a:t>long </a:t>
            </a:r>
            <a:r>
              <a:rPr lang="en-US" sz="1800" dirty="0">
                <a:solidFill>
                  <a:srgbClr val="000066"/>
                </a:solidFill>
                <a:latin typeface="Courier New" pitchFamily="49" charset="0"/>
                <a:cs typeface="Courier New" pitchFamily="49" charset="0"/>
              </a:rPr>
              <a:t>mul12</a:t>
            </a:r>
            <a:r>
              <a:rPr lang="en-US" sz="1800" dirty="0" smtClean="0">
                <a:solidFill>
                  <a:srgbClr val="000066"/>
                </a:solidFill>
                <a:latin typeface="Courier New" pitchFamily="49" charset="0"/>
                <a:cs typeface="Courier New" pitchFamily="49" charset="0"/>
              </a:rPr>
              <a:t>(long </a:t>
            </a:r>
            <a:r>
              <a:rPr lang="en-US" sz="1800" dirty="0">
                <a:solidFill>
                  <a:srgbClr val="000066"/>
                </a:solidFill>
                <a:latin typeface="Courier New" pitchFamily="49" charset="0"/>
                <a:cs typeface="Courier New" pitchFamily="49" charset="0"/>
              </a:rPr>
              <a:t>x)</a:t>
            </a:r>
          </a:p>
          <a:p>
            <a:r>
              <a:rPr lang="en-US" sz="1800" dirty="0">
                <a:solidFill>
                  <a:srgbClr val="000066"/>
                </a:solidFill>
                <a:latin typeface="Courier New" pitchFamily="49" charset="0"/>
                <a:cs typeface="Courier New" pitchFamily="49" charset="0"/>
              </a:rPr>
              <a:t>{</a:t>
            </a:r>
          </a:p>
          <a:p>
            <a:r>
              <a:rPr lang="en-US" sz="1800" dirty="0">
                <a:solidFill>
                  <a:srgbClr val="000066"/>
                </a:solidFill>
                <a:latin typeface="Courier New" pitchFamily="49" charset="0"/>
                <a:cs typeface="Courier New" pitchFamily="49" charset="0"/>
              </a:rPr>
              <a:t>  return x*12;</a:t>
            </a:r>
          </a:p>
          <a:p>
            <a:r>
              <a:rPr lang="en-US" sz="1800" dirty="0">
                <a:solidFill>
                  <a:srgbClr val="000066"/>
                </a:solidFill>
                <a:latin typeface="Courier New" pitchFamily="49" charset="0"/>
                <a:cs typeface="Courier New" pitchFamily="49" charset="0"/>
              </a:rPr>
              <a:t>}</a:t>
            </a:r>
          </a:p>
        </p:txBody>
      </p:sp>
      <p:sp>
        <p:nvSpPr>
          <p:cNvPr id="43014" name="Text Box 6"/>
          <p:cNvSpPr txBox="1">
            <a:spLocks noChangeArrowheads="1"/>
          </p:cNvSpPr>
          <p:nvPr/>
        </p:nvSpPr>
        <p:spPr bwMode="auto">
          <a:xfrm>
            <a:off x="5486400" y="3733800"/>
            <a:ext cx="2514600" cy="646331"/>
          </a:xfrm>
          <a:prstGeom prst="rect">
            <a:avLst/>
          </a:prstGeom>
          <a:solidFill>
            <a:srgbClr val="FFFF99"/>
          </a:solidFill>
          <a:ln w="12700" cap="flat" cmpd="sng" algn="ctr">
            <a:solidFill>
              <a:schemeClr val="tx1"/>
            </a:solidFill>
            <a:prstDash val="solid"/>
            <a:miter lim="800000"/>
            <a:headEnd type="none" w="med" len="med"/>
            <a:tailEnd type="none" w="med" len="med"/>
          </a:ln>
        </p:spPr>
        <p:txBody>
          <a:bodyPr>
            <a:spAutoFit/>
          </a:bodyPr>
          <a:lstStyle/>
          <a:p>
            <a:pPr>
              <a:tabLst>
                <a:tab pos="228600" algn="l"/>
              </a:tabLst>
            </a:pPr>
            <a:r>
              <a:rPr lang="en-US" sz="1800" dirty="0">
                <a:solidFill>
                  <a:srgbClr val="000066"/>
                </a:solidFill>
                <a:latin typeface="Courier New" pitchFamily="49" charset="0"/>
                <a:cs typeface="Courier New" pitchFamily="49" charset="0"/>
              </a:rPr>
              <a:t>	t &lt;- </a:t>
            </a:r>
            <a:r>
              <a:rPr lang="en-US" sz="1800" dirty="0" err="1">
                <a:solidFill>
                  <a:srgbClr val="000066"/>
                </a:solidFill>
                <a:latin typeface="Courier New" pitchFamily="49" charset="0"/>
                <a:cs typeface="Courier New" pitchFamily="49" charset="0"/>
              </a:rPr>
              <a:t>x+x</a:t>
            </a:r>
            <a:r>
              <a:rPr lang="en-US" sz="1800" dirty="0">
                <a:solidFill>
                  <a:srgbClr val="000066"/>
                </a:solidFill>
                <a:latin typeface="Courier New" pitchFamily="49" charset="0"/>
                <a:cs typeface="Courier New" pitchFamily="49" charset="0"/>
              </a:rPr>
              <a:t>*2</a:t>
            </a:r>
          </a:p>
          <a:p>
            <a:pPr>
              <a:tabLst>
                <a:tab pos="228600" algn="l"/>
              </a:tabLst>
            </a:pPr>
            <a:r>
              <a:rPr lang="en-US" sz="1800" dirty="0">
                <a:solidFill>
                  <a:srgbClr val="000066"/>
                </a:solidFill>
                <a:latin typeface="Courier New" pitchFamily="49" charset="0"/>
                <a:cs typeface="Courier New" pitchFamily="49" charset="0"/>
              </a:rPr>
              <a:t>	return t &lt;&lt; 2;</a:t>
            </a:r>
          </a:p>
        </p:txBody>
      </p:sp>
      <p:sp>
        <p:nvSpPr>
          <p:cNvPr id="43015" name="Text Box 7"/>
          <p:cNvSpPr txBox="1">
            <a:spLocks noChangeArrowheads="1"/>
          </p:cNvSpPr>
          <p:nvPr/>
        </p:nvSpPr>
        <p:spPr bwMode="auto">
          <a:xfrm>
            <a:off x="814388" y="1179513"/>
            <a:ext cx="1212833" cy="400110"/>
          </a:xfrm>
          <a:prstGeom prst="rect">
            <a:avLst/>
          </a:prstGeom>
          <a:noFill/>
          <a:ln w="19050">
            <a:noFill/>
            <a:miter lim="800000"/>
            <a:headEnd/>
            <a:tailEnd type="none" w="sm" len="sm"/>
          </a:ln>
        </p:spPr>
        <p:txBody>
          <a:bodyPr wrap="none" lIns="45720" rIns="45720">
            <a:spAutoFit/>
          </a:bodyPr>
          <a:lstStyle/>
          <a:p>
            <a:pPr algn="ctr"/>
            <a:r>
              <a:rPr lang="en-US" sz="2000" dirty="0">
                <a:solidFill>
                  <a:srgbClr val="000066"/>
                </a:solidFill>
                <a:latin typeface="Calibri" pitchFamily="34" charset="0"/>
              </a:rPr>
              <a:t>C Function</a:t>
            </a:r>
          </a:p>
        </p:txBody>
      </p:sp>
      <p:sp>
        <p:nvSpPr>
          <p:cNvPr id="43016" name="Text Box 8"/>
          <p:cNvSpPr txBox="1">
            <a:spLocks noChangeArrowheads="1"/>
          </p:cNvSpPr>
          <p:nvPr/>
        </p:nvSpPr>
        <p:spPr bwMode="auto">
          <a:xfrm>
            <a:off x="642938" y="3254375"/>
            <a:ext cx="3530647" cy="400110"/>
          </a:xfrm>
          <a:prstGeom prst="rect">
            <a:avLst/>
          </a:prstGeom>
          <a:noFill/>
          <a:ln w="19050">
            <a:noFill/>
            <a:miter lim="800000"/>
            <a:headEnd/>
            <a:tailEnd type="none" w="sm" len="sm"/>
          </a:ln>
        </p:spPr>
        <p:txBody>
          <a:bodyPr wrap="none" lIns="45720" rIns="45720">
            <a:spAutoFit/>
          </a:bodyPr>
          <a:lstStyle/>
          <a:p>
            <a:pPr algn="ctr"/>
            <a:r>
              <a:rPr lang="en-US" sz="2000" dirty="0">
                <a:solidFill>
                  <a:srgbClr val="000066"/>
                </a:solidFill>
                <a:latin typeface="Calibri" pitchFamily="34" charset="0"/>
              </a:rPr>
              <a:t>Compiled Arithmetic Operations</a:t>
            </a:r>
          </a:p>
        </p:txBody>
      </p:sp>
      <p:sp>
        <p:nvSpPr>
          <p:cNvPr id="43017" name="Text Box 9"/>
          <p:cNvSpPr txBox="1">
            <a:spLocks noChangeArrowheads="1"/>
          </p:cNvSpPr>
          <p:nvPr/>
        </p:nvSpPr>
        <p:spPr bwMode="auto">
          <a:xfrm>
            <a:off x="5897563" y="3254375"/>
            <a:ext cx="1351524" cy="400110"/>
          </a:xfrm>
          <a:prstGeom prst="rect">
            <a:avLst/>
          </a:prstGeom>
          <a:noFill/>
          <a:ln w="19050">
            <a:noFill/>
            <a:miter lim="800000"/>
            <a:headEnd/>
            <a:tailEnd type="none" w="sm" len="sm"/>
          </a:ln>
        </p:spPr>
        <p:txBody>
          <a:bodyPr wrap="none" lIns="45720" rIns="45720">
            <a:spAutoFit/>
          </a:bodyPr>
          <a:lstStyle/>
          <a:p>
            <a:pPr algn="ctr"/>
            <a:r>
              <a:rPr lang="en-US" sz="2000" dirty="0">
                <a:solidFill>
                  <a:srgbClr val="000066"/>
                </a:solidFill>
                <a:latin typeface="Calibri" pitchFamily="34" charset="0"/>
              </a:rPr>
              <a:t>Explanation</a:t>
            </a:r>
          </a:p>
        </p:txBody>
      </p:sp>
    </p:spTree>
    <p:extLst>
      <p:ext uri="{BB962C8B-B14F-4D97-AF65-F5344CB8AC3E}">
        <p14:creationId xmlns:p14="http://schemas.microsoft.com/office/powerpoint/2010/main" val="2223577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23850"/>
            <a:ext cx="6777038" cy="573088"/>
          </a:xfrm>
        </p:spPr>
        <p:txBody>
          <a:bodyPr/>
          <a:lstStyle/>
          <a:p>
            <a:pPr eaLnBrk="1" hangingPunct="1">
              <a:defRPr/>
            </a:pPr>
            <a:r>
              <a:rPr lang="en-US" dirty="0" smtClean="0"/>
              <a:t>Bit</a:t>
            </a:r>
            <a:r>
              <a:rPr lang="en-US" dirty="0"/>
              <a:t> </a:t>
            </a:r>
            <a:r>
              <a:rPr lang="en-US" dirty="0" smtClean="0"/>
              <a:t>Masking</a:t>
            </a:r>
            <a:endParaRPr lang="en-US" dirty="0"/>
          </a:p>
        </p:txBody>
      </p:sp>
      <p:sp>
        <p:nvSpPr>
          <p:cNvPr id="4" name="Rectangle 3"/>
          <p:cNvSpPr txBox="1">
            <a:spLocks noChangeArrowheads="1"/>
          </p:cNvSpPr>
          <p:nvPr/>
        </p:nvSpPr>
        <p:spPr bwMode="auto">
          <a:xfrm>
            <a:off x="379413" y="1066800"/>
            <a:ext cx="8307387" cy="545465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nSpc>
                <a:spcPct val="95000"/>
              </a:lnSpc>
              <a:spcBef>
                <a:spcPct val="50000"/>
              </a:spcBef>
              <a:buClr>
                <a:schemeClr val="hlink"/>
              </a:buClr>
              <a:buFont typeface="Wingdings" charset="0"/>
              <a:buChar char="•"/>
              <a:defRPr/>
            </a:pPr>
            <a:r>
              <a:rPr lang="en-US" dirty="0" smtClean="0">
                <a:solidFill>
                  <a:schemeClr val="tx2"/>
                </a:solidFill>
                <a:effectLst>
                  <a:outerShdw blurRad="38100" dist="38100" dir="2700000" algn="tl">
                    <a:srgbClr val="DDDDDD"/>
                  </a:outerShdw>
                </a:effectLst>
              </a:rPr>
              <a:t>Example: Mask out the 4 least significant bits of a byte 0x69</a:t>
            </a:r>
          </a:p>
          <a:p>
            <a:pPr lvl="1">
              <a:spcBef>
                <a:spcPct val="25000"/>
              </a:spcBef>
              <a:buClr>
                <a:schemeClr val="hlink"/>
              </a:buClr>
              <a:buSzPct val="75000"/>
              <a:buFont typeface="Wingdings" charset="0"/>
              <a:buChar char="n"/>
              <a:defRPr/>
            </a:pPr>
            <a:r>
              <a:rPr lang="en-US" sz="2000" dirty="0" smtClean="0">
                <a:latin typeface="Courier New" charset="0"/>
              </a:rPr>
              <a:t>Let mask = 0xF0</a:t>
            </a:r>
          </a:p>
          <a:p>
            <a:pPr marL="498475" lvl="1" indent="0">
              <a:spcBef>
                <a:spcPct val="25000"/>
              </a:spcBef>
              <a:buClr>
                <a:schemeClr val="hlink"/>
              </a:buClr>
              <a:buSzPct val="75000"/>
              <a:defRPr/>
            </a:pPr>
            <a:r>
              <a:rPr lang="en-US" sz="2000" dirty="0" smtClean="0">
                <a:latin typeface="Courier New" charset="0"/>
              </a:rPr>
              <a:t>  0x69 &amp; 0xF0 --&gt;  0x60</a:t>
            </a:r>
            <a:endParaRPr lang="en-US" sz="2000" b="0" dirty="0" smtClean="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&amp; </a:t>
            </a:r>
            <a:r>
              <a:rPr lang="en-US" sz="1800" dirty="0" smtClean="0">
                <a:solidFill>
                  <a:schemeClr val="folHlink"/>
                </a:solidFill>
                <a:latin typeface="Courier New" charset="0"/>
              </a:rPr>
              <a:t>11110000</a:t>
            </a:r>
            <a:r>
              <a:rPr lang="en-US" sz="1800" baseline="-25000" dirty="0" smtClean="0">
                <a:solidFill>
                  <a:schemeClr val="folHlink"/>
                </a:solidFill>
                <a:latin typeface="Courier New" charset="0"/>
              </a:rPr>
              <a:t>2</a:t>
            </a:r>
            <a:r>
              <a:rPr lang="en-US" sz="1800" dirty="0" smtClean="0">
                <a:solidFill>
                  <a:schemeClr val="folHlink"/>
                </a:solidFill>
                <a:latin typeface="Courier New" charset="0"/>
              </a:rPr>
              <a:t> </a:t>
            </a:r>
            <a:r>
              <a:rPr lang="en-US" sz="1800" dirty="0">
                <a:solidFill>
                  <a:schemeClr val="folHlink"/>
                </a:solidFill>
                <a:latin typeface="Courier New" charset="0"/>
              </a:rPr>
              <a:t>--&gt; </a:t>
            </a:r>
            <a:r>
              <a:rPr lang="en-US" sz="1800" dirty="0" smtClean="0">
                <a:solidFill>
                  <a:schemeClr val="folHlink"/>
                </a:solidFill>
                <a:latin typeface="Courier New" charset="0"/>
              </a:rPr>
              <a:t>01100000</a:t>
            </a:r>
            <a:r>
              <a:rPr lang="en-US" sz="1800" baseline="-25000" dirty="0" smtClean="0">
                <a:solidFill>
                  <a:schemeClr val="folHlink"/>
                </a:solidFill>
                <a:latin typeface="Courier New" charset="0"/>
              </a:rPr>
              <a:t>2</a:t>
            </a:r>
            <a:endParaRPr lang="en-US" sz="1800" baseline="-25000" dirty="0">
              <a:solidFill>
                <a:schemeClr val="folHlink"/>
              </a:solidFill>
              <a:latin typeface="Courier New" charset="0"/>
            </a:endParaRPr>
          </a:p>
          <a:p>
            <a:pPr>
              <a:lnSpc>
                <a:spcPct val="95000"/>
              </a:lnSpc>
              <a:spcBef>
                <a:spcPct val="50000"/>
              </a:spcBef>
              <a:buClr>
                <a:schemeClr val="hlink"/>
              </a:buClr>
              <a:buFont typeface="Wingdings" charset="0"/>
              <a:buChar char="•"/>
              <a:defRPr/>
            </a:pPr>
            <a:r>
              <a:rPr lang="en-US" dirty="0">
                <a:solidFill>
                  <a:schemeClr val="tx2"/>
                </a:solidFill>
                <a:effectLst>
                  <a:outerShdw blurRad="38100" dist="38100" dir="2700000" algn="tl">
                    <a:srgbClr val="DDDDDD"/>
                  </a:outerShdw>
                </a:effectLst>
              </a:rPr>
              <a:t>Example: Mask out </a:t>
            </a:r>
            <a:r>
              <a:rPr lang="en-US" dirty="0" smtClean="0">
                <a:solidFill>
                  <a:schemeClr val="tx2"/>
                </a:solidFill>
                <a:effectLst>
                  <a:outerShdw blurRad="38100" dist="38100" dir="2700000" algn="tl">
                    <a:srgbClr val="DDDDDD"/>
                  </a:outerShdw>
                </a:effectLst>
              </a:rPr>
              <a:t>all but the most significant bit of </a:t>
            </a:r>
            <a:r>
              <a:rPr lang="en-US" dirty="0">
                <a:solidFill>
                  <a:schemeClr val="tx2"/>
                </a:solidFill>
                <a:effectLst>
                  <a:outerShdw blurRad="38100" dist="38100" dir="2700000" algn="tl">
                    <a:srgbClr val="DDDDDD"/>
                  </a:outerShdw>
                </a:effectLst>
              </a:rPr>
              <a:t>a byte 0x69</a:t>
            </a:r>
          </a:p>
          <a:p>
            <a:pPr lvl="1">
              <a:spcBef>
                <a:spcPct val="25000"/>
              </a:spcBef>
              <a:buClr>
                <a:schemeClr val="hlink"/>
              </a:buClr>
              <a:buSzPct val="75000"/>
              <a:buFont typeface="Wingdings" charset="0"/>
              <a:buChar char="n"/>
              <a:defRPr/>
            </a:pPr>
            <a:r>
              <a:rPr lang="en-US" sz="2000" dirty="0">
                <a:latin typeface="Courier New" charset="0"/>
              </a:rPr>
              <a:t>Let mask = </a:t>
            </a:r>
            <a:r>
              <a:rPr lang="en-US" sz="2000" dirty="0" smtClean="0">
                <a:latin typeface="Courier New" charset="0"/>
              </a:rPr>
              <a:t>0x80</a:t>
            </a:r>
            <a:endParaRPr lang="en-US" sz="2000" dirty="0">
              <a:latin typeface="Courier New" charset="0"/>
            </a:endParaRPr>
          </a:p>
          <a:p>
            <a:pPr marL="498475" lvl="1" indent="0">
              <a:spcBef>
                <a:spcPct val="25000"/>
              </a:spcBef>
              <a:buClr>
                <a:schemeClr val="hlink"/>
              </a:buClr>
              <a:buSzPct val="75000"/>
              <a:defRPr/>
            </a:pPr>
            <a:r>
              <a:rPr lang="en-US" sz="2000" dirty="0">
                <a:latin typeface="Courier New" charset="0"/>
              </a:rPr>
              <a:t>  0x69 &amp; </a:t>
            </a:r>
            <a:r>
              <a:rPr lang="en-US" sz="2000" dirty="0" smtClean="0">
                <a:latin typeface="Courier New" charset="0"/>
              </a:rPr>
              <a:t>0x80 </a:t>
            </a:r>
            <a:r>
              <a:rPr lang="en-US" sz="2000" dirty="0">
                <a:latin typeface="Courier New" charset="0"/>
              </a:rPr>
              <a:t>--&gt;  </a:t>
            </a:r>
            <a:r>
              <a:rPr lang="en-US" sz="2000" dirty="0" smtClean="0">
                <a:latin typeface="Courier New" charset="0"/>
              </a:rPr>
              <a:t>0x00</a:t>
            </a:r>
            <a:endParaRPr lang="en-US" sz="2000" b="0" dirty="0">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chemeClr val="folHlink"/>
                </a:solidFill>
                <a:latin typeface="Courier New" charset="0"/>
              </a:rPr>
              <a:t>01101001</a:t>
            </a:r>
            <a:r>
              <a:rPr lang="en-US" sz="1800" baseline="-25000" dirty="0">
                <a:solidFill>
                  <a:schemeClr val="folHlink"/>
                </a:solidFill>
                <a:latin typeface="Courier New" charset="0"/>
              </a:rPr>
              <a:t>2</a:t>
            </a:r>
            <a:r>
              <a:rPr lang="en-US" sz="1800" dirty="0">
                <a:solidFill>
                  <a:schemeClr val="folHlink"/>
                </a:solidFill>
                <a:latin typeface="Courier New" charset="0"/>
              </a:rPr>
              <a:t> &amp; </a:t>
            </a:r>
            <a:r>
              <a:rPr lang="en-US" sz="1800" dirty="0" smtClean="0">
                <a:solidFill>
                  <a:schemeClr val="folHlink"/>
                </a:solidFill>
                <a:latin typeface="Courier New" charset="0"/>
              </a:rPr>
              <a:t>10000000</a:t>
            </a:r>
            <a:r>
              <a:rPr lang="en-US" sz="1800" baseline="-25000" dirty="0" smtClean="0">
                <a:solidFill>
                  <a:schemeClr val="folHlink"/>
                </a:solidFill>
                <a:latin typeface="Courier New" charset="0"/>
              </a:rPr>
              <a:t>2</a:t>
            </a:r>
            <a:r>
              <a:rPr lang="en-US" sz="1800" dirty="0" smtClean="0">
                <a:solidFill>
                  <a:schemeClr val="folHlink"/>
                </a:solidFill>
                <a:latin typeface="Courier New" charset="0"/>
              </a:rPr>
              <a:t> </a:t>
            </a:r>
            <a:r>
              <a:rPr lang="en-US" sz="1800" dirty="0">
                <a:solidFill>
                  <a:schemeClr val="folHlink"/>
                </a:solidFill>
                <a:latin typeface="Courier New" charset="0"/>
              </a:rPr>
              <a:t>--&gt; </a:t>
            </a:r>
            <a:r>
              <a:rPr lang="en-US" sz="1800" dirty="0" smtClean="0">
                <a:solidFill>
                  <a:schemeClr val="folHlink"/>
                </a:solidFill>
                <a:latin typeface="Courier New" charset="0"/>
              </a:rPr>
              <a:t>00000000</a:t>
            </a:r>
            <a:r>
              <a:rPr lang="en-US" sz="1800" baseline="-25000" dirty="0" smtClean="0">
                <a:solidFill>
                  <a:schemeClr val="folHlink"/>
                </a:solidFill>
                <a:latin typeface="Courier New" charset="0"/>
              </a:rPr>
              <a:t>2</a:t>
            </a:r>
            <a:endParaRPr lang="en-US" sz="1800" baseline="-25000" dirty="0">
              <a:solidFill>
                <a:schemeClr val="folHlink"/>
              </a:solidFill>
              <a:latin typeface="Courier New" charset="0"/>
            </a:endParaRPr>
          </a:p>
          <a:p>
            <a:pPr lvl="2">
              <a:lnSpc>
                <a:spcPct val="107000"/>
              </a:lnSpc>
              <a:spcBef>
                <a:spcPct val="10000"/>
              </a:spcBef>
              <a:buClr>
                <a:srgbClr val="005400"/>
              </a:buClr>
              <a:buSzPct val="90000"/>
              <a:buFont typeface="Wingdings" charset="0"/>
              <a:buNone/>
              <a:defRPr/>
            </a:pPr>
            <a:endParaRPr lang="en-US" sz="1800" b="0" baseline="-25000" dirty="0">
              <a:solidFill>
                <a:schemeClr val="folHlink"/>
              </a:solidFill>
              <a:latin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153400" cy="573088"/>
          </a:xfrm>
        </p:spPr>
        <p:txBody>
          <a:bodyPr/>
          <a:lstStyle/>
          <a:p>
            <a:pPr eaLnBrk="1" hangingPunct="1">
              <a:defRPr/>
            </a:pPr>
            <a:r>
              <a:rPr lang="en-US" dirty="0" smtClean="0"/>
              <a:t>Logical </a:t>
            </a:r>
            <a:r>
              <a:rPr lang="en-US" dirty="0" err="1" smtClean="0"/>
              <a:t>vs</a:t>
            </a:r>
            <a:r>
              <a:rPr lang="en-US" dirty="0" smtClean="0"/>
              <a:t> Bitwise </a:t>
            </a:r>
            <a:r>
              <a:rPr lang="en-US" dirty="0"/>
              <a:t>Operations in C</a:t>
            </a:r>
          </a:p>
        </p:txBody>
      </p:sp>
      <p:sp>
        <p:nvSpPr>
          <p:cNvPr id="36867" name="Rectangle 3"/>
          <p:cNvSpPr>
            <a:spLocks noGrp="1" noChangeArrowheads="1"/>
          </p:cNvSpPr>
          <p:nvPr>
            <p:ph type="body" idx="1"/>
          </p:nvPr>
        </p:nvSpPr>
        <p:spPr>
          <a:xfrm>
            <a:off x="290513" y="1220788"/>
            <a:ext cx="5894387" cy="522446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Logical </a:t>
            </a:r>
            <a:r>
              <a:rPr lang="en-US" dirty="0">
                <a:latin typeface="Helvetica" charset="0"/>
                <a:ea typeface="ＭＳ Ｐゴシック" charset="0"/>
                <a:cs typeface="ＭＳ Ｐゴシック" charset="0"/>
              </a:rPr>
              <a:t>Operators</a:t>
            </a: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&amp;&amp; (AND)</a:t>
            </a:r>
            <a:r>
              <a:rPr lang="en-US" dirty="0">
                <a:latin typeface="Helvetica" charset="0"/>
                <a:ea typeface="ＭＳ Ｐゴシック" charset="0"/>
              </a:rPr>
              <a:t>, </a:t>
            </a:r>
            <a:r>
              <a:rPr lang="en-US" dirty="0">
                <a:latin typeface="Courier New" charset="0"/>
                <a:ea typeface="ＭＳ Ｐゴシック" charset="0"/>
              </a:rPr>
              <a:t>|| (OR)</a:t>
            </a:r>
            <a:r>
              <a:rPr lang="en-US" dirty="0">
                <a:latin typeface="Helvetica" charset="0"/>
                <a:ea typeface="ＭＳ Ｐゴシック" charset="0"/>
              </a:rPr>
              <a:t>, </a:t>
            </a:r>
            <a:r>
              <a:rPr lang="en-US" dirty="0">
                <a:latin typeface="Courier New" charset="0"/>
                <a:ea typeface="ＭＳ Ｐゴシック" charset="0"/>
              </a:rPr>
              <a:t>! (NOT or </a:t>
            </a:r>
            <a:r>
              <a:rPr lang="ja-JP" altLang="en-US" dirty="0">
                <a:latin typeface="Courier New" charset="0"/>
                <a:ea typeface="ＭＳ Ｐゴシック" charset="0"/>
              </a:rPr>
              <a:t>“</a:t>
            </a:r>
            <a:r>
              <a:rPr lang="en-US" dirty="0">
                <a:latin typeface="Courier New" charset="0"/>
                <a:ea typeface="ＭＳ Ｐゴシック" charset="0"/>
              </a:rPr>
              <a:t>bang</a:t>
            </a:r>
            <a:r>
              <a:rPr lang="ja-JP" altLang="en-US" dirty="0">
                <a:latin typeface="Courier New" charset="0"/>
                <a:ea typeface="ＭＳ Ｐゴシック" charset="0"/>
              </a:rPr>
              <a:t>”</a:t>
            </a:r>
            <a:r>
              <a:rPr lang="en-US" dirty="0">
                <a:latin typeface="Courier New" charset="0"/>
                <a:ea typeface="ＭＳ Ｐゴシック" charset="0"/>
              </a:rPr>
              <a:t>)</a:t>
            </a:r>
            <a:endParaRPr lang="en-US" dirty="0">
              <a:latin typeface="Helvetica" charset="0"/>
              <a:ea typeface="ＭＳ Ｐゴシック" charset="0"/>
            </a:endParaRPr>
          </a:p>
          <a:p>
            <a:pPr lvl="2" eaLnBrk="1" hangingPunct="1">
              <a:tabLst>
                <a:tab pos="1998663" algn="l"/>
                <a:tab pos="2573338" algn="l"/>
                <a:tab pos="4521200" algn="l"/>
                <a:tab pos="5943600" algn="l"/>
                <a:tab pos="6451600" algn="l"/>
              </a:tabLst>
              <a:defRPr/>
            </a:pPr>
            <a:r>
              <a:rPr lang="en-US" sz="1800" dirty="0">
                <a:latin typeface="Helvetica" charset="0"/>
                <a:ea typeface="ＭＳ Ｐゴシック" charset="0"/>
              </a:rPr>
              <a:t>View 0 as </a:t>
            </a:r>
            <a:r>
              <a:rPr lang="ja-JP" altLang="en-US" sz="1800" dirty="0">
                <a:latin typeface="Helvetica" charset="0"/>
                <a:ea typeface="ＭＳ Ｐゴシック" charset="0"/>
              </a:rPr>
              <a:t>“</a:t>
            </a:r>
            <a:r>
              <a:rPr lang="en-US" altLang="ja-JP" sz="1800" dirty="0">
                <a:latin typeface="Helvetica" charset="0"/>
                <a:ea typeface="ＭＳ Ｐゴシック" charset="0"/>
              </a:rPr>
              <a:t>False</a:t>
            </a:r>
            <a:r>
              <a:rPr lang="ja-JP" altLang="en-US" sz="1800" dirty="0">
                <a:latin typeface="Helvetica" charset="0"/>
                <a:ea typeface="ＭＳ Ｐゴシック" charset="0"/>
              </a:rPr>
              <a:t>”</a:t>
            </a:r>
            <a:endParaRPr lang="en-US" altLang="ja-JP" sz="1800" dirty="0">
              <a:latin typeface="Helvetica" charset="0"/>
              <a:ea typeface="ＭＳ Ｐゴシック" charset="0"/>
            </a:endParaRPr>
          </a:p>
          <a:p>
            <a:pPr lvl="2" eaLnBrk="1" hangingPunct="1">
              <a:tabLst>
                <a:tab pos="1998663" algn="l"/>
                <a:tab pos="2573338" algn="l"/>
                <a:tab pos="4521200" algn="l"/>
                <a:tab pos="5943600" algn="l"/>
                <a:tab pos="6451600" algn="l"/>
              </a:tabLst>
              <a:defRPr/>
            </a:pPr>
            <a:r>
              <a:rPr lang="en-US" sz="1800" dirty="0">
                <a:solidFill>
                  <a:srgbClr val="FF0000"/>
                </a:solidFill>
                <a:latin typeface="Helvetica" charset="0"/>
                <a:ea typeface="ＭＳ Ｐゴシック" charset="0"/>
              </a:rPr>
              <a:t>Anything nonzero as </a:t>
            </a:r>
            <a:r>
              <a:rPr lang="ja-JP" altLang="en-US" sz="1800" dirty="0">
                <a:solidFill>
                  <a:srgbClr val="FF0000"/>
                </a:solidFill>
                <a:latin typeface="Helvetica" charset="0"/>
                <a:ea typeface="ＭＳ Ｐゴシック" charset="0"/>
              </a:rPr>
              <a:t>“</a:t>
            </a:r>
            <a:r>
              <a:rPr lang="en-US" altLang="ja-JP" sz="1800" dirty="0">
                <a:solidFill>
                  <a:srgbClr val="FF0000"/>
                </a:solidFill>
                <a:latin typeface="Helvetica" charset="0"/>
                <a:ea typeface="ＭＳ Ｐゴシック" charset="0"/>
              </a:rPr>
              <a:t>True</a:t>
            </a:r>
            <a:r>
              <a:rPr lang="ja-JP" altLang="en-US" sz="1800" dirty="0">
                <a:solidFill>
                  <a:srgbClr val="FF0000"/>
                </a:solidFill>
                <a:latin typeface="Helvetica" charset="0"/>
                <a:ea typeface="ＭＳ Ｐゴシック" charset="0"/>
              </a:rPr>
              <a:t>”</a:t>
            </a:r>
            <a:endParaRPr lang="en-US" altLang="ja-JP" sz="1800" dirty="0">
              <a:solidFill>
                <a:srgbClr val="FF0000"/>
              </a:solidFill>
              <a:latin typeface="Helvetica" charset="0"/>
              <a:ea typeface="ＭＳ Ｐゴシック" charset="0"/>
            </a:endParaRPr>
          </a:p>
          <a:p>
            <a:pPr lvl="2" eaLnBrk="1" hangingPunct="1">
              <a:tabLst>
                <a:tab pos="1998663" algn="l"/>
                <a:tab pos="2573338" algn="l"/>
                <a:tab pos="4521200" algn="l"/>
                <a:tab pos="5943600" algn="l"/>
                <a:tab pos="6451600" algn="l"/>
              </a:tabLst>
              <a:defRPr/>
            </a:pPr>
            <a:r>
              <a:rPr lang="en-US" sz="1800" dirty="0">
                <a:latin typeface="Helvetica" charset="0"/>
                <a:ea typeface="ＭＳ Ｐゴシック" charset="0"/>
              </a:rPr>
              <a:t>Always return 0 or 1</a:t>
            </a:r>
          </a:p>
          <a:p>
            <a:pPr lvl="2" eaLnBrk="1" hangingPunct="1">
              <a:tabLst>
                <a:tab pos="1998663" algn="l"/>
                <a:tab pos="2573338" algn="l"/>
                <a:tab pos="4521200" algn="l"/>
                <a:tab pos="5943600" algn="l"/>
                <a:tab pos="6451600" algn="l"/>
              </a:tabLst>
              <a:defRPr/>
            </a:pPr>
            <a:r>
              <a:rPr lang="en-US" sz="1800" dirty="0">
                <a:latin typeface="Helvetica" charset="0"/>
                <a:ea typeface="ＭＳ Ｐゴシック" charset="0"/>
              </a:rPr>
              <a:t>Early termination</a:t>
            </a:r>
          </a:p>
          <a:p>
            <a:pPr eaLnBrk="1" hangingPunct="1">
              <a:tabLst>
                <a:tab pos="1998663" algn="l"/>
                <a:tab pos="2573338" algn="l"/>
                <a:tab pos="4521200" algn="l"/>
                <a:tab pos="5943600" algn="l"/>
                <a:tab pos="6451600" algn="l"/>
              </a:tabLst>
              <a:defRPr/>
            </a:pPr>
            <a:r>
              <a:rPr lang="en-US" dirty="0">
                <a:latin typeface="Helvetica" charset="0"/>
                <a:ea typeface="ＭＳ Ｐゴシック" charset="0"/>
                <a:cs typeface="ＭＳ Ｐゴシック" charset="0"/>
              </a:rPr>
              <a:t>Example code:</a:t>
            </a:r>
          </a:p>
          <a:p>
            <a:pPr lvl="1" eaLnBrk="1" hangingPunct="1">
              <a:tabLst>
                <a:tab pos="1998663" algn="l"/>
                <a:tab pos="2573338" algn="l"/>
                <a:tab pos="4521200" algn="l"/>
                <a:tab pos="5943600" algn="l"/>
                <a:tab pos="6451600" algn="l"/>
              </a:tabLst>
              <a:defRPr/>
            </a:pPr>
            <a:r>
              <a:rPr lang="en-US" sz="1800" dirty="0" err="1">
                <a:solidFill>
                  <a:srgbClr val="2900FF"/>
                </a:solidFill>
                <a:latin typeface="Helvetica" charset="0"/>
                <a:ea typeface="ＭＳ Ｐゴシック" charset="0"/>
                <a:cs typeface="ＭＳ Ｐゴシック" charset="0"/>
              </a:rPr>
              <a:t>int</a:t>
            </a:r>
            <a:r>
              <a:rPr lang="en-US" sz="1800" dirty="0">
                <a:solidFill>
                  <a:srgbClr val="2900FF"/>
                </a:solidFill>
                <a:latin typeface="Helvetica" charset="0"/>
                <a:ea typeface="ＭＳ Ｐゴシック" charset="0"/>
                <a:cs typeface="ＭＳ Ｐゴシック" charset="0"/>
              </a:rPr>
              <a:t> </a:t>
            </a:r>
            <a:r>
              <a:rPr lang="en-US" sz="1800" dirty="0" err="1">
                <a:solidFill>
                  <a:srgbClr val="2900FF"/>
                </a:solidFill>
                <a:latin typeface="Helvetica" charset="0"/>
                <a:ea typeface="ＭＳ Ｐゴシック" charset="0"/>
                <a:cs typeface="ＭＳ Ｐゴシック" charset="0"/>
              </a:rPr>
              <a:t>x,y,z</a:t>
            </a:r>
            <a:r>
              <a:rPr lang="en-US" sz="1800" dirty="0">
                <a:solidFill>
                  <a:srgbClr val="2900FF"/>
                </a:solidFill>
                <a:latin typeface="Helvetica" charset="0"/>
                <a:ea typeface="ＭＳ Ｐゴシック" charset="0"/>
                <a:cs typeface="ＭＳ Ｐゴシック" charset="0"/>
              </a:rPr>
              <a:t>;</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if (  !((x==0) &amp;&amp; (x&gt;y))  || (z&lt;256) ) {</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z = ~(x &amp; y) | z;</a:t>
            </a:r>
          </a:p>
          <a:p>
            <a:pPr lvl="1" eaLnBrk="1" hangingPunct="1">
              <a:buFont typeface="Wingdings" charset="0"/>
              <a:buNone/>
              <a:tabLst>
                <a:tab pos="1998663" algn="l"/>
                <a:tab pos="2573338" algn="l"/>
                <a:tab pos="4521200" algn="l"/>
                <a:tab pos="5943600" algn="l"/>
                <a:tab pos="6451600" algn="l"/>
              </a:tabLst>
              <a:defRPr/>
            </a:pPr>
            <a:r>
              <a:rPr lang="en-US" sz="1800" dirty="0">
                <a:solidFill>
                  <a:srgbClr val="2900FF"/>
                </a:solidFill>
                <a:latin typeface="Helvetica" charset="0"/>
                <a:ea typeface="ＭＳ Ｐゴシック" charset="0"/>
                <a:cs typeface="ＭＳ Ｐゴシック" charset="0"/>
              </a:rPr>
              <a:t>    }</a:t>
            </a:r>
            <a:endParaRPr lang="en-US" dirty="0">
              <a:solidFill>
                <a:srgbClr val="2900FF"/>
              </a:solidFill>
              <a:latin typeface="Helvetica" charset="0"/>
              <a:ea typeface="ＭＳ Ｐゴシック" charset="0"/>
            </a:endParaRPr>
          </a:p>
        </p:txBody>
      </p:sp>
      <p:grpSp>
        <p:nvGrpSpPr>
          <p:cNvPr id="2" name="Group 14"/>
          <p:cNvGrpSpPr>
            <a:grpSpLocks/>
          </p:cNvGrpSpPr>
          <p:nvPr/>
        </p:nvGrpSpPr>
        <p:grpSpPr bwMode="auto">
          <a:xfrm>
            <a:off x="1219200" y="2209800"/>
            <a:ext cx="7924800" cy="3124200"/>
            <a:chOff x="1219200" y="2209800"/>
            <a:chExt cx="7924800" cy="3124200"/>
          </a:xfrm>
        </p:grpSpPr>
        <p:sp>
          <p:nvSpPr>
            <p:cNvPr id="18441" name="TextBox 4"/>
            <p:cNvSpPr txBox="1">
              <a:spLocks noChangeArrowheads="1"/>
            </p:cNvSpPr>
            <p:nvPr/>
          </p:nvSpPr>
          <p:spPr bwMode="auto">
            <a:xfrm>
              <a:off x="5765777" y="2209800"/>
              <a:ext cx="3378223" cy="209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Each logical expression is</a:t>
              </a:r>
            </a:p>
            <a:p>
              <a:pPr algn="ctr">
                <a:lnSpc>
                  <a:spcPct val="90000"/>
                </a:lnSpc>
              </a:pPr>
              <a:r>
                <a:rPr lang="en-US" sz="1800">
                  <a:solidFill>
                    <a:srgbClr val="000066"/>
                  </a:solidFill>
                </a:rPr>
                <a:t>either TRUE (1) or FALSE (0):</a:t>
              </a:r>
            </a:p>
            <a:p>
              <a:pPr algn="ctr">
                <a:lnSpc>
                  <a:spcPct val="90000"/>
                </a:lnSpc>
              </a:pPr>
              <a:r>
                <a:rPr lang="en-US" sz="1800">
                  <a:solidFill>
                    <a:srgbClr val="000066"/>
                  </a:solidFill>
                </a:rPr>
                <a:t>(x==0)</a:t>
              </a:r>
            </a:p>
            <a:p>
              <a:pPr algn="ctr">
                <a:lnSpc>
                  <a:spcPct val="90000"/>
                </a:lnSpc>
              </a:pPr>
              <a:r>
                <a:rPr lang="en-US" sz="1800">
                  <a:solidFill>
                    <a:srgbClr val="000066"/>
                  </a:solidFill>
                </a:rPr>
                <a:t>(x&gt;y)</a:t>
              </a:r>
            </a:p>
            <a:p>
              <a:pPr algn="ctr">
                <a:lnSpc>
                  <a:spcPct val="90000"/>
                </a:lnSpc>
              </a:pPr>
              <a:r>
                <a:rPr lang="en-US" sz="1800">
                  <a:solidFill>
                    <a:srgbClr val="000066"/>
                  </a:solidFill>
                </a:rPr>
                <a:t>((x==0) &amp;&amp; (x&gt;y))</a:t>
              </a:r>
            </a:p>
            <a:p>
              <a:pPr algn="ctr">
                <a:lnSpc>
                  <a:spcPct val="90000"/>
                </a:lnSpc>
              </a:pPr>
              <a:r>
                <a:rPr lang="en-US" sz="1800">
                  <a:solidFill>
                    <a:srgbClr val="000066"/>
                  </a:solidFill>
                </a:rPr>
                <a:t>!((x==0) &amp;&amp; (x&gt;y))</a:t>
              </a:r>
            </a:p>
            <a:p>
              <a:pPr algn="ctr">
                <a:lnSpc>
                  <a:spcPct val="90000"/>
                </a:lnSpc>
              </a:pPr>
              <a:r>
                <a:rPr lang="en-US" sz="1800">
                  <a:solidFill>
                    <a:srgbClr val="000066"/>
                  </a:solidFill>
                </a:rPr>
                <a:t>(z&lt;256)</a:t>
              </a:r>
            </a:p>
            <a:p>
              <a:pPr algn="ctr">
                <a:lnSpc>
                  <a:spcPct val="90000"/>
                </a:lnSpc>
              </a:pPr>
              <a:r>
                <a:rPr lang="en-US" sz="1800">
                  <a:solidFill>
                    <a:srgbClr val="000066"/>
                  </a:solidFill>
                </a:rPr>
                <a:t>!((x==0) &amp;&amp; (x&gt;y)) || (z&lt;256)</a:t>
              </a:r>
            </a:p>
          </p:txBody>
        </p:sp>
        <p:sp>
          <p:nvSpPr>
            <p:cNvPr id="18442" name="Oval 5"/>
            <p:cNvSpPr>
              <a:spLocks noChangeArrowheads="1"/>
            </p:cNvSpPr>
            <p:nvPr/>
          </p:nvSpPr>
          <p:spPr bwMode="auto">
            <a:xfrm>
              <a:off x="1219200" y="4724400"/>
              <a:ext cx="3352800" cy="609600"/>
            </a:xfrm>
            <a:prstGeom prst="ellipse">
              <a:avLst/>
            </a:prstGeom>
            <a:noFill/>
            <a:ln w="1905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wrap="none" lIns="45720" rIns="45720" anchor="ctr">
              <a:spAutoFit/>
            </a:bodyPr>
            <a:lstStyle/>
            <a:p>
              <a:pPr algn="ctr" eaLnBrk="0" hangingPunct="0">
                <a:lnSpc>
                  <a:spcPct val="90000"/>
                </a:lnSpc>
              </a:pPr>
              <a:endParaRPr lang="en-US" sz="1800">
                <a:solidFill>
                  <a:srgbClr val="000066"/>
                </a:solidFill>
              </a:endParaRPr>
            </a:p>
          </p:txBody>
        </p:sp>
        <p:cxnSp>
          <p:nvCxnSpPr>
            <p:cNvPr id="18443" name="Straight Connector 7"/>
            <p:cNvCxnSpPr>
              <a:cxnSpLocks noChangeShapeType="1"/>
              <a:stCxn id="18442" idx="7"/>
              <a:endCxn id="18441" idx="1"/>
            </p:cNvCxnSpPr>
            <p:nvPr/>
          </p:nvCxnSpPr>
          <p:spPr bwMode="auto">
            <a:xfrm rot="5400000" flipH="1" flipV="1">
              <a:off x="4144284" y="3192182"/>
              <a:ext cx="1558203" cy="1684783"/>
            </a:xfrm>
            <a:prstGeom prst="line">
              <a:avLst/>
            </a:prstGeom>
            <a:noFill/>
            <a:ln w="19050">
              <a:solidFill>
                <a:srgbClr val="FF0000"/>
              </a:solidFill>
              <a:round/>
              <a:headEnd/>
              <a:tailEnd type="none" w="sm" len="sm"/>
            </a:ln>
            <a:extLst>
              <a:ext uri="{909E8E84-426E-40dd-AFC4-6F175D3DCCD1}">
                <a14:hiddenFill xmlns:a14="http://schemas.microsoft.com/office/drawing/2010/main">
                  <a:noFill/>
                </a14:hiddenFill>
              </a:ext>
            </a:extLst>
          </p:spPr>
        </p:cxnSp>
      </p:grpSp>
      <p:grpSp>
        <p:nvGrpSpPr>
          <p:cNvPr id="3" name="Group 13"/>
          <p:cNvGrpSpPr>
            <a:grpSpLocks/>
          </p:cNvGrpSpPr>
          <p:nvPr/>
        </p:nvGrpSpPr>
        <p:grpSpPr bwMode="auto">
          <a:xfrm>
            <a:off x="1295400" y="4495800"/>
            <a:ext cx="7532688" cy="1423988"/>
            <a:chOff x="762000" y="4399465"/>
            <a:chExt cx="8378040" cy="2001335"/>
          </a:xfrm>
        </p:grpSpPr>
        <p:sp>
          <p:nvSpPr>
            <p:cNvPr id="18438" name="TextBox 9"/>
            <p:cNvSpPr txBox="1">
              <a:spLocks noChangeArrowheads="1"/>
            </p:cNvSpPr>
            <p:nvPr/>
          </p:nvSpPr>
          <p:spPr bwMode="auto">
            <a:xfrm>
              <a:off x="5761816" y="4399465"/>
              <a:ext cx="3378224" cy="188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Compare to the bit-wise</a:t>
              </a:r>
            </a:p>
            <a:p>
              <a:pPr algn="ctr">
                <a:lnSpc>
                  <a:spcPct val="90000"/>
                </a:lnSpc>
              </a:pPr>
              <a:r>
                <a:rPr lang="en-US" sz="1800">
                  <a:solidFill>
                    <a:srgbClr val="000066"/>
                  </a:solidFill>
                </a:rPr>
                <a:t>logical operations, where input, intermediate, and final values don</a:t>
              </a:r>
              <a:r>
                <a:rPr lang="ja-JP" altLang="en-US" sz="1800">
                  <a:solidFill>
                    <a:srgbClr val="000066"/>
                  </a:solidFill>
                </a:rPr>
                <a:t>’</a:t>
              </a:r>
              <a:r>
                <a:rPr lang="en-US" altLang="ja-JP" sz="1800">
                  <a:solidFill>
                    <a:srgbClr val="000066"/>
                  </a:solidFill>
                </a:rPr>
                <a:t>t have to be 0 or 1</a:t>
              </a:r>
              <a:endParaRPr lang="en-US" sz="1800">
                <a:solidFill>
                  <a:srgbClr val="000066"/>
                </a:solidFill>
              </a:endParaRPr>
            </a:p>
          </p:txBody>
        </p:sp>
        <p:sp>
          <p:nvSpPr>
            <p:cNvPr id="18439" name="Oval 10"/>
            <p:cNvSpPr>
              <a:spLocks noChangeArrowheads="1"/>
            </p:cNvSpPr>
            <p:nvPr/>
          </p:nvSpPr>
          <p:spPr bwMode="auto">
            <a:xfrm>
              <a:off x="762000" y="5791200"/>
              <a:ext cx="1905000" cy="609600"/>
            </a:xfrm>
            <a:prstGeom prst="ellipse">
              <a:avLst/>
            </a:prstGeom>
            <a:noFill/>
            <a:ln w="19050">
              <a:solidFill>
                <a:srgbClr val="FF0000"/>
              </a:solidFill>
              <a:round/>
              <a:headEnd/>
              <a:tailEnd type="none" w="sm" len="sm"/>
            </a:ln>
            <a:extLst>
              <a:ext uri="{909E8E84-426E-40dd-AFC4-6F175D3DCCD1}">
                <a14:hiddenFill xmlns:a14="http://schemas.microsoft.com/office/drawing/2010/main">
                  <a:solidFill>
                    <a:srgbClr val="FFFFFF"/>
                  </a:solidFill>
                </a14:hiddenFill>
              </a:ext>
            </a:extLst>
          </p:spPr>
          <p:txBody>
            <a:bodyPr lIns="45720" rIns="45720" anchor="ctr">
              <a:spAutoFit/>
            </a:bodyPr>
            <a:lstStyle/>
            <a:p>
              <a:pPr algn="ctr" eaLnBrk="0" hangingPunct="0">
                <a:lnSpc>
                  <a:spcPct val="90000"/>
                </a:lnSpc>
              </a:pPr>
              <a:endParaRPr lang="en-US" sz="1800">
                <a:solidFill>
                  <a:srgbClr val="000066"/>
                </a:solidFill>
              </a:endParaRPr>
            </a:p>
          </p:txBody>
        </p:sp>
        <p:cxnSp>
          <p:nvCxnSpPr>
            <p:cNvPr id="18440" name="Straight Connector 11"/>
            <p:cNvCxnSpPr>
              <a:cxnSpLocks noChangeShapeType="1"/>
              <a:endCxn id="18438" idx="1"/>
            </p:cNvCxnSpPr>
            <p:nvPr/>
          </p:nvCxnSpPr>
          <p:spPr bwMode="auto">
            <a:xfrm flipV="1">
              <a:off x="2667001" y="5343198"/>
              <a:ext cx="3094815" cy="787009"/>
            </a:xfrm>
            <a:prstGeom prst="line">
              <a:avLst/>
            </a:prstGeom>
            <a:noFill/>
            <a:ln w="19050">
              <a:solidFill>
                <a:srgbClr val="FF0000"/>
              </a:solidFill>
              <a:round/>
              <a:headEnd/>
              <a:tailEnd type="none" w="sm" len="sm"/>
            </a:ln>
            <a:extLst>
              <a:ext uri="{909E8E84-426E-40dd-AFC4-6F175D3DCCD1}">
                <a14:hiddenFill xmlns:a14="http://schemas.microsoft.com/office/drawing/2010/main">
                  <a:noFill/>
                </a14:hiddenFill>
              </a:ext>
            </a:extLst>
          </p:spPr>
        </p:cxnSp>
      </p:grpSp>
      <p:sp>
        <p:nvSpPr>
          <p:cNvPr id="19" name="TextBox 18"/>
          <p:cNvSpPr txBox="1">
            <a:spLocks noChangeArrowheads="1"/>
          </p:cNvSpPr>
          <p:nvPr/>
        </p:nvSpPr>
        <p:spPr bwMode="auto">
          <a:xfrm>
            <a:off x="5791200" y="6013450"/>
            <a:ext cx="296703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Helvetica" charset="0"/>
                <a:ea typeface="ＭＳ Ｐゴシック" charset="0"/>
                <a:cs typeface="ＭＳ Ｐゴシック" charset="0"/>
              </a:defRPr>
            </a:lvl1pPr>
            <a:lvl2pPr marL="742950" indent="-285750" eaLnBrk="0" hangingPunct="0">
              <a:defRPr sz="2400" b="1">
                <a:solidFill>
                  <a:schemeClr val="tx1"/>
                </a:solidFill>
                <a:latin typeface="Helvetica" charset="0"/>
                <a:ea typeface="ＭＳ Ｐゴシック" charset="0"/>
              </a:defRPr>
            </a:lvl2pPr>
            <a:lvl3pPr marL="1143000" indent="-228600" eaLnBrk="0" hangingPunct="0">
              <a:defRPr sz="2400" b="1">
                <a:solidFill>
                  <a:schemeClr val="tx1"/>
                </a:solidFill>
                <a:latin typeface="Helvetica" charset="0"/>
                <a:ea typeface="ＭＳ Ｐゴシック" charset="0"/>
              </a:defRPr>
            </a:lvl3pPr>
            <a:lvl4pPr marL="1600200" indent="-228600" eaLnBrk="0" hangingPunct="0">
              <a:defRPr sz="2400" b="1">
                <a:solidFill>
                  <a:schemeClr val="tx1"/>
                </a:solidFill>
                <a:latin typeface="Helvetica" charset="0"/>
                <a:ea typeface="ＭＳ Ｐゴシック" charset="0"/>
              </a:defRPr>
            </a:lvl4pPr>
            <a:lvl5pPr marL="2057400" indent="-228600" eaLnBrk="0" hangingPunct="0">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defRPr sz="2400" b="1">
                <a:solidFill>
                  <a:schemeClr val="tx1"/>
                </a:solidFill>
                <a:latin typeface="Helvetica" charset="0"/>
                <a:ea typeface="ＭＳ Ｐゴシック" charset="0"/>
              </a:defRPr>
            </a:lvl9pPr>
          </a:lstStyle>
          <a:p>
            <a:pPr algn="ctr">
              <a:lnSpc>
                <a:spcPct val="90000"/>
              </a:lnSpc>
            </a:pPr>
            <a:r>
              <a:rPr lang="en-US" sz="1800">
                <a:solidFill>
                  <a:srgbClr val="000066"/>
                </a:solidFill>
              </a:rPr>
              <a:t>By the way, parentheses</a:t>
            </a:r>
          </a:p>
          <a:p>
            <a:pPr algn="ctr">
              <a:lnSpc>
                <a:spcPct val="90000"/>
              </a:lnSpc>
            </a:pPr>
            <a:r>
              <a:rPr lang="en-US" sz="1800">
                <a:solidFill>
                  <a:srgbClr val="000066"/>
                </a:solidFill>
              </a:rPr>
              <a:t>are your friend, and good</a:t>
            </a:r>
          </a:p>
          <a:p>
            <a:pPr algn="ctr">
              <a:lnSpc>
                <a:spcPct val="90000"/>
              </a:lnSpc>
            </a:pPr>
            <a:r>
              <a:rPr lang="en-US" sz="1800">
                <a:solidFill>
                  <a:srgbClr val="000066"/>
                </a:solidFill>
              </a:rPr>
              <a:t>programming practice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867">
                                            <p:txEl>
                                              <p:pRg st="1" end="1"/>
                                            </p:txEl>
                                          </p:spTgt>
                                        </p:tgtEl>
                                        <p:attrNameLst>
                                          <p:attrName>style.visibility</p:attrName>
                                        </p:attrNameLst>
                                      </p:cBhvr>
                                      <p:to>
                                        <p:strVal val="visible"/>
                                      </p:to>
                                    </p:set>
                                    <p:animEffect transition="in" filter="fade">
                                      <p:cBhvr>
                                        <p:cTn id="10" dur="500"/>
                                        <p:tgtEl>
                                          <p:spTgt spid="368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Effect transition="in" filter="fade">
                                      <p:cBhvr>
                                        <p:cTn id="13" dur="500"/>
                                        <p:tgtEl>
                                          <p:spTgt spid="3686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867">
                                            <p:txEl>
                                              <p:pRg st="3" end="3"/>
                                            </p:txEl>
                                          </p:spTgt>
                                        </p:tgtEl>
                                        <p:attrNameLst>
                                          <p:attrName>style.visibility</p:attrName>
                                        </p:attrNameLst>
                                      </p:cBhvr>
                                      <p:to>
                                        <p:strVal val="visible"/>
                                      </p:to>
                                    </p:set>
                                    <p:animEffect transition="in" filter="fade">
                                      <p:cBhvr>
                                        <p:cTn id="16" dur="500"/>
                                        <p:tgtEl>
                                          <p:spTgt spid="3686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Effect transition="in" filter="fade">
                                      <p:cBhvr>
                                        <p:cTn id="19" dur="500"/>
                                        <p:tgtEl>
                                          <p:spTgt spid="3686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867">
                                            <p:txEl>
                                              <p:pRg st="5" end="5"/>
                                            </p:txEl>
                                          </p:spTgt>
                                        </p:tgtEl>
                                        <p:attrNameLst>
                                          <p:attrName>style.visibility</p:attrName>
                                        </p:attrNameLst>
                                      </p:cBhvr>
                                      <p:to>
                                        <p:strVal val="visible"/>
                                      </p:to>
                                    </p:set>
                                    <p:animEffect transition="in" filter="fade">
                                      <p:cBhvr>
                                        <p:cTn id="22" dur="500"/>
                                        <p:tgtEl>
                                          <p:spTgt spid="3686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6" end="6"/>
                                            </p:txEl>
                                          </p:spTgt>
                                        </p:tgtEl>
                                        <p:attrNameLst>
                                          <p:attrName>style.visibility</p:attrName>
                                        </p:attrNameLst>
                                      </p:cBhvr>
                                      <p:to>
                                        <p:strVal val="visible"/>
                                      </p:to>
                                    </p:set>
                                    <p:animEffect transition="in" filter="fade">
                                      <p:cBhvr>
                                        <p:cTn id="27" dur="500"/>
                                        <p:tgtEl>
                                          <p:spTgt spid="3686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867">
                                            <p:txEl>
                                              <p:pRg st="7" end="7"/>
                                            </p:txEl>
                                          </p:spTgt>
                                        </p:tgtEl>
                                        <p:attrNameLst>
                                          <p:attrName>style.visibility</p:attrName>
                                        </p:attrNameLst>
                                      </p:cBhvr>
                                      <p:to>
                                        <p:strVal val="visible"/>
                                      </p:to>
                                    </p:set>
                                    <p:animEffect transition="in" filter="fade">
                                      <p:cBhvr>
                                        <p:cTn id="30" dur="500"/>
                                        <p:tgtEl>
                                          <p:spTgt spid="3686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animEffect transition="in" filter="fade">
                                      <p:cBhvr>
                                        <p:cTn id="33" dur="500"/>
                                        <p:tgtEl>
                                          <p:spTgt spid="36867">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867">
                                            <p:txEl>
                                              <p:pRg st="9" end="9"/>
                                            </p:txEl>
                                          </p:spTgt>
                                        </p:tgtEl>
                                        <p:attrNameLst>
                                          <p:attrName>style.visibility</p:attrName>
                                        </p:attrNameLst>
                                      </p:cBhvr>
                                      <p:to>
                                        <p:strVal val="visible"/>
                                      </p:to>
                                    </p:set>
                                    <p:animEffect transition="in" filter="fade">
                                      <p:cBhvr>
                                        <p:cTn id="36" dur="500"/>
                                        <p:tgtEl>
                                          <p:spTgt spid="36867">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6867">
                                            <p:txEl>
                                              <p:pRg st="10" end="10"/>
                                            </p:txEl>
                                          </p:spTgt>
                                        </p:tgtEl>
                                        <p:attrNameLst>
                                          <p:attrName>style.visibility</p:attrName>
                                        </p:attrNameLst>
                                      </p:cBhvr>
                                      <p:to>
                                        <p:strVal val="visible"/>
                                      </p:to>
                                    </p:set>
                                    <p:animEffect transition="in" filter="fade">
                                      <p:cBhvr>
                                        <p:cTn id="39" dur="500"/>
                                        <p:tgtEl>
                                          <p:spTgt spid="36867">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6867">
                                            <p:txEl>
                                              <p:pRg st="11" end="11"/>
                                            </p:txEl>
                                          </p:spTgt>
                                        </p:tgtEl>
                                        <p:attrNameLst>
                                          <p:attrName>style.visibility</p:attrName>
                                        </p:attrNameLst>
                                      </p:cBhvr>
                                      <p:to>
                                        <p:strVal val="visible"/>
                                      </p:to>
                                    </p:set>
                                    <p:animEffect transition="in" filter="fade">
                                      <p:cBhvr>
                                        <p:cTn id="42" dur="500"/>
                                        <p:tgtEl>
                                          <p:spTgt spid="36867">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867">
                                            <p:txEl>
                                              <p:pRg st="12" end="12"/>
                                            </p:txEl>
                                          </p:spTgt>
                                        </p:tgtEl>
                                        <p:attrNameLst>
                                          <p:attrName>style.visibility</p:attrName>
                                        </p:attrNameLst>
                                      </p:cBhvr>
                                      <p:to>
                                        <p:strVal val="visible"/>
                                      </p:to>
                                    </p:set>
                                    <p:animEffect transition="in" filter="fade">
                                      <p:cBhvr>
                                        <p:cTn id="45" dur="500"/>
                                        <p:tgtEl>
                                          <p:spTgt spid="36867">
                                            <p:txEl>
                                              <p:pRg st="12" end="1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23850"/>
            <a:ext cx="8077200" cy="573088"/>
          </a:xfrm>
        </p:spPr>
        <p:txBody>
          <a:bodyPr/>
          <a:lstStyle/>
          <a:p>
            <a:pPr algn="ctr" eaLnBrk="1" hangingPunct="1">
              <a:defRPr/>
            </a:pPr>
            <a:r>
              <a:rPr lang="en-US" dirty="0" smtClean="0">
                <a:ea typeface="ＭＳ Ｐゴシック" pitchFamily="-1" charset="-128"/>
                <a:cs typeface="ＭＳ Ｐゴシック" pitchFamily="-1" charset="-128"/>
              </a:rPr>
              <a:t>Logical </a:t>
            </a:r>
            <a:r>
              <a:rPr lang="en-US" dirty="0" err="1" smtClean="0">
                <a:ea typeface="ＭＳ Ｐゴシック" pitchFamily="-1" charset="-128"/>
                <a:cs typeface="ＭＳ Ｐゴシック" pitchFamily="-1" charset="-128"/>
              </a:rPr>
              <a:t>vs</a:t>
            </a:r>
            <a:r>
              <a:rPr lang="en-US" dirty="0" smtClean="0">
                <a:ea typeface="ＭＳ Ｐゴシック" pitchFamily="-1" charset="-128"/>
                <a:cs typeface="ＭＳ Ｐゴシック" pitchFamily="-1" charset="-128"/>
              </a:rPr>
              <a:t> Bitwise </a:t>
            </a:r>
            <a:r>
              <a:rPr lang="en-US" dirty="0">
                <a:ea typeface="ＭＳ Ｐゴシック" pitchFamily="-1" charset="-128"/>
                <a:cs typeface="ＭＳ Ｐゴシック" pitchFamily="-1" charset="-128"/>
              </a:rPr>
              <a:t>Operations in C (2)</a:t>
            </a:r>
          </a:p>
        </p:txBody>
      </p:sp>
      <p:sp>
        <p:nvSpPr>
          <p:cNvPr id="36867" name="Rectangle 3"/>
          <p:cNvSpPr>
            <a:spLocks noGrp="1" noChangeArrowheads="1"/>
          </p:cNvSpPr>
          <p:nvPr>
            <p:ph type="body" idx="1"/>
          </p:nvPr>
        </p:nvSpPr>
        <p:spPr>
          <a:xfrm>
            <a:off x="290513" y="1220788"/>
            <a:ext cx="4510087" cy="2665412"/>
          </a:xfrm>
        </p:spPr>
        <p:txBody>
          <a:bodyPr/>
          <a:lstStyle/>
          <a:p>
            <a:pPr eaLnBrk="1" hangingPunct="1">
              <a:tabLst>
                <a:tab pos="1998663" algn="l"/>
                <a:tab pos="2573338" algn="l"/>
                <a:tab pos="4521200" algn="l"/>
                <a:tab pos="5943600" algn="l"/>
                <a:tab pos="6451600" algn="l"/>
              </a:tabLst>
              <a:defRPr/>
            </a:pPr>
            <a:r>
              <a:rPr lang="en-US" dirty="0" smtClean="0">
                <a:latin typeface="Helvetica" charset="0"/>
                <a:ea typeface="ＭＳ Ｐゴシック" charset="0"/>
                <a:cs typeface="ＭＳ Ｐゴシック" charset="0"/>
              </a:rPr>
              <a:t>Logical</a:t>
            </a:r>
            <a:endParaRPr lang="en-US" dirty="0">
              <a:latin typeface="Helvetica" charset="0"/>
              <a:ea typeface="ＭＳ Ｐゴシック" charset="0"/>
              <a:cs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!0x41  --&gt;  0x00</a:t>
            </a:r>
            <a:endParaRPr lang="en-US" b="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!0x00  --&gt;  0x01</a:t>
            </a:r>
            <a:endParaRPr lang="en-US" b="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!!0x41 --&gt;  0x01</a:t>
            </a:r>
          </a:p>
          <a:p>
            <a:pPr lvl="1" eaLnBrk="1" hangingPunct="1">
              <a:tabLst>
                <a:tab pos="1998663" algn="l"/>
                <a:tab pos="2573338" algn="l"/>
                <a:tab pos="4521200" algn="l"/>
                <a:tab pos="5943600" algn="l"/>
                <a:tab pos="6451600" algn="l"/>
              </a:tabLst>
              <a:defRPr/>
            </a:pPr>
            <a:endParaRPr lang="en-US" b="0" baseline="-2500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0x69 &amp;&amp; 0x55  --&gt;  0x01</a:t>
            </a:r>
            <a:endParaRPr lang="en-US" b="0" dirty="0">
              <a:latin typeface="Courier New" charset="0"/>
              <a:ea typeface="ＭＳ Ｐゴシック" charset="0"/>
            </a:endParaRPr>
          </a:p>
          <a:p>
            <a:pPr lvl="1" eaLnBrk="1" hangingPunct="1">
              <a:tabLst>
                <a:tab pos="1998663" algn="l"/>
                <a:tab pos="2573338" algn="l"/>
                <a:tab pos="4521200" algn="l"/>
                <a:tab pos="5943600" algn="l"/>
                <a:tab pos="6451600" algn="l"/>
              </a:tabLst>
              <a:defRPr/>
            </a:pPr>
            <a:r>
              <a:rPr lang="en-US" dirty="0">
                <a:latin typeface="Courier New" charset="0"/>
                <a:ea typeface="ＭＳ Ｐゴシック" charset="0"/>
              </a:rPr>
              <a:t>0x69 || 0x55  --&gt;  </a:t>
            </a:r>
            <a:r>
              <a:rPr lang="en-US" dirty="0" smtClean="0">
                <a:latin typeface="Courier New" charset="0"/>
                <a:ea typeface="ＭＳ Ｐゴシック" charset="0"/>
              </a:rPr>
              <a:t>0x01</a:t>
            </a:r>
            <a:endParaRPr lang="en-US" dirty="0">
              <a:latin typeface="Courier New" charset="0"/>
              <a:ea typeface="ＭＳ Ｐゴシック" charset="0"/>
            </a:endParaRPr>
          </a:p>
        </p:txBody>
      </p:sp>
      <p:sp>
        <p:nvSpPr>
          <p:cNvPr id="5" name="Rectangle 3"/>
          <p:cNvSpPr txBox="1">
            <a:spLocks noChangeArrowheads="1"/>
          </p:cNvSpPr>
          <p:nvPr/>
        </p:nvSpPr>
        <p:spPr bwMode="auto">
          <a:xfrm>
            <a:off x="4494213" y="1219200"/>
            <a:ext cx="4573587" cy="3048000"/>
          </a:xfrm>
          <a:prstGeom prst="rect">
            <a:avLst/>
          </a:prstGeom>
          <a:noFill/>
          <a:ln w="9525">
            <a:noFill/>
            <a:miter lim="800000"/>
            <a:headEnd/>
            <a:tailEnd/>
          </a:ln>
          <a:effectLst/>
        </p:spPr>
        <p:txBody>
          <a:bodyPr lIns="90479" tIns="44446" rIns="90479" bIns="44446"/>
          <a:lstStyle>
            <a:lvl1pPr marL="385763" indent="-385763">
              <a:tabLst>
                <a:tab pos="2578100" algn="l"/>
                <a:tab pos="3200400"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a:tabLst>
                <a:tab pos="2578100" algn="l"/>
                <a:tab pos="3200400" algn="l"/>
                <a:tab pos="4521200" algn="l"/>
                <a:tab pos="5943600" algn="l"/>
                <a:tab pos="6451600" algn="l"/>
              </a:tabLst>
              <a:defRPr sz="2400" b="1">
                <a:solidFill>
                  <a:schemeClr val="tx1"/>
                </a:solidFill>
                <a:latin typeface="Helvetica" charset="0"/>
                <a:ea typeface="ＭＳ Ｐゴシック" charset="0"/>
              </a:defRPr>
            </a:lvl2pPr>
            <a:lvl3pPr marL="1146175" indent="-238125">
              <a:tabLst>
                <a:tab pos="2578100" algn="l"/>
                <a:tab pos="3200400" algn="l"/>
                <a:tab pos="4521200" algn="l"/>
                <a:tab pos="5943600" algn="l"/>
                <a:tab pos="6451600" algn="l"/>
              </a:tabLst>
              <a:defRPr sz="2400" b="1">
                <a:solidFill>
                  <a:schemeClr val="tx1"/>
                </a:solidFill>
                <a:latin typeface="Helvetica" charset="0"/>
                <a:ea typeface="ＭＳ Ｐゴシック" charset="0"/>
              </a:defRPr>
            </a:lvl3pPr>
            <a:lvl4pPr>
              <a:tabLst>
                <a:tab pos="2578100" algn="l"/>
                <a:tab pos="3200400" algn="l"/>
                <a:tab pos="4521200" algn="l"/>
                <a:tab pos="5943600" algn="l"/>
                <a:tab pos="6451600" algn="l"/>
              </a:tabLst>
              <a:defRPr sz="2400" b="1">
                <a:solidFill>
                  <a:schemeClr val="tx1"/>
                </a:solidFill>
                <a:latin typeface="Helvetica" charset="0"/>
                <a:ea typeface="ＭＳ Ｐゴシック" charset="0"/>
              </a:defRPr>
            </a:lvl4pPr>
            <a:lvl5pPr>
              <a:tabLst>
                <a:tab pos="2578100" algn="l"/>
                <a:tab pos="3200400" algn="l"/>
                <a:tab pos="4521200" algn="l"/>
                <a:tab pos="5943600" algn="l"/>
                <a:tab pos="6451600" algn="l"/>
              </a:tabLst>
              <a:defRPr sz="2400" b="1">
                <a:solidFill>
                  <a:schemeClr val="tx1"/>
                </a:solidFill>
                <a:latin typeface="Helvetica" charset="0"/>
                <a:ea typeface="ＭＳ Ｐゴシック" charset="0"/>
              </a:defRPr>
            </a:lvl5pPr>
            <a:lvl6pPr marL="4572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6pPr>
            <a:lvl7pPr marL="9144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7pPr>
            <a:lvl8pPr marL="13716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8pPr>
            <a:lvl9pPr marL="1828800" eaLnBrk="0" fontAlgn="base" hangingPunct="0">
              <a:lnSpc>
                <a:spcPct val="90000"/>
              </a:lnSpc>
              <a:spcBef>
                <a:spcPct val="0"/>
              </a:spcBef>
              <a:spcAft>
                <a:spcPct val="0"/>
              </a:spcAft>
              <a:tabLst>
                <a:tab pos="2578100" algn="l"/>
                <a:tab pos="3200400" algn="l"/>
                <a:tab pos="4521200" algn="l"/>
                <a:tab pos="5943600" algn="l"/>
                <a:tab pos="6451600" algn="l"/>
              </a:tabLst>
              <a:defRPr sz="2400" b="1">
                <a:solidFill>
                  <a:schemeClr val="tx1"/>
                </a:solidFill>
                <a:latin typeface="Helvetica" charset="0"/>
                <a:ea typeface="ＭＳ Ｐゴシック" charset="0"/>
              </a:defRPr>
            </a:lvl9pPr>
          </a:lstStyle>
          <a:p>
            <a:pPr>
              <a:lnSpc>
                <a:spcPct val="95000"/>
              </a:lnSpc>
              <a:spcBef>
                <a:spcPct val="50000"/>
              </a:spcBef>
              <a:buClr>
                <a:srgbClr val="660033"/>
              </a:buClr>
              <a:buFont typeface="Wingdings" charset="0"/>
              <a:buChar char="•"/>
              <a:defRPr/>
            </a:pPr>
            <a:r>
              <a:rPr lang="en-US" dirty="0" smtClean="0">
                <a:solidFill>
                  <a:srgbClr val="003300"/>
                </a:solidFill>
                <a:effectLst>
                  <a:outerShdw blurRad="38100" dist="38100" dir="2700000" algn="tl">
                    <a:srgbClr val="DDDDDD"/>
                  </a:outerShdw>
                </a:effectLst>
              </a:rPr>
              <a:t>Bitwise</a:t>
            </a:r>
            <a:endParaRPr lang="en-US" dirty="0">
              <a:solidFill>
                <a:srgbClr val="003300"/>
              </a:solidFill>
              <a:effectLst>
                <a:outerShdw blurRad="38100" dist="38100" dir="2700000" algn="tl">
                  <a:srgbClr val="DDDDDD"/>
                </a:outerShdw>
              </a:effectLst>
            </a:endParaRP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~0x41 --&gt;  0xBE</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~01000001</a:t>
            </a:r>
            <a:r>
              <a:rPr lang="en-US" sz="1800" baseline="-25000" dirty="0">
                <a:solidFill>
                  <a:srgbClr val="000099"/>
                </a:solidFill>
                <a:latin typeface="Courier New" charset="0"/>
              </a:rPr>
              <a:t>2</a:t>
            </a:r>
            <a:r>
              <a:rPr lang="en-US" sz="1800" dirty="0">
                <a:solidFill>
                  <a:srgbClr val="000099"/>
                </a:solidFill>
                <a:latin typeface="Courier New" charset="0"/>
              </a:rPr>
              <a:t>	--&gt;	10111110</a:t>
            </a:r>
            <a:r>
              <a:rPr lang="en-US" sz="1800" baseline="-25000" dirty="0">
                <a:solidFill>
                  <a:srgbClr val="000099"/>
                </a:solidFill>
                <a:latin typeface="Courier New" charset="0"/>
              </a:rPr>
              <a:t>2</a:t>
            </a: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~0x00 --&gt;  0xFF</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~00000000</a:t>
            </a:r>
            <a:r>
              <a:rPr lang="en-US" sz="1800" baseline="-25000" dirty="0">
                <a:solidFill>
                  <a:srgbClr val="000099"/>
                </a:solidFill>
                <a:latin typeface="Courier New" charset="0"/>
              </a:rPr>
              <a:t>2</a:t>
            </a:r>
            <a:r>
              <a:rPr lang="en-US" sz="1800" dirty="0">
                <a:solidFill>
                  <a:srgbClr val="000099"/>
                </a:solidFill>
                <a:latin typeface="Courier New" charset="0"/>
              </a:rPr>
              <a:t>	--&gt;	11111111</a:t>
            </a:r>
            <a:r>
              <a:rPr lang="en-US" sz="1800" baseline="-25000" dirty="0">
                <a:solidFill>
                  <a:srgbClr val="000099"/>
                </a:solidFill>
                <a:latin typeface="Courier New" charset="0"/>
              </a:rPr>
              <a:t>2</a:t>
            </a:r>
            <a:endParaRPr lang="en-US" sz="1800" dirty="0">
              <a:solidFill>
                <a:srgbClr val="000099"/>
              </a:solidFill>
              <a:latin typeface="Courier New" charset="0"/>
            </a:endParaRP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0x69 &amp; 0x55  --&gt;  0x41</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&amp; 01010101</a:t>
            </a:r>
            <a:r>
              <a:rPr lang="en-US" sz="1800" baseline="-25000" dirty="0">
                <a:solidFill>
                  <a:srgbClr val="000099"/>
                </a:solidFill>
                <a:latin typeface="Courier New" charset="0"/>
              </a:rPr>
              <a:t>2</a:t>
            </a:r>
            <a:r>
              <a:rPr lang="en-US" sz="1800" dirty="0">
                <a:solidFill>
                  <a:srgbClr val="000099"/>
                </a:solidFill>
                <a:latin typeface="Courier New" charset="0"/>
              </a:rPr>
              <a:t> --&gt; 01000001</a:t>
            </a:r>
            <a:r>
              <a:rPr lang="en-US" sz="1800" baseline="-25000" dirty="0">
                <a:solidFill>
                  <a:srgbClr val="000099"/>
                </a:solidFill>
                <a:latin typeface="Courier New" charset="0"/>
              </a:rPr>
              <a:t>2</a:t>
            </a:r>
          </a:p>
          <a:p>
            <a:pPr lvl="1">
              <a:spcBef>
                <a:spcPct val="25000"/>
              </a:spcBef>
              <a:buClr>
                <a:srgbClr val="660033"/>
              </a:buClr>
              <a:buSzPct val="75000"/>
              <a:buFont typeface="Wingdings" charset="0"/>
              <a:buChar char="n"/>
              <a:defRPr/>
            </a:pPr>
            <a:r>
              <a:rPr lang="en-US" sz="2000" dirty="0">
                <a:solidFill>
                  <a:srgbClr val="000066"/>
                </a:solidFill>
                <a:latin typeface="Courier New" charset="0"/>
              </a:rPr>
              <a:t>0x69 | 0x55  --&gt;  0x7D</a:t>
            </a:r>
            <a:endParaRPr lang="en-US" sz="2000" b="0" dirty="0">
              <a:solidFill>
                <a:srgbClr val="000066"/>
              </a:solidFill>
              <a:latin typeface="Courier New" charset="0"/>
            </a:endParaRPr>
          </a:p>
          <a:p>
            <a:pPr lvl="2">
              <a:lnSpc>
                <a:spcPct val="107000"/>
              </a:lnSpc>
              <a:spcBef>
                <a:spcPct val="10000"/>
              </a:spcBef>
              <a:buClr>
                <a:srgbClr val="005400"/>
              </a:buClr>
              <a:buSzPct val="90000"/>
              <a:buFont typeface="Wingdings" charset="0"/>
              <a:buNone/>
              <a:defRPr/>
            </a:pPr>
            <a:r>
              <a:rPr lang="en-US" sz="1800" dirty="0">
                <a:solidFill>
                  <a:srgbClr val="000099"/>
                </a:solidFill>
                <a:latin typeface="Courier New" charset="0"/>
              </a:rPr>
              <a:t>01101001</a:t>
            </a:r>
            <a:r>
              <a:rPr lang="en-US" sz="1800" baseline="-25000" dirty="0">
                <a:solidFill>
                  <a:srgbClr val="000099"/>
                </a:solidFill>
                <a:latin typeface="Courier New" charset="0"/>
              </a:rPr>
              <a:t>2</a:t>
            </a:r>
            <a:r>
              <a:rPr lang="en-US" sz="1800" dirty="0">
                <a:solidFill>
                  <a:srgbClr val="000099"/>
                </a:solidFill>
                <a:latin typeface="Courier New" charset="0"/>
              </a:rPr>
              <a:t> | 01010101</a:t>
            </a:r>
            <a:r>
              <a:rPr lang="en-US" sz="1800" baseline="-25000" dirty="0">
                <a:solidFill>
                  <a:srgbClr val="000099"/>
                </a:solidFill>
                <a:latin typeface="Courier New" charset="0"/>
              </a:rPr>
              <a:t>2</a:t>
            </a:r>
            <a:r>
              <a:rPr lang="en-US" sz="1800" dirty="0">
                <a:solidFill>
                  <a:srgbClr val="000099"/>
                </a:solidFill>
                <a:latin typeface="Courier New" charset="0"/>
              </a:rPr>
              <a:t> --&gt; 01111101</a:t>
            </a:r>
            <a:r>
              <a:rPr lang="en-US" sz="1800" baseline="-25000" dirty="0">
                <a:solidFill>
                  <a:srgbClr val="000099"/>
                </a:solidFill>
                <a:latin typeface="Courier New" charset="0"/>
              </a:rPr>
              <a:t>2</a:t>
            </a:r>
            <a:endParaRPr lang="en-US" sz="1800" b="0" baseline="-25000" dirty="0">
              <a:solidFill>
                <a:srgbClr val="000099"/>
              </a:solidFill>
              <a:latin typeface="Courier New" charset="0"/>
            </a:endParaRPr>
          </a:p>
          <a:p>
            <a:pPr lvl="2">
              <a:lnSpc>
                <a:spcPct val="107000"/>
              </a:lnSpc>
              <a:spcBef>
                <a:spcPct val="10000"/>
              </a:spcBef>
              <a:buClr>
                <a:srgbClr val="005400"/>
              </a:buClr>
              <a:buSzPct val="90000"/>
              <a:buFont typeface="Wingdings" charset="0"/>
              <a:buNone/>
              <a:defRPr/>
            </a:pPr>
            <a:endParaRPr lang="en-US" sz="1800" b="0" baseline="-25000" dirty="0">
              <a:solidFill>
                <a:srgbClr val="000099"/>
              </a:solidFill>
              <a:latin typeface="Courier New" charset="0"/>
            </a:endParaRPr>
          </a:p>
        </p:txBody>
      </p:sp>
      <p:sp>
        <p:nvSpPr>
          <p:cNvPr id="6" name="Rectangle 3"/>
          <p:cNvSpPr txBox="1">
            <a:spLocks noChangeArrowheads="1"/>
          </p:cNvSpPr>
          <p:nvPr/>
        </p:nvSpPr>
        <p:spPr bwMode="auto">
          <a:xfrm>
            <a:off x="304800" y="3810000"/>
            <a:ext cx="45100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4538" indent="-246063"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2pPr>
            <a:lvl3pPr marL="1146175" indent="-238125"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3pPr>
            <a:lvl4pPr marL="16002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4pPr>
            <a:lvl5pPr marL="20574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9pPr>
          </a:lstStyle>
          <a:p>
            <a:pPr lvl="1" eaLnBrk="1" hangingPunct="1">
              <a:lnSpc>
                <a:spcPct val="90000"/>
              </a:lnSpc>
              <a:spcBef>
                <a:spcPct val="25000"/>
              </a:spcBef>
              <a:buClr>
                <a:srgbClr val="660033"/>
              </a:buClr>
              <a:buSzPct val="75000"/>
              <a:buFont typeface="Wingdings" charset="0"/>
              <a:buChar char="n"/>
            </a:pPr>
            <a:r>
              <a:rPr lang="en-US" sz="2000">
                <a:solidFill>
                  <a:srgbClr val="000066"/>
                </a:solidFill>
                <a:latin typeface="Courier New" charset="0"/>
              </a:rPr>
              <a:t>p &amp;&amp; *p 	(</a:t>
            </a:r>
            <a:r>
              <a:rPr lang="en-US" sz="2000">
                <a:solidFill>
                  <a:srgbClr val="000066"/>
                </a:solidFill>
              </a:rPr>
              <a:t>avoids null pointer access)</a:t>
            </a:r>
          </a:p>
          <a:p>
            <a:pPr lvl="2" eaLnBrk="1" hangingPunct="1">
              <a:lnSpc>
                <a:spcPct val="107000"/>
              </a:lnSpc>
              <a:spcBef>
                <a:spcPct val="10000"/>
              </a:spcBef>
              <a:buClr>
                <a:srgbClr val="005400"/>
              </a:buClr>
              <a:buSzPct val="90000"/>
              <a:buFont typeface="Wingdings" charset="0"/>
              <a:buChar char="l"/>
            </a:pPr>
            <a:r>
              <a:rPr lang="en-US" sz="1800">
                <a:solidFill>
                  <a:srgbClr val="000099"/>
                </a:solidFill>
              </a:rPr>
              <a:t>*p by itself could result in dereferencing a null pointer, causing an error, e.g. the line ‘if (*p)’ will cause an error if p has not been set yet</a:t>
            </a:r>
          </a:p>
        </p:txBody>
      </p:sp>
      <p:sp>
        <p:nvSpPr>
          <p:cNvPr id="7" name="Rectangle 3"/>
          <p:cNvSpPr txBox="1">
            <a:spLocks noChangeArrowheads="1"/>
          </p:cNvSpPr>
          <p:nvPr/>
        </p:nvSpPr>
        <p:spPr bwMode="auto">
          <a:xfrm>
            <a:off x="304800" y="5867400"/>
            <a:ext cx="7086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9" tIns="44446" rIns="90479" bIns="44446"/>
          <a:lstStyle>
            <a:lvl1pPr marL="342900" indent="-3429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cs typeface="ＭＳ Ｐゴシック" charset="0"/>
              </a:defRPr>
            </a:lvl1pPr>
            <a:lvl2pPr marL="742950" indent="-28575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2pPr>
            <a:lvl3pPr marL="1146175" indent="-238125"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3pPr>
            <a:lvl4pPr marL="16002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4pPr>
            <a:lvl5pPr marL="2057400" indent="-228600" eaLnBrk="0" hangingPunct="0">
              <a:tabLst>
                <a:tab pos="1998663" algn="l"/>
                <a:tab pos="2573338" algn="l"/>
                <a:tab pos="4521200" algn="l"/>
                <a:tab pos="5943600" algn="l"/>
                <a:tab pos="6451600" algn="l"/>
              </a:tabLst>
              <a:defRPr sz="2400" b="1">
                <a:solidFill>
                  <a:schemeClr val="tx1"/>
                </a:solidFill>
                <a:latin typeface="Helvetica" charset="0"/>
                <a:ea typeface="ＭＳ Ｐゴシック" charset="0"/>
              </a:defRPr>
            </a:lvl5pPr>
            <a:lvl6pPr marL="25146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6pPr>
            <a:lvl7pPr marL="29718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7pPr>
            <a:lvl8pPr marL="34290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8pPr>
            <a:lvl9pPr marL="3886200" indent="-228600" eaLnBrk="0" fontAlgn="base" hangingPunct="0">
              <a:spcBef>
                <a:spcPct val="0"/>
              </a:spcBef>
              <a:spcAft>
                <a:spcPct val="0"/>
              </a:spcAft>
              <a:tabLst>
                <a:tab pos="1998663" algn="l"/>
                <a:tab pos="2573338" algn="l"/>
                <a:tab pos="4521200" algn="l"/>
                <a:tab pos="5943600" algn="l"/>
                <a:tab pos="6451600" algn="l"/>
              </a:tabLst>
              <a:defRPr sz="2400" b="1">
                <a:solidFill>
                  <a:schemeClr val="tx1"/>
                </a:solidFill>
                <a:latin typeface="Helvetica" charset="0"/>
                <a:ea typeface="ＭＳ Ｐゴシック" charset="0"/>
              </a:defRPr>
            </a:lvl9pPr>
          </a:lstStyle>
          <a:p>
            <a:pPr lvl="2" eaLnBrk="1" hangingPunct="1">
              <a:lnSpc>
                <a:spcPct val="107000"/>
              </a:lnSpc>
              <a:spcBef>
                <a:spcPct val="10000"/>
              </a:spcBef>
              <a:buClr>
                <a:srgbClr val="005400"/>
              </a:buClr>
              <a:buSzPct val="90000"/>
              <a:buFont typeface="Wingdings" charset="0"/>
              <a:buChar char="l"/>
            </a:pPr>
            <a:r>
              <a:rPr lang="en-US" sz="1800">
                <a:solidFill>
                  <a:srgbClr val="000099"/>
                </a:solidFill>
              </a:rPr>
              <a:t>So use ‘if (p &amp;&amp; *p)’, which first tests ‘if p’, and only if true (p is not null) will it proceed to the rest of the if test, i.e. try to dereference the pointer *p</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fade">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fade">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fade">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fade">
                                      <p:cBhvr>
                                        <p:cTn id="27" dur="500"/>
                                        <p:tgtEl>
                                          <p:spTgt spid="3686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867">
                                            <p:txEl>
                                              <p:pRg st="6" end="6"/>
                                            </p:txEl>
                                          </p:spTgt>
                                        </p:tgtEl>
                                        <p:attrNameLst>
                                          <p:attrName>style.visibility</p:attrName>
                                        </p:attrNameLst>
                                      </p:cBhvr>
                                      <p:to>
                                        <p:strVal val="visible"/>
                                      </p:to>
                                    </p:set>
                                    <p:animEffect transition="in" filter="fade">
                                      <p:cBhvr>
                                        <p:cTn id="32" dur="500"/>
                                        <p:tgtEl>
                                          <p:spTgt spid="3686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3"/>
      <p:bldP spid="5" grpId="0" bldLvl="2"/>
      <p:bldP spid="6" grpId="0" build="p" bldLvl="3"/>
      <p:bldP spid="7" grpId="0" build="p" bldLvl="3"/>
    </p:bldLst>
  </p:timing>
</p:sld>
</file>

<file path=ppt/theme/theme1.xml><?xml version="1.0" encoding="utf-8"?>
<a:theme xmlns:a="http://schemas.openxmlformats.org/drawingml/2006/main" name="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lass02">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pitchFamily="-112" charset="0"/>
          </a:defRPr>
        </a:defPPr>
      </a:lstStyle>
    </a:lnDef>
  </a:objectDefaults>
  <a:extraClrSchemeLst>
    <a:extraClrScheme>
      <a:clrScheme name="class0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2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class01a">
  <a:themeElements>
    <a:clrScheme name="">
      <a:dk1>
        <a:srgbClr val="000066"/>
      </a:dk1>
      <a:lt1>
        <a:srgbClr val="FFFFFF"/>
      </a:lt1>
      <a:dk2>
        <a:srgbClr val="003300"/>
      </a:dk2>
      <a:lt2>
        <a:srgbClr val="00FF99"/>
      </a:lt2>
      <a:accent1>
        <a:srgbClr val="800000"/>
      </a:accent1>
      <a:accent2>
        <a:srgbClr val="33CCCC"/>
      </a:accent2>
      <a:accent3>
        <a:srgbClr val="FFFFFF"/>
      </a:accent3>
      <a:accent4>
        <a:srgbClr val="000056"/>
      </a:accent4>
      <a:accent5>
        <a:srgbClr val="C0AAAA"/>
      </a:accent5>
      <a:accent6>
        <a:srgbClr val="2DB9B9"/>
      </a:accent6>
      <a:hlink>
        <a:srgbClr val="660033"/>
      </a:hlink>
      <a:folHlink>
        <a:srgbClr val="000099"/>
      </a:folHlink>
    </a:clrScheme>
    <a:fontScheme name="class01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9050" cap="flat" cmpd="sng" algn="ctr">
          <a:solidFill>
            <a:schemeClr val="tx2"/>
          </a:solidFill>
          <a:prstDash val="solid"/>
          <a:round/>
          <a:headEnd type="none" w="med" len="med"/>
          <a:tailEnd type="none" w="sm" len="sm"/>
        </a:ln>
        <a:effectLst/>
      </a:spPr>
      <a:bodyPr vert="horz" wrap="none" lIns="45720" tIns="45720" rIns="45720" bIns="45720" numCol="1" anchor="ctr" anchorCtr="0" compatLnSpc="1">
        <a:prstTxWarp prst="textNoShape">
          <a:avLst/>
        </a:prstTxWarp>
        <a:spAutoFit/>
      </a:bodyPr>
      <a:lstStyle>
        <a:defPPr marL="0" marR="0" indent="0" algn="ctr"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Helvetica" charset="0"/>
          </a:defRPr>
        </a:defPPr>
      </a:lstStyle>
    </a:lnDef>
  </a:objectDefaults>
  <a:extraClrSchemeLst>
    <a:extraClrScheme>
      <a:clrScheme name="class01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01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01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01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01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01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01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ass01a 8">
        <a:dk1>
          <a:srgbClr val="000000"/>
        </a:dk1>
        <a:lt1>
          <a:srgbClr val="FFFFFF"/>
        </a:lt1>
        <a:dk2>
          <a:srgbClr val="002396"/>
        </a:dk2>
        <a:lt2>
          <a:srgbClr val="00FF64"/>
        </a:lt2>
        <a:accent1>
          <a:srgbClr val="DC0A00"/>
        </a:accent1>
        <a:accent2>
          <a:srgbClr val="00FFFF"/>
        </a:accent2>
        <a:accent3>
          <a:srgbClr val="AAACC9"/>
        </a:accent3>
        <a:accent4>
          <a:srgbClr val="DADADA"/>
        </a:accent4>
        <a:accent5>
          <a:srgbClr val="EBAAAA"/>
        </a:accent5>
        <a:accent6>
          <a:srgbClr val="00E7E7"/>
        </a:accent6>
        <a:hlink>
          <a:srgbClr val="E1E100"/>
        </a:hlink>
        <a:folHlink>
          <a:srgbClr val="FF9632"/>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C:\Shared Files\Classes\CS 213 F'02\Lectures\class01a.ppt</Template>
  <TotalTime>58550</TotalTime>
  <Pages>5</Pages>
  <Words>6203</Words>
  <Application>Microsoft Macintosh PowerPoint</Application>
  <PresentationFormat>Letter Paper (8.5x11 in)</PresentationFormat>
  <Paragraphs>1381</Paragraphs>
  <Slides>66</Slides>
  <Notes>56</Notes>
  <HiddenSlides>0</HiddenSlides>
  <MMClips>0</MMClips>
  <ScaleCrop>false</ScaleCrop>
  <HeadingPairs>
    <vt:vector size="6" baseType="variant">
      <vt:variant>
        <vt:lpstr>Theme</vt:lpstr>
      </vt:variant>
      <vt:variant>
        <vt:i4>5</vt:i4>
      </vt:variant>
      <vt:variant>
        <vt:lpstr>Embedded OLE Servers</vt:lpstr>
      </vt:variant>
      <vt:variant>
        <vt:i4>3</vt:i4>
      </vt:variant>
      <vt:variant>
        <vt:lpstr>Slide Titles</vt:lpstr>
      </vt:variant>
      <vt:variant>
        <vt:i4>66</vt:i4>
      </vt:variant>
    </vt:vector>
  </HeadingPairs>
  <TitlesOfParts>
    <vt:vector size="74" baseType="lpstr">
      <vt:lpstr>class01a</vt:lpstr>
      <vt:lpstr>1_class02</vt:lpstr>
      <vt:lpstr>2_class01a</vt:lpstr>
      <vt:lpstr>3_class01a</vt:lpstr>
      <vt:lpstr>1_class01a</vt:lpstr>
      <vt:lpstr>Equation</vt:lpstr>
      <vt:lpstr>Document</vt:lpstr>
      <vt:lpstr>Chart</vt:lpstr>
      <vt:lpstr>Chapter 2: Bits and Bytes II</vt:lpstr>
      <vt:lpstr>Announcements</vt:lpstr>
      <vt:lpstr>Recap…</vt:lpstr>
      <vt:lpstr>General Boolean Algebras</vt:lpstr>
      <vt:lpstr>Using Boolean Operators for Representing &amp; Manipulating Sets</vt:lpstr>
      <vt:lpstr>Bit-Level Operations in C</vt:lpstr>
      <vt:lpstr>Bit Masking</vt:lpstr>
      <vt:lpstr>Logical vs Bitwise Operations in C</vt:lpstr>
      <vt:lpstr>Logical vs Bitwise Operations in C (2)</vt:lpstr>
      <vt:lpstr>Logical vs Bitwise Operations in C (3)</vt:lpstr>
      <vt:lpstr>Bit Shifting Operations</vt:lpstr>
      <vt:lpstr>Shift Operations</vt:lpstr>
      <vt:lpstr>Shift Operations in C</vt:lpstr>
      <vt:lpstr>Encoding Integers</vt:lpstr>
      <vt:lpstr>Representing Negative Integers?</vt:lpstr>
      <vt:lpstr>Two’s Complement</vt:lpstr>
      <vt:lpstr>Two’s Complement</vt:lpstr>
      <vt:lpstr>Encoding Integers</vt:lpstr>
      <vt:lpstr>Encoding Example (Cont.)</vt:lpstr>
      <vt:lpstr>Numeric Ranges</vt:lpstr>
      <vt:lpstr>Values for Different Word Sizes</vt:lpstr>
      <vt:lpstr>Unsigned Integer Addition</vt:lpstr>
      <vt:lpstr>Unsigned Modular Addition</vt:lpstr>
      <vt:lpstr>Visualizing Ideal Integer Addition</vt:lpstr>
      <vt:lpstr>Visualizing Unsigned Modular Addition</vt:lpstr>
      <vt:lpstr>Two’s Complement Addition</vt:lpstr>
      <vt:lpstr>Two’s Complement Overflow</vt:lpstr>
      <vt:lpstr>Two’s Complement Modular Addition</vt:lpstr>
      <vt:lpstr>Visualizing Two’s Complement Signed Addition</vt:lpstr>
      <vt:lpstr>Characterizing TAdd</vt:lpstr>
      <vt:lpstr>Detecting 2’s Comp. Overflow</vt:lpstr>
      <vt:lpstr>Summarizing…</vt:lpstr>
      <vt:lpstr>Checking for Signed Overflow in C</vt:lpstr>
      <vt:lpstr>Unsigned &amp; Signed Numeric Values</vt:lpstr>
      <vt:lpstr>Casting Signed to Unsigned</vt:lpstr>
      <vt:lpstr>Relation between Signed &amp; Unsigned</vt:lpstr>
      <vt:lpstr>Relation Between Signed &amp; Unsigned</vt:lpstr>
      <vt:lpstr>Signed vs. Unsigned in C</vt:lpstr>
      <vt:lpstr>Casting Surprises</vt:lpstr>
      <vt:lpstr>Explanation of Casting Surprises</vt:lpstr>
      <vt:lpstr>Why Should I Use Unsigned?</vt:lpstr>
      <vt:lpstr>Sign Extension</vt:lpstr>
      <vt:lpstr>Sign Extension Example</vt:lpstr>
      <vt:lpstr>Justification For Sign Extension</vt:lpstr>
      <vt:lpstr>Multiplication</vt:lpstr>
      <vt:lpstr>Unsigned Multiplication in C</vt:lpstr>
      <vt:lpstr>Unsigned vs. Signed Multiplication</vt:lpstr>
      <vt:lpstr>Power-of-2 Multiply with Shift</vt:lpstr>
      <vt:lpstr>General Multiplication via Shifts and Adds</vt:lpstr>
      <vt:lpstr>Supplementary Slides</vt:lpstr>
      <vt:lpstr>One’s Complement</vt:lpstr>
      <vt:lpstr>C Puzzles - practice</vt:lpstr>
      <vt:lpstr>C Puzzle Answers</vt:lpstr>
      <vt:lpstr>Two’s Complement Shortcuts:  Negation</vt:lpstr>
      <vt:lpstr>Negation == Complement then Increment </vt:lpstr>
      <vt:lpstr>Two’s Complement Shortcuts: Negation (2)</vt:lpstr>
      <vt:lpstr>Mathematical Properties</vt:lpstr>
      <vt:lpstr>Properties of Unsigned Arithmetic</vt:lpstr>
      <vt:lpstr>Properties of Two’s Comp. Arithmetic</vt:lpstr>
      <vt:lpstr>Casting Code Security Example</vt:lpstr>
      <vt:lpstr>Typical Usage</vt:lpstr>
      <vt:lpstr>Malicious Usage</vt:lpstr>
      <vt:lpstr>Code Security Example #2 – Multiplication Overflow</vt:lpstr>
      <vt:lpstr>XDR Code</vt:lpstr>
      <vt:lpstr>XDR Vulnerability</vt:lpstr>
      <vt:lpstr>Compiled Multiplication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and Bytes</dc:title>
  <dc:subject/>
  <dc:creator>Randal E. Bryant and David R. O'Hallaron</dc:creator>
  <cp:keywords/>
  <dc:description/>
  <cp:lastModifiedBy>Richard Han</cp:lastModifiedBy>
  <cp:revision>518</cp:revision>
  <cp:lastPrinted>2008-01-02T16:52:29Z</cp:lastPrinted>
  <dcterms:created xsi:type="dcterms:W3CDTF">2012-09-04T21:58:03Z</dcterms:created>
  <dcterms:modified xsi:type="dcterms:W3CDTF">2019-08-23T09:28:33Z</dcterms:modified>
</cp:coreProperties>
</file>