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33" r:id="rId2"/>
  </p:sldMasterIdLst>
  <p:notesMasterIdLst>
    <p:notesMasterId r:id="rId28"/>
  </p:notesMasterIdLst>
  <p:handoutMasterIdLst>
    <p:handoutMasterId r:id="rId29"/>
  </p:handoutMasterIdLst>
  <p:sldIdLst>
    <p:sldId id="408" r:id="rId3"/>
    <p:sldId id="449" r:id="rId4"/>
    <p:sldId id="450" r:id="rId5"/>
    <p:sldId id="451" r:id="rId6"/>
    <p:sldId id="452" r:id="rId7"/>
    <p:sldId id="453" r:id="rId8"/>
    <p:sldId id="454" r:id="rId9"/>
    <p:sldId id="455" r:id="rId10"/>
    <p:sldId id="456"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59" r:id="rId25"/>
    <p:sldId id="457" r:id="rId26"/>
    <p:sldId id="458" r:id="rId27"/>
  </p:sldIdLst>
  <p:sldSz cx="9144000" cy="6858000" type="letter"/>
  <p:notesSz cx="6858000" cy="91440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0FF"/>
    <a:srgbClr val="007FFF"/>
    <a:srgbClr val="004600"/>
    <a:srgbClr val="005A00"/>
    <a:srgbClr val="969696"/>
    <a:srgbClr val="CC0000"/>
    <a:srgbClr val="1F0BD1"/>
    <a:srgbClr val="1E07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44" y="-80"/>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DD5E6B7-A618-7A4F-A813-394803E7A3F4}" type="slidenum">
              <a:rPr lang="en-US" sz="1200" b="0"/>
              <a:pPr defTabSz="868363"/>
              <a:t>‹#›</a:t>
            </a:fld>
            <a:endParaRPr lang="en-US" sz="1200" b="0"/>
          </a:p>
        </p:txBody>
      </p:sp>
    </p:spTree>
    <p:extLst>
      <p:ext uri="{BB962C8B-B14F-4D97-AF65-F5344CB8AC3E}">
        <p14:creationId xmlns:p14="http://schemas.microsoft.com/office/powerpoint/2010/main" val="3641244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EF8B98C7-1F7D-CB4E-AA1A-9E050DDD58EA}"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17191450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xfrm>
            <a:off x="1150938" y="692150"/>
            <a:ext cx="4556125" cy="3416300"/>
          </a:xfrm>
          <a:ln/>
        </p:spPr>
      </p:sp>
      <p:sp>
        <p:nvSpPr>
          <p:cNvPr id="112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Floor(x) = largest integer not greater than x.  </a:t>
            </a:r>
          </a:p>
          <a:p>
            <a:r>
              <a:rPr lang="en-US">
                <a:ea typeface="ＭＳ Ｐゴシック" charset="0"/>
                <a:cs typeface="ＭＳ Ｐゴシック" charset="0"/>
              </a:rPr>
              <a:t>Note that the yellow “MS bits” region does not necessarily align up after shifting with the green shifting bit, which the picture could be misinterpreted to imply.  For example, if k is large, then the yellow region will be small.  After shifting (u/2^k), the yellow region will be far to the right, while the green shifting bit will be far to the left – the difference would then be clear.  Similarly, if k is small, then the yellow region will be large.  After shifting, the upper edge of the yellow blocks will be on the far left, whereas the position of the green shifting bit will be to the far right – again the difference would be clear.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50938" y="692150"/>
            <a:ext cx="4556125" cy="34163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how the instruction codes are variable length.  To handle this, the CPU reads the first byte of the next instruction.  This will contain escape sequences that indicate how many additional bytes may need to be read, if any.  In the common case, frequently used instructions will be handled by the first byte, but for other less commonly used instructions, additional memory accesses may be needed to fetch the remainder of the opcode.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ea typeface="ＭＳ Ｐゴシック" charset="0"/>
                <a:cs typeface="ＭＳ Ｐゴシック" charset="0"/>
              </a:rPr>
              <a:t>Note the </a:t>
            </a:r>
            <a:r>
              <a:rPr lang="en-US" dirty="0" err="1">
                <a:ea typeface="ＭＳ Ｐゴシック" charset="0"/>
                <a:cs typeface="ＭＳ Ｐゴシック" charset="0"/>
              </a:rPr>
              <a:t>typedef</a:t>
            </a:r>
            <a:r>
              <a:rPr lang="en-US" dirty="0">
                <a:ea typeface="ＭＳ Ｐゴシック" charset="0"/>
                <a:cs typeface="ＭＳ Ｐゴシック" charset="0"/>
              </a:rPr>
              <a:t> defines type pointer as an unsigned char *.  Then, “pointer start” casts any input pointer to type unsigned char *.  This means that within the loop, (</a:t>
            </a:r>
            <a:r>
              <a:rPr lang="en-US" dirty="0" err="1">
                <a:ea typeface="ＭＳ Ｐゴシック" charset="0"/>
                <a:cs typeface="ＭＳ Ｐゴシック" charset="0"/>
              </a:rPr>
              <a:t>start+i</a:t>
            </a:r>
            <a:r>
              <a:rPr lang="en-US" dirty="0">
                <a:ea typeface="ＭＳ Ｐゴシック" charset="0"/>
                <a:cs typeface="ＭＳ Ｐゴシック" charset="0"/>
              </a:rPr>
              <a:t>) is incremented by one byte each time, since start is a pointer to an unsigned char (one byte wide).  This then allows us to print the data pointed to by any input pointer a byte at a time, which is what we want.  If we failed to cast the input pointer to an unsigned char *, then (start + </a:t>
            </a:r>
            <a:r>
              <a:rPr lang="en-US" dirty="0" err="1">
                <a:ea typeface="ＭＳ Ｐゴシック" charset="0"/>
                <a:cs typeface="ＭＳ Ｐゴシック" charset="0"/>
              </a:rPr>
              <a:t>i</a:t>
            </a:r>
            <a:r>
              <a:rPr lang="en-US" dirty="0">
                <a:ea typeface="ＭＳ Ｐゴシック" charset="0"/>
                <a:cs typeface="ＭＳ Ｐゴシック" charset="0"/>
              </a:rPr>
              <a:t>) within the loop would actually increment the pointer by </a:t>
            </a:r>
            <a:r>
              <a:rPr lang="en-US" dirty="0" err="1">
                <a:ea typeface="ＭＳ Ｐゴシック" charset="0"/>
                <a:cs typeface="ＭＳ Ｐゴシック" charset="0"/>
              </a:rPr>
              <a:t>start+i</a:t>
            </a:r>
            <a:r>
              <a:rPr lang="en-US" dirty="0">
                <a:ea typeface="ＭＳ Ｐゴシック" charset="0"/>
                <a:cs typeface="ＭＳ Ｐゴシック" charset="0"/>
              </a:rPr>
              <a:t>*</a:t>
            </a:r>
            <a:r>
              <a:rPr lang="en-US" dirty="0" err="1">
                <a:ea typeface="ＭＳ Ｐゴシック" charset="0"/>
                <a:cs typeface="ＭＳ Ｐゴシック" charset="0"/>
              </a:rPr>
              <a:t>sizeof</a:t>
            </a:r>
            <a:r>
              <a:rPr lang="en-US" dirty="0">
                <a:ea typeface="ＭＳ Ｐゴシック" charset="0"/>
                <a:cs typeface="ＭＳ Ｐゴシック" charset="0"/>
              </a:rPr>
              <a:t>(start).  For example, if we called </a:t>
            </a:r>
            <a:r>
              <a:rPr lang="en-US" dirty="0" err="1">
                <a:ea typeface="ＭＳ Ｐゴシック" charset="0"/>
                <a:cs typeface="ＭＳ Ｐゴシック" charset="0"/>
              </a:rPr>
              <a:t>show_bytes</a:t>
            </a:r>
            <a:r>
              <a:rPr lang="en-US" dirty="0">
                <a:ea typeface="ＭＳ Ｐゴシック" charset="0"/>
                <a:cs typeface="ＭＳ Ｐゴシック" charset="0"/>
              </a:rPr>
              <a:t> with an </a:t>
            </a:r>
            <a:r>
              <a:rPr lang="en-US" dirty="0" err="1">
                <a:ea typeface="ＭＳ Ｐゴシック" charset="0"/>
                <a:cs typeface="ＭＳ Ｐゴシック" charset="0"/>
              </a:rPr>
              <a:t>int</a:t>
            </a:r>
            <a:r>
              <a:rPr lang="en-US" dirty="0">
                <a:ea typeface="ＭＳ Ｐゴシック" charset="0"/>
                <a:cs typeface="ＭＳ Ｐゴシック" charset="0"/>
              </a:rPr>
              <a:t>* pointer </a:t>
            </a:r>
            <a:r>
              <a:rPr lang="en-US" dirty="0" err="1">
                <a:ea typeface="ＭＳ Ｐゴシック" charset="0"/>
                <a:cs typeface="ＭＳ Ｐゴシック" charset="0"/>
              </a:rPr>
              <a:t>ip</a:t>
            </a:r>
            <a:r>
              <a:rPr lang="en-US" dirty="0">
                <a:ea typeface="ＭＳ Ｐゴシック" charset="0"/>
                <a:cs typeface="ＭＳ Ｐゴシック" charset="0"/>
              </a:rPr>
              <a:t>, namely </a:t>
            </a:r>
            <a:r>
              <a:rPr lang="en-US" dirty="0" err="1">
                <a:ea typeface="ＭＳ Ｐゴシック" charset="0"/>
                <a:cs typeface="ＭＳ Ｐゴシック" charset="0"/>
              </a:rPr>
              <a:t>show_bytes</a:t>
            </a:r>
            <a:r>
              <a:rPr lang="en-US" dirty="0">
                <a:ea typeface="ＭＳ Ｐゴシック" charset="0"/>
                <a:cs typeface="ＭＳ Ｐゴシック" charset="0"/>
              </a:rPr>
              <a:t>(</a:t>
            </a:r>
            <a:r>
              <a:rPr lang="en-US" dirty="0" err="1">
                <a:ea typeface="ＭＳ Ｐゴシック" charset="0"/>
                <a:cs typeface="ＭＳ Ｐゴシック" charset="0"/>
              </a:rPr>
              <a:t>ip,sizeof</a:t>
            </a:r>
            <a:r>
              <a:rPr lang="en-US" dirty="0">
                <a:ea typeface="ＭＳ Ｐゴシック" charset="0"/>
                <a:cs typeface="ＭＳ Ｐゴシック" charset="0"/>
              </a:rPr>
              <a:t>(</a:t>
            </a:r>
            <a:r>
              <a:rPr lang="en-US" dirty="0" err="1">
                <a:ea typeface="ＭＳ Ｐゴシック" charset="0"/>
                <a:cs typeface="ＭＳ Ｐゴシック" charset="0"/>
              </a:rPr>
              <a:t>ip</a:t>
            </a:r>
            <a:r>
              <a:rPr lang="en-US" dirty="0">
                <a:ea typeface="ＭＳ Ｐゴシック" charset="0"/>
                <a:cs typeface="ＭＳ Ｐゴシック" charset="0"/>
              </a:rPr>
              <a:t>)), where </a:t>
            </a:r>
            <a:r>
              <a:rPr lang="en-US" dirty="0" err="1">
                <a:ea typeface="ＭＳ Ｐゴシック" charset="0"/>
                <a:cs typeface="ＭＳ Ｐゴシック" charset="0"/>
              </a:rPr>
              <a:t>sizeof</a:t>
            </a:r>
            <a:r>
              <a:rPr lang="en-US" dirty="0">
                <a:ea typeface="ＭＳ Ｐゴシック" charset="0"/>
                <a:cs typeface="ＭＳ Ｐゴシック" charset="0"/>
              </a:rPr>
              <a:t>(</a:t>
            </a:r>
            <a:r>
              <a:rPr lang="en-US" dirty="0" err="1">
                <a:ea typeface="ＭＳ Ｐゴシック" charset="0"/>
                <a:cs typeface="ＭＳ Ｐゴシック" charset="0"/>
              </a:rPr>
              <a:t>ip</a:t>
            </a:r>
            <a:r>
              <a:rPr lang="en-US" dirty="0">
                <a:ea typeface="ＭＳ Ｐゴシック" charset="0"/>
                <a:cs typeface="ＭＳ Ｐゴシック" charset="0"/>
              </a:rPr>
              <a:t>)=4, and if we didn’t cast start to be an unsigned char * (i.e. it stays as an </a:t>
            </a:r>
            <a:r>
              <a:rPr lang="en-US" dirty="0" err="1">
                <a:ea typeface="ＭＳ Ｐゴシック" charset="0"/>
                <a:cs typeface="ＭＳ Ｐゴシック" charset="0"/>
              </a:rPr>
              <a:t>int</a:t>
            </a:r>
            <a:r>
              <a:rPr lang="en-US" dirty="0">
                <a:ea typeface="ＭＳ Ｐゴシック" charset="0"/>
                <a:cs typeface="ＭＳ Ｐゴシック" charset="0"/>
              </a:rPr>
              <a:t>* pointer), then (</a:t>
            </a:r>
            <a:r>
              <a:rPr lang="en-US" dirty="0" err="1">
                <a:ea typeface="ＭＳ Ｐゴシック" charset="0"/>
                <a:cs typeface="ＭＳ Ｐゴシック" charset="0"/>
              </a:rPr>
              <a:t>start+i</a:t>
            </a:r>
            <a:r>
              <a:rPr lang="en-US" dirty="0">
                <a:ea typeface="ＭＳ Ｐゴシック" charset="0"/>
                <a:cs typeface="ＭＳ Ｐゴシック" charset="0"/>
              </a:rPr>
              <a:t>) would actually be compiled into code that is incremented by </a:t>
            </a:r>
            <a:r>
              <a:rPr lang="en-US" dirty="0" err="1">
                <a:ea typeface="ＭＳ Ｐゴシック" charset="0"/>
                <a:cs typeface="ＭＳ Ｐゴシック" charset="0"/>
              </a:rPr>
              <a:t>start+i</a:t>
            </a:r>
            <a:r>
              <a:rPr lang="en-US" dirty="0">
                <a:ea typeface="ＭＳ Ｐゴシック" charset="0"/>
                <a:cs typeface="ＭＳ Ｐゴシック" charset="0"/>
              </a:rPr>
              <a:t>*4 each time, which would print a byte and skip the next 3 bytes.  This is not what is desired.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xfrm>
            <a:off x="1150938" y="692150"/>
            <a:ext cx="4556125" cy="3416300"/>
          </a:xfrm>
          <a:ln/>
        </p:spPr>
      </p:sp>
      <p:sp>
        <p:nvSpPr>
          <p:cNvPr id="348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xfrm>
            <a:off x="1150938" y="692150"/>
            <a:ext cx="4556125" cy="3416300"/>
          </a:xfrm>
          <a:ln/>
        </p:spPr>
      </p:sp>
      <p:sp>
        <p:nvSpPr>
          <p:cNvPr id="706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This example illustrates several concepts at once.  First, it shows that pointers have different sizes on different systems, e.g. 32 bits/4 bytes on 32-bit systems, and 64-bit/8 bytes wide on 64-bit systems.  Second, it shows that once we have the width of a pointer defined on a system, that the bytes in that pointer must be laid out in memory according to some order, namely their endianness.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xfrm>
            <a:off x="1150938" y="692150"/>
            <a:ext cx="4556125" cy="3416300"/>
          </a:xfrm>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Other larger encodings like UTF-8 exist in order to accommodate other alphabets and character sets like Cyrillic, Chinese, etc.  UTF-8 is backwardly compatible with ASCII.  Unicode is a 2-byte or 16-bit encoding standard.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1150938" y="692150"/>
            <a:ext cx="4556125" cy="3416300"/>
          </a:xfrm>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Note how arrays are stored starting with the lowest element of the array at the lowest memory (starting) address of the array.  See the slide on Endianness and Arrays.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Code</a:t>
            </a:r>
            <a:r>
              <a:rPr lang="en-US" baseline="0" dirty="0" smtClean="0"/>
              <a:t> seems to be laid out big endian, </a:t>
            </a:r>
            <a:r>
              <a:rPr lang="en-US" baseline="0" dirty="0" err="1" smtClean="0"/>
              <a:t>ie</a:t>
            </a:r>
            <a:r>
              <a:rPr lang="en-US" baseline="0" dirty="0" smtClean="0"/>
              <a:t> if we look at an assembly instruction it is typically encoded left to right with the most important coding (of the instruction) on the left then any parameters on the right (registers, constants).  Then it is stored with the most important codes stored in lower memory first.  However, note that constants inside the instruction are encoded </a:t>
            </a:r>
            <a:r>
              <a:rPr lang="en-US" baseline="0" smtClean="0"/>
              <a:t>little endian on x86!</a:t>
            </a:r>
            <a:endParaRPr lang="en-US" dirty="0"/>
          </a:p>
        </p:txBody>
      </p:sp>
    </p:spTree>
    <p:extLst>
      <p:ext uri="{BB962C8B-B14F-4D97-AF65-F5344CB8AC3E}">
        <p14:creationId xmlns:p14="http://schemas.microsoft.com/office/powerpoint/2010/main" val="352622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52525" y="692150"/>
            <a:ext cx="4554538" cy="3417888"/>
          </a:xfrm>
          <a:ln/>
        </p:spPr>
      </p:sp>
      <p:sp>
        <p:nvSpPr>
          <p:cNvPr id="92163" name="Rectangle 3"/>
          <p:cNvSpPr>
            <a:spLocks noGrp="1" noChangeArrowheads="1"/>
          </p:cNvSpPr>
          <p:nvPr>
            <p:ph type="body" idx="1"/>
          </p:nvPr>
        </p:nvSpPr>
        <p:spPr>
          <a:xfrm>
            <a:off x="913805" y="4345214"/>
            <a:ext cx="5030390" cy="4113893"/>
          </a:xfrm>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2525" y="692150"/>
            <a:ext cx="4554538" cy="3417888"/>
          </a:xfrm>
          <a:ln/>
        </p:spPr>
      </p:sp>
      <p:sp>
        <p:nvSpPr>
          <p:cNvPr id="96259" name="Rectangle 3"/>
          <p:cNvSpPr>
            <a:spLocks noGrp="1" noChangeArrowheads="1"/>
          </p:cNvSpPr>
          <p:nvPr>
            <p:ph type="body" idx="1"/>
          </p:nvPr>
        </p:nvSpPr>
        <p:spPr>
          <a:xfrm>
            <a:off x="913805" y="4345214"/>
            <a:ext cx="5030390" cy="4113893"/>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xfrm>
            <a:off x="1150938" y="692150"/>
            <a:ext cx="4556125" cy="3416300"/>
          </a:xfrm>
          <a:ln/>
        </p:spPr>
      </p:sp>
      <p:sp>
        <p:nvSpPr>
          <p:cNvPr id="133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We also need to not add one when the division is exact and there is no remainder to throw away</a:t>
            </a:r>
            <a:r>
              <a:rPr lang="en-US" baseline="0" dirty="0" smtClean="0">
                <a:ea typeface="ＭＳ Ｐゴシック" charset="0"/>
                <a:cs typeface="ＭＳ Ｐゴシック" charset="0"/>
              </a:rPr>
              <a:t> to the right of the binary point.</a:t>
            </a:r>
            <a:endParaRPr lang="en-US" dirty="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1150938" y="692150"/>
            <a:ext cx="4556125" cy="3416300"/>
          </a:xfrm>
          <a:ln/>
        </p:spPr>
      </p:sp>
      <p:sp>
        <p:nvSpPr>
          <p:cNvPr id="153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Ceiling(x) = smallest integer not less than 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1150938" y="692150"/>
            <a:ext cx="4556125" cy="3416300"/>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50938" y="692150"/>
            <a:ext cx="4556125" cy="34163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1150938" y="692150"/>
            <a:ext cx="4556125" cy="3416300"/>
          </a:xfrm>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150938" y="692150"/>
            <a:ext cx="4556125" cy="3416300"/>
          </a:xfrm>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1150938" y="692150"/>
            <a:ext cx="4556125" cy="3416300"/>
          </a:xfrm>
          <a:ln/>
        </p:spPr>
      </p:sp>
      <p:sp>
        <p:nvSpPr>
          <p:cNvPr id="256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Bit order usually follows the same endianness as the byte order for a given computer system. That is, in a big endian system the most significant bit is stored at the lowest bit address; in a little endian system, the least significant bit is stored at the lowest bit address. – from Linux Journal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50938" y="692150"/>
            <a:ext cx="4556125" cy="3416300"/>
          </a:xfrm>
          <a:ln/>
        </p:spPr>
      </p:sp>
      <p:sp>
        <p:nvSpPr>
          <p:cNvPr id="276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For bi-endian, have to tell CPU hardware when to use which endianness.  Applies primarily to data, though some systems also support bi-endianness for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65382256"/>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5831102"/>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1280431"/>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1711214"/>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844442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449963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5581041"/>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570076"/>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5280948"/>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8222390"/>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13395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8405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1326709"/>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C8FDF506-FAB7-3F48-853D-C6DC4E6B5E50}"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117"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E4F97F93-ECC8-1E4D-9EC1-D58D5BFB210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2" charset="0"/>
        </a:defRPr>
      </a:lvl6pPr>
      <a:lvl7pPr marL="914400" algn="l" rtl="0" fontAlgn="base">
        <a:lnSpc>
          <a:spcPct val="87000"/>
        </a:lnSpc>
        <a:spcBef>
          <a:spcPct val="0"/>
        </a:spcBef>
        <a:spcAft>
          <a:spcPct val="0"/>
        </a:spcAft>
        <a:defRPr sz="3800" b="1">
          <a:solidFill>
            <a:schemeClr val="hlink"/>
          </a:solidFill>
          <a:latin typeface="Helvetica" pitchFamily="-112" charset="0"/>
        </a:defRPr>
      </a:lvl7pPr>
      <a:lvl8pPr marL="1371600" algn="l" rtl="0" fontAlgn="base">
        <a:lnSpc>
          <a:spcPct val="87000"/>
        </a:lnSpc>
        <a:spcBef>
          <a:spcPct val="0"/>
        </a:spcBef>
        <a:spcAft>
          <a:spcPct val="0"/>
        </a:spcAft>
        <a:defRPr sz="3800" b="1">
          <a:solidFill>
            <a:schemeClr val="hlink"/>
          </a:solidFill>
          <a:latin typeface="Helvetica" pitchFamily="-112" charset="0"/>
        </a:defRPr>
      </a:lvl8pPr>
      <a:lvl9pPr marL="1828800" algn="l" rtl="0" fontAlgn="base">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Word_97_-_2004_Document1.doc"/><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Word_97_-_2004_Document2.doc"/><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1" y="381000"/>
            <a:ext cx="7467600" cy="3116494"/>
          </a:xfrm>
        </p:spPr>
        <p:txBody>
          <a:bodyPr wrap="square" lIns="63500" tIns="25400" rIns="63500" bIns="25400" anchor="t">
            <a:spAutoFit/>
          </a:bodyPr>
          <a:lstStyle/>
          <a:p>
            <a:pPr algn="ctr" eaLnBrk="1" hangingPunct="1">
              <a:defRPr/>
            </a:pPr>
            <a:r>
              <a:rPr lang="en-US" dirty="0"/>
              <a:t>Chapter 2</a:t>
            </a:r>
            <a:r>
              <a:rPr lang="en-US" dirty="0" smtClean="0"/>
              <a:t>:</a:t>
            </a:r>
            <a:br>
              <a:rPr lang="en-US" dirty="0" smtClean="0"/>
            </a:br>
            <a:r>
              <a:rPr lang="en-US" dirty="0" smtClean="0"/>
              <a:t/>
            </a:r>
            <a:br>
              <a:rPr lang="en-US" dirty="0" smtClean="0"/>
            </a:br>
            <a:r>
              <a:rPr lang="en-US" dirty="0" smtClean="0"/>
              <a:t>Integer Multiplication, </a:t>
            </a:r>
            <a:br>
              <a:rPr lang="en-US" dirty="0" smtClean="0"/>
            </a:br>
            <a:r>
              <a:rPr lang="en-US" dirty="0" smtClean="0"/>
              <a:t>Division and</a:t>
            </a:r>
            <a:br>
              <a:rPr lang="en-US" dirty="0" smtClean="0"/>
            </a:br>
            <a:r>
              <a:rPr lang="en-US" dirty="0" smtClean="0"/>
              <a:t>Byte Order/</a:t>
            </a:r>
            <a:r>
              <a:rPr lang="en-US" dirty="0" err="1" smtClean="0"/>
              <a:t>Endianness</a:t>
            </a:r>
            <a:r>
              <a:rPr lang="en-US" dirty="0"/>
              <a:t/>
            </a:r>
            <a:br>
              <a:rPr lang="en-US" dirty="0"/>
            </a:br>
            <a:r>
              <a:rPr lang="en-US" dirty="0" smtClean="0"/>
              <a:t> </a:t>
            </a:r>
            <a:endParaRPr lang="en-US" dirty="0"/>
          </a:p>
        </p:txBody>
      </p:sp>
      <p:sp>
        <p:nvSpPr>
          <p:cNvPr id="4099" name="Rectangle 3"/>
          <p:cNvSpPr>
            <a:spLocks noGrp="1" noChangeArrowheads="1"/>
          </p:cNvSpPr>
          <p:nvPr>
            <p:ph idx="1"/>
          </p:nvPr>
        </p:nvSpPr>
        <p:spPr>
          <a:xfrm>
            <a:off x="1885950" y="3222625"/>
            <a:ext cx="7029450" cy="2568575"/>
          </a:xfrm>
        </p:spPr>
        <p:txBody>
          <a:bodyPr lIns="90487" tIns="44450" rIns="90487" bIns="44450"/>
          <a:lstStyle/>
          <a:p>
            <a:pPr eaLnBrk="1" hangingPunct="1">
              <a:lnSpc>
                <a:spcPct val="85000"/>
              </a:lnSpc>
              <a:buFont typeface="Wingdings" pitchFamily="-112" charset="2"/>
              <a:buNone/>
              <a:defRPr/>
            </a:pPr>
            <a:r>
              <a:rPr lang="en-US" sz="2800" dirty="0"/>
              <a:t>Topics</a:t>
            </a:r>
          </a:p>
          <a:p>
            <a:pPr lvl="1" eaLnBrk="1" hangingPunct="1">
              <a:lnSpc>
                <a:spcPct val="90000"/>
              </a:lnSpc>
              <a:defRPr/>
            </a:pPr>
            <a:r>
              <a:rPr lang="en-US" dirty="0">
                <a:ea typeface="ＭＳ Ｐゴシック" pitchFamily="-112" charset="-128"/>
              </a:rPr>
              <a:t>Casting between signed and unsigned integers</a:t>
            </a:r>
          </a:p>
          <a:p>
            <a:pPr lvl="1" eaLnBrk="1" hangingPunct="1">
              <a:lnSpc>
                <a:spcPct val="90000"/>
              </a:lnSpc>
              <a:defRPr/>
            </a:pPr>
            <a:r>
              <a:rPr lang="en-US" dirty="0">
                <a:ea typeface="ＭＳ Ｐゴシック" pitchFamily="-112" charset="-128"/>
              </a:rPr>
              <a:t>Sign extension</a:t>
            </a:r>
          </a:p>
          <a:p>
            <a:pPr lvl="1" eaLnBrk="1" hangingPunct="1">
              <a:lnSpc>
                <a:spcPct val="90000"/>
              </a:lnSpc>
              <a:defRPr/>
            </a:pPr>
            <a:r>
              <a:rPr lang="en-US" dirty="0">
                <a:ea typeface="ＭＳ Ｐゴシック" pitchFamily="-112" charset="-128"/>
              </a:rPr>
              <a:t>Integer multiplication</a:t>
            </a:r>
          </a:p>
          <a:p>
            <a:pPr lvl="1" eaLnBrk="1" hangingPunct="1">
              <a:lnSpc>
                <a:spcPct val="90000"/>
              </a:lnSpc>
              <a:buClr>
                <a:srgbClr val="660033"/>
              </a:buClr>
              <a:defRPr/>
            </a:pPr>
            <a:r>
              <a:rPr lang="en-US" dirty="0" smtClean="0">
                <a:solidFill>
                  <a:srgbClr val="000066"/>
                </a:solidFill>
                <a:ea typeface="ＭＳ Ｐゴシック" pitchFamily="-112" charset="-128"/>
              </a:rPr>
              <a:t>Integer </a:t>
            </a:r>
            <a:r>
              <a:rPr lang="en-US" dirty="0">
                <a:solidFill>
                  <a:srgbClr val="000066"/>
                </a:solidFill>
                <a:ea typeface="ＭＳ Ｐゴシック" pitchFamily="-112" charset="-128"/>
              </a:rPr>
              <a:t>division</a:t>
            </a:r>
          </a:p>
          <a:p>
            <a:pPr lvl="1" eaLnBrk="1" hangingPunct="1">
              <a:lnSpc>
                <a:spcPct val="90000"/>
              </a:lnSpc>
              <a:buFont typeface="Wingdings" pitchFamily="-112" charset="2"/>
              <a:buChar char="n"/>
              <a:defRPr/>
            </a:pPr>
            <a:r>
              <a:rPr lang="en-US" dirty="0" smtClean="0"/>
              <a:t>Byte </a:t>
            </a:r>
            <a:r>
              <a:rPr lang="en-US" dirty="0"/>
              <a:t>Ordering: Little </a:t>
            </a:r>
            <a:r>
              <a:rPr lang="en-US" dirty="0" err="1"/>
              <a:t>vs</a:t>
            </a:r>
            <a:r>
              <a:rPr lang="en-US" dirty="0"/>
              <a:t> Big Endian</a:t>
            </a:r>
          </a:p>
          <a:p>
            <a:pPr lvl="2" eaLnBrk="1" hangingPunct="1">
              <a:lnSpc>
                <a:spcPct val="90000"/>
              </a:lnSpc>
              <a:buFont typeface="Wingdings" pitchFamily="-112" charset="2"/>
              <a:buChar char="n"/>
              <a:defRPr/>
            </a:pPr>
            <a:r>
              <a:rPr lang="en-US" sz="1800" dirty="0" err="1"/>
              <a:t>Ints</a:t>
            </a:r>
            <a:endParaRPr lang="en-US" sz="1800" dirty="0"/>
          </a:p>
          <a:p>
            <a:pPr lvl="2" eaLnBrk="1" hangingPunct="1">
              <a:lnSpc>
                <a:spcPct val="90000"/>
              </a:lnSpc>
              <a:buFont typeface="Wingdings" pitchFamily="-112" charset="2"/>
              <a:buChar char="n"/>
              <a:defRPr/>
            </a:pPr>
            <a:r>
              <a:rPr lang="en-US" sz="1800" dirty="0"/>
              <a:t>Pointers</a:t>
            </a:r>
          </a:p>
          <a:p>
            <a:pPr lvl="2" eaLnBrk="1" hangingPunct="1">
              <a:lnSpc>
                <a:spcPct val="90000"/>
              </a:lnSpc>
              <a:buFont typeface="Wingdings" pitchFamily="-112" charset="2"/>
              <a:buChar char="n"/>
              <a:defRPr/>
            </a:pPr>
            <a:r>
              <a:rPr lang="en-US" sz="1800" dirty="0"/>
              <a:t>Characters</a:t>
            </a:r>
          </a:p>
          <a:p>
            <a:pPr lvl="2" eaLnBrk="1" hangingPunct="1">
              <a:lnSpc>
                <a:spcPct val="90000"/>
              </a:lnSpc>
              <a:buFont typeface="Wingdings" pitchFamily="-112" charset="2"/>
              <a:buChar char="n"/>
              <a:defRPr/>
            </a:pPr>
            <a:r>
              <a:rPr lang="en-US" sz="1800" dirty="0"/>
              <a:t>Strings</a:t>
            </a:r>
          </a:p>
          <a:p>
            <a:pPr eaLnBrk="1" hangingPunct="1">
              <a:lnSpc>
                <a:spcPct val="90000"/>
              </a:lnSpc>
              <a:buFont typeface="Wingdings" pitchFamily="-112" charset="2"/>
              <a:buChar char="n"/>
              <a:defRPr/>
            </a:pPr>
            <a:endParaRPr lang="en-US" dirty="0" smtClean="0"/>
          </a:p>
        </p:txBody>
      </p:sp>
      <p:sp>
        <p:nvSpPr>
          <p:cNvPr id="2" name="Left Brace 1"/>
          <p:cNvSpPr/>
          <p:nvPr/>
        </p:nvSpPr>
        <p:spPr bwMode="auto">
          <a:xfrm>
            <a:off x="1981200" y="3733800"/>
            <a:ext cx="381000" cy="990600"/>
          </a:xfrm>
          <a:prstGeom prst="leftBrace">
            <a:avLst/>
          </a:prstGeom>
          <a:noFill/>
          <a:ln w="19050" cap="flat" cmpd="sng" algn="ctr">
            <a:solidFill>
              <a:schemeClr val="tx2"/>
            </a:solidFill>
            <a:prstDash val="solid"/>
            <a:round/>
            <a:headEnd type="none" w="med" len="med"/>
            <a:tailEnd type="non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charset="0"/>
            </a:endParaRPr>
          </a:p>
        </p:txBody>
      </p:sp>
      <p:sp>
        <p:nvSpPr>
          <p:cNvPr id="3" name="TextBox 2"/>
          <p:cNvSpPr txBox="1"/>
          <p:nvPr/>
        </p:nvSpPr>
        <p:spPr>
          <a:xfrm>
            <a:off x="152400" y="3962400"/>
            <a:ext cx="1870148" cy="595548"/>
          </a:xfrm>
          <a:prstGeom prst="rect">
            <a:avLst/>
          </a:prstGeom>
          <a:noFill/>
        </p:spPr>
        <p:txBody>
          <a:bodyPr wrap="none" rtlCol="0">
            <a:spAutoFit/>
          </a:bodyPr>
          <a:lstStyle/>
          <a:p>
            <a:r>
              <a:rPr lang="en-US" dirty="0" smtClean="0"/>
              <a:t>See last week’s</a:t>
            </a:r>
          </a:p>
          <a:p>
            <a:r>
              <a:rPr lang="en-US" dirty="0" smtClean="0"/>
              <a:t>slides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9" name="Rectangle 41"/>
          <p:cNvSpPr>
            <a:spLocks noGrp="1" noChangeArrowheads="1"/>
          </p:cNvSpPr>
          <p:nvPr>
            <p:ph type="title"/>
          </p:nvPr>
        </p:nvSpPr>
        <p:spPr/>
        <p:txBody>
          <a:bodyPr/>
          <a:lstStyle/>
          <a:p>
            <a:pPr eaLnBrk="1" hangingPunct="1">
              <a:defRPr/>
            </a:pPr>
            <a:r>
              <a:rPr lang="en-US"/>
              <a:t>Byte Ordering</a:t>
            </a:r>
          </a:p>
        </p:txBody>
      </p:sp>
      <p:sp>
        <p:nvSpPr>
          <p:cNvPr id="43050" name="Rectangle 42"/>
          <p:cNvSpPr>
            <a:spLocks noGrp="1" noChangeArrowheads="1"/>
          </p:cNvSpPr>
          <p:nvPr>
            <p:ph idx="1"/>
          </p:nvPr>
        </p:nvSpPr>
        <p:spPr>
          <a:xfrm>
            <a:off x="290513" y="1220788"/>
            <a:ext cx="7100887" cy="2436812"/>
          </a:xfrm>
        </p:spPr>
        <p:txBody>
          <a:bodyPr/>
          <a:lstStyle/>
          <a:p>
            <a:pPr eaLnBrk="1" hangingPunct="1">
              <a:buFont typeface="Wingdings" pitchFamily="-1" charset="2"/>
              <a:buNone/>
              <a:defRPr/>
            </a:pPr>
            <a:r>
              <a:rPr lang="en-US" dirty="0" smtClean="0">
                <a:ea typeface="ＭＳ Ｐゴシック" pitchFamily="-1" charset="-128"/>
                <a:cs typeface="ＭＳ Ｐゴシック" pitchFamily="-1" charset="-128"/>
              </a:rPr>
              <a:t>In what order should </a:t>
            </a:r>
            <a:r>
              <a:rPr lang="en-US" dirty="0">
                <a:ea typeface="ＭＳ Ｐゴシック" pitchFamily="-1" charset="-128"/>
                <a:cs typeface="ＭＳ Ｐゴシック" pitchFamily="-1" charset="-128"/>
              </a:rPr>
              <a:t>bytes within </a:t>
            </a:r>
            <a:r>
              <a:rPr lang="en-US" dirty="0" smtClean="0">
                <a:ea typeface="ＭＳ Ｐゴシック" pitchFamily="-1" charset="-128"/>
                <a:cs typeface="ＭＳ Ｐゴシック" pitchFamily="-1" charset="-128"/>
              </a:rPr>
              <a:t>a multi</a:t>
            </a:r>
            <a:r>
              <a:rPr lang="en-US" dirty="0">
                <a:ea typeface="ＭＳ Ｐゴシック" pitchFamily="-1" charset="-128"/>
                <a:cs typeface="ＭＳ Ｐゴシック" pitchFamily="-1" charset="-128"/>
              </a:rPr>
              <a:t>-byte word be </a:t>
            </a:r>
            <a:r>
              <a:rPr lang="en-US" dirty="0" smtClean="0">
                <a:ea typeface="ＭＳ Ｐゴシック" pitchFamily="-1" charset="-128"/>
                <a:cs typeface="ＭＳ Ｐゴシック" pitchFamily="-1" charset="-128"/>
              </a:rPr>
              <a:t>stored in </a:t>
            </a:r>
            <a:r>
              <a:rPr lang="en-US" dirty="0">
                <a:ea typeface="ＭＳ Ｐゴシック" pitchFamily="-1" charset="-128"/>
                <a:cs typeface="ＭＳ Ｐゴシック" pitchFamily="-1" charset="-128"/>
              </a:rPr>
              <a:t>memory</a:t>
            </a:r>
            <a:r>
              <a:rPr lang="en-US" dirty="0" smtClean="0">
                <a:ea typeface="ＭＳ Ｐゴシック" pitchFamily="-1" charset="-128"/>
                <a:cs typeface="ＭＳ Ｐゴシック" pitchFamily="-1" charset="-128"/>
              </a:rPr>
              <a:t>?</a:t>
            </a:r>
            <a:endParaRPr lang="en-US" dirty="0">
              <a:ea typeface="ＭＳ Ｐゴシック" pitchFamily="-1" charset="-128"/>
              <a:cs typeface="ＭＳ Ｐゴシック" pitchFamily="-1" charset="-128"/>
            </a:endParaRPr>
          </a:p>
          <a:p>
            <a:pPr lvl="1" eaLnBrk="1" hangingPunct="1">
              <a:defRPr/>
            </a:pPr>
            <a:r>
              <a:rPr lang="en-US" dirty="0">
                <a:latin typeface="Helvetica" charset="0"/>
                <a:ea typeface="ＭＳ Ｐゴシック" charset="0"/>
              </a:rPr>
              <a:t>Consider a 32-bit </a:t>
            </a:r>
            <a:r>
              <a:rPr lang="en-US" dirty="0" smtClean="0">
                <a:latin typeface="Helvetica" charset="0"/>
                <a:ea typeface="ＭＳ Ｐゴシック" charset="0"/>
              </a:rPr>
              <a:t>integer or </a:t>
            </a:r>
            <a:r>
              <a:rPr lang="en-US" dirty="0" err="1" smtClean="0">
                <a:latin typeface="Helvetica" charset="0"/>
                <a:ea typeface="ＭＳ Ｐゴシック" charset="0"/>
              </a:rPr>
              <a:t>int</a:t>
            </a:r>
            <a:r>
              <a:rPr lang="en-US" dirty="0" smtClean="0">
                <a:latin typeface="Helvetica" charset="0"/>
                <a:ea typeface="ＭＳ Ｐゴシック" charset="0"/>
              </a:rPr>
              <a:t> (4 bytes)</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0000 0001 0010 0011 0100 0101 0110 0111</a:t>
            </a:r>
            <a:r>
              <a:rPr lang="en-US" baseline="-25000" dirty="0" smtClean="0">
                <a:latin typeface="Helvetica" charset="0"/>
                <a:ea typeface="ＭＳ Ｐゴシック" charset="0"/>
              </a:rPr>
              <a:t>2</a:t>
            </a:r>
            <a:endParaRPr lang="en-US" baseline="-25000" dirty="0">
              <a:latin typeface="Helvetica" charset="0"/>
              <a:ea typeface="ＭＳ Ｐゴシック" charset="0"/>
            </a:endParaRPr>
          </a:p>
          <a:p>
            <a:pPr marL="498475" lvl="1" indent="0" eaLnBrk="1" hangingPunct="1">
              <a:buFont typeface="Wingdings" charset="0"/>
              <a:buNone/>
              <a:defRPr/>
            </a:pPr>
            <a:r>
              <a:rPr lang="en-US" dirty="0" smtClean="0"/>
              <a:t>= 0x  0    1       2       3       4       5       6      7</a:t>
            </a:r>
          </a:p>
          <a:p>
            <a:pPr marL="498475" lvl="1" indent="0" eaLnBrk="1" hangingPunct="1">
              <a:buFont typeface="Wingdings" charset="0"/>
              <a:buNone/>
              <a:defRPr/>
            </a:pPr>
            <a:r>
              <a:rPr lang="en-US" dirty="0" smtClean="0"/>
              <a:t>= 0x    </a:t>
            </a:r>
            <a:r>
              <a:rPr lang="en-US" dirty="0" smtClean="0">
                <a:solidFill>
                  <a:srgbClr val="2900FF"/>
                </a:solidFill>
              </a:rPr>
              <a:t>01</a:t>
            </a:r>
            <a:r>
              <a:rPr lang="en-US" dirty="0" smtClean="0"/>
              <a:t>            23              45              </a:t>
            </a:r>
            <a:r>
              <a:rPr lang="en-US" dirty="0" smtClean="0">
                <a:solidFill>
                  <a:schemeClr val="accent1">
                    <a:lumMod val="60000"/>
                    <a:lumOff val="40000"/>
                  </a:schemeClr>
                </a:solidFill>
              </a:rPr>
              <a:t>67</a:t>
            </a:r>
            <a:endParaRPr lang="en-US" sz="1800" dirty="0">
              <a:solidFill>
                <a:schemeClr val="accent1">
                  <a:lumMod val="60000"/>
                  <a:lumOff val="40000"/>
                </a:schemeClr>
              </a:solidFill>
              <a:ea typeface="ＭＳ Ｐゴシック" pitchFamily="-1" charset="-128"/>
            </a:endParaRPr>
          </a:p>
        </p:txBody>
      </p:sp>
      <p:grpSp>
        <p:nvGrpSpPr>
          <p:cNvPr id="5" name="Group 4"/>
          <p:cNvGrpSpPr>
            <a:grpSpLocks/>
          </p:cNvGrpSpPr>
          <p:nvPr/>
        </p:nvGrpSpPr>
        <p:grpSpPr bwMode="auto">
          <a:xfrm>
            <a:off x="869950" y="3505200"/>
            <a:ext cx="1416050" cy="1000125"/>
            <a:chOff x="870190" y="3505200"/>
            <a:chExt cx="1415810" cy="999530"/>
          </a:xfrm>
        </p:grpSpPr>
        <p:sp>
          <p:nvSpPr>
            <p:cNvPr id="22579" name="Left Brace 2"/>
            <p:cNvSpPr>
              <a:spLocks/>
            </p:cNvSpPr>
            <p:nvPr/>
          </p:nvSpPr>
          <p:spPr bwMode="auto">
            <a:xfrm rot="-5400000">
              <a:off x="1562100" y="3543300"/>
              <a:ext cx="457200" cy="3810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80" name="TextBox 3"/>
            <p:cNvSpPr txBox="1">
              <a:spLocks noChangeArrowheads="1"/>
            </p:cNvSpPr>
            <p:nvPr/>
          </p:nvSpPr>
          <p:spPr bwMode="auto">
            <a:xfrm>
              <a:off x="870190" y="3581400"/>
              <a:ext cx="14158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2900FF"/>
                  </a:solidFill>
                </a:rPr>
                <a:t>Most</a:t>
              </a:r>
            </a:p>
            <a:p>
              <a:pPr algn="l" eaLnBrk="1" hangingPunct="1">
                <a:lnSpc>
                  <a:spcPct val="100000"/>
                </a:lnSpc>
              </a:pPr>
              <a:r>
                <a:rPr lang="en-US" sz="1800">
                  <a:solidFill>
                    <a:srgbClr val="2900FF"/>
                  </a:solidFill>
                </a:rPr>
                <a:t>Significant</a:t>
              </a:r>
            </a:p>
            <a:p>
              <a:pPr algn="l" eaLnBrk="1" hangingPunct="1">
                <a:lnSpc>
                  <a:spcPct val="100000"/>
                </a:lnSpc>
              </a:pPr>
              <a:r>
                <a:rPr lang="en-US" sz="1800">
                  <a:solidFill>
                    <a:srgbClr val="2900FF"/>
                  </a:solidFill>
                </a:rPr>
                <a:t>Byte (MSB)</a:t>
              </a:r>
            </a:p>
          </p:txBody>
        </p:sp>
      </p:grpSp>
      <p:grpSp>
        <p:nvGrpSpPr>
          <p:cNvPr id="6" name="Group 5"/>
          <p:cNvGrpSpPr>
            <a:grpSpLocks/>
          </p:cNvGrpSpPr>
          <p:nvPr/>
        </p:nvGrpSpPr>
        <p:grpSpPr bwMode="auto">
          <a:xfrm>
            <a:off x="5029200" y="3429000"/>
            <a:ext cx="1416050" cy="1000125"/>
            <a:chOff x="5029200" y="3429000"/>
            <a:chExt cx="1415810" cy="999530"/>
          </a:xfrm>
        </p:grpSpPr>
        <p:sp>
          <p:nvSpPr>
            <p:cNvPr id="22577" name="Left Brace 6"/>
            <p:cNvSpPr>
              <a:spLocks/>
            </p:cNvSpPr>
            <p:nvPr/>
          </p:nvSpPr>
          <p:spPr bwMode="auto">
            <a:xfrm rot="-5400000">
              <a:off x="5263910" y="3467100"/>
              <a:ext cx="457200" cy="3810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2578" name="TextBox 7"/>
            <p:cNvSpPr txBox="1">
              <a:spLocks noChangeArrowheads="1"/>
            </p:cNvSpPr>
            <p:nvPr/>
          </p:nvSpPr>
          <p:spPr bwMode="auto">
            <a:xfrm>
              <a:off x="5029200" y="3505200"/>
              <a:ext cx="141581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eaLnBrk="1" hangingPunct="1">
                <a:lnSpc>
                  <a:spcPct val="100000"/>
                </a:lnSpc>
              </a:pPr>
              <a:r>
                <a:rPr lang="en-US" sz="1800">
                  <a:solidFill>
                    <a:srgbClr val="FF1A1A"/>
                  </a:solidFill>
                </a:rPr>
                <a:t>Least</a:t>
              </a:r>
            </a:p>
            <a:p>
              <a:pPr algn="r" eaLnBrk="1" hangingPunct="1">
                <a:lnSpc>
                  <a:spcPct val="100000"/>
                </a:lnSpc>
              </a:pPr>
              <a:r>
                <a:rPr lang="en-US" sz="1800">
                  <a:solidFill>
                    <a:srgbClr val="FF1A1A"/>
                  </a:solidFill>
                </a:rPr>
                <a:t>Significant</a:t>
              </a:r>
            </a:p>
            <a:p>
              <a:pPr algn="r" eaLnBrk="1" hangingPunct="1">
                <a:lnSpc>
                  <a:spcPct val="100000"/>
                </a:lnSpc>
              </a:pPr>
              <a:r>
                <a:rPr lang="en-US" sz="1800">
                  <a:solidFill>
                    <a:srgbClr val="FF1A1A"/>
                  </a:solidFill>
                </a:rPr>
                <a:t>Byte (LSB)</a:t>
              </a:r>
            </a:p>
          </p:txBody>
        </p:sp>
      </p:grpSp>
      <p:sp>
        <p:nvSpPr>
          <p:cNvPr id="11" name="Rectangle 42"/>
          <p:cNvSpPr txBox="1">
            <a:spLocks noChangeArrowheads="1"/>
          </p:cNvSpPr>
          <p:nvPr/>
        </p:nvSpPr>
        <p:spPr bwMode="auto">
          <a:xfrm>
            <a:off x="304800" y="4298950"/>
            <a:ext cx="7162800" cy="2101850"/>
          </a:xfrm>
          <a:prstGeom prst="rect">
            <a:avLst/>
          </a:prstGeom>
          <a:noFill/>
          <a:ln w="9525">
            <a:noFill/>
            <a:miter lim="800000"/>
            <a:headEnd/>
            <a:tailEnd/>
          </a:ln>
          <a:effectLst/>
        </p:spPr>
        <p:txBody>
          <a:bodyPr lIns="90479" tIns="44446" rIns="90479" bIns="44446"/>
          <a:lstStyle>
            <a:lvl1pPr marL="385763" indent="-385763" algn="l" rtl="0" eaLnBrk="1" fontAlgn="base" hangingPunct="1">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1" fontAlgn="base" hangingPunct="1">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1" fontAlgn="base" hangingPunct="1">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1" fontAlgn="base" hangingPunct="1">
              <a:spcBef>
                <a:spcPct val="20000"/>
              </a:spcBef>
              <a:spcAft>
                <a:spcPct val="0"/>
              </a:spcAft>
              <a:buChar char="»"/>
              <a:defRPr b="1">
                <a:solidFill>
                  <a:schemeClr val="tx1"/>
                </a:solidFill>
                <a:latin typeface="+mn-lt"/>
                <a:ea typeface="ＭＳ Ｐゴシック" pitchFamily="-112" charset="-128"/>
              </a:defRPr>
            </a:lvl4pPr>
            <a:lvl5pPr marL="24511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marL="498475" lvl="1" indent="0">
              <a:lnSpc>
                <a:spcPct val="100000"/>
              </a:lnSpc>
              <a:buClr>
                <a:srgbClr val="660033"/>
              </a:buClr>
              <a:buFont typeface="Wingdings" charset="0"/>
              <a:buNone/>
              <a:defRPr/>
            </a:pPr>
            <a:endParaRPr lang="en-US" dirty="0" smtClean="0">
              <a:solidFill>
                <a:srgbClr val="000066"/>
              </a:solidFill>
              <a:latin typeface="Helvetica"/>
            </a:endParaRPr>
          </a:p>
          <a:p>
            <a:pPr lvl="1">
              <a:lnSpc>
                <a:spcPct val="100000"/>
              </a:lnSpc>
              <a:buClr>
                <a:srgbClr val="660033"/>
              </a:buClr>
              <a:buFont typeface="Wingdings" pitchFamily="-1" charset="2"/>
              <a:buChar char="n"/>
              <a:defRPr/>
            </a:pPr>
            <a:r>
              <a:rPr lang="en-US" dirty="0" smtClean="0">
                <a:solidFill>
                  <a:srgbClr val="000066"/>
                </a:solidFill>
                <a:latin typeface="Helvetica"/>
              </a:rPr>
              <a:t>In what order do we store these four bytes 0x01234567 in memory, say at starting address 12?</a:t>
            </a:r>
          </a:p>
          <a:p>
            <a:pPr lvl="2">
              <a:buFont typeface="Wingdings" pitchFamily="-1" charset="2"/>
              <a:buChar char="l"/>
              <a:defRPr/>
            </a:pPr>
            <a:r>
              <a:rPr lang="en-US" dirty="0" smtClean="0">
                <a:solidFill>
                  <a:srgbClr val="FF0000"/>
                </a:solidFill>
                <a:latin typeface="Helvetica"/>
                <a:ea typeface="ＭＳ Ｐゴシック" pitchFamily="-1" charset="-128"/>
              </a:rPr>
              <a:t>Little Endian approach</a:t>
            </a:r>
            <a:r>
              <a:rPr lang="en-US" dirty="0" smtClean="0">
                <a:solidFill>
                  <a:srgbClr val="000099"/>
                </a:solidFill>
                <a:latin typeface="Helvetica"/>
                <a:ea typeface="ＭＳ Ｐゴシック" pitchFamily="-1" charset="-128"/>
              </a:rPr>
              <a:t>: Least significant byte has lowest address (12), followed by the next least significant byte in the next lowest address (13), etc. – i.e. “little end first”</a:t>
            </a:r>
          </a:p>
          <a:p>
            <a:pPr lvl="2">
              <a:buFont typeface="Wingdings" pitchFamily="-1" charset="2"/>
              <a:buChar char="l"/>
              <a:defRPr/>
            </a:pPr>
            <a:endParaRPr lang="en-US" sz="2000" dirty="0" smtClean="0">
              <a:solidFill>
                <a:srgbClr val="000099"/>
              </a:solidFill>
              <a:latin typeface="Helvetica"/>
              <a:ea typeface="ＭＳ Ｐゴシック" pitchFamily="-1" charset="-128"/>
            </a:endParaRPr>
          </a:p>
        </p:txBody>
      </p:sp>
      <p:sp>
        <p:nvSpPr>
          <p:cNvPr id="22534" name="Rectangle 2"/>
          <p:cNvSpPr>
            <a:spLocks noChangeArrowheads="1"/>
          </p:cNvSpPr>
          <p:nvPr/>
        </p:nvSpPr>
        <p:spPr bwMode="auto">
          <a:xfrm>
            <a:off x="7491413" y="1611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5" name="Rectangle 3"/>
          <p:cNvSpPr>
            <a:spLocks noChangeArrowheads="1"/>
          </p:cNvSpPr>
          <p:nvPr/>
        </p:nvSpPr>
        <p:spPr bwMode="auto">
          <a:xfrm>
            <a:off x="7491413" y="1916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6" name="Rectangle 4"/>
          <p:cNvSpPr>
            <a:spLocks noChangeArrowheads="1"/>
          </p:cNvSpPr>
          <p:nvPr/>
        </p:nvSpPr>
        <p:spPr bwMode="auto">
          <a:xfrm>
            <a:off x="7491413" y="2220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7" name="Rectangle 5"/>
          <p:cNvSpPr>
            <a:spLocks noChangeArrowheads="1"/>
          </p:cNvSpPr>
          <p:nvPr/>
        </p:nvSpPr>
        <p:spPr bwMode="auto">
          <a:xfrm>
            <a:off x="7491413" y="2525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a:solidFill>
                <a:srgbClr val="000066"/>
              </a:solidFill>
            </a:endParaRPr>
          </a:p>
        </p:txBody>
      </p:sp>
      <p:sp>
        <p:nvSpPr>
          <p:cNvPr id="22538" name="Rectangle 6"/>
          <p:cNvSpPr>
            <a:spLocks noChangeArrowheads="1"/>
          </p:cNvSpPr>
          <p:nvPr/>
        </p:nvSpPr>
        <p:spPr bwMode="auto">
          <a:xfrm>
            <a:off x="7491413" y="2830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39" name="Rectangle 7"/>
          <p:cNvSpPr>
            <a:spLocks noChangeArrowheads="1"/>
          </p:cNvSpPr>
          <p:nvPr/>
        </p:nvSpPr>
        <p:spPr bwMode="auto">
          <a:xfrm>
            <a:off x="7491413" y="3135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0" name="Rectangle 8"/>
          <p:cNvSpPr>
            <a:spLocks noChangeArrowheads="1"/>
          </p:cNvSpPr>
          <p:nvPr/>
        </p:nvSpPr>
        <p:spPr bwMode="auto">
          <a:xfrm>
            <a:off x="7491413" y="3440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1" name="Rectangle 9"/>
          <p:cNvSpPr>
            <a:spLocks noChangeArrowheads="1"/>
          </p:cNvSpPr>
          <p:nvPr/>
        </p:nvSpPr>
        <p:spPr bwMode="auto">
          <a:xfrm>
            <a:off x="7491413" y="3744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2" name="Rectangle 10"/>
          <p:cNvSpPr>
            <a:spLocks noChangeArrowheads="1"/>
          </p:cNvSpPr>
          <p:nvPr/>
        </p:nvSpPr>
        <p:spPr bwMode="auto">
          <a:xfrm>
            <a:off x="7491413" y="4049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3" name="Rectangle 11"/>
          <p:cNvSpPr>
            <a:spLocks noChangeArrowheads="1"/>
          </p:cNvSpPr>
          <p:nvPr/>
        </p:nvSpPr>
        <p:spPr bwMode="auto">
          <a:xfrm>
            <a:off x="7491413" y="4354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4" name="Rectangle 12"/>
          <p:cNvSpPr>
            <a:spLocks noChangeArrowheads="1"/>
          </p:cNvSpPr>
          <p:nvPr/>
        </p:nvSpPr>
        <p:spPr bwMode="auto">
          <a:xfrm>
            <a:off x="7491413" y="4659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5" name="Rectangle 13"/>
          <p:cNvSpPr>
            <a:spLocks noChangeArrowheads="1"/>
          </p:cNvSpPr>
          <p:nvPr/>
        </p:nvSpPr>
        <p:spPr bwMode="auto">
          <a:xfrm>
            <a:off x="7491413" y="49641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46" name="Rectangle 14"/>
          <p:cNvSpPr>
            <a:spLocks noChangeArrowheads="1"/>
          </p:cNvSpPr>
          <p:nvPr/>
        </p:nvSpPr>
        <p:spPr bwMode="auto">
          <a:xfrm>
            <a:off x="8253413" y="1524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0015</a:t>
            </a:r>
          </a:p>
        </p:txBody>
      </p:sp>
      <p:sp>
        <p:nvSpPr>
          <p:cNvPr id="22547" name="Rectangle 15"/>
          <p:cNvSpPr>
            <a:spLocks noChangeArrowheads="1"/>
          </p:cNvSpPr>
          <p:nvPr/>
        </p:nvSpPr>
        <p:spPr bwMode="auto">
          <a:xfrm>
            <a:off x="8253413" y="1828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0014</a:t>
            </a:r>
          </a:p>
        </p:txBody>
      </p:sp>
      <p:sp>
        <p:nvSpPr>
          <p:cNvPr id="22548" name="Rectangle 16"/>
          <p:cNvSpPr>
            <a:spLocks noChangeArrowheads="1"/>
          </p:cNvSpPr>
          <p:nvPr/>
        </p:nvSpPr>
        <p:spPr bwMode="auto">
          <a:xfrm>
            <a:off x="8253413" y="2133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0013</a:t>
            </a:r>
          </a:p>
        </p:txBody>
      </p:sp>
      <p:sp>
        <p:nvSpPr>
          <p:cNvPr id="22549" name="Rectangle 17"/>
          <p:cNvSpPr>
            <a:spLocks noChangeArrowheads="1"/>
          </p:cNvSpPr>
          <p:nvPr/>
        </p:nvSpPr>
        <p:spPr bwMode="auto">
          <a:xfrm>
            <a:off x="8253413" y="2438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0012</a:t>
            </a:r>
          </a:p>
        </p:txBody>
      </p:sp>
      <p:sp>
        <p:nvSpPr>
          <p:cNvPr id="22550" name="Rectangle 18"/>
          <p:cNvSpPr>
            <a:spLocks noChangeArrowheads="1"/>
          </p:cNvSpPr>
          <p:nvPr/>
        </p:nvSpPr>
        <p:spPr bwMode="auto">
          <a:xfrm>
            <a:off x="8253413" y="2743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0011</a:t>
            </a:r>
          </a:p>
        </p:txBody>
      </p:sp>
      <p:sp>
        <p:nvSpPr>
          <p:cNvPr id="22551" name="Rectangle 19"/>
          <p:cNvSpPr>
            <a:spLocks noChangeArrowheads="1"/>
          </p:cNvSpPr>
          <p:nvPr/>
        </p:nvSpPr>
        <p:spPr bwMode="auto">
          <a:xfrm>
            <a:off x="8253413" y="3048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0010</a:t>
            </a:r>
          </a:p>
        </p:txBody>
      </p:sp>
      <p:sp>
        <p:nvSpPr>
          <p:cNvPr id="22552" name="Rectangle 20"/>
          <p:cNvSpPr>
            <a:spLocks noChangeArrowheads="1"/>
          </p:cNvSpPr>
          <p:nvPr/>
        </p:nvSpPr>
        <p:spPr bwMode="auto">
          <a:xfrm>
            <a:off x="8253413" y="3352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0009</a:t>
            </a:r>
          </a:p>
        </p:txBody>
      </p:sp>
      <p:sp>
        <p:nvSpPr>
          <p:cNvPr id="22553" name="Rectangle 21"/>
          <p:cNvSpPr>
            <a:spLocks noChangeArrowheads="1"/>
          </p:cNvSpPr>
          <p:nvPr/>
        </p:nvSpPr>
        <p:spPr bwMode="auto">
          <a:xfrm>
            <a:off x="8253413" y="3657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0008</a:t>
            </a:r>
          </a:p>
        </p:txBody>
      </p:sp>
      <p:sp>
        <p:nvSpPr>
          <p:cNvPr id="22554" name="Rectangle 22"/>
          <p:cNvSpPr>
            <a:spLocks noChangeArrowheads="1"/>
          </p:cNvSpPr>
          <p:nvPr/>
        </p:nvSpPr>
        <p:spPr bwMode="auto">
          <a:xfrm>
            <a:off x="8253413" y="3962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0007</a:t>
            </a:r>
          </a:p>
        </p:txBody>
      </p:sp>
      <p:sp>
        <p:nvSpPr>
          <p:cNvPr id="22555" name="Rectangle 23"/>
          <p:cNvSpPr>
            <a:spLocks noChangeArrowheads="1"/>
          </p:cNvSpPr>
          <p:nvPr/>
        </p:nvSpPr>
        <p:spPr bwMode="auto">
          <a:xfrm>
            <a:off x="8253413" y="4267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0006</a:t>
            </a:r>
          </a:p>
        </p:txBody>
      </p:sp>
      <p:sp>
        <p:nvSpPr>
          <p:cNvPr id="22556" name="Rectangle 24"/>
          <p:cNvSpPr>
            <a:spLocks noChangeArrowheads="1"/>
          </p:cNvSpPr>
          <p:nvPr/>
        </p:nvSpPr>
        <p:spPr bwMode="auto">
          <a:xfrm>
            <a:off x="8253413" y="4572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0005</a:t>
            </a:r>
          </a:p>
        </p:txBody>
      </p:sp>
      <p:sp>
        <p:nvSpPr>
          <p:cNvPr id="22557" name="Rectangle 25"/>
          <p:cNvSpPr>
            <a:spLocks noChangeArrowheads="1"/>
          </p:cNvSpPr>
          <p:nvPr/>
        </p:nvSpPr>
        <p:spPr bwMode="auto">
          <a:xfrm>
            <a:off x="8253413" y="4876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0004</a:t>
            </a:r>
          </a:p>
        </p:txBody>
      </p:sp>
      <p:sp>
        <p:nvSpPr>
          <p:cNvPr id="22558" name="Text Box 37"/>
          <p:cNvSpPr txBox="1">
            <a:spLocks noChangeArrowheads="1"/>
          </p:cNvSpPr>
          <p:nvPr/>
        </p:nvSpPr>
        <p:spPr bwMode="auto">
          <a:xfrm>
            <a:off x="7245350" y="812800"/>
            <a:ext cx="1082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Memory</a:t>
            </a:r>
          </a:p>
          <a:p>
            <a:pPr algn="l" eaLnBrk="1" hangingPunct="1">
              <a:lnSpc>
                <a:spcPct val="100000"/>
              </a:lnSpc>
            </a:pPr>
            <a:r>
              <a:rPr lang="en-US" sz="1800">
                <a:solidFill>
                  <a:srgbClr val="000066"/>
                </a:solidFill>
              </a:rPr>
              <a:t>(bytes)</a:t>
            </a:r>
          </a:p>
        </p:txBody>
      </p:sp>
      <p:sp>
        <p:nvSpPr>
          <p:cNvPr id="22559" name="Text Box 38"/>
          <p:cNvSpPr txBox="1">
            <a:spLocks noChangeArrowheads="1"/>
          </p:cNvSpPr>
          <p:nvPr/>
        </p:nvSpPr>
        <p:spPr bwMode="auto">
          <a:xfrm>
            <a:off x="8202613" y="1077913"/>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Addr.</a:t>
            </a:r>
          </a:p>
        </p:txBody>
      </p:sp>
      <p:sp>
        <p:nvSpPr>
          <p:cNvPr id="22560" name="Rectangle 39"/>
          <p:cNvSpPr>
            <a:spLocks noChangeArrowheads="1"/>
          </p:cNvSpPr>
          <p:nvPr/>
        </p:nvSpPr>
        <p:spPr bwMode="auto">
          <a:xfrm>
            <a:off x="7491413" y="52689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1" name="Rectangle 40"/>
          <p:cNvSpPr>
            <a:spLocks noChangeArrowheads="1"/>
          </p:cNvSpPr>
          <p:nvPr/>
        </p:nvSpPr>
        <p:spPr bwMode="auto">
          <a:xfrm>
            <a:off x="8253413" y="5181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0003</a:t>
            </a:r>
          </a:p>
        </p:txBody>
      </p:sp>
      <p:sp>
        <p:nvSpPr>
          <p:cNvPr id="22562" name="Rectangle 41"/>
          <p:cNvSpPr>
            <a:spLocks noChangeArrowheads="1"/>
          </p:cNvSpPr>
          <p:nvPr/>
        </p:nvSpPr>
        <p:spPr bwMode="auto">
          <a:xfrm>
            <a:off x="7491413" y="55737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3" name="Rectangle 42"/>
          <p:cNvSpPr>
            <a:spLocks noChangeArrowheads="1"/>
          </p:cNvSpPr>
          <p:nvPr/>
        </p:nvSpPr>
        <p:spPr bwMode="auto">
          <a:xfrm>
            <a:off x="8253413" y="5486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0002</a:t>
            </a:r>
          </a:p>
        </p:txBody>
      </p:sp>
      <p:sp>
        <p:nvSpPr>
          <p:cNvPr id="22564" name="Rectangle 43"/>
          <p:cNvSpPr>
            <a:spLocks noChangeArrowheads="1"/>
          </p:cNvSpPr>
          <p:nvPr/>
        </p:nvSpPr>
        <p:spPr bwMode="auto">
          <a:xfrm>
            <a:off x="7491413" y="58785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5" name="Rectangle 44"/>
          <p:cNvSpPr>
            <a:spLocks noChangeArrowheads="1"/>
          </p:cNvSpPr>
          <p:nvPr/>
        </p:nvSpPr>
        <p:spPr bwMode="auto">
          <a:xfrm>
            <a:off x="8253413" y="5791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0001</a:t>
            </a:r>
          </a:p>
        </p:txBody>
      </p:sp>
      <p:sp>
        <p:nvSpPr>
          <p:cNvPr id="22566" name="Rectangle 45"/>
          <p:cNvSpPr>
            <a:spLocks noChangeArrowheads="1"/>
          </p:cNvSpPr>
          <p:nvPr/>
        </p:nvSpPr>
        <p:spPr bwMode="auto">
          <a:xfrm>
            <a:off x="7491413" y="6183313"/>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22567" name="Rectangle 46"/>
          <p:cNvSpPr>
            <a:spLocks noChangeArrowheads="1"/>
          </p:cNvSpPr>
          <p:nvPr/>
        </p:nvSpPr>
        <p:spPr bwMode="auto">
          <a:xfrm>
            <a:off x="8253413" y="6096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0000</a:t>
            </a:r>
          </a:p>
        </p:txBody>
      </p:sp>
      <p:sp>
        <p:nvSpPr>
          <p:cNvPr id="22568" name="TextBox 83"/>
          <p:cNvSpPr txBox="1">
            <a:spLocks noChangeArrowheads="1"/>
          </p:cNvSpPr>
          <p:nvPr/>
        </p:nvSpPr>
        <p:spPr bwMode="auto">
          <a:xfrm rot="-2608260">
            <a:off x="7699375" y="5659438"/>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endParaRPr lang="en-US" b="0">
              <a:solidFill>
                <a:srgbClr val="000066"/>
              </a:solidFill>
            </a:endParaRPr>
          </a:p>
        </p:txBody>
      </p:sp>
      <p:sp>
        <p:nvSpPr>
          <p:cNvPr id="22569" name="TextBox 84"/>
          <p:cNvSpPr txBox="1">
            <a:spLocks noChangeArrowheads="1"/>
          </p:cNvSpPr>
          <p:nvPr/>
        </p:nvSpPr>
        <p:spPr bwMode="auto">
          <a:xfrm rot="-2608260">
            <a:off x="7699375" y="4156075"/>
            <a:ext cx="184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endParaRPr lang="en-US" b="0">
              <a:solidFill>
                <a:srgbClr val="000066"/>
              </a:solidFill>
            </a:endParaRPr>
          </a:p>
          <a:p>
            <a:pPr algn="l" eaLnBrk="1" hangingPunct="1">
              <a:lnSpc>
                <a:spcPct val="100000"/>
              </a:lnSpc>
            </a:pPr>
            <a:endParaRPr lang="en-US" b="0">
              <a:solidFill>
                <a:srgbClr val="000066"/>
              </a:solidFill>
            </a:endParaRPr>
          </a:p>
        </p:txBody>
      </p:sp>
      <p:sp>
        <p:nvSpPr>
          <p:cNvPr id="49" name="Rectangle 5"/>
          <p:cNvSpPr>
            <a:spLocks noChangeArrowheads="1"/>
          </p:cNvSpPr>
          <p:nvPr/>
        </p:nvSpPr>
        <p:spPr bwMode="auto">
          <a:xfrm>
            <a:off x="7467600" y="2514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FF1A1A"/>
                </a:solidFill>
              </a:rPr>
              <a:t>0x67</a:t>
            </a:r>
          </a:p>
        </p:txBody>
      </p:sp>
      <p:sp>
        <p:nvSpPr>
          <p:cNvPr id="50" name="Rectangle 5"/>
          <p:cNvSpPr>
            <a:spLocks noChangeArrowheads="1"/>
          </p:cNvSpPr>
          <p:nvPr/>
        </p:nvSpPr>
        <p:spPr bwMode="auto">
          <a:xfrm>
            <a:off x="7467600" y="2209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0x45</a:t>
            </a:r>
          </a:p>
        </p:txBody>
      </p:sp>
      <p:sp>
        <p:nvSpPr>
          <p:cNvPr id="51" name="Rectangle 5"/>
          <p:cNvSpPr>
            <a:spLocks noChangeArrowheads="1"/>
          </p:cNvSpPr>
          <p:nvPr/>
        </p:nvSpPr>
        <p:spPr bwMode="auto">
          <a:xfrm>
            <a:off x="7467600" y="1905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0x23</a:t>
            </a:r>
          </a:p>
        </p:txBody>
      </p:sp>
      <p:sp>
        <p:nvSpPr>
          <p:cNvPr id="52" name="Rectangle 5"/>
          <p:cNvSpPr>
            <a:spLocks noChangeArrowheads="1"/>
          </p:cNvSpPr>
          <p:nvPr/>
        </p:nvSpPr>
        <p:spPr bwMode="auto">
          <a:xfrm>
            <a:off x="7467600" y="1600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3366FF"/>
                </a:solidFill>
              </a:rPr>
              <a:t>0x01</a:t>
            </a:r>
          </a:p>
        </p:txBody>
      </p:sp>
      <p:grpSp>
        <p:nvGrpSpPr>
          <p:cNvPr id="43041" name="Group 43040"/>
          <p:cNvGrpSpPr>
            <a:grpSpLocks/>
          </p:cNvGrpSpPr>
          <p:nvPr/>
        </p:nvGrpSpPr>
        <p:grpSpPr bwMode="auto">
          <a:xfrm>
            <a:off x="6629400" y="1600200"/>
            <a:ext cx="798513" cy="1219200"/>
            <a:chOff x="6516468" y="1524000"/>
            <a:chExt cx="798732" cy="1219200"/>
          </a:xfrm>
        </p:grpSpPr>
        <p:sp>
          <p:nvSpPr>
            <p:cNvPr id="22575" name="Left Brace 9"/>
            <p:cNvSpPr>
              <a:spLocks/>
            </p:cNvSpPr>
            <p:nvPr/>
          </p:nvSpPr>
          <p:spPr bwMode="auto">
            <a:xfrm>
              <a:off x="7162800" y="1524000"/>
              <a:ext cx="152400" cy="1219200"/>
            </a:xfrm>
            <a:prstGeom prst="leftBrace">
              <a:avLst>
                <a:gd name="adj1" fmla="val 8333"/>
                <a:gd name="adj2" fmla="val 50000"/>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22576" name="TextBox 43039"/>
            <p:cNvSpPr txBox="1">
              <a:spLocks noChangeArrowheads="1"/>
            </p:cNvSpPr>
            <p:nvPr/>
          </p:nvSpPr>
          <p:spPr bwMode="auto">
            <a:xfrm rot="-5400000">
              <a:off x="6362570" y="1830298"/>
              <a:ext cx="954088"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1" hangingPunct="1">
                <a:lnSpc>
                  <a:spcPct val="100000"/>
                </a:lnSpc>
              </a:pPr>
              <a:r>
                <a:rPr lang="en-US" sz="1800">
                  <a:solidFill>
                    <a:srgbClr val="FF1A1A"/>
                  </a:solidFill>
                </a:rPr>
                <a:t>Little</a:t>
              </a:r>
            </a:p>
            <a:p>
              <a:pPr eaLnBrk="1" hangingPunct="1">
                <a:lnSpc>
                  <a:spcPct val="100000"/>
                </a:lnSpc>
              </a:pPr>
              <a:r>
                <a:rPr lang="en-US" sz="1800">
                  <a:solidFill>
                    <a:srgbClr val="FF1A1A"/>
                  </a:solidFill>
                </a:rPr>
                <a:t>Endian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50">
                                            <p:txEl>
                                              <p:pRg st="0" end="0"/>
                                            </p:txEl>
                                          </p:spTgt>
                                        </p:tgtEl>
                                        <p:attrNameLst>
                                          <p:attrName>style.visibility</p:attrName>
                                        </p:attrNameLst>
                                      </p:cBhvr>
                                      <p:to>
                                        <p:strVal val="visible"/>
                                      </p:to>
                                    </p:set>
                                    <p:animEffect transition="in" filter="dissolve">
                                      <p:cBhvr>
                                        <p:cTn id="7" dur="500"/>
                                        <p:tgtEl>
                                          <p:spTgt spid="430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50">
                                            <p:txEl>
                                              <p:pRg st="1" end="1"/>
                                            </p:txEl>
                                          </p:spTgt>
                                        </p:tgtEl>
                                        <p:attrNameLst>
                                          <p:attrName>style.visibility</p:attrName>
                                        </p:attrNameLst>
                                      </p:cBhvr>
                                      <p:to>
                                        <p:strVal val="visible"/>
                                      </p:to>
                                    </p:set>
                                    <p:animEffect transition="in" filter="dissolve">
                                      <p:cBhvr>
                                        <p:cTn id="12" dur="500"/>
                                        <p:tgtEl>
                                          <p:spTgt spid="430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50">
                                            <p:txEl>
                                              <p:pRg st="2" end="2"/>
                                            </p:txEl>
                                          </p:spTgt>
                                        </p:tgtEl>
                                        <p:attrNameLst>
                                          <p:attrName>style.visibility</p:attrName>
                                        </p:attrNameLst>
                                      </p:cBhvr>
                                      <p:to>
                                        <p:strVal val="visible"/>
                                      </p:to>
                                    </p:set>
                                    <p:animEffect transition="in" filter="dissolve">
                                      <p:cBhvr>
                                        <p:cTn id="17" dur="500"/>
                                        <p:tgtEl>
                                          <p:spTgt spid="430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50">
                                            <p:txEl>
                                              <p:pRg st="3" end="3"/>
                                            </p:txEl>
                                          </p:spTgt>
                                        </p:tgtEl>
                                        <p:attrNameLst>
                                          <p:attrName>style.visibility</p:attrName>
                                        </p:attrNameLst>
                                      </p:cBhvr>
                                      <p:to>
                                        <p:strVal val="visible"/>
                                      </p:to>
                                    </p:set>
                                    <p:animEffect transition="in" filter="dissolve">
                                      <p:cBhvr>
                                        <p:cTn id="22" dur="500"/>
                                        <p:tgtEl>
                                          <p:spTgt spid="4305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50">
                                            <p:txEl>
                                              <p:pRg st="4" end="4"/>
                                            </p:txEl>
                                          </p:spTgt>
                                        </p:tgtEl>
                                        <p:attrNameLst>
                                          <p:attrName>style.visibility</p:attrName>
                                        </p:attrNameLst>
                                      </p:cBhvr>
                                      <p:to>
                                        <p:strVal val="visible"/>
                                      </p:to>
                                    </p:set>
                                    <p:animEffect transition="in" filter="dissolve">
                                      <p:cBhvr>
                                        <p:cTn id="27" dur="500"/>
                                        <p:tgtEl>
                                          <p:spTgt spid="4305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dissolve">
                                      <p:cBhvr>
                                        <p:cTn id="42" dur="500"/>
                                        <p:tgtEl>
                                          <p:spTgt spid="1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dissolve">
                                      <p:cBhvr>
                                        <p:cTn id="47" dur="500"/>
                                        <p:tgtEl>
                                          <p:spTgt spid="11">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dissolve">
                                      <p:cBhvr>
                                        <p:cTn id="52" dur="500"/>
                                        <p:tgtEl>
                                          <p:spTgt spid="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dissolve">
                                      <p:cBhvr>
                                        <p:cTn id="57" dur="500"/>
                                        <p:tgtEl>
                                          <p:spTgt spid="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dissolve">
                                      <p:cBhvr>
                                        <p:cTn id="62" dur="500"/>
                                        <p:tgtEl>
                                          <p:spTgt spid="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dissolve">
                                      <p:cBhvr>
                                        <p:cTn id="67" dur="500"/>
                                        <p:tgtEl>
                                          <p:spTgt spid="5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43041"/>
                                        </p:tgtEl>
                                        <p:attrNameLst>
                                          <p:attrName>style.visibility</p:attrName>
                                        </p:attrNameLst>
                                      </p:cBhvr>
                                      <p:to>
                                        <p:strVal val="visible"/>
                                      </p:to>
                                    </p:set>
                                    <p:animEffect transition="in" filter="dissolve">
                                      <p:cBhvr>
                                        <p:cTn id="72" dur="500"/>
                                        <p:tgtEl>
                                          <p:spTgt spid="43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0" grpId="0" build="p" bldLvl="2"/>
      <p:bldP spid="11" grpId="0" build="p" bldLvl="3"/>
      <p:bldP spid="49" grpId="0" animBg="1"/>
      <p:bldP spid="50"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t>Byte Ordering Example</a:t>
            </a:r>
          </a:p>
        </p:txBody>
      </p:sp>
      <p:sp>
        <p:nvSpPr>
          <p:cNvPr id="47107" name="Rectangle 3"/>
          <p:cNvSpPr>
            <a:spLocks noGrp="1" noChangeArrowheads="1"/>
          </p:cNvSpPr>
          <p:nvPr>
            <p:ph idx="1"/>
          </p:nvPr>
        </p:nvSpPr>
        <p:spPr/>
        <p:txBody>
          <a:bodyPr/>
          <a:lstStyle/>
          <a:p>
            <a:pPr eaLnBrk="1" hangingPunct="1">
              <a:defRPr/>
            </a:pPr>
            <a:r>
              <a:rPr lang="en-US" dirty="0">
                <a:latin typeface="Helvetica" charset="0"/>
              </a:rPr>
              <a:t>Big Endian</a:t>
            </a:r>
          </a:p>
          <a:p>
            <a:pPr lvl="1" eaLnBrk="1" hangingPunct="1">
              <a:defRPr/>
            </a:pPr>
            <a:r>
              <a:rPr lang="en-US" dirty="0" smtClean="0">
                <a:latin typeface="Helvetica" charset="0"/>
                <a:ea typeface="ＭＳ Ｐゴシック" charset="0"/>
              </a:rPr>
              <a:t>Most significant </a:t>
            </a:r>
            <a:r>
              <a:rPr lang="en-US" dirty="0">
                <a:latin typeface="Helvetica" charset="0"/>
                <a:ea typeface="ＭＳ Ｐゴシック" charset="0"/>
              </a:rPr>
              <a:t>byte has </a:t>
            </a:r>
            <a:r>
              <a:rPr lang="en-US" dirty="0" smtClean="0">
                <a:latin typeface="Helvetica" charset="0"/>
                <a:ea typeface="ＭＳ Ｐゴシック" charset="0"/>
              </a:rPr>
              <a:t>lowest address, i.e. “big end first”</a:t>
            </a:r>
            <a:endParaRPr lang="en-US" dirty="0">
              <a:latin typeface="Helvetica" charset="0"/>
              <a:ea typeface="ＭＳ Ｐゴシック" charset="0"/>
            </a:endParaRPr>
          </a:p>
          <a:p>
            <a:pPr eaLnBrk="1" hangingPunct="1">
              <a:defRPr/>
            </a:pPr>
            <a:r>
              <a:rPr lang="en-US" dirty="0">
                <a:latin typeface="Helvetica" charset="0"/>
              </a:rPr>
              <a:t>Little Endian</a:t>
            </a:r>
          </a:p>
          <a:p>
            <a:pPr lvl="1" eaLnBrk="1" hangingPunct="1">
              <a:defRPr/>
            </a:pPr>
            <a:r>
              <a:rPr lang="en-US" dirty="0">
                <a:latin typeface="Helvetica" charset="0"/>
                <a:ea typeface="ＭＳ Ｐゴシック" charset="0"/>
              </a:rPr>
              <a:t>Least significant byte has lowest address</a:t>
            </a:r>
          </a:p>
          <a:p>
            <a:pPr eaLnBrk="1" hangingPunct="1">
              <a:defRPr/>
            </a:pPr>
            <a:r>
              <a:rPr lang="en-US" dirty="0">
                <a:latin typeface="Helvetica" charset="0"/>
              </a:rPr>
              <a:t>Example</a:t>
            </a:r>
          </a:p>
          <a:p>
            <a:pPr lvl="1" eaLnBrk="1" hangingPunct="1">
              <a:defRPr/>
            </a:pPr>
            <a:r>
              <a:rPr lang="en-US" dirty="0">
                <a:latin typeface="Helvetica" charset="0"/>
                <a:ea typeface="ＭＳ Ｐゴシック" charset="0"/>
              </a:rPr>
              <a:t>Variable </a:t>
            </a:r>
            <a:r>
              <a:rPr lang="en-US" dirty="0">
                <a:latin typeface="Courier New" charset="0"/>
                <a:ea typeface="ＭＳ Ｐゴシック" charset="0"/>
              </a:rPr>
              <a:t>x</a:t>
            </a:r>
            <a:r>
              <a:rPr lang="en-US" dirty="0">
                <a:latin typeface="Helvetica" charset="0"/>
                <a:ea typeface="ＭＳ Ｐゴシック" charset="0"/>
              </a:rPr>
              <a:t> has 4-byte representation </a:t>
            </a:r>
            <a:r>
              <a:rPr lang="en-US" dirty="0">
                <a:latin typeface="Courier New" charset="0"/>
                <a:ea typeface="ＭＳ Ｐゴシック" charset="0"/>
              </a:rPr>
              <a:t>0x01234567</a:t>
            </a:r>
          </a:p>
          <a:p>
            <a:pPr lvl="1" eaLnBrk="1" hangingPunct="1">
              <a:defRPr/>
            </a:pPr>
            <a:r>
              <a:rPr lang="en-US" dirty="0">
                <a:latin typeface="Helvetica" charset="0"/>
                <a:ea typeface="ＭＳ Ｐゴシック" charset="0"/>
              </a:rPr>
              <a:t>Address given by </a:t>
            </a:r>
            <a:r>
              <a:rPr lang="en-US" dirty="0">
                <a:latin typeface="Courier New" charset="0"/>
                <a:ea typeface="ＭＳ Ｐゴシック" charset="0"/>
              </a:rPr>
              <a:t>&amp;x</a:t>
            </a:r>
            <a:r>
              <a:rPr lang="en-US" dirty="0">
                <a:latin typeface="Helvetica" charset="0"/>
                <a:ea typeface="ＭＳ Ｐゴシック" charset="0"/>
              </a:rPr>
              <a:t> is </a:t>
            </a:r>
            <a:r>
              <a:rPr lang="en-US" dirty="0">
                <a:latin typeface="Courier New" charset="0"/>
                <a:ea typeface="ＭＳ Ｐゴシック" charset="0"/>
              </a:rPr>
              <a:t>0x100</a:t>
            </a:r>
          </a:p>
          <a:p>
            <a:pPr lvl="1" eaLnBrk="1" hangingPunct="1">
              <a:defRPr/>
            </a:pPr>
            <a:endParaRPr lang="en-US" dirty="0">
              <a:latin typeface="Helvetica" charset="0"/>
              <a:ea typeface="ＭＳ Ｐゴシック" charset="0"/>
            </a:endParaRPr>
          </a:p>
          <a:p>
            <a:pPr eaLnBrk="1" hangingPunct="1">
              <a:defRPr/>
            </a:pPr>
            <a:endParaRPr lang="en-US" dirty="0">
              <a:latin typeface="Helvetica" charset="0"/>
            </a:endParaRPr>
          </a:p>
        </p:txBody>
      </p:sp>
      <p:grpSp>
        <p:nvGrpSpPr>
          <p:cNvPr id="24579" name="Group 49"/>
          <p:cNvGrpSpPr>
            <a:grpSpLocks/>
          </p:cNvGrpSpPr>
          <p:nvPr/>
        </p:nvGrpSpPr>
        <p:grpSpPr bwMode="auto">
          <a:xfrm>
            <a:off x="1752600" y="4648200"/>
            <a:ext cx="5486400" cy="609600"/>
            <a:chOff x="1104" y="2928"/>
            <a:chExt cx="3456" cy="384"/>
          </a:xfrm>
        </p:grpSpPr>
        <p:sp>
          <p:nvSpPr>
            <p:cNvPr id="24603" name="Rectangle 5"/>
            <p:cNvSpPr>
              <a:spLocks noChangeArrowheads="1"/>
            </p:cNvSpPr>
            <p:nvPr/>
          </p:nvSpPr>
          <p:spPr bwMode="auto">
            <a:xfrm>
              <a:off x="1968"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0x100</a:t>
              </a:r>
            </a:p>
          </p:txBody>
        </p:sp>
        <p:sp>
          <p:nvSpPr>
            <p:cNvPr id="24604" name="Rectangle 6"/>
            <p:cNvSpPr>
              <a:spLocks noChangeArrowheads="1"/>
            </p:cNvSpPr>
            <p:nvPr/>
          </p:nvSpPr>
          <p:spPr bwMode="auto">
            <a:xfrm>
              <a:off x="2400"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0x101</a:t>
              </a:r>
            </a:p>
          </p:txBody>
        </p:sp>
        <p:sp>
          <p:nvSpPr>
            <p:cNvPr id="24605" name="Rectangle 7"/>
            <p:cNvSpPr>
              <a:spLocks noChangeArrowheads="1"/>
            </p:cNvSpPr>
            <p:nvPr/>
          </p:nvSpPr>
          <p:spPr bwMode="auto">
            <a:xfrm>
              <a:off x="2832"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0x102</a:t>
              </a:r>
            </a:p>
          </p:txBody>
        </p:sp>
        <p:sp>
          <p:nvSpPr>
            <p:cNvPr id="24606" name="Rectangle 8"/>
            <p:cNvSpPr>
              <a:spLocks noChangeArrowheads="1"/>
            </p:cNvSpPr>
            <p:nvPr/>
          </p:nvSpPr>
          <p:spPr bwMode="auto">
            <a:xfrm>
              <a:off x="3264" y="2928"/>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0x103</a:t>
              </a:r>
            </a:p>
          </p:txBody>
        </p:sp>
        <p:sp>
          <p:nvSpPr>
            <p:cNvPr id="24607"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8"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9"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01</a:t>
              </a:r>
            </a:p>
          </p:txBody>
        </p:sp>
        <p:sp>
          <p:nvSpPr>
            <p:cNvPr id="24610"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23</a:t>
              </a:r>
            </a:p>
          </p:txBody>
        </p:sp>
        <p:sp>
          <p:nvSpPr>
            <p:cNvPr id="24611"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45</a:t>
              </a:r>
            </a:p>
          </p:txBody>
        </p:sp>
        <p:sp>
          <p:nvSpPr>
            <p:cNvPr id="24612"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67</a:t>
              </a:r>
            </a:p>
          </p:txBody>
        </p:sp>
        <p:sp>
          <p:nvSpPr>
            <p:cNvPr id="24613"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14"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grpSp>
      <p:grpSp>
        <p:nvGrpSpPr>
          <p:cNvPr id="24580" name="Group 50"/>
          <p:cNvGrpSpPr>
            <a:grpSpLocks/>
          </p:cNvGrpSpPr>
          <p:nvPr/>
        </p:nvGrpSpPr>
        <p:grpSpPr bwMode="auto">
          <a:xfrm>
            <a:off x="1752600" y="5486400"/>
            <a:ext cx="5486400" cy="609600"/>
            <a:chOff x="1104" y="3456"/>
            <a:chExt cx="3456" cy="384"/>
          </a:xfrm>
        </p:grpSpPr>
        <p:sp>
          <p:nvSpPr>
            <p:cNvPr id="24591" name="Rectangle 18"/>
            <p:cNvSpPr>
              <a:spLocks noChangeArrowheads="1"/>
            </p:cNvSpPr>
            <p:nvPr/>
          </p:nvSpPr>
          <p:spPr bwMode="auto">
            <a:xfrm>
              <a:off x="1968"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0x100</a:t>
              </a:r>
            </a:p>
          </p:txBody>
        </p:sp>
        <p:sp>
          <p:nvSpPr>
            <p:cNvPr id="24592" name="Rectangle 19"/>
            <p:cNvSpPr>
              <a:spLocks noChangeArrowheads="1"/>
            </p:cNvSpPr>
            <p:nvPr/>
          </p:nvSpPr>
          <p:spPr bwMode="auto">
            <a:xfrm>
              <a:off x="2400"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0x101</a:t>
              </a:r>
            </a:p>
          </p:txBody>
        </p:sp>
        <p:sp>
          <p:nvSpPr>
            <p:cNvPr id="24593" name="Rectangle 20"/>
            <p:cNvSpPr>
              <a:spLocks noChangeArrowheads="1"/>
            </p:cNvSpPr>
            <p:nvPr/>
          </p:nvSpPr>
          <p:spPr bwMode="auto">
            <a:xfrm>
              <a:off x="2832"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0x102</a:t>
              </a:r>
            </a:p>
          </p:txBody>
        </p:sp>
        <p:sp>
          <p:nvSpPr>
            <p:cNvPr id="24594" name="Rectangle 21"/>
            <p:cNvSpPr>
              <a:spLocks noChangeArrowheads="1"/>
            </p:cNvSpPr>
            <p:nvPr/>
          </p:nvSpPr>
          <p:spPr bwMode="auto">
            <a:xfrm>
              <a:off x="3264" y="3456"/>
              <a:ext cx="432"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l">
                <a:lnSpc>
                  <a:spcPct val="100000"/>
                </a:lnSpc>
              </a:pPr>
              <a:r>
                <a:rPr lang="en-US" sz="1400">
                  <a:solidFill>
                    <a:srgbClr val="000066"/>
                  </a:solidFill>
                  <a:latin typeface="Courier New" charset="0"/>
                </a:rPr>
                <a:t>0x103</a:t>
              </a:r>
            </a:p>
          </p:txBody>
        </p:sp>
        <p:sp>
          <p:nvSpPr>
            <p:cNvPr id="24595"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596"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597"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67</a:t>
              </a:r>
            </a:p>
          </p:txBody>
        </p:sp>
        <p:sp>
          <p:nvSpPr>
            <p:cNvPr id="24598"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45</a:t>
              </a:r>
            </a:p>
          </p:txBody>
        </p:sp>
        <p:sp>
          <p:nvSpPr>
            <p:cNvPr id="24599"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23</a:t>
              </a:r>
            </a:p>
          </p:txBody>
        </p:sp>
        <p:sp>
          <p:nvSpPr>
            <p:cNvPr id="24600"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FFFFFF"/>
                  </a:solidFill>
                  <a:latin typeface="Courier New" charset="0"/>
                </a:rPr>
                <a:t>01</a:t>
              </a:r>
            </a:p>
          </p:txBody>
        </p:sp>
        <p:sp>
          <p:nvSpPr>
            <p:cNvPr id="24601"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sp>
          <p:nvSpPr>
            <p:cNvPr id="24602"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a:solidFill>
                  <a:srgbClr val="FFFFFF"/>
                </a:solidFill>
                <a:latin typeface="Courier New" charset="0"/>
              </a:endParaRPr>
            </a:p>
          </p:txBody>
        </p:sp>
      </p:grpSp>
      <p:sp>
        <p:nvSpPr>
          <p:cNvPr id="24581" name="Rectangle 30"/>
          <p:cNvSpPr>
            <a:spLocks noChangeArrowheads="1"/>
          </p:cNvSpPr>
          <p:nvPr/>
        </p:nvSpPr>
        <p:spPr bwMode="auto">
          <a:xfrm>
            <a:off x="533400" y="4572000"/>
            <a:ext cx="1779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95000"/>
              </a:lnSpc>
            </a:pPr>
            <a:r>
              <a:rPr lang="en-US">
                <a:solidFill>
                  <a:srgbClr val="003300"/>
                </a:solidFill>
              </a:rPr>
              <a:t>Big Endian</a:t>
            </a:r>
          </a:p>
        </p:txBody>
      </p:sp>
      <p:sp>
        <p:nvSpPr>
          <p:cNvPr id="24582" name="Rectangle 31"/>
          <p:cNvSpPr>
            <a:spLocks noChangeArrowheads="1"/>
          </p:cNvSpPr>
          <p:nvPr/>
        </p:nvSpPr>
        <p:spPr bwMode="auto">
          <a:xfrm>
            <a:off x="533400" y="5410200"/>
            <a:ext cx="177958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a:lnSpc>
                <a:spcPct val="95000"/>
              </a:lnSpc>
            </a:pPr>
            <a:r>
              <a:rPr lang="en-US">
                <a:solidFill>
                  <a:srgbClr val="003300"/>
                </a:solidFill>
              </a:rPr>
              <a:t>Little Endian</a:t>
            </a:r>
          </a:p>
        </p:txBody>
      </p:sp>
      <p:sp>
        <p:nvSpPr>
          <p:cNvPr id="47145" name="Rectangle 41"/>
          <p:cNvSpPr>
            <a:spLocks noChangeArrowheads="1"/>
          </p:cNvSpPr>
          <p:nvPr/>
        </p:nvSpPr>
        <p:spPr bwMode="auto">
          <a:xfrm>
            <a:off x="31242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01</a:t>
            </a:r>
          </a:p>
        </p:txBody>
      </p:sp>
      <p:sp>
        <p:nvSpPr>
          <p:cNvPr id="47146" name="Rectangle 42"/>
          <p:cNvSpPr>
            <a:spLocks noChangeArrowheads="1"/>
          </p:cNvSpPr>
          <p:nvPr/>
        </p:nvSpPr>
        <p:spPr bwMode="auto">
          <a:xfrm>
            <a:off x="38100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23</a:t>
            </a:r>
          </a:p>
        </p:txBody>
      </p:sp>
      <p:sp>
        <p:nvSpPr>
          <p:cNvPr id="47147" name="Rectangle 43"/>
          <p:cNvSpPr>
            <a:spLocks noChangeArrowheads="1"/>
          </p:cNvSpPr>
          <p:nvPr/>
        </p:nvSpPr>
        <p:spPr bwMode="auto">
          <a:xfrm>
            <a:off x="44958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45</a:t>
            </a:r>
          </a:p>
        </p:txBody>
      </p:sp>
      <p:sp>
        <p:nvSpPr>
          <p:cNvPr id="47148" name="Rectangle 44"/>
          <p:cNvSpPr>
            <a:spLocks noChangeArrowheads="1"/>
          </p:cNvSpPr>
          <p:nvPr/>
        </p:nvSpPr>
        <p:spPr bwMode="auto">
          <a:xfrm>
            <a:off x="5181600" y="49530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67</a:t>
            </a:r>
          </a:p>
        </p:txBody>
      </p:sp>
      <p:sp>
        <p:nvSpPr>
          <p:cNvPr id="47149" name="Rectangle 45"/>
          <p:cNvSpPr>
            <a:spLocks noChangeArrowheads="1"/>
          </p:cNvSpPr>
          <p:nvPr/>
        </p:nvSpPr>
        <p:spPr bwMode="auto">
          <a:xfrm>
            <a:off x="31242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67</a:t>
            </a:r>
          </a:p>
        </p:txBody>
      </p:sp>
      <p:sp>
        <p:nvSpPr>
          <p:cNvPr id="47150" name="Rectangle 46"/>
          <p:cNvSpPr>
            <a:spLocks noChangeArrowheads="1"/>
          </p:cNvSpPr>
          <p:nvPr/>
        </p:nvSpPr>
        <p:spPr bwMode="auto">
          <a:xfrm>
            <a:off x="38100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45</a:t>
            </a:r>
          </a:p>
        </p:txBody>
      </p:sp>
      <p:sp>
        <p:nvSpPr>
          <p:cNvPr id="47151" name="Rectangle 47"/>
          <p:cNvSpPr>
            <a:spLocks noChangeArrowheads="1"/>
          </p:cNvSpPr>
          <p:nvPr/>
        </p:nvSpPr>
        <p:spPr bwMode="auto">
          <a:xfrm>
            <a:off x="44958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23</a:t>
            </a:r>
          </a:p>
        </p:txBody>
      </p:sp>
      <p:sp>
        <p:nvSpPr>
          <p:cNvPr id="47152" name="Rectangle 48"/>
          <p:cNvSpPr>
            <a:spLocks noChangeArrowheads="1"/>
          </p:cNvSpPr>
          <p:nvPr/>
        </p:nvSpPr>
        <p:spPr bwMode="auto">
          <a:xfrm>
            <a:off x="5181600" y="5791200"/>
            <a:ext cx="685800" cy="304800"/>
          </a:xfrm>
          <a:prstGeom prst="rect">
            <a:avLst/>
          </a:prstGeom>
          <a:solidFill>
            <a:srgbClr val="FFFF99"/>
          </a:solidFill>
          <a:ln w="28575">
            <a:solidFill>
              <a:schemeClr val="tx2"/>
            </a:solidFill>
            <a:miter lim="800000"/>
            <a:headEnd/>
            <a:tailEnd type="none" w="sm" len="sm"/>
          </a:ln>
        </p:spPr>
        <p:txBody>
          <a:bodyPr wrap="none" lIns="45720" rIns="45720" anchor="ctr"/>
          <a:lstStyle/>
          <a:p>
            <a:r>
              <a:rPr lang="en-US">
                <a:solidFill>
                  <a:srgbClr val="000066"/>
                </a:solidFill>
                <a:latin typeface="Courier New" charset="0"/>
              </a:rPr>
              <a:t>01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1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7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5" grpId="0" animBg="1" autoUpdateAnimBg="0"/>
      <p:bldP spid="47146" grpId="0" animBg="1" autoUpdateAnimBg="0"/>
      <p:bldP spid="47147" grpId="0" animBg="1" autoUpdateAnimBg="0"/>
      <p:bldP spid="47148" grpId="0" animBg="1" autoUpdateAnimBg="0"/>
      <p:bldP spid="47149" grpId="0" animBg="1" autoUpdateAnimBg="0"/>
      <p:bldP spid="47150" grpId="0" animBg="1" autoUpdateAnimBg="0"/>
      <p:bldP spid="47151" grpId="0" animBg="1" autoUpdateAnimBg="0"/>
      <p:bldP spid="4715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9" name="Rectangle 41"/>
          <p:cNvSpPr>
            <a:spLocks noGrp="1" noChangeArrowheads="1"/>
          </p:cNvSpPr>
          <p:nvPr>
            <p:ph type="title"/>
          </p:nvPr>
        </p:nvSpPr>
        <p:spPr/>
        <p:txBody>
          <a:bodyPr/>
          <a:lstStyle/>
          <a:p>
            <a:pPr eaLnBrk="1" hangingPunct="1">
              <a:defRPr/>
            </a:pPr>
            <a:r>
              <a:rPr lang="en-US" dirty="0"/>
              <a:t>Byte </a:t>
            </a:r>
            <a:r>
              <a:rPr lang="en-US" dirty="0" smtClean="0"/>
              <a:t>Ordering in Hardware</a:t>
            </a:r>
            <a:endParaRPr lang="en-US" dirty="0"/>
          </a:p>
        </p:txBody>
      </p:sp>
      <p:sp>
        <p:nvSpPr>
          <p:cNvPr id="43050" name="Rectangle 42"/>
          <p:cNvSpPr>
            <a:spLocks noGrp="1" noChangeArrowheads="1"/>
          </p:cNvSpPr>
          <p:nvPr>
            <p:ph idx="1"/>
          </p:nvPr>
        </p:nvSpPr>
        <p:spPr/>
        <p:txBody>
          <a:bodyPr/>
          <a:lstStyle/>
          <a:p>
            <a:pPr eaLnBrk="1" hangingPunct="1">
              <a:buFont typeface="Wingdings" pitchFamily="-1" charset="2"/>
              <a:buNone/>
              <a:defRPr/>
            </a:pPr>
            <a:r>
              <a:rPr lang="en-US" dirty="0" smtClean="0">
                <a:ea typeface="ＭＳ Ｐゴシック" pitchFamily="-1" charset="-128"/>
                <a:cs typeface="ＭＳ Ｐゴシック" pitchFamily="-1" charset="-128"/>
              </a:rPr>
              <a:t>Aside: </a:t>
            </a:r>
            <a:r>
              <a:rPr lang="en-US" dirty="0" err="1" smtClean="0">
                <a:ea typeface="ＭＳ Ｐゴシック" pitchFamily="-1" charset="-128"/>
                <a:cs typeface="ＭＳ Ｐゴシック" pitchFamily="-1" charset="-128"/>
              </a:rPr>
              <a:t>Endianness</a:t>
            </a:r>
            <a:r>
              <a:rPr lang="en-US" dirty="0" smtClean="0">
                <a:ea typeface="ＭＳ Ｐゴシック" pitchFamily="-1" charset="-128"/>
                <a:cs typeface="ＭＳ Ｐゴシック" pitchFamily="-1" charset="-128"/>
              </a:rPr>
              <a:t> came from Gulliver’s Travels</a:t>
            </a:r>
          </a:p>
          <a:p>
            <a:pPr eaLnBrk="1" hangingPunct="1">
              <a:buFont typeface="Wingdings" pitchFamily="-1" charset="2"/>
              <a:buNone/>
              <a:defRPr/>
            </a:pPr>
            <a:r>
              <a:rPr lang="en-US" dirty="0" smtClean="0">
                <a:ea typeface="ＭＳ Ｐゴシック" pitchFamily="-1" charset="-128"/>
                <a:cs typeface="ＭＳ Ｐゴシック" pitchFamily="-1" charset="-128"/>
              </a:rPr>
              <a:t>CPU Conventions</a:t>
            </a:r>
            <a:endParaRPr lang="en-US" dirty="0">
              <a:ea typeface="ＭＳ Ｐゴシック" pitchFamily="-1" charset="-128"/>
              <a:cs typeface="ＭＳ Ｐゴシック" pitchFamily="-1" charset="-128"/>
            </a:endParaRPr>
          </a:p>
          <a:p>
            <a:pPr lvl="1" eaLnBrk="1" hangingPunct="1">
              <a:buFont typeface="Wingdings" pitchFamily="-1" charset="2"/>
              <a:buChar char="n"/>
              <a:defRPr/>
            </a:pPr>
            <a:r>
              <a:rPr lang="en-US" dirty="0"/>
              <a:t>Sun SPARC</a:t>
            </a:r>
            <a:r>
              <a:rPr lang="en-US" dirty="0" smtClean="0"/>
              <a:t>, Motorola </a:t>
            </a:r>
            <a:r>
              <a:rPr lang="en-US" dirty="0"/>
              <a:t>68K, Power PC (PPC’s) are “Big Endian” machines</a:t>
            </a:r>
          </a:p>
          <a:p>
            <a:pPr lvl="2" eaLnBrk="1" hangingPunct="1">
              <a:buFont typeface="Wingdings" pitchFamily="-1" charset="2"/>
              <a:buChar char="l"/>
              <a:defRPr/>
            </a:pPr>
            <a:r>
              <a:rPr lang="en-US" dirty="0" smtClean="0">
                <a:ea typeface="ＭＳ Ｐゴシック" pitchFamily="-1" charset="-128"/>
              </a:rPr>
              <a:t>Most significant </a:t>
            </a:r>
            <a:r>
              <a:rPr lang="en-US" dirty="0">
                <a:ea typeface="ＭＳ Ｐゴシック" pitchFamily="-1" charset="-128"/>
              </a:rPr>
              <a:t>byte has </a:t>
            </a:r>
            <a:r>
              <a:rPr lang="en-US" dirty="0" smtClean="0">
                <a:ea typeface="ＭＳ Ｐゴシック" pitchFamily="-1" charset="-128"/>
              </a:rPr>
              <a:t>lowest address</a:t>
            </a:r>
            <a:endParaRPr lang="en-US" dirty="0">
              <a:ea typeface="ＭＳ Ｐゴシック" pitchFamily="-1" charset="-128"/>
            </a:endParaRPr>
          </a:p>
          <a:p>
            <a:pPr lvl="1" eaLnBrk="1" hangingPunct="1">
              <a:buFont typeface="Wingdings" pitchFamily="-1" charset="2"/>
              <a:buChar char="n"/>
              <a:defRPr/>
            </a:pPr>
            <a:r>
              <a:rPr lang="en-US" dirty="0" smtClean="0"/>
              <a:t>ISA64 </a:t>
            </a:r>
            <a:r>
              <a:rPr lang="en-US" dirty="0"/>
              <a:t>are “Little Endian” machines</a:t>
            </a:r>
          </a:p>
          <a:p>
            <a:pPr lvl="2" eaLnBrk="1" hangingPunct="1">
              <a:buFont typeface="Wingdings" pitchFamily="-1" charset="2"/>
              <a:buChar char="l"/>
              <a:defRPr/>
            </a:pPr>
            <a:r>
              <a:rPr lang="en-US" dirty="0">
                <a:ea typeface="ＭＳ Ｐゴシック" pitchFamily="-1" charset="-128"/>
              </a:rPr>
              <a:t>Least significant byte has lowest address</a:t>
            </a:r>
          </a:p>
          <a:p>
            <a:pPr lvl="1" eaLnBrk="1" hangingPunct="1">
              <a:buFont typeface="Wingdings" pitchFamily="-1" charset="2"/>
              <a:buChar char="n"/>
              <a:defRPr/>
            </a:pPr>
            <a:r>
              <a:rPr lang="en-US" dirty="0"/>
              <a:t>Some are “bi-endian” (hardware supports both types of </a:t>
            </a:r>
            <a:r>
              <a:rPr lang="en-US" dirty="0" err="1"/>
              <a:t>Endianness</a:t>
            </a:r>
            <a:r>
              <a:rPr lang="en-US" dirty="0"/>
              <a:t>, which can improve performance)</a:t>
            </a:r>
          </a:p>
          <a:p>
            <a:pPr lvl="2" eaLnBrk="1" hangingPunct="1">
              <a:buFont typeface="Wingdings" pitchFamily="-1" charset="2"/>
              <a:buChar char="l"/>
              <a:defRPr/>
            </a:pPr>
            <a:r>
              <a:rPr lang="en-US" dirty="0">
                <a:ea typeface="ＭＳ Ｐゴシック" pitchFamily="-1" charset="-128"/>
              </a:rPr>
              <a:t>MIPS, Alpha, ARM</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t>Reading Byte-Reversed Listings</a:t>
            </a:r>
          </a:p>
        </p:txBody>
      </p:sp>
      <p:sp>
        <p:nvSpPr>
          <p:cNvPr id="48131" name="Rectangle 3"/>
          <p:cNvSpPr>
            <a:spLocks noGrp="1" noChangeArrowheads="1"/>
          </p:cNvSpPr>
          <p:nvPr>
            <p:ph idx="1"/>
          </p:nvPr>
        </p:nvSpPr>
        <p:spPr>
          <a:xfrm>
            <a:off x="290513" y="1220788"/>
            <a:ext cx="8320087" cy="5180012"/>
          </a:xfrm>
        </p:spPr>
        <p:txBody>
          <a:bodyPr/>
          <a:lstStyle/>
          <a:p>
            <a:pPr eaLnBrk="1" hangingPunct="1">
              <a:tabLst>
                <a:tab pos="5657850" algn="r"/>
              </a:tabLst>
              <a:defRPr/>
            </a:pPr>
            <a:r>
              <a:rPr lang="en-US">
                <a:latin typeface="Helvetica" charset="0"/>
              </a:rPr>
              <a:t>Disassembly</a:t>
            </a:r>
          </a:p>
          <a:p>
            <a:pPr lvl="1" eaLnBrk="1" hangingPunct="1">
              <a:tabLst>
                <a:tab pos="5657850" algn="r"/>
              </a:tabLst>
              <a:defRPr/>
            </a:pPr>
            <a:r>
              <a:rPr lang="en-US">
                <a:latin typeface="Helvetica" charset="0"/>
                <a:ea typeface="ＭＳ Ｐゴシック" charset="0"/>
              </a:rPr>
              <a:t>Text representation of binary machine code</a:t>
            </a:r>
          </a:p>
          <a:p>
            <a:pPr lvl="1" eaLnBrk="1" hangingPunct="1">
              <a:tabLst>
                <a:tab pos="5657850" algn="r"/>
              </a:tabLst>
              <a:defRPr/>
            </a:pPr>
            <a:r>
              <a:rPr lang="en-US">
                <a:latin typeface="Helvetica" charset="0"/>
                <a:ea typeface="ＭＳ Ｐゴシック" charset="0"/>
              </a:rPr>
              <a:t>Generated by program that reads the machine code</a:t>
            </a:r>
          </a:p>
          <a:p>
            <a:pPr eaLnBrk="1" hangingPunct="1">
              <a:tabLst>
                <a:tab pos="5657850" algn="r"/>
              </a:tabLst>
              <a:defRPr/>
            </a:pPr>
            <a:r>
              <a:rPr lang="en-US">
                <a:latin typeface="Helvetica" charset="0"/>
              </a:rPr>
              <a:t>Example Fragment</a:t>
            </a:r>
          </a:p>
          <a:p>
            <a:pPr lvl="1" eaLnBrk="1" hangingPunct="1">
              <a:tabLst>
                <a:tab pos="5657850" algn="r"/>
              </a:tabLst>
              <a:defRPr/>
            </a:pPr>
            <a:endParaRPr lang="en-US">
              <a:latin typeface="Helvetica" charset="0"/>
              <a:ea typeface="ＭＳ Ｐゴシック" charset="0"/>
            </a:endParaRPr>
          </a:p>
        </p:txBody>
      </p:sp>
      <p:sp>
        <p:nvSpPr>
          <p:cNvPr id="28675" name="Text Box 4"/>
          <p:cNvSpPr txBox="1">
            <a:spLocks noChangeArrowheads="1"/>
          </p:cNvSpPr>
          <p:nvPr/>
        </p:nvSpPr>
        <p:spPr bwMode="auto">
          <a:xfrm>
            <a:off x="495300" y="3048000"/>
            <a:ext cx="8153400" cy="1209675"/>
          </a:xfrm>
          <a:prstGeom prst="rect">
            <a:avLst/>
          </a:prstGeom>
          <a:noFill/>
          <a:ln w="19050">
            <a:solidFill>
              <a:schemeClr val="folHlink"/>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45720" rIns="45720">
            <a:spAutoFit/>
          </a:bodyPr>
          <a:lstStyle>
            <a:lvl1pPr>
              <a:tabLst>
                <a:tab pos="1658938" algn="l"/>
                <a:tab pos="4748213" algn="l"/>
              </a:tabLst>
              <a:defRPr sz="2400" b="1">
                <a:solidFill>
                  <a:schemeClr val="tx1"/>
                </a:solidFill>
                <a:latin typeface="Helvetica" charset="0"/>
                <a:ea typeface="ＭＳ Ｐゴシック" charset="0"/>
                <a:cs typeface="ＭＳ Ｐゴシック" charset="0"/>
              </a:defRPr>
            </a:lvl1pPr>
            <a:lvl2pPr marL="742950" indent="-285750">
              <a:tabLst>
                <a:tab pos="1658938" algn="l"/>
                <a:tab pos="4748213" algn="l"/>
              </a:tabLst>
              <a:defRPr sz="2400" b="1">
                <a:solidFill>
                  <a:schemeClr val="tx1"/>
                </a:solidFill>
                <a:latin typeface="Helvetica" charset="0"/>
                <a:ea typeface="ＭＳ Ｐゴシック" charset="0"/>
              </a:defRPr>
            </a:lvl2pPr>
            <a:lvl3pPr marL="1143000" indent="-228600">
              <a:tabLst>
                <a:tab pos="1658938" algn="l"/>
                <a:tab pos="4748213" algn="l"/>
              </a:tabLst>
              <a:defRPr sz="2400" b="1">
                <a:solidFill>
                  <a:schemeClr val="tx1"/>
                </a:solidFill>
                <a:latin typeface="Helvetica" charset="0"/>
                <a:ea typeface="ＭＳ Ｐゴシック" charset="0"/>
              </a:defRPr>
            </a:lvl3pPr>
            <a:lvl4pPr marL="1600200" indent="-228600">
              <a:tabLst>
                <a:tab pos="1658938" algn="l"/>
                <a:tab pos="4748213" algn="l"/>
              </a:tabLst>
              <a:defRPr sz="2400" b="1">
                <a:solidFill>
                  <a:schemeClr val="tx1"/>
                </a:solidFill>
                <a:latin typeface="Helvetica" charset="0"/>
                <a:ea typeface="ＭＳ Ｐゴシック" charset="0"/>
              </a:defRPr>
            </a:lvl4pPr>
            <a:lvl5pPr marL="2057400" indent="-228600">
              <a:tabLst>
                <a:tab pos="1658938" algn="l"/>
                <a:tab pos="474821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658938" algn="l"/>
                <a:tab pos="4748213" algn="l"/>
              </a:tabLs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 </a:t>
            </a:r>
            <a:r>
              <a:rPr lang="en-US" sz="1800">
                <a:solidFill>
                  <a:srgbClr val="800000"/>
                </a:solidFill>
              </a:rPr>
              <a:t>Address	Instruction Code	Assembly Rendition</a:t>
            </a:r>
          </a:p>
          <a:p>
            <a:pPr algn="l">
              <a:lnSpc>
                <a:spcPct val="100000"/>
              </a:lnSpc>
            </a:pPr>
            <a:r>
              <a:rPr lang="en-US" sz="1800">
                <a:solidFill>
                  <a:srgbClr val="000066"/>
                </a:solidFill>
                <a:latin typeface="Courier New" charset="0"/>
              </a:rPr>
              <a:t> 8048365:	5b                   	pop    %ebx</a:t>
            </a:r>
          </a:p>
          <a:p>
            <a:pPr algn="l">
              <a:lnSpc>
                <a:spcPct val="100000"/>
              </a:lnSpc>
            </a:pPr>
            <a:r>
              <a:rPr lang="en-US" sz="1800">
                <a:solidFill>
                  <a:srgbClr val="000066"/>
                </a:solidFill>
                <a:latin typeface="Courier New" charset="0"/>
              </a:rPr>
              <a:t> 8048366:	81 c3 ab 12 00 00    	add    $0x12ab,%ebx</a:t>
            </a:r>
          </a:p>
          <a:p>
            <a:pPr algn="l">
              <a:lnSpc>
                <a:spcPct val="100000"/>
              </a:lnSpc>
            </a:pPr>
            <a:r>
              <a:rPr lang="en-US" sz="1800">
                <a:solidFill>
                  <a:srgbClr val="000066"/>
                </a:solidFill>
                <a:latin typeface="Courier New" charset="0"/>
              </a:rPr>
              <a:t> 804836c:	83 bb 28 00 00 00 00 	cmpl   $0x0,0x28(%ebx)</a:t>
            </a:r>
          </a:p>
        </p:txBody>
      </p:sp>
      <p:sp>
        <p:nvSpPr>
          <p:cNvPr id="48134" name="Line 6"/>
          <p:cNvSpPr>
            <a:spLocks noChangeShapeType="1"/>
          </p:cNvSpPr>
          <p:nvPr/>
        </p:nvSpPr>
        <p:spPr bwMode="auto">
          <a:xfrm flipH="1">
            <a:off x="5867400" y="3886200"/>
            <a:ext cx="609600" cy="914400"/>
          </a:xfrm>
          <a:prstGeom prst="line">
            <a:avLst/>
          </a:prstGeom>
          <a:noFill/>
          <a:ln w="38100">
            <a:solidFill>
              <a:srgbClr val="FF5050"/>
            </a:solidFill>
            <a:round/>
            <a:headEnd/>
            <a:tailEnd type="triangl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grpSp>
        <p:nvGrpSpPr>
          <p:cNvPr id="2" name="Group 9"/>
          <p:cNvGrpSpPr>
            <a:grpSpLocks/>
          </p:cNvGrpSpPr>
          <p:nvPr/>
        </p:nvGrpSpPr>
        <p:grpSpPr bwMode="auto">
          <a:xfrm>
            <a:off x="2971800" y="3886200"/>
            <a:ext cx="1600200" cy="2133600"/>
            <a:chOff x="1872" y="2448"/>
            <a:chExt cx="1008" cy="1344"/>
          </a:xfrm>
        </p:grpSpPr>
        <p:sp>
          <p:nvSpPr>
            <p:cNvPr id="28680" name="AutoShape 7"/>
            <p:cNvSpPr>
              <a:spLocks/>
            </p:cNvSpPr>
            <p:nvPr/>
          </p:nvSpPr>
          <p:spPr bwMode="auto">
            <a:xfrm rot="-5400000">
              <a:off x="2352" y="1968"/>
              <a:ext cx="48" cy="1008"/>
            </a:xfrm>
            <a:prstGeom prst="leftBrace">
              <a:avLst>
                <a:gd name="adj1" fmla="val 175000"/>
                <a:gd name="adj2" fmla="val 50000"/>
              </a:avLst>
            </a:prstGeom>
            <a:noFill/>
            <a:ln w="28575">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28681" name="Line 8"/>
            <p:cNvSpPr>
              <a:spLocks noChangeShapeType="1"/>
            </p:cNvSpPr>
            <p:nvPr/>
          </p:nvSpPr>
          <p:spPr bwMode="auto">
            <a:xfrm flipH="1" flipV="1">
              <a:off x="2400" y="2496"/>
              <a:ext cx="336" cy="1296"/>
            </a:xfrm>
            <a:prstGeom prst="line">
              <a:avLst/>
            </a:prstGeom>
            <a:noFill/>
            <a:ln w="28575">
              <a:solidFill>
                <a:srgbClr val="FF5050"/>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en-US"/>
            </a:p>
          </p:txBody>
        </p:sp>
      </p:grpSp>
      <p:sp>
        <p:nvSpPr>
          <p:cNvPr id="48138" name="Rectangle 10"/>
          <p:cNvSpPr>
            <a:spLocks noChangeArrowheads="1"/>
          </p:cNvSpPr>
          <p:nvPr/>
        </p:nvSpPr>
        <p:spPr bwMode="auto">
          <a:xfrm>
            <a:off x="303213" y="4343400"/>
            <a:ext cx="8307387" cy="1293813"/>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pitchFamily="-112" charset="2"/>
              <a:buNone/>
              <a:tabLst>
                <a:tab pos="5657850" algn="r"/>
              </a:tabLst>
              <a:defRPr/>
            </a:pPr>
            <a:r>
              <a:rPr lang="en-US" sz="2400">
                <a:solidFill>
                  <a:srgbClr val="003300"/>
                </a:solidFill>
                <a:effectLst>
                  <a:outerShdw blurRad="38100" dist="38100" dir="2700000" algn="tl">
                    <a:srgbClr val="DDDDDD"/>
                  </a:outerShdw>
                </a:effectLst>
                <a:latin typeface="Helvetica" pitchFamily="-112" charset="0"/>
              </a:rPr>
              <a:t>Deciphering Numbers</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Value: 	</a:t>
            </a:r>
            <a:r>
              <a:rPr lang="en-US" sz="2000">
                <a:solidFill>
                  <a:srgbClr val="000066"/>
                </a:solidFill>
                <a:latin typeface="Courier New" pitchFamily="-112" charset="0"/>
                <a:ea typeface="ＭＳ Ｐゴシック" pitchFamily="-112" charset="-128"/>
                <a:cs typeface="ＭＳ Ｐゴシック" pitchFamily="-112" charset="-128"/>
              </a:rPr>
              <a:t>0x12ab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Pad to 4 bytes: 	</a:t>
            </a:r>
            <a:r>
              <a:rPr lang="en-US" sz="2000">
                <a:solidFill>
                  <a:srgbClr val="000066"/>
                </a:solidFill>
                <a:latin typeface="Courier New" pitchFamily="-112" charset="0"/>
                <a:ea typeface="ＭＳ Ｐゴシック" pitchFamily="-112" charset="-128"/>
                <a:cs typeface="ＭＳ Ｐゴシック" pitchFamily="-112" charset="-128"/>
              </a:rPr>
              <a:t>0x000012ab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Split into bytes: 	</a:t>
            </a:r>
            <a:r>
              <a:rPr lang="en-US" sz="2000">
                <a:solidFill>
                  <a:srgbClr val="000066"/>
                </a:solidFill>
                <a:latin typeface="Courier New" pitchFamily="-112" charset="0"/>
                <a:ea typeface="ＭＳ Ｐゴシック" pitchFamily="-112" charset="-128"/>
                <a:cs typeface="ＭＳ Ｐゴシック" pitchFamily="-112" charset="-128"/>
              </a:rPr>
              <a:t>00 00 12 ab</a:t>
            </a:r>
          </a:p>
          <a:p>
            <a:pPr marL="744538" lvl="1" indent="-246063" algn="l" eaLnBrk="1" hangingPunct="1">
              <a:lnSpc>
                <a:spcPct val="100000"/>
              </a:lnSpc>
              <a:spcBef>
                <a:spcPct val="25000"/>
              </a:spcBef>
              <a:buClr>
                <a:srgbClr val="660033"/>
              </a:buClr>
              <a:buSzPct val="75000"/>
              <a:buFont typeface="Wingdings" pitchFamily="-112" charset="2"/>
              <a:buChar char="n"/>
              <a:tabLst>
                <a:tab pos="5657850" algn="r"/>
              </a:tabLst>
              <a:defRPr/>
            </a:pPr>
            <a:r>
              <a:rPr lang="en-US" sz="2000">
                <a:solidFill>
                  <a:srgbClr val="000066"/>
                </a:solidFill>
                <a:latin typeface="Helvetica" pitchFamily="-112" charset="0"/>
                <a:ea typeface="ＭＳ Ｐゴシック" pitchFamily="-112" charset="-128"/>
                <a:cs typeface="ＭＳ Ｐゴシック" pitchFamily="-112" charset="-128"/>
              </a:rPr>
              <a:t>Reverse: 	</a:t>
            </a:r>
            <a:r>
              <a:rPr lang="en-US" sz="2000">
                <a:solidFill>
                  <a:srgbClr val="000066"/>
                </a:solidFill>
                <a:latin typeface="Courier New" pitchFamily="-112" charset="0"/>
                <a:ea typeface="ＭＳ Ｐゴシック" pitchFamily="-112" charset="-128"/>
                <a:cs typeface="ＭＳ Ｐゴシック" pitchFamily="-112" charset="-128"/>
              </a:rPr>
              <a:t>ab 12 00 00</a:t>
            </a:r>
          </a:p>
        </p:txBody>
      </p:sp>
      <p:sp>
        <p:nvSpPr>
          <p:cNvPr id="3" name="TextBox 2"/>
          <p:cNvSpPr txBox="1">
            <a:spLocks noChangeArrowheads="1"/>
          </p:cNvSpPr>
          <p:nvPr/>
        </p:nvSpPr>
        <p:spPr bwMode="auto">
          <a:xfrm>
            <a:off x="6934200" y="5791200"/>
            <a:ext cx="1724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2000">
                <a:solidFill>
                  <a:srgbClr val="000066"/>
                </a:solidFill>
              </a:rPr>
              <a:t>So this is</a:t>
            </a:r>
          </a:p>
          <a:p>
            <a:pPr algn="l" eaLnBrk="1" hangingPunct="1">
              <a:lnSpc>
                <a:spcPct val="100000"/>
              </a:lnSpc>
            </a:pPr>
            <a:r>
              <a:rPr lang="en-US" sz="2000">
                <a:solidFill>
                  <a:srgbClr val="000066"/>
                </a:solidFill>
              </a:rPr>
              <a:t>Little Endian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8">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dissolve">
                                      <p:cBhvr>
                                        <p:cTn id="3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8"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pPr eaLnBrk="1" hangingPunct="1">
              <a:defRPr/>
            </a:pPr>
            <a:r>
              <a:rPr lang="en-US"/>
              <a:t>Examining Data Representations</a:t>
            </a:r>
          </a:p>
        </p:txBody>
      </p:sp>
      <p:sp>
        <p:nvSpPr>
          <p:cNvPr id="13319" name="Rectangle 7"/>
          <p:cNvSpPr>
            <a:spLocks noGrp="1" noChangeArrowheads="1"/>
          </p:cNvSpPr>
          <p:nvPr>
            <p:ph idx="1"/>
          </p:nvPr>
        </p:nvSpPr>
        <p:spPr/>
        <p:txBody>
          <a:bodyPr/>
          <a:lstStyle/>
          <a:p>
            <a:pPr eaLnBrk="1" hangingPunct="1">
              <a:buFont typeface="Wingdings" pitchFamily="-112" charset="2"/>
              <a:buNone/>
              <a:defRPr/>
            </a:pPr>
            <a:r>
              <a:rPr lang="en-US"/>
              <a:t>Code to Print Byte Representation of Data</a:t>
            </a:r>
          </a:p>
          <a:p>
            <a:pPr lvl="1" eaLnBrk="1" hangingPunct="1">
              <a:buFont typeface="Wingdings" pitchFamily="-112" charset="2"/>
              <a:buChar char="n"/>
              <a:defRPr/>
            </a:pPr>
            <a:r>
              <a:rPr lang="en-US"/>
              <a:t>Casting pointer to </a:t>
            </a:r>
            <a:r>
              <a:rPr lang="en-US">
                <a:latin typeface="Courier New" pitchFamily="-112" charset="0"/>
              </a:rPr>
              <a:t>unsigned char *</a:t>
            </a:r>
            <a:r>
              <a:rPr lang="en-US"/>
              <a:t> creates byte array</a:t>
            </a:r>
          </a:p>
        </p:txBody>
      </p:sp>
      <p:sp>
        <p:nvSpPr>
          <p:cNvPr id="30723" name="Text Box 4"/>
          <p:cNvSpPr txBox="1">
            <a:spLocks noChangeArrowheads="1"/>
          </p:cNvSpPr>
          <p:nvPr/>
        </p:nvSpPr>
        <p:spPr bwMode="auto">
          <a:xfrm>
            <a:off x="1295400" y="2209800"/>
            <a:ext cx="5943600" cy="28765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typedef unsigned char *pointer;</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void </a:t>
            </a:r>
            <a:r>
              <a:rPr lang="en-US" sz="1800">
                <a:solidFill>
                  <a:srgbClr val="FF0000"/>
                </a:solidFill>
                <a:latin typeface="Courier New" charset="0"/>
              </a:rPr>
              <a:t>show_bytes</a:t>
            </a:r>
            <a:r>
              <a:rPr lang="en-US" sz="1800">
                <a:solidFill>
                  <a:srgbClr val="000066"/>
                </a:solidFill>
                <a:latin typeface="Courier New" charset="0"/>
              </a:rPr>
              <a:t>(pointer start, int len)</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i;</a:t>
            </a:r>
          </a:p>
          <a:p>
            <a:pPr algn="l">
              <a:lnSpc>
                <a:spcPct val="100000"/>
              </a:lnSpc>
            </a:pPr>
            <a:r>
              <a:rPr lang="en-US" sz="1800">
                <a:solidFill>
                  <a:srgbClr val="000066"/>
                </a:solidFill>
                <a:latin typeface="Courier New" charset="0"/>
              </a:rPr>
              <a:t>  for (i = 0; i &lt; len; i++)</a:t>
            </a:r>
          </a:p>
          <a:p>
            <a:pPr algn="l">
              <a:lnSpc>
                <a:spcPct val="100000"/>
              </a:lnSpc>
            </a:pPr>
            <a:r>
              <a:rPr lang="en-US" sz="1800">
                <a:solidFill>
                  <a:srgbClr val="000066"/>
                </a:solidFill>
                <a:latin typeface="Courier New" charset="0"/>
              </a:rPr>
              <a:t>    printf("0x%p\t0x%.2x\n",</a:t>
            </a:r>
          </a:p>
          <a:p>
            <a:pPr algn="l">
              <a:lnSpc>
                <a:spcPct val="100000"/>
              </a:lnSpc>
            </a:pPr>
            <a:r>
              <a:rPr lang="en-US" sz="1800">
                <a:solidFill>
                  <a:srgbClr val="000066"/>
                </a:solidFill>
                <a:latin typeface="Courier New" charset="0"/>
              </a:rPr>
              <a:t>           start+i, start[i]);</a:t>
            </a:r>
          </a:p>
          <a:p>
            <a:pPr algn="l">
              <a:lnSpc>
                <a:spcPct val="100000"/>
              </a:lnSpc>
            </a:pPr>
            <a:r>
              <a:rPr lang="en-US" sz="1800">
                <a:solidFill>
                  <a:srgbClr val="000066"/>
                </a:solidFill>
                <a:latin typeface="Courier New" charset="0"/>
              </a:rPr>
              <a:t>  printf("\n");</a:t>
            </a:r>
          </a:p>
          <a:p>
            <a:pPr algn="l">
              <a:lnSpc>
                <a:spcPct val="100000"/>
              </a:lnSpc>
            </a:pPr>
            <a:r>
              <a:rPr lang="en-US" sz="1800">
                <a:solidFill>
                  <a:srgbClr val="000066"/>
                </a:solidFill>
                <a:latin typeface="Courier New" charset="0"/>
              </a:rPr>
              <a:t>}</a:t>
            </a:r>
          </a:p>
        </p:txBody>
      </p:sp>
      <p:sp>
        <p:nvSpPr>
          <p:cNvPr id="46084" name="Text Box 5"/>
          <p:cNvSpPr txBox="1">
            <a:spLocks noChangeArrowheads="1"/>
          </p:cNvSpPr>
          <p:nvPr/>
        </p:nvSpPr>
        <p:spPr bwMode="auto">
          <a:xfrm>
            <a:off x="4876800" y="5332413"/>
            <a:ext cx="3079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Printf directives:</a:t>
            </a:r>
            <a:endParaRPr lang="en-US" sz="1800" b="0">
              <a:solidFill>
                <a:srgbClr val="000066"/>
              </a:solidFill>
              <a:latin typeface="Courier New" charset="0"/>
            </a:endParaRPr>
          </a:p>
          <a:p>
            <a:pPr lvl="1" algn="l">
              <a:lnSpc>
                <a:spcPct val="100000"/>
              </a:lnSpc>
            </a:pPr>
            <a:r>
              <a:rPr lang="en-US" sz="1800">
                <a:solidFill>
                  <a:srgbClr val="000066"/>
                </a:solidFill>
                <a:latin typeface="Courier New" charset="0"/>
              </a:rPr>
              <a:t>%p</a:t>
            </a:r>
            <a:r>
              <a:rPr lang="en-US" sz="1800">
                <a:solidFill>
                  <a:srgbClr val="000066"/>
                </a:solidFill>
              </a:rPr>
              <a:t>:	Print pointer</a:t>
            </a:r>
          </a:p>
          <a:p>
            <a:pPr lvl="1" algn="l">
              <a:lnSpc>
                <a:spcPct val="100000"/>
              </a:lnSpc>
            </a:pPr>
            <a:r>
              <a:rPr lang="en-US" sz="1800">
                <a:solidFill>
                  <a:srgbClr val="000066"/>
                </a:solidFill>
                <a:latin typeface="Courier New" charset="0"/>
              </a:rPr>
              <a:t>%x</a:t>
            </a:r>
            <a:r>
              <a:rPr lang="en-US" sz="1800">
                <a:solidFill>
                  <a:srgbClr val="000066"/>
                </a:solidFill>
              </a:rPr>
              <a:t>:	Print Hexadecimal</a:t>
            </a:r>
          </a:p>
        </p:txBody>
      </p:sp>
      <p:grpSp>
        <p:nvGrpSpPr>
          <p:cNvPr id="46085" name="Group 8"/>
          <p:cNvGrpSpPr>
            <a:grpSpLocks/>
          </p:cNvGrpSpPr>
          <p:nvPr/>
        </p:nvGrpSpPr>
        <p:grpSpPr bwMode="auto">
          <a:xfrm>
            <a:off x="2182813" y="4495800"/>
            <a:ext cx="2614612" cy="1412875"/>
            <a:chOff x="2182540" y="4495800"/>
            <a:chExt cx="2615282" cy="1413049"/>
          </a:xfrm>
        </p:grpSpPr>
        <p:sp>
          <p:nvSpPr>
            <p:cNvPr id="30727" name="TextBox 5"/>
            <p:cNvSpPr txBox="1">
              <a:spLocks noChangeArrowheads="1"/>
            </p:cNvSpPr>
            <p:nvPr/>
          </p:nvSpPr>
          <p:spPr bwMode="auto">
            <a:xfrm>
              <a:off x="2182540" y="5562731"/>
              <a:ext cx="2615282" cy="34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equivalent to *(start+i)</a:t>
              </a:r>
            </a:p>
          </p:txBody>
        </p:sp>
        <p:cxnSp>
          <p:nvCxnSpPr>
            <p:cNvPr id="30728" name="Straight Connector 7"/>
            <p:cNvCxnSpPr>
              <a:cxnSpLocks noChangeShapeType="1"/>
            </p:cNvCxnSpPr>
            <p:nvPr/>
          </p:nvCxnSpPr>
          <p:spPr bwMode="auto">
            <a:xfrm rot="5400000" flipH="1" flipV="1">
              <a:off x="3810000" y="4876800"/>
              <a:ext cx="1066800" cy="304800"/>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sp>
        <p:nvSpPr>
          <p:cNvPr id="46086" name="TextBox 9"/>
          <p:cNvSpPr txBox="1">
            <a:spLocks noChangeArrowheads="1"/>
          </p:cNvSpPr>
          <p:nvPr/>
        </p:nvSpPr>
        <p:spPr bwMode="auto">
          <a:xfrm>
            <a:off x="533400" y="6248400"/>
            <a:ext cx="7956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Use show_bytes() to find if your machine is Little Endian or Big Endian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dissolve">
                                      <p:cBhvr>
                                        <p:cTn id="7" dur="500"/>
                                        <p:tgtEl>
                                          <p:spTgt spid="46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dissolve">
                                      <p:cBhvr>
                                        <p:cTn id="10" dur="500"/>
                                        <p:tgtEl>
                                          <p:spTgt spid="4608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6086"/>
                                        </p:tgtEl>
                                        <p:attrNameLst>
                                          <p:attrName>style.visibility</p:attrName>
                                        </p:attrNameLst>
                                      </p:cBhvr>
                                      <p:to>
                                        <p:strVal val="visible"/>
                                      </p:to>
                                    </p:set>
                                    <p:animEffect transition="in" filter="dissolve">
                                      <p:cBhvr>
                                        <p:cTn id="13"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7"/>
          <p:cNvSpPr>
            <a:spLocks noGrp="1" noChangeArrowheads="1"/>
          </p:cNvSpPr>
          <p:nvPr>
            <p:ph type="title"/>
          </p:nvPr>
        </p:nvSpPr>
        <p:spPr/>
        <p:txBody>
          <a:bodyPr/>
          <a:lstStyle/>
          <a:p>
            <a:pPr eaLnBrk="1" hangingPunct="1">
              <a:defRPr/>
            </a:pPr>
            <a:r>
              <a:rPr lang="en-US">
                <a:latin typeface="Courier New" pitchFamily="-112" charset="0"/>
              </a:rPr>
              <a:t>show_bytes</a:t>
            </a:r>
            <a:r>
              <a:rPr lang="en-US"/>
              <a:t> Execution Example</a:t>
            </a:r>
          </a:p>
        </p:txBody>
      </p:sp>
      <p:sp>
        <p:nvSpPr>
          <p:cNvPr id="32770" name="Text Box 4"/>
          <p:cNvSpPr txBox="1">
            <a:spLocks noChangeArrowheads="1"/>
          </p:cNvSpPr>
          <p:nvPr/>
        </p:nvSpPr>
        <p:spPr bwMode="auto">
          <a:xfrm>
            <a:off x="1600200" y="1981200"/>
            <a:ext cx="5943600" cy="107791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ts val="300"/>
              </a:spcBef>
              <a:spcAft>
                <a:spcPts val="300"/>
              </a:spcAft>
            </a:pPr>
            <a:r>
              <a:rPr lang="en-US" sz="1800">
                <a:solidFill>
                  <a:srgbClr val="000066"/>
                </a:solidFill>
                <a:latin typeface="Courier New" charset="0"/>
              </a:rPr>
              <a:t>int a = 15213;             // = 0x3B6D</a:t>
            </a:r>
          </a:p>
          <a:p>
            <a:pPr algn="l">
              <a:lnSpc>
                <a:spcPct val="100000"/>
              </a:lnSpc>
              <a:spcBef>
                <a:spcPts val="300"/>
              </a:spcBef>
              <a:spcAft>
                <a:spcPts val="300"/>
              </a:spcAft>
            </a:pPr>
            <a:r>
              <a:rPr lang="en-US" sz="1800">
                <a:solidFill>
                  <a:srgbClr val="000066"/>
                </a:solidFill>
                <a:latin typeface="Courier New" charset="0"/>
              </a:rPr>
              <a:t>printf("int a = 15213;\n");</a:t>
            </a:r>
          </a:p>
          <a:p>
            <a:pPr algn="l">
              <a:lnSpc>
                <a:spcPct val="100000"/>
              </a:lnSpc>
              <a:spcBef>
                <a:spcPts val="300"/>
              </a:spcBef>
              <a:spcAft>
                <a:spcPts val="300"/>
              </a:spcAft>
            </a:pPr>
            <a:r>
              <a:rPr lang="en-US" sz="1800">
                <a:solidFill>
                  <a:srgbClr val="000066"/>
                </a:solidFill>
                <a:latin typeface="Courier New" charset="0"/>
              </a:rPr>
              <a:t>show_bytes((pointer) &amp;a, sizeof(int));</a:t>
            </a:r>
          </a:p>
        </p:txBody>
      </p:sp>
      <p:sp>
        <p:nvSpPr>
          <p:cNvPr id="47107" name="Text Box 5"/>
          <p:cNvSpPr txBox="1">
            <a:spLocks noChangeArrowheads="1"/>
          </p:cNvSpPr>
          <p:nvPr/>
        </p:nvSpPr>
        <p:spPr bwMode="auto">
          <a:xfrm>
            <a:off x="1524000" y="35845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Result (Linux):</a:t>
            </a:r>
          </a:p>
        </p:txBody>
      </p:sp>
      <p:sp>
        <p:nvSpPr>
          <p:cNvPr id="47108" name="Text Box 6"/>
          <p:cNvSpPr txBox="1">
            <a:spLocks noChangeArrowheads="1"/>
          </p:cNvSpPr>
          <p:nvPr/>
        </p:nvSpPr>
        <p:spPr bwMode="auto">
          <a:xfrm>
            <a:off x="2133600" y="4191000"/>
            <a:ext cx="5181600" cy="18462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ts val="300"/>
              </a:spcBef>
              <a:spcAft>
                <a:spcPts val="300"/>
              </a:spcAft>
            </a:pPr>
            <a:r>
              <a:rPr lang="en-US" sz="1800">
                <a:solidFill>
                  <a:srgbClr val="000066"/>
                </a:solidFill>
                <a:latin typeface="Courier New" charset="0"/>
              </a:rPr>
              <a:t>int a = 15213;</a:t>
            </a:r>
          </a:p>
          <a:p>
            <a:pPr algn="l">
              <a:lnSpc>
                <a:spcPct val="100000"/>
              </a:lnSpc>
              <a:spcBef>
                <a:spcPts val="300"/>
              </a:spcBef>
              <a:spcAft>
                <a:spcPts val="300"/>
              </a:spcAft>
            </a:pPr>
            <a:r>
              <a:rPr lang="en-US" sz="1800">
                <a:solidFill>
                  <a:srgbClr val="000066"/>
                </a:solidFill>
                <a:latin typeface="Courier New" charset="0"/>
              </a:rPr>
              <a:t>0x11ffffcb8	0x6d</a:t>
            </a:r>
          </a:p>
          <a:p>
            <a:pPr algn="l">
              <a:lnSpc>
                <a:spcPct val="100000"/>
              </a:lnSpc>
              <a:spcBef>
                <a:spcPts val="300"/>
              </a:spcBef>
              <a:spcAft>
                <a:spcPts val="300"/>
              </a:spcAft>
            </a:pPr>
            <a:r>
              <a:rPr lang="en-US" sz="1800">
                <a:solidFill>
                  <a:srgbClr val="000066"/>
                </a:solidFill>
                <a:latin typeface="Courier New" charset="0"/>
              </a:rPr>
              <a:t>0x11ffffcb9	0x3b</a:t>
            </a:r>
          </a:p>
          <a:p>
            <a:pPr algn="l">
              <a:lnSpc>
                <a:spcPct val="100000"/>
              </a:lnSpc>
              <a:spcBef>
                <a:spcPts val="300"/>
              </a:spcBef>
              <a:spcAft>
                <a:spcPts val="300"/>
              </a:spcAft>
            </a:pPr>
            <a:r>
              <a:rPr lang="en-US" sz="1800">
                <a:solidFill>
                  <a:srgbClr val="000066"/>
                </a:solidFill>
                <a:latin typeface="Courier New" charset="0"/>
              </a:rPr>
              <a:t>0x11ffffcba	0x00</a:t>
            </a:r>
          </a:p>
          <a:p>
            <a:pPr algn="l">
              <a:lnSpc>
                <a:spcPct val="100000"/>
              </a:lnSpc>
              <a:spcBef>
                <a:spcPts val="300"/>
              </a:spcBef>
              <a:spcAft>
                <a:spcPts val="300"/>
              </a:spcAft>
            </a:pPr>
            <a:r>
              <a:rPr lang="en-US" sz="1800">
                <a:solidFill>
                  <a:srgbClr val="000066"/>
                </a:solidFill>
                <a:latin typeface="Courier New" charset="0"/>
              </a:rPr>
              <a:t>0x11ffffcbb	0x00</a:t>
            </a:r>
          </a:p>
        </p:txBody>
      </p:sp>
      <p:sp>
        <p:nvSpPr>
          <p:cNvPr id="47109" name="TextBox 5"/>
          <p:cNvSpPr txBox="1">
            <a:spLocks noChangeArrowheads="1"/>
          </p:cNvSpPr>
          <p:nvPr/>
        </p:nvSpPr>
        <p:spPr bwMode="auto">
          <a:xfrm>
            <a:off x="1219200" y="6172200"/>
            <a:ext cx="63658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Little Endian with zero padding in most significant bytes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ssolve">
                                      <p:cBhvr>
                                        <p:cTn id="7" dur="500"/>
                                        <p:tgtEl>
                                          <p:spTgt spid="47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dissolve">
                                      <p:cBhvr>
                                        <p:cTn id="10" dur="500"/>
                                        <p:tgtEl>
                                          <p:spTgt spid="47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7109"/>
                                        </p:tgtEl>
                                        <p:attrNameLst>
                                          <p:attrName>style.visibility</p:attrName>
                                        </p:attrNameLst>
                                      </p:cBhvr>
                                      <p:to>
                                        <p:strVal val="visible"/>
                                      </p:to>
                                    </p:set>
                                    <p:animEffect transition="in" filter="dissolve">
                                      <p:cBhvr>
                                        <p:cTn id="13"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animBg="1"/>
      <p:bldP spid="471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dirty="0" err="1" smtClean="0">
                <a:latin typeface="Helvetica" charset="0"/>
              </a:rPr>
              <a:t>Endianness</a:t>
            </a:r>
            <a:r>
              <a:rPr lang="en-US" dirty="0" smtClean="0">
                <a:latin typeface="Helvetica" charset="0"/>
              </a:rPr>
              <a:t> and Arrays</a:t>
            </a:r>
            <a:endParaRPr lang="en-US" dirty="0">
              <a:latin typeface="Helvetica" charset="0"/>
            </a:endParaRPr>
          </a:p>
        </p:txBody>
      </p:sp>
      <p:sp>
        <p:nvSpPr>
          <p:cNvPr id="34843" name="Rectangle 27"/>
          <p:cNvSpPr>
            <a:spLocks noGrp="1" noChangeArrowheads="1"/>
          </p:cNvSpPr>
          <p:nvPr>
            <p:ph idx="1"/>
          </p:nvPr>
        </p:nvSpPr>
        <p:spPr>
          <a:xfrm>
            <a:off x="304800" y="1219200"/>
            <a:ext cx="5181600" cy="2133600"/>
          </a:xfrm>
        </p:spPr>
        <p:txBody>
          <a:bodyPr/>
          <a:lstStyle/>
          <a:p>
            <a:pPr eaLnBrk="1" hangingPunct="1">
              <a:buFont typeface="Wingdings" pitchFamily="-1" charset="2"/>
              <a:buNone/>
              <a:tabLst>
                <a:tab pos="2166938" algn="l"/>
                <a:tab pos="3436938" algn="l"/>
                <a:tab pos="3995738" algn="l"/>
              </a:tabLst>
              <a:defRPr/>
            </a:pPr>
            <a:r>
              <a:rPr lang="en-US" dirty="0" smtClean="0">
                <a:ea typeface="ＭＳ Ｐゴシック" pitchFamily="-1" charset="-128"/>
                <a:cs typeface="ＭＳ Ｐゴシック" pitchFamily="-1" charset="-128"/>
              </a:rPr>
              <a:t>Integer Array Example:</a:t>
            </a:r>
          </a:p>
          <a:p>
            <a:pPr eaLnBrk="1" hangingPunct="1">
              <a:buFont typeface="Wingdings" pitchFamily="-1" charset="2"/>
              <a:buNone/>
              <a:tabLst>
                <a:tab pos="2166938" algn="l"/>
                <a:tab pos="3436938" algn="l"/>
                <a:tab pos="3995738" algn="l"/>
              </a:tabLst>
              <a:defRPr/>
            </a:pPr>
            <a:r>
              <a:rPr lang="en-US" sz="1600" b="0" dirty="0" err="1" smtClean="0">
                <a:latin typeface="Courier"/>
                <a:ea typeface="ＭＳ Ｐゴシック" pitchFamily="-1" charset="-128"/>
                <a:cs typeface="Courier"/>
              </a:rPr>
              <a:t>int</a:t>
            </a:r>
            <a:r>
              <a:rPr lang="en-US" sz="1600" b="0" dirty="0" smtClean="0">
                <a:latin typeface="Courier"/>
                <a:ea typeface="ＭＳ Ｐゴシック" pitchFamily="-1" charset="-128"/>
                <a:cs typeface="Courier"/>
              </a:rPr>
              <a:t> S[3];</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S[0] = 410;       /* = 0x0000019a  */</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S[1] = 14;        /* = 0x0000000d  */</a:t>
            </a:r>
          </a:p>
          <a:p>
            <a:pPr eaLnBrk="1" hangingPunct="1">
              <a:buFont typeface="Wingdings" pitchFamily="-1" charset="2"/>
              <a:buNone/>
              <a:tabLst>
                <a:tab pos="2166938" algn="l"/>
                <a:tab pos="3436938" algn="l"/>
                <a:tab pos="3995738" algn="l"/>
              </a:tabLst>
              <a:defRPr/>
            </a:pPr>
            <a:r>
              <a:rPr lang="en-US" sz="1600" b="0" dirty="0" smtClean="0">
                <a:latin typeface="Courier"/>
                <a:ea typeface="ＭＳ Ｐゴシック" pitchFamily="-1" charset="-128"/>
                <a:cs typeface="Courier"/>
              </a:rPr>
              <a:t>S[2] = 4099;      /* = 0x00001003  */</a:t>
            </a:r>
          </a:p>
        </p:txBody>
      </p:sp>
      <p:sp>
        <p:nvSpPr>
          <p:cNvPr id="61" name="Rectangle 27"/>
          <p:cNvSpPr txBox="1">
            <a:spLocks noChangeArrowheads="1"/>
          </p:cNvSpPr>
          <p:nvPr/>
        </p:nvSpPr>
        <p:spPr bwMode="auto">
          <a:xfrm>
            <a:off x="38100" y="3200400"/>
            <a:ext cx="552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tabLst>
                <a:tab pos="2166938" algn="l"/>
                <a:tab pos="3436938" algn="l"/>
                <a:tab pos="3995738" algn="l"/>
              </a:tabLst>
              <a:defRPr sz="2400" b="1">
                <a:solidFill>
                  <a:schemeClr val="tx1"/>
                </a:solidFill>
                <a:latin typeface="Helvetica" charset="0"/>
                <a:ea typeface="ＭＳ Ｐゴシック" charset="0"/>
                <a:cs typeface="ＭＳ Ｐゴシック" charset="0"/>
              </a:defRPr>
            </a:lvl1pPr>
            <a:lvl2pPr marL="744538" indent="-246063">
              <a:tabLst>
                <a:tab pos="2166938" algn="l"/>
                <a:tab pos="3436938" algn="l"/>
                <a:tab pos="3995738" algn="l"/>
              </a:tabLst>
              <a:defRPr sz="2400" b="1">
                <a:solidFill>
                  <a:schemeClr val="tx1"/>
                </a:solidFill>
                <a:latin typeface="Helvetica" charset="0"/>
                <a:ea typeface="ＭＳ Ｐゴシック" charset="0"/>
              </a:defRPr>
            </a:lvl2pPr>
            <a:lvl3pPr marL="1146175" indent="-238125">
              <a:tabLst>
                <a:tab pos="2166938" algn="l"/>
                <a:tab pos="3436938" algn="l"/>
                <a:tab pos="3995738" algn="l"/>
              </a:tabLst>
              <a:defRPr sz="2400" b="1">
                <a:solidFill>
                  <a:schemeClr val="tx1"/>
                </a:solidFill>
                <a:latin typeface="Helvetica" charset="0"/>
                <a:ea typeface="ＭＳ Ｐゴシック" charset="0"/>
              </a:defRPr>
            </a:lvl3pPr>
            <a:lvl4pPr marL="1600200" indent="-228600">
              <a:tabLst>
                <a:tab pos="2166938" algn="l"/>
                <a:tab pos="3436938" algn="l"/>
                <a:tab pos="3995738" algn="l"/>
              </a:tabLst>
              <a:defRPr sz="2400" b="1">
                <a:solidFill>
                  <a:schemeClr val="tx1"/>
                </a:solidFill>
                <a:latin typeface="Helvetica" charset="0"/>
                <a:ea typeface="ＭＳ Ｐゴシック" charset="0"/>
              </a:defRPr>
            </a:lvl4pPr>
            <a:lvl5pPr marL="2057400" indent="-228600">
              <a:tabLst>
                <a:tab pos="2166938" algn="l"/>
                <a:tab pos="3436938" algn="l"/>
                <a:tab pos="3995738"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Let the int array S be stored starting at memory address 4</a:t>
            </a:r>
          </a:p>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Lowest element of array S[0] is stored starting at the lowest address of the array (byte 4)</a:t>
            </a:r>
          </a:p>
          <a:p>
            <a:pPr lvl="2" algn="l" eaLnBrk="1" hangingPunct="1">
              <a:lnSpc>
                <a:spcPct val="107000"/>
              </a:lnSpc>
              <a:spcBef>
                <a:spcPct val="10000"/>
              </a:spcBef>
              <a:buClr>
                <a:srgbClr val="005400"/>
              </a:buClr>
              <a:buSzPct val="90000"/>
              <a:buFont typeface="Wingdings" charset="0"/>
              <a:buChar char="n"/>
            </a:pPr>
            <a:r>
              <a:rPr lang="en-US" sz="1600">
                <a:solidFill>
                  <a:srgbClr val="000099"/>
                </a:solidFill>
              </a:rPr>
              <a:t>Next lowest element of array S[1] is stored at the next lowest memory address of int array (byte 8).  And so on…</a:t>
            </a:r>
          </a:p>
        </p:txBody>
      </p:sp>
      <p:grpSp>
        <p:nvGrpSpPr>
          <p:cNvPr id="3" name="Group 2"/>
          <p:cNvGrpSpPr>
            <a:grpSpLocks/>
          </p:cNvGrpSpPr>
          <p:nvPr/>
        </p:nvGrpSpPr>
        <p:grpSpPr bwMode="auto">
          <a:xfrm>
            <a:off x="7245350" y="725488"/>
            <a:ext cx="1746250" cy="5675312"/>
            <a:chOff x="7245350" y="725488"/>
            <a:chExt cx="1746250" cy="5675312"/>
          </a:xfrm>
        </p:grpSpPr>
        <p:sp>
          <p:nvSpPr>
            <p:cNvPr id="33818" name="Rectangle 14"/>
            <p:cNvSpPr>
              <a:spLocks noChangeArrowheads="1"/>
            </p:cNvSpPr>
            <p:nvPr/>
          </p:nvSpPr>
          <p:spPr bwMode="auto">
            <a:xfrm>
              <a:off x="8253413" y="1458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0015</a:t>
              </a:r>
            </a:p>
          </p:txBody>
        </p:sp>
        <p:sp>
          <p:nvSpPr>
            <p:cNvPr id="33819" name="Rectangle 15"/>
            <p:cNvSpPr>
              <a:spLocks noChangeArrowheads="1"/>
            </p:cNvSpPr>
            <p:nvPr/>
          </p:nvSpPr>
          <p:spPr bwMode="auto">
            <a:xfrm>
              <a:off x="8253413" y="1763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0014</a:t>
              </a:r>
            </a:p>
          </p:txBody>
        </p:sp>
        <p:sp>
          <p:nvSpPr>
            <p:cNvPr id="33820" name="Rectangle 16"/>
            <p:cNvSpPr>
              <a:spLocks noChangeArrowheads="1"/>
            </p:cNvSpPr>
            <p:nvPr/>
          </p:nvSpPr>
          <p:spPr bwMode="auto">
            <a:xfrm>
              <a:off x="8253413" y="2068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0013</a:t>
              </a:r>
            </a:p>
          </p:txBody>
        </p:sp>
        <p:sp>
          <p:nvSpPr>
            <p:cNvPr id="33821" name="Rectangle 17"/>
            <p:cNvSpPr>
              <a:spLocks noChangeArrowheads="1"/>
            </p:cNvSpPr>
            <p:nvPr/>
          </p:nvSpPr>
          <p:spPr bwMode="auto">
            <a:xfrm>
              <a:off x="8253413" y="2373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0012</a:t>
              </a:r>
            </a:p>
          </p:txBody>
        </p:sp>
        <p:sp>
          <p:nvSpPr>
            <p:cNvPr id="33822" name="Rectangle 18"/>
            <p:cNvSpPr>
              <a:spLocks noChangeArrowheads="1"/>
            </p:cNvSpPr>
            <p:nvPr/>
          </p:nvSpPr>
          <p:spPr bwMode="auto">
            <a:xfrm>
              <a:off x="8253413" y="2678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0011</a:t>
              </a:r>
            </a:p>
          </p:txBody>
        </p:sp>
        <p:sp>
          <p:nvSpPr>
            <p:cNvPr id="33823" name="Rectangle 19"/>
            <p:cNvSpPr>
              <a:spLocks noChangeArrowheads="1"/>
            </p:cNvSpPr>
            <p:nvPr/>
          </p:nvSpPr>
          <p:spPr bwMode="auto">
            <a:xfrm>
              <a:off x="8253413" y="2982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0010</a:t>
              </a:r>
            </a:p>
          </p:txBody>
        </p:sp>
        <p:sp>
          <p:nvSpPr>
            <p:cNvPr id="33824" name="Rectangle 20"/>
            <p:cNvSpPr>
              <a:spLocks noChangeArrowheads="1"/>
            </p:cNvSpPr>
            <p:nvPr/>
          </p:nvSpPr>
          <p:spPr bwMode="auto">
            <a:xfrm>
              <a:off x="8253413" y="3287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0009</a:t>
              </a:r>
            </a:p>
          </p:txBody>
        </p:sp>
        <p:sp>
          <p:nvSpPr>
            <p:cNvPr id="33825" name="Rectangle 21"/>
            <p:cNvSpPr>
              <a:spLocks noChangeArrowheads="1"/>
            </p:cNvSpPr>
            <p:nvPr/>
          </p:nvSpPr>
          <p:spPr bwMode="auto">
            <a:xfrm>
              <a:off x="8253413" y="3592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0008</a:t>
              </a:r>
            </a:p>
          </p:txBody>
        </p:sp>
        <p:sp>
          <p:nvSpPr>
            <p:cNvPr id="33826" name="Rectangle 22"/>
            <p:cNvSpPr>
              <a:spLocks noChangeArrowheads="1"/>
            </p:cNvSpPr>
            <p:nvPr/>
          </p:nvSpPr>
          <p:spPr bwMode="auto">
            <a:xfrm>
              <a:off x="8253413" y="3897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0007</a:t>
              </a:r>
            </a:p>
          </p:txBody>
        </p:sp>
        <p:sp>
          <p:nvSpPr>
            <p:cNvPr id="33827" name="Rectangle 23"/>
            <p:cNvSpPr>
              <a:spLocks noChangeArrowheads="1"/>
            </p:cNvSpPr>
            <p:nvPr/>
          </p:nvSpPr>
          <p:spPr bwMode="auto">
            <a:xfrm>
              <a:off x="8253413" y="4202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0006</a:t>
              </a:r>
            </a:p>
          </p:txBody>
        </p:sp>
        <p:sp>
          <p:nvSpPr>
            <p:cNvPr id="33828" name="Rectangle 24"/>
            <p:cNvSpPr>
              <a:spLocks noChangeArrowheads="1"/>
            </p:cNvSpPr>
            <p:nvPr/>
          </p:nvSpPr>
          <p:spPr bwMode="auto">
            <a:xfrm>
              <a:off x="8253413" y="4506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0005</a:t>
              </a:r>
            </a:p>
          </p:txBody>
        </p:sp>
        <p:sp>
          <p:nvSpPr>
            <p:cNvPr id="33829" name="Rectangle 25"/>
            <p:cNvSpPr>
              <a:spLocks noChangeArrowheads="1"/>
            </p:cNvSpPr>
            <p:nvPr/>
          </p:nvSpPr>
          <p:spPr bwMode="auto">
            <a:xfrm>
              <a:off x="8253413" y="48117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0004</a:t>
              </a:r>
            </a:p>
          </p:txBody>
        </p:sp>
        <p:sp>
          <p:nvSpPr>
            <p:cNvPr id="33830" name="Text Box 37"/>
            <p:cNvSpPr txBox="1">
              <a:spLocks noChangeArrowheads="1"/>
            </p:cNvSpPr>
            <p:nvPr/>
          </p:nvSpPr>
          <p:spPr bwMode="auto">
            <a:xfrm>
              <a:off x="7245350" y="725488"/>
              <a:ext cx="1082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Memory</a:t>
              </a:r>
            </a:p>
            <a:p>
              <a:pPr algn="l" eaLnBrk="1" hangingPunct="1">
                <a:lnSpc>
                  <a:spcPct val="100000"/>
                </a:lnSpc>
              </a:pPr>
              <a:r>
                <a:rPr lang="en-US" sz="1800">
                  <a:solidFill>
                    <a:srgbClr val="000066"/>
                  </a:solidFill>
                </a:rPr>
                <a:t>(bytes)</a:t>
              </a:r>
            </a:p>
          </p:txBody>
        </p:sp>
        <p:sp>
          <p:nvSpPr>
            <p:cNvPr id="33831" name="Text Box 38"/>
            <p:cNvSpPr txBox="1">
              <a:spLocks noChangeArrowheads="1"/>
            </p:cNvSpPr>
            <p:nvPr/>
          </p:nvSpPr>
          <p:spPr bwMode="auto">
            <a:xfrm>
              <a:off x="8202613" y="990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Addr.</a:t>
              </a:r>
            </a:p>
          </p:txBody>
        </p:sp>
        <p:sp>
          <p:nvSpPr>
            <p:cNvPr id="33832" name="Rectangle 39"/>
            <p:cNvSpPr>
              <a:spLocks noChangeArrowheads="1"/>
            </p:cNvSpPr>
            <p:nvPr/>
          </p:nvSpPr>
          <p:spPr bwMode="auto">
            <a:xfrm>
              <a:off x="7467600" y="5181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3" name="Rectangle 40"/>
            <p:cNvSpPr>
              <a:spLocks noChangeArrowheads="1"/>
            </p:cNvSpPr>
            <p:nvPr/>
          </p:nvSpPr>
          <p:spPr bwMode="auto">
            <a:xfrm>
              <a:off x="8253413" y="51165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0003</a:t>
              </a:r>
            </a:p>
          </p:txBody>
        </p:sp>
        <p:sp>
          <p:nvSpPr>
            <p:cNvPr id="33834" name="Rectangle 41"/>
            <p:cNvSpPr>
              <a:spLocks noChangeArrowheads="1"/>
            </p:cNvSpPr>
            <p:nvPr/>
          </p:nvSpPr>
          <p:spPr bwMode="auto">
            <a:xfrm>
              <a:off x="7467600" y="5486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5" name="Rectangle 42"/>
            <p:cNvSpPr>
              <a:spLocks noChangeArrowheads="1"/>
            </p:cNvSpPr>
            <p:nvPr/>
          </p:nvSpPr>
          <p:spPr bwMode="auto">
            <a:xfrm>
              <a:off x="8253413" y="54213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0002</a:t>
              </a:r>
            </a:p>
          </p:txBody>
        </p:sp>
        <p:sp>
          <p:nvSpPr>
            <p:cNvPr id="33836" name="Rectangle 43"/>
            <p:cNvSpPr>
              <a:spLocks noChangeArrowheads="1"/>
            </p:cNvSpPr>
            <p:nvPr/>
          </p:nvSpPr>
          <p:spPr bwMode="auto">
            <a:xfrm>
              <a:off x="7467600" y="5791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7" name="Rectangle 44"/>
            <p:cNvSpPr>
              <a:spLocks noChangeArrowheads="1"/>
            </p:cNvSpPr>
            <p:nvPr/>
          </p:nvSpPr>
          <p:spPr bwMode="auto">
            <a:xfrm>
              <a:off x="8253413" y="57261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0001</a:t>
              </a:r>
            </a:p>
          </p:txBody>
        </p:sp>
        <p:sp>
          <p:nvSpPr>
            <p:cNvPr id="33838" name="Rectangle 45"/>
            <p:cNvSpPr>
              <a:spLocks noChangeArrowheads="1"/>
            </p:cNvSpPr>
            <p:nvPr/>
          </p:nvSpPr>
          <p:spPr bwMode="auto">
            <a:xfrm>
              <a:off x="7467600" y="6096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39" name="Rectangle 46"/>
            <p:cNvSpPr>
              <a:spLocks noChangeArrowheads="1"/>
            </p:cNvSpPr>
            <p:nvPr/>
          </p:nvSpPr>
          <p:spPr bwMode="auto">
            <a:xfrm>
              <a:off x="8253413" y="6030913"/>
              <a:ext cx="738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eaLnBrk="1" hangingPunct="1">
                <a:lnSpc>
                  <a:spcPct val="100000"/>
                </a:lnSpc>
              </a:pPr>
              <a:r>
                <a:rPr lang="en-US" sz="2400" b="0">
                  <a:solidFill>
                    <a:srgbClr val="000066"/>
                  </a:solidFill>
                  <a:latin typeface="Courier New" charset="0"/>
                </a:rPr>
                <a:t>0000</a:t>
              </a:r>
            </a:p>
          </p:txBody>
        </p:sp>
        <p:sp>
          <p:nvSpPr>
            <p:cNvPr id="33840" name="Rectangle 39"/>
            <p:cNvSpPr>
              <a:spLocks noChangeArrowheads="1"/>
            </p:cNvSpPr>
            <p:nvPr/>
          </p:nvSpPr>
          <p:spPr bwMode="auto">
            <a:xfrm>
              <a:off x="7467600" y="3962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1" name="Rectangle 41"/>
            <p:cNvSpPr>
              <a:spLocks noChangeArrowheads="1"/>
            </p:cNvSpPr>
            <p:nvPr/>
          </p:nvSpPr>
          <p:spPr bwMode="auto">
            <a:xfrm>
              <a:off x="7467600" y="4267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2" name="Rectangle 43"/>
            <p:cNvSpPr>
              <a:spLocks noChangeArrowheads="1"/>
            </p:cNvSpPr>
            <p:nvPr/>
          </p:nvSpPr>
          <p:spPr bwMode="auto">
            <a:xfrm>
              <a:off x="7467600" y="4572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3" name="Rectangle 45"/>
            <p:cNvSpPr>
              <a:spLocks noChangeArrowheads="1"/>
            </p:cNvSpPr>
            <p:nvPr/>
          </p:nvSpPr>
          <p:spPr bwMode="auto">
            <a:xfrm>
              <a:off x="7467600" y="4876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4" name="Rectangle 39"/>
            <p:cNvSpPr>
              <a:spLocks noChangeArrowheads="1"/>
            </p:cNvSpPr>
            <p:nvPr/>
          </p:nvSpPr>
          <p:spPr bwMode="auto">
            <a:xfrm>
              <a:off x="7467600" y="2743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5" name="Rectangle 41"/>
            <p:cNvSpPr>
              <a:spLocks noChangeArrowheads="1"/>
            </p:cNvSpPr>
            <p:nvPr/>
          </p:nvSpPr>
          <p:spPr bwMode="auto">
            <a:xfrm>
              <a:off x="7467600" y="3048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6" name="Rectangle 43"/>
            <p:cNvSpPr>
              <a:spLocks noChangeArrowheads="1"/>
            </p:cNvSpPr>
            <p:nvPr/>
          </p:nvSpPr>
          <p:spPr bwMode="auto">
            <a:xfrm>
              <a:off x="7467600" y="3352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7" name="Rectangle 45"/>
            <p:cNvSpPr>
              <a:spLocks noChangeArrowheads="1"/>
            </p:cNvSpPr>
            <p:nvPr/>
          </p:nvSpPr>
          <p:spPr bwMode="auto">
            <a:xfrm>
              <a:off x="7467600" y="3657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8" name="Rectangle 39"/>
            <p:cNvSpPr>
              <a:spLocks noChangeArrowheads="1"/>
            </p:cNvSpPr>
            <p:nvPr/>
          </p:nvSpPr>
          <p:spPr bwMode="auto">
            <a:xfrm>
              <a:off x="7467600" y="1524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49" name="Rectangle 41"/>
            <p:cNvSpPr>
              <a:spLocks noChangeArrowheads="1"/>
            </p:cNvSpPr>
            <p:nvPr/>
          </p:nvSpPr>
          <p:spPr bwMode="auto">
            <a:xfrm>
              <a:off x="7467600" y="1828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50" name="Rectangle 43"/>
            <p:cNvSpPr>
              <a:spLocks noChangeArrowheads="1"/>
            </p:cNvSpPr>
            <p:nvPr/>
          </p:nvSpPr>
          <p:spPr bwMode="auto">
            <a:xfrm>
              <a:off x="7467600" y="2133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sp>
          <p:nvSpPr>
            <p:cNvPr id="33851" name="Rectangle 45"/>
            <p:cNvSpPr>
              <a:spLocks noChangeArrowheads="1"/>
            </p:cNvSpPr>
            <p:nvPr/>
          </p:nvSpPr>
          <p:spPr bwMode="auto">
            <a:xfrm>
              <a:off x="7467600" y="2438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endParaRPr lang="en-US" sz="2400">
                <a:solidFill>
                  <a:srgbClr val="000066"/>
                </a:solidFill>
              </a:endParaRPr>
            </a:p>
          </p:txBody>
        </p:sp>
      </p:grpSp>
      <p:grpSp>
        <p:nvGrpSpPr>
          <p:cNvPr id="5" name="Group 4"/>
          <p:cNvGrpSpPr>
            <a:grpSpLocks/>
          </p:cNvGrpSpPr>
          <p:nvPr/>
        </p:nvGrpSpPr>
        <p:grpSpPr bwMode="auto">
          <a:xfrm>
            <a:off x="7467600" y="1524000"/>
            <a:ext cx="609600" cy="3657600"/>
            <a:chOff x="6759575" y="1524000"/>
            <a:chExt cx="609600" cy="3657600"/>
          </a:xfrm>
        </p:grpSpPr>
        <p:sp>
          <p:nvSpPr>
            <p:cNvPr id="33806" name="Rectangle 2"/>
            <p:cNvSpPr>
              <a:spLocks noChangeArrowheads="1"/>
            </p:cNvSpPr>
            <p:nvPr/>
          </p:nvSpPr>
          <p:spPr bwMode="auto">
            <a:xfrm>
              <a:off x="6759575" y="1524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07" name="Rectangle 3"/>
            <p:cNvSpPr>
              <a:spLocks noChangeArrowheads="1"/>
            </p:cNvSpPr>
            <p:nvPr/>
          </p:nvSpPr>
          <p:spPr bwMode="auto">
            <a:xfrm>
              <a:off x="6759575" y="1828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08" name="Rectangle 4"/>
            <p:cNvSpPr>
              <a:spLocks noChangeArrowheads="1"/>
            </p:cNvSpPr>
            <p:nvPr/>
          </p:nvSpPr>
          <p:spPr bwMode="auto">
            <a:xfrm>
              <a:off x="6759575" y="2133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0x10</a:t>
              </a:r>
            </a:p>
          </p:txBody>
        </p:sp>
        <p:sp>
          <p:nvSpPr>
            <p:cNvPr id="33809" name="Rectangle 5"/>
            <p:cNvSpPr>
              <a:spLocks noChangeArrowheads="1"/>
            </p:cNvSpPr>
            <p:nvPr/>
          </p:nvSpPr>
          <p:spPr bwMode="auto">
            <a:xfrm>
              <a:off x="6759575" y="2438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0x03</a:t>
              </a:r>
            </a:p>
          </p:txBody>
        </p:sp>
        <p:sp>
          <p:nvSpPr>
            <p:cNvPr id="33810" name="Rectangle 6"/>
            <p:cNvSpPr>
              <a:spLocks noChangeArrowheads="1"/>
            </p:cNvSpPr>
            <p:nvPr/>
          </p:nvSpPr>
          <p:spPr bwMode="auto">
            <a:xfrm>
              <a:off x="6759575" y="2743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1" name="Rectangle 7"/>
            <p:cNvSpPr>
              <a:spLocks noChangeArrowheads="1"/>
            </p:cNvSpPr>
            <p:nvPr/>
          </p:nvSpPr>
          <p:spPr bwMode="auto">
            <a:xfrm>
              <a:off x="6759575" y="3048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2" name="Rectangle 8"/>
            <p:cNvSpPr>
              <a:spLocks noChangeArrowheads="1"/>
            </p:cNvSpPr>
            <p:nvPr/>
          </p:nvSpPr>
          <p:spPr bwMode="auto">
            <a:xfrm>
              <a:off x="6759575" y="3352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ltLang="ja-JP">
                  <a:solidFill>
                    <a:srgbClr val="000066"/>
                  </a:solidFill>
                </a:rPr>
                <a:t>0x00</a:t>
              </a:r>
              <a:endParaRPr lang="en-US">
                <a:solidFill>
                  <a:srgbClr val="000066"/>
                </a:solidFill>
              </a:endParaRPr>
            </a:p>
          </p:txBody>
        </p:sp>
        <p:sp>
          <p:nvSpPr>
            <p:cNvPr id="33813" name="Rectangle 9"/>
            <p:cNvSpPr>
              <a:spLocks noChangeArrowheads="1"/>
            </p:cNvSpPr>
            <p:nvPr/>
          </p:nvSpPr>
          <p:spPr bwMode="auto">
            <a:xfrm>
              <a:off x="6759575" y="36576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0x0d</a:t>
              </a:r>
            </a:p>
          </p:txBody>
        </p:sp>
        <p:sp>
          <p:nvSpPr>
            <p:cNvPr id="33814" name="Rectangle 10"/>
            <p:cNvSpPr>
              <a:spLocks noChangeArrowheads="1"/>
            </p:cNvSpPr>
            <p:nvPr/>
          </p:nvSpPr>
          <p:spPr bwMode="auto">
            <a:xfrm>
              <a:off x="6759575" y="39624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15" name="Rectangle 11"/>
            <p:cNvSpPr>
              <a:spLocks noChangeArrowheads="1"/>
            </p:cNvSpPr>
            <p:nvPr/>
          </p:nvSpPr>
          <p:spPr bwMode="auto">
            <a:xfrm>
              <a:off x="6759575" y="42672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0x00</a:t>
              </a:r>
            </a:p>
          </p:txBody>
        </p:sp>
        <p:sp>
          <p:nvSpPr>
            <p:cNvPr id="33816" name="Rectangle 12"/>
            <p:cNvSpPr>
              <a:spLocks noChangeArrowheads="1"/>
            </p:cNvSpPr>
            <p:nvPr/>
          </p:nvSpPr>
          <p:spPr bwMode="auto">
            <a:xfrm>
              <a:off x="6759575" y="45720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0x01</a:t>
              </a:r>
            </a:p>
          </p:txBody>
        </p:sp>
        <p:sp>
          <p:nvSpPr>
            <p:cNvPr id="33817" name="Rectangle 13"/>
            <p:cNvSpPr>
              <a:spLocks noChangeArrowheads="1"/>
            </p:cNvSpPr>
            <p:nvPr/>
          </p:nvSpPr>
          <p:spPr bwMode="auto">
            <a:xfrm>
              <a:off x="6759575" y="4876800"/>
              <a:ext cx="609600" cy="304800"/>
            </a:xfrm>
            <a:prstGeom prst="rect">
              <a:avLst/>
            </a:prstGeom>
            <a:solidFill>
              <a:schemeClr val="bg1"/>
            </a:solidFill>
            <a:ln w="25400">
              <a:solidFill>
                <a:schemeClr val="tx1"/>
              </a:solidFill>
              <a:miter lim="800000"/>
              <a:headEnd/>
              <a:tailEnd/>
            </a:ln>
          </p:spPr>
          <p:txBody>
            <a:bodyPr wrap="none" anchor="ctr"/>
            <a:lstStyle/>
            <a:p>
              <a:pPr algn="l" eaLnBrk="1" hangingPunct="1">
                <a:lnSpc>
                  <a:spcPct val="100000"/>
                </a:lnSpc>
              </a:pPr>
              <a:r>
                <a:rPr lang="en-US">
                  <a:solidFill>
                    <a:srgbClr val="000066"/>
                  </a:solidFill>
                </a:rPr>
                <a:t>0x9a</a:t>
              </a:r>
            </a:p>
          </p:txBody>
        </p:sp>
      </p:grpSp>
      <p:grpSp>
        <p:nvGrpSpPr>
          <p:cNvPr id="4" name="Group 3"/>
          <p:cNvGrpSpPr>
            <a:grpSpLocks/>
          </p:cNvGrpSpPr>
          <p:nvPr/>
        </p:nvGrpSpPr>
        <p:grpSpPr bwMode="auto">
          <a:xfrm>
            <a:off x="6019800" y="1524000"/>
            <a:ext cx="1347788" cy="3657600"/>
            <a:chOff x="5334000" y="1524000"/>
            <a:chExt cx="1347787" cy="3657600"/>
          </a:xfrm>
        </p:grpSpPr>
        <p:sp>
          <p:nvSpPr>
            <p:cNvPr id="33800" name="Left Brace 60"/>
            <p:cNvSpPr>
              <a:spLocks/>
            </p:cNvSpPr>
            <p:nvPr/>
          </p:nvSpPr>
          <p:spPr bwMode="auto">
            <a:xfrm>
              <a:off x="6194425" y="39624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1" name="TextBox 61"/>
            <p:cNvSpPr txBox="1">
              <a:spLocks noChangeArrowheads="1"/>
            </p:cNvSpPr>
            <p:nvPr/>
          </p:nvSpPr>
          <p:spPr bwMode="auto">
            <a:xfrm>
              <a:off x="5334000" y="43434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S[0]</a:t>
              </a:r>
            </a:p>
            <a:p>
              <a:pPr algn="l" eaLnBrk="1" hangingPunct="1">
                <a:lnSpc>
                  <a:spcPct val="100000"/>
                </a:lnSpc>
              </a:pPr>
              <a:r>
                <a:rPr lang="en-US" sz="1800">
                  <a:solidFill>
                    <a:srgbClr val="000066"/>
                  </a:solidFill>
                </a:rPr>
                <a:t>4 bytes</a:t>
              </a:r>
            </a:p>
          </p:txBody>
        </p:sp>
        <p:sp>
          <p:nvSpPr>
            <p:cNvPr id="33802" name="Left Brace 62"/>
            <p:cNvSpPr>
              <a:spLocks/>
            </p:cNvSpPr>
            <p:nvPr/>
          </p:nvSpPr>
          <p:spPr bwMode="auto">
            <a:xfrm>
              <a:off x="6215062" y="27432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3" name="TextBox 63"/>
            <p:cNvSpPr txBox="1">
              <a:spLocks noChangeArrowheads="1"/>
            </p:cNvSpPr>
            <p:nvPr/>
          </p:nvSpPr>
          <p:spPr bwMode="auto">
            <a:xfrm>
              <a:off x="5356225" y="32004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S[1]</a:t>
              </a:r>
            </a:p>
            <a:p>
              <a:pPr algn="l" eaLnBrk="1" hangingPunct="1">
                <a:lnSpc>
                  <a:spcPct val="100000"/>
                </a:lnSpc>
              </a:pPr>
              <a:r>
                <a:rPr lang="en-US" sz="1800">
                  <a:solidFill>
                    <a:srgbClr val="000066"/>
                  </a:solidFill>
                </a:rPr>
                <a:t>4 bytes</a:t>
              </a:r>
            </a:p>
          </p:txBody>
        </p:sp>
        <p:sp>
          <p:nvSpPr>
            <p:cNvPr id="33804" name="Left Brace 60"/>
            <p:cNvSpPr>
              <a:spLocks/>
            </p:cNvSpPr>
            <p:nvPr/>
          </p:nvSpPr>
          <p:spPr bwMode="auto">
            <a:xfrm>
              <a:off x="6224587" y="15240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l" eaLnBrk="1" hangingPunct="1">
                <a:lnSpc>
                  <a:spcPct val="100000"/>
                </a:lnSpc>
              </a:pPr>
              <a:endParaRPr lang="en-US" sz="2400">
                <a:solidFill>
                  <a:srgbClr val="000066"/>
                </a:solidFill>
              </a:endParaRPr>
            </a:p>
          </p:txBody>
        </p:sp>
        <p:sp>
          <p:nvSpPr>
            <p:cNvPr id="33805" name="TextBox 61"/>
            <p:cNvSpPr txBox="1">
              <a:spLocks noChangeArrowheads="1"/>
            </p:cNvSpPr>
            <p:nvPr/>
          </p:nvSpPr>
          <p:spPr bwMode="auto">
            <a:xfrm>
              <a:off x="5364162" y="1905000"/>
              <a:ext cx="980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800">
                  <a:solidFill>
                    <a:srgbClr val="000066"/>
                  </a:solidFill>
                </a:rPr>
                <a:t>S[2]</a:t>
              </a:r>
            </a:p>
            <a:p>
              <a:pPr algn="l" eaLnBrk="1" hangingPunct="1">
                <a:lnSpc>
                  <a:spcPct val="100000"/>
                </a:lnSpc>
              </a:pPr>
              <a:r>
                <a:rPr lang="en-US" sz="1800">
                  <a:solidFill>
                    <a:srgbClr val="000066"/>
                  </a:solidFill>
                </a:rPr>
                <a:t>4 bytes</a:t>
              </a:r>
            </a:p>
          </p:txBody>
        </p:sp>
      </p:grpSp>
      <p:sp>
        <p:nvSpPr>
          <p:cNvPr id="62" name="Rectangle 27"/>
          <p:cNvSpPr txBox="1">
            <a:spLocks noChangeArrowheads="1"/>
          </p:cNvSpPr>
          <p:nvPr/>
        </p:nvSpPr>
        <p:spPr bwMode="auto">
          <a:xfrm>
            <a:off x="38100" y="5715000"/>
            <a:ext cx="5524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tabLst>
                <a:tab pos="2166938" algn="l"/>
                <a:tab pos="3436938" algn="l"/>
                <a:tab pos="3995738" algn="l"/>
              </a:tabLst>
              <a:defRPr sz="2400" b="1">
                <a:solidFill>
                  <a:schemeClr val="tx1"/>
                </a:solidFill>
                <a:latin typeface="Helvetica" charset="0"/>
                <a:ea typeface="ＭＳ Ｐゴシック" charset="0"/>
                <a:cs typeface="ＭＳ Ｐゴシック" charset="0"/>
              </a:defRPr>
            </a:lvl1pPr>
            <a:lvl2pPr marL="744538" indent="-246063">
              <a:tabLst>
                <a:tab pos="2166938" algn="l"/>
                <a:tab pos="3436938" algn="l"/>
                <a:tab pos="3995738" algn="l"/>
              </a:tabLst>
              <a:defRPr sz="2400" b="1">
                <a:solidFill>
                  <a:schemeClr val="tx1"/>
                </a:solidFill>
                <a:latin typeface="Helvetica" charset="0"/>
                <a:ea typeface="ＭＳ Ｐゴシック" charset="0"/>
              </a:defRPr>
            </a:lvl2pPr>
            <a:lvl3pPr marL="1146175" indent="-238125">
              <a:tabLst>
                <a:tab pos="2166938" algn="l"/>
                <a:tab pos="3436938" algn="l"/>
                <a:tab pos="3995738" algn="l"/>
              </a:tabLst>
              <a:defRPr sz="2400" b="1">
                <a:solidFill>
                  <a:schemeClr val="tx1"/>
                </a:solidFill>
                <a:latin typeface="Helvetica" charset="0"/>
                <a:ea typeface="ＭＳ Ｐゴシック" charset="0"/>
              </a:defRPr>
            </a:lvl3pPr>
            <a:lvl4pPr marL="1600200" indent="-228600">
              <a:tabLst>
                <a:tab pos="2166938" algn="l"/>
                <a:tab pos="3436938" algn="l"/>
                <a:tab pos="3995738" algn="l"/>
              </a:tabLst>
              <a:defRPr sz="2400" b="1">
                <a:solidFill>
                  <a:schemeClr val="tx1"/>
                </a:solidFill>
                <a:latin typeface="Helvetica" charset="0"/>
                <a:ea typeface="ＭＳ Ｐゴシック" charset="0"/>
              </a:defRPr>
            </a:lvl4pPr>
            <a:lvl5pPr marL="2057400" indent="-228600">
              <a:tabLst>
                <a:tab pos="2166938" algn="l"/>
                <a:tab pos="3436938" algn="l"/>
                <a:tab pos="3995738"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2166938" algn="l"/>
                <a:tab pos="3436938" algn="l"/>
                <a:tab pos="3995738" algn="l"/>
              </a:tabLs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Note how each int in the array is stored according to byte ordering rules (little endian)</a:t>
            </a:r>
          </a:p>
          <a:p>
            <a:pPr lvl="2" algn="l" eaLnBrk="1" hangingPunct="1">
              <a:lnSpc>
                <a:spcPct val="107000"/>
              </a:lnSpc>
              <a:spcBef>
                <a:spcPct val="10000"/>
              </a:spcBef>
              <a:buClr>
                <a:srgbClr val="005400"/>
              </a:buClr>
              <a:buSzPct val="90000"/>
              <a:buFont typeface="Wingdings" charset="0"/>
              <a:buChar char="n"/>
            </a:pPr>
            <a:endParaRPr lang="en-US" sz="1600">
              <a:solidFill>
                <a:srgbClr val="000099"/>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43"/>
                                        </p:tgtEl>
                                        <p:attrNameLst>
                                          <p:attrName>style.visibility</p:attrName>
                                        </p:attrNameLst>
                                      </p:cBhvr>
                                      <p:to>
                                        <p:strVal val="visible"/>
                                      </p:to>
                                    </p:set>
                                    <p:animEffect transition="in" filter="fade">
                                      <p:cBhvr>
                                        <p:cTn id="7" dur="500"/>
                                        <p:tgtEl>
                                          <p:spTgt spid="34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0" end="0"/>
                                            </p:txEl>
                                          </p:spTgt>
                                        </p:tgtEl>
                                        <p:attrNameLst>
                                          <p:attrName>style.visibility</p:attrName>
                                        </p:attrNameLst>
                                      </p:cBhvr>
                                      <p:to>
                                        <p:strVal val="visible"/>
                                      </p:to>
                                    </p:set>
                                    <p:animEffect transition="in" filter="fade">
                                      <p:cBhvr>
                                        <p:cTn id="17" dur="500"/>
                                        <p:tgtEl>
                                          <p:spTgt spid="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xEl>
                                              <p:pRg st="2" end="2"/>
                                            </p:txEl>
                                          </p:spTgt>
                                        </p:tgtEl>
                                        <p:attrNameLst>
                                          <p:attrName>style.visibility</p:attrName>
                                        </p:attrNameLst>
                                      </p:cBhvr>
                                      <p:to>
                                        <p:strVal val="visible"/>
                                      </p:to>
                                    </p:set>
                                    <p:animEffect transition="in" filter="fade">
                                      <p:cBhvr>
                                        <p:cTn id="25" dur="500"/>
                                        <p:tgtEl>
                                          <p:spTgt spid="6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2">
                                            <p:txEl>
                                              <p:pRg st="0" end="0"/>
                                            </p:txEl>
                                          </p:spTgt>
                                        </p:tgtEl>
                                        <p:attrNameLst>
                                          <p:attrName>style.visibility</p:attrName>
                                        </p:attrNameLst>
                                      </p:cBhvr>
                                      <p:to>
                                        <p:strVal val="visible"/>
                                      </p:to>
                                    </p:set>
                                    <p:animEffect transition="in" filter="fade">
                                      <p:cBhvr>
                                        <p:cTn id="40" dur="500"/>
                                        <p:tgtEl>
                                          <p:spTgt spid="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bldLvl="2"/>
      <p:bldP spid="61" grpId="0" build="p" bldLvl="2"/>
      <p:bldP spid="62"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9" name="Rectangle 79"/>
          <p:cNvSpPr>
            <a:spLocks noGrp="1" noChangeArrowheads="1"/>
          </p:cNvSpPr>
          <p:nvPr>
            <p:ph type="title"/>
          </p:nvPr>
        </p:nvSpPr>
        <p:spPr>
          <a:xfrm>
            <a:off x="404813" y="76200"/>
            <a:ext cx="8716962" cy="781050"/>
          </a:xfrm>
        </p:spPr>
        <p:txBody>
          <a:bodyPr/>
          <a:lstStyle/>
          <a:p>
            <a:pPr eaLnBrk="1" hangingPunct="1">
              <a:defRPr/>
            </a:pPr>
            <a:r>
              <a:rPr lang="en-US" dirty="0" err="1" smtClean="0"/>
              <a:t>Endianness</a:t>
            </a:r>
            <a:r>
              <a:rPr lang="en-US" dirty="0" smtClean="0"/>
              <a:t> and Pointers</a:t>
            </a:r>
            <a:endParaRPr lang="en-US" dirty="0"/>
          </a:p>
        </p:txBody>
      </p:sp>
      <p:sp>
        <p:nvSpPr>
          <p:cNvPr id="15440" name="Rectangle 80"/>
          <p:cNvSpPr>
            <a:spLocks noGrp="1" noChangeArrowheads="1"/>
          </p:cNvSpPr>
          <p:nvPr>
            <p:ph type="body" idx="1"/>
          </p:nvPr>
        </p:nvSpPr>
        <p:spPr>
          <a:xfrm>
            <a:off x="290513" y="762000"/>
            <a:ext cx="8307387" cy="838200"/>
          </a:xfrm>
        </p:spPr>
        <p:txBody>
          <a:bodyPr/>
          <a:lstStyle/>
          <a:p>
            <a:pPr eaLnBrk="1" hangingPunct="1">
              <a:lnSpc>
                <a:spcPct val="100000"/>
              </a:lnSpc>
              <a:spcBef>
                <a:spcPct val="0"/>
              </a:spcBef>
              <a:buFont typeface="Wingdings" charset="0"/>
              <a:buNone/>
              <a:defRPr/>
            </a:pPr>
            <a:r>
              <a:rPr lang="en-US" sz="2000" dirty="0" err="1">
                <a:latin typeface="Courier New" charset="0"/>
                <a:ea typeface="ＭＳ Ｐゴシック" charset="0"/>
                <a:cs typeface="ＭＳ Ｐゴシック" charset="0"/>
              </a:rPr>
              <a:t>int</a:t>
            </a:r>
            <a:r>
              <a:rPr lang="en-US" sz="2000" dirty="0">
                <a:latin typeface="Courier New" charset="0"/>
                <a:ea typeface="ＭＳ Ｐゴシック" charset="0"/>
                <a:cs typeface="ＭＳ Ｐゴシック" charset="0"/>
              </a:rPr>
              <a:t> B = -15213;</a:t>
            </a:r>
          </a:p>
          <a:p>
            <a:pPr eaLnBrk="1" hangingPunct="1">
              <a:lnSpc>
                <a:spcPct val="100000"/>
              </a:lnSpc>
              <a:spcBef>
                <a:spcPct val="0"/>
              </a:spcBef>
              <a:buFont typeface="Wingdings" charset="0"/>
              <a:buNone/>
              <a:defRPr/>
            </a:pPr>
            <a:r>
              <a:rPr lang="en-US" sz="2000" dirty="0" err="1">
                <a:latin typeface="Courier New" charset="0"/>
                <a:ea typeface="ＭＳ Ｐゴシック" charset="0"/>
                <a:cs typeface="ＭＳ Ｐゴシック" charset="0"/>
              </a:rPr>
              <a:t>int</a:t>
            </a:r>
            <a:r>
              <a:rPr lang="en-US" sz="2000" dirty="0">
                <a:latin typeface="Courier New" charset="0"/>
                <a:ea typeface="ＭＳ Ｐゴシック" charset="0"/>
                <a:cs typeface="ＭＳ Ｐゴシック" charset="0"/>
              </a:rPr>
              <a:t> *P = &amp;B;</a:t>
            </a:r>
          </a:p>
        </p:txBody>
      </p:sp>
      <p:grpSp>
        <p:nvGrpSpPr>
          <p:cNvPr id="3" name="Group 2"/>
          <p:cNvGrpSpPr>
            <a:grpSpLocks/>
          </p:cNvGrpSpPr>
          <p:nvPr/>
        </p:nvGrpSpPr>
        <p:grpSpPr bwMode="auto">
          <a:xfrm>
            <a:off x="428625" y="3886200"/>
            <a:ext cx="8410575" cy="2895600"/>
            <a:chOff x="457200" y="3886200"/>
            <a:chExt cx="8410575" cy="2895600"/>
          </a:xfrm>
        </p:grpSpPr>
        <p:sp>
          <p:nvSpPr>
            <p:cNvPr id="35865" name="Text Box 9"/>
            <p:cNvSpPr txBox="1">
              <a:spLocks noChangeArrowheads="1"/>
            </p:cNvSpPr>
            <p:nvPr/>
          </p:nvSpPr>
          <p:spPr bwMode="auto">
            <a:xfrm>
              <a:off x="457200" y="4495800"/>
              <a:ext cx="7467600" cy="1230313"/>
            </a:xfrm>
            <a:prstGeom prst="rect">
              <a:avLst/>
            </a:prstGeom>
            <a:solidFill>
              <a:srgbClr val="FFFF99"/>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X64 Address (64-bit, higher order hex not shown)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1    F    F    F    F    F    C    A    0</a:t>
              </a:r>
            </a:p>
            <a:p>
              <a:pPr algn="l">
                <a:lnSpc>
                  <a:spcPct val="100000"/>
                </a:lnSpc>
                <a:spcBef>
                  <a:spcPct val="50000"/>
                </a:spcBef>
              </a:pPr>
              <a:r>
                <a:rPr lang="en-US" sz="1800">
                  <a:solidFill>
                    <a:srgbClr val="000066"/>
                  </a:solidFill>
                </a:rPr>
                <a:t>Binary:</a:t>
              </a:r>
              <a:r>
                <a:rPr lang="en-US" sz="1800">
                  <a:solidFill>
                    <a:srgbClr val="000066"/>
                  </a:solidFill>
                  <a:latin typeface="Courier New" charset="0"/>
                </a:rPr>
                <a:t>  	0001 1111 1111 1111 1111 1111 1100 1010 0000</a:t>
              </a:r>
            </a:p>
          </p:txBody>
        </p:sp>
        <p:grpSp>
          <p:nvGrpSpPr>
            <p:cNvPr id="35866" name="Group 4"/>
            <p:cNvGrpSpPr>
              <a:grpSpLocks/>
            </p:cNvGrpSpPr>
            <p:nvPr/>
          </p:nvGrpSpPr>
          <p:grpSpPr bwMode="auto">
            <a:xfrm>
              <a:off x="8077200" y="5562600"/>
              <a:ext cx="609600" cy="1219200"/>
              <a:chOff x="4272" y="2832"/>
              <a:chExt cx="384" cy="768"/>
            </a:xfrm>
          </p:grpSpPr>
          <p:sp>
            <p:nvSpPr>
              <p:cNvPr id="35873" name="Rectangle 5"/>
              <p:cNvSpPr>
                <a:spLocks noChangeArrowheads="1"/>
              </p:cNvSpPr>
              <p:nvPr/>
            </p:nvSpPr>
            <p:spPr bwMode="auto">
              <a:xfrm>
                <a:off x="4272" y="2832"/>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74" name="Rectangle 6"/>
              <p:cNvSpPr>
                <a:spLocks noChangeArrowheads="1"/>
              </p:cNvSpPr>
              <p:nvPr/>
            </p:nvSpPr>
            <p:spPr bwMode="auto">
              <a:xfrm>
                <a:off x="4272" y="3024"/>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75" name="Rectangle 7"/>
              <p:cNvSpPr>
                <a:spLocks noChangeArrowheads="1"/>
              </p:cNvSpPr>
              <p:nvPr/>
            </p:nvSpPr>
            <p:spPr bwMode="auto">
              <a:xfrm>
                <a:off x="4272" y="3216"/>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FC</a:t>
                </a:r>
              </a:p>
            </p:txBody>
          </p:sp>
          <p:sp>
            <p:nvSpPr>
              <p:cNvPr id="35876" name="Rectangle 8"/>
              <p:cNvSpPr>
                <a:spLocks noChangeArrowheads="1"/>
              </p:cNvSpPr>
              <p:nvPr/>
            </p:nvSpPr>
            <p:spPr bwMode="auto">
              <a:xfrm>
                <a:off x="4272" y="3408"/>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A0</a:t>
                </a:r>
              </a:p>
            </p:txBody>
          </p:sp>
        </p:grpSp>
        <p:grpSp>
          <p:nvGrpSpPr>
            <p:cNvPr id="35867" name="Group 50"/>
            <p:cNvGrpSpPr>
              <a:grpSpLocks/>
            </p:cNvGrpSpPr>
            <p:nvPr/>
          </p:nvGrpSpPr>
          <p:grpSpPr bwMode="auto">
            <a:xfrm>
              <a:off x="8077200" y="4343400"/>
              <a:ext cx="609600" cy="1219200"/>
              <a:chOff x="1152" y="2160"/>
              <a:chExt cx="384" cy="768"/>
            </a:xfrm>
          </p:grpSpPr>
          <p:sp>
            <p:nvSpPr>
              <p:cNvPr id="35869" name="Rectangle 51"/>
              <p:cNvSpPr>
                <a:spLocks noChangeArrowheads="1"/>
              </p:cNvSpPr>
              <p:nvPr/>
            </p:nvSpPr>
            <p:spPr bwMode="auto">
              <a:xfrm>
                <a:off x="1152" y="2160"/>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0" name="Rectangle 52"/>
              <p:cNvSpPr>
                <a:spLocks noChangeArrowheads="1"/>
              </p:cNvSpPr>
              <p:nvPr/>
            </p:nvSpPr>
            <p:spPr bwMode="auto">
              <a:xfrm>
                <a:off x="1152" y="2352"/>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1" name="Rectangle 53"/>
              <p:cNvSpPr>
                <a:spLocks noChangeArrowheads="1"/>
              </p:cNvSpPr>
              <p:nvPr/>
            </p:nvSpPr>
            <p:spPr bwMode="auto">
              <a:xfrm>
                <a:off x="1152" y="2544"/>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5872" name="Rectangle 54"/>
              <p:cNvSpPr>
                <a:spLocks noChangeArrowheads="1"/>
              </p:cNvSpPr>
              <p:nvPr/>
            </p:nvSpPr>
            <p:spPr bwMode="auto">
              <a:xfrm>
                <a:off x="1152" y="2736"/>
                <a:ext cx="384" cy="192"/>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a:t>
                </a:r>
              </a:p>
            </p:txBody>
          </p:sp>
        </p:grpSp>
        <p:sp>
          <p:nvSpPr>
            <p:cNvPr id="35868" name="Text Box 55"/>
            <p:cNvSpPr txBox="1">
              <a:spLocks noChangeArrowheads="1"/>
            </p:cNvSpPr>
            <p:nvPr/>
          </p:nvSpPr>
          <p:spPr bwMode="auto">
            <a:xfrm>
              <a:off x="7848600" y="3886200"/>
              <a:ext cx="1019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Alpha </a:t>
              </a:r>
              <a:r>
                <a:rPr lang="en-US" sz="1800">
                  <a:solidFill>
                    <a:srgbClr val="000066"/>
                  </a:solidFill>
                  <a:latin typeface="Courier New" charset="0"/>
                </a:rPr>
                <a:t>P</a:t>
              </a:r>
              <a:endParaRPr lang="en-US" sz="1800">
                <a:solidFill>
                  <a:srgbClr val="000066"/>
                </a:solidFill>
              </a:endParaRPr>
            </a:p>
          </p:txBody>
        </p:sp>
      </p:grpSp>
      <p:sp>
        <p:nvSpPr>
          <p:cNvPr id="18440" name="Text Box 70"/>
          <p:cNvSpPr txBox="1">
            <a:spLocks noChangeArrowheads="1"/>
          </p:cNvSpPr>
          <p:nvPr/>
        </p:nvSpPr>
        <p:spPr bwMode="auto">
          <a:xfrm>
            <a:off x="152400" y="5791200"/>
            <a:ext cx="7967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Different compilers &amp; machines assign different locations to objects,</a:t>
            </a:r>
          </a:p>
          <a:p>
            <a:pPr algn="l">
              <a:lnSpc>
                <a:spcPct val="100000"/>
              </a:lnSpc>
            </a:pPr>
            <a:r>
              <a:rPr lang="en-US" sz="1800" i="1">
                <a:solidFill>
                  <a:srgbClr val="000066"/>
                </a:solidFill>
              </a:rPr>
              <a:t>i.e. not only are the addresses stored in the pointer of different widths, </a:t>
            </a:r>
          </a:p>
          <a:p>
            <a:pPr algn="l">
              <a:lnSpc>
                <a:spcPct val="100000"/>
              </a:lnSpc>
            </a:pPr>
            <a:r>
              <a:rPr lang="en-US" sz="1800" i="1">
                <a:solidFill>
                  <a:srgbClr val="000066"/>
                </a:solidFill>
              </a:rPr>
              <a:t>but they are also of different values (locations)</a:t>
            </a:r>
          </a:p>
        </p:txBody>
      </p:sp>
      <p:grpSp>
        <p:nvGrpSpPr>
          <p:cNvPr id="6" name="Group 42"/>
          <p:cNvGrpSpPr>
            <a:grpSpLocks/>
          </p:cNvGrpSpPr>
          <p:nvPr/>
        </p:nvGrpSpPr>
        <p:grpSpPr bwMode="auto">
          <a:xfrm>
            <a:off x="190500" y="2667000"/>
            <a:ext cx="8583613" cy="1676400"/>
            <a:chOff x="1181100" y="4038600"/>
            <a:chExt cx="8583732" cy="1676400"/>
          </a:xfrm>
        </p:grpSpPr>
        <p:sp>
          <p:nvSpPr>
            <p:cNvPr id="35857" name="Text Box 77"/>
            <p:cNvSpPr txBox="1">
              <a:spLocks noChangeArrowheads="1"/>
            </p:cNvSpPr>
            <p:nvPr/>
          </p:nvSpPr>
          <p:spPr bwMode="auto">
            <a:xfrm>
              <a:off x="7377001" y="4038600"/>
              <a:ext cx="23878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Little EndianLinux </a:t>
              </a:r>
              <a:r>
                <a:rPr lang="en-US" sz="1800">
                  <a:solidFill>
                    <a:srgbClr val="000066"/>
                  </a:solidFill>
                  <a:latin typeface="Courier New" charset="0"/>
                </a:rPr>
                <a:t>P</a:t>
              </a:r>
              <a:endParaRPr lang="en-US" sz="1800">
                <a:solidFill>
                  <a:srgbClr val="000066"/>
                </a:solidFill>
              </a:endParaRPr>
            </a:p>
          </p:txBody>
        </p:sp>
        <p:grpSp>
          <p:nvGrpSpPr>
            <p:cNvPr id="35858" name="Group 41"/>
            <p:cNvGrpSpPr>
              <a:grpSpLocks/>
            </p:cNvGrpSpPr>
            <p:nvPr/>
          </p:nvGrpSpPr>
          <p:grpSpPr bwMode="auto">
            <a:xfrm>
              <a:off x="1181100" y="4495800"/>
              <a:ext cx="7658100" cy="1219200"/>
              <a:chOff x="1181100" y="4495800"/>
              <a:chExt cx="7658100" cy="1219200"/>
            </a:xfrm>
          </p:grpSpPr>
          <p:sp>
            <p:nvSpPr>
              <p:cNvPr id="35859" name="Text Box 78"/>
              <p:cNvSpPr txBox="1">
                <a:spLocks noChangeArrowheads="1"/>
              </p:cNvSpPr>
              <p:nvPr/>
            </p:nvSpPr>
            <p:spPr bwMode="auto">
              <a:xfrm>
                <a:off x="1181100" y="4495800"/>
                <a:ext cx="6781800" cy="1092200"/>
              </a:xfrm>
              <a:prstGeom prst="rect">
                <a:avLst/>
              </a:prstGeom>
              <a:solidFill>
                <a:srgbClr val="FFCCFF"/>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Linux Address (32-bit)</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B    F    F    F    F    8    D    4    </a:t>
                </a:r>
                <a:r>
                  <a:rPr lang="en-US" sz="1800">
                    <a:solidFill>
                      <a:srgbClr val="000066"/>
                    </a:solidFill>
                  </a:rPr>
                  <a:t>Binary:</a:t>
                </a:r>
                <a:r>
                  <a:rPr lang="en-US" sz="1800">
                    <a:solidFill>
                      <a:srgbClr val="000066"/>
                    </a:solidFill>
                    <a:latin typeface="Courier New" charset="0"/>
                  </a:rPr>
                  <a:t>  	1011 1111 1111 1111 1111 1000 1101 0100</a:t>
                </a:r>
              </a:p>
            </p:txBody>
          </p:sp>
          <p:grpSp>
            <p:nvGrpSpPr>
              <p:cNvPr id="35860" name="Group 72"/>
              <p:cNvGrpSpPr>
                <a:grpSpLocks/>
              </p:cNvGrpSpPr>
              <p:nvPr/>
            </p:nvGrpSpPr>
            <p:grpSpPr bwMode="auto">
              <a:xfrm>
                <a:off x="8229600" y="4495800"/>
                <a:ext cx="609600" cy="1219200"/>
                <a:chOff x="1632" y="2064"/>
                <a:chExt cx="384" cy="768"/>
              </a:xfrm>
            </p:grpSpPr>
            <p:sp>
              <p:nvSpPr>
                <p:cNvPr id="35861" name="Rectangle 73"/>
                <p:cNvSpPr>
                  <a:spLocks noChangeArrowheads="1"/>
                </p:cNvSpPr>
                <p:nvPr/>
              </p:nvSpPr>
              <p:spPr bwMode="auto">
                <a:xfrm>
                  <a:off x="1632" y="2448"/>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F8</a:t>
                  </a:r>
                </a:p>
              </p:txBody>
            </p:sp>
            <p:sp>
              <p:nvSpPr>
                <p:cNvPr id="35862" name="Rectangle 74"/>
                <p:cNvSpPr>
                  <a:spLocks noChangeArrowheads="1"/>
                </p:cNvSpPr>
                <p:nvPr/>
              </p:nvSpPr>
              <p:spPr bwMode="auto">
                <a:xfrm>
                  <a:off x="1632" y="2640"/>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D4</a:t>
                  </a:r>
                </a:p>
              </p:txBody>
            </p:sp>
            <p:sp>
              <p:nvSpPr>
                <p:cNvPr id="35863" name="Rectangle 75"/>
                <p:cNvSpPr>
                  <a:spLocks noChangeArrowheads="1"/>
                </p:cNvSpPr>
                <p:nvPr/>
              </p:nvSpPr>
              <p:spPr bwMode="auto">
                <a:xfrm>
                  <a:off x="1632" y="2064"/>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BF</a:t>
                  </a:r>
                </a:p>
              </p:txBody>
            </p:sp>
            <p:sp>
              <p:nvSpPr>
                <p:cNvPr id="35864" name="Rectangle 76"/>
                <p:cNvSpPr>
                  <a:spLocks noChangeArrowheads="1"/>
                </p:cNvSpPr>
                <p:nvPr/>
              </p:nvSpPr>
              <p:spPr bwMode="auto">
                <a:xfrm>
                  <a:off x="1632" y="2256"/>
                  <a:ext cx="384" cy="192"/>
                </a:xfrm>
                <a:prstGeom prst="rect">
                  <a:avLst/>
                </a:prstGeom>
                <a:solidFill>
                  <a:srgbClr val="FFCC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grpSp>
        </p:grpSp>
      </p:grpSp>
      <p:grpSp>
        <p:nvGrpSpPr>
          <p:cNvPr id="8" name="Group 7"/>
          <p:cNvGrpSpPr>
            <a:grpSpLocks/>
          </p:cNvGrpSpPr>
          <p:nvPr/>
        </p:nvGrpSpPr>
        <p:grpSpPr bwMode="auto">
          <a:xfrm>
            <a:off x="190500" y="990600"/>
            <a:ext cx="8524875" cy="1752600"/>
            <a:chOff x="190500" y="990600"/>
            <a:chExt cx="8524668" cy="1752600"/>
          </a:xfrm>
        </p:grpSpPr>
        <p:sp>
          <p:nvSpPr>
            <p:cNvPr id="35847" name="Text Box 69"/>
            <p:cNvSpPr txBox="1">
              <a:spLocks noChangeArrowheads="1"/>
            </p:cNvSpPr>
            <p:nvPr/>
          </p:nvSpPr>
          <p:spPr bwMode="auto">
            <a:xfrm>
              <a:off x="190500" y="1574800"/>
              <a:ext cx="6781800" cy="1092200"/>
            </a:xfrm>
            <a:prstGeom prst="rect">
              <a:avLst/>
            </a:prstGeom>
            <a:solidFill>
              <a:srgbClr val="CCFFCC"/>
            </a:solidFill>
            <a:ln w="38100" cmpd="dbl">
              <a:solidFill>
                <a:schemeClr val="tx1"/>
              </a:solidFill>
              <a:miter lim="800000"/>
              <a:headEnd/>
              <a:tailEnd/>
            </a:ln>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Sun Address (32-bit)</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E    F    F    F    F    B    2    C    </a:t>
              </a:r>
              <a:r>
                <a:rPr lang="en-US" sz="1800">
                  <a:solidFill>
                    <a:srgbClr val="000066"/>
                  </a:solidFill>
                </a:rPr>
                <a:t>Binary:</a:t>
              </a:r>
              <a:r>
                <a:rPr lang="en-US" sz="1800">
                  <a:solidFill>
                    <a:srgbClr val="000066"/>
                  </a:solidFill>
                  <a:latin typeface="Courier New" charset="0"/>
                </a:rPr>
                <a:t>  	1110 1111 1111 1111 1111 1011 0010 1100</a:t>
              </a:r>
            </a:p>
          </p:txBody>
        </p:sp>
        <p:grpSp>
          <p:nvGrpSpPr>
            <p:cNvPr id="35848" name="Group 6"/>
            <p:cNvGrpSpPr>
              <a:grpSpLocks/>
            </p:cNvGrpSpPr>
            <p:nvPr/>
          </p:nvGrpSpPr>
          <p:grpSpPr bwMode="auto">
            <a:xfrm>
              <a:off x="6546582" y="990600"/>
              <a:ext cx="2168586" cy="1752600"/>
              <a:chOff x="6546582" y="990600"/>
              <a:chExt cx="2168586" cy="1752600"/>
            </a:xfrm>
          </p:grpSpPr>
          <p:sp>
            <p:nvSpPr>
              <p:cNvPr id="35849" name="Text Box 62"/>
              <p:cNvSpPr txBox="1">
                <a:spLocks noChangeArrowheads="1"/>
              </p:cNvSpPr>
              <p:nvPr/>
            </p:nvSpPr>
            <p:spPr bwMode="auto">
              <a:xfrm>
                <a:off x="6546582" y="990600"/>
                <a:ext cx="2092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Big Endian Sun </a:t>
                </a:r>
                <a:r>
                  <a:rPr lang="en-US" sz="1800">
                    <a:solidFill>
                      <a:srgbClr val="000066"/>
                    </a:solidFill>
                    <a:latin typeface="Courier New" charset="0"/>
                  </a:rPr>
                  <a:t>P</a:t>
                </a:r>
                <a:endParaRPr lang="en-US" sz="1800">
                  <a:solidFill>
                    <a:srgbClr val="000066"/>
                  </a:solidFill>
                </a:endParaRPr>
              </a:p>
            </p:txBody>
          </p:sp>
          <p:grpSp>
            <p:nvGrpSpPr>
              <p:cNvPr id="35850" name="Group 57"/>
              <p:cNvGrpSpPr>
                <a:grpSpLocks/>
              </p:cNvGrpSpPr>
              <p:nvPr/>
            </p:nvGrpSpPr>
            <p:grpSpPr bwMode="auto">
              <a:xfrm>
                <a:off x="7261225" y="1447800"/>
                <a:ext cx="609600" cy="1219200"/>
                <a:chOff x="1632" y="2064"/>
                <a:chExt cx="384" cy="768"/>
              </a:xfrm>
            </p:grpSpPr>
            <p:sp>
              <p:nvSpPr>
                <p:cNvPr id="35853" name="Rectangle 58"/>
                <p:cNvSpPr>
                  <a:spLocks noChangeArrowheads="1"/>
                </p:cNvSpPr>
                <p:nvPr/>
              </p:nvSpPr>
              <p:spPr bwMode="auto">
                <a:xfrm>
                  <a:off x="1632" y="2448"/>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FF</a:t>
                  </a:r>
                </a:p>
              </p:txBody>
            </p:sp>
            <p:sp>
              <p:nvSpPr>
                <p:cNvPr id="35854" name="Rectangle 59"/>
                <p:cNvSpPr>
                  <a:spLocks noChangeArrowheads="1"/>
                </p:cNvSpPr>
                <p:nvPr/>
              </p:nvSpPr>
              <p:spPr bwMode="auto">
                <a:xfrm>
                  <a:off x="1632" y="2640"/>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EF</a:t>
                  </a:r>
                </a:p>
              </p:txBody>
            </p:sp>
            <p:sp>
              <p:nvSpPr>
                <p:cNvPr id="35855" name="Rectangle 60"/>
                <p:cNvSpPr>
                  <a:spLocks noChangeArrowheads="1"/>
                </p:cNvSpPr>
                <p:nvPr/>
              </p:nvSpPr>
              <p:spPr bwMode="auto">
                <a:xfrm>
                  <a:off x="1632" y="2064"/>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2C</a:t>
                  </a:r>
                </a:p>
              </p:txBody>
            </p:sp>
            <p:sp>
              <p:nvSpPr>
                <p:cNvPr id="35856" name="Rectangle 61"/>
                <p:cNvSpPr>
                  <a:spLocks noChangeArrowheads="1"/>
                </p:cNvSpPr>
                <p:nvPr/>
              </p:nvSpPr>
              <p:spPr bwMode="auto">
                <a:xfrm>
                  <a:off x="1632" y="2256"/>
                  <a:ext cx="384" cy="192"/>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FB</a:t>
                  </a:r>
                </a:p>
              </p:txBody>
            </p:sp>
          </p:grpSp>
          <p:sp>
            <p:nvSpPr>
              <p:cNvPr id="35851" name="TextBox 4"/>
              <p:cNvSpPr txBox="1">
                <a:spLocks noChangeArrowheads="1"/>
              </p:cNvSpPr>
              <p:nvPr/>
            </p:nvSpPr>
            <p:spPr bwMode="auto">
              <a:xfrm>
                <a:off x="7848600" y="2481590"/>
                <a:ext cx="8352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Low mem</a:t>
                </a:r>
              </a:p>
            </p:txBody>
          </p:sp>
          <p:sp>
            <p:nvSpPr>
              <p:cNvPr id="35852" name="TextBox 36"/>
              <p:cNvSpPr txBox="1">
                <a:spLocks noChangeArrowheads="1"/>
              </p:cNvSpPr>
              <p:nvPr/>
            </p:nvSpPr>
            <p:spPr bwMode="auto">
              <a:xfrm>
                <a:off x="7848600" y="1371600"/>
                <a:ext cx="866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High mem</a:t>
                </a:r>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40"/>
                                        </p:tgtEl>
                                        <p:attrNameLst>
                                          <p:attrName>style.visibility</p:attrName>
                                        </p:attrNameLst>
                                      </p:cBhvr>
                                      <p:to>
                                        <p:strVal val="visible"/>
                                      </p:to>
                                    </p:set>
                                    <p:animEffect transition="in" filter="fade">
                                      <p:cBhvr>
                                        <p:cTn id="22"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8" name="Rectangle 64"/>
          <p:cNvSpPr>
            <a:spLocks noGrp="1" noChangeArrowheads="1"/>
          </p:cNvSpPr>
          <p:nvPr>
            <p:ph type="title"/>
          </p:nvPr>
        </p:nvSpPr>
        <p:spPr/>
        <p:txBody>
          <a:bodyPr/>
          <a:lstStyle/>
          <a:p>
            <a:pPr eaLnBrk="1" hangingPunct="1">
              <a:defRPr/>
            </a:pPr>
            <a:r>
              <a:rPr lang="en-US" dirty="0" err="1" smtClean="0"/>
              <a:t>Endianness</a:t>
            </a:r>
            <a:r>
              <a:rPr lang="en-US" dirty="0" smtClean="0"/>
              <a:t> and Floats</a:t>
            </a:r>
            <a:endParaRPr lang="en-US" dirty="0"/>
          </a:p>
        </p:txBody>
      </p:sp>
      <p:sp>
        <p:nvSpPr>
          <p:cNvPr id="16449" name="Rectangle 65"/>
          <p:cNvSpPr>
            <a:spLocks noGrp="1" noChangeArrowheads="1"/>
          </p:cNvSpPr>
          <p:nvPr>
            <p:ph type="body" idx="1"/>
          </p:nvPr>
        </p:nvSpPr>
        <p:spPr/>
        <p:txBody>
          <a:bodyPr/>
          <a:lstStyle/>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Float F = 15213.0;</a:t>
            </a:r>
          </a:p>
        </p:txBody>
      </p:sp>
      <p:sp>
        <p:nvSpPr>
          <p:cNvPr id="36867" name="Text Box 25"/>
          <p:cNvSpPr txBox="1">
            <a:spLocks noChangeArrowheads="1"/>
          </p:cNvSpPr>
          <p:nvPr/>
        </p:nvSpPr>
        <p:spPr bwMode="auto">
          <a:xfrm>
            <a:off x="762000" y="1828800"/>
            <a:ext cx="6781800" cy="15049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0100 0110 0110 1101 1011 0100 0000 0000</a:t>
            </a:r>
          </a:p>
          <a:p>
            <a:pPr algn="l">
              <a:lnSpc>
                <a:spcPct val="100000"/>
              </a:lnSpc>
              <a:spcBef>
                <a:spcPct val="50000"/>
              </a:spcBef>
            </a:pPr>
            <a:r>
              <a:rPr lang="en-US" sz="1800">
                <a:solidFill>
                  <a:srgbClr val="FFFFFF"/>
                </a:solidFill>
              </a:rPr>
              <a:t>15213:</a:t>
            </a:r>
            <a:r>
              <a:rPr lang="en-US" sz="1800">
                <a:solidFill>
                  <a:srgbClr val="FFFFFF"/>
                </a:solidFill>
                <a:latin typeface="Courier New" charset="0"/>
              </a:rPr>
              <a:t>  	          1110 1101 1011 01</a:t>
            </a:r>
          </a:p>
        </p:txBody>
      </p:sp>
      <p:sp>
        <p:nvSpPr>
          <p:cNvPr id="3076" name="Text Box 26"/>
          <p:cNvSpPr txBox="1">
            <a:spLocks noChangeArrowheads="1"/>
          </p:cNvSpPr>
          <p:nvPr/>
        </p:nvSpPr>
        <p:spPr bwMode="auto">
          <a:xfrm>
            <a:off x="762000" y="3810000"/>
            <a:ext cx="7615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Not same as integer representation, but consistent across machines</a:t>
            </a:r>
          </a:p>
        </p:txBody>
      </p:sp>
      <p:sp>
        <p:nvSpPr>
          <p:cNvPr id="16447" name="Text Box 63"/>
          <p:cNvSpPr txBox="1">
            <a:spLocks noChangeArrowheads="1"/>
          </p:cNvSpPr>
          <p:nvPr/>
        </p:nvSpPr>
        <p:spPr bwMode="auto">
          <a:xfrm>
            <a:off x="762000" y="4191000"/>
            <a:ext cx="7208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Can see some relation to integer representation, but not obvious</a:t>
            </a:r>
          </a:p>
        </p:txBody>
      </p:sp>
      <p:sp>
        <p:nvSpPr>
          <p:cNvPr id="16450" name="Text Box 66"/>
          <p:cNvSpPr txBox="1">
            <a:spLocks noChangeArrowheads="1"/>
          </p:cNvSpPr>
          <p:nvPr/>
        </p:nvSpPr>
        <p:spPr bwMode="auto">
          <a:xfrm>
            <a:off x="762000" y="1828800"/>
            <a:ext cx="6781800" cy="15049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0100 0110 0110 1101 1011 0100 0000 0000</a:t>
            </a:r>
          </a:p>
          <a:p>
            <a:pPr algn="l">
              <a:lnSpc>
                <a:spcPct val="100000"/>
              </a:lnSpc>
              <a:spcBef>
                <a:spcPct val="50000"/>
              </a:spcBef>
            </a:pPr>
            <a:r>
              <a:rPr lang="en-US" sz="1800">
                <a:solidFill>
                  <a:srgbClr val="000066"/>
                </a:solidFill>
              </a:rPr>
              <a:t>15213:</a:t>
            </a:r>
            <a:r>
              <a:rPr lang="en-US" sz="1800">
                <a:solidFill>
                  <a:srgbClr val="000066"/>
                </a:solidFill>
                <a:latin typeface="Courier New" charset="0"/>
              </a:rPr>
              <a:t>  	          1110 1101 1011 01</a:t>
            </a:r>
          </a:p>
        </p:txBody>
      </p:sp>
      <p:grpSp>
        <p:nvGrpSpPr>
          <p:cNvPr id="7" name="Group 62"/>
          <p:cNvGrpSpPr>
            <a:grpSpLocks/>
          </p:cNvGrpSpPr>
          <p:nvPr/>
        </p:nvGrpSpPr>
        <p:grpSpPr bwMode="auto">
          <a:xfrm>
            <a:off x="762000" y="1828800"/>
            <a:ext cx="6781800" cy="1828800"/>
            <a:chOff x="480" y="2352"/>
            <a:chExt cx="4272" cy="1152"/>
          </a:xfrm>
        </p:grpSpPr>
        <p:sp>
          <p:nvSpPr>
            <p:cNvPr id="36894" name="Line 28"/>
            <p:cNvSpPr>
              <a:spLocks noChangeShapeType="1"/>
            </p:cNvSpPr>
            <p:nvPr/>
          </p:nvSpPr>
          <p:spPr bwMode="auto">
            <a:xfrm>
              <a:off x="2160" y="33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29"/>
            <p:cNvSpPr>
              <a:spLocks noChangeShapeType="1"/>
            </p:cNvSpPr>
            <p:nvPr/>
          </p:nvSpPr>
          <p:spPr bwMode="auto">
            <a:xfrm>
              <a:off x="3552" y="33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30"/>
            <p:cNvSpPr>
              <a:spLocks noChangeShapeType="1"/>
            </p:cNvSpPr>
            <p:nvPr/>
          </p:nvSpPr>
          <p:spPr bwMode="auto">
            <a:xfrm>
              <a:off x="2160" y="3408"/>
              <a:ext cx="139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7" name="Text Box 61"/>
            <p:cNvSpPr txBox="1">
              <a:spLocks noChangeArrowheads="1"/>
            </p:cNvSpPr>
            <p:nvPr/>
          </p:nvSpPr>
          <p:spPr bwMode="auto">
            <a:xfrm>
              <a:off x="480" y="2352"/>
              <a:ext cx="4272" cy="94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1084263" algn="l"/>
                </a:tabLst>
                <a:defRPr sz="2400" b="1">
                  <a:solidFill>
                    <a:schemeClr val="tx1"/>
                  </a:solidFill>
                  <a:latin typeface="Helvetica" charset="0"/>
                  <a:ea typeface="ＭＳ Ｐゴシック" charset="0"/>
                  <a:cs typeface="ＭＳ Ｐゴシック" charset="0"/>
                </a:defRPr>
              </a:lvl1pPr>
              <a:lvl2pPr marL="742950" indent="-285750">
                <a:tabLst>
                  <a:tab pos="1084263" algn="l"/>
                </a:tabLst>
                <a:defRPr sz="2400" b="1">
                  <a:solidFill>
                    <a:schemeClr val="tx1"/>
                  </a:solidFill>
                  <a:latin typeface="Helvetica" charset="0"/>
                  <a:ea typeface="ＭＳ Ｐゴシック" charset="0"/>
                </a:defRPr>
              </a:lvl2pPr>
              <a:lvl3pPr marL="1143000" indent="-228600">
                <a:tabLst>
                  <a:tab pos="1084263" algn="l"/>
                </a:tabLst>
                <a:defRPr sz="2400" b="1">
                  <a:solidFill>
                    <a:schemeClr val="tx1"/>
                  </a:solidFill>
                  <a:latin typeface="Helvetica" charset="0"/>
                  <a:ea typeface="ＭＳ Ｐゴシック" charset="0"/>
                </a:defRPr>
              </a:lvl3pPr>
              <a:lvl4pPr marL="1600200" indent="-228600">
                <a:tabLst>
                  <a:tab pos="1084263" algn="l"/>
                </a:tabLst>
                <a:defRPr sz="2400" b="1">
                  <a:solidFill>
                    <a:schemeClr val="tx1"/>
                  </a:solidFill>
                  <a:latin typeface="Helvetica" charset="0"/>
                  <a:ea typeface="ＭＳ Ｐゴシック" charset="0"/>
                </a:defRPr>
              </a:lvl4pPr>
              <a:lvl5pPr marL="2057400" indent="-228600">
                <a:tabLst>
                  <a:tab pos="1084263"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1084263" algn="l"/>
                </a:tabLs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IEEE Single Precision Floating Point Representation</a:t>
              </a:r>
            </a:p>
            <a:p>
              <a:pPr algn="l">
                <a:lnSpc>
                  <a:spcPct val="100000"/>
                </a:lnSpc>
                <a:spcBef>
                  <a:spcPct val="50000"/>
                </a:spcBef>
              </a:pPr>
              <a:r>
                <a:rPr lang="en-US" sz="1800">
                  <a:solidFill>
                    <a:srgbClr val="000066"/>
                  </a:solidFill>
                </a:rPr>
                <a:t>Hex:</a:t>
              </a:r>
              <a:r>
                <a:rPr lang="en-US" sz="1800">
                  <a:solidFill>
                    <a:srgbClr val="000066"/>
                  </a:solidFill>
                  <a:latin typeface="Courier New" charset="0"/>
                </a:rPr>
                <a:t>  	  4    6    6    D    B    4    0    0    </a:t>
              </a:r>
              <a:r>
                <a:rPr lang="en-US" sz="1800">
                  <a:solidFill>
                    <a:srgbClr val="000066"/>
                  </a:solidFill>
                </a:rPr>
                <a:t>Binary:</a:t>
              </a:r>
              <a:r>
                <a:rPr lang="en-US" sz="1800">
                  <a:solidFill>
                    <a:srgbClr val="000066"/>
                  </a:solidFill>
                  <a:latin typeface="Courier New" charset="0"/>
                </a:rPr>
                <a:t>  	0100 0110 0</a:t>
              </a:r>
              <a:r>
                <a:rPr lang="en-US" sz="1800">
                  <a:solidFill>
                    <a:srgbClr val="CC0000"/>
                  </a:solidFill>
                  <a:latin typeface="Courier New" charset="0"/>
                </a:rPr>
                <a:t>110 1101 1011 01</a:t>
              </a:r>
              <a:r>
                <a:rPr lang="en-US" sz="1800">
                  <a:solidFill>
                    <a:srgbClr val="000066"/>
                  </a:solidFill>
                  <a:latin typeface="Courier New" charset="0"/>
                </a:rPr>
                <a:t>00 0000 0000</a:t>
              </a:r>
            </a:p>
            <a:p>
              <a:pPr algn="l">
                <a:lnSpc>
                  <a:spcPct val="100000"/>
                </a:lnSpc>
                <a:spcBef>
                  <a:spcPct val="50000"/>
                </a:spcBef>
              </a:pPr>
              <a:r>
                <a:rPr lang="en-US" sz="1800">
                  <a:solidFill>
                    <a:srgbClr val="000066"/>
                  </a:solidFill>
                </a:rPr>
                <a:t>15213:</a:t>
              </a:r>
              <a:r>
                <a:rPr lang="en-US" sz="1800">
                  <a:solidFill>
                    <a:srgbClr val="000066"/>
                  </a:solidFill>
                  <a:latin typeface="Courier New" charset="0"/>
                </a:rPr>
                <a:t>  	          1110 1101 1011 01</a:t>
              </a:r>
            </a:p>
          </p:txBody>
        </p:sp>
      </p:grpSp>
      <p:grpSp>
        <p:nvGrpSpPr>
          <p:cNvPr id="2" name="Group 1"/>
          <p:cNvGrpSpPr>
            <a:grpSpLocks/>
          </p:cNvGrpSpPr>
          <p:nvPr/>
        </p:nvGrpSpPr>
        <p:grpSpPr bwMode="auto">
          <a:xfrm>
            <a:off x="2133600" y="4648200"/>
            <a:ext cx="3956050" cy="1981200"/>
            <a:chOff x="2133600" y="4648200"/>
            <a:chExt cx="3956052" cy="1981200"/>
          </a:xfrm>
        </p:grpSpPr>
        <p:grpSp>
          <p:nvGrpSpPr>
            <p:cNvPr id="36873" name="Group 32"/>
            <p:cNvGrpSpPr>
              <a:grpSpLocks/>
            </p:cNvGrpSpPr>
            <p:nvPr/>
          </p:nvGrpSpPr>
          <p:grpSpPr bwMode="auto">
            <a:xfrm>
              <a:off x="4571999" y="4648200"/>
              <a:ext cx="1517653" cy="1906587"/>
              <a:chOff x="319" y="1631"/>
              <a:chExt cx="956" cy="1201"/>
            </a:xfrm>
          </p:grpSpPr>
          <p:grpSp>
            <p:nvGrpSpPr>
              <p:cNvPr id="36888" name="Group 33"/>
              <p:cNvGrpSpPr>
                <a:grpSpLocks/>
              </p:cNvGrpSpPr>
              <p:nvPr/>
            </p:nvGrpSpPr>
            <p:grpSpPr bwMode="auto">
              <a:xfrm>
                <a:off x="576" y="2064"/>
                <a:ext cx="384" cy="768"/>
                <a:chOff x="1152" y="2160"/>
                <a:chExt cx="384" cy="768"/>
              </a:xfrm>
            </p:grpSpPr>
            <p:sp>
              <p:nvSpPr>
                <p:cNvPr id="36890" name="Rectangle 34"/>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6891" name="Rectangle 35"/>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B4</a:t>
                  </a:r>
                </a:p>
              </p:txBody>
            </p:sp>
            <p:sp>
              <p:nvSpPr>
                <p:cNvPr id="36892" name="Rectangle 36"/>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6D</a:t>
                  </a:r>
                </a:p>
              </p:txBody>
            </p:sp>
            <p:sp>
              <p:nvSpPr>
                <p:cNvPr id="36893" name="Rectangle 37"/>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46</a:t>
                  </a:r>
                </a:p>
              </p:txBody>
            </p:sp>
          </p:grpSp>
          <p:sp>
            <p:nvSpPr>
              <p:cNvPr id="36889" name="Text Box 38"/>
              <p:cNvSpPr txBox="1">
                <a:spLocks noChangeArrowheads="1"/>
              </p:cNvSpPr>
              <p:nvPr/>
            </p:nvSpPr>
            <p:spPr bwMode="auto">
              <a:xfrm>
                <a:off x="319" y="1631"/>
                <a:ext cx="95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  Big Endian</a:t>
                </a:r>
              </a:p>
              <a:p>
                <a:pPr>
                  <a:lnSpc>
                    <a:spcPct val="100000"/>
                  </a:lnSpc>
                </a:pPr>
                <a:r>
                  <a:rPr lang="en-US" sz="1800">
                    <a:solidFill>
                      <a:srgbClr val="000066"/>
                    </a:solidFill>
                  </a:rPr>
                  <a:t>Sun </a:t>
                </a:r>
                <a:r>
                  <a:rPr lang="en-US" sz="1800">
                    <a:solidFill>
                      <a:srgbClr val="000066"/>
                    </a:solidFill>
                    <a:latin typeface="Courier New" charset="0"/>
                  </a:rPr>
                  <a:t>F</a:t>
                </a:r>
                <a:endParaRPr lang="en-US" sz="1800">
                  <a:solidFill>
                    <a:srgbClr val="000066"/>
                  </a:solidFill>
                </a:endParaRPr>
              </a:p>
            </p:txBody>
          </p:sp>
        </p:grpSp>
        <p:grpSp>
          <p:nvGrpSpPr>
            <p:cNvPr id="36874" name="Group 39"/>
            <p:cNvGrpSpPr>
              <a:grpSpLocks/>
            </p:cNvGrpSpPr>
            <p:nvPr/>
          </p:nvGrpSpPr>
          <p:grpSpPr bwMode="auto">
            <a:xfrm>
              <a:off x="2519365" y="4648200"/>
              <a:ext cx="1708152" cy="1906587"/>
              <a:chOff x="1298" y="1631"/>
              <a:chExt cx="1076" cy="1201"/>
            </a:xfrm>
          </p:grpSpPr>
          <p:grpSp>
            <p:nvGrpSpPr>
              <p:cNvPr id="36882" name="Group 40"/>
              <p:cNvGrpSpPr>
                <a:grpSpLocks/>
              </p:cNvGrpSpPr>
              <p:nvPr/>
            </p:nvGrpSpPr>
            <p:grpSpPr bwMode="auto">
              <a:xfrm>
                <a:off x="1632" y="2064"/>
                <a:ext cx="384" cy="768"/>
                <a:chOff x="1632" y="2064"/>
                <a:chExt cx="384" cy="768"/>
              </a:xfrm>
            </p:grpSpPr>
            <p:sp>
              <p:nvSpPr>
                <p:cNvPr id="36884" name="Rectangle 41"/>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B4</a:t>
                  </a:r>
                </a:p>
              </p:txBody>
            </p:sp>
            <p:sp>
              <p:nvSpPr>
                <p:cNvPr id="36885" name="Rectangle 42"/>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36886" name="Rectangle 43"/>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46</a:t>
                  </a:r>
                </a:p>
              </p:txBody>
            </p:sp>
            <p:sp>
              <p:nvSpPr>
                <p:cNvPr id="36887" name="Rectangle 44"/>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6D</a:t>
                  </a:r>
                </a:p>
              </p:txBody>
            </p:sp>
          </p:grpSp>
          <p:sp>
            <p:nvSpPr>
              <p:cNvPr id="36883" name="Text Box 45"/>
              <p:cNvSpPr txBox="1">
                <a:spLocks noChangeArrowheads="1"/>
              </p:cNvSpPr>
              <p:nvPr/>
            </p:nvSpPr>
            <p:spPr bwMode="auto">
              <a:xfrm>
                <a:off x="1298" y="1631"/>
                <a:ext cx="107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Little Endian</a:t>
                </a:r>
              </a:p>
              <a:p>
                <a:pPr>
                  <a:lnSpc>
                    <a:spcPct val="100000"/>
                  </a:lnSpc>
                </a:pPr>
                <a:r>
                  <a:rPr lang="en-US" sz="1800">
                    <a:solidFill>
                      <a:srgbClr val="000066"/>
                    </a:solidFill>
                  </a:rPr>
                  <a:t>Linux/Alpha </a:t>
                </a:r>
                <a:r>
                  <a:rPr lang="en-US" sz="1800">
                    <a:solidFill>
                      <a:srgbClr val="000066"/>
                    </a:solidFill>
                    <a:latin typeface="Courier New" charset="0"/>
                  </a:rPr>
                  <a:t>F</a:t>
                </a:r>
                <a:endParaRPr lang="en-US" sz="1800">
                  <a:solidFill>
                    <a:srgbClr val="000066"/>
                  </a:solidFill>
                </a:endParaRPr>
              </a:p>
            </p:txBody>
          </p:sp>
        </p:grpSp>
        <p:grpSp>
          <p:nvGrpSpPr>
            <p:cNvPr id="36875" name="Group 60"/>
            <p:cNvGrpSpPr>
              <a:grpSpLocks/>
            </p:cNvGrpSpPr>
            <p:nvPr/>
          </p:nvGrpSpPr>
          <p:grpSpPr bwMode="auto">
            <a:xfrm>
              <a:off x="3776662" y="5487987"/>
              <a:ext cx="1066800" cy="914400"/>
              <a:chOff x="3456" y="1296"/>
              <a:chExt cx="672" cy="576"/>
            </a:xfrm>
          </p:grpSpPr>
          <p:sp>
            <p:nvSpPr>
              <p:cNvPr id="36878" name="Line 46"/>
              <p:cNvSpPr>
                <a:spLocks noChangeShapeType="1"/>
              </p:cNvSpPr>
              <p:nvPr/>
            </p:nvSpPr>
            <p:spPr bwMode="auto">
              <a:xfrm>
                <a:off x="3456" y="1296"/>
                <a:ext cx="672" cy="57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47"/>
              <p:cNvSpPr>
                <a:spLocks noChangeShapeType="1"/>
              </p:cNvSpPr>
              <p:nvPr/>
            </p:nvSpPr>
            <p:spPr bwMode="auto">
              <a:xfrm>
                <a:off x="3456" y="1488"/>
                <a:ext cx="672"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48"/>
              <p:cNvSpPr>
                <a:spLocks noChangeShapeType="1"/>
              </p:cNvSpPr>
              <p:nvPr/>
            </p:nvSpPr>
            <p:spPr bwMode="auto">
              <a:xfrm flipV="1">
                <a:off x="3456" y="1488"/>
                <a:ext cx="672"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49"/>
              <p:cNvSpPr>
                <a:spLocks noChangeShapeType="1"/>
              </p:cNvSpPr>
              <p:nvPr/>
            </p:nvSpPr>
            <p:spPr bwMode="auto">
              <a:xfrm flipV="1">
                <a:off x="3456" y="1296"/>
                <a:ext cx="672" cy="57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6876" name="TextBox 31"/>
            <p:cNvSpPr txBox="1">
              <a:spLocks noChangeArrowheads="1"/>
            </p:cNvSpPr>
            <p:nvPr/>
          </p:nvSpPr>
          <p:spPr bwMode="auto">
            <a:xfrm>
              <a:off x="2133600" y="6367790"/>
              <a:ext cx="8352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Low mem</a:t>
              </a:r>
            </a:p>
          </p:txBody>
        </p:sp>
        <p:sp>
          <p:nvSpPr>
            <p:cNvPr id="36877" name="TextBox 32"/>
            <p:cNvSpPr txBox="1">
              <a:spLocks noChangeArrowheads="1"/>
            </p:cNvSpPr>
            <p:nvPr/>
          </p:nvSpPr>
          <p:spPr bwMode="auto">
            <a:xfrm>
              <a:off x="2133600" y="5257800"/>
              <a:ext cx="866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pPr>
              <a:r>
                <a:rPr lang="en-US" sz="1100">
                  <a:solidFill>
                    <a:srgbClr val="000066"/>
                  </a:solidFill>
                </a:rPr>
                <a:t>High mem</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dissolve">
                                      <p:cBhvr>
                                        <p:cTn id="11" dur="5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447">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16447" grpId="0" build="p" autoUpdateAnimBg="0"/>
      <p:bldP spid="1645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Representing Characters</a:t>
            </a:r>
          </a:p>
        </p:txBody>
      </p:sp>
      <p:sp>
        <p:nvSpPr>
          <p:cNvPr id="3" name="Content Placeholder 2"/>
          <p:cNvSpPr>
            <a:spLocks noGrp="1"/>
          </p:cNvSpPr>
          <p:nvPr>
            <p:ph idx="1"/>
          </p:nvPr>
        </p:nvSpPr>
        <p:spPr>
          <a:xfrm>
            <a:off x="290513" y="1143000"/>
            <a:ext cx="4281487" cy="5224463"/>
          </a:xfrm>
        </p:spPr>
        <p:txBody>
          <a:bodyPr/>
          <a:lstStyle/>
          <a:p>
            <a:pPr>
              <a:defRPr/>
            </a:pPr>
            <a:r>
              <a:rPr lang="en-US" sz="2000" dirty="0">
                <a:latin typeface="Helvetica" charset="0"/>
                <a:ea typeface="ＭＳ Ｐゴシック" charset="0"/>
                <a:cs typeface="ＭＳ Ｐゴシック" charset="0"/>
              </a:rPr>
              <a:t>Actually unsigned characters, via ASCII (American Standard Code for Information Exchange)</a:t>
            </a:r>
          </a:p>
          <a:p>
            <a:pPr>
              <a:defRPr/>
            </a:pPr>
            <a:r>
              <a:rPr lang="en-US" sz="2000" dirty="0">
                <a:latin typeface="Helvetica" charset="0"/>
                <a:ea typeface="ＭＳ Ｐゴシック" charset="0"/>
                <a:cs typeface="ＭＳ Ｐゴシック" charset="0"/>
              </a:rPr>
              <a:t>The alphabet, numbers, punctuation, and symbols are encoded via an 8-bit ASCII table</a:t>
            </a:r>
            <a:r>
              <a:rPr lang="en-US" sz="2000"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pPr>
              <a:defRPr/>
            </a:pPr>
            <a:r>
              <a:rPr lang="en-US" sz="2000" dirty="0">
                <a:latin typeface="Helvetica" charset="0"/>
                <a:ea typeface="ＭＳ Ｐゴシック" charset="0"/>
                <a:cs typeface="ＭＳ Ｐゴシック" charset="0"/>
              </a:rPr>
              <a:t>Example: numbers start with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0</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0x30, capital letters start at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A</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0x41 = 65, lower case letter </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a</a:t>
            </a:r>
            <a:r>
              <a:rPr lang="ja-JP" altLang="en-US" sz="2000" dirty="0">
                <a:latin typeface="Helvetica" charset="0"/>
                <a:ea typeface="ＭＳ Ｐゴシック" charset="0"/>
                <a:cs typeface="ＭＳ Ｐゴシック" charset="0"/>
              </a:rPr>
              <a:t>’</a:t>
            </a:r>
            <a:r>
              <a:rPr lang="en-US" sz="2000" dirty="0">
                <a:latin typeface="Helvetica" charset="0"/>
                <a:ea typeface="ＭＳ Ｐゴシック" charset="0"/>
                <a:cs typeface="ＭＳ Ｐゴシック" charset="0"/>
              </a:rPr>
              <a:t> = </a:t>
            </a:r>
            <a:r>
              <a:rPr lang="en-US" sz="2000" dirty="0" smtClean="0">
                <a:latin typeface="Helvetica" charset="0"/>
                <a:ea typeface="ＭＳ Ｐゴシック" charset="0"/>
                <a:cs typeface="ＭＳ Ｐゴシック" charset="0"/>
              </a:rPr>
              <a:t>0x61</a:t>
            </a:r>
          </a:p>
          <a:p>
            <a:pPr>
              <a:defRPr/>
            </a:pPr>
            <a:r>
              <a:rPr lang="en-US" sz="2000" dirty="0" err="1" smtClean="0">
                <a:latin typeface="Helvetica" charset="0"/>
                <a:ea typeface="ＭＳ Ｐゴシック" charset="0"/>
                <a:cs typeface="ＭＳ Ｐゴシック" charset="0"/>
              </a:rPr>
              <a:t>Endianness</a:t>
            </a:r>
            <a:r>
              <a:rPr lang="en-US" sz="2000" dirty="0" smtClean="0">
                <a:latin typeface="Helvetica" charset="0"/>
                <a:ea typeface="ＭＳ Ｐゴシック" charset="0"/>
                <a:cs typeface="ＭＳ Ｐゴシック" charset="0"/>
              </a:rPr>
              <a:t> doesn’t affect character representations</a:t>
            </a:r>
            <a:endParaRPr lang="en-US" sz="2000"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
        <p:nvSpPr>
          <p:cNvPr id="37891" name="TextBox 4"/>
          <p:cNvSpPr txBox="1">
            <a:spLocks noChangeArrowheads="1"/>
          </p:cNvSpPr>
          <p:nvPr/>
        </p:nvSpPr>
        <p:spPr bwMode="auto">
          <a:xfrm>
            <a:off x="6477000" y="762000"/>
            <a:ext cx="736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(hex)</a:t>
            </a:r>
          </a:p>
        </p:txBody>
      </p:sp>
      <p:pic>
        <p:nvPicPr>
          <p:cNvPr id="378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898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Data Lab is due Friday Sept </a:t>
            </a:r>
            <a:r>
              <a:rPr lang="en-US" dirty="0" smtClean="0">
                <a:latin typeface="Helvetica" charset="0"/>
                <a:ea typeface="ＭＳ Ｐゴシック" charset="0"/>
                <a:cs typeface="ＭＳ Ｐゴシック" charset="0"/>
              </a:rPr>
              <a:t>13 </a:t>
            </a:r>
            <a:r>
              <a:rPr lang="en-US" dirty="0" smtClean="0">
                <a:latin typeface="Helvetica" charset="0"/>
                <a:ea typeface="ＭＳ Ｐゴシック" charset="0"/>
                <a:cs typeface="ＭＳ Ｐゴシック" charset="0"/>
              </a:rPr>
              <a:t>by 11:55 pm</a:t>
            </a:r>
          </a:p>
          <a:p>
            <a:pPr lvl="1">
              <a:defRPr/>
            </a:pPr>
            <a:r>
              <a:rPr lang="en-US" dirty="0" smtClean="0">
                <a:latin typeface="Helvetica" charset="0"/>
                <a:ea typeface="ＭＳ Ｐゴシック" charset="0"/>
                <a:cs typeface="ＭＳ Ｐゴシック" charset="0"/>
              </a:rPr>
              <a:t>Grading interview time slots released probably Friday – sign up for 12-minute slots that are spread over next week M-F</a:t>
            </a:r>
          </a:p>
          <a:p>
            <a:pPr lvl="1">
              <a:defRPr/>
            </a:pPr>
            <a:r>
              <a:rPr lang="en-US" dirty="0" smtClean="0">
                <a:latin typeface="Helvetica" charset="0"/>
                <a:ea typeface="ＭＳ Ｐゴシック" charset="0"/>
                <a:cs typeface="ＭＳ Ｐゴシック" charset="0"/>
              </a:rPr>
              <a:t>Checked with anti-plagiarism software, so do your own work</a:t>
            </a:r>
          </a:p>
          <a:p>
            <a:pPr>
              <a:defRPr/>
            </a:pPr>
            <a:r>
              <a:rPr lang="en-US" dirty="0" smtClean="0">
                <a:latin typeface="Helvetica" charset="0"/>
                <a:ea typeface="ＭＳ Ｐゴシック" charset="0"/>
                <a:cs typeface="ＭＳ Ｐゴシック" charset="0"/>
              </a:rPr>
              <a:t>Upcoming assignments</a:t>
            </a:r>
          </a:p>
          <a:p>
            <a:pPr lvl="1">
              <a:defRPr/>
            </a:pPr>
            <a:r>
              <a:rPr lang="en-US" dirty="0" smtClean="0">
                <a:latin typeface="Helvetica" charset="0"/>
                <a:ea typeface="ＭＳ Ｐゴシック" charset="0"/>
                <a:cs typeface="ＭＳ Ｐゴシック" charset="0"/>
              </a:rPr>
              <a:t>Next Assembly Quiz will be released </a:t>
            </a:r>
            <a:r>
              <a:rPr lang="en-US" dirty="0" smtClean="0">
                <a:latin typeface="Helvetica" charset="0"/>
                <a:ea typeface="ＭＳ Ｐゴシック" charset="0"/>
                <a:cs typeface="ＭＳ Ｐゴシック" charset="0"/>
              </a:rPr>
              <a:t>soon</a:t>
            </a:r>
          </a:p>
          <a:p>
            <a:pPr lvl="1">
              <a:buClr>
                <a:srgbClr val="660033"/>
              </a:buClr>
              <a:defRPr/>
            </a:pPr>
            <a:r>
              <a:rPr lang="en-US" dirty="0" smtClean="0">
                <a:solidFill>
                  <a:srgbClr val="000066"/>
                </a:solidFill>
                <a:latin typeface="Helvetica" charset="0"/>
                <a:ea typeface="ＭＳ Ｐゴシック" charset="0"/>
                <a:cs typeface="ＭＳ Ｐゴシック" charset="0"/>
              </a:rPr>
              <a:t>Bomb </a:t>
            </a:r>
            <a:r>
              <a:rPr lang="en-US" dirty="0" smtClean="0">
                <a:solidFill>
                  <a:srgbClr val="000066"/>
                </a:solidFill>
                <a:latin typeface="Helvetica" charset="0"/>
                <a:ea typeface="ＭＳ Ｐゴシック" charset="0"/>
                <a:cs typeface="ＭＳ Ｐゴシック" charset="0"/>
              </a:rPr>
              <a:t>Lab #2 released </a:t>
            </a:r>
            <a:r>
              <a:rPr lang="en-US" dirty="0" smtClean="0">
                <a:solidFill>
                  <a:srgbClr val="000066"/>
                </a:solidFill>
                <a:latin typeface="Helvetica" charset="0"/>
                <a:ea typeface="ＭＳ Ｐゴシック" charset="0"/>
                <a:cs typeface="ＭＳ Ｐゴシック" charset="0"/>
              </a:rPr>
              <a:t>soon, </a:t>
            </a:r>
            <a:r>
              <a:rPr lang="en-US" dirty="0" smtClean="0">
                <a:solidFill>
                  <a:srgbClr val="000066"/>
                </a:solidFill>
                <a:latin typeface="Helvetica" charset="0"/>
                <a:ea typeface="ＭＳ Ｐゴシック" charset="0"/>
                <a:cs typeface="ＭＳ Ｐゴシック" charset="0"/>
              </a:rPr>
              <a:t>then due 3 weeks after that</a:t>
            </a:r>
            <a:endParaRPr lang="en-US" dirty="0">
              <a:solidFill>
                <a:srgbClr val="000066"/>
              </a:solidFill>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Read Chapter 3.1-3.12 (except 3.11)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137522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8" name="Rectangle 28"/>
          <p:cNvSpPr>
            <a:spLocks noChangeArrowheads="1"/>
          </p:cNvSpPr>
          <p:nvPr/>
        </p:nvSpPr>
        <p:spPr bwMode="auto">
          <a:xfrm>
            <a:off x="5486400" y="1066800"/>
            <a:ext cx="3429000" cy="533400"/>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charset="0"/>
              <a:buNone/>
              <a:defRPr/>
            </a:pPr>
            <a:r>
              <a:rPr lang="en-US" sz="2000">
                <a:solidFill>
                  <a:srgbClr val="003300"/>
                </a:solidFill>
                <a:effectLst>
                  <a:outerShdw blurRad="38100" dist="38100" dir="2700000" algn="tl">
                    <a:srgbClr val="DDDDDD"/>
                  </a:outerShdw>
                </a:effectLst>
                <a:latin typeface="Courier New" charset="0"/>
              </a:rPr>
              <a:t>char S[6] = "15213";</a:t>
            </a:r>
          </a:p>
        </p:txBody>
      </p:sp>
      <p:sp>
        <p:nvSpPr>
          <p:cNvPr id="20528" name="Rectangle 48"/>
          <p:cNvSpPr>
            <a:spLocks noGrp="1" noChangeArrowheads="1"/>
          </p:cNvSpPr>
          <p:nvPr>
            <p:ph type="title"/>
          </p:nvPr>
        </p:nvSpPr>
        <p:spPr/>
        <p:txBody>
          <a:bodyPr/>
          <a:lstStyle/>
          <a:p>
            <a:pPr eaLnBrk="1" hangingPunct="1">
              <a:defRPr/>
            </a:pPr>
            <a:r>
              <a:rPr lang="en-US" dirty="0" smtClean="0"/>
              <a:t>Representing Strings</a:t>
            </a:r>
            <a:endParaRPr lang="en-US" dirty="0"/>
          </a:p>
        </p:txBody>
      </p:sp>
      <p:sp>
        <p:nvSpPr>
          <p:cNvPr id="20529" name="Rectangle 49"/>
          <p:cNvSpPr>
            <a:spLocks noGrp="1" noChangeArrowheads="1"/>
          </p:cNvSpPr>
          <p:nvPr>
            <p:ph type="body" idx="1"/>
          </p:nvPr>
        </p:nvSpPr>
        <p:spPr>
          <a:xfrm>
            <a:off x="290513" y="1220788"/>
            <a:ext cx="8472487" cy="3503612"/>
          </a:xfrm>
        </p:spPr>
        <p:txBody>
          <a:bodyPr/>
          <a:lstStyle/>
          <a:p>
            <a:pPr eaLnBrk="1" hangingPunct="1">
              <a:buFont typeface="Wingdings" pitchFamily="-112" charset="2"/>
              <a:buNone/>
              <a:defRPr/>
            </a:pPr>
            <a:r>
              <a:rPr lang="en-US" dirty="0"/>
              <a:t>Strings in C</a:t>
            </a:r>
          </a:p>
          <a:p>
            <a:pPr lvl="1" eaLnBrk="1" hangingPunct="1">
              <a:buFont typeface="Wingdings" pitchFamily="-112" charset="2"/>
              <a:buChar char="n"/>
              <a:defRPr/>
            </a:pPr>
            <a:r>
              <a:rPr lang="en-US" dirty="0">
                <a:ea typeface="ＭＳ Ｐゴシック" pitchFamily="-112" charset="-128"/>
              </a:rPr>
              <a:t>Represented by array of characters</a:t>
            </a:r>
          </a:p>
          <a:p>
            <a:pPr lvl="1" eaLnBrk="1" hangingPunct="1">
              <a:buFont typeface="Wingdings" pitchFamily="-112" charset="2"/>
              <a:buChar char="n"/>
              <a:defRPr/>
            </a:pPr>
            <a:r>
              <a:rPr lang="en-US" dirty="0">
                <a:ea typeface="ＭＳ Ｐゴシック" pitchFamily="-112" charset="-128"/>
              </a:rPr>
              <a:t>Each character encoded in ASCII </a:t>
            </a:r>
            <a:r>
              <a:rPr lang="en-US" dirty="0" smtClean="0">
                <a:ea typeface="ＭＳ Ｐゴシック" pitchFamily="-112" charset="-128"/>
              </a:rPr>
              <a:t>format</a:t>
            </a:r>
          </a:p>
          <a:p>
            <a:pPr lvl="2" eaLnBrk="1" hangingPunct="1">
              <a:buFont typeface="Wingdings" pitchFamily="-112" charset="2"/>
              <a:buChar char="n"/>
              <a:defRPr/>
            </a:pPr>
            <a:r>
              <a:rPr lang="en-US" sz="2000" i="1" dirty="0" smtClean="0">
                <a:ea typeface="ＭＳ Ｐゴシック" pitchFamily="-112" charset="-128"/>
              </a:rPr>
              <a:t>‘1’ = 0x31</a:t>
            </a:r>
          </a:p>
          <a:p>
            <a:pPr lvl="2" eaLnBrk="1" hangingPunct="1">
              <a:buFont typeface="Wingdings" pitchFamily="-112" charset="2"/>
              <a:buChar char="n"/>
              <a:defRPr/>
            </a:pPr>
            <a:r>
              <a:rPr lang="en-US" sz="2000" i="1" dirty="0" smtClean="0">
                <a:ea typeface="ＭＳ Ｐゴシック" pitchFamily="-112" charset="-128"/>
              </a:rPr>
              <a:t>‘5’ = 0x35</a:t>
            </a:r>
          </a:p>
          <a:p>
            <a:pPr lvl="2" eaLnBrk="1" hangingPunct="1">
              <a:buFont typeface="Wingdings" pitchFamily="-112" charset="2"/>
              <a:buChar char="n"/>
              <a:defRPr/>
            </a:pPr>
            <a:r>
              <a:rPr lang="en-US" sz="2000" i="1" dirty="0" smtClean="0">
                <a:ea typeface="ＭＳ Ｐゴシック" pitchFamily="-112" charset="-128"/>
              </a:rPr>
              <a:t>‘2’ = 0x32</a:t>
            </a:r>
          </a:p>
          <a:p>
            <a:pPr lvl="2" eaLnBrk="1" hangingPunct="1">
              <a:buFont typeface="Wingdings" pitchFamily="-112" charset="2"/>
              <a:buChar char="n"/>
              <a:defRPr/>
            </a:pPr>
            <a:r>
              <a:rPr lang="en-US" sz="2000" i="1" dirty="0" smtClean="0">
                <a:ea typeface="ＭＳ Ｐゴシック" pitchFamily="-112" charset="-128"/>
              </a:rPr>
              <a:t>‘1’ = 0x31</a:t>
            </a:r>
          </a:p>
          <a:p>
            <a:pPr lvl="2" eaLnBrk="1" hangingPunct="1">
              <a:buFont typeface="Wingdings" pitchFamily="-112" charset="2"/>
              <a:buChar char="n"/>
              <a:defRPr/>
            </a:pPr>
            <a:r>
              <a:rPr lang="en-US" sz="2000" i="1" dirty="0" smtClean="0">
                <a:ea typeface="ＭＳ Ｐゴシック" pitchFamily="-112" charset="-128"/>
              </a:rPr>
              <a:t>‘3’ = 0x33</a:t>
            </a:r>
            <a:endParaRPr lang="en-US" sz="2000" i="1" dirty="0">
              <a:ea typeface="ＭＳ Ｐゴシック" pitchFamily="-112" charset="-128"/>
            </a:endParaRPr>
          </a:p>
          <a:p>
            <a:pPr lvl="1" eaLnBrk="1" hangingPunct="1">
              <a:buFont typeface="Wingdings" pitchFamily="-112" charset="2"/>
              <a:buChar char="n"/>
              <a:defRPr/>
            </a:pPr>
            <a:r>
              <a:rPr lang="en-US" dirty="0">
                <a:ea typeface="ＭＳ Ｐゴシック" pitchFamily="-112" charset="-128"/>
              </a:rPr>
              <a:t>String should be null-terminated</a:t>
            </a:r>
          </a:p>
          <a:p>
            <a:pPr lvl="2" eaLnBrk="1" hangingPunct="1">
              <a:buFont typeface="Wingdings" pitchFamily="-112" charset="2"/>
              <a:buChar char="l"/>
              <a:defRPr/>
            </a:pPr>
            <a:r>
              <a:rPr lang="en-US" sz="1800" dirty="0">
                <a:ea typeface="ＭＳ Ｐゴシック" pitchFamily="-112" charset="-128"/>
              </a:rPr>
              <a:t>Final character = </a:t>
            </a:r>
            <a:r>
              <a:rPr lang="en-US" sz="1800" dirty="0" smtClean="0">
                <a:ea typeface="ＭＳ Ｐゴシック" pitchFamily="-112" charset="-128"/>
              </a:rPr>
              <a:t>0</a:t>
            </a:r>
            <a:endParaRPr lang="en-US" sz="1800" dirty="0">
              <a:ea typeface="ＭＳ Ｐゴシック" pitchFamily="-112" charset="-128"/>
            </a:endParaRPr>
          </a:p>
        </p:txBody>
      </p:sp>
      <p:grpSp>
        <p:nvGrpSpPr>
          <p:cNvPr id="2" name="Group 50"/>
          <p:cNvGrpSpPr>
            <a:grpSpLocks/>
          </p:cNvGrpSpPr>
          <p:nvPr/>
        </p:nvGrpSpPr>
        <p:grpSpPr bwMode="auto">
          <a:xfrm>
            <a:off x="7121525" y="2514600"/>
            <a:ext cx="914400" cy="1524000"/>
            <a:chOff x="4272" y="1584"/>
            <a:chExt cx="576" cy="960"/>
          </a:xfrm>
        </p:grpSpPr>
        <p:sp>
          <p:nvSpPr>
            <p:cNvPr id="39963" name="Line 24"/>
            <p:cNvSpPr>
              <a:spLocks noChangeShapeType="1"/>
            </p:cNvSpPr>
            <p:nvPr/>
          </p:nvSpPr>
          <p:spPr bwMode="auto">
            <a:xfrm>
              <a:off x="4272" y="1584"/>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4" name="Line 41"/>
            <p:cNvSpPr>
              <a:spLocks noChangeShapeType="1"/>
            </p:cNvSpPr>
            <p:nvPr/>
          </p:nvSpPr>
          <p:spPr bwMode="auto">
            <a:xfrm>
              <a:off x="4272" y="1776"/>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5" name="Line 42"/>
            <p:cNvSpPr>
              <a:spLocks noChangeShapeType="1"/>
            </p:cNvSpPr>
            <p:nvPr/>
          </p:nvSpPr>
          <p:spPr bwMode="auto">
            <a:xfrm>
              <a:off x="4272" y="1968"/>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6" name="Line 43"/>
            <p:cNvSpPr>
              <a:spLocks noChangeShapeType="1"/>
            </p:cNvSpPr>
            <p:nvPr/>
          </p:nvSpPr>
          <p:spPr bwMode="auto">
            <a:xfrm>
              <a:off x="4272" y="2160"/>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7" name="Line 44"/>
            <p:cNvSpPr>
              <a:spLocks noChangeShapeType="1"/>
            </p:cNvSpPr>
            <p:nvPr/>
          </p:nvSpPr>
          <p:spPr bwMode="auto">
            <a:xfrm>
              <a:off x="4272" y="2352"/>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8" name="Line 45"/>
            <p:cNvSpPr>
              <a:spLocks noChangeShapeType="1"/>
            </p:cNvSpPr>
            <p:nvPr/>
          </p:nvSpPr>
          <p:spPr bwMode="auto">
            <a:xfrm>
              <a:off x="4272" y="2544"/>
              <a:ext cx="57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
          <p:cNvGrpSpPr>
            <a:grpSpLocks/>
          </p:cNvGrpSpPr>
          <p:nvPr/>
        </p:nvGrpSpPr>
        <p:grpSpPr bwMode="auto">
          <a:xfrm>
            <a:off x="7677150" y="1600200"/>
            <a:ext cx="1390650" cy="2590800"/>
            <a:chOff x="7677688" y="1600200"/>
            <a:chExt cx="1390112" cy="2590800"/>
          </a:xfrm>
        </p:grpSpPr>
        <p:sp>
          <p:nvSpPr>
            <p:cNvPr id="39955" name="Text Box 23"/>
            <p:cNvSpPr txBox="1">
              <a:spLocks noChangeArrowheads="1"/>
            </p:cNvSpPr>
            <p:nvPr/>
          </p:nvSpPr>
          <p:spPr bwMode="auto">
            <a:xfrm>
              <a:off x="7677688" y="1600200"/>
              <a:ext cx="13901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Big Endian</a:t>
              </a:r>
            </a:p>
            <a:p>
              <a:pPr>
                <a:lnSpc>
                  <a:spcPct val="100000"/>
                </a:lnSpc>
              </a:pPr>
              <a:r>
                <a:rPr lang="en-US" sz="1800">
                  <a:solidFill>
                    <a:srgbClr val="000066"/>
                  </a:solidFill>
                </a:rPr>
                <a:t>Sun </a:t>
              </a:r>
              <a:r>
                <a:rPr lang="en-US" sz="1800">
                  <a:solidFill>
                    <a:srgbClr val="000066"/>
                  </a:solidFill>
                  <a:latin typeface="Courier New" charset="0"/>
                </a:rPr>
                <a:t>S</a:t>
              </a:r>
              <a:endParaRPr lang="en-US" sz="1800">
                <a:solidFill>
                  <a:srgbClr val="000066"/>
                </a:solidFill>
              </a:endParaRPr>
            </a:p>
          </p:txBody>
        </p:sp>
        <p:grpSp>
          <p:nvGrpSpPr>
            <p:cNvPr id="39956" name="Group 33"/>
            <p:cNvGrpSpPr>
              <a:grpSpLocks/>
            </p:cNvGrpSpPr>
            <p:nvPr/>
          </p:nvGrpSpPr>
          <p:grpSpPr bwMode="auto">
            <a:xfrm>
              <a:off x="8077200" y="2362200"/>
              <a:ext cx="609600" cy="1828800"/>
              <a:chOff x="4896" y="2256"/>
              <a:chExt cx="384" cy="1152"/>
            </a:xfrm>
          </p:grpSpPr>
          <p:sp>
            <p:nvSpPr>
              <p:cNvPr id="39957" name="Rectangle 19"/>
              <p:cNvSpPr>
                <a:spLocks noChangeArrowheads="1"/>
              </p:cNvSpPr>
              <p:nvPr/>
            </p:nvSpPr>
            <p:spPr bwMode="auto">
              <a:xfrm>
                <a:off x="4896"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sp>
            <p:nvSpPr>
              <p:cNvPr id="39958" name="Rectangle 20"/>
              <p:cNvSpPr>
                <a:spLocks noChangeArrowheads="1"/>
              </p:cNvSpPr>
              <p:nvPr/>
            </p:nvSpPr>
            <p:spPr bwMode="auto">
              <a:xfrm>
                <a:off x="4896" y="283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0x32</a:t>
                </a:r>
              </a:p>
            </p:txBody>
          </p:sp>
          <p:sp>
            <p:nvSpPr>
              <p:cNvPr id="39959" name="Rectangle 21"/>
              <p:cNvSpPr>
                <a:spLocks noChangeArrowheads="1"/>
              </p:cNvSpPr>
              <p:nvPr/>
            </p:nvSpPr>
            <p:spPr bwMode="auto">
              <a:xfrm>
                <a:off x="4896"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0x00</a:t>
                </a:r>
              </a:p>
            </p:txBody>
          </p:sp>
          <p:sp>
            <p:nvSpPr>
              <p:cNvPr id="39960" name="Rectangle 22"/>
              <p:cNvSpPr>
                <a:spLocks noChangeArrowheads="1"/>
              </p:cNvSpPr>
              <p:nvPr/>
            </p:nvSpPr>
            <p:spPr bwMode="auto">
              <a:xfrm>
                <a:off x="4896"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0x33</a:t>
                </a:r>
              </a:p>
            </p:txBody>
          </p:sp>
          <p:sp>
            <p:nvSpPr>
              <p:cNvPr id="39961" name="Rectangle 31"/>
              <p:cNvSpPr>
                <a:spLocks noChangeArrowheads="1"/>
              </p:cNvSpPr>
              <p:nvPr/>
            </p:nvSpPr>
            <p:spPr bwMode="auto">
              <a:xfrm>
                <a:off x="4896" y="302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0x35</a:t>
                </a:r>
              </a:p>
            </p:txBody>
          </p:sp>
          <p:sp>
            <p:nvSpPr>
              <p:cNvPr id="39962" name="Rectangle 32"/>
              <p:cNvSpPr>
                <a:spLocks noChangeArrowheads="1"/>
              </p:cNvSpPr>
              <p:nvPr/>
            </p:nvSpPr>
            <p:spPr bwMode="auto">
              <a:xfrm>
                <a:off x="4896" y="321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grpSp>
      </p:grpSp>
      <p:grpSp>
        <p:nvGrpSpPr>
          <p:cNvPr id="4" name="Group 3"/>
          <p:cNvGrpSpPr>
            <a:grpSpLocks/>
          </p:cNvGrpSpPr>
          <p:nvPr/>
        </p:nvGrpSpPr>
        <p:grpSpPr bwMode="auto">
          <a:xfrm>
            <a:off x="5935663" y="1600200"/>
            <a:ext cx="1716087" cy="2632075"/>
            <a:chOff x="5935663" y="1600200"/>
            <a:chExt cx="1716120" cy="2632075"/>
          </a:xfrm>
        </p:grpSpPr>
        <p:sp>
          <p:nvSpPr>
            <p:cNvPr id="39945" name="Text Box 16"/>
            <p:cNvSpPr txBox="1">
              <a:spLocks noChangeArrowheads="1"/>
            </p:cNvSpPr>
            <p:nvPr/>
          </p:nvSpPr>
          <p:spPr bwMode="auto">
            <a:xfrm>
              <a:off x="5943600" y="1600200"/>
              <a:ext cx="17081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Little Endian</a:t>
              </a:r>
            </a:p>
            <a:p>
              <a:pPr algn="l">
                <a:lnSpc>
                  <a:spcPct val="100000"/>
                </a:lnSpc>
              </a:pPr>
              <a:r>
                <a:rPr lang="en-US" sz="1800">
                  <a:solidFill>
                    <a:srgbClr val="000066"/>
                  </a:solidFill>
                </a:rPr>
                <a:t>Linux/Alpha </a:t>
              </a:r>
              <a:r>
                <a:rPr lang="en-US" sz="1800">
                  <a:solidFill>
                    <a:srgbClr val="000066"/>
                  </a:solidFill>
                  <a:latin typeface="Courier New" charset="0"/>
                </a:rPr>
                <a:t>S</a:t>
              </a:r>
              <a:endParaRPr lang="en-US" sz="1800">
                <a:solidFill>
                  <a:srgbClr val="000066"/>
                </a:solidFill>
              </a:endParaRPr>
            </a:p>
          </p:txBody>
        </p:sp>
        <p:grpSp>
          <p:nvGrpSpPr>
            <p:cNvPr id="39946" name="Group 33"/>
            <p:cNvGrpSpPr>
              <a:grpSpLocks/>
            </p:cNvGrpSpPr>
            <p:nvPr/>
          </p:nvGrpSpPr>
          <p:grpSpPr bwMode="auto">
            <a:xfrm>
              <a:off x="6477000" y="2362200"/>
              <a:ext cx="609600" cy="1828800"/>
              <a:chOff x="4896" y="2256"/>
              <a:chExt cx="384" cy="1152"/>
            </a:xfrm>
          </p:grpSpPr>
          <p:sp>
            <p:nvSpPr>
              <p:cNvPr id="39949" name="Rectangle 19"/>
              <p:cNvSpPr>
                <a:spLocks noChangeArrowheads="1"/>
              </p:cNvSpPr>
              <p:nvPr/>
            </p:nvSpPr>
            <p:spPr bwMode="auto">
              <a:xfrm>
                <a:off x="4896"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sp>
            <p:nvSpPr>
              <p:cNvPr id="39950" name="Rectangle 20"/>
              <p:cNvSpPr>
                <a:spLocks noChangeArrowheads="1"/>
              </p:cNvSpPr>
              <p:nvPr/>
            </p:nvSpPr>
            <p:spPr bwMode="auto">
              <a:xfrm>
                <a:off x="4896" y="283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0x32</a:t>
                </a:r>
              </a:p>
            </p:txBody>
          </p:sp>
          <p:sp>
            <p:nvSpPr>
              <p:cNvPr id="39951" name="Rectangle 21"/>
              <p:cNvSpPr>
                <a:spLocks noChangeArrowheads="1"/>
              </p:cNvSpPr>
              <p:nvPr/>
            </p:nvSpPr>
            <p:spPr bwMode="auto">
              <a:xfrm>
                <a:off x="4896"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0x00</a:t>
                </a:r>
              </a:p>
            </p:txBody>
          </p:sp>
          <p:sp>
            <p:nvSpPr>
              <p:cNvPr id="39952" name="Rectangle 22"/>
              <p:cNvSpPr>
                <a:spLocks noChangeArrowheads="1"/>
              </p:cNvSpPr>
              <p:nvPr/>
            </p:nvSpPr>
            <p:spPr bwMode="auto">
              <a:xfrm>
                <a:off x="4896"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0x33</a:t>
                </a:r>
              </a:p>
            </p:txBody>
          </p:sp>
          <p:sp>
            <p:nvSpPr>
              <p:cNvPr id="39953" name="Rectangle 31"/>
              <p:cNvSpPr>
                <a:spLocks noChangeArrowheads="1"/>
              </p:cNvSpPr>
              <p:nvPr/>
            </p:nvSpPr>
            <p:spPr bwMode="auto">
              <a:xfrm>
                <a:off x="4896" y="302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0x35</a:t>
                </a:r>
              </a:p>
            </p:txBody>
          </p:sp>
          <p:sp>
            <p:nvSpPr>
              <p:cNvPr id="39954" name="Rectangle 32"/>
              <p:cNvSpPr>
                <a:spLocks noChangeArrowheads="1"/>
              </p:cNvSpPr>
              <p:nvPr/>
            </p:nvSpPr>
            <p:spPr bwMode="auto">
              <a:xfrm>
                <a:off x="4896" y="321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0x31</a:t>
                </a:r>
              </a:p>
            </p:txBody>
          </p:sp>
        </p:grpSp>
        <p:sp>
          <p:nvSpPr>
            <p:cNvPr id="39947" name="TextBox 41"/>
            <p:cNvSpPr txBox="1">
              <a:spLocks noChangeArrowheads="1"/>
            </p:cNvSpPr>
            <p:nvPr/>
          </p:nvSpPr>
          <p:spPr bwMode="auto">
            <a:xfrm>
              <a:off x="5935663" y="3886200"/>
              <a:ext cx="504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LO</a:t>
              </a:r>
            </a:p>
          </p:txBody>
        </p:sp>
        <p:sp>
          <p:nvSpPr>
            <p:cNvPr id="39948" name="TextBox 42"/>
            <p:cNvSpPr txBox="1">
              <a:spLocks noChangeArrowheads="1"/>
            </p:cNvSpPr>
            <p:nvPr/>
          </p:nvSpPr>
          <p:spPr bwMode="auto">
            <a:xfrm>
              <a:off x="5984875" y="2320925"/>
              <a:ext cx="4159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HI</a:t>
              </a:r>
            </a:p>
          </p:txBody>
        </p:sp>
      </p:grpSp>
      <p:cxnSp>
        <p:nvCxnSpPr>
          <p:cNvPr id="6155" name="Straight Connector 44"/>
          <p:cNvCxnSpPr>
            <a:cxnSpLocks noChangeShapeType="1"/>
            <a:endCxn id="39951" idx="1"/>
          </p:cNvCxnSpPr>
          <p:nvPr/>
        </p:nvCxnSpPr>
        <p:spPr bwMode="auto">
          <a:xfrm flipV="1">
            <a:off x="3657600" y="2514600"/>
            <a:ext cx="2819400" cy="22098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 name="Rectangle 49"/>
          <p:cNvSpPr txBox="1">
            <a:spLocks noChangeArrowheads="1"/>
          </p:cNvSpPr>
          <p:nvPr/>
        </p:nvSpPr>
        <p:spPr bwMode="auto">
          <a:xfrm>
            <a:off x="381000" y="4908550"/>
            <a:ext cx="8472488" cy="172085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Clr>
                <a:srgbClr val="660033"/>
              </a:buClr>
              <a:buFont typeface="Wingdings" pitchFamily="-112" charset="2"/>
              <a:buNone/>
              <a:defRPr/>
            </a:pPr>
            <a:r>
              <a:rPr lang="en-US" dirty="0" smtClean="0">
                <a:solidFill>
                  <a:srgbClr val="003300"/>
                </a:solidFill>
                <a:latin typeface="Helvetica"/>
              </a:rPr>
              <a:t>Compatibility</a:t>
            </a:r>
          </a:p>
          <a:p>
            <a:pPr lvl="1" eaLnBrk="1" hangingPunct="1">
              <a:lnSpc>
                <a:spcPct val="100000"/>
              </a:lnSpc>
              <a:buClr>
                <a:srgbClr val="660033"/>
              </a:buClr>
              <a:buFont typeface="Wingdings" pitchFamily="-112" charset="2"/>
              <a:buChar char="n"/>
              <a:defRPr/>
            </a:pPr>
            <a:r>
              <a:rPr lang="en-US" dirty="0" smtClean="0">
                <a:solidFill>
                  <a:srgbClr val="000066"/>
                </a:solidFill>
                <a:latin typeface="Helvetica"/>
                <a:ea typeface="ＭＳ Ｐゴシック" pitchFamily="-112" charset="-128"/>
              </a:rPr>
              <a:t>Byte ordering not an issue</a:t>
            </a:r>
          </a:p>
          <a:p>
            <a:pPr lvl="2" eaLnBrk="1" hangingPunct="1">
              <a:buFont typeface="Wingdings" pitchFamily="-112" charset="2"/>
              <a:buChar char="l"/>
              <a:defRPr/>
            </a:pPr>
            <a:r>
              <a:rPr lang="en-US" sz="1800" dirty="0" smtClean="0">
                <a:solidFill>
                  <a:srgbClr val="000099"/>
                </a:solidFill>
                <a:latin typeface="Helvetica"/>
                <a:ea typeface="ＭＳ Ｐゴシック" pitchFamily="-112" charset="-128"/>
              </a:rPr>
              <a:t>Data are single byte quantities</a:t>
            </a:r>
          </a:p>
          <a:p>
            <a:pPr lvl="1" eaLnBrk="1" hangingPunct="1">
              <a:lnSpc>
                <a:spcPct val="100000"/>
              </a:lnSpc>
              <a:buClr>
                <a:srgbClr val="660033"/>
              </a:buClr>
              <a:buFont typeface="Wingdings" pitchFamily="-112" charset="2"/>
              <a:buChar char="n"/>
              <a:defRPr/>
            </a:pPr>
            <a:r>
              <a:rPr lang="en-US" dirty="0" smtClean="0">
                <a:solidFill>
                  <a:srgbClr val="000066"/>
                </a:solidFill>
                <a:latin typeface="Helvetica"/>
                <a:ea typeface="ＭＳ Ｐゴシック" pitchFamily="-112" charset="-128"/>
              </a:rPr>
              <a:t>Text files generally platform independent</a:t>
            </a:r>
          </a:p>
          <a:p>
            <a:pPr lvl="2" eaLnBrk="1" hangingPunct="1">
              <a:buFont typeface="Wingdings" pitchFamily="-112" charset="2"/>
              <a:buChar char="l"/>
              <a:defRPr/>
            </a:pPr>
            <a:r>
              <a:rPr lang="en-US" sz="1800" dirty="0" smtClean="0">
                <a:solidFill>
                  <a:srgbClr val="000099"/>
                </a:solidFill>
                <a:latin typeface="Helvetica"/>
                <a:ea typeface="ＭＳ Ｐゴシック" pitchFamily="-112" charset="-128"/>
              </a:rPr>
              <a:t>Except for different conventions of line termination character(s)!</a:t>
            </a:r>
            <a:endParaRPr lang="en-US" sz="1800" dirty="0">
              <a:solidFill>
                <a:srgbClr val="000099"/>
              </a:solidFill>
              <a:latin typeface="Helvetica"/>
              <a:ea typeface="ＭＳ Ｐゴシック" pitchFamily="-112"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29">
                                            <p:txEl>
                                              <p:pRg st="0" end="0"/>
                                            </p:txEl>
                                          </p:spTgt>
                                        </p:tgtEl>
                                        <p:attrNameLst>
                                          <p:attrName>style.visibility</p:attrName>
                                        </p:attrNameLst>
                                      </p:cBhvr>
                                      <p:to>
                                        <p:strVal val="visible"/>
                                      </p:to>
                                    </p:set>
                                    <p:animEffect transition="in" filter="dissolve">
                                      <p:cBhvr>
                                        <p:cTn id="7" dur="500"/>
                                        <p:tgtEl>
                                          <p:spTgt spid="205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29">
                                            <p:txEl>
                                              <p:pRg st="1" end="1"/>
                                            </p:txEl>
                                          </p:spTgt>
                                        </p:tgtEl>
                                        <p:attrNameLst>
                                          <p:attrName>style.visibility</p:attrName>
                                        </p:attrNameLst>
                                      </p:cBhvr>
                                      <p:to>
                                        <p:strVal val="visible"/>
                                      </p:to>
                                    </p:set>
                                    <p:animEffect transition="in" filter="dissolve">
                                      <p:cBhvr>
                                        <p:cTn id="12" dur="500"/>
                                        <p:tgtEl>
                                          <p:spTgt spid="205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29">
                                            <p:txEl>
                                              <p:pRg st="2" end="2"/>
                                            </p:txEl>
                                          </p:spTgt>
                                        </p:tgtEl>
                                        <p:attrNameLst>
                                          <p:attrName>style.visibility</p:attrName>
                                        </p:attrNameLst>
                                      </p:cBhvr>
                                      <p:to>
                                        <p:strVal val="visible"/>
                                      </p:to>
                                    </p:set>
                                    <p:animEffect transition="in" filter="dissolve">
                                      <p:cBhvr>
                                        <p:cTn id="17" dur="500"/>
                                        <p:tgtEl>
                                          <p:spTgt spid="2052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529">
                                            <p:txEl>
                                              <p:pRg st="3" end="3"/>
                                            </p:txEl>
                                          </p:spTgt>
                                        </p:tgtEl>
                                        <p:attrNameLst>
                                          <p:attrName>style.visibility</p:attrName>
                                        </p:attrNameLst>
                                      </p:cBhvr>
                                      <p:to>
                                        <p:strVal val="visible"/>
                                      </p:to>
                                    </p:set>
                                    <p:animEffect transition="in" filter="dissolve">
                                      <p:cBhvr>
                                        <p:cTn id="20" dur="500"/>
                                        <p:tgtEl>
                                          <p:spTgt spid="2052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29">
                                            <p:txEl>
                                              <p:pRg st="4" end="4"/>
                                            </p:txEl>
                                          </p:spTgt>
                                        </p:tgtEl>
                                        <p:attrNameLst>
                                          <p:attrName>style.visibility</p:attrName>
                                        </p:attrNameLst>
                                      </p:cBhvr>
                                      <p:to>
                                        <p:strVal val="visible"/>
                                      </p:to>
                                    </p:set>
                                    <p:animEffect transition="in" filter="dissolve">
                                      <p:cBhvr>
                                        <p:cTn id="23" dur="500"/>
                                        <p:tgtEl>
                                          <p:spTgt spid="2052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529">
                                            <p:txEl>
                                              <p:pRg st="5" end="5"/>
                                            </p:txEl>
                                          </p:spTgt>
                                        </p:tgtEl>
                                        <p:attrNameLst>
                                          <p:attrName>style.visibility</p:attrName>
                                        </p:attrNameLst>
                                      </p:cBhvr>
                                      <p:to>
                                        <p:strVal val="visible"/>
                                      </p:to>
                                    </p:set>
                                    <p:animEffect transition="in" filter="dissolve">
                                      <p:cBhvr>
                                        <p:cTn id="26" dur="500"/>
                                        <p:tgtEl>
                                          <p:spTgt spid="2052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529">
                                            <p:txEl>
                                              <p:pRg st="6" end="6"/>
                                            </p:txEl>
                                          </p:spTgt>
                                        </p:tgtEl>
                                        <p:attrNameLst>
                                          <p:attrName>style.visibility</p:attrName>
                                        </p:attrNameLst>
                                      </p:cBhvr>
                                      <p:to>
                                        <p:strVal val="visible"/>
                                      </p:to>
                                    </p:set>
                                    <p:animEffect transition="in" filter="dissolve">
                                      <p:cBhvr>
                                        <p:cTn id="29" dur="500"/>
                                        <p:tgtEl>
                                          <p:spTgt spid="2052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529">
                                            <p:txEl>
                                              <p:pRg st="7" end="7"/>
                                            </p:txEl>
                                          </p:spTgt>
                                        </p:tgtEl>
                                        <p:attrNameLst>
                                          <p:attrName>style.visibility</p:attrName>
                                        </p:attrNameLst>
                                      </p:cBhvr>
                                      <p:to>
                                        <p:strVal val="visible"/>
                                      </p:to>
                                    </p:set>
                                    <p:animEffect transition="in" filter="dissolve">
                                      <p:cBhvr>
                                        <p:cTn id="32" dur="500"/>
                                        <p:tgtEl>
                                          <p:spTgt spid="2052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529">
                                            <p:txEl>
                                              <p:pRg st="8" end="8"/>
                                            </p:txEl>
                                          </p:spTgt>
                                        </p:tgtEl>
                                        <p:attrNameLst>
                                          <p:attrName>style.visibility</p:attrName>
                                        </p:attrNameLst>
                                      </p:cBhvr>
                                      <p:to>
                                        <p:strVal val="visible"/>
                                      </p:to>
                                    </p:set>
                                    <p:animEffect transition="in" filter="dissolve">
                                      <p:cBhvr>
                                        <p:cTn id="37" dur="500"/>
                                        <p:tgtEl>
                                          <p:spTgt spid="20529">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529">
                                            <p:txEl>
                                              <p:pRg st="9" end="9"/>
                                            </p:txEl>
                                          </p:spTgt>
                                        </p:tgtEl>
                                        <p:attrNameLst>
                                          <p:attrName>style.visibility</p:attrName>
                                        </p:attrNameLst>
                                      </p:cBhvr>
                                      <p:to>
                                        <p:strVal val="visible"/>
                                      </p:to>
                                    </p:set>
                                    <p:animEffect transition="in" filter="dissolve">
                                      <p:cBhvr>
                                        <p:cTn id="40" dur="500"/>
                                        <p:tgtEl>
                                          <p:spTgt spid="2052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6155"/>
                                        </p:tgtEl>
                                        <p:attrNameLst>
                                          <p:attrName>style.visibility</p:attrName>
                                        </p:attrNameLst>
                                      </p:cBhvr>
                                      <p:to>
                                        <p:strVal val="visible"/>
                                      </p:to>
                                    </p:set>
                                    <p:animEffect transition="in" filter="dissolve">
                                      <p:cBhvr>
                                        <p:cTn id="50" dur="500"/>
                                        <p:tgtEl>
                                          <p:spTgt spid="615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dissolve">
                                      <p:cBhvr>
                                        <p:cTn id="55" dur="500"/>
                                        <p:tgtEl>
                                          <p:spTgt spid="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ssolve">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9" grpId="0" build="p" bldLvl="2"/>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2" name="Rectangle 34"/>
          <p:cNvSpPr>
            <a:spLocks noGrp="1" noChangeArrowheads="1"/>
          </p:cNvSpPr>
          <p:nvPr>
            <p:ph type="title"/>
          </p:nvPr>
        </p:nvSpPr>
        <p:spPr/>
        <p:txBody>
          <a:bodyPr/>
          <a:lstStyle/>
          <a:p>
            <a:pPr eaLnBrk="1" hangingPunct="1">
              <a:defRPr/>
            </a:pPr>
            <a:r>
              <a:rPr lang="en-US"/>
              <a:t>Machine-Level Code Representation</a:t>
            </a:r>
          </a:p>
        </p:txBody>
      </p:sp>
      <p:sp>
        <p:nvSpPr>
          <p:cNvPr id="17443" name="Rectangle 3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Encode Program as Sequence of Instructions</a:t>
            </a:r>
          </a:p>
          <a:p>
            <a:pPr lvl="1" eaLnBrk="1" hangingPunct="1">
              <a:defRPr/>
            </a:pPr>
            <a:r>
              <a:rPr lang="en-US" dirty="0">
                <a:latin typeface="Helvetica" charset="0"/>
                <a:ea typeface="ＭＳ Ｐゴシック" charset="0"/>
              </a:rPr>
              <a:t>Each simple operation</a:t>
            </a:r>
          </a:p>
          <a:p>
            <a:pPr lvl="2" eaLnBrk="1" hangingPunct="1">
              <a:defRPr/>
            </a:pPr>
            <a:r>
              <a:rPr lang="en-US" sz="1800" dirty="0">
                <a:latin typeface="Helvetica" charset="0"/>
                <a:ea typeface="ＭＳ Ｐゴシック" charset="0"/>
              </a:rPr>
              <a:t>Arithmetic operation</a:t>
            </a:r>
          </a:p>
          <a:p>
            <a:pPr lvl="2" eaLnBrk="1" hangingPunct="1">
              <a:defRPr/>
            </a:pPr>
            <a:r>
              <a:rPr lang="en-US" sz="1800" dirty="0">
                <a:latin typeface="Helvetica" charset="0"/>
                <a:ea typeface="ＭＳ Ｐゴシック" charset="0"/>
              </a:rPr>
              <a:t>Read or write memory</a:t>
            </a:r>
          </a:p>
          <a:p>
            <a:pPr lvl="2" eaLnBrk="1" hangingPunct="1">
              <a:defRPr/>
            </a:pPr>
            <a:r>
              <a:rPr lang="en-US" sz="1800" dirty="0">
                <a:latin typeface="Helvetica" charset="0"/>
                <a:ea typeface="ＭＳ Ｐゴシック" charset="0"/>
              </a:rPr>
              <a:t>Conditional branch</a:t>
            </a:r>
          </a:p>
          <a:p>
            <a:pPr lvl="1" eaLnBrk="1" hangingPunct="1">
              <a:defRPr/>
            </a:pPr>
            <a:r>
              <a:rPr lang="en-US" dirty="0">
                <a:latin typeface="Helvetica" charset="0"/>
                <a:ea typeface="ＭＳ Ｐゴシック" charset="0"/>
              </a:rPr>
              <a:t>Instructions encoded as bytes</a:t>
            </a:r>
          </a:p>
          <a:p>
            <a:pPr lvl="2" eaLnBrk="1" hangingPunct="1">
              <a:defRPr/>
            </a:pPr>
            <a:r>
              <a:rPr lang="en-US" sz="1800" dirty="0">
                <a:latin typeface="Helvetica" charset="0"/>
                <a:ea typeface="ＭＳ Ｐゴシック" charset="0"/>
              </a:rPr>
              <a:t>Alpha</a:t>
            </a:r>
            <a:r>
              <a:rPr lang="ja-JP" altLang="en-US" sz="1800" dirty="0">
                <a:latin typeface="Helvetica" charset="0"/>
                <a:ea typeface="ＭＳ Ｐゴシック" charset="0"/>
              </a:rPr>
              <a:t>’</a:t>
            </a:r>
            <a:r>
              <a:rPr lang="en-US" altLang="ja-JP" sz="1800" dirty="0">
                <a:latin typeface="Helvetica" charset="0"/>
                <a:ea typeface="ＭＳ Ｐゴシック" charset="0"/>
              </a:rPr>
              <a:t>s, Sun</a:t>
            </a:r>
            <a:r>
              <a:rPr lang="ja-JP" altLang="en-US" sz="1800" dirty="0">
                <a:latin typeface="Helvetica" charset="0"/>
                <a:ea typeface="ＭＳ Ｐゴシック" charset="0"/>
              </a:rPr>
              <a:t>’</a:t>
            </a:r>
            <a:r>
              <a:rPr lang="en-US" altLang="ja-JP" sz="1800" dirty="0">
                <a:latin typeface="Helvetica" charset="0"/>
                <a:ea typeface="ＭＳ Ｐゴシック" charset="0"/>
              </a:rPr>
              <a:t>s, old Mac</a:t>
            </a:r>
            <a:r>
              <a:rPr lang="ja-JP" altLang="en-US" sz="1800" dirty="0">
                <a:latin typeface="Helvetica" charset="0"/>
                <a:ea typeface="ＭＳ Ｐゴシック" charset="0"/>
              </a:rPr>
              <a:t>’</a:t>
            </a:r>
            <a:r>
              <a:rPr lang="en-US" altLang="ja-JP" sz="1800" dirty="0">
                <a:latin typeface="Helvetica" charset="0"/>
                <a:ea typeface="ＭＳ Ｐゴシック" charset="0"/>
              </a:rPr>
              <a:t>s use 4 byte instructions</a:t>
            </a:r>
          </a:p>
          <a:p>
            <a:pPr lvl="3" eaLnBrk="1" hangingPunct="1">
              <a:defRPr/>
            </a:pPr>
            <a:r>
              <a:rPr lang="en-US" sz="1800" dirty="0">
                <a:latin typeface="Helvetica" charset="0"/>
                <a:ea typeface="ＭＳ Ｐゴシック" charset="0"/>
              </a:rPr>
              <a:t>Reduced Instruction Set Computer (RISC)</a:t>
            </a:r>
          </a:p>
          <a:p>
            <a:pPr lvl="2" eaLnBrk="1" hangingPunct="1">
              <a:defRPr/>
            </a:pPr>
            <a:r>
              <a:rPr lang="en-US" sz="1800" dirty="0">
                <a:latin typeface="Helvetica" charset="0"/>
                <a:ea typeface="ＭＳ Ｐゴシック" charset="0"/>
              </a:rPr>
              <a:t>PC</a:t>
            </a:r>
            <a:r>
              <a:rPr lang="ja-JP" altLang="en-US" sz="1800" dirty="0">
                <a:latin typeface="Helvetica" charset="0"/>
                <a:ea typeface="ＭＳ Ｐゴシック" charset="0"/>
              </a:rPr>
              <a:t>’</a:t>
            </a:r>
            <a:r>
              <a:rPr lang="en-US" altLang="ja-JP" sz="1800" dirty="0">
                <a:latin typeface="Helvetica" charset="0"/>
                <a:ea typeface="ＭＳ Ｐゴシック" charset="0"/>
              </a:rPr>
              <a:t>s new Mac</a:t>
            </a:r>
            <a:r>
              <a:rPr lang="ja-JP" altLang="en-US" sz="1800" dirty="0">
                <a:latin typeface="Helvetica" charset="0"/>
                <a:ea typeface="ＭＳ Ｐゴシック" charset="0"/>
              </a:rPr>
              <a:t>’</a:t>
            </a:r>
            <a:r>
              <a:rPr lang="en-US" altLang="ja-JP" sz="1800" dirty="0">
                <a:latin typeface="Helvetica" charset="0"/>
                <a:ea typeface="ＭＳ Ｐゴシック" charset="0"/>
              </a:rPr>
              <a:t>s use variable length instructions</a:t>
            </a:r>
          </a:p>
          <a:p>
            <a:pPr lvl="3" eaLnBrk="1" hangingPunct="1">
              <a:defRPr/>
            </a:pPr>
            <a:r>
              <a:rPr lang="en-US" sz="1800" dirty="0">
                <a:latin typeface="Helvetica" charset="0"/>
                <a:ea typeface="ＭＳ Ｐゴシック" charset="0"/>
              </a:rPr>
              <a:t>Complex Instruction Set Computer (CISC)</a:t>
            </a:r>
          </a:p>
          <a:p>
            <a:pPr lvl="1" eaLnBrk="1" hangingPunct="1">
              <a:defRPr/>
            </a:pPr>
            <a:r>
              <a:rPr lang="en-US" dirty="0">
                <a:latin typeface="Helvetica" charset="0"/>
                <a:ea typeface="ＭＳ Ｐゴシック" charset="0"/>
              </a:rPr>
              <a:t>Different instruction types and encodings for different machines</a:t>
            </a:r>
          </a:p>
          <a:p>
            <a:pPr lvl="2" eaLnBrk="1" hangingPunct="1">
              <a:defRPr/>
            </a:pPr>
            <a:r>
              <a:rPr lang="en-US" sz="1800" dirty="0">
                <a:latin typeface="Helvetica" charset="0"/>
                <a:ea typeface="ＭＳ Ｐゴシック" charset="0"/>
              </a:rPr>
              <a:t>Most code not binary compatible</a:t>
            </a:r>
          </a:p>
          <a:p>
            <a:pPr eaLnBrk="1" hangingPunct="1">
              <a:buFont typeface="Wingdings" charset="0"/>
              <a:buNone/>
              <a:defRPr/>
            </a:pPr>
            <a:r>
              <a:rPr lang="en-US" dirty="0">
                <a:latin typeface="Helvetica" charset="0"/>
                <a:ea typeface="ＭＳ Ｐゴシック" charset="0"/>
                <a:cs typeface="ＭＳ Ｐゴシック" charset="0"/>
              </a:rPr>
              <a:t>Programs are Byte Sequences Too!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43">
                                            <p:txEl>
                                              <p:pRg st="0" end="0"/>
                                            </p:txEl>
                                          </p:spTgt>
                                        </p:tgtEl>
                                        <p:attrNameLst>
                                          <p:attrName>style.visibility</p:attrName>
                                        </p:attrNameLst>
                                      </p:cBhvr>
                                      <p:to>
                                        <p:strVal val="visible"/>
                                      </p:to>
                                    </p:set>
                                    <p:animEffect transition="in" filter="dissolve">
                                      <p:cBhvr>
                                        <p:cTn id="7" dur="500"/>
                                        <p:tgtEl>
                                          <p:spTgt spid="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43">
                                            <p:txEl>
                                              <p:pRg st="1" end="1"/>
                                            </p:txEl>
                                          </p:spTgt>
                                        </p:tgtEl>
                                        <p:attrNameLst>
                                          <p:attrName>style.visibility</p:attrName>
                                        </p:attrNameLst>
                                      </p:cBhvr>
                                      <p:to>
                                        <p:strVal val="visible"/>
                                      </p:to>
                                    </p:set>
                                    <p:animEffect transition="in" filter="dissolve">
                                      <p:cBhvr>
                                        <p:cTn id="12" dur="500"/>
                                        <p:tgtEl>
                                          <p:spTgt spid="1744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443">
                                            <p:txEl>
                                              <p:pRg st="2" end="2"/>
                                            </p:txEl>
                                          </p:spTgt>
                                        </p:tgtEl>
                                        <p:attrNameLst>
                                          <p:attrName>style.visibility</p:attrName>
                                        </p:attrNameLst>
                                      </p:cBhvr>
                                      <p:to>
                                        <p:strVal val="visible"/>
                                      </p:to>
                                    </p:set>
                                    <p:animEffect transition="in" filter="dissolve">
                                      <p:cBhvr>
                                        <p:cTn id="15" dur="500"/>
                                        <p:tgtEl>
                                          <p:spTgt spid="1744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443">
                                            <p:txEl>
                                              <p:pRg st="3" end="3"/>
                                            </p:txEl>
                                          </p:spTgt>
                                        </p:tgtEl>
                                        <p:attrNameLst>
                                          <p:attrName>style.visibility</p:attrName>
                                        </p:attrNameLst>
                                      </p:cBhvr>
                                      <p:to>
                                        <p:strVal val="visible"/>
                                      </p:to>
                                    </p:set>
                                    <p:animEffect transition="in" filter="dissolve">
                                      <p:cBhvr>
                                        <p:cTn id="18" dur="500"/>
                                        <p:tgtEl>
                                          <p:spTgt spid="1744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443">
                                            <p:txEl>
                                              <p:pRg st="4" end="4"/>
                                            </p:txEl>
                                          </p:spTgt>
                                        </p:tgtEl>
                                        <p:attrNameLst>
                                          <p:attrName>style.visibility</p:attrName>
                                        </p:attrNameLst>
                                      </p:cBhvr>
                                      <p:to>
                                        <p:strVal val="visible"/>
                                      </p:to>
                                    </p:set>
                                    <p:animEffect transition="in" filter="dissolve">
                                      <p:cBhvr>
                                        <p:cTn id="21" dur="500"/>
                                        <p:tgtEl>
                                          <p:spTgt spid="174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7443">
                                            <p:txEl>
                                              <p:pRg st="5" end="5"/>
                                            </p:txEl>
                                          </p:spTgt>
                                        </p:tgtEl>
                                        <p:attrNameLst>
                                          <p:attrName>style.visibility</p:attrName>
                                        </p:attrNameLst>
                                      </p:cBhvr>
                                      <p:to>
                                        <p:strVal val="visible"/>
                                      </p:to>
                                    </p:set>
                                    <p:animEffect transition="in" filter="dissolve">
                                      <p:cBhvr>
                                        <p:cTn id="26" dur="500"/>
                                        <p:tgtEl>
                                          <p:spTgt spid="1744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7443">
                                            <p:txEl>
                                              <p:pRg st="6" end="6"/>
                                            </p:txEl>
                                          </p:spTgt>
                                        </p:tgtEl>
                                        <p:attrNameLst>
                                          <p:attrName>style.visibility</p:attrName>
                                        </p:attrNameLst>
                                      </p:cBhvr>
                                      <p:to>
                                        <p:strVal val="visible"/>
                                      </p:to>
                                    </p:set>
                                    <p:animEffect transition="in" filter="dissolve">
                                      <p:cBhvr>
                                        <p:cTn id="29" dur="500"/>
                                        <p:tgtEl>
                                          <p:spTgt spid="1744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443">
                                            <p:txEl>
                                              <p:pRg st="7" end="7"/>
                                            </p:txEl>
                                          </p:spTgt>
                                        </p:tgtEl>
                                        <p:attrNameLst>
                                          <p:attrName>style.visibility</p:attrName>
                                        </p:attrNameLst>
                                      </p:cBhvr>
                                      <p:to>
                                        <p:strVal val="visible"/>
                                      </p:to>
                                    </p:set>
                                    <p:animEffect transition="in" filter="dissolve">
                                      <p:cBhvr>
                                        <p:cTn id="32" dur="500"/>
                                        <p:tgtEl>
                                          <p:spTgt spid="1744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443">
                                            <p:txEl>
                                              <p:pRg st="8" end="8"/>
                                            </p:txEl>
                                          </p:spTgt>
                                        </p:tgtEl>
                                        <p:attrNameLst>
                                          <p:attrName>style.visibility</p:attrName>
                                        </p:attrNameLst>
                                      </p:cBhvr>
                                      <p:to>
                                        <p:strVal val="visible"/>
                                      </p:to>
                                    </p:set>
                                    <p:animEffect transition="in" filter="dissolve">
                                      <p:cBhvr>
                                        <p:cTn id="35" dur="500"/>
                                        <p:tgtEl>
                                          <p:spTgt spid="1744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7443">
                                            <p:txEl>
                                              <p:pRg st="9" end="9"/>
                                            </p:txEl>
                                          </p:spTgt>
                                        </p:tgtEl>
                                        <p:attrNameLst>
                                          <p:attrName>style.visibility</p:attrName>
                                        </p:attrNameLst>
                                      </p:cBhvr>
                                      <p:to>
                                        <p:strVal val="visible"/>
                                      </p:to>
                                    </p:set>
                                    <p:animEffect transition="in" filter="dissolve">
                                      <p:cBhvr>
                                        <p:cTn id="38" dur="500"/>
                                        <p:tgtEl>
                                          <p:spTgt spid="174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7443">
                                            <p:txEl>
                                              <p:pRg st="10" end="10"/>
                                            </p:txEl>
                                          </p:spTgt>
                                        </p:tgtEl>
                                        <p:attrNameLst>
                                          <p:attrName>style.visibility</p:attrName>
                                        </p:attrNameLst>
                                      </p:cBhvr>
                                      <p:to>
                                        <p:strVal val="visible"/>
                                      </p:to>
                                    </p:set>
                                    <p:animEffect transition="in" filter="dissolve">
                                      <p:cBhvr>
                                        <p:cTn id="43" dur="500"/>
                                        <p:tgtEl>
                                          <p:spTgt spid="1744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443">
                                            <p:txEl>
                                              <p:pRg st="11" end="11"/>
                                            </p:txEl>
                                          </p:spTgt>
                                        </p:tgtEl>
                                        <p:attrNameLst>
                                          <p:attrName>style.visibility</p:attrName>
                                        </p:attrNameLst>
                                      </p:cBhvr>
                                      <p:to>
                                        <p:strVal val="visible"/>
                                      </p:to>
                                    </p:set>
                                    <p:animEffect transition="in" filter="dissolve">
                                      <p:cBhvr>
                                        <p:cTn id="46" dur="500"/>
                                        <p:tgtEl>
                                          <p:spTgt spid="17443">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7443">
                                            <p:txEl>
                                              <p:pRg st="12" end="12"/>
                                            </p:txEl>
                                          </p:spTgt>
                                        </p:tgtEl>
                                        <p:attrNameLst>
                                          <p:attrName>style.visibility</p:attrName>
                                        </p:attrNameLst>
                                      </p:cBhvr>
                                      <p:to>
                                        <p:strVal val="visible"/>
                                      </p:to>
                                    </p:set>
                                    <p:animEffect transition="in" filter="dissolve">
                                      <p:cBhvr>
                                        <p:cTn id="51" dur="500"/>
                                        <p:tgtEl>
                                          <p:spTgt spid="174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2" name="Rectangle 66"/>
          <p:cNvSpPr>
            <a:spLocks noGrp="1" noChangeArrowheads="1"/>
          </p:cNvSpPr>
          <p:nvPr>
            <p:ph type="title"/>
          </p:nvPr>
        </p:nvSpPr>
        <p:spPr/>
        <p:txBody>
          <a:bodyPr/>
          <a:lstStyle/>
          <a:p>
            <a:pPr eaLnBrk="1" hangingPunct="1">
              <a:defRPr/>
            </a:pPr>
            <a:r>
              <a:rPr lang="en-US"/>
              <a:t>Representing Instructions</a:t>
            </a:r>
          </a:p>
        </p:txBody>
      </p:sp>
      <p:sp>
        <p:nvSpPr>
          <p:cNvPr id="19523" name="Rectangle 67"/>
          <p:cNvSpPr>
            <a:spLocks noGrp="1" noChangeArrowheads="1"/>
          </p:cNvSpPr>
          <p:nvPr>
            <p:ph type="body" idx="1"/>
          </p:nvPr>
        </p:nvSpPr>
        <p:spPr>
          <a:xfrm>
            <a:off x="290513" y="1220788"/>
            <a:ext cx="3671887" cy="2513012"/>
          </a:xfrm>
        </p:spPr>
        <p:txBody>
          <a:bodyPr/>
          <a:lstStyle/>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int sum(int x, int y)</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   return x+y;</a:t>
            </a:r>
          </a:p>
          <a:p>
            <a:pPr eaLnBrk="1" hangingPunct="1">
              <a:lnSpc>
                <a:spcPct val="100000"/>
              </a:lnSpc>
              <a:spcBef>
                <a:spcPct val="0"/>
              </a:spcBef>
              <a:buFont typeface="Wingdings" charset="0"/>
              <a:buNone/>
              <a:defRPr/>
            </a:pPr>
            <a:r>
              <a:rPr lang="en-US" sz="2000">
                <a:latin typeface="Courier New" charset="0"/>
                <a:ea typeface="ＭＳ Ｐゴシック" charset="0"/>
                <a:cs typeface="ＭＳ Ｐゴシック" charset="0"/>
              </a:rPr>
              <a:t>}</a:t>
            </a:r>
          </a:p>
        </p:txBody>
      </p:sp>
      <p:sp>
        <p:nvSpPr>
          <p:cNvPr id="8195" name="Text Box 5"/>
          <p:cNvSpPr txBox="1">
            <a:spLocks noChangeArrowheads="1"/>
          </p:cNvSpPr>
          <p:nvPr/>
        </p:nvSpPr>
        <p:spPr bwMode="auto">
          <a:xfrm>
            <a:off x="1066800" y="6019800"/>
            <a:ext cx="7462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Different machines use totally different instructions and encodings</a:t>
            </a:r>
          </a:p>
        </p:txBody>
      </p:sp>
      <p:grpSp>
        <p:nvGrpSpPr>
          <p:cNvPr id="8196" name="Group 38"/>
          <p:cNvGrpSpPr>
            <a:grpSpLocks/>
          </p:cNvGrpSpPr>
          <p:nvPr/>
        </p:nvGrpSpPr>
        <p:grpSpPr bwMode="auto">
          <a:xfrm>
            <a:off x="4648200" y="1446213"/>
            <a:ext cx="1293813" cy="2897187"/>
            <a:chOff x="2928" y="911"/>
            <a:chExt cx="815" cy="1825"/>
          </a:xfrm>
        </p:grpSpPr>
        <p:grpSp>
          <p:nvGrpSpPr>
            <p:cNvPr id="43044" name="Group 11"/>
            <p:cNvGrpSpPr>
              <a:grpSpLocks/>
            </p:cNvGrpSpPr>
            <p:nvPr/>
          </p:nvGrpSpPr>
          <p:grpSpPr bwMode="auto">
            <a:xfrm>
              <a:off x="3072" y="1200"/>
              <a:ext cx="384" cy="768"/>
              <a:chOff x="1152" y="2160"/>
              <a:chExt cx="384" cy="768"/>
            </a:xfrm>
          </p:grpSpPr>
          <p:sp>
            <p:nvSpPr>
              <p:cNvPr id="43051" name="Rectangle 12"/>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52" name="Rectangle 13"/>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53" name="Rectangle 14"/>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30</a:t>
                </a:r>
              </a:p>
            </p:txBody>
          </p:sp>
          <p:sp>
            <p:nvSpPr>
              <p:cNvPr id="43054" name="Rectangle 15"/>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42</a:t>
                </a:r>
              </a:p>
            </p:txBody>
          </p:sp>
        </p:grpSp>
        <p:sp>
          <p:nvSpPr>
            <p:cNvPr id="43045" name="Text Box 16"/>
            <p:cNvSpPr txBox="1">
              <a:spLocks noChangeArrowheads="1"/>
            </p:cNvSpPr>
            <p:nvPr/>
          </p:nvSpPr>
          <p:spPr bwMode="auto">
            <a:xfrm>
              <a:off x="2928" y="911"/>
              <a:ext cx="8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Alpha </a:t>
              </a:r>
              <a:r>
                <a:rPr lang="en-US" sz="1800">
                  <a:solidFill>
                    <a:srgbClr val="000066"/>
                  </a:solidFill>
                  <a:latin typeface="Courier New" charset="0"/>
                </a:rPr>
                <a:t>sum</a:t>
              </a:r>
              <a:endParaRPr lang="en-US" sz="1800">
                <a:solidFill>
                  <a:srgbClr val="000066"/>
                </a:solidFill>
              </a:endParaRPr>
            </a:p>
          </p:txBody>
        </p:sp>
        <p:grpSp>
          <p:nvGrpSpPr>
            <p:cNvPr id="43046" name="Group 28"/>
            <p:cNvGrpSpPr>
              <a:grpSpLocks/>
            </p:cNvGrpSpPr>
            <p:nvPr/>
          </p:nvGrpSpPr>
          <p:grpSpPr bwMode="auto">
            <a:xfrm>
              <a:off x="3072" y="1968"/>
              <a:ext cx="384" cy="768"/>
              <a:chOff x="1152" y="2160"/>
              <a:chExt cx="384" cy="768"/>
            </a:xfrm>
          </p:grpSpPr>
          <p:sp>
            <p:nvSpPr>
              <p:cNvPr id="43047" name="Rectangle 29"/>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a:t>
                </a:r>
              </a:p>
            </p:txBody>
          </p:sp>
          <p:sp>
            <p:nvSpPr>
              <p:cNvPr id="43048" name="Rectangle 30"/>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80</a:t>
                </a:r>
              </a:p>
            </p:txBody>
          </p:sp>
          <p:sp>
            <p:nvSpPr>
              <p:cNvPr id="43049" name="Rectangle 31"/>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FA</a:t>
                </a:r>
              </a:p>
            </p:txBody>
          </p:sp>
          <p:sp>
            <p:nvSpPr>
              <p:cNvPr id="43050" name="Rectangle 32"/>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6B</a:t>
                </a:r>
              </a:p>
            </p:txBody>
          </p:sp>
        </p:grpSp>
      </p:grpSp>
      <p:grpSp>
        <p:nvGrpSpPr>
          <p:cNvPr id="8197" name="Group 39"/>
          <p:cNvGrpSpPr>
            <a:grpSpLocks/>
          </p:cNvGrpSpPr>
          <p:nvPr/>
        </p:nvGrpSpPr>
        <p:grpSpPr bwMode="auto">
          <a:xfrm>
            <a:off x="6327775" y="1446213"/>
            <a:ext cx="1090613" cy="2897187"/>
            <a:chOff x="3986" y="911"/>
            <a:chExt cx="687" cy="1825"/>
          </a:xfrm>
        </p:grpSpPr>
        <p:grpSp>
          <p:nvGrpSpPr>
            <p:cNvPr id="43033" name="Group 18"/>
            <p:cNvGrpSpPr>
              <a:grpSpLocks/>
            </p:cNvGrpSpPr>
            <p:nvPr/>
          </p:nvGrpSpPr>
          <p:grpSpPr bwMode="auto">
            <a:xfrm>
              <a:off x="4128" y="1200"/>
              <a:ext cx="384" cy="768"/>
              <a:chOff x="1632" y="2064"/>
              <a:chExt cx="384" cy="768"/>
            </a:xfrm>
          </p:grpSpPr>
          <p:sp>
            <p:nvSpPr>
              <p:cNvPr id="43040" name="Rectangle 19"/>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E0</a:t>
                </a:r>
              </a:p>
            </p:txBody>
          </p:sp>
          <p:sp>
            <p:nvSpPr>
              <p:cNvPr id="43041" name="Rectangle 20"/>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08</a:t>
                </a:r>
              </a:p>
            </p:txBody>
          </p:sp>
          <p:sp>
            <p:nvSpPr>
              <p:cNvPr id="43042" name="Rectangle 21"/>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81</a:t>
                </a:r>
              </a:p>
            </p:txBody>
          </p:sp>
          <p:sp>
            <p:nvSpPr>
              <p:cNvPr id="43043" name="Rectangle 22"/>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C3</a:t>
                </a:r>
              </a:p>
            </p:txBody>
          </p:sp>
        </p:grpSp>
        <p:sp>
          <p:nvSpPr>
            <p:cNvPr id="43034" name="Text Box 23"/>
            <p:cNvSpPr txBox="1">
              <a:spLocks noChangeArrowheads="1"/>
            </p:cNvSpPr>
            <p:nvPr/>
          </p:nvSpPr>
          <p:spPr bwMode="auto">
            <a:xfrm>
              <a:off x="3986" y="911"/>
              <a:ext cx="6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Sun </a:t>
              </a:r>
              <a:r>
                <a:rPr lang="en-US" sz="1800">
                  <a:solidFill>
                    <a:srgbClr val="000066"/>
                  </a:solidFill>
                  <a:latin typeface="Courier New" charset="0"/>
                </a:rPr>
                <a:t>sum</a:t>
              </a:r>
              <a:endParaRPr lang="en-US" sz="1800">
                <a:solidFill>
                  <a:srgbClr val="000066"/>
                </a:solidFill>
              </a:endParaRPr>
            </a:p>
          </p:txBody>
        </p:sp>
        <p:grpSp>
          <p:nvGrpSpPr>
            <p:cNvPr id="43035" name="Group 33"/>
            <p:cNvGrpSpPr>
              <a:grpSpLocks/>
            </p:cNvGrpSpPr>
            <p:nvPr/>
          </p:nvGrpSpPr>
          <p:grpSpPr bwMode="auto">
            <a:xfrm>
              <a:off x="4128" y="1968"/>
              <a:ext cx="384" cy="768"/>
              <a:chOff x="1152" y="2160"/>
              <a:chExt cx="384" cy="768"/>
            </a:xfrm>
          </p:grpSpPr>
          <p:sp>
            <p:nvSpPr>
              <p:cNvPr id="43036" name="Rectangle 34"/>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90</a:t>
                </a:r>
              </a:p>
            </p:txBody>
          </p:sp>
          <p:sp>
            <p:nvSpPr>
              <p:cNvPr id="43037" name="Rectangle 35"/>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02</a:t>
                </a:r>
              </a:p>
            </p:txBody>
          </p:sp>
          <p:sp>
            <p:nvSpPr>
              <p:cNvPr id="43038" name="Rectangle 36"/>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a:t>
                </a:r>
              </a:p>
            </p:txBody>
          </p:sp>
          <p:sp>
            <p:nvSpPr>
              <p:cNvPr id="43039" name="Rectangle 37"/>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09</a:t>
                </a:r>
              </a:p>
            </p:txBody>
          </p:sp>
        </p:grpSp>
      </p:grpSp>
      <p:sp>
        <p:nvSpPr>
          <p:cNvPr id="19498" name="Rectangle 42"/>
          <p:cNvSpPr>
            <a:spLocks noChangeArrowheads="1"/>
          </p:cNvSpPr>
          <p:nvPr/>
        </p:nvSpPr>
        <p:spPr bwMode="auto">
          <a:xfrm>
            <a:off x="0" y="2590800"/>
            <a:ext cx="4572000" cy="2133600"/>
          </a:xfrm>
          <a:prstGeom prst="rect">
            <a:avLst/>
          </a:prstGeom>
          <a:noFill/>
          <a:ln w="12700">
            <a:noFill/>
            <a:miter lim="800000"/>
            <a:headEnd/>
            <a:tailEnd/>
          </a:ln>
          <a:effectLst/>
        </p:spPr>
        <p:txBody>
          <a:bodyPr lIns="90487" tIns="44450" rIns="90487" bIns="44450"/>
          <a:lstStyle/>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For this example, Alpha &amp; Sun use two 4-byte instructions</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Use differing numbers of instructions in other cases</a:t>
            </a:r>
          </a:p>
          <a:p>
            <a:pPr marL="744538" lvl="1" indent="-246063" algn="l" eaLnBrk="1" hangingPunct="1">
              <a:lnSpc>
                <a:spcPct val="100000"/>
              </a:lnSpc>
              <a:spcBef>
                <a:spcPct val="25000"/>
              </a:spcBef>
              <a:buClr>
                <a:srgbClr val="660033"/>
              </a:buClr>
              <a:buSzPct val="75000"/>
              <a:buFont typeface="Wingdings" charset="0"/>
              <a:buChar char="n"/>
              <a:defRPr/>
            </a:pPr>
            <a:r>
              <a:rPr lang="en-US" sz="2000" dirty="0">
                <a:solidFill>
                  <a:srgbClr val="000066"/>
                </a:solidFill>
              </a:rPr>
              <a:t>PC uses 7 instructions with lengths 1, 2, and 3 bytes</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Same for NT and for Linux</a:t>
            </a:r>
          </a:p>
          <a:p>
            <a:pPr marL="1146175" lvl="2" indent="-238125" algn="l" eaLnBrk="1" hangingPunct="1">
              <a:lnSpc>
                <a:spcPct val="107000"/>
              </a:lnSpc>
              <a:spcBef>
                <a:spcPct val="10000"/>
              </a:spcBef>
              <a:buClr>
                <a:srgbClr val="005400"/>
              </a:buClr>
              <a:buSzPct val="90000"/>
              <a:buFont typeface="Wingdings" charset="0"/>
              <a:buChar char="l"/>
              <a:defRPr/>
            </a:pPr>
            <a:r>
              <a:rPr lang="en-US" dirty="0">
                <a:solidFill>
                  <a:srgbClr val="000099"/>
                </a:solidFill>
              </a:rPr>
              <a:t>NT / Linux not fully binary compatible</a:t>
            </a:r>
          </a:p>
          <a:p>
            <a:pPr marL="385763" indent="-385763" algn="l" eaLnBrk="1" hangingPunct="1">
              <a:lnSpc>
                <a:spcPct val="95000"/>
              </a:lnSpc>
              <a:spcBef>
                <a:spcPct val="50000"/>
              </a:spcBef>
              <a:buClr>
                <a:srgbClr val="660033"/>
              </a:buClr>
              <a:buFont typeface="Wingdings" charset="0"/>
              <a:buNone/>
              <a:defRPr/>
            </a:pPr>
            <a:endParaRPr lang="en-US" sz="2400" dirty="0">
              <a:solidFill>
                <a:srgbClr val="003300"/>
              </a:solidFill>
              <a:effectLst>
                <a:outerShdw blurRad="38100" dist="38100" dir="2700000" algn="tl">
                  <a:srgbClr val="DDDDDD"/>
                </a:outerShdw>
              </a:effectLst>
            </a:endParaRPr>
          </a:p>
        </p:txBody>
      </p:sp>
      <p:grpSp>
        <p:nvGrpSpPr>
          <p:cNvPr id="8199" name="Group 65"/>
          <p:cNvGrpSpPr>
            <a:grpSpLocks/>
          </p:cNvGrpSpPr>
          <p:nvPr/>
        </p:nvGrpSpPr>
        <p:grpSpPr bwMode="auto">
          <a:xfrm>
            <a:off x="7816850" y="1447800"/>
            <a:ext cx="976313" cy="4419600"/>
            <a:chOff x="4924" y="912"/>
            <a:chExt cx="615" cy="2784"/>
          </a:xfrm>
        </p:grpSpPr>
        <p:grpSp>
          <p:nvGrpSpPr>
            <p:cNvPr id="43016" name="Group 44"/>
            <p:cNvGrpSpPr>
              <a:grpSpLocks/>
            </p:cNvGrpSpPr>
            <p:nvPr/>
          </p:nvGrpSpPr>
          <p:grpSpPr bwMode="auto">
            <a:xfrm>
              <a:off x="5030" y="1200"/>
              <a:ext cx="384" cy="768"/>
              <a:chOff x="1632" y="2064"/>
              <a:chExt cx="384" cy="768"/>
            </a:xfrm>
          </p:grpSpPr>
          <p:sp>
            <p:nvSpPr>
              <p:cNvPr id="43029" name="Rectangle 45"/>
              <p:cNvSpPr>
                <a:spLocks noChangeArrowheads="1"/>
              </p:cNvSpPr>
              <p:nvPr/>
            </p:nvSpPr>
            <p:spPr bwMode="auto">
              <a:xfrm>
                <a:off x="1632" y="2448"/>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E5</a:t>
                </a:r>
              </a:p>
            </p:txBody>
          </p:sp>
          <p:sp>
            <p:nvSpPr>
              <p:cNvPr id="43030" name="Rectangle 46"/>
              <p:cNvSpPr>
                <a:spLocks noChangeArrowheads="1"/>
              </p:cNvSpPr>
              <p:nvPr/>
            </p:nvSpPr>
            <p:spPr bwMode="auto">
              <a:xfrm>
                <a:off x="1632" y="264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8B</a:t>
                </a:r>
              </a:p>
            </p:txBody>
          </p:sp>
          <p:sp>
            <p:nvSpPr>
              <p:cNvPr id="43031" name="Rectangle 47"/>
              <p:cNvSpPr>
                <a:spLocks noChangeArrowheads="1"/>
              </p:cNvSpPr>
              <p:nvPr/>
            </p:nvSpPr>
            <p:spPr bwMode="auto">
              <a:xfrm>
                <a:off x="1632" y="206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55</a:t>
                </a:r>
              </a:p>
            </p:txBody>
          </p:sp>
          <p:sp>
            <p:nvSpPr>
              <p:cNvPr id="43032" name="Rectangle 48"/>
              <p:cNvSpPr>
                <a:spLocks noChangeArrowheads="1"/>
              </p:cNvSpPr>
              <p:nvPr/>
            </p:nvSpPr>
            <p:spPr bwMode="auto">
              <a:xfrm>
                <a:off x="1632" y="225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89</a:t>
                </a:r>
              </a:p>
            </p:txBody>
          </p:sp>
        </p:grpSp>
        <p:sp>
          <p:nvSpPr>
            <p:cNvPr id="43017" name="Text Box 49"/>
            <p:cNvSpPr txBox="1">
              <a:spLocks noChangeArrowheads="1"/>
            </p:cNvSpPr>
            <p:nvPr/>
          </p:nvSpPr>
          <p:spPr bwMode="auto">
            <a:xfrm>
              <a:off x="4924" y="912"/>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PC </a:t>
              </a:r>
              <a:r>
                <a:rPr lang="en-US" sz="1800">
                  <a:solidFill>
                    <a:srgbClr val="000066"/>
                  </a:solidFill>
                  <a:latin typeface="Courier New" charset="0"/>
                </a:rPr>
                <a:t>sum</a:t>
              </a:r>
              <a:endParaRPr lang="en-US" sz="1800">
                <a:solidFill>
                  <a:srgbClr val="000066"/>
                </a:solidFill>
              </a:endParaRPr>
            </a:p>
          </p:txBody>
        </p:sp>
        <p:grpSp>
          <p:nvGrpSpPr>
            <p:cNvPr id="43018" name="Group 50"/>
            <p:cNvGrpSpPr>
              <a:grpSpLocks/>
            </p:cNvGrpSpPr>
            <p:nvPr/>
          </p:nvGrpSpPr>
          <p:grpSpPr bwMode="auto">
            <a:xfrm>
              <a:off x="5030" y="1968"/>
              <a:ext cx="384" cy="768"/>
              <a:chOff x="1152" y="2160"/>
              <a:chExt cx="384" cy="768"/>
            </a:xfrm>
          </p:grpSpPr>
          <p:sp>
            <p:nvSpPr>
              <p:cNvPr id="43025" name="Rectangle 51"/>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45</a:t>
                </a:r>
              </a:p>
            </p:txBody>
          </p:sp>
          <p:sp>
            <p:nvSpPr>
              <p:cNvPr id="43026" name="Rectangle 52"/>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0C</a:t>
                </a:r>
              </a:p>
            </p:txBody>
          </p:sp>
          <p:sp>
            <p:nvSpPr>
              <p:cNvPr id="43027" name="Rectangle 53"/>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03</a:t>
                </a:r>
              </a:p>
            </p:txBody>
          </p:sp>
          <p:sp>
            <p:nvSpPr>
              <p:cNvPr id="43028" name="Rectangle 54"/>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45</a:t>
                </a:r>
              </a:p>
            </p:txBody>
          </p:sp>
        </p:grpSp>
        <p:grpSp>
          <p:nvGrpSpPr>
            <p:cNvPr id="43019" name="Group 55"/>
            <p:cNvGrpSpPr>
              <a:grpSpLocks/>
            </p:cNvGrpSpPr>
            <p:nvPr/>
          </p:nvGrpSpPr>
          <p:grpSpPr bwMode="auto">
            <a:xfrm>
              <a:off x="5040" y="2736"/>
              <a:ext cx="384" cy="768"/>
              <a:chOff x="1152" y="2160"/>
              <a:chExt cx="384" cy="768"/>
            </a:xfrm>
          </p:grpSpPr>
          <p:sp>
            <p:nvSpPr>
              <p:cNvPr id="43021" name="Rectangle 56"/>
              <p:cNvSpPr>
                <a:spLocks noChangeArrowheads="1"/>
              </p:cNvSpPr>
              <p:nvPr/>
            </p:nvSpPr>
            <p:spPr bwMode="auto">
              <a:xfrm>
                <a:off x="1152" y="2160"/>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08</a:t>
                </a:r>
              </a:p>
            </p:txBody>
          </p:sp>
          <p:sp>
            <p:nvSpPr>
              <p:cNvPr id="43022" name="Rectangle 57"/>
              <p:cNvSpPr>
                <a:spLocks noChangeArrowheads="1"/>
              </p:cNvSpPr>
              <p:nvPr/>
            </p:nvSpPr>
            <p:spPr bwMode="auto">
              <a:xfrm>
                <a:off x="1152" y="2352"/>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89</a:t>
                </a:r>
              </a:p>
            </p:txBody>
          </p:sp>
          <p:sp>
            <p:nvSpPr>
              <p:cNvPr id="43023" name="Rectangle 58"/>
              <p:cNvSpPr>
                <a:spLocks noChangeArrowheads="1"/>
              </p:cNvSpPr>
              <p:nvPr/>
            </p:nvSpPr>
            <p:spPr bwMode="auto">
              <a:xfrm>
                <a:off x="1152" y="254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EC</a:t>
                </a:r>
              </a:p>
            </p:txBody>
          </p:sp>
          <p:sp>
            <p:nvSpPr>
              <p:cNvPr id="43024" name="Rectangle 59"/>
              <p:cNvSpPr>
                <a:spLocks noChangeArrowheads="1"/>
              </p:cNvSpPr>
              <p:nvPr/>
            </p:nvSpPr>
            <p:spPr bwMode="auto">
              <a:xfrm>
                <a:off x="1152" y="2736"/>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5D</a:t>
                </a:r>
              </a:p>
            </p:txBody>
          </p:sp>
        </p:grpSp>
        <p:sp>
          <p:nvSpPr>
            <p:cNvPr id="43020" name="Rectangle 61"/>
            <p:cNvSpPr>
              <a:spLocks noChangeArrowheads="1"/>
            </p:cNvSpPr>
            <p:nvPr/>
          </p:nvSpPr>
          <p:spPr bwMode="auto">
            <a:xfrm>
              <a:off x="5040" y="3504"/>
              <a:ext cx="384"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C3</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dissolve">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dissolve">
                                      <p:cBhvr>
                                        <p:cTn id="17" dur="500"/>
                                        <p:tgtEl>
                                          <p:spTgt spid="8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98">
                                            <p:txEl>
                                              <p:pRg st="0" end="0"/>
                                            </p:txEl>
                                          </p:spTgt>
                                        </p:tgtEl>
                                        <p:attrNameLst>
                                          <p:attrName>style.visibility</p:attrName>
                                        </p:attrNameLst>
                                      </p:cBhvr>
                                      <p:to>
                                        <p:strVal val="visible"/>
                                      </p:to>
                                    </p:set>
                                    <p:animEffect transition="in" filter="dissolve">
                                      <p:cBhvr>
                                        <p:cTn id="22" dur="500"/>
                                        <p:tgtEl>
                                          <p:spTgt spid="19498">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498">
                                            <p:txEl>
                                              <p:pRg st="1" end="1"/>
                                            </p:txEl>
                                          </p:spTgt>
                                        </p:tgtEl>
                                        <p:attrNameLst>
                                          <p:attrName>style.visibility</p:attrName>
                                        </p:attrNameLst>
                                      </p:cBhvr>
                                      <p:to>
                                        <p:strVal val="visible"/>
                                      </p:to>
                                    </p:set>
                                    <p:animEffect transition="in" filter="dissolve">
                                      <p:cBhvr>
                                        <p:cTn id="25" dur="500"/>
                                        <p:tgtEl>
                                          <p:spTgt spid="19498">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498">
                                            <p:txEl>
                                              <p:pRg st="2" end="2"/>
                                            </p:txEl>
                                          </p:spTgt>
                                        </p:tgtEl>
                                        <p:attrNameLst>
                                          <p:attrName>style.visibility</p:attrName>
                                        </p:attrNameLst>
                                      </p:cBhvr>
                                      <p:to>
                                        <p:strVal val="visible"/>
                                      </p:to>
                                    </p:set>
                                    <p:animEffect transition="in" filter="dissolve">
                                      <p:cBhvr>
                                        <p:cTn id="30" dur="500"/>
                                        <p:tgtEl>
                                          <p:spTgt spid="19498">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9498">
                                            <p:txEl>
                                              <p:pRg st="3" end="3"/>
                                            </p:txEl>
                                          </p:spTgt>
                                        </p:tgtEl>
                                        <p:attrNameLst>
                                          <p:attrName>style.visibility</p:attrName>
                                        </p:attrNameLst>
                                      </p:cBhvr>
                                      <p:to>
                                        <p:strVal val="visible"/>
                                      </p:to>
                                    </p:set>
                                    <p:animEffect transition="in" filter="dissolve">
                                      <p:cBhvr>
                                        <p:cTn id="33" dur="500"/>
                                        <p:tgtEl>
                                          <p:spTgt spid="19498">
                                            <p:txEl>
                                              <p:pRg st="3" end="3"/>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498">
                                            <p:txEl>
                                              <p:pRg st="4" end="4"/>
                                            </p:txEl>
                                          </p:spTgt>
                                        </p:tgtEl>
                                        <p:attrNameLst>
                                          <p:attrName>style.visibility</p:attrName>
                                        </p:attrNameLst>
                                      </p:cBhvr>
                                      <p:to>
                                        <p:strVal val="visible"/>
                                      </p:to>
                                    </p:set>
                                    <p:animEffect transition="in" filter="dissolve">
                                      <p:cBhvr>
                                        <p:cTn id="36" dur="500"/>
                                        <p:tgtEl>
                                          <p:spTgt spid="19498">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8195"/>
                                        </p:tgtEl>
                                        <p:attrNameLst>
                                          <p:attrName>style.visibility</p:attrName>
                                        </p:attrNameLst>
                                      </p:cBhvr>
                                      <p:to>
                                        <p:strVal val="visible"/>
                                      </p:to>
                                    </p:set>
                                    <p:animEffect transition="in" filter="dissolve">
                                      <p:cBhvr>
                                        <p:cTn id="41"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19498"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extLst>
      <p:ext uri="{BB962C8B-B14F-4D97-AF65-F5344CB8AC3E}">
        <p14:creationId xmlns:p14="http://schemas.microsoft.com/office/powerpoint/2010/main" val="15122045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3897868"/>
            <a:ext cx="4495800" cy="369332"/>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smtClean="0">
                <a:solidFill>
                  <a:srgbClr val="000066"/>
                </a:solidFill>
                <a:latin typeface="Courier New" pitchFamily="49" charset="0"/>
                <a:cs typeface="Courier New" pitchFamily="49" charset="0"/>
              </a:rPr>
              <a:t>shrq</a:t>
            </a:r>
            <a:r>
              <a:rPr lang="en-US" dirty="0">
                <a:solidFill>
                  <a:srgbClr val="000066"/>
                </a:solidFill>
                <a:latin typeface="Courier New" pitchFamily="49" charset="0"/>
                <a:cs typeface="Courier New" pitchFamily="49" charset="0"/>
              </a:rPr>
              <a:t>	$3, </a:t>
            </a:r>
            <a:r>
              <a:rPr lang="en-US" dirty="0" smtClean="0">
                <a:solidFill>
                  <a:srgbClr val="000066"/>
                </a:solidFill>
                <a:latin typeface="Courier New" pitchFamily="49" charset="0"/>
                <a:cs typeface="Courier New" pitchFamily="49" charset="0"/>
              </a:rPr>
              <a:t>%</a:t>
            </a:r>
            <a:r>
              <a:rPr lang="en-US" dirty="0" err="1" smtClean="0">
                <a:solidFill>
                  <a:srgbClr val="000066"/>
                </a:solidFill>
                <a:latin typeface="Courier New" pitchFamily="49" charset="0"/>
                <a:cs typeface="Courier New" pitchFamily="49" charset="0"/>
              </a:rPr>
              <a:t>rax</a:t>
            </a:r>
            <a:endParaRPr lang="en-US" dirty="0">
              <a:solidFill>
                <a:srgbClr val="000066"/>
              </a:solidFill>
              <a:latin typeface="Courier New" pitchFamily="49" charset="0"/>
              <a:cs typeface="Courier New" pitchFamily="49" charset="0"/>
            </a:endParaRPr>
          </a:p>
        </p:txBody>
      </p:sp>
      <p:sp>
        <p:nvSpPr>
          <p:cNvPr id="171011" name="Rectangle 3"/>
          <p:cNvSpPr>
            <a:spLocks noGrp="1" noChangeArrowheads="1"/>
          </p:cNvSpPr>
          <p:nvPr>
            <p:ph type="title"/>
          </p:nvPr>
        </p:nvSpPr>
        <p:spPr>
          <a:xfrm>
            <a:off x="304800" y="569912"/>
            <a:ext cx="7924800" cy="573088"/>
          </a:xfrm>
        </p:spPr>
        <p:txBody>
          <a:bodyPr/>
          <a:lstStyle/>
          <a:p>
            <a:pPr eaLnBrk="1" hangingPunct="1">
              <a:defRPr/>
            </a:pPr>
            <a:r>
              <a:rPr lang="en-US" smtClean="0"/>
              <a:t>Compiled Unsigned Division Code</a:t>
            </a:r>
          </a:p>
        </p:txBody>
      </p:sp>
      <p:sp>
        <p:nvSpPr>
          <p:cNvPr id="171012" name="Rectangle 4"/>
          <p:cNvSpPr>
            <a:spLocks noGrp="1" noChangeArrowheads="1"/>
          </p:cNvSpPr>
          <p:nvPr>
            <p:ph type="body" idx="1"/>
          </p:nvPr>
        </p:nvSpPr>
        <p:spPr>
          <a:xfrm>
            <a:off x="290513" y="4953000"/>
            <a:ext cx="8307387" cy="1187450"/>
          </a:xfrm>
        </p:spPr>
        <p:txBody>
          <a:bodyPr/>
          <a:lstStyle/>
          <a:p>
            <a:pPr>
              <a:defRPr/>
            </a:pPr>
            <a:r>
              <a:rPr lang="en-US" dirty="0" smtClean="0"/>
              <a:t>Uses logical shift for unsigned</a:t>
            </a:r>
          </a:p>
          <a:p>
            <a:pPr eaLnBrk="1" hangingPunct="1">
              <a:defRPr/>
            </a:pPr>
            <a:r>
              <a:rPr lang="en-US" dirty="0" smtClean="0"/>
              <a:t>For Java Users </a:t>
            </a:r>
          </a:p>
          <a:p>
            <a:pPr lvl="1" eaLnBrk="1" hangingPunct="1">
              <a:defRPr/>
            </a:pPr>
            <a:r>
              <a:rPr lang="en-US" dirty="0" smtClean="0"/>
              <a:t>Logical shift written as </a:t>
            </a:r>
            <a:r>
              <a:rPr lang="en-US" dirty="0" smtClean="0">
                <a:latin typeface="Courier New" pitchFamily="49" charset="0"/>
              </a:rPr>
              <a:t>&gt;&gt;&gt;</a:t>
            </a:r>
          </a:p>
        </p:txBody>
      </p:sp>
      <p:sp>
        <p:nvSpPr>
          <p:cNvPr id="44037" name="Text Box 5"/>
          <p:cNvSpPr txBox="1">
            <a:spLocks noChangeArrowheads="1"/>
          </p:cNvSpPr>
          <p:nvPr/>
        </p:nvSpPr>
        <p:spPr bwMode="auto">
          <a:xfrm>
            <a:off x="533400" y="1764268"/>
            <a:ext cx="4572000" cy="1343445"/>
          </a:xfrm>
          <a:prstGeom prst="rect">
            <a:avLst/>
          </a:prstGeom>
          <a:solidFill>
            <a:srgbClr val="E0F4E3"/>
          </a:solidFill>
          <a:ln w="12700" cap="flat" cmpd="sng" algn="ctr">
            <a:solidFill>
              <a:schemeClr val="tx1"/>
            </a:solidFill>
            <a:prstDash val="solid"/>
            <a:miter lim="800000"/>
            <a:headEnd type="none" w="med" len="med"/>
            <a:tailEnd type="none" w="med" len="med"/>
          </a:ln>
        </p:spPr>
        <p:txBody>
          <a:bodyPr wrap="square">
            <a:spAutoFit/>
          </a:bodyPr>
          <a:lstStyle/>
          <a:p>
            <a:pPr algn="l" eaLnBrk="1" hangingPunct="1">
              <a:lnSpc>
                <a:spcPct val="100000"/>
              </a:lnSpc>
            </a:pPr>
            <a:r>
              <a:rPr lang="en-US" dirty="0">
                <a:solidFill>
                  <a:srgbClr val="000066"/>
                </a:solidFill>
                <a:latin typeface="Courier New" pitchFamily="49" charset="0"/>
                <a:cs typeface="Courier New" pitchFamily="49" charset="0"/>
              </a:rPr>
              <a:t>unsigned </a:t>
            </a:r>
            <a:r>
              <a:rPr lang="en-US" dirty="0" smtClean="0">
                <a:solidFill>
                  <a:srgbClr val="000066"/>
                </a:solidFill>
                <a:latin typeface="Courier New" pitchFamily="49" charset="0"/>
                <a:cs typeface="Courier New" pitchFamily="49" charset="0"/>
              </a:rPr>
              <a:t>long udiv8</a:t>
            </a:r>
          </a:p>
          <a:p>
            <a:pPr algn="l" eaLnBrk="1" hangingPunct="1">
              <a:lnSpc>
                <a:spcPct val="100000"/>
              </a:lnSpc>
            </a:pPr>
            <a:r>
              <a:rPr lang="en-US" dirty="0">
                <a:solidFill>
                  <a:srgbClr val="000066"/>
                </a:solidFill>
                <a:latin typeface="Courier New" pitchFamily="49" charset="0"/>
                <a:cs typeface="Courier New" pitchFamily="49" charset="0"/>
              </a:rPr>
              <a:t> </a:t>
            </a:r>
            <a:r>
              <a:rPr lang="en-US" dirty="0" smtClean="0">
                <a:solidFill>
                  <a:srgbClr val="000066"/>
                </a:solidFill>
                <a:latin typeface="Courier New" pitchFamily="49" charset="0"/>
                <a:cs typeface="Courier New" pitchFamily="49" charset="0"/>
              </a:rPr>
              <a:t>     (</a:t>
            </a:r>
            <a:r>
              <a:rPr lang="en-US" dirty="0">
                <a:solidFill>
                  <a:srgbClr val="000066"/>
                </a:solidFill>
                <a:latin typeface="Courier New" pitchFamily="49" charset="0"/>
                <a:cs typeface="Courier New" pitchFamily="49" charset="0"/>
              </a:rPr>
              <a:t>unsigned </a:t>
            </a:r>
            <a:r>
              <a:rPr lang="en-US" dirty="0" smtClean="0">
                <a:solidFill>
                  <a:srgbClr val="000066"/>
                </a:solidFill>
                <a:latin typeface="Courier New" pitchFamily="49" charset="0"/>
                <a:cs typeface="Courier New" pitchFamily="49" charset="0"/>
              </a:rPr>
              <a:t>long x</a:t>
            </a:r>
            <a:r>
              <a:rPr lang="en-US" dirty="0">
                <a:solidFill>
                  <a:srgbClr val="000066"/>
                </a:solidFill>
                <a:latin typeface="Courier New" pitchFamily="49" charset="0"/>
                <a:cs typeface="Courier New" pitchFamily="49" charset="0"/>
              </a:rPr>
              <a:t>)</a:t>
            </a:r>
          </a:p>
          <a:p>
            <a:pPr algn="l" eaLnBrk="1" hangingPunct="1">
              <a:lnSpc>
                <a:spcPct val="100000"/>
              </a:lnSpc>
            </a:pPr>
            <a:r>
              <a:rPr lang="en-US" dirty="0" err="1">
                <a:solidFill>
                  <a:srgbClr val="000066"/>
                </a:solidFill>
                <a:latin typeface="Courier New" pitchFamily="49" charset="0"/>
                <a:cs typeface="Courier New" pitchFamily="49" charset="0"/>
              </a:rPr>
              <a:t>{</a:t>
            </a:r>
          </a:p>
          <a:p>
            <a:pPr algn="l" eaLnBrk="1" hangingPunct="1">
              <a:lnSpc>
                <a:spcPct val="100000"/>
              </a:lnSpc>
            </a:pPr>
            <a:r>
              <a:rPr lang="en-US" dirty="0" err="1">
                <a:solidFill>
                  <a:srgbClr val="000066"/>
                </a:solidFill>
                <a:latin typeface="Courier New" pitchFamily="49" charset="0"/>
                <a:cs typeface="Courier New" pitchFamily="49" charset="0"/>
              </a:rPr>
              <a:t>  return x/8;</a:t>
            </a:r>
          </a:p>
          <a:p>
            <a:pPr algn="l" eaLnBrk="1" hangingPunct="1">
              <a:lnSpc>
                <a:spcPct val="100000"/>
              </a:lnSpc>
            </a:pPr>
            <a:r>
              <a:rPr lang="en-US" dirty="0" err="1">
                <a:solidFill>
                  <a:srgbClr val="000066"/>
                </a:solidFill>
                <a:latin typeface="Courier New" pitchFamily="49" charset="0"/>
                <a:cs typeface="Courier New" pitchFamily="49" charset="0"/>
              </a:rPr>
              <a:t>}</a:t>
            </a:r>
          </a:p>
        </p:txBody>
      </p:sp>
      <p:sp>
        <p:nvSpPr>
          <p:cNvPr id="44038" name="Text Box 6"/>
          <p:cNvSpPr txBox="1">
            <a:spLocks noChangeArrowheads="1"/>
          </p:cNvSpPr>
          <p:nvPr/>
        </p:nvSpPr>
        <p:spPr bwMode="auto">
          <a:xfrm>
            <a:off x="5486400" y="3886200"/>
            <a:ext cx="3352800" cy="595548"/>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 </a:t>
            </a:r>
            <a:r>
              <a:rPr lang="en-US" dirty="0" smtClean="0">
                <a:solidFill>
                  <a:srgbClr val="000066"/>
                </a:solidFill>
                <a:latin typeface="Courier New" pitchFamily="49" charset="0"/>
                <a:cs typeface="Courier New" pitchFamily="49" charset="0"/>
              </a:rPr>
              <a:t>Logical </a:t>
            </a:r>
            <a:r>
              <a:rPr lang="en-US" dirty="0">
                <a:solidFill>
                  <a:srgbClr val="000066"/>
                </a:solidFill>
                <a:latin typeface="Courier New" pitchFamily="49" charset="0"/>
                <a:cs typeface="Courier New" pitchFamily="49" charset="0"/>
              </a:rPr>
              <a:t>shift</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return x &gt;&gt; 3;</a:t>
            </a:r>
          </a:p>
        </p:txBody>
      </p:sp>
      <p:sp>
        <p:nvSpPr>
          <p:cNvPr id="44039" name="Text Box 7"/>
          <p:cNvSpPr txBox="1">
            <a:spLocks noChangeArrowheads="1"/>
          </p:cNvSpPr>
          <p:nvPr/>
        </p:nvSpPr>
        <p:spPr bwMode="auto">
          <a:xfrm>
            <a:off x="457200" y="1343581"/>
            <a:ext cx="1212833"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C Function</a:t>
            </a:r>
          </a:p>
        </p:txBody>
      </p:sp>
      <p:sp>
        <p:nvSpPr>
          <p:cNvPr id="44040" name="Text Box 8"/>
          <p:cNvSpPr txBox="1">
            <a:spLocks noChangeArrowheads="1"/>
          </p:cNvSpPr>
          <p:nvPr/>
        </p:nvSpPr>
        <p:spPr bwMode="auto">
          <a:xfrm>
            <a:off x="457200" y="3497758"/>
            <a:ext cx="3530647"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Compiled Arithmetic Operations</a:t>
            </a:r>
          </a:p>
        </p:txBody>
      </p:sp>
      <p:sp>
        <p:nvSpPr>
          <p:cNvPr id="44041" name="Text Box 9"/>
          <p:cNvSpPr txBox="1">
            <a:spLocks noChangeArrowheads="1"/>
          </p:cNvSpPr>
          <p:nvPr/>
        </p:nvSpPr>
        <p:spPr bwMode="auto">
          <a:xfrm>
            <a:off x="5410200" y="3505200"/>
            <a:ext cx="1351524"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Explanation</a:t>
            </a:r>
          </a:p>
        </p:txBody>
      </p:sp>
    </p:spTree>
    <p:extLst>
      <p:ext uri="{BB962C8B-B14F-4D97-AF65-F5344CB8AC3E}">
        <p14:creationId xmlns:p14="http://schemas.microsoft.com/office/powerpoint/2010/main" val="226461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3451225"/>
            <a:ext cx="4495800" cy="2091342"/>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smtClean="0">
                <a:solidFill>
                  <a:srgbClr val="000066"/>
                </a:solidFill>
                <a:latin typeface="Courier New" pitchFamily="49" charset="0"/>
                <a:cs typeface="Courier New" pitchFamily="49" charset="0"/>
              </a:rPr>
              <a:t>testq</a:t>
            </a:r>
            <a:r>
              <a:rPr lang="en-US" dirty="0" smtClean="0">
                <a:solidFill>
                  <a:srgbClr val="000066"/>
                </a:solidFill>
                <a:latin typeface="Courier New" pitchFamily="49" charset="0"/>
                <a:cs typeface="Courier New" pitchFamily="49" charset="0"/>
              </a:rPr>
              <a:t> %</a:t>
            </a:r>
            <a:r>
              <a:rPr lang="en-US" dirty="0" err="1" smtClean="0">
                <a:solidFill>
                  <a:srgbClr val="000066"/>
                </a:solidFill>
                <a:latin typeface="Courier New" pitchFamily="49" charset="0"/>
                <a:cs typeface="Courier New" pitchFamily="49" charset="0"/>
              </a:rPr>
              <a:t>rax</a:t>
            </a:r>
            <a:r>
              <a:rPr lang="en-US" dirty="0">
                <a:solidFill>
                  <a:srgbClr val="000066"/>
                </a:solidFill>
                <a:latin typeface="Courier New" pitchFamily="49" charset="0"/>
                <a:cs typeface="Courier New" pitchFamily="49" charset="0"/>
              </a:rPr>
              <a:t>, </a:t>
            </a:r>
            <a:r>
              <a:rPr lang="en-US" dirty="0" smtClean="0">
                <a:solidFill>
                  <a:srgbClr val="000066"/>
                </a:solidFill>
                <a:latin typeface="Courier New" pitchFamily="49" charset="0"/>
                <a:cs typeface="Courier New" pitchFamily="49" charset="0"/>
              </a:rPr>
              <a:t>%</a:t>
            </a:r>
            <a:r>
              <a:rPr lang="en-US" dirty="0" err="1" smtClean="0">
                <a:solidFill>
                  <a:srgbClr val="000066"/>
                </a:solidFill>
                <a:latin typeface="Courier New" pitchFamily="49" charset="0"/>
                <a:cs typeface="Courier New" pitchFamily="49" charset="0"/>
              </a:rPr>
              <a:t>rax</a:t>
            </a:r>
            <a:endParaRPr lang="en-US" dirty="0">
              <a:solidFill>
                <a:srgbClr val="000066"/>
              </a:solidFill>
              <a:latin typeface="Courier New" pitchFamily="49" charset="0"/>
              <a:cs typeface="Courier New" pitchFamily="49" charset="0"/>
            </a:endParaRP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a:solidFill>
                  <a:srgbClr val="000066"/>
                </a:solidFill>
                <a:latin typeface="Courier New" pitchFamily="49" charset="0"/>
                <a:cs typeface="Courier New" pitchFamily="49" charset="0"/>
              </a:rPr>
              <a:t>js</a:t>
            </a:r>
            <a:r>
              <a:rPr lang="en-US" dirty="0">
                <a:solidFill>
                  <a:srgbClr val="000066"/>
                </a:solidFill>
                <a:latin typeface="Courier New" pitchFamily="49" charset="0"/>
                <a:cs typeface="Courier New" pitchFamily="49" charset="0"/>
              </a:rPr>
              <a:t>	L4</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L3:</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smtClean="0">
                <a:solidFill>
                  <a:srgbClr val="000066"/>
                </a:solidFill>
                <a:latin typeface="Courier New" pitchFamily="49" charset="0"/>
                <a:cs typeface="Courier New" pitchFamily="49" charset="0"/>
              </a:rPr>
              <a:t>sarq</a:t>
            </a:r>
            <a:r>
              <a:rPr lang="en-US" dirty="0">
                <a:solidFill>
                  <a:srgbClr val="000066"/>
                </a:solidFill>
                <a:latin typeface="Courier New" pitchFamily="49" charset="0"/>
                <a:cs typeface="Courier New" pitchFamily="49" charset="0"/>
              </a:rPr>
              <a:t>	$3, </a:t>
            </a:r>
            <a:r>
              <a:rPr lang="en-US" dirty="0" smtClean="0">
                <a:solidFill>
                  <a:srgbClr val="000066"/>
                </a:solidFill>
                <a:latin typeface="Courier New" pitchFamily="49" charset="0"/>
                <a:cs typeface="Courier New" pitchFamily="49" charset="0"/>
              </a:rPr>
              <a:t>%</a:t>
            </a:r>
            <a:r>
              <a:rPr lang="en-US" dirty="0" err="1" smtClean="0">
                <a:solidFill>
                  <a:srgbClr val="000066"/>
                </a:solidFill>
                <a:latin typeface="Courier New" pitchFamily="49" charset="0"/>
                <a:cs typeface="Courier New" pitchFamily="49" charset="0"/>
              </a:rPr>
              <a:t>rax</a:t>
            </a:r>
            <a:endParaRPr lang="en-US" dirty="0">
              <a:solidFill>
                <a:srgbClr val="000066"/>
              </a:solidFill>
              <a:latin typeface="Courier New" pitchFamily="49" charset="0"/>
              <a:cs typeface="Courier New" pitchFamily="49" charset="0"/>
            </a:endParaRP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ret</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L4:</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smtClean="0">
                <a:solidFill>
                  <a:srgbClr val="000066"/>
                </a:solidFill>
                <a:latin typeface="Courier New" pitchFamily="49" charset="0"/>
                <a:cs typeface="Courier New" pitchFamily="49" charset="0"/>
              </a:rPr>
              <a:t>addq</a:t>
            </a:r>
            <a:r>
              <a:rPr lang="en-US" dirty="0">
                <a:solidFill>
                  <a:srgbClr val="000066"/>
                </a:solidFill>
                <a:latin typeface="Courier New" pitchFamily="49" charset="0"/>
                <a:cs typeface="Courier New" pitchFamily="49" charset="0"/>
              </a:rPr>
              <a:t>	$7, </a:t>
            </a:r>
            <a:r>
              <a:rPr lang="en-US" dirty="0" smtClean="0">
                <a:solidFill>
                  <a:srgbClr val="000066"/>
                </a:solidFill>
                <a:latin typeface="Courier New" pitchFamily="49" charset="0"/>
                <a:cs typeface="Courier New" pitchFamily="49" charset="0"/>
              </a:rPr>
              <a:t>%</a:t>
            </a:r>
            <a:r>
              <a:rPr lang="en-US" dirty="0" err="1" smtClean="0">
                <a:solidFill>
                  <a:srgbClr val="000066"/>
                </a:solidFill>
                <a:latin typeface="Courier New" pitchFamily="49" charset="0"/>
                <a:cs typeface="Courier New" pitchFamily="49" charset="0"/>
              </a:rPr>
              <a:t>rax</a:t>
            </a:r>
            <a:endParaRPr lang="en-US" dirty="0">
              <a:solidFill>
                <a:srgbClr val="000066"/>
              </a:solidFill>
              <a:latin typeface="Courier New" pitchFamily="49" charset="0"/>
              <a:cs typeface="Courier New" pitchFamily="49" charset="0"/>
            </a:endParaRP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a:t>
            </a:r>
            <a:r>
              <a:rPr lang="en-US" dirty="0" err="1">
                <a:solidFill>
                  <a:srgbClr val="000066"/>
                </a:solidFill>
                <a:latin typeface="Courier New" pitchFamily="49" charset="0"/>
                <a:cs typeface="Courier New" pitchFamily="49" charset="0"/>
              </a:rPr>
              <a:t>jmp</a:t>
            </a:r>
            <a:r>
              <a:rPr lang="en-US" dirty="0">
                <a:solidFill>
                  <a:srgbClr val="000066"/>
                </a:solidFill>
                <a:latin typeface="Courier New" pitchFamily="49" charset="0"/>
                <a:cs typeface="Courier New" pitchFamily="49" charset="0"/>
              </a:rPr>
              <a:t>	L3</a:t>
            </a:r>
          </a:p>
        </p:txBody>
      </p:sp>
      <p:sp>
        <p:nvSpPr>
          <p:cNvPr id="179203" name="Rectangle 3"/>
          <p:cNvSpPr>
            <a:spLocks noGrp="1" noChangeArrowheads="1"/>
          </p:cNvSpPr>
          <p:nvPr>
            <p:ph type="title"/>
          </p:nvPr>
        </p:nvSpPr>
        <p:spPr>
          <a:xfrm>
            <a:off x="228600" y="533400"/>
            <a:ext cx="7924800" cy="573088"/>
          </a:xfrm>
        </p:spPr>
        <p:txBody>
          <a:bodyPr/>
          <a:lstStyle/>
          <a:p>
            <a:pPr eaLnBrk="1" hangingPunct="1">
              <a:defRPr/>
            </a:pPr>
            <a:r>
              <a:rPr lang="en-US" smtClean="0"/>
              <a:t>Compiled Signed Division Code</a:t>
            </a:r>
          </a:p>
        </p:txBody>
      </p:sp>
      <p:sp>
        <p:nvSpPr>
          <p:cNvPr id="179204" name="Rectangle 4"/>
          <p:cNvSpPr>
            <a:spLocks noGrp="1" noChangeArrowheads="1"/>
          </p:cNvSpPr>
          <p:nvPr>
            <p:ph type="body" idx="1"/>
          </p:nvPr>
        </p:nvSpPr>
        <p:spPr>
          <a:xfrm>
            <a:off x="4876800" y="4984750"/>
            <a:ext cx="4267200" cy="1187450"/>
          </a:xfrm>
        </p:spPr>
        <p:txBody>
          <a:bodyPr/>
          <a:lstStyle/>
          <a:p>
            <a:pPr>
              <a:defRPr/>
            </a:pPr>
            <a:r>
              <a:rPr lang="en-US" dirty="0" smtClean="0"/>
              <a:t>Uses arithmetic shift for </a:t>
            </a:r>
            <a:r>
              <a:rPr lang="en-US" dirty="0" err="1" smtClean="0"/>
              <a:t>int</a:t>
            </a:r>
            <a:endParaRPr lang="en-US" dirty="0" smtClean="0"/>
          </a:p>
          <a:p>
            <a:pPr eaLnBrk="1" hangingPunct="1">
              <a:defRPr/>
            </a:pPr>
            <a:r>
              <a:rPr lang="en-US" dirty="0" smtClean="0"/>
              <a:t>For Java Users </a:t>
            </a:r>
          </a:p>
          <a:p>
            <a:pPr lvl="1" eaLnBrk="1" hangingPunct="1">
              <a:defRPr/>
            </a:pPr>
            <a:r>
              <a:rPr lang="en-US" dirty="0" err="1" smtClean="0"/>
              <a:t>Arith</a:t>
            </a:r>
            <a:r>
              <a:rPr lang="en-US" dirty="0" smtClean="0"/>
              <a:t>. shift written as </a:t>
            </a:r>
            <a:r>
              <a:rPr lang="en-US" dirty="0" smtClean="0">
                <a:latin typeface="Courier New" pitchFamily="49" charset="0"/>
              </a:rPr>
              <a:t>&gt;&gt;</a:t>
            </a:r>
          </a:p>
          <a:p>
            <a:pPr lvl="1" eaLnBrk="1" hangingPunct="1">
              <a:defRPr/>
            </a:pPr>
            <a:endParaRPr lang="en-US" dirty="0" smtClean="0"/>
          </a:p>
        </p:txBody>
      </p:sp>
      <p:sp>
        <p:nvSpPr>
          <p:cNvPr id="47109" name="Text Box 5"/>
          <p:cNvSpPr txBox="1">
            <a:spLocks noChangeArrowheads="1"/>
          </p:cNvSpPr>
          <p:nvPr/>
        </p:nvSpPr>
        <p:spPr bwMode="auto">
          <a:xfrm>
            <a:off x="381000" y="1600200"/>
            <a:ext cx="3886200" cy="1200329"/>
          </a:xfrm>
          <a:prstGeom prst="rect">
            <a:avLst/>
          </a:prstGeom>
          <a:solidFill>
            <a:srgbClr val="E0F4E3"/>
          </a:solidFill>
          <a:ln w="12700" cap="flat" cmpd="sng" algn="ctr">
            <a:solidFill>
              <a:schemeClr val="tx1"/>
            </a:solidFill>
            <a:prstDash val="solid"/>
            <a:miter lim="800000"/>
            <a:headEnd type="none" w="med" len="med"/>
            <a:tailEnd type="none" w="med" len="med"/>
          </a:ln>
        </p:spPr>
        <p:txBody>
          <a:bodyPr>
            <a:spAutoFit/>
          </a:bodyPr>
          <a:lstStyle/>
          <a:p>
            <a:pPr algn="l" eaLnBrk="1" hangingPunct="1">
              <a:lnSpc>
                <a:spcPct val="100000"/>
              </a:lnSpc>
            </a:pPr>
            <a:r>
              <a:rPr lang="en-US" dirty="0" smtClean="0">
                <a:solidFill>
                  <a:srgbClr val="000066"/>
                </a:solidFill>
                <a:latin typeface="Courier New" pitchFamily="49" charset="0"/>
                <a:cs typeface="Courier New" pitchFamily="49" charset="0"/>
              </a:rPr>
              <a:t>long </a:t>
            </a:r>
            <a:r>
              <a:rPr lang="en-US" dirty="0">
                <a:solidFill>
                  <a:srgbClr val="000066"/>
                </a:solidFill>
                <a:latin typeface="Courier New" pitchFamily="49" charset="0"/>
                <a:cs typeface="Courier New" pitchFamily="49" charset="0"/>
              </a:rPr>
              <a:t>idiv8</a:t>
            </a:r>
            <a:r>
              <a:rPr lang="en-US" dirty="0" smtClean="0">
                <a:solidFill>
                  <a:srgbClr val="000066"/>
                </a:solidFill>
                <a:latin typeface="Courier New" pitchFamily="49" charset="0"/>
                <a:cs typeface="Courier New" pitchFamily="49" charset="0"/>
              </a:rPr>
              <a:t>(long </a:t>
            </a:r>
            <a:r>
              <a:rPr lang="en-US" dirty="0">
                <a:solidFill>
                  <a:srgbClr val="000066"/>
                </a:solidFill>
                <a:latin typeface="Courier New" pitchFamily="49" charset="0"/>
                <a:cs typeface="Courier New" pitchFamily="49" charset="0"/>
              </a:rPr>
              <a:t>x)</a:t>
            </a:r>
          </a:p>
          <a:p>
            <a:pPr algn="l" eaLnBrk="1" hangingPunct="1">
              <a:lnSpc>
                <a:spcPct val="100000"/>
              </a:lnSpc>
            </a:pPr>
            <a:r>
              <a:rPr lang="en-US" dirty="0" err="1">
                <a:solidFill>
                  <a:srgbClr val="000066"/>
                </a:solidFill>
                <a:latin typeface="Courier New" pitchFamily="49" charset="0"/>
                <a:cs typeface="Courier New" pitchFamily="49" charset="0"/>
              </a:rPr>
              <a:t>{</a:t>
            </a:r>
          </a:p>
          <a:p>
            <a:pPr algn="l" eaLnBrk="1" hangingPunct="1">
              <a:lnSpc>
                <a:spcPct val="100000"/>
              </a:lnSpc>
            </a:pPr>
            <a:r>
              <a:rPr lang="en-US" dirty="0" err="1">
                <a:solidFill>
                  <a:srgbClr val="000066"/>
                </a:solidFill>
                <a:latin typeface="Courier New" pitchFamily="49" charset="0"/>
                <a:cs typeface="Courier New" pitchFamily="49" charset="0"/>
              </a:rPr>
              <a:t>  return x/8;</a:t>
            </a:r>
          </a:p>
          <a:p>
            <a:pPr algn="l" eaLnBrk="1" hangingPunct="1">
              <a:lnSpc>
                <a:spcPct val="100000"/>
              </a:lnSpc>
            </a:pPr>
            <a:r>
              <a:rPr lang="en-US" dirty="0" err="1">
                <a:solidFill>
                  <a:srgbClr val="000066"/>
                </a:solidFill>
                <a:latin typeface="Courier New" pitchFamily="49" charset="0"/>
                <a:cs typeface="Courier New" pitchFamily="49" charset="0"/>
              </a:rPr>
              <a:t>}</a:t>
            </a:r>
          </a:p>
        </p:txBody>
      </p:sp>
      <p:sp>
        <p:nvSpPr>
          <p:cNvPr id="47110" name="Text Box 6"/>
          <p:cNvSpPr txBox="1">
            <a:spLocks noChangeArrowheads="1"/>
          </p:cNvSpPr>
          <p:nvPr/>
        </p:nvSpPr>
        <p:spPr bwMode="auto">
          <a:xfrm>
            <a:off x="5486400" y="3451225"/>
            <a:ext cx="3352800" cy="1200329"/>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if x &lt; 0</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x += 7;</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 Arithmetic shift</a:t>
            </a:r>
          </a:p>
          <a:p>
            <a:pPr algn="l" eaLnBrk="1" hangingPunct="1">
              <a:lnSpc>
                <a:spcPct val="100000"/>
              </a:lnSpc>
              <a:tabLst>
                <a:tab pos="228600" algn="l"/>
              </a:tabLst>
            </a:pPr>
            <a:r>
              <a:rPr lang="en-US" dirty="0">
                <a:solidFill>
                  <a:srgbClr val="000066"/>
                </a:solidFill>
                <a:latin typeface="Courier New" pitchFamily="49" charset="0"/>
                <a:cs typeface="Courier New" pitchFamily="49" charset="0"/>
              </a:rPr>
              <a:t>	return x &gt;&gt; 3;</a:t>
            </a:r>
          </a:p>
        </p:txBody>
      </p:sp>
      <p:sp>
        <p:nvSpPr>
          <p:cNvPr id="47111" name="Text Box 7"/>
          <p:cNvSpPr txBox="1">
            <a:spLocks noChangeArrowheads="1"/>
          </p:cNvSpPr>
          <p:nvPr/>
        </p:nvSpPr>
        <p:spPr bwMode="auto">
          <a:xfrm>
            <a:off x="304800" y="1219200"/>
            <a:ext cx="1212833"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C Function</a:t>
            </a:r>
          </a:p>
        </p:txBody>
      </p:sp>
      <p:sp>
        <p:nvSpPr>
          <p:cNvPr id="47112" name="Text Box 8"/>
          <p:cNvSpPr txBox="1">
            <a:spLocks noChangeArrowheads="1"/>
          </p:cNvSpPr>
          <p:nvPr/>
        </p:nvSpPr>
        <p:spPr bwMode="auto">
          <a:xfrm>
            <a:off x="304800" y="3048000"/>
            <a:ext cx="3530647"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Compiled Arithmetic Operations</a:t>
            </a:r>
          </a:p>
        </p:txBody>
      </p:sp>
      <p:sp>
        <p:nvSpPr>
          <p:cNvPr id="47113" name="Text Box 9"/>
          <p:cNvSpPr txBox="1">
            <a:spLocks noChangeArrowheads="1"/>
          </p:cNvSpPr>
          <p:nvPr/>
        </p:nvSpPr>
        <p:spPr bwMode="auto">
          <a:xfrm>
            <a:off x="5410200" y="3028890"/>
            <a:ext cx="1351524" cy="400110"/>
          </a:xfrm>
          <a:prstGeom prst="rect">
            <a:avLst/>
          </a:prstGeom>
          <a:noFill/>
          <a:ln w="19050">
            <a:noFill/>
            <a:miter lim="800000"/>
            <a:headEnd/>
            <a:tailEnd type="none" w="sm" len="sm"/>
          </a:ln>
        </p:spPr>
        <p:txBody>
          <a:bodyPr wrap="none" lIns="45720" rIns="45720">
            <a:spAutoFit/>
          </a:bodyPr>
          <a:lstStyle/>
          <a:p>
            <a:pPr eaLnBrk="1" hangingPunct="1">
              <a:lnSpc>
                <a:spcPct val="100000"/>
              </a:lnSpc>
            </a:pPr>
            <a:r>
              <a:rPr lang="en-US" sz="2000" dirty="0">
                <a:solidFill>
                  <a:srgbClr val="000066"/>
                </a:solidFill>
                <a:latin typeface="Calibri" pitchFamily="34" charset="0"/>
              </a:rPr>
              <a:t>Explanation</a:t>
            </a:r>
          </a:p>
        </p:txBody>
      </p:sp>
    </p:spTree>
    <p:extLst>
      <p:ext uri="{BB962C8B-B14F-4D97-AF65-F5344CB8AC3E}">
        <p14:creationId xmlns:p14="http://schemas.microsoft.com/office/powerpoint/2010/main" val="2838581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Recap</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Bitwise logic: &amp;, |, ^, and ~</a:t>
            </a:r>
          </a:p>
          <a:p>
            <a:pPr>
              <a:defRPr/>
            </a:pPr>
            <a:r>
              <a:rPr lang="en-US" dirty="0" smtClean="0">
                <a:latin typeface="Helvetica" charset="0"/>
                <a:ea typeface="ＭＳ Ｐゴシック" charset="0"/>
                <a:cs typeface="ＭＳ Ｐゴシック" charset="0"/>
              </a:rPr>
              <a:t>Logical operators: &amp;&amp;, ||, and !</a:t>
            </a:r>
          </a:p>
          <a:p>
            <a:pPr>
              <a:defRPr/>
            </a:pPr>
            <a:r>
              <a:rPr lang="en-US" dirty="0" smtClean="0">
                <a:latin typeface="Helvetica" charset="0"/>
                <a:ea typeface="ＭＳ Ｐゴシック" charset="0"/>
                <a:cs typeface="ＭＳ Ｐゴシック" charset="0"/>
              </a:rPr>
              <a:t>Bit shifting</a:t>
            </a:r>
          </a:p>
          <a:p>
            <a:pPr lvl="1">
              <a:defRPr/>
            </a:pPr>
            <a:r>
              <a:rPr lang="en-US" dirty="0" smtClean="0">
                <a:latin typeface="Helvetica" charset="0"/>
                <a:ea typeface="ＭＳ Ｐゴシック" charset="0"/>
                <a:cs typeface="ＭＳ Ｐゴシック" charset="0"/>
              </a:rPr>
              <a:t>Corresponds to multiplication and division by powers of two</a:t>
            </a:r>
          </a:p>
          <a:p>
            <a:pPr>
              <a:defRPr/>
            </a:pPr>
            <a:r>
              <a:rPr lang="en-US" dirty="0" smtClean="0">
                <a:latin typeface="Helvetica" charset="0"/>
                <a:ea typeface="ＭＳ Ｐゴシック" charset="0"/>
                <a:cs typeface="ＭＳ Ｐゴシック" charset="0"/>
              </a:rPr>
              <a:t>Signed and unsigned binary encodings of integers</a:t>
            </a:r>
          </a:p>
          <a:p>
            <a:pPr lvl="1">
              <a:defRPr/>
            </a:pPr>
            <a:r>
              <a:rPr lang="en-US" dirty="0" smtClean="0">
                <a:latin typeface="Helvetica" charset="0"/>
                <a:ea typeface="ＭＳ Ｐゴシック" charset="0"/>
                <a:cs typeface="ＭＳ Ｐゴシック" charset="0"/>
              </a:rPr>
              <a:t>Two’s complement</a:t>
            </a:r>
          </a:p>
          <a:p>
            <a:pPr>
              <a:defRPr/>
            </a:pPr>
            <a:r>
              <a:rPr lang="en-US" dirty="0" smtClean="0">
                <a:latin typeface="Helvetica" charset="0"/>
                <a:ea typeface="ＭＳ Ｐゴシック" charset="0"/>
                <a:cs typeface="ＭＳ Ｐゴシック" charset="0"/>
              </a:rPr>
              <a:t>Two’s complement and unsigned overflow</a:t>
            </a:r>
          </a:p>
        </p:txBody>
      </p:sp>
    </p:spTree>
    <p:extLst>
      <p:ext uri="{BB962C8B-B14F-4D97-AF65-F5344CB8AC3E}">
        <p14:creationId xmlns:p14="http://schemas.microsoft.com/office/powerpoint/2010/main" val="2304527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01638" y="323850"/>
            <a:ext cx="8382000" cy="573088"/>
          </a:xfrm>
        </p:spPr>
        <p:txBody>
          <a:bodyPr/>
          <a:lstStyle/>
          <a:p>
            <a:pPr eaLnBrk="1" hangingPunct="1">
              <a:defRPr/>
            </a:pPr>
            <a:r>
              <a:rPr lang="en-US">
                <a:ea typeface="+mj-ea"/>
                <a:cs typeface="+mj-cs"/>
              </a:rPr>
              <a:t>Unsigned Power-of-2 Divide with Shift</a:t>
            </a:r>
          </a:p>
        </p:txBody>
      </p:sp>
      <p:sp>
        <p:nvSpPr>
          <p:cNvPr id="89091" name="Rectangle 3"/>
          <p:cNvSpPr>
            <a:spLocks noGrp="1" noChangeArrowheads="1"/>
          </p:cNvSpPr>
          <p:nvPr>
            <p:ph idx="1"/>
          </p:nvPr>
        </p:nvSpPr>
        <p:spPr>
          <a:xfrm>
            <a:off x="290513" y="1220788"/>
            <a:ext cx="8853487" cy="1268412"/>
          </a:xfrm>
        </p:spPr>
        <p:txBody>
          <a:bodyPr/>
          <a:lstStyle/>
          <a:p>
            <a:pPr eaLnBrk="1" hangingPunct="1">
              <a:buFont typeface="Wingdings" pitchFamily="-112" charset="2"/>
              <a:buNone/>
              <a:tabLst>
                <a:tab pos="2971800" algn="l"/>
              </a:tabLst>
              <a:defRPr/>
            </a:pPr>
            <a:r>
              <a:rPr lang="en-US" dirty="0">
                <a:ea typeface="+mn-ea"/>
                <a:cs typeface="+mn-cs"/>
              </a:rPr>
              <a:t>Quotient of Unsigned by Power of 2</a:t>
            </a:r>
          </a:p>
          <a:p>
            <a:pPr lvl="1" eaLnBrk="1" hangingPunct="1">
              <a:buFont typeface="Wingdings" pitchFamily="-112" charset="2"/>
              <a:buChar char="n"/>
              <a:tabLst>
                <a:tab pos="2971800" algn="l"/>
              </a:tabLst>
              <a:defRPr/>
            </a:pPr>
            <a:r>
              <a:rPr lang="en-US" dirty="0">
                <a:latin typeface="Courier New" pitchFamily="-112" charset="0"/>
              </a:rPr>
              <a:t>u &gt;&gt; k</a:t>
            </a:r>
            <a:r>
              <a:rPr lang="en-US" dirty="0"/>
              <a:t> gives  </a:t>
            </a:r>
            <a:r>
              <a:rPr lang="en-US" dirty="0">
                <a:sym typeface="Symbol" pitchFamily="-112" charset="2"/>
              </a:rPr>
              <a:t> </a:t>
            </a:r>
            <a:r>
              <a:rPr lang="en-US" dirty="0">
                <a:latin typeface="Courier New" pitchFamily="-112" charset="0"/>
              </a:rPr>
              <a:t>u / </a:t>
            </a:r>
            <a:r>
              <a:rPr lang="en-US" b="0" i="1" dirty="0"/>
              <a:t>2</a:t>
            </a:r>
            <a:r>
              <a:rPr lang="en-US" b="0" i="1" baseline="30000" dirty="0"/>
              <a:t>k </a:t>
            </a:r>
            <a:r>
              <a:rPr lang="en-US" dirty="0" smtClean="0">
                <a:sym typeface="Symbol" pitchFamily="-112" charset="2"/>
              </a:rPr>
              <a:t>        </a:t>
            </a:r>
            <a:r>
              <a:rPr lang="en-US" dirty="0" smtClean="0">
                <a:sym typeface="Wingdings"/>
              </a:rPr>
              <a:t> “floor” function or </a:t>
            </a:r>
            <a:r>
              <a:rPr lang="en-US" dirty="0" err="1" smtClean="0">
                <a:sym typeface="Wingdings"/>
              </a:rPr>
              <a:t>RoundDown</a:t>
            </a:r>
            <a:endParaRPr lang="en-US" b="0" i="1" baseline="30000" dirty="0"/>
          </a:p>
          <a:p>
            <a:pPr lvl="1" eaLnBrk="1" hangingPunct="1">
              <a:buFont typeface="Wingdings" pitchFamily="-112" charset="2"/>
              <a:buChar char="n"/>
              <a:tabLst>
                <a:tab pos="2971800" algn="l"/>
              </a:tabLst>
              <a:defRPr/>
            </a:pPr>
            <a:r>
              <a:rPr lang="en-US" dirty="0">
                <a:solidFill>
                  <a:schemeClr val="tx2"/>
                </a:solidFill>
              </a:rPr>
              <a:t>Uses logical shift</a:t>
            </a:r>
          </a:p>
        </p:txBody>
      </p:sp>
      <p:graphicFrame>
        <p:nvGraphicFramePr>
          <p:cNvPr id="46083" name="Object 2"/>
          <p:cNvGraphicFramePr>
            <a:graphicFrameLocks noChangeAspect="1"/>
          </p:cNvGraphicFramePr>
          <p:nvPr/>
        </p:nvGraphicFramePr>
        <p:xfrm>
          <a:off x="762000" y="4724400"/>
          <a:ext cx="7683500" cy="1638300"/>
        </p:xfrm>
        <a:graphic>
          <a:graphicData uri="http://schemas.openxmlformats.org/presentationml/2006/ole">
            <mc:AlternateContent xmlns:mc="http://schemas.openxmlformats.org/markup-compatibility/2006">
              <mc:Choice xmlns:v="urn:schemas-microsoft-com:vml" Requires="v">
                <p:oleObj spid="_x0000_s3134" name="Document" r:id="rId4" imgW="7327900" imgH="1574800" progId="Word.Document.8">
                  <p:embed/>
                </p:oleObj>
              </mc:Choice>
              <mc:Fallback>
                <p:oleObj name="Document" r:id="rId4" imgW="7327900" imgH="15748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24400"/>
                        <a:ext cx="76835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3" name="Group 2"/>
          <p:cNvGrpSpPr>
            <a:grpSpLocks/>
          </p:cNvGrpSpPr>
          <p:nvPr/>
        </p:nvGrpSpPr>
        <p:grpSpPr bwMode="auto">
          <a:xfrm>
            <a:off x="2971800" y="3124200"/>
            <a:ext cx="3733800" cy="366713"/>
            <a:chOff x="2971800" y="3124200"/>
            <a:chExt cx="3733800" cy="366713"/>
          </a:xfrm>
        </p:grpSpPr>
        <p:sp>
          <p:nvSpPr>
            <p:cNvPr id="10294" name="Rectangle 61"/>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95" name="Rectangle 62"/>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96" name="Rectangle 63"/>
            <p:cNvSpPr>
              <a:spLocks noChangeArrowheads="1"/>
            </p:cNvSpPr>
            <p:nvPr/>
          </p:nvSpPr>
          <p:spPr bwMode="auto">
            <a:xfrm>
              <a:off x="5105400" y="3200400"/>
              <a:ext cx="228600" cy="2286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0297" name="Rectangle 64"/>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98" name="Rectangle 65"/>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99" name="Rectangle 66"/>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300" name="Rectangle 67"/>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0301" name="Rectangle 69"/>
            <p:cNvSpPr>
              <a:spLocks noChangeArrowheads="1"/>
            </p:cNvSpPr>
            <p:nvPr/>
          </p:nvSpPr>
          <p:spPr bwMode="auto">
            <a:xfrm>
              <a:off x="3352800" y="31242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smtClean="0">
                  <a:solidFill>
                    <a:srgbClr val="000066"/>
                  </a:solidFill>
                  <a:latin typeface="Times" charset="0"/>
                </a:rPr>
                <a:t>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0302" name="Rectangle 71"/>
            <p:cNvSpPr>
              <a:spLocks noChangeArrowheads="1"/>
            </p:cNvSpPr>
            <p:nvPr/>
          </p:nvSpPr>
          <p:spPr bwMode="auto">
            <a:xfrm>
              <a:off x="2971800" y="3124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mtClean="0">
                  <a:solidFill>
                    <a:srgbClr val="000066"/>
                  </a:solidFill>
                  <a:latin typeface="Courier New" charset="0"/>
                </a:rPr>
                <a:t>/</a:t>
              </a:r>
            </a:p>
          </p:txBody>
        </p:sp>
        <p:sp>
          <p:nvSpPr>
            <p:cNvPr id="10303" name="Rectangle 75"/>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nvGrpSpPr>
          <p:cNvPr id="7" name="Group 6"/>
          <p:cNvGrpSpPr>
            <a:grpSpLocks/>
          </p:cNvGrpSpPr>
          <p:nvPr/>
        </p:nvGrpSpPr>
        <p:grpSpPr bwMode="auto">
          <a:xfrm>
            <a:off x="533400" y="2362200"/>
            <a:ext cx="6172200" cy="900113"/>
            <a:chOff x="533400" y="2362200"/>
            <a:chExt cx="6172200" cy="900113"/>
          </a:xfrm>
        </p:grpSpPr>
        <p:sp>
          <p:nvSpPr>
            <p:cNvPr id="10281" name="Rectangle 76"/>
            <p:cNvSpPr>
              <a:spLocks noChangeArrowheads="1"/>
            </p:cNvSpPr>
            <p:nvPr/>
          </p:nvSpPr>
          <p:spPr bwMode="auto">
            <a:xfrm>
              <a:off x="5029200" y="2362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k</a:t>
              </a:r>
            </a:p>
          </p:txBody>
        </p:sp>
        <p:grpSp>
          <p:nvGrpSpPr>
            <p:cNvPr id="10282" name="Group 1"/>
            <p:cNvGrpSpPr>
              <a:grpSpLocks/>
            </p:cNvGrpSpPr>
            <p:nvPr/>
          </p:nvGrpSpPr>
          <p:grpSpPr bwMode="auto">
            <a:xfrm>
              <a:off x="533400" y="2667000"/>
              <a:ext cx="6172200" cy="595313"/>
              <a:chOff x="533400" y="2667000"/>
              <a:chExt cx="6172200" cy="595313"/>
            </a:xfrm>
          </p:grpSpPr>
          <p:sp>
            <p:nvSpPr>
              <p:cNvPr id="10283" name="Rectangle 58"/>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84" name="Rectangle 59"/>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85" name="Rectangle 60"/>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86" name="Rectangle 68"/>
              <p:cNvSpPr>
                <a:spLocks noChangeArrowheads="1"/>
              </p:cNvSpPr>
              <p:nvPr/>
            </p:nvSpPr>
            <p:spPr bwMode="auto">
              <a:xfrm>
                <a:off x="3352800" y="2667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u</a:t>
                </a:r>
              </a:p>
            </p:txBody>
          </p:sp>
          <p:sp>
            <p:nvSpPr>
              <p:cNvPr id="10287" name="Text Box 74"/>
              <p:cNvSpPr txBox="1">
                <a:spLocks noChangeArrowheads="1"/>
              </p:cNvSpPr>
              <p:nvPr/>
            </p:nvSpPr>
            <p:spPr bwMode="auto">
              <a:xfrm>
                <a:off x="533400" y="28956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Operands:</a:t>
                </a:r>
              </a:p>
            </p:txBody>
          </p:sp>
          <p:sp>
            <p:nvSpPr>
              <p:cNvPr id="10288" name="Rectangle 77"/>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nvGrpSpPr>
              <p:cNvPr id="10289" name="Group 78"/>
              <p:cNvGrpSpPr>
                <a:grpSpLocks/>
              </p:cNvGrpSpPr>
              <p:nvPr/>
            </p:nvGrpSpPr>
            <p:grpSpPr bwMode="auto">
              <a:xfrm>
                <a:off x="5334000" y="2743200"/>
                <a:ext cx="1371600" cy="228600"/>
                <a:chOff x="3744" y="1488"/>
                <a:chExt cx="864" cy="144"/>
              </a:xfrm>
            </p:grpSpPr>
            <p:sp>
              <p:nvSpPr>
                <p:cNvPr id="10290" name="Rectangle 79"/>
                <p:cNvSpPr>
                  <a:spLocks noChangeArrowheads="1"/>
                </p:cNvSpPr>
                <p:nvPr/>
              </p:nvSpPr>
              <p:spPr bwMode="auto">
                <a:xfrm>
                  <a:off x="3744"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91" name="Rectangle 80"/>
                <p:cNvSpPr>
                  <a:spLocks noChangeArrowheads="1"/>
                </p:cNvSpPr>
                <p:nvPr/>
              </p:nvSpPr>
              <p:spPr bwMode="auto">
                <a:xfrm>
                  <a:off x="4320"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92" name="Rectangle 81"/>
                <p:cNvSpPr>
                  <a:spLocks noChangeArrowheads="1"/>
                </p:cNvSpPr>
                <p:nvPr/>
              </p:nvSpPr>
              <p:spPr bwMode="auto">
                <a:xfrm>
                  <a:off x="4464"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93" name="Rectangle 82"/>
                <p:cNvSpPr>
                  <a:spLocks noChangeArrowheads="1"/>
                </p:cNvSpPr>
                <p:nvPr/>
              </p:nvSpPr>
              <p:spPr bwMode="auto">
                <a:xfrm>
                  <a:off x="3888" y="1488"/>
                  <a:ext cx="432" cy="144"/>
                </a:xfrm>
                <a:prstGeom prst="rect">
                  <a:avLst/>
                </a:prstGeom>
                <a:solidFill>
                  <a:srgbClr val="FF0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grpSp>
      <p:grpSp>
        <p:nvGrpSpPr>
          <p:cNvPr id="6" name="Group 5"/>
          <p:cNvGrpSpPr>
            <a:grpSpLocks/>
          </p:cNvGrpSpPr>
          <p:nvPr/>
        </p:nvGrpSpPr>
        <p:grpSpPr bwMode="auto">
          <a:xfrm>
            <a:off x="533400" y="2667000"/>
            <a:ext cx="8001000" cy="1281113"/>
            <a:chOff x="533400" y="2667000"/>
            <a:chExt cx="8001000" cy="1281113"/>
          </a:xfrm>
        </p:grpSpPr>
        <p:sp>
          <p:nvSpPr>
            <p:cNvPr id="10260" name="Text Box 104"/>
            <p:cNvSpPr txBox="1">
              <a:spLocks noChangeArrowheads="1"/>
            </p:cNvSpPr>
            <p:nvPr/>
          </p:nvSpPr>
          <p:spPr bwMode="auto">
            <a:xfrm>
              <a:off x="6934200" y="26670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Binary Point</a:t>
              </a:r>
            </a:p>
          </p:txBody>
        </p:sp>
        <p:sp>
          <p:nvSpPr>
            <p:cNvPr id="10261" name="Line 105"/>
            <p:cNvSpPr>
              <a:spLocks noChangeShapeType="1"/>
            </p:cNvSpPr>
            <p:nvPr/>
          </p:nvSpPr>
          <p:spPr bwMode="auto">
            <a:xfrm flipH="1">
              <a:off x="6781800" y="30480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grpSp>
          <p:nvGrpSpPr>
            <p:cNvPr id="10262" name="Group 3"/>
            <p:cNvGrpSpPr>
              <a:grpSpLocks/>
            </p:cNvGrpSpPr>
            <p:nvPr/>
          </p:nvGrpSpPr>
          <p:grpSpPr bwMode="auto">
            <a:xfrm>
              <a:off x="533400" y="3505200"/>
              <a:ext cx="8001000" cy="442913"/>
              <a:chOff x="533400" y="3505200"/>
              <a:chExt cx="8001000" cy="442913"/>
            </a:xfrm>
          </p:grpSpPr>
          <p:sp>
            <p:nvSpPr>
              <p:cNvPr id="10263" name="Line 70"/>
              <p:cNvSpPr>
                <a:spLocks noChangeShapeType="1"/>
              </p:cNvSpPr>
              <p:nvPr/>
            </p:nvSpPr>
            <p:spPr bwMode="auto">
              <a:xfrm>
                <a:off x="2209800" y="3505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0264" name="Rectangle 72"/>
              <p:cNvSpPr>
                <a:spLocks noChangeArrowheads="1"/>
              </p:cNvSpPr>
              <p:nvPr/>
            </p:nvSpPr>
            <p:spPr bwMode="auto">
              <a:xfrm>
                <a:off x="3051175" y="3581400"/>
                <a:ext cx="658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i="1" smtClean="0">
                    <a:solidFill>
                      <a:srgbClr val="000066"/>
                    </a:solidFill>
                    <a:latin typeface="Times" charset="0"/>
                  </a:rPr>
                  <a:t>u </a:t>
                </a:r>
                <a:r>
                  <a:rPr lang="en-US" b="0" smtClean="0">
                    <a:solidFill>
                      <a:srgbClr val="000066"/>
                    </a:solidFill>
                    <a:latin typeface="Times" charset="0"/>
                  </a:rPr>
                  <a:t>/ 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0265" name="Text Box 73"/>
              <p:cNvSpPr txBox="1">
                <a:spLocks noChangeArrowheads="1"/>
              </p:cNvSpPr>
              <p:nvPr/>
            </p:nvSpPr>
            <p:spPr bwMode="auto">
              <a:xfrm>
                <a:off x="533400" y="358140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Division: </a:t>
                </a:r>
              </a:p>
            </p:txBody>
          </p:sp>
          <p:sp>
            <p:nvSpPr>
              <p:cNvPr id="10266" name="Rectangle 83"/>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67" name="Rectangle 84"/>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68" name="Rectangle 85"/>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69" name="Rectangle 86"/>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0270" name="Rectangle 87"/>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71" name="Rectangle 88"/>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72" name="Rectangle 89"/>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73" name="Rectangle 90"/>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nvGrpSpPr>
              <p:cNvPr id="10274" name="Group 91"/>
              <p:cNvGrpSpPr>
                <a:grpSpLocks/>
              </p:cNvGrpSpPr>
              <p:nvPr/>
            </p:nvGrpSpPr>
            <p:grpSpPr bwMode="auto">
              <a:xfrm>
                <a:off x="6781800" y="3657600"/>
                <a:ext cx="1371600" cy="228600"/>
                <a:chOff x="4416" y="2256"/>
                <a:chExt cx="864" cy="144"/>
              </a:xfrm>
            </p:grpSpPr>
            <p:sp>
              <p:nvSpPr>
                <p:cNvPr id="10277" name="Rectangle 92"/>
                <p:cNvSpPr>
                  <a:spLocks noChangeArrowheads="1"/>
                </p:cNvSpPr>
                <p:nvPr/>
              </p:nvSpPr>
              <p:spPr bwMode="auto">
                <a:xfrm>
                  <a:off x="4416"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78" name="Rectangle 93"/>
                <p:cNvSpPr>
                  <a:spLocks noChangeArrowheads="1"/>
                </p:cNvSpPr>
                <p:nvPr/>
              </p:nvSpPr>
              <p:spPr bwMode="auto">
                <a:xfrm>
                  <a:off x="4992"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79" name="Rectangle 94"/>
                <p:cNvSpPr>
                  <a:spLocks noChangeArrowheads="1"/>
                </p:cNvSpPr>
                <p:nvPr/>
              </p:nvSpPr>
              <p:spPr bwMode="auto">
                <a:xfrm>
                  <a:off x="5136"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80" name="Rectangle 95"/>
                <p:cNvSpPr>
                  <a:spLocks noChangeArrowheads="1"/>
                </p:cNvSpPr>
                <p:nvPr/>
              </p:nvSpPr>
              <p:spPr bwMode="auto">
                <a:xfrm>
                  <a:off x="4560" y="2256"/>
                  <a:ext cx="432" cy="144"/>
                </a:xfrm>
                <a:prstGeom prst="rect">
                  <a:avLst/>
                </a:prstGeom>
                <a:solidFill>
                  <a:srgbClr val="FF0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10275" name="Text Box 103"/>
              <p:cNvSpPr txBox="1">
                <a:spLocks noChangeArrowheads="1"/>
              </p:cNvSpPr>
              <p:nvPr/>
            </p:nvSpPr>
            <p:spPr bwMode="auto">
              <a:xfrm>
                <a:off x="6629400" y="35814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a:t>
                </a:r>
              </a:p>
            </p:txBody>
          </p:sp>
          <p:sp>
            <p:nvSpPr>
              <p:cNvPr id="10276" name="Rectangle 106"/>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grpSp>
      </p:grpSp>
      <p:grpSp>
        <p:nvGrpSpPr>
          <p:cNvPr id="5" name="Group 4"/>
          <p:cNvGrpSpPr>
            <a:grpSpLocks/>
          </p:cNvGrpSpPr>
          <p:nvPr/>
        </p:nvGrpSpPr>
        <p:grpSpPr bwMode="auto">
          <a:xfrm>
            <a:off x="533400" y="4038600"/>
            <a:ext cx="8001000" cy="461963"/>
            <a:chOff x="533400" y="4038600"/>
            <a:chExt cx="8001000" cy="461963"/>
          </a:xfrm>
        </p:grpSpPr>
        <p:sp>
          <p:nvSpPr>
            <p:cNvPr id="10248" name="Line 96"/>
            <p:cNvSpPr>
              <a:spLocks noChangeShapeType="1"/>
            </p:cNvSpPr>
            <p:nvPr/>
          </p:nvSpPr>
          <p:spPr bwMode="auto">
            <a:xfrm>
              <a:off x="2209800" y="40386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0249" name="Rectangle 97"/>
            <p:cNvSpPr>
              <a:spLocks noChangeArrowheads="1"/>
            </p:cNvSpPr>
            <p:nvPr/>
          </p:nvSpPr>
          <p:spPr bwMode="auto">
            <a:xfrm>
              <a:off x="2882900" y="4133850"/>
              <a:ext cx="922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smtClean="0">
                  <a:solidFill>
                    <a:srgbClr val="003300"/>
                  </a:solidFill>
                  <a:sym typeface="Symbol" charset="0"/>
                </a:rPr>
                <a:t></a:t>
              </a:r>
              <a:r>
                <a:rPr lang="en-US" sz="1600" b="0" i="1" smtClean="0">
                  <a:solidFill>
                    <a:srgbClr val="000066"/>
                  </a:solidFill>
                  <a:latin typeface="Times" charset="0"/>
                </a:rPr>
                <a:t> </a:t>
              </a:r>
              <a:r>
                <a:rPr lang="en-US" b="0" i="1" smtClean="0">
                  <a:solidFill>
                    <a:srgbClr val="000066"/>
                  </a:solidFill>
                  <a:latin typeface="Times" charset="0"/>
                </a:rPr>
                <a:t>u </a:t>
              </a:r>
              <a:r>
                <a:rPr lang="en-US" b="0" smtClean="0">
                  <a:solidFill>
                    <a:srgbClr val="000066"/>
                  </a:solidFill>
                  <a:latin typeface="Times" charset="0"/>
                </a:rPr>
                <a:t>/ 2</a:t>
              </a:r>
              <a:r>
                <a:rPr lang="en-US" b="0" i="1" baseline="30000" smtClean="0">
                  <a:solidFill>
                    <a:srgbClr val="000066"/>
                  </a:solidFill>
                  <a:latin typeface="Times" charset="0"/>
                </a:rPr>
                <a:t>k </a:t>
              </a:r>
              <a:r>
                <a:rPr lang="en-US" b="0" smtClean="0">
                  <a:solidFill>
                    <a:srgbClr val="003300"/>
                  </a:solidFill>
                  <a:sym typeface="Symbol" charset="0"/>
                </a:rPr>
                <a:t></a:t>
              </a:r>
            </a:p>
          </p:txBody>
        </p:sp>
        <p:sp>
          <p:nvSpPr>
            <p:cNvPr id="10250" name="Rectangle 98"/>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51" name="Rectangle 99"/>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52" name="Rectangle 100"/>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53" name="Rectangle 101"/>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0254" name="Text Box 102"/>
            <p:cNvSpPr txBox="1">
              <a:spLocks noChangeArrowheads="1"/>
            </p:cNvSpPr>
            <p:nvPr/>
          </p:nvSpPr>
          <p:spPr bwMode="auto">
            <a:xfrm>
              <a:off x="533400" y="41148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Result:</a:t>
              </a:r>
            </a:p>
          </p:txBody>
        </p:sp>
        <p:sp>
          <p:nvSpPr>
            <p:cNvPr id="10255" name="Rectangle 107"/>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0256" name="Rectangle 108"/>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57" name="Rectangle 109"/>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0258" name="Rectangle 110"/>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0259" name="Rectangle 111"/>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grpSp>
    </p:spTree>
    <p:extLst>
      <p:ext uri="{BB962C8B-B14F-4D97-AF65-F5344CB8AC3E}">
        <p14:creationId xmlns:p14="http://schemas.microsoft.com/office/powerpoint/2010/main" val="2784150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dissolve">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14338" y="323850"/>
            <a:ext cx="8356600" cy="573088"/>
          </a:xfrm>
        </p:spPr>
        <p:txBody>
          <a:bodyPr/>
          <a:lstStyle/>
          <a:p>
            <a:pPr eaLnBrk="1" hangingPunct="1">
              <a:defRPr/>
            </a:pPr>
            <a:r>
              <a:rPr lang="en-US">
                <a:ea typeface="+mj-ea"/>
                <a:cs typeface="+mj-cs"/>
              </a:rPr>
              <a:t>Signed Power-of-2 Divide with Shift</a:t>
            </a:r>
          </a:p>
        </p:txBody>
      </p:sp>
      <p:sp>
        <p:nvSpPr>
          <p:cNvPr id="90115" name="Rectangle 3"/>
          <p:cNvSpPr>
            <a:spLocks noGrp="1" noChangeArrowheads="1"/>
          </p:cNvSpPr>
          <p:nvPr>
            <p:ph idx="1"/>
          </p:nvPr>
        </p:nvSpPr>
        <p:spPr>
          <a:xfrm>
            <a:off x="290513" y="1143000"/>
            <a:ext cx="8307387" cy="1268413"/>
          </a:xfrm>
        </p:spPr>
        <p:txBody>
          <a:bodyPr/>
          <a:lstStyle/>
          <a:p>
            <a:pPr eaLnBrk="1" hangingPunct="1">
              <a:buFont typeface="Wingdings" pitchFamily="-112" charset="2"/>
              <a:buNone/>
              <a:tabLst>
                <a:tab pos="2971800" algn="l"/>
              </a:tabLst>
              <a:defRPr/>
            </a:pPr>
            <a:r>
              <a:rPr lang="en-US" dirty="0">
                <a:ea typeface="+mn-ea"/>
                <a:cs typeface="+mn-cs"/>
              </a:rPr>
              <a:t>Quotient of Signed by Power of 2</a:t>
            </a:r>
          </a:p>
          <a:p>
            <a:pPr lvl="1" eaLnBrk="1" hangingPunct="1">
              <a:buFont typeface="Wingdings" pitchFamily="-112" charset="2"/>
              <a:buChar char="n"/>
              <a:tabLst>
                <a:tab pos="2971800" algn="l"/>
              </a:tabLst>
              <a:defRPr/>
            </a:pPr>
            <a:r>
              <a:rPr lang="en-US" dirty="0">
                <a:latin typeface="Courier New" pitchFamily="-112" charset="0"/>
              </a:rPr>
              <a:t>x &gt;&gt; k</a:t>
            </a:r>
            <a:r>
              <a:rPr lang="en-US" dirty="0"/>
              <a:t> gives  </a:t>
            </a:r>
            <a:r>
              <a:rPr lang="en-US" dirty="0">
                <a:sym typeface="Symbol" pitchFamily="-112" charset="2"/>
              </a:rPr>
              <a:t> </a:t>
            </a:r>
            <a:r>
              <a:rPr lang="en-US" dirty="0">
                <a:latin typeface="Courier New" pitchFamily="-112" charset="0"/>
              </a:rPr>
              <a:t>x / </a:t>
            </a:r>
            <a:r>
              <a:rPr lang="en-US" b="0" i="1" dirty="0"/>
              <a:t>2</a:t>
            </a:r>
            <a:r>
              <a:rPr lang="en-US" b="0" i="1" baseline="30000" dirty="0"/>
              <a:t>k </a:t>
            </a:r>
            <a:r>
              <a:rPr lang="en-US" dirty="0">
                <a:sym typeface="Symbol" pitchFamily="-112" charset="2"/>
              </a:rPr>
              <a:t></a:t>
            </a:r>
            <a:endParaRPr lang="en-US" b="0" i="1" baseline="30000" dirty="0"/>
          </a:p>
          <a:p>
            <a:pPr lvl="1" eaLnBrk="1" hangingPunct="1">
              <a:buFont typeface="Wingdings" pitchFamily="-112" charset="2"/>
              <a:buChar char="n"/>
              <a:tabLst>
                <a:tab pos="2971800" algn="l"/>
              </a:tabLst>
              <a:defRPr/>
            </a:pPr>
            <a:r>
              <a:rPr lang="en-US" dirty="0">
                <a:solidFill>
                  <a:schemeClr val="tx2"/>
                </a:solidFill>
              </a:rPr>
              <a:t>Uses arithmetic shift</a:t>
            </a:r>
          </a:p>
          <a:p>
            <a:pPr lvl="1" eaLnBrk="1" hangingPunct="1">
              <a:buFont typeface="Wingdings" pitchFamily="-112" charset="2"/>
              <a:buChar char="n"/>
              <a:tabLst>
                <a:tab pos="2971800" algn="l"/>
              </a:tabLst>
              <a:defRPr/>
            </a:pPr>
            <a:r>
              <a:rPr lang="en-US" dirty="0">
                <a:solidFill>
                  <a:schemeClr val="tx2"/>
                </a:solidFill>
              </a:rPr>
              <a:t>Rounds wrong direction when </a:t>
            </a:r>
            <a:r>
              <a:rPr lang="en-US" dirty="0" smtClean="0">
                <a:latin typeface="Courier New" pitchFamily="-112" charset="0"/>
              </a:rPr>
              <a:t>x </a:t>
            </a:r>
            <a:r>
              <a:rPr lang="en-US" dirty="0">
                <a:latin typeface="Courier New" pitchFamily="-112" charset="0"/>
              </a:rPr>
              <a:t>&lt; 0</a:t>
            </a:r>
          </a:p>
        </p:txBody>
      </p:sp>
      <p:grpSp>
        <p:nvGrpSpPr>
          <p:cNvPr id="3" name="Group 2"/>
          <p:cNvGrpSpPr>
            <a:grpSpLocks/>
          </p:cNvGrpSpPr>
          <p:nvPr/>
        </p:nvGrpSpPr>
        <p:grpSpPr bwMode="auto">
          <a:xfrm>
            <a:off x="2971800" y="3405188"/>
            <a:ext cx="3733800" cy="366712"/>
            <a:chOff x="2971800" y="3343275"/>
            <a:chExt cx="3733800" cy="366713"/>
          </a:xfrm>
        </p:grpSpPr>
        <p:sp>
          <p:nvSpPr>
            <p:cNvPr id="12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47" name="Rectangle 10"/>
            <p:cNvSpPr>
              <a:spLocks noChangeArrowheads="1"/>
            </p:cNvSpPr>
            <p:nvPr/>
          </p:nvSpPr>
          <p:spPr bwMode="auto">
            <a:xfrm>
              <a:off x="5105400" y="3419475"/>
              <a:ext cx="228600" cy="2286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2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2352" name="Rectangle 16"/>
            <p:cNvSpPr>
              <a:spLocks noChangeArrowheads="1"/>
            </p:cNvSpPr>
            <p:nvPr/>
          </p:nvSpPr>
          <p:spPr bwMode="auto">
            <a:xfrm>
              <a:off x="3352800" y="3343275"/>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smtClean="0">
                  <a:solidFill>
                    <a:srgbClr val="000066"/>
                  </a:solidFill>
                  <a:latin typeface="Times" charset="0"/>
                </a:rPr>
                <a:t>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2353" name="Rectangle 18"/>
            <p:cNvSpPr>
              <a:spLocks noChangeArrowheads="1"/>
            </p:cNvSpPr>
            <p:nvPr/>
          </p:nvSpPr>
          <p:spPr bwMode="auto">
            <a:xfrm>
              <a:off x="2971800" y="3343275"/>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mtClean="0">
                  <a:solidFill>
                    <a:srgbClr val="000066"/>
                  </a:solidFill>
                  <a:latin typeface="Courier New" charset="0"/>
                </a:rPr>
                <a:t>/</a:t>
              </a:r>
            </a:p>
          </p:txBody>
        </p:sp>
        <p:sp>
          <p:nvSpPr>
            <p:cNvPr id="12354"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nvGrpSpPr>
          <p:cNvPr id="7" name="Group 6"/>
          <p:cNvGrpSpPr>
            <a:grpSpLocks/>
          </p:cNvGrpSpPr>
          <p:nvPr/>
        </p:nvGrpSpPr>
        <p:grpSpPr bwMode="auto">
          <a:xfrm>
            <a:off x="533400" y="2643188"/>
            <a:ext cx="6172200" cy="900112"/>
            <a:chOff x="533400" y="2581275"/>
            <a:chExt cx="6172200" cy="900113"/>
          </a:xfrm>
        </p:grpSpPr>
        <p:sp>
          <p:nvSpPr>
            <p:cNvPr id="12332" name="Rectangle 23"/>
            <p:cNvSpPr>
              <a:spLocks noChangeArrowheads="1"/>
            </p:cNvSpPr>
            <p:nvPr/>
          </p:nvSpPr>
          <p:spPr bwMode="auto">
            <a:xfrm>
              <a:off x="5048250" y="258127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k</a:t>
              </a:r>
            </a:p>
          </p:txBody>
        </p:sp>
        <p:grpSp>
          <p:nvGrpSpPr>
            <p:cNvPr id="12333" name="Group 1"/>
            <p:cNvGrpSpPr>
              <a:grpSpLocks/>
            </p:cNvGrpSpPr>
            <p:nvPr/>
          </p:nvGrpSpPr>
          <p:grpSpPr bwMode="auto">
            <a:xfrm>
              <a:off x="533400" y="2886075"/>
              <a:ext cx="6172200" cy="595313"/>
              <a:chOff x="533400" y="2886075"/>
              <a:chExt cx="6172200" cy="595313"/>
            </a:xfrm>
          </p:grpSpPr>
          <p:sp>
            <p:nvSpPr>
              <p:cNvPr id="12334" name="Rectangle 5"/>
              <p:cNvSpPr>
                <a:spLocks noChangeArrowheads="1"/>
              </p:cNvSpPr>
              <p:nvPr/>
            </p:nvSpPr>
            <p:spPr bwMode="auto">
              <a:xfrm>
                <a:off x="3962400" y="29622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35" name="Rectangle 6"/>
              <p:cNvSpPr>
                <a:spLocks noChangeArrowheads="1"/>
              </p:cNvSpPr>
              <p:nvPr/>
            </p:nvSpPr>
            <p:spPr bwMode="auto">
              <a:xfrm>
                <a:off x="4191000" y="29622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36" name="Rectangle 7"/>
              <p:cNvSpPr>
                <a:spLocks noChangeArrowheads="1"/>
              </p:cNvSpPr>
              <p:nvPr/>
            </p:nvSpPr>
            <p:spPr bwMode="auto">
              <a:xfrm>
                <a:off x="5105400" y="29622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37" name="Rectangle 15"/>
              <p:cNvSpPr>
                <a:spLocks noChangeArrowheads="1"/>
              </p:cNvSpPr>
              <p:nvPr/>
            </p:nvSpPr>
            <p:spPr bwMode="auto">
              <a:xfrm>
                <a:off x="3352800" y="2886075"/>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x</a:t>
                </a:r>
              </a:p>
            </p:txBody>
          </p:sp>
          <p:sp>
            <p:nvSpPr>
              <p:cNvPr id="12338" name="Text Box 21"/>
              <p:cNvSpPr txBox="1">
                <a:spLocks noChangeArrowheads="1"/>
              </p:cNvSpPr>
              <p:nvPr/>
            </p:nvSpPr>
            <p:spPr bwMode="auto">
              <a:xfrm>
                <a:off x="533400" y="3114675"/>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Operands:</a:t>
                </a:r>
              </a:p>
            </p:txBody>
          </p:sp>
          <p:sp>
            <p:nvSpPr>
              <p:cNvPr id="12339" name="Rectangle 24"/>
              <p:cNvSpPr>
                <a:spLocks noChangeArrowheads="1"/>
              </p:cNvSpPr>
              <p:nvPr/>
            </p:nvSpPr>
            <p:spPr bwMode="auto">
              <a:xfrm>
                <a:off x="4419600" y="2962275"/>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nvGrpSpPr>
              <p:cNvPr id="12340" name="Group 25"/>
              <p:cNvGrpSpPr>
                <a:grpSpLocks/>
              </p:cNvGrpSpPr>
              <p:nvPr/>
            </p:nvGrpSpPr>
            <p:grpSpPr bwMode="auto">
              <a:xfrm>
                <a:off x="5334000" y="2962275"/>
                <a:ext cx="1371600" cy="228600"/>
                <a:chOff x="3744" y="1488"/>
                <a:chExt cx="864" cy="144"/>
              </a:xfrm>
            </p:grpSpPr>
            <p:sp>
              <p:nvSpPr>
                <p:cNvPr id="12341" name="Rectangle 26"/>
                <p:cNvSpPr>
                  <a:spLocks noChangeArrowheads="1"/>
                </p:cNvSpPr>
                <p:nvPr/>
              </p:nvSpPr>
              <p:spPr bwMode="auto">
                <a:xfrm>
                  <a:off x="3744"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42" name="Rectangle 27"/>
                <p:cNvSpPr>
                  <a:spLocks noChangeArrowheads="1"/>
                </p:cNvSpPr>
                <p:nvPr/>
              </p:nvSpPr>
              <p:spPr bwMode="auto">
                <a:xfrm>
                  <a:off x="4320"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43" name="Rectangle 28"/>
                <p:cNvSpPr>
                  <a:spLocks noChangeArrowheads="1"/>
                </p:cNvSpPr>
                <p:nvPr/>
              </p:nvSpPr>
              <p:spPr bwMode="auto">
                <a:xfrm>
                  <a:off x="4464" y="1488"/>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44" name="Rectangle 29"/>
                <p:cNvSpPr>
                  <a:spLocks noChangeArrowheads="1"/>
                </p:cNvSpPr>
                <p:nvPr/>
              </p:nvSpPr>
              <p:spPr bwMode="auto">
                <a:xfrm>
                  <a:off x="3888" y="1488"/>
                  <a:ext cx="432" cy="144"/>
                </a:xfrm>
                <a:prstGeom prst="rect">
                  <a:avLst/>
                </a:prstGeom>
                <a:solidFill>
                  <a:srgbClr val="FF0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grpSp>
      <p:grpSp>
        <p:nvGrpSpPr>
          <p:cNvPr id="6" name="Group 5"/>
          <p:cNvGrpSpPr>
            <a:grpSpLocks/>
          </p:cNvGrpSpPr>
          <p:nvPr/>
        </p:nvGrpSpPr>
        <p:grpSpPr bwMode="auto">
          <a:xfrm>
            <a:off x="533400" y="2947988"/>
            <a:ext cx="8001000" cy="1281112"/>
            <a:chOff x="533400" y="2886075"/>
            <a:chExt cx="8001000" cy="1281113"/>
          </a:xfrm>
        </p:grpSpPr>
        <p:sp>
          <p:nvSpPr>
            <p:cNvPr id="12311" name="Text Box 51"/>
            <p:cNvSpPr txBox="1">
              <a:spLocks noChangeArrowheads="1"/>
            </p:cNvSpPr>
            <p:nvPr/>
          </p:nvSpPr>
          <p:spPr bwMode="auto">
            <a:xfrm>
              <a:off x="6934200" y="288607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Binary Point</a:t>
              </a:r>
            </a:p>
          </p:txBody>
        </p:sp>
        <p:sp>
          <p:nvSpPr>
            <p:cNvPr id="12312" name="Line 52"/>
            <p:cNvSpPr>
              <a:spLocks noChangeShapeType="1"/>
            </p:cNvSpPr>
            <p:nvPr/>
          </p:nvSpPr>
          <p:spPr bwMode="auto">
            <a:xfrm flipH="1">
              <a:off x="6781800" y="3267075"/>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grpSp>
          <p:nvGrpSpPr>
            <p:cNvPr id="12313" name="Group 3"/>
            <p:cNvGrpSpPr>
              <a:grpSpLocks/>
            </p:cNvGrpSpPr>
            <p:nvPr/>
          </p:nvGrpSpPr>
          <p:grpSpPr bwMode="auto">
            <a:xfrm>
              <a:off x="533400" y="3724275"/>
              <a:ext cx="8001000" cy="442913"/>
              <a:chOff x="533400" y="3724275"/>
              <a:chExt cx="8001000" cy="442913"/>
            </a:xfrm>
          </p:grpSpPr>
          <p:sp>
            <p:nvSpPr>
              <p:cNvPr id="12314" name="Line 17"/>
              <p:cNvSpPr>
                <a:spLocks noChangeShapeType="1"/>
              </p:cNvSpPr>
              <p:nvPr/>
            </p:nvSpPr>
            <p:spPr bwMode="auto">
              <a:xfrm>
                <a:off x="2209800" y="372427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2315" name="Rectangle 19"/>
              <p:cNvSpPr>
                <a:spLocks noChangeArrowheads="1"/>
              </p:cNvSpPr>
              <p:nvPr/>
            </p:nvSpPr>
            <p:spPr bwMode="auto">
              <a:xfrm>
                <a:off x="3063875" y="3800475"/>
                <a:ext cx="646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i="1" smtClean="0">
                    <a:solidFill>
                      <a:srgbClr val="000066"/>
                    </a:solidFill>
                    <a:latin typeface="Times" charset="0"/>
                  </a:rPr>
                  <a:t>x </a:t>
                </a:r>
                <a:r>
                  <a:rPr lang="en-US" b="0" smtClean="0">
                    <a:solidFill>
                      <a:srgbClr val="000066"/>
                    </a:solidFill>
                    <a:latin typeface="Times" charset="0"/>
                  </a:rPr>
                  <a:t>/ 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2316" name="Text Box 20"/>
              <p:cNvSpPr txBox="1">
                <a:spLocks noChangeArrowheads="1"/>
              </p:cNvSpPr>
              <p:nvPr/>
            </p:nvSpPr>
            <p:spPr bwMode="auto">
              <a:xfrm>
                <a:off x="533400" y="380047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Division: </a:t>
                </a:r>
              </a:p>
            </p:txBody>
          </p:sp>
          <p:sp>
            <p:nvSpPr>
              <p:cNvPr id="12317" name="Rectangle 30"/>
              <p:cNvSpPr>
                <a:spLocks noChangeArrowheads="1"/>
              </p:cNvSpPr>
              <p:nvPr/>
            </p:nvSpPr>
            <p:spPr bwMode="auto">
              <a:xfrm>
                <a:off x="5334000" y="38766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18"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19"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20"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2321"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22" name="Rectangle 35"/>
              <p:cNvSpPr>
                <a:spLocks noChangeArrowheads="1"/>
              </p:cNvSpPr>
              <p:nvPr/>
            </p:nvSpPr>
            <p:spPr bwMode="auto">
              <a:xfrm>
                <a:off x="4876800" y="38766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23" name="Rectangle 36"/>
              <p:cNvSpPr>
                <a:spLocks noChangeArrowheads="1"/>
              </p:cNvSpPr>
              <p:nvPr/>
            </p:nvSpPr>
            <p:spPr bwMode="auto">
              <a:xfrm>
                <a:off x="5105400" y="38766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24" name="Rectangle 37"/>
              <p:cNvSpPr>
                <a:spLocks noChangeArrowheads="1"/>
              </p:cNvSpPr>
              <p:nvPr/>
            </p:nvSpPr>
            <p:spPr bwMode="auto">
              <a:xfrm>
                <a:off x="4191000" y="3876675"/>
                <a:ext cx="6858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nvGrpSpPr>
              <p:cNvPr id="12325" name="Group 38"/>
              <p:cNvGrpSpPr>
                <a:grpSpLocks/>
              </p:cNvGrpSpPr>
              <p:nvPr/>
            </p:nvGrpSpPr>
            <p:grpSpPr bwMode="auto">
              <a:xfrm>
                <a:off x="6781800" y="3876675"/>
                <a:ext cx="1371600" cy="228600"/>
                <a:chOff x="4416" y="2256"/>
                <a:chExt cx="864" cy="144"/>
              </a:xfrm>
            </p:grpSpPr>
            <p:sp>
              <p:nvSpPr>
                <p:cNvPr id="12328" name="Rectangle 39"/>
                <p:cNvSpPr>
                  <a:spLocks noChangeArrowheads="1"/>
                </p:cNvSpPr>
                <p:nvPr/>
              </p:nvSpPr>
              <p:spPr bwMode="auto">
                <a:xfrm>
                  <a:off x="4416"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29" name="Rectangle 40"/>
                <p:cNvSpPr>
                  <a:spLocks noChangeArrowheads="1"/>
                </p:cNvSpPr>
                <p:nvPr/>
              </p:nvSpPr>
              <p:spPr bwMode="auto">
                <a:xfrm>
                  <a:off x="4992"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30" name="Rectangle 41"/>
                <p:cNvSpPr>
                  <a:spLocks noChangeArrowheads="1"/>
                </p:cNvSpPr>
                <p:nvPr/>
              </p:nvSpPr>
              <p:spPr bwMode="auto">
                <a:xfrm>
                  <a:off x="5136" y="2256"/>
                  <a:ext cx="144" cy="144"/>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31" name="Rectangle 42"/>
                <p:cNvSpPr>
                  <a:spLocks noChangeArrowheads="1"/>
                </p:cNvSpPr>
                <p:nvPr/>
              </p:nvSpPr>
              <p:spPr bwMode="auto">
                <a:xfrm>
                  <a:off x="4560" y="2256"/>
                  <a:ext cx="432" cy="144"/>
                </a:xfrm>
                <a:prstGeom prst="rect">
                  <a:avLst/>
                </a:prstGeom>
                <a:solidFill>
                  <a:srgbClr val="FF0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12326" name="Text Box 50"/>
              <p:cNvSpPr txBox="1">
                <a:spLocks noChangeArrowheads="1"/>
              </p:cNvSpPr>
              <p:nvPr/>
            </p:nvSpPr>
            <p:spPr bwMode="auto">
              <a:xfrm>
                <a:off x="6629400" y="3800475"/>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a:t>
                </a:r>
              </a:p>
            </p:txBody>
          </p:sp>
          <p:sp>
            <p:nvSpPr>
              <p:cNvPr id="12327" name="Rectangle 53"/>
              <p:cNvSpPr>
                <a:spLocks noChangeArrowheads="1"/>
              </p:cNvSpPr>
              <p:nvPr/>
            </p:nvSpPr>
            <p:spPr bwMode="auto">
              <a:xfrm>
                <a:off x="3962400" y="38766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grpSp>
      </p:grpSp>
      <p:grpSp>
        <p:nvGrpSpPr>
          <p:cNvPr id="5" name="Group 4"/>
          <p:cNvGrpSpPr>
            <a:grpSpLocks/>
          </p:cNvGrpSpPr>
          <p:nvPr/>
        </p:nvGrpSpPr>
        <p:grpSpPr bwMode="auto">
          <a:xfrm>
            <a:off x="533400" y="4319588"/>
            <a:ext cx="8001000" cy="466725"/>
            <a:chOff x="533400" y="4257675"/>
            <a:chExt cx="8001000" cy="466726"/>
          </a:xfrm>
        </p:grpSpPr>
        <p:sp>
          <p:nvSpPr>
            <p:cNvPr id="12299" name="Line 43"/>
            <p:cNvSpPr>
              <a:spLocks noChangeShapeType="1"/>
            </p:cNvSpPr>
            <p:nvPr/>
          </p:nvSpPr>
          <p:spPr bwMode="auto">
            <a:xfrm>
              <a:off x="2209800" y="425767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2300" name="Rectangle 44"/>
            <p:cNvSpPr>
              <a:spLocks noChangeArrowheads="1"/>
            </p:cNvSpPr>
            <p:nvPr/>
          </p:nvSpPr>
          <p:spPr bwMode="auto">
            <a:xfrm>
              <a:off x="1839913" y="4357688"/>
              <a:ext cx="1965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smtClean="0">
                  <a:solidFill>
                    <a:srgbClr val="000066"/>
                  </a:solidFill>
                  <a:latin typeface="Times" charset="0"/>
                </a:rPr>
                <a:t>RoundDown(</a:t>
              </a:r>
              <a:r>
                <a:rPr lang="en-US" b="0" i="1" smtClean="0">
                  <a:solidFill>
                    <a:srgbClr val="000066"/>
                  </a:solidFill>
                  <a:latin typeface="Times" charset="0"/>
                </a:rPr>
                <a:t>x </a:t>
              </a:r>
              <a:r>
                <a:rPr lang="en-US" b="0" smtClean="0">
                  <a:solidFill>
                    <a:srgbClr val="000066"/>
                  </a:solidFill>
                  <a:latin typeface="Times" charset="0"/>
                </a:rPr>
                <a:t>/ 2</a:t>
              </a:r>
              <a:r>
                <a:rPr lang="en-US" b="0" i="1" baseline="30000" smtClean="0">
                  <a:solidFill>
                    <a:srgbClr val="000066"/>
                  </a:solidFill>
                  <a:latin typeface="Times" charset="0"/>
                </a:rPr>
                <a:t>k</a:t>
              </a:r>
              <a:r>
                <a:rPr lang="en-US" b="0" smtClean="0">
                  <a:solidFill>
                    <a:srgbClr val="000066"/>
                  </a:solidFill>
                  <a:latin typeface="Times" charset="0"/>
                  <a:sym typeface="Symbol" charset="0"/>
                </a:rPr>
                <a:t>)</a:t>
              </a:r>
              <a:endParaRPr lang="en-US" b="0" smtClean="0">
                <a:solidFill>
                  <a:srgbClr val="000066"/>
                </a:solidFill>
                <a:latin typeface="Times" charset="0"/>
              </a:endParaRPr>
            </a:p>
          </p:txBody>
        </p:sp>
        <p:sp>
          <p:nvSpPr>
            <p:cNvPr id="12301" name="Rectangle 45"/>
            <p:cNvSpPr>
              <a:spLocks noChangeArrowheads="1"/>
            </p:cNvSpPr>
            <p:nvPr/>
          </p:nvSpPr>
          <p:spPr bwMode="auto">
            <a:xfrm>
              <a:off x="5334000" y="44100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02"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03"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04"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2305" name="Text Box 49"/>
            <p:cNvSpPr txBox="1">
              <a:spLocks noChangeArrowheads="1"/>
            </p:cNvSpPr>
            <p:nvPr/>
          </p:nvSpPr>
          <p:spPr bwMode="auto">
            <a:xfrm>
              <a:off x="533400" y="4333875"/>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Result:</a:t>
              </a:r>
            </a:p>
          </p:txBody>
        </p:sp>
        <p:sp>
          <p:nvSpPr>
            <p:cNvPr id="12306"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2307" name="Rectangle 55"/>
            <p:cNvSpPr>
              <a:spLocks noChangeArrowheads="1"/>
            </p:cNvSpPr>
            <p:nvPr/>
          </p:nvSpPr>
          <p:spPr bwMode="auto">
            <a:xfrm>
              <a:off x="4876800" y="44100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08" name="Rectangle 56"/>
            <p:cNvSpPr>
              <a:spLocks noChangeArrowheads="1"/>
            </p:cNvSpPr>
            <p:nvPr/>
          </p:nvSpPr>
          <p:spPr bwMode="auto">
            <a:xfrm>
              <a:off x="5105400" y="44100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2309" name="Rectangle 57"/>
            <p:cNvSpPr>
              <a:spLocks noChangeArrowheads="1"/>
            </p:cNvSpPr>
            <p:nvPr/>
          </p:nvSpPr>
          <p:spPr bwMode="auto">
            <a:xfrm>
              <a:off x="4191000" y="4410075"/>
              <a:ext cx="6858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2310" name="Rectangle 58"/>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grpSp>
      <p:graphicFrame>
        <p:nvGraphicFramePr>
          <p:cNvPr id="48132" name="Object 2"/>
          <p:cNvGraphicFramePr>
            <a:graphicFrameLocks noChangeAspect="1"/>
          </p:cNvGraphicFramePr>
          <p:nvPr/>
        </p:nvGraphicFramePr>
        <p:xfrm>
          <a:off x="500063" y="4964113"/>
          <a:ext cx="8056562" cy="1665287"/>
        </p:xfrm>
        <a:graphic>
          <a:graphicData uri="http://schemas.openxmlformats.org/presentationml/2006/ole">
            <mc:AlternateContent xmlns:mc="http://schemas.openxmlformats.org/markup-compatibility/2006">
              <mc:Choice xmlns:v="urn:schemas-microsoft-com:vml" Requires="v">
                <p:oleObj spid="_x0000_s4158" name="Document" r:id="rId4" imgW="7683500" imgH="1600200" progId="Word.Document.8">
                  <p:embed/>
                </p:oleObj>
              </mc:Choice>
              <mc:Fallback>
                <p:oleObj name="Document" r:id="rId4" imgW="7683500" imgH="16002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4964113"/>
                        <a:ext cx="8056562" cy="1665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10" name="Group 9"/>
          <p:cNvGrpSpPr>
            <a:grpSpLocks/>
          </p:cNvGrpSpPr>
          <p:nvPr/>
        </p:nvGrpSpPr>
        <p:grpSpPr bwMode="auto">
          <a:xfrm>
            <a:off x="2743200" y="5562600"/>
            <a:ext cx="2057400" cy="1295400"/>
            <a:chOff x="2743200" y="5562600"/>
            <a:chExt cx="2057023" cy="1295400"/>
          </a:xfrm>
        </p:grpSpPr>
        <p:sp>
          <p:nvSpPr>
            <p:cNvPr id="12297" name="TextBox 7"/>
            <p:cNvSpPr txBox="1">
              <a:spLocks noChangeArrowheads="1"/>
            </p:cNvSpPr>
            <p:nvPr/>
          </p:nvSpPr>
          <p:spPr bwMode="auto">
            <a:xfrm>
              <a:off x="2743200" y="6511751"/>
              <a:ext cx="205702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smtClean="0">
                  <a:solidFill>
                    <a:srgbClr val="FF0000"/>
                  </a:solidFill>
                </a:rPr>
                <a:t>Need to add one!</a:t>
              </a:r>
            </a:p>
          </p:txBody>
        </p:sp>
        <p:sp>
          <p:nvSpPr>
            <p:cNvPr id="9" name="Oval 8"/>
            <p:cNvSpPr/>
            <p:nvPr/>
          </p:nvSpPr>
          <p:spPr bwMode="auto">
            <a:xfrm>
              <a:off x="3809805" y="5562600"/>
              <a:ext cx="838046" cy="990600"/>
            </a:xfrm>
            <a:prstGeom prst="ellipse">
              <a:avLst/>
            </a:prstGeom>
            <a:noFill/>
            <a:ln w="19050" cap="flat" cmpd="sng" algn="ctr">
              <a:solidFill>
                <a:schemeClr val="accent1">
                  <a:lumMod val="40000"/>
                  <a:lumOff val="60000"/>
                </a:schemeClr>
              </a:solidFill>
              <a:prstDash val="solid"/>
              <a:round/>
              <a:headEnd type="none" w="med" len="med"/>
              <a:tailEnd type="none" w="sm" len="sm"/>
            </a:ln>
            <a:effectLst/>
          </p:spPr>
          <p:txBody>
            <a:bodyPr lIns="45720" rIns="45720" anchor="ctr">
              <a:spAutoFit/>
            </a:bodyPr>
            <a:lstStyle/>
            <a:p>
              <a:pPr>
                <a:defRPr/>
              </a:pPr>
              <a:endParaRPr lang="en-US">
                <a:solidFill>
                  <a:srgbClr val="000066"/>
                </a:solidFill>
                <a:latin typeface="Helvetica" pitchFamily="-112" charset="0"/>
              </a:endParaRPr>
            </a:p>
          </p:txBody>
        </p:sp>
      </p:grpSp>
    </p:spTree>
    <p:extLst>
      <p:ext uri="{BB962C8B-B14F-4D97-AF65-F5344CB8AC3E}">
        <p14:creationId xmlns:p14="http://schemas.microsoft.com/office/powerpoint/2010/main" val="4217264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dissolve">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323850"/>
            <a:ext cx="7081838" cy="573088"/>
          </a:xfrm>
        </p:spPr>
        <p:txBody>
          <a:bodyPr/>
          <a:lstStyle/>
          <a:p>
            <a:pPr eaLnBrk="1" hangingPunct="1">
              <a:defRPr/>
            </a:pPr>
            <a:r>
              <a:rPr lang="en-US">
                <a:ea typeface="+mj-ea"/>
                <a:cs typeface="+mj-cs"/>
              </a:rPr>
              <a:t>Correct Power-of-2 Divide</a:t>
            </a:r>
          </a:p>
        </p:txBody>
      </p:sp>
      <p:sp>
        <p:nvSpPr>
          <p:cNvPr id="91139" name="Rectangle 3"/>
          <p:cNvSpPr>
            <a:spLocks noGrp="1" noChangeArrowheads="1"/>
          </p:cNvSpPr>
          <p:nvPr>
            <p:ph idx="1"/>
          </p:nvPr>
        </p:nvSpPr>
        <p:spPr>
          <a:xfrm>
            <a:off x="290513" y="1220788"/>
            <a:ext cx="8307387" cy="1268412"/>
          </a:xfrm>
        </p:spPr>
        <p:txBody>
          <a:bodyPr/>
          <a:lstStyle/>
          <a:p>
            <a:pPr eaLnBrk="1" hangingPunct="1">
              <a:tabLst>
                <a:tab pos="2971800" algn="l"/>
              </a:tabLst>
              <a:defRPr/>
            </a:pPr>
            <a:r>
              <a:rPr lang="en-US" dirty="0">
                <a:latin typeface="Helvetica" charset="0"/>
              </a:rPr>
              <a:t>Quotient of Negative Number by Power of 2</a:t>
            </a:r>
          </a:p>
          <a:p>
            <a:pPr lvl="1" eaLnBrk="1" hangingPunct="1">
              <a:tabLst>
                <a:tab pos="2971800" algn="l"/>
              </a:tabLst>
              <a:defRPr/>
            </a:pPr>
            <a:r>
              <a:rPr lang="en-US" dirty="0">
                <a:latin typeface="Helvetica" charset="0"/>
                <a:ea typeface="ＭＳ Ｐゴシック" charset="0"/>
              </a:rPr>
              <a:t>Want  </a:t>
            </a:r>
            <a:r>
              <a:rPr lang="en-US" dirty="0">
                <a:latin typeface="Helvetica" charset="0"/>
                <a:ea typeface="ＭＳ Ｐゴシック" charset="0"/>
                <a:sym typeface="Symbol" charset="0"/>
              </a:rPr>
              <a:t> </a:t>
            </a:r>
            <a:r>
              <a:rPr lang="en-US" dirty="0">
                <a:latin typeface="Courier New" charset="0"/>
                <a:ea typeface="ＭＳ Ｐゴシック" charset="0"/>
              </a:rPr>
              <a:t>x / </a:t>
            </a:r>
            <a:r>
              <a:rPr lang="en-US" dirty="0">
                <a:latin typeface="Helvetica" charset="0"/>
                <a:ea typeface="ＭＳ Ｐゴシック" charset="0"/>
              </a:rPr>
              <a:t>2</a:t>
            </a:r>
            <a:r>
              <a:rPr lang="en-US" i="1" baseline="30000" dirty="0">
                <a:latin typeface="Helvetica" charset="0"/>
                <a:ea typeface="ＭＳ Ｐゴシック" charset="0"/>
              </a:rPr>
              <a:t>k </a:t>
            </a:r>
            <a:r>
              <a:rPr lang="en-US" dirty="0">
                <a:latin typeface="Helvetica" charset="0"/>
                <a:ea typeface="ＭＳ Ｐゴシック" charset="0"/>
                <a:sym typeface="Symbol" charset="0"/>
              </a:rPr>
              <a:t>    (</a:t>
            </a:r>
            <a:r>
              <a:rPr lang="en-US" dirty="0">
                <a:latin typeface="Helvetica" charset="0"/>
                <a:ea typeface="ＭＳ Ｐゴシック" charset="0"/>
              </a:rPr>
              <a:t>Round Toward 0</a:t>
            </a:r>
            <a:r>
              <a:rPr lang="en-US" dirty="0" smtClean="0">
                <a:latin typeface="Helvetica" charset="0"/>
                <a:ea typeface="ＭＳ Ｐゴシック" charset="0"/>
              </a:rPr>
              <a:t>)       </a:t>
            </a:r>
            <a:r>
              <a:rPr lang="en-US" dirty="0" smtClean="0">
                <a:latin typeface="Helvetica" charset="0"/>
                <a:ea typeface="ＭＳ Ｐゴシック" charset="0"/>
                <a:sym typeface="Wingdings"/>
              </a:rPr>
              <a:t> “ceiling” function</a:t>
            </a:r>
            <a:endParaRPr lang="en-US" dirty="0">
              <a:latin typeface="Helvetica" charset="0"/>
              <a:ea typeface="ＭＳ Ｐゴシック" charset="0"/>
            </a:endParaRPr>
          </a:p>
          <a:p>
            <a:pPr lvl="1" eaLnBrk="1" hangingPunct="1">
              <a:tabLst>
                <a:tab pos="2971800" algn="l"/>
              </a:tabLst>
              <a:defRPr/>
            </a:pPr>
            <a:r>
              <a:rPr lang="en-US" dirty="0">
                <a:latin typeface="Helvetica" charset="0"/>
                <a:ea typeface="ＭＳ Ｐゴシック" charset="0"/>
              </a:rPr>
              <a:t>Compute as  </a:t>
            </a:r>
            <a:r>
              <a:rPr lang="en-US" dirty="0">
                <a:solidFill>
                  <a:srgbClr val="FF0000"/>
                </a:solidFill>
                <a:latin typeface="Helvetica" charset="0"/>
                <a:ea typeface="ＭＳ Ｐゴシック" charset="0"/>
                <a:sym typeface="Symbol" charset="0"/>
              </a:rPr>
              <a:t></a:t>
            </a:r>
            <a:r>
              <a:rPr lang="en-US" dirty="0">
                <a:latin typeface="Helvetica" charset="0"/>
                <a:ea typeface="ＭＳ Ｐゴシック" charset="0"/>
                <a:sym typeface="Symbol" charset="0"/>
              </a:rPr>
              <a:t> </a:t>
            </a:r>
            <a:r>
              <a:rPr lang="en-US" dirty="0">
                <a:latin typeface="Courier New" charset="0"/>
                <a:ea typeface="ＭＳ Ｐゴシック" charset="0"/>
              </a:rPr>
              <a:t>(x</a:t>
            </a:r>
            <a:r>
              <a:rPr lang="en-US" dirty="0">
                <a:solidFill>
                  <a:srgbClr val="FF0000"/>
                </a:solidFill>
                <a:latin typeface="Courier New" charset="0"/>
                <a:ea typeface="ＭＳ Ｐゴシック" charset="0"/>
              </a:rPr>
              <a:t>+</a:t>
            </a:r>
            <a:r>
              <a:rPr lang="en-US" dirty="0">
                <a:solidFill>
                  <a:srgbClr val="FF0000"/>
                </a:solidFill>
                <a:latin typeface="Helvetica" charset="0"/>
                <a:ea typeface="ＭＳ Ｐゴシック" charset="0"/>
              </a:rPr>
              <a:t>2</a:t>
            </a:r>
            <a:r>
              <a:rPr lang="en-US" i="1" baseline="30000" dirty="0">
                <a:solidFill>
                  <a:srgbClr val="FF0000"/>
                </a:solidFill>
                <a:latin typeface="Helvetica" charset="0"/>
                <a:ea typeface="ＭＳ Ｐゴシック" charset="0"/>
              </a:rPr>
              <a:t>k</a:t>
            </a:r>
            <a:r>
              <a:rPr lang="en-US" dirty="0">
                <a:solidFill>
                  <a:srgbClr val="FF0000"/>
                </a:solidFill>
                <a:latin typeface="Courier New" charset="0"/>
                <a:ea typeface="ＭＳ Ｐゴシック" charset="0"/>
              </a:rPr>
              <a:t>-1</a:t>
            </a:r>
            <a:r>
              <a:rPr lang="en-US" dirty="0">
                <a:latin typeface="Courier New" charset="0"/>
                <a:ea typeface="ＭＳ Ｐゴシック" charset="0"/>
              </a:rPr>
              <a:t>)/ </a:t>
            </a:r>
            <a:r>
              <a:rPr lang="en-US" dirty="0">
                <a:latin typeface="Helvetica" charset="0"/>
                <a:ea typeface="ＭＳ Ｐゴシック" charset="0"/>
              </a:rPr>
              <a:t>2</a:t>
            </a:r>
            <a:r>
              <a:rPr lang="en-US" i="1" baseline="30000" dirty="0">
                <a:latin typeface="Helvetica" charset="0"/>
                <a:ea typeface="ＭＳ Ｐゴシック" charset="0"/>
              </a:rPr>
              <a:t>k </a:t>
            </a:r>
            <a:r>
              <a:rPr lang="en-US" dirty="0" smtClean="0">
                <a:solidFill>
                  <a:srgbClr val="FF0000"/>
                </a:solidFill>
                <a:latin typeface="Helvetica" charset="0"/>
                <a:ea typeface="ＭＳ Ｐゴシック" charset="0"/>
                <a:sym typeface="Symbol" charset="0"/>
              </a:rPr>
              <a:t></a:t>
            </a:r>
            <a:endParaRPr lang="en-US" dirty="0">
              <a:solidFill>
                <a:srgbClr val="FF0000"/>
              </a:solidFill>
              <a:latin typeface="Helvetica" charset="0"/>
              <a:ea typeface="ＭＳ Ｐゴシック" charset="0"/>
            </a:endParaRPr>
          </a:p>
          <a:p>
            <a:pPr lvl="2" eaLnBrk="1" hangingPunct="1">
              <a:tabLst>
                <a:tab pos="2971800" algn="l"/>
              </a:tabLst>
              <a:defRPr/>
            </a:pPr>
            <a:r>
              <a:rPr lang="en-US" dirty="0" smtClean="0">
                <a:latin typeface="Helvetica" charset="0"/>
                <a:ea typeface="ＭＳ Ｐゴシック" charset="0"/>
              </a:rPr>
              <a:t>Adding a pre-bias 2</a:t>
            </a:r>
            <a:r>
              <a:rPr lang="en-US" baseline="30000" dirty="0" smtClean="0">
                <a:latin typeface="Helvetica" charset="0"/>
                <a:ea typeface="ＭＳ Ｐゴシック" charset="0"/>
              </a:rPr>
              <a:t>k</a:t>
            </a:r>
            <a:r>
              <a:rPr lang="en-US" dirty="0" smtClean="0">
                <a:latin typeface="Helvetica" charset="0"/>
                <a:ea typeface="ＭＳ Ｐゴシック" charset="0"/>
              </a:rPr>
              <a:t> - 1</a:t>
            </a:r>
          </a:p>
          <a:p>
            <a:pPr lvl="2" eaLnBrk="1" hangingPunct="1">
              <a:tabLst>
                <a:tab pos="2971800" algn="l"/>
              </a:tabLst>
              <a:defRPr/>
            </a:pPr>
            <a:r>
              <a:rPr lang="en-US" dirty="0" smtClean="0">
                <a:latin typeface="Helvetica" charset="0"/>
                <a:ea typeface="ＭＳ Ｐゴシック" charset="0"/>
              </a:rPr>
              <a:t>In </a:t>
            </a:r>
            <a:r>
              <a:rPr lang="en-US" dirty="0">
                <a:latin typeface="Helvetica" charset="0"/>
                <a:ea typeface="ＭＳ Ｐゴシック" charset="0"/>
              </a:rPr>
              <a:t>C: </a:t>
            </a:r>
            <a:r>
              <a:rPr lang="en-US" dirty="0">
                <a:latin typeface="Courier New" charset="0"/>
                <a:ea typeface="ＭＳ Ｐゴシック" charset="0"/>
              </a:rPr>
              <a:t>(x + (1&lt;&lt;k)-1) &gt;&gt; k</a:t>
            </a:r>
            <a:endParaRPr lang="en-US" dirty="0">
              <a:latin typeface="Helvetica" charset="0"/>
              <a:ea typeface="ＭＳ Ｐゴシック" charset="0"/>
            </a:endParaRPr>
          </a:p>
          <a:p>
            <a:pPr lvl="2" eaLnBrk="1" hangingPunct="1">
              <a:tabLst>
                <a:tab pos="2971800" algn="l"/>
              </a:tabLst>
              <a:defRPr/>
            </a:pPr>
            <a:r>
              <a:rPr lang="en-US" dirty="0">
                <a:latin typeface="Helvetica" charset="0"/>
                <a:ea typeface="ＭＳ Ｐゴシック" charset="0"/>
              </a:rPr>
              <a:t>Biases dividend toward </a:t>
            </a:r>
            <a:r>
              <a:rPr lang="en-US" dirty="0" smtClean="0">
                <a:latin typeface="Helvetica" charset="0"/>
                <a:ea typeface="ＭＳ Ｐゴシック" charset="0"/>
              </a:rPr>
              <a:t>0</a:t>
            </a:r>
          </a:p>
          <a:p>
            <a:pPr lvl="2" eaLnBrk="1" hangingPunct="1">
              <a:tabLst>
                <a:tab pos="2971800" algn="l"/>
              </a:tabLst>
              <a:defRPr/>
            </a:pPr>
            <a:endParaRPr lang="en-US" dirty="0">
              <a:latin typeface="Helvetica" charset="0"/>
              <a:ea typeface="ＭＳ Ｐゴシック" charset="0"/>
            </a:endParaRPr>
          </a:p>
          <a:p>
            <a:pPr>
              <a:lnSpc>
                <a:spcPct val="100000"/>
              </a:lnSpc>
              <a:spcBef>
                <a:spcPct val="0"/>
              </a:spcBef>
              <a:buClrTx/>
              <a:buFontTx/>
              <a:buNone/>
              <a:tabLst>
                <a:tab pos="2971800" algn="l"/>
              </a:tabLst>
              <a:defRPr/>
            </a:pPr>
            <a:r>
              <a:rPr lang="en-US" dirty="0">
                <a:effectLst/>
                <a:latin typeface="Helvetica" charset="0"/>
              </a:rPr>
              <a:t>Case 1: No rounding</a:t>
            </a:r>
            <a:endParaRPr lang="en-US" dirty="0">
              <a:latin typeface="Helvetica" charset="0"/>
            </a:endParaRPr>
          </a:p>
        </p:txBody>
      </p:sp>
      <p:grpSp>
        <p:nvGrpSpPr>
          <p:cNvPr id="5" name="Group 4"/>
          <p:cNvGrpSpPr>
            <a:grpSpLocks/>
          </p:cNvGrpSpPr>
          <p:nvPr/>
        </p:nvGrpSpPr>
        <p:grpSpPr bwMode="auto">
          <a:xfrm>
            <a:off x="838200" y="5334000"/>
            <a:ext cx="6019800" cy="366713"/>
            <a:chOff x="838200" y="5029200"/>
            <a:chExt cx="6019800" cy="366713"/>
          </a:xfrm>
        </p:grpSpPr>
        <p:sp>
          <p:nvSpPr>
            <p:cNvPr id="14405" name="Text Box 4"/>
            <p:cNvSpPr txBox="1">
              <a:spLocks noChangeArrowheads="1"/>
            </p:cNvSpPr>
            <p:nvPr/>
          </p:nvSpPr>
          <p:spPr bwMode="auto">
            <a:xfrm>
              <a:off x="838200" y="50292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Divisor: </a:t>
              </a:r>
            </a:p>
          </p:txBody>
        </p:sp>
        <p:sp>
          <p:nvSpPr>
            <p:cNvPr id="14406" name="Rectangle 7"/>
            <p:cNvSpPr>
              <a:spLocks noChangeArrowheads="1"/>
            </p:cNvSpPr>
            <p:nvPr/>
          </p:nvSpPr>
          <p:spPr bwMode="auto">
            <a:xfrm>
              <a:off x="4114800" y="5105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407" name="Rectangle 8"/>
            <p:cNvSpPr>
              <a:spLocks noChangeArrowheads="1"/>
            </p:cNvSpPr>
            <p:nvPr/>
          </p:nvSpPr>
          <p:spPr bwMode="auto">
            <a:xfrm>
              <a:off x="5029200" y="5105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408" name="Rectangle 9"/>
            <p:cNvSpPr>
              <a:spLocks noChangeArrowheads="1"/>
            </p:cNvSpPr>
            <p:nvPr/>
          </p:nvSpPr>
          <p:spPr bwMode="auto">
            <a:xfrm>
              <a:off x="5257800" y="5105400"/>
              <a:ext cx="228600" cy="2286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409" name="Rectangle 10"/>
            <p:cNvSpPr>
              <a:spLocks noChangeArrowheads="1"/>
            </p:cNvSpPr>
            <p:nvPr/>
          </p:nvSpPr>
          <p:spPr bwMode="auto">
            <a:xfrm>
              <a:off x="5486400" y="5105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410" name="Rectangle 11"/>
            <p:cNvSpPr>
              <a:spLocks noChangeArrowheads="1"/>
            </p:cNvSpPr>
            <p:nvPr/>
          </p:nvSpPr>
          <p:spPr bwMode="auto">
            <a:xfrm>
              <a:off x="6400800" y="5105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411" name="Rectangle 12"/>
            <p:cNvSpPr>
              <a:spLocks noChangeArrowheads="1"/>
            </p:cNvSpPr>
            <p:nvPr/>
          </p:nvSpPr>
          <p:spPr bwMode="auto">
            <a:xfrm>
              <a:off x="6629400" y="5105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412" name="Rectangle 13"/>
            <p:cNvSpPr>
              <a:spLocks noChangeArrowheads="1"/>
            </p:cNvSpPr>
            <p:nvPr/>
          </p:nvSpPr>
          <p:spPr bwMode="auto">
            <a:xfrm>
              <a:off x="4343400" y="5105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413" name="Rectangle 15"/>
            <p:cNvSpPr>
              <a:spLocks noChangeArrowheads="1"/>
            </p:cNvSpPr>
            <p:nvPr/>
          </p:nvSpPr>
          <p:spPr bwMode="auto">
            <a:xfrm>
              <a:off x="3505200" y="50292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smtClean="0">
                  <a:solidFill>
                    <a:srgbClr val="000066"/>
                  </a:solidFill>
                  <a:latin typeface="Times" charset="0"/>
                </a:rPr>
                <a:t>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4414" name="Rectangle 17"/>
            <p:cNvSpPr>
              <a:spLocks noChangeArrowheads="1"/>
            </p:cNvSpPr>
            <p:nvPr/>
          </p:nvSpPr>
          <p:spPr bwMode="auto">
            <a:xfrm>
              <a:off x="3124200" y="5029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mtClean="0">
                  <a:solidFill>
                    <a:srgbClr val="000066"/>
                  </a:solidFill>
                  <a:latin typeface="Courier New" charset="0"/>
                </a:rPr>
                <a:t>/</a:t>
              </a:r>
            </a:p>
          </p:txBody>
        </p:sp>
        <p:sp>
          <p:nvSpPr>
            <p:cNvPr id="14415" name="Rectangle 19"/>
            <p:cNvSpPr>
              <a:spLocks noChangeArrowheads="1"/>
            </p:cNvSpPr>
            <p:nvPr/>
          </p:nvSpPr>
          <p:spPr bwMode="auto">
            <a:xfrm>
              <a:off x="5715000" y="5105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nvGrpSpPr>
          <p:cNvPr id="2" name="Group 1"/>
          <p:cNvGrpSpPr>
            <a:grpSpLocks/>
          </p:cNvGrpSpPr>
          <p:nvPr/>
        </p:nvGrpSpPr>
        <p:grpSpPr bwMode="auto">
          <a:xfrm>
            <a:off x="2971800" y="3748088"/>
            <a:ext cx="3886200" cy="1117600"/>
            <a:chOff x="2971800" y="3443288"/>
            <a:chExt cx="3886200" cy="1117600"/>
          </a:xfrm>
        </p:grpSpPr>
        <p:sp>
          <p:nvSpPr>
            <p:cNvPr id="14395" name="Rectangle 20"/>
            <p:cNvSpPr>
              <a:spLocks noChangeArrowheads="1"/>
            </p:cNvSpPr>
            <p:nvPr/>
          </p:nvSpPr>
          <p:spPr bwMode="auto">
            <a:xfrm>
              <a:off x="5200650" y="34432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k</a:t>
              </a:r>
            </a:p>
          </p:txBody>
        </p:sp>
        <p:sp>
          <p:nvSpPr>
            <p:cNvPr id="14396" name="Rectangle 41"/>
            <p:cNvSpPr>
              <a:spLocks noChangeArrowheads="1"/>
            </p:cNvSpPr>
            <p:nvPr/>
          </p:nvSpPr>
          <p:spPr bwMode="auto">
            <a:xfrm>
              <a:off x="41148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7" name="Rectangle 42"/>
            <p:cNvSpPr>
              <a:spLocks noChangeArrowheads="1"/>
            </p:cNvSpPr>
            <p:nvPr/>
          </p:nvSpPr>
          <p:spPr bwMode="auto">
            <a:xfrm>
              <a:off x="50292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8" name="Rectangle 43"/>
            <p:cNvSpPr>
              <a:spLocks noChangeArrowheads="1"/>
            </p:cNvSpPr>
            <p:nvPr/>
          </p:nvSpPr>
          <p:spPr bwMode="auto">
            <a:xfrm>
              <a:off x="52578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9" name="Rectangle 44"/>
            <p:cNvSpPr>
              <a:spLocks noChangeArrowheads="1"/>
            </p:cNvSpPr>
            <p:nvPr/>
          </p:nvSpPr>
          <p:spPr bwMode="auto">
            <a:xfrm>
              <a:off x="54864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400" name="Rectangle 45"/>
            <p:cNvSpPr>
              <a:spLocks noChangeArrowheads="1"/>
            </p:cNvSpPr>
            <p:nvPr/>
          </p:nvSpPr>
          <p:spPr bwMode="auto">
            <a:xfrm>
              <a:off x="64008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401" name="Rectangle 46"/>
            <p:cNvSpPr>
              <a:spLocks noChangeArrowheads="1"/>
            </p:cNvSpPr>
            <p:nvPr/>
          </p:nvSpPr>
          <p:spPr bwMode="auto">
            <a:xfrm>
              <a:off x="6629400" y="4270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402" name="Rectangle 47"/>
            <p:cNvSpPr>
              <a:spLocks noChangeArrowheads="1"/>
            </p:cNvSpPr>
            <p:nvPr/>
          </p:nvSpPr>
          <p:spPr bwMode="auto">
            <a:xfrm>
              <a:off x="4343400" y="4270375"/>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403" name="Rectangle 48"/>
            <p:cNvSpPr>
              <a:spLocks noChangeArrowheads="1"/>
            </p:cNvSpPr>
            <p:nvPr/>
          </p:nvSpPr>
          <p:spPr bwMode="auto">
            <a:xfrm>
              <a:off x="2971800" y="4194175"/>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smtClean="0">
                  <a:solidFill>
                    <a:srgbClr val="000066"/>
                  </a:solidFill>
                  <a:latin typeface="Times" charset="0"/>
                </a:rPr>
                <a:t>+2</a:t>
              </a:r>
              <a:r>
                <a:rPr lang="en-US" b="0" i="1" baseline="30000" smtClean="0">
                  <a:solidFill>
                    <a:srgbClr val="000066"/>
                  </a:solidFill>
                  <a:latin typeface="Times" charset="0"/>
                </a:rPr>
                <a:t>k </a:t>
              </a:r>
              <a:r>
                <a:rPr lang="en-US" b="0" smtClean="0">
                  <a:solidFill>
                    <a:srgbClr val="000066"/>
                  </a:solidFill>
                  <a:latin typeface="Times" charset="0"/>
                </a:rPr>
                <a:t>+–1</a:t>
              </a:r>
            </a:p>
          </p:txBody>
        </p:sp>
        <p:sp>
          <p:nvSpPr>
            <p:cNvPr id="14404" name="Rectangle 49"/>
            <p:cNvSpPr>
              <a:spLocks noChangeArrowheads="1"/>
            </p:cNvSpPr>
            <p:nvPr/>
          </p:nvSpPr>
          <p:spPr bwMode="auto">
            <a:xfrm>
              <a:off x="5715000" y="4270375"/>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50237" name="Rectangle 63"/>
          <p:cNvSpPr>
            <a:spLocks noChangeArrowheads="1"/>
          </p:cNvSpPr>
          <p:nvPr/>
        </p:nvSpPr>
        <p:spPr bwMode="auto">
          <a:xfrm>
            <a:off x="1219200" y="6415088"/>
            <a:ext cx="271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marL="228600" lvl="2" algn="l">
              <a:lnSpc>
                <a:spcPct val="100000"/>
              </a:lnSpc>
            </a:pPr>
            <a:r>
              <a:rPr lang="en-US" i="1" smtClean="0">
                <a:solidFill>
                  <a:srgbClr val="000066"/>
                </a:solidFill>
              </a:rPr>
              <a:t>Biasing has no effect</a:t>
            </a:r>
          </a:p>
        </p:txBody>
      </p:sp>
      <p:grpSp>
        <p:nvGrpSpPr>
          <p:cNvPr id="7" name="Group 6"/>
          <p:cNvGrpSpPr>
            <a:grpSpLocks/>
          </p:cNvGrpSpPr>
          <p:nvPr/>
        </p:nvGrpSpPr>
        <p:grpSpPr bwMode="auto">
          <a:xfrm>
            <a:off x="762000" y="4117975"/>
            <a:ext cx="6096000" cy="369888"/>
            <a:chOff x="762000" y="3813175"/>
            <a:chExt cx="6096000" cy="369332"/>
          </a:xfrm>
        </p:grpSpPr>
        <p:grpSp>
          <p:nvGrpSpPr>
            <p:cNvPr id="14383" name="Group 2"/>
            <p:cNvGrpSpPr>
              <a:grpSpLocks/>
            </p:cNvGrpSpPr>
            <p:nvPr/>
          </p:nvGrpSpPr>
          <p:grpSpPr bwMode="auto">
            <a:xfrm>
              <a:off x="762000" y="3813175"/>
              <a:ext cx="6096000" cy="369332"/>
              <a:chOff x="762000" y="3813175"/>
              <a:chExt cx="6096000" cy="369332"/>
            </a:xfrm>
          </p:grpSpPr>
          <p:sp>
            <p:nvSpPr>
              <p:cNvPr id="14385" name="Text Box 5"/>
              <p:cNvSpPr txBox="1">
                <a:spLocks noChangeArrowheads="1"/>
              </p:cNvSpPr>
              <p:nvPr/>
            </p:nvSpPr>
            <p:spPr bwMode="auto">
              <a:xfrm>
                <a:off x="762000" y="3813175"/>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Dividend:</a:t>
                </a:r>
              </a:p>
            </p:txBody>
          </p:sp>
          <p:sp>
            <p:nvSpPr>
              <p:cNvPr id="14386" name="Rectangle 14"/>
              <p:cNvSpPr>
                <a:spLocks noChangeArrowheads="1"/>
              </p:cNvSpPr>
              <p:nvPr/>
            </p:nvSpPr>
            <p:spPr bwMode="auto">
              <a:xfrm>
                <a:off x="3505200" y="3813175"/>
                <a:ext cx="348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x</a:t>
                </a:r>
              </a:p>
            </p:txBody>
          </p:sp>
          <p:sp>
            <p:nvSpPr>
              <p:cNvPr id="50195" name="Rectangle 21"/>
              <p:cNvSpPr>
                <a:spLocks noChangeArrowheads="1"/>
              </p:cNvSpPr>
              <p:nvPr/>
            </p:nvSpPr>
            <p:spPr bwMode="auto">
              <a:xfrm>
                <a:off x="4114800" y="3889260"/>
                <a:ext cx="228600" cy="228256"/>
              </a:xfrm>
              <a:prstGeom prst="rect">
                <a:avLst/>
              </a:prstGeom>
              <a:solidFill>
                <a:schemeClr val="accent2">
                  <a:lumMod val="60000"/>
                  <a:lumOff val="40000"/>
                </a:schemeClr>
              </a:solidFill>
              <a:ln w="25400">
                <a:solidFill>
                  <a:schemeClr val="tx1"/>
                </a:solidFill>
                <a:miter lim="800000"/>
                <a:headEnd/>
                <a:tailEnd/>
              </a:ln>
            </p:spPr>
            <p:txBody>
              <a:bodyPr wrap="none" anchor="ctr"/>
              <a:lstStyle/>
              <a:p>
                <a:pPr>
                  <a:lnSpc>
                    <a:spcPct val="100000"/>
                  </a:lnSpc>
                  <a:defRPr/>
                </a:pPr>
                <a:r>
                  <a:rPr lang="en-US" b="0" dirty="0">
                    <a:solidFill>
                      <a:srgbClr val="000066"/>
                    </a:solidFill>
                    <a:latin typeface="Courier New" charset="0"/>
                  </a:rPr>
                  <a:t>1</a:t>
                </a:r>
              </a:p>
            </p:txBody>
          </p:sp>
          <p:sp>
            <p:nvSpPr>
              <p:cNvPr id="14388" name="Rectangle 22"/>
              <p:cNvSpPr>
                <a:spLocks noChangeArrowheads="1"/>
              </p:cNvSpPr>
              <p:nvPr/>
            </p:nvSpPr>
            <p:spPr bwMode="auto">
              <a:xfrm>
                <a:off x="4343400" y="38893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89" name="Rectangle 23"/>
              <p:cNvSpPr>
                <a:spLocks noChangeArrowheads="1"/>
              </p:cNvSpPr>
              <p:nvPr/>
            </p:nvSpPr>
            <p:spPr bwMode="auto">
              <a:xfrm>
                <a:off x="5257800" y="3889375"/>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90" name="Rectangle 24"/>
              <p:cNvSpPr>
                <a:spLocks noChangeArrowheads="1"/>
              </p:cNvSpPr>
              <p:nvPr/>
            </p:nvSpPr>
            <p:spPr bwMode="auto">
              <a:xfrm>
                <a:off x="4572000" y="3889375"/>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391" name="Rectangle 25"/>
              <p:cNvSpPr>
                <a:spLocks noChangeArrowheads="1"/>
              </p:cNvSpPr>
              <p:nvPr/>
            </p:nvSpPr>
            <p:spPr bwMode="auto">
              <a:xfrm>
                <a:off x="5486400" y="3889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2" name="Rectangle 26"/>
              <p:cNvSpPr>
                <a:spLocks noChangeArrowheads="1"/>
              </p:cNvSpPr>
              <p:nvPr/>
            </p:nvSpPr>
            <p:spPr bwMode="auto">
              <a:xfrm>
                <a:off x="6400800" y="3889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3" name="Rectangle 27"/>
              <p:cNvSpPr>
                <a:spLocks noChangeArrowheads="1"/>
              </p:cNvSpPr>
              <p:nvPr/>
            </p:nvSpPr>
            <p:spPr bwMode="auto">
              <a:xfrm>
                <a:off x="6629400" y="388937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94" name="Rectangle 28"/>
              <p:cNvSpPr>
                <a:spLocks noChangeArrowheads="1"/>
              </p:cNvSpPr>
              <p:nvPr/>
            </p:nvSpPr>
            <p:spPr bwMode="auto">
              <a:xfrm>
                <a:off x="5715000" y="3889375"/>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14384" name="Rectangle 5"/>
            <p:cNvSpPr>
              <a:spLocks noChangeArrowheads="1"/>
            </p:cNvSpPr>
            <p:nvPr/>
          </p:nvSpPr>
          <p:spPr bwMode="auto">
            <a:xfrm>
              <a:off x="4114800" y="38862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grpSp>
        <p:nvGrpSpPr>
          <p:cNvPr id="8" name="Group 7"/>
          <p:cNvGrpSpPr>
            <a:grpSpLocks/>
          </p:cNvGrpSpPr>
          <p:nvPr/>
        </p:nvGrpSpPr>
        <p:grpSpPr bwMode="auto">
          <a:xfrm>
            <a:off x="2514600" y="4876800"/>
            <a:ext cx="6324600" cy="381000"/>
            <a:chOff x="2514600" y="4572000"/>
            <a:chExt cx="6324600" cy="381000"/>
          </a:xfrm>
        </p:grpSpPr>
        <p:grpSp>
          <p:nvGrpSpPr>
            <p:cNvPr id="14372" name="Group 3"/>
            <p:cNvGrpSpPr>
              <a:grpSpLocks/>
            </p:cNvGrpSpPr>
            <p:nvPr/>
          </p:nvGrpSpPr>
          <p:grpSpPr bwMode="auto">
            <a:xfrm>
              <a:off x="2514600" y="4572000"/>
              <a:ext cx="6324600" cy="381000"/>
              <a:chOff x="2514600" y="4572000"/>
              <a:chExt cx="6324600" cy="381000"/>
            </a:xfrm>
          </p:grpSpPr>
          <p:sp>
            <p:nvSpPr>
              <p:cNvPr id="14374" name="Line 54"/>
              <p:cNvSpPr>
                <a:spLocks noChangeShapeType="1"/>
              </p:cNvSpPr>
              <p:nvPr/>
            </p:nvSpPr>
            <p:spPr bwMode="auto">
              <a:xfrm>
                <a:off x="2514600" y="45720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4375" name="Rectangle 55"/>
              <p:cNvSpPr>
                <a:spLocks noChangeArrowheads="1"/>
              </p:cNvSpPr>
              <p:nvPr/>
            </p:nvSpPr>
            <p:spPr bwMode="auto">
              <a:xfrm>
                <a:off x="4114800" y="4724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76" name="Rectangle 56"/>
              <p:cNvSpPr>
                <a:spLocks noChangeArrowheads="1"/>
              </p:cNvSpPr>
              <p:nvPr/>
            </p:nvSpPr>
            <p:spPr bwMode="auto">
              <a:xfrm>
                <a:off x="4343400" y="47244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77" name="Rectangle 57"/>
              <p:cNvSpPr>
                <a:spLocks noChangeArrowheads="1"/>
              </p:cNvSpPr>
              <p:nvPr/>
            </p:nvSpPr>
            <p:spPr bwMode="auto">
              <a:xfrm>
                <a:off x="5257800" y="47244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78" name="Rectangle 58"/>
              <p:cNvSpPr>
                <a:spLocks noChangeArrowheads="1"/>
              </p:cNvSpPr>
              <p:nvPr/>
            </p:nvSpPr>
            <p:spPr bwMode="auto">
              <a:xfrm>
                <a:off x="4572000" y="47244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379" name="Rectangle 59"/>
              <p:cNvSpPr>
                <a:spLocks noChangeArrowheads="1"/>
              </p:cNvSpPr>
              <p:nvPr/>
            </p:nvSpPr>
            <p:spPr bwMode="auto">
              <a:xfrm>
                <a:off x="5486400" y="4724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80" name="Rectangle 60"/>
              <p:cNvSpPr>
                <a:spLocks noChangeArrowheads="1"/>
              </p:cNvSpPr>
              <p:nvPr/>
            </p:nvSpPr>
            <p:spPr bwMode="auto">
              <a:xfrm>
                <a:off x="6400800" y="4724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81" name="Rectangle 61"/>
              <p:cNvSpPr>
                <a:spLocks noChangeArrowheads="1"/>
              </p:cNvSpPr>
              <p:nvPr/>
            </p:nvSpPr>
            <p:spPr bwMode="auto">
              <a:xfrm>
                <a:off x="6629400" y="4724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82" name="Rectangle 62"/>
              <p:cNvSpPr>
                <a:spLocks noChangeArrowheads="1"/>
              </p:cNvSpPr>
              <p:nvPr/>
            </p:nvSpPr>
            <p:spPr bwMode="auto">
              <a:xfrm>
                <a:off x="5715000" y="4724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14373" name="Rectangle 5"/>
            <p:cNvSpPr>
              <a:spLocks noChangeArrowheads="1"/>
            </p:cNvSpPr>
            <p:nvPr/>
          </p:nvSpPr>
          <p:spPr bwMode="auto">
            <a:xfrm>
              <a:off x="4114800" y="47244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grpSp>
        <p:nvGrpSpPr>
          <p:cNvPr id="12" name="Group 11"/>
          <p:cNvGrpSpPr>
            <a:grpSpLocks/>
          </p:cNvGrpSpPr>
          <p:nvPr/>
        </p:nvGrpSpPr>
        <p:grpSpPr bwMode="auto">
          <a:xfrm>
            <a:off x="2362200" y="4876800"/>
            <a:ext cx="6324600" cy="1303338"/>
            <a:chOff x="2362200" y="4572000"/>
            <a:chExt cx="6324600" cy="1302841"/>
          </a:xfrm>
        </p:grpSpPr>
        <p:grpSp>
          <p:nvGrpSpPr>
            <p:cNvPr id="14345" name="Group 5"/>
            <p:cNvGrpSpPr>
              <a:grpSpLocks/>
            </p:cNvGrpSpPr>
            <p:nvPr/>
          </p:nvGrpSpPr>
          <p:grpSpPr bwMode="auto">
            <a:xfrm>
              <a:off x="2362200" y="4572000"/>
              <a:ext cx="6324600" cy="1299865"/>
              <a:chOff x="2362200" y="4572000"/>
              <a:chExt cx="6324600" cy="1299865"/>
            </a:xfrm>
          </p:grpSpPr>
          <p:sp>
            <p:nvSpPr>
              <p:cNvPr id="14354" name="Line 16"/>
              <p:cNvSpPr>
                <a:spLocks noChangeShapeType="1"/>
              </p:cNvSpPr>
              <p:nvPr/>
            </p:nvSpPr>
            <p:spPr bwMode="auto">
              <a:xfrm>
                <a:off x="2362200" y="5410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4355" name="Rectangle 18"/>
              <p:cNvSpPr>
                <a:spLocks noChangeArrowheads="1"/>
              </p:cNvSpPr>
              <p:nvPr/>
            </p:nvSpPr>
            <p:spPr bwMode="auto">
              <a:xfrm>
                <a:off x="2820046" y="5410200"/>
                <a:ext cx="10391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2400" b="0" smtClean="0">
                    <a:solidFill>
                      <a:srgbClr val="000066"/>
                    </a:solidFill>
                    <a:latin typeface="Times" charset="0"/>
                  </a:rPr>
                  <a:t> </a:t>
                </a:r>
                <a:r>
                  <a:rPr lang="en-US" b="0" smtClean="0">
                    <a:solidFill>
                      <a:srgbClr val="000066"/>
                    </a:solidFill>
                    <a:latin typeface="Times" charset="0"/>
                    <a:sym typeface="Symbol" charset="0"/>
                  </a:rPr>
                  <a:t> </a:t>
                </a:r>
                <a:r>
                  <a:rPr lang="en-US" b="0" i="1" smtClean="0">
                    <a:solidFill>
                      <a:srgbClr val="000066"/>
                    </a:solidFill>
                    <a:latin typeface="Times" charset="0"/>
                    <a:sym typeface="Symbol" charset="0"/>
                  </a:rPr>
                  <a:t>x</a:t>
                </a:r>
                <a:r>
                  <a:rPr lang="en-US" b="0" i="1" smtClean="0">
                    <a:solidFill>
                      <a:srgbClr val="000066"/>
                    </a:solidFill>
                    <a:latin typeface="Times" charset="0"/>
                  </a:rPr>
                  <a:t> </a:t>
                </a:r>
                <a:r>
                  <a:rPr lang="en-US" b="0" smtClean="0">
                    <a:solidFill>
                      <a:srgbClr val="000066"/>
                    </a:solidFill>
                    <a:latin typeface="Times" charset="0"/>
                  </a:rPr>
                  <a:t>/ 2</a:t>
                </a:r>
                <a:r>
                  <a:rPr lang="en-US" b="0" i="1" baseline="30000" smtClean="0">
                    <a:solidFill>
                      <a:srgbClr val="000066"/>
                    </a:solidFill>
                    <a:latin typeface="Times" charset="0"/>
                  </a:rPr>
                  <a:t>k </a:t>
                </a:r>
                <a:r>
                  <a:rPr lang="en-US" i="1" baseline="30000" smtClean="0">
                    <a:solidFill>
                      <a:srgbClr val="000066"/>
                    </a:solidFill>
                    <a:latin typeface="Times" charset="0"/>
                  </a:rPr>
                  <a:t> </a:t>
                </a:r>
                <a:r>
                  <a:rPr lang="en-US" b="0" smtClean="0">
                    <a:solidFill>
                      <a:srgbClr val="000066"/>
                    </a:solidFill>
                    <a:latin typeface="Times" charset="0"/>
                    <a:sym typeface="Symbol" charset="0"/>
                  </a:rPr>
                  <a:t></a:t>
                </a:r>
                <a:endParaRPr lang="en-US" sz="2400" b="0" smtClean="0">
                  <a:solidFill>
                    <a:srgbClr val="000066"/>
                  </a:solidFill>
                  <a:latin typeface="Times" charset="0"/>
                  <a:sym typeface="Symbol" charset="0"/>
                </a:endParaRPr>
              </a:p>
            </p:txBody>
          </p:sp>
          <p:sp>
            <p:nvSpPr>
              <p:cNvPr id="14356" name="Rectangle 29"/>
              <p:cNvSpPr>
                <a:spLocks noChangeArrowheads="1"/>
              </p:cNvSpPr>
              <p:nvPr/>
            </p:nvSpPr>
            <p:spPr bwMode="auto">
              <a:xfrm>
                <a:off x="54864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57" name="Rectangle 30"/>
              <p:cNvSpPr>
                <a:spLocks noChangeArrowheads="1"/>
              </p:cNvSpPr>
              <p:nvPr/>
            </p:nvSpPr>
            <p:spPr bwMode="auto">
              <a:xfrm>
                <a:off x="5715000" y="55626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58" name="Rectangle 31"/>
              <p:cNvSpPr>
                <a:spLocks noChangeArrowheads="1"/>
              </p:cNvSpPr>
              <p:nvPr/>
            </p:nvSpPr>
            <p:spPr bwMode="auto">
              <a:xfrm>
                <a:off x="6629400" y="55626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4359" name="Rectangle 32"/>
              <p:cNvSpPr>
                <a:spLocks noChangeArrowheads="1"/>
              </p:cNvSpPr>
              <p:nvPr/>
            </p:nvSpPr>
            <p:spPr bwMode="auto">
              <a:xfrm>
                <a:off x="5943600" y="55626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360" name="Rectangle 33"/>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4361" name="Rectangle 34"/>
              <p:cNvSpPr>
                <a:spLocks noChangeArrowheads="1"/>
              </p:cNvSpPr>
              <p:nvPr/>
            </p:nvSpPr>
            <p:spPr bwMode="auto">
              <a:xfrm>
                <a:off x="50292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62" name="Rectangle 35"/>
              <p:cNvSpPr>
                <a:spLocks noChangeArrowheads="1"/>
              </p:cNvSpPr>
              <p:nvPr/>
            </p:nvSpPr>
            <p:spPr bwMode="auto">
              <a:xfrm>
                <a:off x="52578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63" name="Rectangle 36"/>
              <p:cNvSpPr>
                <a:spLocks noChangeArrowheads="1"/>
              </p:cNvSpPr>
              <p:nvPr/>
            </p:nvSpPr>
            <p:spPr bwMode="auto">
              <a:xfrm>
                <a:off x="4343400" y="55626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4364" name="Text Box 37"/>
              <p:cNvSpPr txBox="1">
                <a:spLocks noChangeArrowheads="1"/>
              </p:cNvSpPr>
              <p:nvPr/>
            </p:nvSpPr>
            <p:spPr bwMode="auto">
              <a:xfrm>
                <a:off x="6781800" y="54864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a:t>
                </a:r>
              </a:p>
            </p:txBody>
          </p:sp>
          <p:sp>
            <p:nvSpPr>
              <p:cNvPr id="14365" name="Text Box 38"/>
              <p:cNvSpPr txBox="1">
                <a:spLocks noChangeArrowheads="1"/>
              </p:cNvSpPr>
              <p:nvPr/>
            </p:nvSpPr>
            <p:spPr bwMode="auto">
              <a:xfrm>
                <a:off x="7086600" y="45720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Binary Point</a:t>
                </a:r>
              </a:p>
            </p:txBody>
          </p:sp>
          <p:sp>
            <p:nvSpPr>
              <p:cNvPr id="14366" name="Line 39"/>
              <p:cNvSpPr>
                <a:spLocks noChangeShapeType="1"/>
              </p:cNvSpPr>
              <p:nvPr/>
            </p:nvSpPr>
            <p:spPr bwMode="auto">
              <a:xfrm flipH="1">
                <a:off x="6934200" y="49530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4367" name="Rectangle 40"/>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68" name="Rectangle 50"/>
              <p:cNvSpPr>
                <a:spLocks noChangeArrowheads="1"/>
              </p:cNvSpPr>
              <p:nvPr/>
            </p:nvSpPr>
            <p:spPr bwMode="auto">
              <a:xfrm>
                <a:off x="70104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69" name="Rectangle 51"/>
              <p:cNvSpPr>
                <a:spLocks noChangeArrowheads="1"/>
              </p:cNvSpPr>
              <p:nvPr/>
            </p:nvSpPr>
            <p:spPr bwMode="auto">
              <a:xfrm>
                <a:off x="79248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70" name="Rectangle 52"/>
              <p:cNvSpPr>
                <a:spLocks noChangeArrowheads="1"/>
              </p:cNvSpPr>
              <p:nvPr/>
            </p:nvSpPr>
            <p:spPr bwMode="auto">
              <a:xfrm>
                <a:off x="8153400" y="5562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71" name="Rectangle 53"/>
              <p:cNvSpPr>
                <a:spLocks noChangeArrowheads="1"/>
              </p:cNvSpPr>
              <p:nvPr/>
            </p:nvSpPr>
            <p:spPr bwMode="auto">
              <a:xfrm>
                <a:off x="7239000" y="55626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grpSp>
          <p:nvGrpSpPr>
            <p:cNvPr id="14346" name="Group 10"/>
            <p:cNvGrpSpPr>
              <a:grpSpLocks/>
            </p:cNvGrpSpPr>
            <p:nvPr/>
          </p:nvGrpSpPr>
          <p:grpSpPr bwMode="auto">
            <a:xfrm>
              <a:off x="4114800" y="5105400"/>
              <a:ext cx="1600200" cy="769441"/>
              <a:chOff x="4114800" y="5105400"/>
              <a:chExt cx="1600200" cy="769441"/>
            </a:xfrm>
          </p:grpSpPr>
          <p:sp>
            <p:nvSpPr>
              <p:cNvPr id="14347" name="Rectangle 5"/>
              <p:cNvSpPr>
                <a:spLocks noChangeArrowheads="1"/>
              </p:cNvSpPr>
              <p:nvPr/>
            </p:nvSpPr>
            <p:spPr bwMode="auto">
              <a:xfrm>
                <a:off x="5029200" y="55626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48" name="Rectangle 5"/>
              <p:cNvSpPr>
                <a:spLocks noChangeArrowheads="1"/>
              </p:cNvSpPr>
              <p:nvPr/>
            </p:nvSpPr>
            <p:spPr bwMode="auto">
              <a:xfrm>
                <a:off x="5257800" y="55626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49" name="Rectangle 5"/>
              <p:cNvSpPr>
                <a:spLocks noChangeArrowheads="1"/>
              </p:cNvSpPr>
              <p:nvPr/>
            </p:nvSpPr>
            <p:spPr bwMode="auto">
              <a:xfrm>
                <a:off x="5486400" y="55626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4350" name="Rectangle 5"/>
              <p:cNvSpPr>
                <a:spLocks noChangeArrowheads="1"/>
              </p:cNvSpPr>
              <p:nvPr/>
            </p:nvSpPr>
            <p:spPr bwMode="auto">
              <a:xfrm>
                <a:off x="4114800" y="55626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nvGrpSpPr>
              <p:cNvPr id="14351" name="Group 9"/>
              <p:cNvGrpSpPr>
                <a:grpSpLocks/>
              </p:cNvGrpSpPr>
              <p:nvPr/>
            </p:nvGrpSpPr>
            <p:grpSpPr bwMode="auto">
              <a:xfrm>
                <a:off x="4343400" y="5105400"/>
                <a:ext cx="685800" cy="769441"/>
                <a:chOff x="4343400" y="5555159"/>
                <a:chExt cx="685800" cy="769441"/>
              </a:xfrm>
            </p:grpSpPr>
            <p:sp>
              <p:nvSpPr>
                <p:cNvPr id="14352" name="Rectangle 5"/>
                <p:cNvSpPr>
                  <a:spLocks noChangeArrowheads="1"/>
                </p:cNvSpPr>
                <p:nvPr/>
              </p:nvSpPr>
              <p:spPr bwMode="auto">
                <a:xfrm>
                  <a:off x="4343400" y="6019800"/>
                  <a:ext cx="6858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 </a:t>
                  </a:r>
                </a:p>
              </p:txBody>
            </p:sp>
            <p:sp>
              <p:nvSpPr>
                <p:cNvPr id="14353" name="TextBox 8"/>
                <p:cNvSpPr txBox="1">
                  <a:spLocks noChangeArrowheads="1"/>
                </p:cNvSpPr>
                <p:nvPr/>
              </p:nvSpPr>
              <p:spPr bwMode="auto">
                <a:xfrm>
                  <a:off x="4419600" y="5555159"/>
                  <a:ext cx="55405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4800" smtClean="0">
                      <a:solidFill>
                        <a:srgbClr val="000066"/>
                      </a:solidFill>
                      <a:latin typeface="Courier New" charset="0"/>
                      <a:cs typeface="Courier New" charset="0"/>
                    </a:rPr>
                    <a:t>…</a:t>
                  </a:r>
                </a:p>
              </p:txBody>
            </p:sp>
          </p:grpSp>
        </p:grpSp>
      </p:grpSp>
    </p:spTree>
    <p:extLst>
      <p:ext uri="{BB962C8B-B14F-4D97-AF65-F5344CB8AC3E}">
        <p14:creationId xmlns:p14="http://schemas.microsoft.com/office/powerpoint/2010/main" val="1174973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237"/>
                                        </p:tgtEl>
                                        <p:attrNameLst>
                                          <p:attrName>style.visibility</p:attrName>
                                        </p:attrNameLst>
                                      </p:cBhvr>
                                      <p:to>
                                        <p:strVal val="visible"/>
                                      </p:to>
                                    </p:set>
                                    <p:animEffect transition="in" filter="dissolve">
                                      <p:cBhvr>
                                        <p:cTn id="32" dur="500"/>
                                        <p:tgtEl>
                                          <p:spTgt spid="50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1000" y="323850"/>
            <a:ext cx="7881938" cy="573088"/>
          </a:xfrm>
        </p:spPr>
        <p:txBody>
          <a:bodyPr/>
          <a:lstStyle/>
          <a:p>
            <a:pPr eaLnBrk="1" hangingPunct="1">
              <a:defRPr/>
            </a:pPr>
            <a:r>
              <a:rPr lang="en-US">
                <a:ea typeface="+mj-ea"/>
                <a:cs typeface="+mj-cs"/>
              </a:rPr>
              <a:t>Correct Power-of-2 Divide (Cont.)</a:t>
            </a:r>
          </a:p>
        </p:txBody>
      </p:sp>
      <p:sp>
        <p:nvSpPr>
          <p:cNvPr id="16386" name="Rectangle 5"/>
          <p:cNvSpPr>
            <a:spLocks noChangeArrowheads="1"/>
          </p:cNvSpPr>
          <p:nvPr/>
        </p:nvSpPr>
        <p:spPr bwMode="auto">
          <a:xfrm>
            <a:off x="304800" y="98742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smtClean="0">
                <a:solidFill>
                  <a:srgbClr val="003300"/>
                </a:solidFill>
              </a:rPr>
              <a:t>Case 2: Rounding</a:t>
            </a:r>
          </a:p>
        </p:txBody>
      </p:sp>
      <p:grpSp>
        <p:nvGrpSpPr>
          <p:cNvPr id="4" name="Group 3"/>
          <p:cNvGrpSpPr>
            <a:grpSpLocks/>
          </p:cNvGrpSpPr>
          <p:nvPr/>
        </p:nvGrpSpPr>
        <p:grpSpPr bwMode="auto">
          <a:xfrm>
            <a:off x="838200" y="3581400"/>
            <a:ext cx="6019800" cy="366713"/>
            <a:chOff x="838200" y="3581400"/>
            <a:chExt cx="6019800" cy="366713"/>
          </a:xfrm>
        </p:grpSpPr>
        <p:sp>
          <p:nvSpPr>
            <p:cNvPr id="16450" name="Text Box 3"/>
            <p:cNvSpPr txBox="1">
              <a:spLocks noChangeArrowheads="1"/>
            </p:cNvSpPr>
            <p:nvPr/>
          </p:nvSpPr>
          <p:spPr bwMode="auto">
            <a:xfrm>
              <a:off x="838200" y="35814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Divisor: </a:t>
              </a:r>
            </a:p>
          </p:txBody>
        </p:sp>
        <p:sp>
          <p:nvSpPr>
            <p:cNvPr id="16451" name="Rectangle 6"/>
            <p:cNvSpPr>
              <a:spLocks noChangeArrowheads="1"/>
            </p:cNvSpPr>
            <p:nvPr/>
          </p:nvSpPr>
          <p:spPr bwMode="auto">
            <a:xfrm>
              <a:off x="41148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52" name="Rectangle 7"/>
            <p:cNvSpPr>
              <a:spLocks noChangeArrowheads="1"/>
            </p:cNvSpPr>
            <p:nvPr/>
          </p:nvSpPr>
          <p:spPr bwMode="auto">
            <a:xfrm>
              <a:off x="50292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53" name="Rectangle 8"/>
            <p:cNvSpPr>
              <a:spLocks noChangeArrowheads="1"/>
            </p:cNvSpPr>
            <p:nvPr/>
          </p:nvSpPr>
          <p:spPr bwMode="auto">
            <a:xfrm>
              <a:off x="5257800" y="3657600"/>
              <a:ext cx="228600" cy="22860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54" name="Rectangle 9"/>
            <p:cNvSpPr>
              <a:spLocks noChangeArrowheads="1"/>
            </p:cNvSpPr>
            <p:nvPr/>
          </p:nvSpPr>
          <p:spPr bwMode="auto">
            <a:xfrm>
              <a:off x="54864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55" name="Rectangle 10"/>
            <p:cNvSpPr>
              <a:spLocks noChangeArrowheads="1"/>
            </p:cNvSpPr>
            <p:nvPr/>
          </p:nvSpPr>
          <p:spPr bwMode="auto">
            <a:xfrm>
              <a:off x="64008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56" name="Rectangle 11"/>
            <p:cNvSpPr>
              <a:spLocks noChangeArrowheads="1"/>
            </p:cNvSpPr>
            <p:nvPr/>
          </p:nvSpPr>
          <p:spPr bwMode="auto">
            <a:xfrm>
              <a:off x="6629400" y="36576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57" name="Rectangle 12"/>
            <p:cNvSpPr>
              <a:spLocks noChangeArrowheads="1"/>
            </p:cNvSpPr>
            <p:nvPr/>
          </p:nvSpPr>
          <p:spPr bwMode="auto">
            <a:xfrm>
              <a:off x="4343400" y="36576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58" name="Rectangle 14"/>
            <p:cNvSpPr>
              <a:spLocks noChangeArrowheads="1"/>
            </p:cNvSpPr>
            <p:nvPr/>
          </p:nvSpPr>
          <p:spPr bwMode="auto">
            <a:xfrm>
              <a:off x="3505200" y="3581400"/>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smtClean="0">
                  <a:solidFill>
                    <a:srgbClr val="000066"/>
                  </a:solidFill>
                  <a:latin typeface="Times" charset="0"/>
                </a:rPr>
                <a:t>2</a:t>
              </a:r>
              <a:r>
                <a:rPr lang="en-US" b="0" i="1" baseline="30000" smtClean="0">
                  <a:solidFill>
                    <a:srgbClr val="000066"/>
                  </a:solidFill>
                  <a:latin typeface="Times" charset="0"/>
                </a:rPr>
                <a:t>k</a:t>
              </a:r>
              <a:endParaRPr lang="en-US" b="0" i="1" smtClean="0">
                <a:solidFill>
                  <a:srgbClr val="000066"/>
                </a:solidFill>
                <a:latin typeface="Times" charset="0"/>
              </a:endParaRPr>
            </a:p>
          </p:txBody>
        </p:sp>
        <p:sp>
          <p:nvSpPr>
            <p:cNvPr id="16459" name="Rectangle 16"/>
            <p:cNvSpPr>
              <a:spLocks noChangeArrowheads="1"/>
            </p:cNvSpPr>
            <p:nvPr/>
          </p:nvSpPr>
          <p:spPr bwMode="auto">
            <a:xfrm>
              <a:off x="3124200" y="3581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mtClean="0">
                  <a:solidFill>
                    <a:srgbClr val="000066"/>
                  </a:solidFill>
                  <a:latin typeface="Courier New" charset="0"/>
                </a:rPr>
                <a:t>/</a:t>
              </a:r>
            </a:p>
          </p:txBody>
        </p:sp>
        <p:sp>
          <p:nvSpPr>
            <p:cNvPr id="16460" name="Rectangle 18"/>
            <p:cNvSpPr>
              <a:spLocks noChangeArrowheads="1"/>
            </p:cNvSpPr>
            <p:nvPr/>
          </p:nvSpPr>
          <p:spPr bwMode="auto">
            <a:xfrm>
              <a:off x="5715000" y="36576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grpSp>
      <p:sp>
        <p:nvSpPr>
          <p:cNvPr id="52281" name="Rectangle 58"/>
          <p:cNvSpPr>
            <a:spLocks noChangeArrowheads="1"/>
          </p:cNvSpPr>
          <p:nvPr/>
        </p:nvSpPr>
        <p:spPr bwMode="auto">
          <a:xfrm>
            <a:off x="1676400" y="5486400"/>
            <a:ext cx="4672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marL="228600" lvl="2" algn="l">
              <a:lnSpc>
                <a:spcPct val="100000"/>
              </a:lnSpc>
            </a:pPr>
            <a:r>
              <a:rPr lang="en-US" i="1" smtClean="0">
                <a:solidFill>
                  <a:srgbClr val="000066"/>
                </a:solidFill>
              </a:rPr>
              <a:t>Biasing adds the desired 1 to final result</a:t>
            </a:r>
          </a:p>
        </p:txBody>
      </p:sp>
      <p:grpSp>
        <p:nvGrpSpPr>
          <p:cNvPr id="6" name="Group 5"/>
          <p:cNvGrpSpPr>
            <a:grpSpLocks/>
          </p:cNvGrpSpPr>
          <p:nvPr/>
        </p:nvGrpSpPr>
        <p:grpSpPr bwMode="auto">
          <a:xfrm>
            <a:off x="762000" y="1295400"/>
            <a:ext cx="6096000" cy="1052513"/>
            <a:chOff x="762000" y="1295400"/>
            <a:chExt cx="6096000" cy="1052513"/>
          </a:xfrm>
        </p:grpSpPr>
        <p:sp>
          <p:nvSpPr>
            <p:cNvPr id="16428" name="Rectangle 19"/>
            <p:cNvSpPr>
              <a:spLocks noChangeArrowheads="1"/>
            </p:cNvSpPr>
            <p:nvPr/>
          </p:nvSpPr>
          <p:spPr bwMode="auto">
            <a:xfrm>
              <a:off x="5200650" y="1295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k</a:t>
              </a:r>
            </a:p>
          </p:txBody>
        </p:sp>
        <p:grpSp>
          <p:nvGrpSpPr>
            <p:cNvPr id="16429" name="Group 1"/>
            <p:cNvGrpSpPr>
              <a:grpSpLocks/>
            </p:cNvGrpSpPr>
            <p:nvPr/>
          </p:nvGrpSpPr>
          <p:grpSpPr bwMode="auto">
            <a:xfrm>
              <a:off x="762000" y="1600200"/>
              <a:ext cx="6096000" cy="747713"/>
              <a:chOff x="762000" y="1600200"/>
              <a:chExt cx="6096000" cy="747713"/>
            </a:xfrm>
          </p:grpSpPr>
          <p:sp>
            <p:nvSpPr>
              <p:cNvPr id="16430" name="Text Box 4"/>
              <p:cNvSpPr txBox="1">
                <a:spLocks noChangeArrowheads="1"/>
              </p:cNvSpPr>
              <p:nvPr/>
            </p:nvSpPr>
            <p:spPr bwMode="auto">
              <a:xfrm>
                <a:off x="762000" y="160020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Dividend:</a:t>
                </a:r>
              </a:p>
            </p:txBody>
          </p:sp>
          <p:sp>
            <p:nvSpPr>
              <p:cNvPr id="16431" name="Rectangle 13"/>
              <p:cNvSpPr>
                <a:spLocks noChangeArrowheads="1"/>
              </p:cNvSpPr>
              <p:nvPr/>
            </p:nvSpPr>
            <p:spPr bwMode="auto">
              <a:xfrm>
                <a:off x="3505200" y="1600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i="1" smtClean="0">
                    <a:solidFill>
                      <a:srgbClr val="000066"/>
                    </a:solidFill>
                    <a:latin typeface="Times" charset="0"/>
                  </a:rPr>
                  <a:t>x</a:t>
                </a:r>
              </a:p>
            </p:txBody>
          </p:sp>
          <p:sp>
            <p:nvSpPr>
              <p:cNvPr id="16432" name="Rectangle 20"/>
              <p:cNvSpPr>
                <a:spLocks noChangeArrowheads="1"/>
              </p:cNvSpPr>
              <p:nvPr/>
            </p:nvSpPr>
            <p:spPr bwMode="auto">
              <a:xfrm>
                <a:off x="4114800" y="1676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33" name="Rectangle 21"/>
              <p:cNvSpPr>
                <a:spLocks noChangeArrowheads="1"/>
              </p:cNvSpPr>
              <p:nvPr/>
            </p:nvSpPr>
            <p:spPr bwMode="auto">
              <a:xfrm>
                <a:off x="4343400" y="16764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34" name="Rectangle 22"/>
              <p:cNvSpPr>
                <a:spLocks noChangeArrowheads="1"/>
              </p:cNvSpPr>
              <p:nvPr/>
            </p:nvSpPr>
            <p:spPr bwMode="auto">
              <a:xfrm>
                <a:off x="5257800" y="1676400"/>
                <a:ext cx="2286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35" name="Rectangle 23"/>
              <p:cNvSpPr>
                <a:spLocks noChangeArrowheads="1"/>
              </p:cNvSpPr>
              <p:nvPr/>
            </p:nvSpPr>
            <p:spPr bwMode="auto">
              <a:xfrm>
                <a:off x="4572000" y="1676400"/>
                <a:ext cx="685800" cy="2286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36" name="Rectangle 24"/>
              <p:cNvSpPr>
                <a:spLocks noChangeArrowheads="1"/>
              </p:cNvSpPr>
              <p:nvPr/>
            </p:nvSpPr>
            <p:spPr bwMode="auto">
              <a:xfrm>
                <a:off x="5486400" y="1676400"/>
                <a:ext cx="228600" cy="228600"/>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37" name="Rectangle 25"/>
              <p:cNvSpPr>
                <a:spLocks noChangeArrowheads="1"/>
              </p:cNvSpPr>
              <p:nvPr/>
            </p:nvSpPr>
            <p:spPr bwMode="auto">
              <a:xfrm>
                <a:off x="6400800" y="1676400"/>
                <a:ext cx="228600" cy="228600"/>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38" name="Rectangle 26"/>
              <p:cNvSpPr>
                <a:spLocks noChangeArrowheads="1"/>
              </p:cNvSpPr>
              <p:nvPr/>
            </p:nvSpPr>
            <p:spPr bwMode="auto">
              <a:xfrm>
                <a:off x="6629400" y="1676400"/>
                <a:ext cx="228600" cy="228600"/>
              </a:xfrm>
              <a:prstGeom prst="rect">
                <a:avLst/>
              </a:prstGeom>
              <a:solidFill>
                <a:srgbClr val="FF00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39" name="Rectangle 27"/>
              <p:cNvSpPr>
                <a:spLocks noChangeArrowheads="1"/>
              </p:cNvSpPr>
              <p:nvPr/>
            </p:nvSpPr>
            <p:spPr bwMode="auto">
              <a:xfrm>
                <a:off x="5715000" y="1676400"/>
                <a:ext cx="685800" cy="228600"/>
              </a:xfrm>
              <a:prstGeom prst="rect">
                <a:avLst/>
              </a:prstGeom>
              <a:solidFill>
                <a:srgbClr val="FF0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40" name="Rectangle 40"/>
              <p:cNvSpPr>
                <a:spLocks noChangeArrowheads="1"/>
              </p:cNvSpPr>
              <p:nvPr/>
            </p:nvSpPr>
            <p:spPr bwMode="auto">
              <a:xfrm>
                <a:off x="41148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41" name="Rectangle 41"/>
              <p:cNvSpPr>
                <a:spLocks noChangeArrowheads="1"/>
              </p:cNvSpPr>
              <p:nvPr/>
            </p:nvSpPr>
            <p:spPr bwMode="auto">
              <a:xfrm>
                <a:off x="50292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42" name="Rectangle 42"/>
              <p:cNvSpPr>
                <a:spLocks noChangeArrowheads="1"/>
              </p:cNvSpPr>
              <p:nvPr/>
            </p:nvSpPr>
            <p:spPr bwMode="auto">
              <a:xfrm>
                <a:off x="52578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443" name="Rectangle 43"/>
              <p:cNvSpPr>
                <a:spLocks noChangeArrowheads="1"/>
              </p:cNvSpPr>
              <p:nvPr/>
            </p:nvSpPr>
            <p:spPr bwMode="auto">
              <a:xfrm>
                <a:off x="54864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44" name="Rectangle 44"/>
              <p:cNvSpPr>
                <a:spLocks noChangeArrowheads="1"/>
              </p:cNvSpPr>
              <p:nvPr/>
            </p:nvSpPr>
            <p:spPr bwMode="auto">
              <a:xfrm>
                <a:off x="64008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45" name="Rectangle 45"/>
              <p:cNvSpPr>
                <a:spLocks noChangeArrowheads="1"/>
              </p:cNvSpPr>
              <p:nvPr/>
            </p:nvSpPr>
            <p:spPr bwMode="auto">
              <a:xfrm>
                <a:off x="6629400" y="20574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46" name="Rectangle 46"/>
              <p:cNvSpPr>
                <a:spLocks noChangeArrowheads="1"/>
              </p:cNvSpPr>
              <p:nvPr/>
            </p:nvSpPr>
            <p:spPr bwMode="auto">
              <a:xfrm>
                <a:off x="4343400" y="2057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47" name="Rectangle 47"/>
              <p:cNvSpPr>
                <a:spLocks noChangeArrowheads="1"/>
              </p:cNvSpPr>
              <p:nvPr/>
            </p:nvSpPr>
            <p:spPr bwMode="auto">
              <a:xfrm>
                <a:off x="2971800" y="1981200"/>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b="0" smtClean="0">
                    <a:solidFill>
                      <a:srgbClr val="000066"/>
                    </a:solidFill>
                    <a:latin typeface="Times" charset="0"/>
                  </a:rPr>
                  <a:t>+2</a:t>
                </a:r>
                <a:r>
                  <a:rPr lang="en-US" b="0" i="1" baseline="30000" smtClean="0">
                    <a:solidFill>
                      <a:srgbClr val="000066"/>
                    </a:solidFill>
                    <a:latin typeface="Times" charset="0"/>
                  </a:rPr>
                  <a:t>k </a:t>
                </a:r>
                <a:r>
                  <a:rPr lang="en-US" b="0" smtClean="0">
                    <a:solidFill>
                      <a:srgbClr val="000066"/>
                    </a:solidFill>
                    <a:latin typeface="Times" charset="0"/>
                  </a:rPr>
                  <a:t>+–1</a:t>
                </a:r>
              </a:p>
            </p:txBody>
          </p:sp>
          <p:sp>
            <p:nvSpPr>
              <p:cNvPr id="16448" name="Rectangle 48"/>
              <p:cNvSpPr>
                <a:spLocks noChangeArrowheads="1"/>
              </p:cNvSpPr>
              <p:nvPr/>
            </p:nvSpPr>
            <p:spPr bwMode="auto">
              <a:xfrm>
                <a:off x="5715000" y="2057400"/>
                <a:ext cx="6858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49" name="Rectangle 5"/>
              <p:cNvSpPr>
                <a:spLocks noChangeArrowheads="1"/>
              </p:cNvSpPr>
              <p:nvPr/>
            </p:nvSpPr>
            <p:spPr bwMode="auto">
              <a:xfrm>
                <a:off x="4114800" y="16764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grpSp>
      <p:grpSp>
        <p:nvGrpSpPr>
          <p:cNvPr id="3" name="Group 2"/>
          <p:cNvGrpSpPr>
            <a:grpSpLocks/>
          </p:cNvGrpSpPr>
          <p:nvPr/>
        </p:nvGrpSpPr>
        <p:grpSpPr bwMode="auto">
          <a:xfrm>
            <a:off x="2514600" y="2359025"/>
            <a:ext cx="6324600" cy="1131888"/>
            <a:chOff x="2514600" y="2359025"/>
            <a:chExt cx="6324600" cy="1131888"/>
          </a:xfrm>
        </p:grpSpPr>
        <p:sp>
          <p:nvSpPr>
            <p:cNvPr id="16416" name="Line 49"/>
            <p:cNvSpPr>
              <a:spLocks noChangeShapeType="1"/>
            </p:cNvSpPr>
            <p:nvPr/>
          </p:nvSpPr>
          <p:spPr bwMode="auto">
            <a:xfrm>
              <a:off x="2514600" y="2359025"/>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6417" name="Rectangle 50"/>
            <p:cNvSpPr>
              <a:spLocks noChangeArrowheads="1"/>
            </p:cNvSpPr>
            <p:nvPr/>
          </p:nvSpPr>
          <p:spPr bwMode="auto">
            <a:xfrm>
              <a:off x="4114800" y="2511425"/>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18" name="Rectangle 51"/>
            <p:cNvSpPr>
              <a:spLocks noChangeArrowheads="1"/>
            </p:cNvSpPr>
            <p:nvPr/>
          </p:nvSpPr>
          <p:spPr bwMode="auto">
            <a:xfrm>
              <a:off x="4343400" y="2511425"/>
              <a:ext cx="2286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19" name="Rectangle 52"/>
            <p:cNvSpPr>
              <a:spLocks noChangeArrowheads="1"/>
            </p:cNvSpPr>
            <p:nvPr/>
          </p:nvSpPr>
          <p:spPr bwMode="auto">
            <a:xfrm>
              <a:off x="5257800" y="2511425"/>
              <a:ext cx="2286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20" name="Rectangle 53"/>
            <p:cNvSpPr>
              <a:spLocks noChangeArrowheads="1"/>
            </p:cNvSpPr>
            <p:nvPr/>
          </p:nvSpPr>
          <p:spPr bwMode="auto">
            <a:xfrm>
              <a:off x="4572000" y="2511425"/>
              <a:ext cx="6858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21" name="Rectangle 54"/>
            <p:cNvSpPr>
              <a:spLocks noChangeArrowheads="1"/>
            </p:cNvSpPr>
            <p:nvPr/>
          </p:nvSpPr>
          <p:spPr bwMode="auto">
            <a:xfrm>
              <a:off x="5486400" y="2511425"/>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22" name="Rectangle 55"/>
            <p:cNvSpPr>
              <a:spLocks noChangeArrowheads="1"/>
            </p:cNvSpPr>
            <p:nvPr/>
          </p:nvSpPr>
          <p:spPr bwMode="auto">
            <a:xfrm>
              <a:off x="6400800" y="2511425"/>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23" name="Rectangle 56"/>
            <p:cNvSpPr>
              <a:spLocks noChangeArrowheads="1"/>
            </p:cNvSpPr>
            <p:nvPr/>
          </p:nvSpPr>
          <p:spPr bwMode="auto">
            <a:xfrm>
              <a:off x="6629400" y="2511425"/>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24" name="Rectangle 57"/>
            <p:cNvSpPr>
              <a:spLocks noChangeArrowheads="1"/>
            </p:cNvSpPr>
            <p:nvPr/>
          </p:nvSpPr>
          <p:spPr bwMode="auto">
            <a:xfrm>
              <a:off x="5715000" y="2511425"/>
              <a:ext cx="6858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25" name="AutoShape 63"/>
            <p:cNvSpPr>
              <a:spLocks/>
            </p:cNvSpPr>
            <p:nvPr/>
          </p:nvSpPr>
          <p:spPr bwMode="auto">
            <a:xfrm rot="-5400000">
              <a:off x="4800600" y="2362200"/>
              <a:ext cx="228600" cy="1143000"/>
            </a:xfrm>
            <a:prstGeom prst="lef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66"/>
                </a:solidFill>
              </a:endParaRPr>
            </a:p>
          </p:txBody>
        </p:sp>
        <p:sp>
          <p:nvSpPr>
            <p:cNvPr id="16426" name="Text Box 64"/>
            <p:cNvSpPr txBox="1">
              <a:spLocks noChangeArrowheads="1"/>
            </p:cNvSpPr>
            <p:nvPr/>
          </p:nvSpPr>
          <p:spPr bwMode="auto">
            <a:xfrm>
              <a:off x="3962400" y="3124200"/>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Incremented by 1</a:t>
              </a:r>
            </a:p>
          </p:txBody>
        </p:sp>
        <p:sp>
          <p:nvSpPr>
            <p:cNvPr id="16427" name="Rectangle 5"/>
            <p:cNvSpPr>
              <a:spLocks noChangeArrowheads="1"/>
            </p:cNvSpPr>
            <p:nvPr/>
          </p:nvSpPr>
          <p:spPr bwMode="auto">
            <a:xfrm>
              <a:off x="4114800" y="25146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grpSp>
        <p:nvGrpSpPr>
          <p:cNvPr id="5" name="Group 4"/>
          <p:cNvGrpSpPr>
            <a:grpSpLocks/>
          </p:cNvGrpSpPr>
          <p:nvPr/>
        </p:nvGrpSpPr>
        <p:grpSpPr bwMode="auto">
          <a:xfrm>
            <a:off x="2362200" y="3124200"/>
            <a:ext cx="6324600" cy="2043113"/>
            <a:chOff x="2362200" y="3124200"/>
            <a:chExt cx="6324600" cy="2043113"/>
          </a:xfrm>
        </p:grpSpPr>
        <p:sp>
          <p:nvSpPr>
            <p:cNvPr id="16392" name="Line 15"/>
            <p:cNvSpPr>
              <a:spLocks noChangeShapeType="1"/>
            </p:cNvSpPr>
            <p:nvPr/>
          </p:nvSpPr>
          <p:spPr bwMode="auto">
            <a:xfrm>
              <a:off x="2362200" y="39624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6393" name="Rectangle 17"/>
            <p:cNvSpPr>
              <a:spLocks noChangeArrowheads="1"/>
            </p:cNvSpPr>
            <p:nvPr/>
          </p:nvSpPr>
          <p:spPr bwMode="auto">
            <a:xfrm>
              <a:off x="2828925" y="39624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2400" b="0" smtClean="0">
                  <a:solidFill>
                    <a:srgbClr val="000066"/>
                  </a:solidFill>
                  <a:latin typeface="Times" charset="0"/>
                </a:rPr>
                <a:t> </a:t>
              </a:r>
              <a:r>
                <a:rPr lang="en-US" b="0" smtClean="0">
                  <a:solidFill>
                    <a:srgbClr val="000066"/>
                  </a:solidFill>
                  <a:latin typeface="Times" charset="0"/>
                  <a:sym typeface="Symbol" charset="0"/>
                </a:rPr>
                <a:t> </a:t>
              </a:r>
              <a:r>
                <a:rPr lang="en-US" b="0" i="1" smtClean="0">
                  <a:solidFill>
                    <a:srgbClr val="000066"/>
                  </a:solidFill>
                  <a:latin typeface="Times" charset="0"/>
                </a:rPr>
                <a:t>x </a:t>
              </a:r>
              <a:r>
                <a:rPr lang="en-US" b="0" smtClean="0">
                  <a:solidFill>
                    <a:srgbClr val="000066"/>
                  </a:solidFill>
                  <a:latin typeface="Times" charset="0"/>
                </a:rPr>
                <a:t>/ 2</a:t>
              </a:r>
              <a:r>
                <a:rPr lang="en-US" b="0" i="1" baseline="30000" smtClean="0">
                  <a:solidFill>
                    <a:srgbClr val="000066"/>
                  </a:solidFill>
                  <a:latin typeface="Times" charset="0"/>
                </a:rPr>
                <a:t>k </a:t>
              </a:r>
              <a:r>
                <a:rPr lang="en-US" i="1" baseline="30000" smtClean="0">
                  <a:solidFill>
                    <a:srgbClr val="000066"/>
                  </a:solidFill>
                  <a:latin typeface="Times" charset="0"/>
                </a:rPr>
                <a:t> </a:t>
              </a:r>
              <a:r>
                <a:rPr lang="en-US" b="0" smtClean="0">
                  <a:solidFill>
                    <a:srgbClr val="000066"/>
                  </a:solidFill>
                  <a:latin typeface="Times" charset="0"/>
                  <a:sym typeface="Symbol" charset="0"/>
                </a:rPr>
                <a:t></a:t>
              </a:r>
              <a:endParaRPr lang="en-US" sz="2400" b="0" smtClean="0">
                <a:solidFill>
                  <a:srgbClr val="000066"/>
                </a:solidFill>
                <a:latin typeface="Times" charset="0"/>
                <a:sym typeface="Symbol" charset="0"/>
              </a:endParaRPr>
            </a:p>
          </p:txBody>
        </p:sp>
        <p:sp>
          <p:nvSpPr>
            <p:cNvPr id="16394" name="Rectangle 28"/>
            <p:cNvSpPr>
              <a:spLocks noChangeArrowheads="1"/>
            </p:cNvSpPr>
            <p:nvPr/>
          </p:nvSpPr>
          <p:spPr bwMode="auto">
            <a:xfrm>
              <a:off x="5486400" y="41148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395" name="Rectangle 29"/>
            <p:cNvSpPr>
              <a:spLocks noChangeArrowheads="1"/>
            </p:cNvSpPr>
            <p:nvPr/>
          </p:nvSpPr>
          <p:spPr bwMode="auto">
            <a:xfrm>
              <a:off x="5715000" y="4114800"/>
              <a:ext cx="2286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396" name="Rectangle 30"/>
            <p:cNvSpPr>
              <a:spLocks noChangeArrowheads="1"/>
            </p:cNvSpPr>
            <p:nvPr/>
          </p:nvSpPr>
          <p:spPr bwMode="auto">
            <a:xfrm>
              <a:off x="6629400" y="4114800"/>
              <a:ext cx="2286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397" name="Rectangle 31"/>
            <p:cNvSpPr>
              <a:spLocks noChangeArrowheads="1"/>
            </p:cNvSpPr>
            <p:nvPr/>
          </p:nvSpPr>
          <p:spPr bwMode="auto">
            <a:xfrm>
              <a:off x="5943600" y="4114800"/>
              <a:ext cx="685800" cy="228600"/>
            </a:xfrm>
            <a:prstGeom prst="rect">
              <a:avLst/>
            </a:prstGeom>
            <a:solidFill>
              <a:srgbClr val="CCFF33"/>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398" name="Rectangle 32"/>
            <p:cNvSpPr>
              <a:spLocks noChangeArrowheads="1"/>
            </p:cNvSpPr>
            <p:nvPr/>
          </p:nvSpPr>
          <p:spPr bwMode="auto">
            <a:xfrm>
              <a:off x="4114800" y="41148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0</a:t>
              </a:r>
            </a:p>
          </p:txBody>
        </p:sp>
        <p:sp>
          <p:nvSpPr>
            <p:cNvPr id="16399" name="Rectangle 33"/>
            <p:cNvSpPr>
              <a:spLocks noChangeArrowheads="1"/>
            </p:cNvSpPr>
            <p:nvPr/>
          </p:nvSpPr>
          <p:spPr bwMode="auto">
            <a:xfrm>
              <a:off x="5029200" y="41148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00" name="Rectangle 34"/>
            <p:cNvSpPr>
              <a:spLocks noChangeArrowheads="1"/>
            </p:cNvSpPr>
            <p:nvPr/>
          </p:nvSpPr>
          <p:spPr bwMode="auto">
            <a:xfrm>
              <a:off x="5257800" y="41148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01" name="Rectangle 35"/>
            <p:cNvSpPr>
              <a:spLocks noChangeArrowheads="1"/>
            </p:cNvSpPr>
            <p:nvPr/>
          </p:nvSpPr>
          <p:spPr bwMode="auto">
            <a:xfrm>
              <a:off x="4343400" y="4114800"/>
              <a:ext cx="685800" cy="228600"/>
            </a:xfrm>
            <a:prstGeom prst="rect">
              <a:avLst/>
            </a:prstGeom>
            <a:solidFill>
              <a:srgbClr val="00C0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02" name="Text Box 36"/>
            <p:cNvSpPr txBox="1">
              <a:spLocks noChangeArrowheads="1"/>
            </p:cNvSpPr>
            <p:nvPr/>
          </p:nvSpPr>
          <p:spPr bwMode="auto">
            <a:xfrm>
              <a:off x="6781800" y="40386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a:t>
              </a:r>
            </a:p>
          </p:txBody>
        </p:sp>
        <p:sp>
          <p:nvSpPr>
            <p:cNvPr id="16403" name="Text Box 37"/>
            <p:cNvSpPr txBox="1">
              <a:spLocks noChangeArrowheads="1"/>
            </p:cNvSpPr>
            <p:nvPr/>
          </p:nvSpPr>
          <p:spPr bwMode="auto">
            <a:xfrm>
              <a:off x="7086600" y="312420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Binary Point</a:t>
              </a:r>
            </a:p>
          </p:txBody>
        </p:sp>
        <p:sp>
          <p:nvSpPr>
            <p:cNvPr id="16404" name="Line 38"/>
            <p:cNvSpPr>
              <a:spLocks noChangeShapeType="1"/>
            </p:cNvSpPr>
            <p:nvPr/>
          </p:nvSpPr>
          <p:spPr bwMode="auto">
            <a:xfrm flipH="1">
              <a:off x="6934200" y="3505200"/>
              <a:ext cx="3048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mtClean="0">
                <a:solidFill>
                  <a:srgbClr val="000066"/>
                </a:solidFill>
              </a:endParaRPr>
            </a:p>
          </p:txBody>
        </p:sp>
        <p:sp>
          <p:nvSpPr>
            <p:cNvPr id="16405" name="Rectangle 39"/>
            <p:cNvSpPr>
              <a:spLocks noChangeArrowheads="1"/>
            </p:cNvSpPr>
            <p:nvPr/>
          </p:nvSpPr>
          <p:spPr bwMode="auto">
            <a:xfrm>
              <a:off x="4114800" y="4114800"/>
              <a:ext cx="228600" cy="228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06" name="Rectangle 59"/>
            <p:cNvSpPr>
              <a:spLocks noChangeArrowheads="1"/>
            </p:cNvSpPr>
            <p:nvPr/>
          </p:nvSpPr>
          <p:spPr bwMode="auto">
            <a:xfrm>
              <a:off x="7010400" y="4114800"/>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07" name="Rectangle 60"/>
            <p:cNvSpPr>
              <a:spLocks noChangeArrowheads="1"/>
            </p:cNvSpPr>
            <p:nvPr/>
          </p:nvSpPr>
          <p:spPr bwMode="auto">
            <a:xfrm>
              <a:off x="7924800" y="4114800"/>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08" name="Rectangle 61"/>
            <p:cNvSpPr>
              <a:spLocks noChangeArrowheads="1"/>
            </p:cNvSpPr>
            <p:nvPr/>
          </p:nvSpPr>
          <p:spPr bwMode="auto">
            <a:xfrm>
              <a:off x="8153400" y="4114800"/>
              <a:ext cx="2286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endParaRPr lang="en-US" b="0" smtClean="0">
                <a:solidFill>
                  <a:srgbClr val="000066"/>
                </a:solidFill>
                <a:latin typeface="Courier New" charset="0"/>
              </a:endParaRPr>
            </a:p>
          </p:txBody>
        </p:sp>
        <p:sp>
          <p:nvSpPr>
            <p:cNvPr id="16409" name="Rectangle 62"/>
            <p:cNvSpPr>
              <a:spLocks noChangeArrowheads="1"/>
            </p:cNvSpPr>
            <p:nvPr/>
          </p:nvSpPr>
          <p:spPr bwMode="auto">
            <a:xfrm>
              <a:off x="7239000" y="4114800"/>
              <a:ext cx="685800" cy="228600"/>
            </a:xfrm>
            <a:prstGeom prst="rect">
              <a:avLst/>
            </a:prstGeom>
            <a:solidFill>
              <a:srgbClr val="CC99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a:t>
              </a:r>
            </a:p>
          </p:txBody>
        </p:sp>
        <p:sp>
          <p:nvSpPr>
            <p:cNvPr id="16410" name="AutoShape 65"/>
            <p:cNvSpPr>
              <a:spLocks/>
            </p:cNvSpPr>
            <p:nvPr/>
          </p:nvSpPr>
          <p:spPr bwMode="auto">
            <a:xfrm rot="-5400000">
              <a:off x="6172200" y="4038600"/>
              <a:ext cx="228600" cy="1143000"/>
            </a:xfrm>
            <a:prstGeom prst="lef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66"/>
                </a:solidFill>
              </a:endParaRPr>
            </a:p>
          </p:txBody>
        </p:sp>
        <p:sp>
          <p:nvSpPr>
            <p:cNvPr id="16411" name="Text Box 66"/>
            <p:cNvSpPr txBox="1">
              <a:spLocks noChangeArrowheads="1"/>
            </p:cNvSpPr>
            <p:nvPr/>
          </p:nvSpPr>
          <p:spPr bwMode="auto">
            <a:xfrm>
              <a:off x="5334000" y="4800600"/>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smtClean="0">
                  <a:solidFill>
                    <a:srgbClr val="000066"/>
                  </a:solidFill>
                </a:rPr>
                <a:t>Incremented by 1</a:t>
              </a:r>
            </a:p>
          </p:txBody>
        </p:sp>
        <p:sp>
          <p:nvSpPr>
            <p:cNvPr id="16412" name="Rectangle 5"/>
            <p:cNvSpPr>
              <a:spLocks noChangeArrowheads="1"/>
            </p:cNvSpPr>
            <p:nvPr/>
          </p:nvSpPr>
          <p:spPr bwMode="auto">
            <a:xfrm>
              <a:off x="4114800" y="41148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13" name="Rectangle 5"/>
            <p:cNvSpPr>
              <a:spLocks noChangeArrowheads="1"/>
            </p:cNvSpPr>
            <p:nvPr/>
          </p:nvSpPr>
          <p:spPr bwMode="auto">
            <a:xfrm>
              <a:off x="5029200" y="41148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14" name="Rectangle 5"/>
            <p:cNvSpPr>
              <a:spLocks noChangeArrowheads="1"/>
            </p:cNvSpPr>
            <p:nvPr/>
          </p:nvSpPr>
          <p:spPr bwMode="auto">
            <a:xfrm>
              <a:off x="5257800" y="41148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sp>
          <p:nvSpPr>
            <p:cNvPr id="16415" name="Rectangle 5"/>
            <p:cNvSpPr>
              <a:spLocks noChangeArrowheads="1"/>
            </p:cNvSpPr>
            <p:nvPr/>
          </p:nvSpPr>
          <p:spPr bwMode="auto">
            <a:xfrm>
              <a:off x="5486400" y="4114800"/>
              <a:ext cx="228600" cy="2286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b="0" smtClean="0">
                  <a:solidFill>
                    <a:srgbClr val="000066"/>
                  </a:solidFill>
                  <a:latin typeface="Courier New" charset="0"/>
                </a:rPr>
                <a:t>1</a:t>
              </a:r>
            </a:p>
          </p:txBody>
        </p:sp>
      </p:grpSp>
    </p:spTree>
    <p:extLst>
      <p:ext uri="{BB962C8B-B14F-4D97-AF65-F5344CB8AC3E}">
        <p14:creationId xmlns:p14="http://schemas.microsoft.com/office/powerpoint/2010/main" val="2828842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281"/>
                                        </p:tgtEl>
                                        <p:attrNameLst>
                                          <p:attrName>style.visibility</p:attrName>
                                        </p:attrNameLst>
                                      </p:cBhvr>
                                      <p:to>
                                        <p:strVal val="visible"/>
                                      </p:to>
                                    </p:set>
                                    <p:animEffect transition="in" filter="dissolve">
                                      <p:cBhvr>
                                        <p:cTn id="27" dur="500"/>
                                        <p:tgtEl>
                                          <p:spTgt spid="5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82296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In C, Signed 2</a:t>
            </a:r>
            <a:r>
              <a:rPr lang="en-US" baseline="30000" dirty="0" smtClean="0">
                <a:ea typeface="+mj-ea"/>
                <a:cs typeface="+mj-cs"/>
              </a:rPr>
              <a:t>k</a:t>
            </a:r>
            <a:r>
              <a:rPr lang="en-US" dirty="0" smtClean="0">
                <a:ea typeface="+mj-ea"/>
                <a:cs typeface="+mj-cs"/>
              </a:rPr>
              <a:t> Division via &gt;&gt;</a:t>
            </a:r>
            <a:endParaRPr lang="en-US" dirty="0">
              <a:ea typeface="+mj-ea"/>
              <a:cs typeface="+mj-cs"/>
            </a:endParaRPr>
          </a:p>
        </p:txBody>
      </p:sp>
      <p:sp>
        <p:nvSpPr>
          <p:cNvPr id="83971" name="Rectangle 3"/>
          <p:cNvSpPr>
            <a:spLocks noGrp="1" noChangeArrowheads="1"/>
          </p:cNvSpPr>
          <p:nvPr>
            <p:ph idx="1"/>
          </p:nvPr>
        </p:nvSpPr>
        <p:spPr>
          <a:xfrm>
            <a:off x="304800" y="1219200"/>
            <a:ext cx="8382000" cy="4919663"/>
          </a:xfrm>
        </p:spPr>
        <p:txBody>
          <a:bodyPr lIns="90487" tIns="44450" rIns="90487" bIns="44450"/>
          <a:lstStyle/>
          <a:p>
            <a:pPr eaLnBrk="1" hangingPunct="1">
              <a:defRPr/>
            </a:pPr>
            <a:r>
              <a:rPr lang="en-US" dirty="0" smtClean="0">
                <a:latin typeface="Helvetica" charset="0"/>
              </a:rPr>
              <a:t>The default for &gt;&gt; is </a:t>
            </a:r>
            <a:r>
              <a:rPr lang="en-US" dirty="0" err="1" smtClean="0">
                <a:latin typeface="Helvetica" charset="0"/>
              </a:rPr>
              <a:t>RoundDown</a:t>
            </a:r>
            <a:r>
              <a:rPr lang="en-US" dirty="0" smtClean="0">
                <a:latin typeface="Helvetica" charset="0"/>
              </a:rPr>
              <a:t>() or the Floor function</a:t>
            </a:r>
          </a:p>
          <a:p>
            <a:pPr lvl="1" eaLnBrk="1" hangingPunct="1">
              <a:buClr>
                <a:srgbClr val="660033"/>
              </a:buClr>
              <a:defRPr/>
            </a:pPr>
            <a:r>
              <a:rPr lang="en-US" dirty="0">
                <a:solidFill>
                  <a:srgbClr val="000066"/>
                </a:solidFill>
                <a:latin typeface="Helvetica" charset="0"/>
                <a:ea typeface="ＭＳ Ｐゴシック" charset="0"/>
              </a:rPr>
              <a:t>Either </a:t>
            </a:r>
            <a:r>
              <a:rPr lang="en-US" dirty="0" smtClean="0">
                <a:solidFill>
                  <a:srgbClr val="000066"/>
                </a:solidFill>
                <a:latin typeface="Helvetica" charset="0"/>
                <a:ea typeface="ＭＳ Ｐゴシック" charset="0"/>
              </a:rPr>
              <a:t>positive or negative</a:t>
            </a:r>
          </a:p>
          <a:p>
            <a:pPr lvl="1" eaLnBrk="1" hangingPunct="1">
              <a:buClr>
                <a:srgbClr val="660033"/>
              </a:buClr>
              <a:defRPr/>
            </a:pPr>
            <a:r>
              <a:rPr lang="en-US" dirty="0" smtClean="0">
                <a:solidFill>
                  <a:srgbClr val="000066"/>
                </a:solidFill>
                <a:latin typeface="Helvetica" charset="0"/>
                <a:ea typeface="ＭＳ Ｐゴシック" charset="0"/>
              </a:rPr>
              <a:t>Imprecision for </a:t>
            </a:r>
            <a:r>
              <a:rPr lang="en-US" dirty="0" err="1" smtClean="0">
                <a:solidFill>
                  <a:srgbClr val="000066"/>
                </a:solidFill>
                <a:latin typeface="Helvetica" charset="0"/>
                <a:ea typeface="ＭＳ Ｐゴシック" charset="0"/>
              </a:rPr>
              <a:t>RoundDown</a:t>
            </a:r>
            <a:r>
              <a:rPr lang="en-US" dirty="0" smtClean="0">
                <a:solidFill>
                  <a:srgbClr val="000066"/>
                </a:solidFill>
                <a:latin typeface="Helvetica" charset="0"/>
                <a:ea typeface="ＭＳ Ｐゴシック" charset="0"/>
              </a:rPr>
              <a:t> for negative #’s</a:t>
            </a:r>
            <a:endParaRPr lang="en-US" dirty="0" smtClean="0">
              <a:latin typeface="Helvetica" charset="0"/>
            </a:endParaRPr>
          </a:p>
          <a:p>
            <a:pPr eaLnBrk="1" hangingPunct="1">
              <a:defRPr/>
            </a:pPr>
            <a:r>
              <a:rPr lang="en-US" dirty="0" smtClean="0">
                <a:latin typeface="Helvetica" charset="0"/>
              </a:rPr>
              <a:t>To get </a:t>
            </a:r>
            <a:r>
              <a:rPr lang="en-US" dirty="0" err="1" smtClean="0">
                <a:latin typeface="Helvetica" charset="0"/>
              </a:rPr>
              <a:t>RoundToZero</a:t>
            </a:r>
            <a:r>
              <a:rPr lang="en-US" dirty="0" smtClean="0">
                <a:latin typeface="Helvetica" charset="0"/>
              </a:rPr>
              <a:t>() rounding in signed 2</a:t>
            </a:r>
            <a:r>
              <a:rPr lang="en-US" baseline="30000" dirty="0" smtClean="0">
                <a:latin typeface="Helvetica" charset="0"/>
              </a:rPr>
              <a:t>k</a:t>
            </a:r>
            <a:r>
              <a:rPr lang="en-US" dirty="0" smtClean="0">
                <a:latin typeface="Helvetica" charset="0"/>
              </a:rPr>
              <a:t> Division, you have to implement the following C code:</a:t>
            </a:r>
          </a:p>
          <a:p>
            <a:pPr lvl="1" eaLnBrk="1" hangingPunct="1">
              <a:defRPr/>
            </a:pPr>
            <a:r>
              <a:rPr lang="en-US" b="0" dirty="0">
                <a:latin typeface="Courier New"/>
                <a:cs typeface="Courier New"/>
              </a:rPr>
              <a:t>(x&lt;0 ? x+(1&lt;&lt;k)-1 : x) &gt;&gt; k</a:t>
            </a:r>
            <a:endParaRPr lang="en-US" b="0" dirty="0" smtClean="0">
              <a:latin typeface="Courier New"/>
              <a:ea typeface="ＭＳ Ｐゴシック" charset="0"/>
              <a:cs typeface="Courier New"/>
            </a:endParaRPr>
          </a:p>
          <a:p>
            <a:pPr lvl="1" eaLnBrk="1" hangingPunct="1">
              <a:defRPr/>
            </a:pPr>
            <a:r>
              <a:rPr lang="en-US" dirty="0" smtClean="0">
                <a:latin typeface="Helvetica" charset="0"/>
                <a:ea typeface="ＭＳ Ｐゴシック" charset="0"/>
              </a:rPr>
              <a:t>This is equivalent to:</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If (x&lt;0) {</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quotient = (x+2</a:t>
            </a:r>
            <a:r>
              <a:rPr lang="en-US" baseline="30000" dirty="0" smtClean="0">
                <a:latin typeface="Helvetica" charset="0"/>
                <a:ea typeface="ＭＳ Ｐゴシック" charset="0"/>
              </a:rPr>
              <a:t>k</a:t>
            </a:r>
            <a:r>
              <a:rPr lang="en-US" dirty="0" smtClean="0">
                <a:latin typeface="Helvetica" charset="0"/>
                <a:ea typeface="ＭＳ Ｐゴシック" charset="0"/>
              </a:rPr>
              <a:t> – 1) &gt;&gt; k       /* pre-bias by 2</a:t>
            </a:r>
            <a:r>
              <a:rPr lang="en-US" baseline="30000" dirty="0" smtClean="0">
                <a:latin typeface="Helvetica" charset="0"/>
                <a:ea typeface="ＭＳ Ｐゴシック" charset="0"/>
              </a:rPr>
              <a:t>k</a:t>
            </a:r>
            <a:r>
              <a:rPr lang="en-US" dirty="0" smtClean="0">
                <a:latin typeface="Helvetica" charset="0"/>
                <a:ea typeface="ＭＳ Ｐゴシック" charset="0"/>
              </a:rPr>
              <a:t> – 1 before</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right-shifting*/</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else {   /* x &gt;= 0 */</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quotient = x &gt;&gt; k</a:t>
            </a:r>
          </a:p>
          <a:p>
            <a:pPr marL="498475" lvl="1" indent="0"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a:t>
            </a:r>
            <a:endParaRPr lang="en-US" dirty="0">
              <a:latin typeface="Helvetica" charset="0"/>
              <a:ea typeface="ＭＳ Ｐゴシック" charset="0"/>
            </a:endParaRPr>
          </a:p>
        </p:txBody>
      </p:sp>
    </p:spTree>
    <p:extLst>
      <p:ext uri="{BB962C8B-B14F-4D97-AF65-F5344CB8AC3E}">
        <p14:creationId xmlns:p14="http://schemas.microsoft.com/office/powerpoint/2010/main" val="2923093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dissolve">
                                      <p:cBhvr>
                                        <p:cTn id="13" dur="500"/>
                                        <p:tgtEl>
                                          <p:spTgt spid="839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dissolve">
                                      <p:cBhvr>
                                        <p:cTn id="18" dur="500"/>
                                        <p:tgtEl>
                                          <p:spTgt spid="83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3971">
                                            <p:txEl>
                                              <p:pRg st="5" end="5"/>
                                            </p:txEl>
                                          </p:spTgt>
                                        </p:tgtEl>
                                        <p:attrNameLst>
                                          <p:attrName>style.visibility</p:attrName>
                                        </p:attrNameLst>
                                      </p:cBhvr>
                                      <p:to>
                                        <p:strVal val="visible"/>
                                      </p:to>
                                    </p:set>
                                    <p:animEffect transition="in" filter="dissolve">
                                      <p:cBhvr>
                                        <p:cTn id="24" dur="500"/>
                                        <p:tgtEl>
                                          <p:spTgt spid="8397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Effect transition="in" filter="dissolve">
                                      <p:cBhvr>
                                        <p:cTn id="27" dur="500"/>
                                        <p:tgtEl>
                                          <p:spTgt spid="8397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3971">
                                            <p:txEl>
                                              <p:pRg st="7" end="7"/>
                                            </p:txEl>
                                          </p:spTgt>
                                        </p:tgtEl>
                                        <p:attrNameLst>
                                          <p:attrName>style.visibility</p:attrName>
                                        </p:attrNameLst>
                                      </p:cBhvr>
                                      <p:to>
                                        <p:strVal val="visible"/>
                                      </p:to>
                                    </p:set>
                                    <p:animEffect transition="in" filter="dissolve">
                                      <p:cBhvr>
                                        <p:cTn id="30" dur="500"/>
                                        <p:tgtEl>
                                          <p:spTgt spid="8397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animEffect transition="in" filter="dissolve">
                                      <p:cBhvr>
                                        <p:cTn id="33" dur="500"/>
                                        <p:tgtEl>
                                          <p:spTgt spid="83971">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3971">
                                            <p:txEl>
                                              <p:pRg st="9" end="9"/>
                                            </p:txEl>
                                          </p:spTgt>
                                        </p:tgtEl>
                                        <p:attrNameLst>
                                          <p:attrName>style.visibility</p:attrName>
                                        </p:attrNameLst>
                                      </p:cBhvr>
                                      <p:to>
                                        <p:strVal val="visible"/>
                                      </p:to>
                                    </p:set>
                                    <p:animEffect transition="in" filter="dissolve">
                                      <p:cBhvr>
                                        <p:cTn id="36" dur="500"/>
                                        <p:tgtEl>
                                          <p:spTgt spid="83971">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3971">
                                            <p:txEl>
                                              <p:pRg st="10" end="10"/>
                                            </p:txEl>
                                          </p:spTgt>
                                        </p:tgtEl>
                                        <p:attrNameLst>
                                          <p:attrName>style.visibility</p:attrName>
                                        </p:attrNameLst>
                                      </p:cBhvr>
                                      <p:to>
                                        <p:strVal val="visible"/>
                                      </p:to>
                                    </p:set>
                                    <p:animEffect transition="in" filter="dissolve">
                                      <p:cBhvr>
                                        <p:cTn id="39" dur="500"/>
                                        <p:tgtEl>
                                          <p:spTgt spid="83971">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3971">
                                            <p:txEl>
                                              <p:pRg st="11" end="11"/>
                                            </p:txEl>
                                          </p:spTgt>
                                        </p:tgtEl>
                                        <p:attrNameLst>
                                          <p:attrName>style.visibility</p:attrName>
                                        </p:attrNameLst>
                                      </p:cBhvr>
                                      <p:to>
                                        <p:strVal val="visible"/>
                                      </p:to>
                                    </p:set>
                                    <p:animEffect transition="in" filter="dissolve">
                                      <p:cBhvr>
                                        <p:cTn id="42" dur="500"/>
                                        <p:tgtEl>
                                          <p:spTgt spid="83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82296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No Shortcuts to General Integer Division</a:t>
            </a:r>
            <a:endParaRPr lang="en-US" dirty="0">
              <a:ea typeface="+mj-ea"/>
              <a:cs typeface="+mj-cs"/>
            </a:endParaRPr>
          </a:p>
        </p:txBody>
      </p:sp>
      <p:sp>
        <p:nvSpPr>
          <p:cNvPr id="83971" name="Rectangle 3"/>
          <p:cNvSpPr>
            <a:spLocks noGrp="1" noChangeArrowheads="1"/>
          </p:cNvSpPr>
          <p:nvPr>
            <p:ph idx="1"/>
          </p:nvPr>
        </p:nvSpPr>
        <p:spPr>
          <a:xfrm>
            <a:off x="304800" y="1219200"/>
            <a:ext cx="8382000" cy="4919663"/>
          </a:xfrm>
        </p:spPr>
        <p:txBody>
          <a:bodyPr lIns="90487" tIns="44450" rIns="90487" bIns="44450"/>
          <a:lstStyle/>
          <a:p>
            <a:pPr eaLnBrk="1" hangingPunct="1">
              <a:defRPr/>
            </a:pPr>
            <a:r>
              <a:rPr lang="en-US" dirty="0" smtClean="0">
                <a:latin typeface="Helvetica" charset="0"/>
              </a:rPr>
              <a:t>Example: 117/37</a:t>
            </a:r>
          </a:p>
          <a:p>
            <a:pPr marL="498475" lvl="1" indent="0" eaLnBrk="1" hangingPunct="1">
              <a:buClr>
                <a:srgbClr val="660033"/>
              </a:buClr>
              <a:buFont typeface="Wingdings" charset="0"/>
              <a:buNone/>
              <a:defRPr/>
            </a:pPr>
            <a:r>
              <a:rPr lang="en-US" dirty="0" smtClean="0">
                <a:solidFill>
                  <a:srgbClr val="000066"/>
                </a:solidFill>
                <a:latin typeface="Helvetica" charset="0"/>
                <a:ea typeface="ＭＳ Ｐゴシック" charset="0"/>
              </a:rPr>
              <a:t>= 117/(2</a:t>
            </a:r>
            <a:r>
              <a:rPr lang="en-US" baseline="30000" dirty="0" smtClean="0">
                <a:solidFill>
                  <a:srgbClr val="000066"/>
                </a:solidFill>
                <a:latin typeface="Helvetica" charset="0"/>
                <a:ea typeface="ＭＳ Ｐゴシック" charset="0"/>
              </a:rPr>
              <a:t>5</a:t>
            </a:r>
            <a:r>
              <a:rPr lang="en-US" dirty="0" smtClean="0">
                <a:solidFill>
                  <a:srgbClr val="000066"/>
                </a:solidFill>
                <a:latin typeface="Helvetica" charset="0"/>
                <a:ea typeface="ＭＳ Ｐゴシック" charset="0"/>
              </a:rPr>
              <a:t> + 2</a:t>
            </a:r>
            <a:r>
              <a:rPr lang="en-US" baseline="30000" dirty="0" smtClean="0">
                <a:solidFill>
                  <a:srgbClr val="000066"/>
                </a:solidFill>
                <a:latin typeface="Helvetica" charset="0"/>
                <a:ea typeface="ＭＳ Ｐゴシック" charset="0"/>
              </a:rPr>
              <a:t>2</a:t>
            </a:r>
            <a:r>
              <a:rPr lang="en-US" dirty="0" smtClean="0">
                <a:solidFill>
                  <a:srgbClr val="000066"/>
                </a:solidFill>
                <a:latin typeface="Helvetica" charset="0"/>
                <a:ea typeface="ＭＳ Ｐゴシック" charset="0"/>
              </a:rPr>
              <a:t> + 2</a:t>
            </a:r>
            <a:r>
              <a:rPr lang="en-US" baseline="30000" dirty="0" smtClean="0">
                <a:solidFill>
                  <a:srgbClr val="000066"/>
                </a:solidFill>
                <a:latin typeface="Helvetica" charset="0"/>
                <a:ea typeface="ＭＳ Ｐゴシック" charset="0"/>
              </a:rPr>
              <a:t>0</a:t>
            </a:r>
            <a:r>
              <a:rPr lang="en-US" dirty="0" smtClean="0">
                <a:solidFill>
                  <a:srgbClr val="000066"/>
                </a:solidFill>
                <a:latin typeface="Helvetica" charset="0"/>
                <a:ea typeface="ＭＳ Ｐゴシック" charset="0"/>
              </a:rPr>
              <a:t>) </a:t>
            </a:r>
            <a:r>
              <a:rPr lang="en-US" sz="3200" dirty="0" smtClean="0">
                <a:solidFill>
                  <a:srgbClr val="FF0000"/>
                </a:solidFill>
                <a:latin typeface="Symbol" charset="2"/>
                <a:ea typeface="ＭＳ Ｐゴシック" charset="0"/>
                <a:cs typeface="Symbol" charset="2"/>
              </a:rPr>
              <a:t>≠</a:t>
            </a:r>
            <a:r>
              <a:rPr lang="en-US" dirty="0" smtClean="0">
                <a:solidFill>
                  <a:srgbClr val="000066"/>
                </a:solidFill>
                <a:latin typeface="Helvetica" charset="0"/>
                <a:ea typeface="ＭＳ Ｐゴシック" charset="0"/>
              </a:rPr>
              <a:t> 117/2</a:t>
            </a:r>
            <a:r>
              <a:rPr lang="en-US" baseline="30000" dirty="0" smtClean="0">
                <a:solidFill>
                  <a:srgbClr val="000066"/>
                </a:solidFill>
                <a:latin typeface="Helvetica" charset="0"/>
                <a:ea typeface="ＭＳ Ｐゴシック" charset="0"/>
              </a:rPr>
              <a:t>5</a:t>
            </a:r>
            <a:r>
              <a:rPr lang="en-US" dirty="0" smtClean="0">
                <a:solidFill>
                  <a:srgbClr val="000066"/>
                </a:solidFill>
                <a:latin typeface="Helvetica" charset="0"/>
                <a:ea typeface="ＭＳ Ｐゴシック" charset="0"/>
              </a:rPr>
              <a:t> + 117/2</a:t>
            </a:r>
            <a:r>
              <a:rPr lang="en-US" baseline="30000" dirty="0" smtClean="0">
                <a:solidFill>
                  <a:srgbClr val="000066"/>
                </a:solidFill>
                <a:latin typeface="Helvetica" charset="0"/>
                <a:ea typeface="ＭＳ Ｐゴシック" charset="0"/>
              </a:rPr>
              <a:t>2</a:t>
            </a:r>
            <a:r>
              <a:rPr lang="en-US" dirty="0" smtClean="0">
                <a:solidFill>
                  <a:srgbClr val="000066"/>
                </a:solidFill>
                <a:latin typeface="Helvetica" charset="0"/>
                <a:ea typeface="ＭＳ Ｐゴシック" charset="0"/>
              </a:rPr>
              <a:t> + 117/2</a:t>
            </a:r>
            <a:r>
              <a:rPr lang="en-US" baseline="30000" dirty="0" smtClean="0">
                <a:solidFill>
                  <a:srgbClr val="000066"/>
                </a:solidFill>
                <a:latin typeface="Helvetica" charset="0"/>
                <a:ea typeface="ＭＳ Ｐゴシック" charset="0"/>
              </a:rPr>
              <a:t>0</a:t>
            </a:r>
            <a:endParaRPr lang="en-US" dirty="0" smtClean="0">
              <a:solidFill>
                <a:srgbClr val="000066"/>
              </a:solidFill>
              <a:latin typeface="Helvetica" charset="0"/>
              <a:ea typeface="ＭＳ Ｐゴシック" charset="0"/>
            </a:endParaRPr>
          </a:p>
          <a:p>
            <a:pPr lvl="1" eaLnBrk="1" hangingPunct="1">
              <a:buClr>
                <a:srgbClr val="660033"/>
              </a:buClr>
              <a:defRPr/>
            </a:pPr>
            <a:r>
              <a:rPr lang="en-US" dirty="0" smtClean="0">
                <a:solidFill>
                  <a:srgbClr val="000066"/>
                </a:solidFill>
                <a:latin typeface="Helvetica" charset="0"/>
                <a:ea typeface="ＭＳ Ｐゴシック" charset="0"/>
              </a:rPr>
              <a:t>Cannot distribute the division, unlike the multiplication</a:t>
            </a:r>
          </a:p>
          <a:p>
            <a:pPr lvl="1" eaLnBrk="1" hangingPunct="1">
              <a:buClr>
                <a:srgbClr val="660033"/>
              </a:buClr>
              <a:defRPr/>
            </a:pPr>
            <a:r>
              <a:rPr lang="en-US" dirty="0" smtClean="0">
                <a:solidFill>
                  <a:srgbClr val="000066"/>
                </a:solidFill>
                <a:latin typeface="Helvetica" charset="0"/>
                <a:ea typeface="ＭＳ Ｐゴシック" charset="0"/>
              </a:rPr>
              <a:t>So we cannot easily use a sum of right shifts as a shortcut for general integer division</a:t>
            </a:r>
            <a:endParaRPr lang="en-US" dirty="0" smtClean="0">
              <a:latin typeface="Helvetica" charset="0"/>
            </a:endParaRPr>
          </a:p>
          <a:p>
            <a:pPr eaLnBrk="1" hangingPunct="1">
              <a:defRPr/>
            </a:pPr>
            <a:r>
              <a:rPr lang="en-US" dirty="0" smtClean="0">
                <a:latin typeface="Helvetica" charset="0"/>
              </a:rPr>
              <a:t>Special hardware circuits are designed to implement an integer division</a:t>
            </a:r>
          </a:p>
          <a:p>
            <a:pPr lvl="1" eaLnBrk="1" hangingPunct="1">
              <a:buClr>
                <a:srgbClr val="660033"/>
              </a:buClr>
              <a:defRPr/>
            </a:pPr>
            <a:r>
              <a:rPr lang="en-US" dirty="0" smtClean="0">
                <a:latin typeface="Helvetica" charset="0"/>
              </a:rPr>
              <a:t>Access these integer division circuits by invoking the appropriate assembly language instruction, e.g. </a:t>
            </a:r>
            <a:r>
              <a:rPr lang="en-US" dirty="0" err="1" smtClean="0">
                <a:latin typeface="Helvetica" charset="0"/>
              </a:rPr>
              <a:t>idivl</a:t>
            </a:r>
            <a:endParaRPr lang="en-US" dirty="0" smtClean="0">
              <a:latin typeface="Helvetica" charset="0"/>
            </a:endParaRPr>
          </a:p>
        </p:txBody>
      </p:sp>
    </p:spTree>
    <p:extLst>
      <p:ext uri="{BB962C8B-B14F-4D97-AF65-F5344CB8AC3E}">
        <p14:creationId xmlns:p14="http://schemas.microsoft.com/office/powerpoint/2010/main" val="87597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dissolve">
                                      <p:cBhvr>
                                        <p:cTn id="13" dur="500"/>
                                        <p:tgtEl>
                                          <p:spTgt spid="8397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dissolve">
                                      <p:cBhvr>
                                        <p:cTn id="16" dur="500"/>
                                        <p:tgtEl>
                                          <p:spTgt spid="839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3971">
                                            <p:txEl>
                                              <p:pRg st="5" end="5"/>
                                            </p:txEl>
                                          </p:spTgt>
                                        </p:tgtEl>
                                        <p:attrNameLst>
                                          <p:attrName>style.visibility</p:attrName>
                                        </p:attrNameLst>
                                      </p:cBhvr>
                                      <p:to>
                                        <p:strVal val="visible"/>
                                      </p:to>
                                    </p:set>
                                    <p:animEffect transition="in" filter="dissolve">
                                      <p:cBhvr>
                                        <p:cTn id="26"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46118</TotalTime>
  <Pages>5</Pages>
  <Words>3034</Words>
  <Application>Microsoft Macintosh PowerPoint</Application>
  <PresentationFormat>Letter Paper (8.5x11 in)</PresentationFormat>
  <Paragraphs>618</Paragraphs>
  <Slides>25</Slides>
  <Notes>18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class01a</vt:lpstr>
      <vt:lpstr>class02</vt:lpstr>
      <vt:lpstr>Document</vt:lpstr>
      <vt:lpstr>Chapter 2:  Integer Multiplication,  Division and Byte Order/Endianness  </vt:lpstr>
      <vt:lpstr>Announcements</vt:lpstr>
      <vt:lpstr>Recap</vt:lpstr>
      <vt:lpstr>Unsigned Power-of-2 Divide with Shift</vt:lpstr>
      <vt:lpstr>Signed Power-of-2 Divide with Shift</vt:lpstr>
      <vt:lpstr>Correct Power-of-2 Divide</vt:lpstr>
      <vt:lpstr>Correct Power-of-2 Divide (Cont.)</vt:lpstr>
      <vt:lpstr>In C, Signed 2k Division via &gt;&gt;</vt:lpstr>
      <vt:lpstr>No Shortcuts to General Integer Division</vt:lpstr>
      <vt:lpstr>Byte Ordering</vt:lpstr>
      <vt:lpstr>Byte Ordering Example</vt:lpstr>
      <vt:lpstr>Byte Ordering in Hardware</vt:lpstr>
      <vt:lpstr>Reading Byte-Reversed Listings</vt:lpstr>
      <vt:lpstr>Examining Data Representations</vt:lpstr>
      <vt:lpstr>show_bytes Execution Example</vt:lpstr>
      <vt:lpstr>Endianness and Arrays</vt:lpstr>
      <vt:lpstr>Endianness and Pointers</vt:lpstr>
      <vt:lpstr>Endianness and Floats</vt:lpstr>
      <vt:lpstr>Representing Characters</vt:lpstr>
      <vt:lpstr>Representing Strings</vt:lpstr>
      <vt:lpstr>Machine-Level Code Representation</vt:lpstr>
      <vt:lpstr>Representing Instructions</vt:lpstr>
      <vt:lpstr>Supplementary Slides</vt:lpstr>
      <vt:lpstr>Compiled Unsigned Division Code</vt:lpstr>
      <vt:lpstr>Compiled Signed Division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668</cp:revision>
  <cp:lastPrinted>2008-01-02T16:52:29Z</cp:lastPrinted>
  <dcterms:created xsi:type="dcterms:W3CDTF">2012-09-04T21:58:58Z</dcterms:created>
  <dcterms:modified xsi:type="dcterms:W3CDTF">2019-08-23T09:40:25Z</dcterms:modified>
</cp:coreProperties>
</file>