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3" r:id="rId1"/>
    <p:sldMasterId id="2147484020" r:id="rId2"/>
    <p:sldMasterId id="2147484032" r:id="rId3"/>
    <p:sldMasterId id="2147484120" r:id="rId4"/>
  </p:sldMasterIdLst>
  <p:notesMasterIdLst>
    <p:notesMasterId r:id="rId45"/>
  </p:notesMasterIdLst>
  <p:handoutMasterIdLst>
    <p:handoutMasterId r:id="rId46"/>
  </p:handoutMasterIdLst>
  <p:sldIdLst>
    <p:sldId id="434" r:id="rId5"/>
    <p:sldId id="481" r:id="rId6"/>
    <p:sldId id="436" r:id="rId7"/>
    <p:sldId id="437" r:id="rId8"/>
    <p:sldId id="438" r:id="rId9"/>
    <p:sldId id="439" r:id="rId10"/>
    <p:sldId id="440" r:id="rId11"/>
    <p:sldId id="449" r:id="rId12"/>
    <p:sldId id="453" r:id="rId13"/>
    <p:sldId id="451" r:id="rId14"/>
    <p:sldId id="452" r:id="rId15"/>
    <p:sldId id="454" r:id="rId16"/>
    <p:sldId id="455" r:id="rId17"/>
    <p:sldId id="456" r:id="rId18"/>
    <p:sldId id="482" r:id="rId19"/>
    <p:sldId id="483" r:id="rId20"/>
    <p:sldId id="487" r:id="rId21"/>
    <p:sldId id="484" r:id="rId22"/>
    <p:sldId id="485" r:id="rId23"/>
    <p:sldId id="486" r:id="rId24"/>
    <p:sldId id="377" r:id="rId25"/>
    <p:sldId id="462" r:id="rId26"/>
    <p:sldId id="463" r:id="rId27"/>
    <p:sldId id="464" r:id="rId28"/>
    <p:sldId id="465" r:id="rId29"/>
    <p:sldId id="466" r:id="rId30"/>
    <p:sldId id="467" r:id="rId31"/>
    <p:sldId id="468" r:id="rId32"/>
    <p:sldId id="469" r:id="rId33"/>
    <p:sldId id="470" r:id="rId34"/>
    <p:sldId id="471" r:id="rId35"/>
    <p:sldId id="472" r:id="rId36"/>
    <p:sldId id="473" r:id="rId37"/>
    <p:sldId id="474" r:id="rId38"/>
    <p:sldId id="475" r:id="rId39"/>
    <p:sldId id="476" r:id="rId40"/>
    <p:sldId id="477" r:id="rId41"/>
    <p:sldId id="478" r:id="rId42"/>
    <p:sldId id="479" r:id="rId43"/>
    <p:sldId id="480" r:id="rId44"/>
  </p:sldIdLst>
  <p:sldSz cx="9144000" cy="6858000" type="letter"/>
  <p:notesSz cx="6858000" cy="9144000"/>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0FF"/>
    <a:srgbClr val="007FFF"/>
    <a:srgbClr val="004600"/>
    <a:srgbClr val="005A00"/>
    <a:srgbClr val="969696"/>
    <a:srgbClr val="CC0000"/>
    <a:srgbClr val="1F0BD1"/>
    <a:srgbClr val="1E07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72" y="-8"/>
      </p:cViewPr>
      <p:guideLst>
        <p:guide orient="horz" pos="2112"/>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2562"/>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51175" y="8710613"/>
            <a:ext cx="757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BDD5E6B7-A618-7A4F-A813-394803E7A3F4}" type="slidenum">
              <a:rPr lang="en-US" sz="1200" b="0"/>
              <a:pPr defTabSz="868363"/>
              <a:t>‹#›</a:t>
            </a:fld>
            <a:endParaRPr lang="en-US" sz="1200" b="0"/>
          </a:p>
        </p:txBody>
      </p:sp>
    </p:spTree>
    <p:extLst>
      <p:ext uri="{BB962C8B-B14F-4D97-AF65-F5344CB8AC3E}">
        <p14:creationId xmlns:p14="http://schemas.microsoft.com/office/powerpoint/2010/main" val="3641244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7" name="Rectangle 3"/>
          <p:cNvSpPr>
            <a:spLocks noChangeArrowheads="1"/>
          </p:cNvSpPr>
          <p:nvPr/>
        </p:nvSpPr>
        <p:spPr bwMode="auto">
          <a:xfrm>
            <a:off x="3028950" y="8710613"/>
            <a:ext cx="8001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EF8B98C7-1F7D-CB4E-AA1A-9E050DDD58EA}" type="slidenum">
              <a:rPr lang="en-US" sz="1200" b="0">
                <a:latin typeface="Century Gothic" charset="0"/>
              </a:rPr>
              <a:pPr defTabSz="868363"/>
              <a:t>‹#›</a:t>
            </a:fld>
            <a:endParaRPr lang="en-US" sz="1200" b="0">
              <a:latin typeface="Century Gothic" charset="0"/>
            </a:endParaRPr>
          </a:p>
        </p:txBody>
      </p:sp>
      <p:sp>
        <p:nvSpPr>
          <p:cNvPr id="6148"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3171914502"/>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xfrm>
            <a:off x="1150938" y="692150"/>
            <a:ext cx="4556125" cy="3416300"/>
          </a:xfrm>
          <a:ln/>
        </p:spPr>
      </p:sp>
      <p:sp>
        <p:nvSpPr>
          <p:cNvPr id="4608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xfrm>
            <a:off x="1150939" y="692150"/>
            <a:ext cx="4556125" cy="3416300"/>
          </a:xfrm>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50939" y="692150"/>
            <a:ext cx="4556125" cy="3416300"/>
          </a:xfrm>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a:ln/>
        </p:spPr>
      </p:sp>
      <p:sp>
        <p:nvSpPr>
          <p:cNvPr id="13107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ln/>
        </p:spPr>
      </p:sp>
      <p:sp>
        <p:nvSpPr>
          <p:cNvPr id="1331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MMX and SSE* are Intel’s effort at supporting vector operations in hardware, i.e. Single Instruction Multiple Data (SIMD) operations that may execute the same instruction on multiple data as in a vector.  These are useful to accelerate Digital Signal Processing (DSP).  Some examples include dot products for matrix arithmetic.  By parallelism, we mean adding support for instruction-level parallelism, such as allowing a single instruction to contain multiple different operations on different data, such as operating in parallel different functional units like the FP Mult, FP add, and an integer adder.  Other new features added included out-of-order execution, register renaming, hyper-threading and speculative execution/branch prediction.</a:t>
            </a:r>
          </a:p>
        </p:txBody>
      </p:sp>
      <p:sp>
        <p:nvSpPr>
          <p:cNvPr id="133123" name="Slide Number Placeholder 3"/>
          <p:cNvSpPr>
            <a:spLocks noGrp="1"/>
          </p:cNvSpPr>
          <p:nvPr>
            <p:ph type="sldNum" sz="quarter" idx="4294967295"/>
          </p:nvPr>
        </p:nvSpPr>
        <p:spPr bwMode="auto">
          <a:xfrm>
            <a:off x="3885458" y="8685178"/>
            <a:ext cx="2970952" cy="4572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29" tIns="43964" rIns="87929" bIns="43964"/>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fld id="{26393982-2EAC-1C49-9A73-8794A5046EB1}" type="slidenum">
              <a:rPr lang="en-US" sz="1800">
                <a:solidFill>
                  <a:srgbClr val="000000"/>
                </a:solidFill>
              </a:rPr>
              <a:pPr/>
              <a:t>27</a:t>
            </a:fld>
            <a:endParaRPr lang="en-US" sz="180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ln/>
        </p:spPr>
      </p:sp>
      <p:sp>
        <p:nvSpPr>
          <p:cNvPr id="13517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ln/>
        </p:spPr>
      </p:sp>
      <p:sp>
        <p:nvSpPr>
          <p:cNvPr id="14029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VLIW = Very Large Instruction Word.  A single instruction encodes multiple operations that can be executed in parallel by the different functional units in the CPU, e.g. a floating point multiply, FP add, integer multiply, and integer add.  These should not have interdependencies, which are resolved at compile time by the compiler, thus simplifying the circuitry, which doesn’t have to check in hardware for interdependencies.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ln/>
        </p:spPr>
      </p:sp>
      <p:sp>
        <p:nvSpPr>
          <p:cNvPr id="14233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ln/>
        </p:spPr>
      </p:sp>
      <p:sp>
        <p:nvSpPr>
          <p:cNvPr id="14438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p:cNvSpPr>
          <p:nvPr>
            <p:ph type="sldImg"/>
          </p:nvPr>
        </p:nvSpPr>
        <p:spPr>
          <a:ln/>
        </p:spPr>
      </p:sp>
      <p:sp>
        <p:nvSpPr>
          <p:cNvPr id="14745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Note, these are typical properties and not set in stone.  RISC is not precisely defined.  Moreover, CISC has appropriated some RISC ideas like deep pipelining, so CISC can be viewed as a bit of a hybrid now that includes some RISC ideas.  It’s claimed that because a CISC instruction can encode many individual operations (FETCH, MULTIPLY, STORE) in one instruction, this requires many more transistors to decode and execute than a simple RISC instruction, and therefore RISC processors can either be less costly with fewer transistors, or RISC processors can devote these transistors to other purposes, such as more registers, which should speed performance.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ln/>
        </p:spPr>
      </p:sp>
      <p:sp>
        <p:nvSpPr>
          <p:cNvPr id="151554" name="Rectangle 3"/>
          <p:cNvSpPr>
            <a:spLocks noGrp="1" noChangeArrowheads="1"/>
          </p:cNvSpPr>
          <p:nvPr>
            <p:ph type="body" idx="1"/>
          </p:nvPr>
        </p:nvSpPr>
        <p:spPr>
          <a:xfrm>
            <a:off x="914507" y="4342590"/>
            <a:ext cx="5028988" cy="41170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xfrm>
            <a:off x="1150938" y="692150"/>
            <a:ext cx="4556125" cy="3416300"/>
          </a:xfrm>
          <a:ln/>
        </p:spPr>
      </p:sp>
      <p:sp>
        <p:nvSpPr>
          <p:cNvPr id="4813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1150938" y="692150"/>
            <a:ext cx="4556125" cy="3416300"/>
          </a:xfrm>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150938" y="692150"/>
            <a:ext cx="4556125" cy="3416300"/>
          </a:xfrm>
          <a:ln/>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1150938" y="692150"/>
            <a:ext cx="4556125" cy="3416300"/>
          </a:xfrm>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xfrm>
            <a:off x="1150938" y="692150"/>
            <a:ext cx="4556125" cy="3416300"/>
          </a:xfrm>
          <a:ln/>
        </p:spPr>
      </p:sp>
      <p:sp>
        <p:nvSpPr>
          <p:cNvPr id="23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5206" y="8685210"/>
            <a:ext cx="2971304" cy="457276"/>
          </a:xfrm>
          <a:prstGeom prst="rect">
            <a:avLst/>
          </a:prstGeom>
        </p:spPr>
        <p:txBody>
          <a:bodyPr lIns="86630" tIns="43315" rIns="86630" bIns="43315"/>
          <a:lstStyle/>
          <a:p>
            <a:pPr>
              <a:defRPr/>
            </a:pPr>
            <a:fld id="{40F64717-A5A5-4C4E-9291-2F18B7410B06}" type="slidenum">
              <a:rPr lang="en-US" smtClean="0">
                <a:solidFill>
                  <a:prstClr val="black"/>
                </a:solidFill>
              </a:rPr>
              <a:pPr>
                <a:defRPr/>
              </a:pPr>
              <a:t>14</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xfrm>
            <a:off x="1150938" y="692150"/>
            <a:ext cx="4556125" cy="3416300"/>
          </a:xfrm>
          <a:ln/>
        </p:spPr>
      </p:sp>
      <p:sp>
        <p:nvSpPr>
          <p:cNvPr id="233475" name="Rectangle 3"/>
          <p:cNvSpPr>
            <a:spLocks noGrp="1" noChangeArrowheads="1"/>
          </p:cNvSpPr>
          <p:nvPr>
            <p:ph type="body" idx="1"/>
          </p:nvPr>
        </p:nvSpPr>
        <p:spPr/>
        <p:txBody>
          <a:bodyPr/>
          <a:lstStyle/>
          <a:p>
            <a:r>
              <a:rPr lang="en-US" dirty="0" smtClean="0"/>
              <a:t>Note that a move essentially copies data from the source</a:t>
            </a:r>
            <a:r>
              <a:rPr lang="en-US" baseline="0" dirty="0" smtClean="0"/>
              <a:t> to the destination.  There is still a copy of the data at the source after the move, i.e. the source is not erased.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8444421"/>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7721918"/>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2797536"/>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1092049"/>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3334405"/>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50179"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4113587107"/>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0402302"/>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83409035"/>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6351801"/>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4706776"/>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9838056"/>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2826623"/>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301462"/>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8795186"/>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9456177"/>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0446899"/>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9843105"/>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1098704143"/>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6436906"/>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52837428"/>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946316"/>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195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988507371"/>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smtClean="0"/>
              <a:t>Click to edit Master title style</a:t>
            </a:r>
            <a:endParaRPr lang="en-US"/>
          </a:p>
        </p:txBody>
      </p:sp>
    </p:spTree>
    <p:extLst>
      <p:ext uri="{BB962C8B-B14F-4D97-AF65-F5344CB8AC3E}">
        <p14:creationId xmlns:p14="http://schemas.microsoft.com/office/powerpoint/2010/main" val="3790824113"/>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121650"/>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252887"/>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8537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92066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99678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2488" y="1362075"/>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2488" y="3924300"/>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07585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618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7150734"/>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51409974"/>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542971"/>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7916202"/>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4664038"/>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065493"/>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slideLayout" Target="../slideLayouts/slideLayout37.xml"/><Relationship Id="rId14" Type="http://schemas.openxmlformats.org/officeDocument/2006/relationships/theme" Target="../theme/theme4.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E4F97F93-ECC8-1E4D-9EC1-D58D5BFB2108}"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096" r:id="rId1"/>
    <p:sldLayoutId id="2147484134" r:id="rId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pitchFamily="-112" charset="0"/>
        </a:defRPr>
      </a:lvl6pPr>
      <a:lvl7pPr marL="914400" algn="l" rtl="0" fontAlgn="base">
        <a:lnSpc>
          <a:spcPct val="87000"/>
        </a:lnSpc>
        <a:spcBef>
          <a:spcPct val="0"/>
        </a:spcBef>
        <a:spcAft>
          <a:spcPct val="0"/>
        </a:spcAft>
        <a:defRPr sz="3800" b="1">
          <a:solidFill>
            <a:schemeClr val="hlink"/>
          </a:solidFill>
          <a:latin typeface="Helvetica" pitchFamily="-112" charset="0"/>
        </a:defRPr>
      </a:lvl7pPr>
      <a:lvl8pPr marL="1371600" algn="l" rtl="0" fontAlgn="base">
        <a:lnSpc>
          <a:spcPct val="87000"/>
        </a:lnSpc>
        <a:spcBef>
          <a:spcPct val="0"/>
        </a:spcBef>
        <a:spcAft>
          <a:spcPct val="0"/>
        </a:spcAft>
        <a:defRPr sz="3800" b="1">
          <a:solidFill>
            <a:schemeClr val="hlink"/>
          </a:solidFill>
          <a:latin typeface="Helvetica" pitchFamily="-112" charset="0"/>
        </a:defRPr>
      </a:lvl8pPr>
      <a:lvl9pPr marL="1828800" algn="l" rtl="0" fontAlgn="base">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026618A2-34C9-B54F-8528-293D11B5F343}"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118"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5"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9156"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532C61F3-CA03-A944-836E-582B3ECD17C9}"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
        <p:nvSpPr>
          <p:cNvPr id="4101" name="Rectangle 5"/>
          <p:cNvSpPr>
            <a:spLocks noChangeArrowheads="1"/>
          </p:cNvSpPr>
          <p:nvPr/>
        </p:nvSpPr>
        <p:spPr bwMode="auto">
          <a:xfrm>
            <a:off x="7285038" y="6391275"/>
            <a:ext cx="16732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45715" tIns="45715" rIns="45715" bIns="45715" anchor="ctr">
            <a:spAutoFit/>
          </a:bodyPr>
          <a:lstStyle/>
          <a:p>
            <a:r>
              <a:rPr lang="en-US" sz="1400" b="0">
                <a:solidFill>
                  <a:srgbClr val="660033"/>
                </a:solidFill>
              </a:rPr>
              <a:t>Adapted From CMU</a:t>
            </a:r>
          </a:p>
        </p:txBody>
      </p:sp>
    </p:spTree>
  </p:cSld>
  <p:clrMap bg1="lt1" tx1="dk1" bg2="lt2" tx2="dk2" accent1="accent1" accent2="accent2" accent3="accent3" accent4="accent4" accent5="accent5" accent6="accent6" hlink="hlink" folHlink="folHlink"/>
  <p:sldLayoutIdLst>
    <p:sldLayoutId id="2147484119"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pitchFamily="-108" charset="0"/>
        </a:defRPr>
      </a:lvl6pPr>
      <a:lvl7pPr marL="914400" algn="l" rtl="0" fontAlgn="base">
        <a:lnSpc>
          <a:spcPct val="87000"/>
        </a:lnSpc>
        <a:spcBef>
          <a:spcPct val="0"/>
        </a:spcBef>
        <a:spcAft>
          <a:spcPct val="0"/>
        </a:spcAft>
        <a:defRPr sz="3800" b="1">
          <a:solidFill>
            <a:schemeClr val="hlink"/>
          </a:solidFill>
          <a:latin typeface="Helvetica" pitchFamily="-108" charset="0"/>
        </a:defRPr>
      </a:lvl7pPr>
      <a:lvl8pPr marL="1371600" algn="l" rtl="0" fontAlgn="base">
        <a:lnSpc>
          <a:spcPct val="87000"/>
        </a:lnSpc>
        <a:spcBef>
          <a:spcPct val="0"/>
        </a:spcBef>
        <a:spcAft>
          <a:spcPct val="0"/>
        </a:spcAft>
        <a:defRPr sz="3800" b="1">
          <a:solidFill>
            <a:schemeClr val="hlink"/>
          </a:solidFill>
          <a:latin typeface="Helvetica" pitchFamily="-108" charset="0"/>
        </a:defRPr>
      </a:lvl8pPr>
      <a:lvl9pPr marL="1828800" algn="l" rtl="0" fontAlgn="base">
        <a:lnSpc>
          <a:spcPct val="87000"/>
        </a:lnSpc>
        <a:spcBef>
          <a:spcPct val="0"/>
        </a:spcBef>
        <a:spcAft>
          <a:spcPct val="0"/>
        </a:spcAft>
        <a:defRPr sz="3800" b="1">
          <a:solidFill>
            <a:schemeClr val="hlink"/>
          </a:solidFill>
          <a:latin typeface="Helvetica" pitchFamily="-108"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08"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08"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8"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08" charset="0"/>
          <a:ea typeface="ＭＳ Ｐゴシック" pitchFamily="-108" charset="-128"/>
        </a:defRPr>
      </a:lvl5pPr>
      <a:lvl6pPr marL="29083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6pPr>
      <a:lvl7pPr marL="33655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7pPr>
      <a:lvl8pPr marL="38227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8pPr>
      <a:lvl9pPr marL="42799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TextBox 9"/>
          <p:cNvSpPr txBox="1"/>
          <p:nvPr userDrawn="1"/>
        </p:nvSpPr>
        <p:spPr>
          <a:xfrm>
            <a:off x="9035143" y="6724952"/>
            <a:ext cx="184666" cy="369332"/>
          </a:xfrm>
          <a:prstGeom prst="rect">
            <a:avLst/>
          </a:prstGeom>
          <a:noFill/>
        </p:spPr>
        <p:txBody>
          <a:bodyPr wrap="none" rtlCol="0">
            <a:spAutoFit/>
          </a:bodyPr>
          <a:lstStyle/>
          <a:p>
            <a:pPr algn="l">
              <a:lnSpc>
                <a:spcPct val="100000"/>
              </a:lnSpc>
            </a:pPr>
            <a:endParaRPr lang="en-US" dirty="0" smtClean="0">
              <a:solidFill>
                <a:srgbClr val="000000"/>
              </a:solidFill>
              <a:latin typeface="Calibri" pitchFamily="34" charset="0"/>
              <a:ea typeface="+mn-ea"/>
              <a:cs typeface="+mn-cs"/>
            </a:endParaRPr>
          </a:p>
        </p:txBody>
      </p:sp>
      <p:sp>
        <p:nvSpPr>
          <p:cNvPr id="11" name="Rectangle 10"/>
          <p:cNvSpPr/>
          <p:nvPr userDrawn="1"/>
        </p:nvSpPr>
        <p:spPr>
          <a:xfrm>
            <a:off x="8830843" y="6601841"/>
            <a:ext cx="313157" cy="246221"/>
          </a:xfrm>
          <a:prstGeom prst="rect">
            <a:avLst/>
          </a:prstGeom>
        </p:spPr>
        <p:txBody>
          <a:bodyPr wrap="none">
            <a:spAutoFit/>
          </a:bodyPr>
          <a:lstStyle/>
          <a:p>
            <a:pPr algn="l">
              <a:lnSpc>
                <a:spcPct val="100000"/>
              </a:lnSpc>
            </a:pPr>
            <a:fld id="{F5551B27-49BC-4291-80C6-707CDCF1D651}" type="slidenum">
              <a:rPr lang="en-US" sz="1000" smtClean="0">
                <a:solidFill>
                  <a:srgbClr val="000000"/>
                </a:solidFill>
                <a:latin typeface="Arial Narrow" pitchFamily="-96" charset="0"/>
                <a:ea typeface="ＭＳ Ｐゴシック" pitchFamily="-96" charset="-128"/>
                <a:cs typeface="ＭＳ Ｐゴシック" pitchFamily="-96" charset="-128"/>
              </a:rPr>
              <a:pPr algn="l">
                <a:lnSpc>
                  <a:spcPct val="100000"/>
                </a:lnSpc>
              </a:pPr>
              <a:t>‹#›</a:t>
            </a:fld>
            <a:endParaRPr lang="en-US" sz="2400" dirty="0">
              <a:solidFill>
                <a:srgbClr val="000000"/>
              </a:solidFill>
              <a:latin typeface="Arial Narrow" pitchFamily="34" charset="0"/>
              <a:ea typeface="+mn-ea"/>
              <a:cs typeface="+mn-cs"/>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pPr algn="l">
              <a:lnSpc>
                <a:spcPct val="100000"/>
              </a:lnSpc>
            </a:pPr>
            <a:r>
              <a:rPr lang="en-US" sz="1000" b="0" dirty="0" smtClean="0">
                <a:solidFill>
                  <a:srgbClr val="000000"/>
                </a:solidFill>
                <a:latin typeface="Calibri" pitchFamily="34" charset="0"/>
                <a:ea typeface="+mn-ea"/>
                <a:cs typeface="+mn-cs"/>
              </a:rPr>
              <a:t>Bryant and </a:t>
            </a:r>
            <a:r>
              <a:rPr lang="en-US" sz="1000" b="0" dirty="0" err="1" smtClean="0">
                <a:solidFill>
                  <a:srgbClr val="000000"/>
                </a:solidFill>
                <a:latin typeface="Calibri" pitchFamily="34" charset="0"/>
                <a:ea typeface="+mn-ea"/>
                <a:cs typeface="+mn-cs"/>
              </a:rPr>
              <a:t>O’Hallaron</a:t>
            </a:r>
            <a:r>
              <a:rPr lang="en-US" sz="1000" b="0" dirty="0" smtClean="0">
                <a:solidFill>
                  <a:srgbClr val="000000"/>
                </a:solidFill>
                <a:latin typeface="Calibri" pitchFamily="34" charset="0"/>
                <a:ea typeface="+mn-ea"/>
                <a:cs typeface="+mn-cs"/>
              </a:rPr>
              <a:t>, Computer Systems: A Programmer’s Perspective, Third Edition</a:t>
            </a:r>
          </a:p>
        </p:txBody>
      </p:sp>
      <p:sp>
        <p:nvSpPr>
          <p:cNvPr id="9" name="Rectangle 8"/>
          <p:cNvSpPr>
            <a:spLocks noChangeArrowheads="1"/>
          </p:cNvSpPr>
          <p:nvPr userDrawn="1"/>
        </p:nvSpPr>
        <p:spPr bwMode="auto">
          <a:xfrm>
            <a:off x="-16031" y="0"/>
            <a:ext cx="9187740" cy="228600"/>
          </a:xfrm>
          <a:prstGeom prst="rect">
            <a:avLst/>
          </a:prstGeom>
          <a:solidFill>
            <a:srgbClr val="CFB87C"/>
          </a:solidFill>
          <a:ln w="9525">
            <a:noFill/>
            <a:miter lim="800000"/>
            <a:headEnd/>
            <a:tailEnd/>
          </a:ln>
          <a:effectLst/>
        </p:spPr>
        <p:txBody>
          <a:bodyPr wrap="none" anchor="ctr"/>
          <a:lstStyle/>
          <a:p>
            <a:pPr>
              <a:lnSpc>
                <a:spcPct val="100000"/>
              </a:lnSpc>
              <a:defRPr/>
            </a:pPr>
            <a:endParaRPr lang="en-US" sz="2400" b="0">
              <a:solidFill>
                <a:srgbClr val="000000"/>
              </a:solidFill>
              <a:latin typeface="Times New Roman" pitchFamily="18" charset="0"/>
              <a:ea typeface="+mn-ea"/>
              <a:cs typeface="+mn-cs"/>
            </a:endParaRPr>
          </a:p>
        </p:txBody>
      </p:sp>
      <p:sp>
        <p:nvSpPr>
          <p:cNvPr id="12" name="Text Box 5"/>
          <p:cNvSpPr txBox="1">
            <a:spLocks noChangeArrowheads="1"/>
          </p:cNvSpPr>
          <p:nvPr userDrawn="1"/>
        </p:nvSpPr>
        <p:spPr bwMode="auto">
          <a:xfrm>
            <a:off x="6934201" y="-26988"/>
            <a:ext cx="2273300" cy="276999"/>
          </a:xfrm>
          <a:prstGeom prst="rect">
            <a:avLst/>
          </a:prstGeom>
          <a:noFill/>
          <a:ln w="25400">
            <a:noFill/>
            <a:miter lim="800000"/>
            <a:headEnd/>
            <a:tailEnd/>
          </a:ln>
          <a:effectLst/>
        </p:spPr>
        <p:txBody>
          <a:bodyPr wrap="square">
            <a:spAutoFit/>
          </a:bodyPr>
          <a:lstStyle/>
          <a:p>
            <a:pPr algn="l">
              <a:lnSpc>
                <a:spcPct val="100000"/>
              </a:lnSpc>
              <a:defRPr/>
            </a:pPr>
            <a:r>
              <a:rPr lang="en-US" sz="1200" dirty="0" smtClean="0">
                <a:solidFill>
                  <a:srgbClr val="565A5C"/>
                </a:solidFill>
                <a:latin typeface="Times New Roman" pitchFamily="18" charset="0"/>
                <a:ea typeface="+mn-ea"/>
                <a:cs typeface="+mn-cs"/>
              </a:rPr>
              <a:t>University of Colorado Boulder</a:t>
            </a:r>
            <a:endParaRPr lang="en-US" sz="1200" dirty="0">
              <a:solidFill>
                <a:srgbClr val="565A5C"/>
              </a:solidFill>
              <a:latin typeface="Times New Roman" pitchFamily="18" charset="0"/>
              <a:ea typeface="+mn-ea"/>
              <a:cs typeface="+mn-cs"/>
            </a:endParaRPr>
          </a:p>
        </p:txBody>
      </p:sp>
    </p:spTree>
    <p:extLst>
      <p:ext uri="{BB962C8B-B14F-4D97-AF65-F5344CB8AC3E}">
        <p14:creationId xmlns:p14="http://schemas.microsoft.com/office/powerpoint/2010/main" val="3093372785"/>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Lst>
  <p:timing>
    <p:tnLst>
      <p:par>
        <p:cTn xmlns:p14="http://schemas.microsoft.com/office/powerpoint/2010/mai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CFB87C"/>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CFB87C"/>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faculty.stanford.edu/~eroberts/courses/soco/projects/risc/risccisc/%23RISCvsCISC" TargetMode="External"/><Relationship Id="rId3" Type="http://schemas.openxmlformats.org/officeDocument/2006/relationships/hyperlink" Target="http://en.wikipedia.org/wiki/Reduced_instruction_set_computing%23RISC"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181100" y="1143000"/>
            <a:ext cx="7148513" cy="2259013"/>
          </a:xfrm>
          <a:effectLst>
            <a:outerShdw blurRad="63500" dist="53882" dir="2700000" algn="ctr" rotWithShape="0">
              <a:srgbClr val="969696"/>
            </a:outerShdw>
          </a:effectLst>
        </p:spPr>
        <p:txBody>
          <a:bodyPr/>
          <a:lstStyle/>
          <a:p>
            <a:pPr algn="ctr" eaLnBrk="1" hangingPunct="1">
              <a:defRPr/>
            </a:pPr>
            <a:r>
              <a:rPr lang="en-US" dirty="0" smtClean="0"/>
              <a:t>Chapter 3: </a:t>
            </a:r>
            <a:br>
              <a:rPr lang="en-US" dirty="0" smtClean="0"/>
            </a:br>
            <a:r>
              <a:rPr lang="en-US" dirty="0" smtClean="0"/>
              <a:t/>
            </a:r>
            <a:br>
              <a:rPr lang="en-US" dirty="0" smtClean="0"/>
            </a:br>
            <a:r>
              <a:rPr lang="en-US" dirty="0" smtClean="0"/>
              <a:t>Assembly Language Programming I</a:t>
            </a:r>
            <a:endParaRPr lang="en-US" dirty="0"/>
          </a:p>
        </p:txBody>
      </p:sp>
      <p:sp>
        <p:nvSpPr>
          <p:cNvPr id="141315" name="Rectangle 3"/>
          <p:cNvSpPr>
            <a:spLocks noGrp="1" noChangeArrowheads="1"/>
          </p:cNvSpPr>
          <p:nvPr>
            <p:ph type="body" idx="1"/>
          </p:nvPr>
        </p:nvSpPr>
        <p:spPr>
          <a:xfrm>
            <a:off x="2130425" y="3719513"/>
            <a:ext cx="4384675" cy="2462212"/>
          </a:xfrm>
        </p:spPr>
        <p:txBody>
          <a:bodyPr lIns="90487" tIns="44450" rIns="90487" bIns="44450"/>
          <a:lstStyle/>
          <a:p>
            <a:pPr eaLnBrk="1" hangingPunct="1">
              <a:lnSpc>
                <a:spcPct val="85000"/>
              </a:lnSpc>
              <a:buFont typeface="Wingdings" charset="2"/>
              <a:buNone/>
              <a:defRPr/>
            </a:pPr>
            <a:r>
              <a:rPr lang="en-US" dirty="0"/>
              <a:t>Topics</a:t>
            </a:r>
          </a:p>
          <a:p>
            <a:pPr lvl="1" eaLnBrk="1" hangingPunct="1">
              <a:lnSpc>
                <a:spcPct val="90000"/>
              </a:lnSpc>
              <a:buFont typeface="Wingdings" charset="2"/>
              <a:buChar char="n"/>
              <a:defRPr/>
            </a:pPr>
            <a:r>
              <a:rPr lang="en-US" dirty="0"/>
              <a:t>Assembly Programmer’s Execution Model</a:t>
            </a:r>
          </a:p>
          <a:p>
            <a:pPr lvl="1" eaLnBrk="1" hangingPunct="1">
              <a:lnSpc>
                <a:spcPct val="90000"/>
              </a:lnSpc>
              <a:buFont typeface="Wingdings" charset="2"/>
              <a:buChar char="n"/>
              <a:defRPr/>
            </a:pPr>
            <a:r>
              <a:rPr lang="en-US" dirty="0"/>
              <a:t>Accessing Information</a:t>
            </a:r>
          </a:p>
          <a:p>
            <a:pPr lvl="2" eaLnBrk="1" hangingPunct="1">
              <a:lnSpc>
                <a:spcPct val="97000"/>
              </a:lnSpc>
              <a:buFont typeface="Wingdings" charset="2"/>
              <a:buChar char="l"/>
              <a:defRPr/>
            </a:pPr>
            <a:r>
              <a:rPr lang="en-US" sz="1800" dirty="0"/>
              <a:t>Registers</a:t>
            </a:r>
          </a:p>
          <a:p>
            <a:pPr lvl="2" eaLnBrk="1" hangingPunct="1">
              <a:lnSpc>
                <a:spcPct val="97000"/>
              </a:lnSpc>
              <a:buFont typeface="Wingdings" charset="2"/>
              <a:buChar char="l"/>
              <a:defRPr/>
            </a:pPr>
            <a:r>
              <a:rPr lang="en-US" sz="1800" dirty="0" smtClean="0"/>
              <a:t>Memory</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901700" y="1035050"/>
            <a:ext cx="260350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Calibri" pitchFamily="34" charset="0"/>
              </a:rPr>
              <a:t>Disassembled</a:t>
            </a:r>
          </a:p>
          <a:p>
            <a:pPr marL="223838" indent="-223838" defTabSz="895350">
              <a:lnSpc>
                <a:spcPct val="100000"/>
              </a:lnSpc>
            </a:pPr>
            <a:endParaRPr lang="en-US" sz="2400" dirty="0">
              <a:solidFill>
                <a:schemeClr val="tx2"/>
              </a:solidFill>
              <a:latin typeface="Calibri" pitchFamily="34" charset="0"/>
            </a:endParaRPr>
          </a:p>
        </p:txBody>
      </p:sp>
      <p:sp>
        <p:nvSpPr>
          <p:cNvPr id="153604" name="Rectangle 4"/>
          <p:cNvSpPr>
            <a:spLocks noGrp="1" noChangeArrowheads="1"/>
          </p:cNvSpPr>
          <p:nvPr>
            <p:ph type="title"/>
          </p:nvPr>
        </p:nvSpPr>
        <p:spPr>
          <a:xfrm>
            <a:off x="381000" y="381000"/>
            <a:ext cx="6819900" cy="573088"/>
          </a:xfrm>
        </p:spPr>
        <p:txBody>
          <a:bodyPr/>
          <a:lstStyle/>
          <a:p>
            <a:r>
              <a:rPr lang="en-US"/>
              <a:t>Disassembling Object Code</a:t>
            </a:r>
          </a:p>
        </p:txBody>
      </p:sp>
      <p:sp>
        <p:nvSpPr>
          <p:cNvPr id="153605" name="Rectangle 5"/>
          <p:cNvSpPr>
            <a:spLocks noGrp="1" noChangeArrowheads="1"/>
          </p:cNvSpPr>
          <p:nvPr>
            <p:ph type="body" idx="1"/>
          </p:nvPr>
        </p:nvSpPr>
        <p:spPr>
          <a:xfrm>
            <a:off x="457200" y="4114800"/>
            <a:ext cx="8140700" cy="2249488"/>
          </a:xfrm>
        </p:spPr>
        <p:txBody>
          <a:bodyPr/>
          <a:lstStyle/>
          <a:p>
            <a:r>
              <a:rPr lang="en-US" dirty="0" err="1"/>
              <a:t>Disassembler</a:t>
            </a:r>
            <a:endParaRPr lang="en-US" dirty="0"/>
          </a:p>
          <a:p>
            <a:pPr lvl="1">
              <a:buFont typeface="Wingdings" pitchFamily="2" charset="2"/>
              <a:buNone/>
            </a:pPr>
            <a:r>
              <a:rPr lang="en-US" b="1" dirty="0" err="1">
                <a:latin typeface="Courier New" pitchFamily="49" charset="0"/>
              </a:rPr>
              <a:t>objdump</a:t>
            </a:r>
            <a:r>
              <a:rPr lang="en-US" b="1" dirty="0">
                <a:latin typeface="Courier New" pitchFamily="49" charset="0"/>
              </a:rPr>
              <a:t> </a:t>
            </a:r>
            <a:r>
              <a:rPr lang="en-US" b="1" dirty="0" smtClean="0">
                <a:latin typeface="Courier New" pitchFamily="49" charset="0"/>
              </a:rPr>
              <a:t>–d sum</a:t>
            </a:r>
            <a:endParaRPr lang="en-US" b="1" dirty="0">
              <a:latin typeface="Courier New" pitchFamily="49" charset="0"/>
            </a:endParaRPr>
          </a:p>
          <a:p>
            <a:pPr lvl="1"/>
            <a:r>
              <a:rPr lang="en-US" dirty="0"/>
              <a:t>Useful tool for examining object code</a:t>
            </a:r>
          </a:p>
          <a:p>
            <a:pPr lvl="1"/>
            <a:r>
              <a:rPr lang="en-US" dirty="0"/>
              <a:t>Analyzes bit pattern of series of instructions</a:t>
            </a:r>
          </a:p>
          <a:p>
            <a:pPr lvl="1"/>
            <a:r>
              <a:rPr lang="en-US" dirty="0"/>
              <a:t>Produces approximate rendition of assembly code</a:t>
            </a:r>
          </a:p>
          <a:p>
            <a:pPr lvl="1"/>
            <a:r>
              <a:rPr lang="en-US" dirty="0"/>
              <a:t>Can be run on either </a:t>
            </a:r>
            <a:r>
              <a:rPr lang="en-US" dirty="0" err="1">
                <a:latin typeface="Courier New" pitchFamily="49" charset="0"/>
              </a:rPr>
              <a:t>a.out</a:t>
            </a:r>
            <a:r>
              <a:rPr lang="en-US" dirty="0"/>
              <a:t> (complete executable) or </a:t>
            </a:r>
            <a:r>
              <a:rPr lang="en-US" dirty="0">
                <a:latin typeface="Courier New" pitchFamily="49" charset="0"/>
              </a:rPr>
              <a:t>.o</a:t>
            </a:r>
            <a:r>
              <a:rPr lang="en-US" dirty="0"/>
              <a:t> file</a:t>
            </a:r>
          </a:p>
        </p:txBody>
      </p:sp>
      <p:sp>
        <p:nvSpPr>
          <p:cNvPr id="6" name="Rectangle 3"/>
          <p:cNvSpPr>
            <a:spLocks noChangeArrowheads="1"/>
          </p:cNvSpPr>
          <p:nvPr/>
        </p:nvSpPr>
        <p:spPr bwMode="auto">
          <a:xfrm>
            <a:off x="1104900" y="1628839"/>
            <a:ext cx="7493000" cy="1839478"/>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lgn="l">
              <a:tabLst>
                <a:tab pos="457200" algn="l"/>
                <a:tab pos="1485900" algn="l"/>
              </a:tabLst>
            </a:pPr>
            <a:r>
              <a:rPr lang="en-US" sz="1800" dirty="0">
                <a:latin typeface="Courier New" pitchFamily="49" charset="0"/>
              </a:rPr>
              <a:t>0000000000400595 &lt;</a:t>
            </a:r>
            <a:r>
              <a:rPr lang="en-US" sz="1800" dirty="0" err="1">
                <a:latin typeface="Courier New" pitchFamily="49" charset="0"/>
              </a:rPr>
              <a:t>sumstore</a:t>
            </a:r>
            <a:r>
              <a:rPr lang="en-US" sz="1800" dirty="0">
                <a:latin typeface="Courier New" pitchFamily="49" charset="0"/>
              </a:rPr>
              <a:t>&gt;:</a:t>
            </a:r>
          </a:p>
          <a:p>
            <a:pPr algn="l">
              <a:tabLst>
                <a:tab pos="457200" algn="l"/>
                <a:tab pos="1485900" algn="l"/>
              </a:tabLst>
            </a:pPr>
            <a:r>
              <a:rPr lang="en-US" sz="1800" dirty="0">
                <a:latin typeface="Courier New" pitchFamily="49" charset="0"/>
              </a:rPr>
              <a:t>  400595:  </a:t>
            </a:r>
            <a:r>
              <a:rPr lang="en-US" sz="1800" dirty="0" smtClean="0">
                <a:latin typeface="Courier New" pitchFamily="49" charset="0"/>
              </a:rPr>
              <a:t>53               push   </a:t>
            </a:r>
            <a:r>
              <a:rPr lang="en-US" sz="1800" dirty="0">
                <a:latin typeface="Courier New" pitchFamily="49" charset="0"/>
              </a:rPr>
              <a:t>%</a:t>
            </a:r>
            <a:r>
              <a:rPr lang="en-US" sz="1800" dirty="0" err="1">
                <a:latin typeface="Courier New" pitchFamily="49" charset="0"/>
              </a:rPr>
              <a:t>rbx</a:t>
            </a:r>
            <a:endParaRPr lang="en-US" sz="1800" dirty="0">
              <a:latin typeface="Courier New" pitchFamily="49" charset="0"/>
            </a:endParaRPr>
          </a:p>
          <a:p>
            <a:pPr algn="l">
              <a:tabLst>
                <a:tab pos="457200" algn="l"/>
                <a:tab pos="1485900" algn="l"/>
              </a:tabLst>
            </a:pPr>
            <a:r>
              <a:rPr lang="en-US" sz="1800" dirty="0">
                <a:latin typeface="Courier New" pitchFamily="49" charset="0"/>
              </a:rPr>
              <a:t>  400596:  </a:t>
            </a:r>
            <a:r>
              <a:rPr lang="en-US" sz="1800" dirty="0" smtClean="0">
                <a:latin typeface="Courier New" pitchFamily="49" charset="0"/>
              </a:rPr>
              <a:t>48 </a:t>
            </a:r>
            <a:r>
              <a:rPr lang="en-US" sz="1800" dirty="0">
                <a:latin typeface="Courier New" pitchFamily="49" charset="0"/>
              </a:rPr>
              <a:t>89 d3         </a:t>
            </a:r>
            <a:r>
              <a:rPr lang="en-US" sz="1800" dirty="0" err="1" smtClean="0">
                <a:latin typeface="Courier New" pitchFamily="49" charset="0"/>
              </a:rPr>
              <a:t>mov</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rdx</a:t>
            </a:r>
            <a:r>
              <a:rPr lang="en-US" sz="1800" dirty="0">
                <a:latin typeface="Courier New" pitchFamily="49" charset="0"/>
              </a:rPr>
              <a:t>,%</a:t>
            </a:r>
            <a:r>
              <a:rPr lang="en-US" sz="1800" dirty="0" err="1">
                <a:latin typeface="Courier New" pitchFamily="49" charset="0"/>
              </a:rPr>
              <a:t>rbx</a:t>
            </a:r>
            <a:endParaRPr lang="en-US" sz="1800" dirty="0">
              <a:latin typeface="Courier New" pitchFamily="49" charset="0"/>
            </a:endParaRPr>
          </a:p>
          <a:p>
            <a:pPr algn="l">
              <a:tabLst>
                <a:tab pos="457200" algn="l"/>
                <a:tab pos="1485900" algn="l"/>
              </a:tabLst>
            </a:pPr>
            <a:r>
              <a:rPr lang="en-US" sz="1800" dirty="0">
                <a:latin typeface="Courier New" pitchFamily="49" charset="0"/>
              </a:rPr>
              <a:t>  400599:  </a:t>
            </a:r>
            <a:r>
              <a:rPr lang="en-US" sz="1800" dirty="0" smtClean="0">
                <a:latin typeface="Courier New" pitchFamily="49" charset="0"/>
              </a:rPr>
              <a:t>e8 </a:t>
            </a:r>
            <a:r>
              <a:rPr lang="en-US" sz="1800" dirty="0">
                <a:latin typeface="Courier New" pitchFamily="49" charset="0"/>
              </a:rPr>
              <a:t>f2 </a:t>
            </a:r>
            <a:r>
              <a:rPr lang="en-US" sz="1800" dirty="0" err="1">
                <a:latin typeface="Courier New" pitchFamily="49" charset="0"/>
              </a:rPr>
              <a:t>ff</a:t>
            </a:r>
            <a:r>
              <a:rPr lang="en-US" sz="1800" dirty="0">
                <a:latin typeface="Courier New" pitchFamily="49" charset="0"/>
              </a:rPr>
              <a:t> </a:t>
            </a:r>
            <a:r>
              <a:rPr lang="en-US" sz="1800" dirty="0" err="1">
                <a:latin typeface="Courier New" pitchFamily="49" charset="0"/>
              </a:rPr>
              <a:t>ff</a:t>
            </a:r>
            <a:r>
              <a:rPr lang="en-US" sz="1800" dirty="0">
                <a:latin typeface="Courier New" pitchFamily="49" charset="0"/>
              </a:rPr>
              <a:t> </a:t>
            </a:r>
            <a:r>
              <a:rPr lang="en-US" sz="1800" dirty="0" err="1">
                <a:latin typeface="Courier New" pitchFamily="49" charset="0"/>
              </a:rPr>
              <a:t>ff</a:t>
            </a:r>
            <a:r>
              <a:rPr lang="en-US" sz="1800" dirty="0">
                <a:latin typeface="Courier New" pitchFamily="49" charset="0"/>
              </a:rPr>
              <a:t>   </a:t>
            </a:r>
            <a:r>
              <a:rPr lang="en-US" sz="1800" dirty="0" err="1" smtClean="0">
                <a:latin typeface="Courier New" pitchFamily="49" charset="0"/>
              </a:rPr>
              <a:t>callq</a:t>
            </a:r>
            <a:r>
              <a:rPr lang="en-US" sz="1800" dirty="0" smtClean="0">
                <a:latin typeface="Courier New" pitchFamily="49" charset="0"/>
              </a:rPr>
              <a:t>  </a:t>
            </a:r>
            <a:r>
              <a:rPr lang="en-US" sz="1800" dirty="0">
                <a:latin typeface="Courier New" pitchFamily="49" charset="0"/>
              </a:rPr>
              <a:t>400590 &lt;plus&gt;</a:t>
            </a:r>
          </a:p>
          <a:p>
            <a:pPr algn="l">
              <a:tabLst>
                <a:tab pos="457200" algn="l"/>
                <a:tab pos="1485900" algn="l"/>
              </a:tabLst>
            </a:pPr>
            <a:r>
              <a:rPr lang="en-US" sz="1800" dirty="0">
                <a:latin typeface="Courier New" pitchFamily="49" charset="0"/>
              </a:rPr>
              <a:t>  40059e:  </a:t>
            </a:r>
            <a:r>
              <a:rPr lang="en-US" sz="1800" dirty="0" smtClean="0">
                <a:latin typeface="Courier New" pitchFamily="49" charset="0"/>
              </a:rPr>
              <a:t>48 </a:t>
            </a:r>
            <a:r>
              <a:rPr lang="en-US" sz="1800" dirty="0">
                <a:latin typeface="Courier New" pitchFamily="49" charset="0"/>
              </a:rPr>
              <a:t>89 03         </a:t>
            </a:r>
            <a:r>
              <a:rPr lang="en-US" sz="1800" dirty="0" err="1" smtClean="0">
                <a:latin typeface="Courier New" pitchFamily="49" charset="0"/>
              </a:rPr>
              <a:t>mov</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rax</a:t>
            </a:r>
            <a:r>
              <a:rPr lang="en-US" sz="1800" dirty="0">
                <a:latin typeface="Courier New" pitchFamily="49" charset="0"/>
              </a:rPr>
              <a:t>,(%</a:t>
            </a:r>
            <a:r>
              <a:rPr lang="en-US" sz="1800" dirty="0" err="1">
                <a:latin typeface="Courier New" pitchFamily="49" charset="0"/>
              </a:rPr>
              <a:t>rbx</a:t>
            </a:r>
            <a:r>
              <a:rPr lang="en-US" sz="1800" dirty="0">
                <a:latin typeface="Courier New" pitchFamily="49" charset="0"/>
              </a:rPr>
              <a:t>)</a:t>
            </a:r>
          </a:p>
          <a:p>
            <a:pPr algn="l">
              <a:tabLst>
                <a:tab pos="457200" algn="l"/>
                <a:tab pos="1485900" algn="l"/>
              </a:tabLst>
            </a:pPr>
            <a:r>
              <a:rPr lang="en-US" sz="1800" dirty="0">
                <a:latin typeface="Courier New" pitchFamily="49" charset="0"/>
              </a:rPr>
              <a:t>  4005a1:  </a:t>
            </a:r>
            <a:r>
              <a:rPr lang="en-US" sz="1800" dirty="0" smtClean="0">
                <a:latin typeface="Courier New" pitchFamily="49" charset="0"/>
              </a:rPr>
              <a:t>5b               pop    </a:t>
            </a:r>
            <a:r>
              <a:rPr lang="en-US" sz="1800" dirty="0">
                <a:latin typeface="Courier New" pitchFamily="49" charset="0"/>
              </a:rPr>
              <a:t>%</a:t>
            </a:r>
            <a:r>
              <a:rPr lang="en-US" sz="1800" dirty="0" err="1">
                <a:latin typeface="Courier New" pitchFamily="49" charset="0"/>
              </a:rPr>
              <a:t>rbx</a:t>
            </a:r>
            <a:endParaRPr lang="en-US" sz="1800" dirty="0">
              <a:latin typeface="Courier New" pitchFamily="49" charset="0"/>
            </a:endParaRPr>
          </a:p>
          <a:p>
            <a:pPr algn="l">
              <a:tabLst>
                <a:tab pos="457200" algn="l"/>
                <a:tab pos="1485900" algn="l"/>
              </a:tabLst>
            </a:pPr>
            <a:r>
              <a:rPr lang="en-US" sz="1800" dirty="0">
                <a:latin typeface="Courier New" pitchFamily="49" charset="0"/>
              </a:rPr>
              <a:t>  4005a2:  </a:t>
            </a:r>
            <a:r>
              <a:rPr lang="en-US" sz="1800" dirty="0" smtClean="0">
                <a:latin typeface="Courier New" pitchFamily="49" charset="0"/>
              </a:rPr>
              <a:t>c3               </a:t>
            </a:r>
            <a:r>
              <a:rPr lang="en-US" sz="1800" dirty="0" err="1" smtClean="0">
                <a:latin typeface="Courier New" pitchFamily="49" charset="0"/>
              </a:rPr>
              <a:t>retq</a:t>
            </a:r>
            <a:endParaRPr lang="en-US" sz="1800" dirty="0">
              <a:latin typeface="Courier New" pitchFamily="49" charset="0"/>
            </a:endParaRPr>
          </a:p>
        </p:txBody>
      </p:sp>
    </p:spTree>
    <p:extLst>
      <p:ext uri="{BB962C8B-B14F-4D97-AF65-F5344CB8AC3E}">
        <p14:creationId xmlns:p14="http://schemas.microsoft.com/office/powerpoint/2010/main" val="41754071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4191000" y="1143000"/>
            <a:ext cx="260350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Calibri" pitchFamily="34" charset="0"/>
              </a:rPr>
              <a:t>Disassembled</a:t>
            </a:r>
          </a:p>
          <a:p>
            <a:pPr marL="223838" indent="-223838" defTabSz="895350">
              <a:lnSpc>
                <a:spcPct val="100000"/>
              </a:lnSpc>
            </a:pPr>
            <a:endParaRPr lang="en-US" sz="2400" dirty="0">
              <a:solidFill>
                <a:schemeClr val="tx2"/>
              </a:solidFill>
              <a:latin typeface="Calibri" pitchFamily="34" charset="0"/>
            </a:endParaRPr>
          </a:p>
        </p:txBody>
      </p:sp>
      <p:sp>
        <p:nvSpPr>
          <p:cNvPr id="154627" name="Rectangle 3"/>
          <p:cNvSpPr>
            <a:spLocks noChangeArrowheads="1"/>
          </p:cNvSpPr>
          <p:nvPr/>
        </p:nvSpPr>
        <p:spPr bwMode="auto">
          <a:xfrm>
            <a:off x="2297113" y="1705039"/>
            <a:ext cx="6846887" cy="1839478"/>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lgn="l">
              <a:tabLst>
                <a:tab pos="457200" algn="l"/>
                <a:tab pos="1485900" algn="l"/>
              </a:tabLst>
            </a:pPr>
            <a:r>
              <a:rPr lang="en-US" sz="1800" dirty="0">
                <a:latin typeface="Courier New" pitchFamily="49" charset="0"/>
              </a:rPr>
              <a:t>Dump of assembler code for function </a:t>
            </a:r>
            <a:r>
              <a:rPr lang="en-US" sz="1800" dirty="0" err="1">
                <a:latin typeface="Courier New" pitchFamily="49" charset="0"/>
              </a:rPr>
              <a:t>sumstore</a:t>
            </a:r>
            <a:r>
              <a:rPr lang="en-US" sz="1800" dirty="0">
                <a:latin typeface="Courier New" pitchFamily="49" charset="0"/>
              </a:rPr>
              <a:t>:</a:t>
            </a:r>
          </a:p>
          <a:p>
            <a:pPr algn="l">
              <a:tabLst>
                <a:tab pos="457200" algn="l"/>
                <a:tab pos="1485900" algn="l"/>
              </a:tabLst>
            </a:pPr>
            <a:r>
              <a:rPr lang="en-US" sz="1800" dirty="0" smtClean="0">
                <a:latin typeface="Courier New" pitchFamily="49" charset="0"/>
              </a:rPr>
              <a:t> 0x0000000000400595 </a:t>
            </a:r>
            <a:r>
              <a:rPr lang="en-US" sz="1800" dirty="0">
                <a:latin typeface="Courier New" pitchFamily="49" charset="0"/>
              </a:rPr>
              <a:t>&lt;+0&gt;</a:t>
            </a:r>
            <a:r>
              <a:rPr lang="en-US" sz="1800" dirty="0" smtClean="0">
                <a:latin typeface="Courier New" pitchFamily="49" charset="0"/>
              </a:rPr>
              <a:t>: push   </a:t>
            </a:r>
            <a:r>
              <a:rPr lang="en-US" sz="1800" dirty="0">
                <a:latin typeface="Courier New" pitchFamily="49" charset="0"/>
              </a:rPr>
              <a:t>%</a:t>
            </a:r>
            <a:r>
              <a:rPr lang="en-US" sz="1800" dirty="0" err="1">
                <a:latin typeface="Courier New" pitchFamily="49" charset="0"/>
              </a:rPr>
              <a:t>rbx</a:t>
            </a:r>
            <a:endParaRPr lang="en-US" sz="1800" dirty="0">
              <a:latin typeface="Courier New" pitchFamily="49" charset="0"/>
            </a:endParaRPr>
          </a:p>
          <a:p>
            <a:pPr algn="l">
              <a:tabLst>
                <a:tab pos="457200" algn="l"/>
                <a:tab pos="1485900" algn="l"/>
              </a:tabLst>
            </a:pPr>
            <a:r>
              <a:rPr lang="en-US" sz="1800" dirty="0" smtClean="0">
                <a:latin typeface="Courier New" pitchFamily="49" charset="0"/>
              </a:rPr>
              <a:t> 0x0000000000400596 </a:t>
            </a:r>
            <a:r>
              <a:rPr lang="en-US" sz="1800" dirty="0">
                <a:latin typeface="Courier New" pitchFamily="49" charset="0"/>
              </a:rPr>
              <a:t>&lt;+1&gt;: </a:t>
            </a:r>
            <a:r>
              <a:rPr lang="en-US" sz="1800" dirty="0" err="1" smtClean="0">
                <a:latin typeface="Courier New" pitchFamily="49" charset="0"/>
              </a:rPr>
              <a:t>mov</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rdx</a:t>
            </a:r>
            <a:r>
              <a:rPr lang="en-US" sz="1800" dirty="0">
                <a:latin typeface="Courier New" pitchFamily="49" charset="0"/>
              </a:rPr>
              <a:t>,%</a:t>
            </a:r>
            <a:r>
              <a:rPr lang="en-US" sz="1800" dirty="0" err="1">
                <a:latin typeface="Courier New" pitchFamily="49" charset="0"/>
              </a:rPr>
              <a:t>rbx</a:t>
            </a:r>
            <a:endParaRPr lang="en-US" sz="1800" dirty="0">
              <a:latin typeface="Courier New" pitchFamily="49" charset="0"/>
            </a:endParaRPr>
          </a:p>
          <a:p>
            <a:pPr algn="l">
              <a:tabLst>
                <a:tab pos="457200" algn="l"/>
                <a:tab pos="1485900" algn="l"/>
              </a:tabLst>
            </a:pPr>
            <a:r>
              <a:rPr lang="en-US" sz="1800" dirty="0" smtClean="0">
                <a:latin typeface="Courier New" pitchFamily="49" charset="0"/>
              </a:rPr>
              <a:t> 0x0000000000400599 </a:t>
            </a:r>
            <a:r>
              <a:rPr lang="en-US" sz="1800" dirty="0">
                <a:latin typeface="Courier New" pitchFamily="49" charset="0"/>
              </a:rPr>
              <a:t>&lt;+4&gt;</a:t>
            </a:r>
            <a:r>
              <a:rPr lang="en-US" sz="1800" dirty="0" smtClean="0">
                <a:latin typeface="Courier New" pitchFamily="49" charset="0"/>
              </a:rPr>
              <a:t>: </a:t>
            </a:r>
            <a:r>
              <a:rPr lang="en-US" sz="1800" dirty="0" err="1" smtClean="0">
                <a:latin typeface="Courier New" pitchFamily="49" charset="0"/>
              </a:rPr>
              <a:t>callq</a:t>
            </a:r>
            <a:r>
              <a:rPr lang="en-US" sz="1800" dirty="0" smtClean="0">
                <a:latin typeface="Courier New" pitchFamily="49" charset="0"/>
              </a:rPr>
              <a:t>  0x400590 &lt;</a:t>
            </a:r>
            <a:r>
              <a:rPr lang="en-US" sz="1800" dirty="0">
                <a:latin typeface="Courier New" pitchFamily="49" charset="0"/>
              </a:rPr>
              <a:t>plus&gt;</a:t>
            </a:r>
          </a:p>
          <a:p>
            <a:pPr algn="l">
              <a:tabLst>
                <a:tab pos="457200" algn="l"/>
                <a:tab pos="1485900" algn="l"/>
              </a:tabLst>
            </a:pPr>
            <a:r>
              <a:rPr lang="en-US" sz="1800" dirty="0" smtClean="0">
                <a:latin typeface="Courier New" pitchFamily="49" charset="0"/>
              </a:rPr>
              <a:t> 0x000000000040059e </a:t>
            </a:r>
            <a:r>
              <a:rPr lang="en-US" sz="1800" dirty="0">
                <a:latin typeface="Courier New" pitchFamily="49" charset="0"/>
              </a:rPr>
              <a:t>&lt;+9&gt;: </a:t>
            </a:r>
            <a:r>
              <a:rPr lang="en-US" sz="1800" dirty="0" err="1" smtClean="0">
                <a:latin typeface="Courier New" pitchFamily="49" charset="0"/>
              </a:rPr>
              <a:t>mov</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rax</a:t>
            </a:r>
            <a:r>
              <a:rPr lang="en-US" sz="1800" dirty="0">
                <a:latin typeface="Courier New" pitchFamily="49" charset="0"/>
              </a:rPr>
              <a:t>,(%</a:t>
            </a:r>
            <a:r>
              <a:rPr lang="en-US" sz="1800" dirty="0" err="1">
                <a:latin typeface="Courier New" pitchFamily="49" charset="0"/>
              </a:rPr>
              <a:t>rbx</a:t>
            </a:r>
            <a:r>
              <a:rPr lang="en-US" sz="1800" dirty="0">
                <a:latin typeface="Courier New" pitchFamily="49" charset="0"/>
              </a:rPr>
              <a:t>)</a:t>
            </a:r>
          </a:p>
          <a:p>
            <a:pPr algn="l">
              <a:tabLst>
                <a:tab pos="457200" algn="l"/>
                <a:tab pos="1485900" algn="l"/>
              </a:tabLst>
            </a:pPr>
            <a:r>
              <a:rPr lang="en-US" sz="1800" dirty="0" smtClean="0">
                <a:latin typeface="Courier New" pitchFamily="49" charset="0"/>
              </a:rPr>
              <a:t> 0x00000000004005a1 </a:t>
            </a:r>
            <a:r>
              <a:rPr lang="en-US" sz="1800" dirty="0">
                <a:latin typeface="Courier New" pitchFamily="49" charset="0"/>
              </a:rPr>
              <a:t>&lt;+12&gt;</a:t>
            </a:r>
            <a:r>
              <a:rPr lang="en-US" sz="1800" dirty="0" smtClean="0">
                <a:latin typeface="Courier New" pitchFamily="49" charset="0"/>
              </a:rPr>
              <a:t>:pop    </a:t>
            </a:r>
            <a:r>
              <a:rPr lang="en-US" sz="1800" dirty="0">
                <a:latin typeface="Courier New" pitchFamily="49" charset="0"/>
              </a:rPr>
              <a:t>%</a:t>
            </a:r>
            <a:r>
              <a:rPr lang="en-US" sz="1800" dirty="0" err="1">
                <a:latin typeface="Courier New" pitchFamily="49" charset="0"/>
              </a:rPr>
              <a:t>rbx</a:t>
            </a:r>
            <a:endParaRPr lang="en-US" sz="1800" dirty="0">
              <a:latin typeface="Courier New" pitchFamily="49" charset="0"/>
            </a:endParaRPr>
          </a:p>
          <a:p>
            <a:pPr algn="l">
              <a:tabLst>
                <a:tab pos="457200" algn="l"/>
                <a:tab pos="1485900" algn="l"/>
              </a:tabLst>
            </a:pPr>
            <a:r>
              <a:rPr lang="en-US" sz="1800" dirty="0" smtClean="0">
                <a:latin typeface="Courier New" pitchFamily="49" charset="0"/>
              </a:rPr>
              <a:t> 0x00000000004005a2 </a:t>
            </a:r>
            <a:r>
              <a:rPr lang="en-US" sz="1800" dirty="0">
                <a:latin typeface="Courier New" pitchFamily="49" charset="0"/>
              </a:rPr>
              <a:t>&lt;+13&gt;</a:t>
            </a:r>
            <a:r>
              <a:rPr lang="en-US" sz="1800" dirty="0" smtClean="0">
                <a:latin typeface="Courier New" pitchFamily="49" charset="0"/>
              </a:rPr>
              <a:t>:</a:t>
            </a:r>
            <a:r>
              <a:rPr lang="en-US" sz="1800" dirty="0" err="1" smtClean="0">
                <a:latin typeface="Courier New" pitchFamily="49" charset="0"/>
              </a:rPr>
              <a:t>retq</a:t>
            </a:r>
            <a:r>
              <a:rPr lang="en-US" sz="1800" dirty="0" smtClean="0">
                <a:latin typeface="Courier New" pitchFamily="49" charset="0"/>
              </a:rPr>
              <a:t> </a:t>
            </a:r>
            <a:endParaRPr lang="en-US" sz="1800" i="1" dirty="0">
              <a:latin typeface="Courier New" pitchFamily="49" charset="0"/>
            </a:endParaRPr>
          </a:p>
        </p:txBody>
      </p:sp>
      <p:sp>
        <p:nvSpPr>
          <p:cNvPr id="154628" name="Rectangle 4"/>
          <p:cNvSpPr>
            <a:spLocks noGrp="1" noChangeArrowheads="1"/>
          </p:cNvSpPr>
          <p:nvPr>
            <p:ph type="title"/>
          </p:nvPr>
        </p:nvSpPr>
        <p:spPr>
          <a:xfrm>
            <a:off x="533400" y="417512"/>
            <a:ext cx="6248400" cy="573088"/>
          </a:xfrm>
        </p:spPr>
        <p:txBody>
          <a:bodyPr/>
          <a:lstStyle/>
          <a:p>
            <a:r>
              <a:rPr lang="en-US" dirty="0"/>
              <a:t>Alternate Disassembly</a:t>
            </a:r>
          </a:p>
        </p:txBody>
      </p:sp>
      <p:sp>
        <p:nvSpPr>
          <p:cNvPr id="154629" name="Rectangle 5"/>
          <p:cNvSpPr>
            <a:spLocks noGrp="1" noChangeArrowheads="1"/>
          </p:cNvSpPr>
          <p:nvPr>
            <p:ph type="body" idx="1"/>
          </p:nvPr>
        </p:nvSpPr>
        <p:spPr>
          <a:xfrm>
            <a:off x="2297113" y="4195763"/>
            <a:ext cx="6300787" cy="2249487"/>
          </a:xfrm>
        </p:spPr>
        <p:txBody>
          <a:bodyPr/>
          <a:lstStyle/>
          <a:p>
            <a:r>
              <a:rPr lang="en-US" dirty="0"/>
              <a:t>Within </a:t>
            </a:r>
            <a:r>
              <a:rPr lang="en-US" dirty="0" err="1"/>
              <a:t>gdb</a:t>
            </a:r>
            <a:r>
              <a:rPr lang="en-US" dirty="0"/>
              <a:t> Debugger</a:t>
            </a:r>
          </a:p>
          <a:p>
            <a:pPr lvl="1">
              <a:buFont typeface="Wingdings" pitchFamily="2" charset="2"/>
              <a:buNone/>
            </a:pPr>
            <a:r>
              <a:rPr lang="en-US" b="1" dirty="0" err="1">
                <a:latin typeface="Courier New" pitchFamily="49" charset="0"/>
              </a:rPr>
              <a:t>gdb</a:t>
            </a:r>
            <a:r>
              <a:rPr lang="en-US" b="1" dirty="0">
                <a:latin typeface="Courier New" pitchFamily="49" charset="0"/>
              </a:rPr>
              <a:t> </a:t>
            </a:r>
            <a:r>
              <a:rPr lang="en-US" b="1" dirty="0" smtClean="0">
                <a:latin typeface="Courier New" pitchFamily="49" charset="0"/>
              </a:rPr>
              <a:t>sum</a:t>
            </a:r>
            <a:endParaRPr lang="en-US" b="1" dirty="0">
              <a:latin typeface="Courier New" pitchFamily="49" charset="0"/>
            </a:endParaRPr>
          </a:p>
          <a:p>
            <a:pPr lvl="1">
              <a:buFont typeface="Wingdings" pitchFamily="2" charset="2"/>
              <a:buNone/>
            </a:pPr>
            <a:r>
              <a:rPr lang="en-US" b="1" dirty="0">
                <a:latin typeface="Courier New" pitchFamily="49" charset="0"/>
              </a:rPr>
              <a:t>disassemble </a:t>
            </a:r>
            <a:r>
              <a:rPr lang="en-US" b="1" dirty="0" err="1" smtClean="0">
                <a:latin typeface="Courier New" pitchFamily="49" charset="0"/>
              </a:rPr>
              <a:t>sumstore</a:t>
            </a:r>
            <a:endParaRPr lang="en-US" b="1" dirty="0">
              <a:latin typeface="Courier New" pitchFamily="49" charset="0"/>
            </a:endParaRPr>
          </a:p>
          <a:p>
            <a:pPr lvl="1"/>
            <a:r>
              <a:rPr lang="en-US" dirty="0"/>
              <a:t>Disassemble procedure</a:t>
            </a:r>
          </a:p>
          <a:p>
            <a:pPr lvl="1">
              <a:buFont typeface="Wingdings" pitchFamily="2" charset="2"/>
              <a:buNone/>
            </a:pPr>
            <a:r>
              <a:rPr lang="en-US" b="1" dirty="0" smtClean="0">
                <a:latin typeface="Courier New" pitchFamily="49" charset="0"/>
              </a:rPr>
              <a:t>x/14xb </a:t>
            </a:r>
            <a:r>
              <a:rPr lang="en-US" b="1" dirty="0" err="1" smtClean="0">
                <a:latin typeface="Courier New" pitchFamily="49" charset="0"/>
              </a:rPr>
              <a:t>sumstore</a:t>
            </a:r>
            <a:endParaRPr lang="en-US" b="1" dirty="0">
              <a:latin typeface="Courier New" pitchFamily="49" charset="0"/>
            </a:endParaRPr>
          </a:p>
          <a:p>
            <a:pPr lvl="1"/>
            <a:r>
              <a:rPr lang="en-US" dirty="0"/>
              <a:t>Examine the </a:t>
            </a:r>
            <a:r>
              <a:rPr lang="en-US" dirty="0" smtClean="0"/>
              <a:t>14 </a:t>
            </a:r>
            <a:r>
              <a:rPr lang="en-US" dirty="0"/>
              <a:t>bytes starting at </a:t>
            </a:r>
            <a:r>
              <a:rPr lang="en-US" dirty="0" err="1" smtClean="0">
                <a:latin typeface="Courier New" pitchFamily="49" charset="0"/>
              </a:rPr>
              <a:t>sumstore</a:t>
            </a:r>
            <a:endParaRPr lang="en-US" dirty="0">
              <a:latin typeface="Courier New" pitchFamily="49" charset="0"/>
            </a:endParaRPr>
          </a:p>
          <a:p>
            <a:pPr lvl="1"/>
            <a:endParaRPr lang="en-US" dirty="0"/>
          </a:p>
        </p:txBody>
      </p:sp>
      <p:sp>
        <p:nvSpPr>
          <p:cNvPr id="154630" name="Rectangle 6"/>
          <p:cNvSpPr>
            <a:spLocks noChangeArrowheads="1"/>
          </p:cNvSpPr>
          <p:nvPr/>
        </p:nvSpPr>
        <p:spPr bwMode="auto">
          <a:xfrm>
            <a:off x="685800" y="1066800"/>
            <a:ext cx="130810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Calibri" pitchFamily="34" charset="0"/>
              </a:rPr>
              <a:t>Object</a:t>
            </a:r>
          </a:p>
          <a:p>
            <a:pPr marL="223838" indent="-223838" defTabSz="895350">
              <a:lnSpc>
                <a:spcPct val="100000"/>
              </a:lnSpc>
            </a:pPr>
            <a:endParaRPr lang="en-US" sz="2400" dirty="0">
              <a:solidFill>
                <a:schemeClr val="tx2"/>
              </a:solidFill>
              <a:latin typeface="Calibri" pitchFamily="34" charset="0"/>
            </a:endParaRPr>
          </a:p>
        </p:txBody>
      </p:sp>
      <p:sp>
        <p:nvSpPr>
          <p:cNvPr id="154631" name="Rectangle 7"/>
          <p:cNvSpPr>
            <a:spLocks noChangeArrowheads="1"/>
          </p:cNvSpPr>
          <p:nvPr/>
        </p:nvSpPr>
        <p:spPr bwMode="auto">
          <a:xfrm>
            <a:off x="304800" y="1524000"/>
            <a:ext cx="1828800" cy="4244753"/>
          </a:xfrm>
          <a:prstGeom prst="rect">
            <a:avLst/>
          </a:prstGeom>
          <a:solidFill>
            <a:schemeClr val="accent2">
              <a:lumMod val="20000"/>
              <a:lumOff val="80000"/>
            </a:schemeClr>
          </a:solidFill>
          <a:ln w="12700">
            <a:solidFill>
              <a:schemeClr val="tx1"/>
            </a:solidFill>
            <a:miter lim="800000"/>
            <a:headEnd/>
            <a:tailEnd/>
          </a:ln>
          <a:effectLst/>
        </p:spPr>
        <p:txBody>
          <a:bodyPr wrap="square" lIns="90487" tIns="44450" rIns="90487" bIns="44450">
            <a:spAutoFit/>
          </a:bodyPr>
          <a:lstStyle/>
          <a:p>
            <a:pPr algn="l">
              <a:lnSpc>
                <a:spcPct val="100000"/>
              </a:lnSpc>
              <a:tabLst>
                <a:tab pos="457200" algn="l"/>
                <a:tab pos="1485900" algn="l"/>
              </a:tabLst>
            </a:pPr>
            <a:r>
              <a:rPr lang="en-US" sz="1800" dirty="0" smtClean="0">
                <a:latin typeface="Courier New" pitchFamily="49" charset="0"/>
              </a:rPr>
              <a:t>0x0400595: </a:t>
            </a:r>
          </a:p>
          <a:p>
            <a:pPr algn="l">
              <a:lnSpc>
                <a:spcPct val="100000"/>
              </a:lnSpc>
              <a:tabLst>
                <a:tab pos="457200" algn="l"/>
                <a:tab pos="1485900" algn="l"/>
              </a:tabLst>
            </a:pPr>
            <a:r>
              <a:rPr lang="en-US" sz="1800" dirty="0" smtClean="0">
                <a:latin typeface="Courier New" pitchFamily="49" charset="0"/>
              </a:rPr>
              <a:t>   0x53</a:t>
            </a:r>
          </a:p>
          <a:p>
            <a:pPr algn="l">
              <a:lnSpc>
                <a:spcPct val="100000"/>
              </a:lnSpc>
              <a:tabLst>
                <a:tab pos="457200" algn="l"/>
                <a:tab pos="1485900" algn="l"/>
              </a:tabLst>
            </a:pPr>
            <a:r>
              <a:rPr lang="en-US" sz="1800" dirty="0" smtClean="0">
                <a:latin typeface="Courier New" pitchFamily="49" charset="0"/>
              </a:rPr>
              <a:t>   0x48</a:t>
            </a:r>
          </a:p>
          <a:p>
            <a:pPr algn="l">
              <a:lnSpc>
                <a:spcPct val="100000"/>
              </a:lnSpc>
              <a:tabLst>
                <a:tab pos="457200" algn="l"/>
                <a:tab pos="1485900" algn="l"/>
              </a:tabLst>
            </a:pPr>
            <a:r>
              <a:rPr lang="en-US" sz="1800" dirty="0" smtClean="0">
                <a:latin typeface="Courier New" pitchFamily="49" charset="0"/>
              </a:rPr>
              <a:t>   0x89</a:t>
            </a:r>
          </a:p>
          <a:p>
            <a:pPr algn="l">
              <a:lnSpc>
                <a:spcPct val="100000"/>
              </a:lnSpc>
              <a:tabLst>
                <a:tab pos="457200" algn="l"/>
                <a:tab pos="1485900" algn="l"/>
              </a:tabLst>
            </a:pPr>
            <a:r>
              <a:rPr lang="en-US" sz="1800" dirty="0" smtClean="0">
                <a:latin typeface="Courier New" pitchFamily="49" charset="0"/>
              </a:rPr>
              <a:t>   0xd3</a:t>
            </a:r>
          </a:p>
          <a:p>
            <a:pPr algn="l">
              <a:lnSpc>
                <a:spcPct val="100000"/>
              </a:lnSpc>
              <a:tabLst>
                <a:tab pos="457200" algn="l"/>
                <a:tab pos="1485900" algn="l"/>
              </a:tabLst>
            </a:pPr>
            <a:r>
              <a:rPr lang="en-US" sz="1800" dirty="0" smtClean="0">
                <a:latin typeface="Courier New" pitchFamily="49" charset="0"/>
              </a:rPr>
              <a:t>   0xe8</a:t>
            </a:r>
          </a:p>
          <a:p>
            <a:pPr algn="l">
              <a:lnSpc>
                <a:spcPct val="100000"/>
              </a:lnSpc>
              <a:tabLst>
                <a:tab pos="457200" algn="l"/>
                <a:tab pos="1485900" algn="l"/>
              </a:tabLst>
            </a:pPr>
            <a:r>
              <a:rPr lang="en-US" sz="1800" dirty="0" smtClean="0">
                <a:latin typeface="Courier New" pitchFamily="49" charset="0"/>
              </a:rPr>
              <a:t>   0xf2</a:t>
            </a:r>
          </a:p>
          <a:p>
            <a:pPr algn="l">
              <a:lnSpc>
                <a:spcPct val="100000"/>
              </a:lnSpc>
              <a:tabLst>
                <a:tab pos="457200" algn="l"/>
                <a:tab pos="1485900" algn="l"/>
              </a:tabLst>
            </a:pPr>
            <a:r>
              <a:rPr lang="en-US" sz="1800" dirty="0" smtClean="0">
                <a:latin typeface="Courier New" pitchFamily="49" charset="0"/>
              </a:rPr>
              <a:t>   0xff</a:t>
            </a:r>
          </a:p>
          <a:p>
            <a:pPr algn="l">
              <a:lnSpc>
                <a:spcPct val="100000"/>
              </a:lnSpc>
              <a:tabLst>
                <a:tab pos="457200" algn="l"/>
                <a:tab pos="1485900" algn="l"/>
              </a:tabLst>
            </a:pPr>
            <a:r>
              <a:rPr lang="en-US" sz="1800" dirty="0" smtClean="0">
                <a:latin typeface="Courier New" pitchFamily="49" charset="0"/>
              </a:rPr>
              <a:t>   0xff</a:t>
            </a:r>
          </a:p>
          <a:p>
            <a:pPr algn="l">
              <a:lnSpc>
                <a:spcPct val="100000"/>
              </a:lnSpc>
              <a:tabLst>
                <a:tab pos="457200" algn="l"/>
                <a:tab pos="1485900" algn="l"/>
              </a:tabLst>
            </a:pPr>
            <a:r>
              <a:rPr lang="en-US" sz="1800" dirty="0" smtClean="0">
                <a:latin typeface="Courier New" pitchFamily="49" charset="0"/>
              </a:rPr>
              <a:t>   0xff</a:t>
            </a:r>
          </a:p>
          <a:p>
            <a:pPr algn="l">
              <a:lnSpc>
                <a:spcPct val="100000"/>
              </a:lnSpc>
              <a:tabLst>
                <a:tab pos="457200" algn="l"/>
                <a:tab pos="1485900" algn="l"/>
              </a:tabLst>
            </a:pPr>
            <a:r>
              <a:rPr lang="en-US" sz="1800" dirty="0" smtClean="0">
                <a:latin typeface="Courier New" pitchFamily="49" charset="0"/>
              </a:rPr>
              <a:t>   0x48</a:t>
            </a:r>
          </a:p>
          <a:p>
            <a:pPr algn="l">
              <a:lnSpc>
                <a:spcPct val="100000"/>
              </a:lnSpc>
              <a:tabLst>
                <a:tab pos="457200" algn="l"/>
                <a:tab pos="1485900" algn="l"/>
              </a:tabLst>
            </a:pPr>
            <a:r>
              <a:rPr lang="en-US" sz="1800" dirty="0" smtClean="0">
                <a:latin typeface="Courier New" pitchFamily="49" charset="0"/>
              </a:rPr>
              <a:t>   0x89</a:t>
            </a:r>
          </a:p>
          <a:p>
            <a:pPr algn="l">
              <a:lnSpc>
                <a:spcPct val="100000"/>
              </a:lnSpc>
              <a:tabLst>
                <a:tab pos="457200" algn="l"/>
                <a:tab pos="1485900" algn="l"/>
              </a:tabLst>
            </a:pPr>
            <a:r>
              <a:rPr lang="en-US" sz="1800" dirty="0">
                <a:latin typeface="Courier New" pitchFamily="49" charset="0"/>
              </a:rPr>
              <a:t> </a:t>
            </a:r>
            <a:r>
              <a:rPr lang="en-US" sz="1800" dirty="0" smtClean="0">
                <a:latin typeface="Courier New" pitchFamily="49" charset="0"/>
              </a:rPr>
              <a:t>  0x03</a:t>
            </a:r>
          </a:p>
          <a:p>
            <a:pPr algn="l">
              <a:lnSpc>
                <a:spcPct val="100000"/>
              </a:lnSpc>
              <a:tabLst>
                <a:tab pos="457200" algn="l"/>
                <a:tab pos="1485900" algn="l"/>
              </a:tabLst>
            </a:pPr>
            <a:r>
              <a:rPr lang="en-US" sz="1800" dirty="0">
                <a:latin typeface="Courier New" pitchFamily="49" charset="0"/>
              </a:rPr>
              <a:t> </a:t>
            </a:r>
            <a:r>
              <a:rPr lang="en-US" sz="1800" dirty="0" smtClean="0">
                <a:latin typeface="Courier New" pitchFamily="49" charset="0"/>
              </a:rPr>
              <a:t>  0x5b</a:t>
            </a:r>
          </a:p>
          <a:p>
            <a:pPr algn="l">
              <a:lnSpc>
                <a:spcPct val="100000"/>
              </a:lnSpc>
              <a:tabLst>
                <a:tab pos="457200" algn="l"/>
                <a:tab pos="1485900" algn="l"/>
              </a:tabLst>
            </a:pPr>
            <a:r>
              <a:rPr lang="en-US" sz="1800" dirty="0">
                <a:latin typeface="Courier New" pitchFamily="49" charset="0"/>
              </a:rPr>
              <a:t> </a:t>
            </a:r>
            <a:r>
              <a:rPr lang="en-US" sz="1800" dirty="0" smtClean="0">
                <a:latin typeface="Courier New" pitchFamily="49" charset="0"/>
              </a:rPr>
              <a:t>  0xc3</a:t>
            </a:r>
            <a:endParaRPr lang="en-US" sz="1800" dirty="0">
              <a:latin typeface="Courier New" pitchFamily="49" charset="0"/>
            </a:endParaRPr>
          </a:p>
        </p:txBody>
      </p:sp>
    </p:spTree>
    <p:extLst>
      <p:ext uri="{BB962C8B-B14F-4D97-AF65-F5344CB8AC3E}">
        <p14:creationId xmlns:p14="http://schemas.microsoft.com/office/powerpoint/2010/main" val="13417705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57200" y="569912"/>
            <a:ext cx="7150100" cy="573088"/>
          </a:xfrm>
        </p:spPr>
        <p:txBody>
          <a:bodyPr/>
          <a:lstStyle/>
          <a:p>
            <a:r>
              <a:rPr lang="en-US"/>
              <a:t>What Can be Disassembled?</a:t>
            </a:r>
          </a:p>
        </p:txBody>
      </p:sp>
      <p:sp>
        <p:nvSpPr>
          <p:cNvPr id="155651" name="Rectangle 3"/>
          <p:cNvSpPr>
            <a:spLocks noGrp="1" noChangeArrowheads="1"/>
          </p:cNvSpPr>
          <p:nvPr>
            <p:ph type="body" idx="1"/>
          </p:nvPr>
        </p:nvSpPr>
        <p:spPr>
          <a:xfrm>
            <a:off x="290513" y="5551488"/>
            <a:ext cx="8624887" cy="1306512"/>
          </a:xfrm>
        </p:spPr>
        <p:txBody>
          <a:bodyPr/>
          <a:lstStyle/>
          <a:p>
            <a:r>
              <a:rPr lang="en-US" dirty="0"/>
              <a:t>Anything that can be interpreted as executable code</a:t>
            </a:r>
          </a:p>
          <a:p>
            <a:r>
              <a:rPr lang="en-US" dirty="0" err="1"/>
              <a:t>Disassembler</a:t>
            </a:r>
            <a:r>
              <a:rPr lang="en-US" dirty="0"/>
              <a:t> examines bytes and reconstructs assembly source</a:t>
            </a:r>
          </a:p>
        </p:txBody>
      </p:sp>
      <p:sp>
        <p:nvSpPr>
          <p:cNvPr id="155652" name="Rectangle 4"/>
          <p:cNvSpPr>
            <a:spLocks noChangeArrowheads="1"/>
          </p:cNvSpPr>
          <p:nvPr/>
        </p:nvSpPr>
        <p:spPr bwMode="auto">
          <a:xfrm>
            <a:off x="533400" y="1585912"/>
            <a:ext cx="8153400" cy="3671888"/>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objdump</a:t>
            </a:r>
            <a:r>
              <a:rPr lang="en-US" sz="1800" dirty="0">
                <a:latin typeface="Courier New" pitchFamily="49" charset="0"/>
              </a:rPr>
              <a:t> -</a:t>
            </a:r>
            <a:r>
              <a:rPr lang="en-US" sz="1800" dirty="0" err="1">
                <a:latin typeface="Courier New" pitchFamily="49" charset="0"/>
              </a:rPr>
              <a:t>d</a:t>
            </a:r>
            <a:r>
              <a:rPr lang="en-US" sz="1800" dirty="0">
                <a:latin typeface="Courier New" pitchFamily="49" charset="0"/>
              </a:rPr>
              <a:t> WINWORD.EXE</a:t>
            </a:r>
          </a:p>
          <a:p>
            <a:pPr algn="l">
              <a:lnSpc>
                <a:spcPct val="100000"/>
              </a:lnSpc>
              <a:tabLst>
                <a:tab pos="457200" algn="l"/>
                <a:tab pos="1485900" algn="l"/>
              </a:tabLst>
            </a:pP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WINWORD.EXE:  </a:t>
            </a:r>
            <a:r>
              <a:rPr lang="en-US" sz="1800" dirty="0" smtClean="0">
                <a:latin typeface="Courier New" pitchFamily="49" charset="0"/>
              </a:rPr>
              <a:t> file </a:t>
            </a:r>
            <a:r>
              <a:rPr lang="en-US" sz="1800" dirty="0">
                <a:latin typeface="Courier New" pitchFamily="49" charset="0"/>
              </a:rPr>
              <a:t>format pei-i386</a:t>
            </a:r>
          </a:p>
          <a:p>
            <a:pPr algn="l">
              <a:lnSpc>
                <a:spcPct val="100000"/>
              </a:lnSpc>
              <a:tabLst>
                <a:tab pos="457200" algn="l"/>
                <a:tab pos="1485900" algn="l"/>
              </a:tabLst>
            </a:pP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No symbols in "WINWORD.EXE".</a:t>
            </a:r>
          </a:p>
          <a:p>
            <a:pPr algn="l">
              <a:lnSpc>
                <a:spcPct val="100000"/>
              </a:lnSpc>
              <a:tabLst>
                <a:tab pos="457200" algn="l"/>
                <a:tab pos="1485900" algn="l"/>
              </a:tabLst>
            </a:pPr>
            <a:r>
              <a:rPr lang="en-US" sz="1800" dirty="0">
                <a:latin typeface="Courier New" pitchFamily="49" charset="0"/>
              </a:rPr>
              <a:t>Disassembly of section .text:</a:t>
            </a:r>
          </a:p>
          <a:p>
            <a:pPr algn="l">
              <a:lnSpc>
                <a:spcPct val="100000"/>
              </a:lnSpc>
              <a:tabLst>
                <a:tab pos="457200" algn="l"/>
                <a:tab pos="1485900" algn="l"/>
              </a:tabLst>
            </a:pP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30001000 &lt;.text&gt;:</a:t>
            </a:r>
          </a:p>
          <a:p>
            <a:pPr algn="l">
              <a:lnSpc>
                <a:spcPct val="100000"/>
              </a:lnSpc>
              <a:tabLst>
                <a:tab pos="457200" algn="l"/>
                <a:tab pos="1485900" algn="l"/>
              </a:tabLst>
            </a:pPr>
            <a:r>
              <a:rPr lang="en-US" sz="1800" dirty="0">
                <a:latin typeface="Courier New" pitchFamily="49" charset="0"/>
              </a:rPr>
              <a:t>30001000</a:t>
            </a:r>
            <a:r>
              <a:rPr lang="en-US" sz="1800" dirty="0" smtClean="0">
                <a:latin typeface="Courier New" pitchFamily="49" charset="0"/>
              </a:rPr>
              <a:t>:  55             push   </a:t>
            </a:r>
            <a:r>
              <a:rPr lang="en-US" sz="1800" dirty="0">
                <a:latin typeface="Courier New" pitchFamily="49" charset="0"/>
              </a:rPr>
              <a:t>%</a:t>
            </a:r>
            <a:r>
              <a:rPr lang="en-US" sz="1800" dirty="0" err="1">
                <a:latin typeface="Courier New" pitchFamily="49" charset="0"/>
              </a:rPr>
              <a:t>ebp</a:t>
            </a: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30001001</a:t>
            </a:r>
            <a:r>
              <a:rPr lang="en-US" sz="1800" dirty="0" smtClean="0">
                <a:latin typeface="Courier New" pitchFamily="49" charset="0"/>
              </a:rPr>
              <a:t>:  8b </a:t>
            </a:r>
            <a:r>
              <a:rPr lang="en-US" sz="1800" dirty="0" err="1">
                <a:latin typeface="Courier New" pitchFamily="49" charset="0"/>
              </a:rPr>
              <a:t>ec</a:t>
            </a:r>
            <a:r>
              <a:rPr lang="en-US" sz="1800" dirty="0">
                <a:latin typeface="Courier New" pitchFamily="49" charset="0"/>
              </a:rPr>
              <a:t>         </a:t>
            </a:r>
            <a:r>
              <a:rPr lang="en-US" sz="1800" dirty="0" smtClean="0">
                <a:latin typeface="Courier New" pitchFamily="49" charset="0"/>
              </a:rPr>
              <a:t> </a:t>
            </a:r>
            <a:r>
              <a:rPr lang="en-US" sz="1800" dirty="0" err="1" smtClean="0">
                <a:latin typeface="Courier New" pitchFamily="49" charset="0"/>
              </a:rPr>
              <a:t>mov</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esp,%ebp</a:t>
            </a: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30001003</a:t>
            </a:r>
            <a:r>
              <a:rPr lang="en-US" sz="1800" dirty="0" smtClean="0">
                <a:latin typeface="Courier New" pitchFamily="49" charset="0"/>
              </a:rPr>
              <a:t>:  6a </a:t>
            </a:r>
            <a:r>
              <a:rPr lang="en-US" sz="1800" dirty="0">
                <a:latin typeface="Courier New" pitchFamily="49" charset="0"/>
              </a:rPr>
              <a:t>ff         </a:t>
            </a:r>
            <a:r>
              <a:rPr lang="en-US" sz="1800" dirty="0" smtClean="0">
                <a:latin typeface="Courier New" pitchFamily="49" charset="0"/>
              </a:rPr>
              <a:t> push   </a:t>
            </a:r>
            <a:r>
              <a:rPr lang="en-US" sz="1800" dirty="0">
                <a:latin typeface="Courier New" pitchFamily="49" charset="0"/>
              </a:rPr>
              <a:t>$0xffffffff</a:t>
            </a:r>
          </a:p>
          <a:p>
            <a:pPr algn="l">
              <a:lnSpc>
                <a:spcPct val="100000"/>
              </a:lnSpc>
              <a:tabLst>
                <a:tab pos="457200" algn="l"/>
                <a:tab pos="1485900" algn="l"/>
              </a:tabLst>
            </a:pPr>
            <a:r>
              <a:rPr lang="en-US" sz="1800" dirty="0">
                <a:latin typeface="Courier New" pitchFamily="49" charset="0"/>
              </a:rPr>
              <a:t>30001005</a:t>
            </a:r>
            <a:r>
              <a:rPr lang="en-US" sz="1800" dirty="0" smtClean="0">
                <a:latin typeface="Courier New" pitchFamily="49" charset="0"/>
              </a:rPr>
              <a:t>:  68 </a:t>
            </a:r>
            <a:r>
              <a:rPr lang="en-US" sz="1800" dirty="0">
                <a:latin typeface="Courier New" pitchFamily="49" charset="0"/>
              </a:rPr>
              <a:t>90 10 00 30</a:t>
            </a:r>
            <a:r>
              <a:rPr lang="en-US" sz="1800" dirty="0" smtClean="0">
                <a:latin typeface="Courier New" pitchFamily="49" charset="0"/>
              </a:rPr>
              <a:t> push   </a:t>
            </a:r>
            <a:r>
              <a:rPr lang="en-US" sz="1800" dirty="0">
                <a:latin typeface="Courier New" pitchFamily="49" charset="0"/>
              </a:rPr>
              <a:t>$0x30001090</a:t>
            </a:r>
          </a:p>
          <a:p>
            <a:pPr algn="l">
              <a:lnSpc>
                <a:spcPct val="100000"/>
              </a:lnSpc>
              <a:tabLst>
                <a:tab pos="457200" algn="l"/>
                <a:tab pos="1485900" algn="l"/>
              </a:tabLst>
            </a:pPr>
            <a:r>
              <a:rPr lang="en-US" sz="1800" dirty="0">
                <a:latin typeface="Courier New" pitchFamily="49" charset="0"/>
              </a:rPr>
              <a:t>3000100a</a:t>
            </a:r>
            <a:r>
              <a:rPr lang="en-US" sz="1800" dirty="0" smtClean="0">
                <a:latin typeface="Courier New" pitchFamily="49" charset="0"/>
              </a:rPr>
              <a:t>:  68 </a:t>
            </a:r>
            <a:r>
              <a:rPr lang="en-US" sz="1800" dirty="0">
                <a:latin typeface="Courier New" pitchFamily="49" charset="0"/>
              </a:rPr>
              <a:t>91 dc 4c 30</a:t>
            </a:r>
            <a:r>
              <a:rPr lang="en-US" sz="1800" dirty="0" smtClean="0">
                <a:latin typeface="Courier New" pitchFamily="49" charset="0"/>
              </a:rPr>
              <a:t> push   </a:t>
            </a:r>
            <a:r>
              <a:rPr lang="en-US" sz="1800" dirty="0">
                <a:latin typeface="Courier New" pitchFamily="49" charset="0"/>
              </a:rPr>
              <a:t>$0x304cdc91</a:t>
            </a:r>
          </a:p>
        </p:txBody>
      </p:sp>
      <p:sp>
        <p:nvSpPr>
          <p:cNvPr id="2" name="Rectangle 1"/>
          <p:cNvSpPr/>
          <p:nvPr/>
        </p:nvSpPr>
        <p:spPr bwMode="auto">
          <a:xfrm>
            <a:off x="2133600" y="3858425"/>
            <a:ext cx="5334000" cy="13716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rgbClr val="FF0000"/>
                </a:solidFill>
                <a:latin typeface="Calibri" pitchFamily="34" charset="0"/>
              </a:rPr>
              <a:t>Reverse engineering forbidden by</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rgbClr val="FF0000"/>
                </a:solidFill>
                <a:latin typeface="Calibri" pitchFamily="34" charset="0"/>
              </a:rPr>
              <a:t>Microsoft End User License Agreement</a:t>
            </a:r>
          </a:p>
        </p:txBody>
      </p:sp>
    </p:spTree>
    <p:extLst>
      <p:ext uri="{BB962C8B-B14F-4D97-AF65-F5344CB8AC3E}">
        <p14:creationId xmlns:p14="http://schemas.microsoft.com/office/powerpoint/2010/main" val="21087572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p:cNvSpPr>
          <p:nvPr/>
        </p:nvSpPr>
        <p:spPr bwMode="auto">
          <a:xfrm>
            <a:off x="762000" y="4800600"/>
            <a:ext cx="3556000" cy="53340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%rsp</a:t>
            </a:r>
          </a:p>
        </p:txBody>
      </p:sp>
      <p:sp>
        <p:nvSpPr>
          <p:cNvPr id="27652" name="Rectangle 4"/>
          <p:cNvSpPr>
            <a:spLocks noGrp="1" noChangeArrowheads="1"/>
          </p:cNvSpPr>
          <p:nvPr>
            <p:ph type="title"/>
          </p:nvPr>
        </p:nvSpPr>
        <p:spPr>
          <a:ln/>
        </p:spPr>
        <p:txBody>
          <a:bodyPr/>
          <a:lstStyle/>
          <a:p>
            <a:pPr marL="119063" indent="-119063"/>
            <a:r>
              <a:rPr lang="en-US" dirty="0"/>
              <a:t>x86-64 Integer Registers</a:t>
            </a:r>
          </a:p>
        </p:txBody>
      </p:sp>
      <p:sp>
        <p:nvSpPr>
          <p:cNvPr id="27653" name="Rectangle 5"/>
          <p:cNvSpPr>
            <a:spLocks noGrp="1" noChangeArrowheads="1"/>
          </p:cNvSpPr>
          <p:nvPr>
            <p:ph type="body" idx="1"/>
          </p:nvPr>
        </p:nvSpPr>
        <p:spPr>
          <a:xfrm>
            <a:off x="318682" y="6019800"/>
            <a:ext cx="7329487" cy="838200"/>
          </a:xfrm>
          <a:ln/>
        </p:spPr>
        <p:txBody>
          <a:bodyPr/>
          <a:lstStyle/>
          <a:p>
            <a:pPr lvl="1"/>
            <a:r>
              <a:rPr lang="en-US" dirty="0" smtClean="0"/>
              <a:t>Can reference low-order 4 bytes (also low-order 1 &amp; 2 bytes)</a:t>
            </a:r>
          </a:p>
        </p:txBody>
      </p:sp>
      <p:sp>
        <p:nvSpPr>
          <p:cNvPr id="27654" name="Rectangle 6"/>
          <p:cNvSpPr>
            <a:spLocks/>
          </p:cNvSpPr>
          <p:nvPr/>
        </p:nvSpPr>
        <p:spPr bwMode="auto">
          <a:xfrm>
            <a:off x="2552700" y="11811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%eax</a:t>
            </a:r>
          </a:p>
        </p:txBody>
      </p:sp>
      <p:sp>
        <p:nvSpPr>
          <p:cNvPr id="27655" name="Rectangle 7"/>
          <p:cNvSpPr>
            <a:spLocks/>
          </p:cNvSpPr>
          <p:nvPr/>
        </p:nvSpPr>
        <p:spPr bwMode="auto">
          <a:xfrm>
            <a:off x="2552700" y="17907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%ebx</a:t>
            </a:r>
          </a:p>
        </p:txBody>
      </p:sp>
      <p:sp>
        <p:nvSpPr>
          <p:cNvPr id="27656" name="Rectangle 8"/>
          <p:cNvSpPr>
            <a:spLocks/>
          </p:cNvSpPr>
          <p:nvPr/>
        </p:nvSpPr>
        <p:spPr bwMode="auto">
          <a:xfrm>
            <a:off x="2552700" y="24003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%ecx</a:t>
            </a:r>
          </a:p>
        </p:txBody>
      </p:sp>
      <p:sp>
        <p:nvSpPr>
          <p:cNvPr id="27657" name="Rectangle 9"/>
          <p:cNvSpPr>
            <a:spLocks/>
          </p:cNvSpPr>
          <p:nvPr/>
        </p:nvSpPr>
        <p:spPr bwMode="auto">
          <a:xfrm>
            <a:off x="2552700" y="30099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%edx</a:t>
            </a:r>
          </a:p>
        </p:txBody>
      </p:sp>
      <p:sp>
        <p:nvSpPr>
          <p:cNvPr id="27658" name="Rectangle 10"/>
          <p:cNvSpPr>
            <a:spLocks/>
          </p:cNvSpPr>
          <p:nvPr/>
        </p:nvSpPr>
        <p:spPr bwMode="auto">
          <a:xfrm>
            <a:off x="2552700" y="36195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%esi</a:t>
            </a:r>
          </a:p>
        </p:txBody>
      </p:sp>
      <p:sp>
        <p:nvSpPr>
          <p:cNvPr id="27659" name="Rectangle 11"/>
          <p:cNvSpPr>
            <a:spLocks/>
          </p:cNvSpPr>
          <p:nvPr/>
        </p:nvSpPr>
        <p:spPr bwMode="auto">
          <a:xfrm>
            <a:off x="2552700" y="42291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%edi</a:t>
            </a:r>
          </a:p>
        </p:txBody>
      </p:sp>
      <p:sp>
        <p:nvSpPr>
          <p:cNvPr id="27660" name="Rectangle 12"/>
          <p:cNvSpPr>
            <a:spLocks/>
          </p:cNvSpPr>
          <p:nvPr/>
        </p:nvSpPr>
        <p:spPr bwMode="auto">
          <a:xfrm>
            <a:off x="2552700" y="4838700"/>
            <a:ext cx="1752600" cy="444500"/>
          </a:xfrm>
          <a:prstGeom prst="rect">
            <a:avLst/>
          </a:prstGeom>
          <a:solidFill>
            <a:srgbClr val="FF9999"/>
          </a:solidFill>
          <a:ln w="127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%esp</a:t>
            </a:r>
          </a:p>
        </p:txBody>
      </p:sp>
      <p:sp>
        <p:nvSpPr>
          <p:cNvPr id="27661" name="Rectangle 13"/>
          <p:cNvSpPr>
            <a:spLocks/>
          </p:cNvSpPr>
          <p:nvPr/>
        </p:nvSpPr>
        <p:spPr bwMode="auto">
          <a:xfrm>
            <a:off x="2552700" y="54356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%ebp</a:t>
            </a:r>
          </a:p>
        </p:txBody>
      </p:sp>
      <p:sp>
        <p:nvSpPr>
          <p:cNvPr id="27662" name="Rectangle 14"/>
          <p:cNvSpPr>
            <a:spLocks/>
          </p:cNvSpPr>
          <p:nvPr/>
        </p:nvSpPr>
        <p:spPr bwMode="auto">
          <a:xfrm>
            <a:off x="6515100" y="11811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%r8d</a:t>
            </a:r>
          </a:p>
        </p:txBody>
      </p:sp>
      <p:sp>
        <p:nvSpPr>
          <p:cNvPr id="27663" name="Rectangle 15"/>
          <p:cNvSpPr>
            <a:spLocks/>
          </p:cNvSpPr>
          <p:nvPr/>
        </p:nvSpPr>
        <p:spPr bwMode="auto">
          <a:xfrm>
            <a:off x="6515100" y="17907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%r9d</a:t>
            </a:r>
          </a:p>
        </p:txBody>
      </p:sp>
      <p:sp>
        <p:nvSpPr>
          <p:cNvPr id="27664" name="Rectangle 16"/>
          <p:cNvSpPr>
            <a:spLocks/>
          </p:cNvSpPr>
          <p:nvPr/>
        </p:nvSpPr>
        <p:spPr bwMode="auto">
          <a:xfrm>
            <a:off x="6515100" y="24003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%r10d</a:t>
            </a:r>
          </a:p>
        </p:txBody>
      </p:sp>
      <p:sp>
        <p:nvSpPr>
          <p:cNvPr id="27665" name="Rectangle 17"/>
          <p:cNvSpPr>
            <a:spLocks/>
          </p:cNvSpPr>
          <p:nvPr/>
        </p:nvSpPr>
        <p:spPr bwMode="auto">
          <a:xfrm>
            <a:off x="6515100" y="30099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%r11d</a:t>
            </a:r>
          </a:p>
        </p:txBody>
      </p:sp>
      <p:sp>
        <p:nvSpPr>
          <p:cNvPr id="27666" name="Rectangle 18"/>
          <p:cNvSpPr>
            <a:spLocks/>
          </p:cNvSpPr>
          <p:nvPr/>
        </p:nvSpPr>
        <p:spPr bwMode="auto">
          <a:xfrm>
            <a:off x="6515100" y="36195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%r12d</a:t>
            </a:r>
          </a:p>
        </p:txBody>
      </p:sp>
      <p:sp>
        <p:nvSpPr>
          <p:cNvPr id="27667" name="Rectangle 19"/>
          <p:cNvSpPr>
            <a:spLocks/>
          </p:cNvSpPr>
          <p:nvPr/>
        </p:nvSpPr>
        <p:spPr bwMode="auto">
          <a:xfrm>
            <a:off x="6515100" y="42291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%r13d</a:t>
            </a:r>
          </a:p>
        </p:txBody>
      </p:sp>
      <p:sp>
        <p:nvSpPr>
          <p:cNvPr id="27668" name="Rectangle 20"/>
          <p:cNvSpPr>
            <a:spLocks/>
          </p:cNvSpPr>
          <p:nvPr/>
        </p:nvSpPr>
        <p:spPr bwMode="auto">
          <a:xfrm>
            <a:off x="6515100" y="48387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%r14d</a:t>
            </a:r>
          </a:p>
        </p:txBody>
      </p:sp>
      <p:sp>
        <p:nvSpPr>
          <p:cNvPr id="27669" name="Rectangle 21"/>
          <p:cNvSpPr>
            <a:spLocks/>
          </p:cNvSpPr>
          <p:nvPr/>
        </p:nvSpPr>
        <p:spPr bwMode="auto">
          <a:xfrm>
            <a:off x="6515100" y="5448300"/>
            <a:ext cx="17653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%r15d</a:t>
            </a:r>
          </a:p>
        </p:txBody>
      </p:sp>
      <p:sp>
        <p:nvSpPr>
          <p:cNvPr id="27670" name="Rectangle 22"/>
          <p:cNvSpPr>
            <a:spLocks/>
          </p:cNvSpPr>
          <p:nvPr/>
        </p:nvSpPr>
        <p:spPr bwMode="auto">
          <a:xfrm>
            <a:off x="47244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%r8</a:t>
            </a:r>
          </a:p>
        </p:txBody>
      </p:sp>
      <p:sp>
        <p:nvSpPr>
          <p:cNvPr id="27671" name="Rectangle 23"/>
          <p:cNvSpPr>
            <a:spLocks/>
          </p:cNvSpPr>
          <p:nvPr/>
        </p:nvSpPr>
        <p:spPr bwMode="auto">
          <a:xfrm>
            <a:off x="47244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%r9</a:t>
            </a:r>
          </a:p>
        </p:txBody>
      </p:sp>
      <p:sp>
        <p:nvSpPr>
          <p:cNvPr id="27672" name="Rectangle 24"/>
          <p:cNvSpPr>
            <a:spLocks/>
          </p:cNvSpPr>
          <p:nvPr/>
        </p:nvSpPr>
        <p:spPr bwMode="auto">
          <a:xfrm>
            <a:off x="47244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%r10</a:t>
            </a:r>
          </a:p>
        </p:txBody>
      </p:sp>
      <p:sp>
        <p:nvSpPr>
          <p:cNvPr id="27673" name="Rectangle 25"/>
          <p:cNvSpPr>
            <a:spLocks/>
          </p:cNvSpPr>
          <p:nvPr/>
        </p:nvSpPr>
        <p:spPr bwMode="auto">
          <a:xfrm>
            <a:off x="47244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%r11</a:t>
            </a:r>
          </a:p>
        </p:txBody>
      </p:sp>
      <p:sp>
        <p:nvSpPr>
          <p:cNvPr id="27674" name="Rectangle 26"/>
          <p:cNvSpPr>
            <a:spLocks/>
          </p:cNvSpPr>
          <p:nvPr/>
        </p:nvSpPr>
        <p:spPr bwMode="auto">
          <a:xfrm>
            <a:off x="47244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%r12</a:t>
            </a:r>
          </a:p>
        </p:txBody>
      </p:sp>
      <p:sp>
        <p:nvSpPr>
          <p:cNvPr id="27675" name="Rectangle 27"/>
          <p:cNvSpPr>
            <a:spLocks/>
          </p:cNvSpPr>
          <p:nvPr/>
        </p:nvSpPr>
        <p:spPr bwMode="auto">
          <a:xfrm>
            <a:off x="47244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%r13</a:t>
            </a:r>
          </a:p>
        </p:txBody>
      </p:sp>
      <p:sp>
        <p:nvSpPr>
          <p:cNvPr id="27676" name="Rectangle 28"/>
          <p:cNvSpPr>
            <a:spLocks/>
          </p:cNvSpPr>
          <p:nvPr/>
        </p:nvSpPr>
        <p:spPr bwMode="auto">
          <a:xfrm>
            <a:off x="4724400" y="4800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%r14</a:t>
            </a:r>
          </a:p>
        </p:txBody>
      </p:sp>
      <p:sp>
        <p:nvSpPr>
          <p:cNvPr id="27677" name="Rectangle 29"/>
          <p:cNvSpPr>
            <a:spLocks/>
          </p:cNvSpPr>
          <p:nvPr/>
        </p:nvSpPr>
        <p:spPr bwMode="auto">
          <a:xfrm>
            <a:off x="47244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%r15</a:t>
            </a:r>
          </a:p>
        </p:txBody>
      </p:sp>
      <p:sp>
        <p:nvSpPr>
          <p:cNvPr id="27678" name="Rectangle 30"/>
          <p:cNvSpPr>
            <a:spLocks/>
          </p:cNvSpPr>
          <p:nvPr/>
        </p:nvSpPr>
        <p:spPr bwMode="auto">
          <a:xfrm>
            <a:off x="7620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rax</a:t>
            </a:r>
            <a:endParaRPr lang="en-US" sz="2400" dirty="0">
              <a:solidFill>
                <a:schemeClr val="tx1"/>
              </a:solidFill>
              <a:latin typeface="Courier New Bold" charset="0"/>
              <a:cs typeface="Courier New Bold" charset="0"/>
              <a:sym typeface="Courier New Bold" charset="0"/>
            </a:endParaRPr>
          </a:p>
        </p:txBody>
      </p:sp>
      <p:sp>
        <p:nvSpPr>
          <p:cNvPr id="27679" name="Rectangle 31"/>
          <p:cNvSpPr>
            <a:spLocks/>
          </p:cNvSpPr>
          <p:nvPr/>
        </p:nvSpPr>
        <p:spPr bwMode="auto">
          <a:xfrm>
            <a:off x="7620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rbx</a:t>
            </a:r>
            <a:endParaRPr lang="en-US" sz="2400" dirty="0">
              <a:solidFill>
                <a:schemeClr val="tx1"/>
              </a:solidFill>
              <a:latin typeface="Courier New Bold" charset="0"/>
              <a:cs typeface="Courier New Bold" charset="0"/>
              <a:sym typeface="Courier New Bold" charset="0"/>
            </a:endParaRPr>
          </a:p>
        </p:txBody>
      </p:sp>
      <p:sp>
        <p:nvSpPr>
          <p:cNvPr id="27680" name="Rectangle 32"/>
          <p:cNvSpPr>
            <a:spLocks/>
          </p:cNvSpPr>
          <p:nvPr/>
        </p:nvSpPr>
        <p:spPr bwMode="auto">
          <a:xfrm>
            <a:off x="7620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%rcx</a:t>
            </a:r>
          </a:p>
        </p:txBody>
      </p:sp>
      <p:sp>
        <p:nvSpPr>
          <p:cNvPr id="27681" name="Rectangle 33"/>
          <p:cNvSpPr>
            <a:spLocks/>
          </p:cNvSpPr>
          <p:nvPr/>
        </p:nvSpPr>
        <p:spPr bwMode="auto">
          <a:xfrm>
            <a:off x="7620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%rdx</a:t>
            </a:r>
          </a:p>
        </p:txBody>
      </p:sp>
      <p:sp>
        <p:nvSpPr>
          <p:cNvPr id="27682" name="Rectangle 34"/>
          <p:cNvSpPr>
            <a:spLocks/>
          </p:cNvSpPr>
          <p:nvPr/>
        </p:nvSpPr>
        <p:spPr bwMode="auto">
          <a:xfrm>
            <a:off x="7620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%rsi</a:t>
            </a:r>
          </a:p>
        </p:txBody>
      </p:sp>
      <p:sp>
        <p:nvSpPr>
          <p:cNvPr id="27683" name="Rectangle 35"/>
          <p:cNvSpPr>
            <a:spLocks/>
          </p:cNvSpPr>
          <p:nvPr/>
        </p:nvSpPr>
        <p:spPr bwMode="auto">
          <a:xfrm>
            <a:off x="7620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%rdi</a:t>
            </a:r>
          </a:p>
        </p:txBody>
      </p:sp>
      <p:sp>
        <p:nvSpPr>
          <p:cNvPr id="27684" name="Rectangle 36"/>
          <p:cNvSpPr>
            <a:spLocks/>
          </p:cNvSpPr>
          <p:nvPr/>
        </p:nvSpPr>
        <p:spPr bwMode="auto">
          <a:xfrm>
            <a:off x="7620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%rbp</a:t>
            </a:r>
          </a:p>
        </p:txBody>
      </p:sp>
    </p:spTree>
    <p:extLst>
      <p:ext uri="{BB962C8B-B14F-4D97-AF65-F5344CB8AC3E}">
        <p14:creationId xmlns:p14="http://schemas.microsoft.com/office/powerpoint/2010/main" val="25883362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solidFill>
                  <a:srgbClr val="660033"/>
                </a:solidFill>
                <a:latin typeface="Helvetica"/>
                <a:ea typeface="ＭＳ Ｐゴシック" charset="-128"/>
                <a:cs typeface="ＭＳ Ｐゴシック" charset="-128"/>
              </a:rPr>
              <a:t>Some History: IA32 registers</a:t>
            </a:r>
            <a:endParaRPr lang="en-US" dirty="0"/>
          </a:p>
        </p:txBody>
      </p:sp>
      <p:grpSp>
        <p:nvGrpSpPr>
          <p:cNvPr id="4" name="Group 12"/>
          <p:cNvGrpSpPr>
            <a:grpSpLocks/>
          </p:cNvGrpSpPr>
          <p:nvPr/>
        </p:nvGrpSpPr>
        <p:grpSpPr bwMode="auto">
          <a:xfrm>
            <a:off x="1295400" y="1333501"/>
            <a:ext cx="5715000" cy="4533902"/>
            <a:chOff x="3984" y="1008"/>
            <a:chExt cx="1584" cy="2256"/>
          </a:xfrm>
        </p:grpSpPr>
        <p:sp>
          <p:nvSpPr>
            <p:cNvPr id="5" name="Rectangle 4"/>
            <p:cNvSpPr>
              <a:spLocks noChangeArrowheads="1"/>
            </p:cNvSpPr>
            <p:nvPr/>
          </p:nvSpPr>
          <p:spPr bwMode="auto">
            <a:xfrm>
              <a:off x="3984" y="1008"/>
              <a:ext cx="1584" cy="240"/>
            </a:xfrm>
            <a:prstGeom prst="rect">
              <a:avLst/>
            </a:prstGeom>
            <a:solidFill>
              <a:schemeClr val="bg1"/>
            </a:solidFill>
            <a:ln w="25400">
              <a:solidFill>
                <a:schemeClr val="tx1"/>
              </a:solidFill>
              <a:miter lim="800000"/>
              <a:headEnd/>
              <a:tailEnd/>
            </a:ln>
            <a:effectLst/>
          </p:spPr>
          <p:txBody>
            <a:bodyPr wrap="none" anchor="ctr"/>
            <a:lstStyle/>
            <a:p>
              <a:pPr algn="l">
                <a:lnSpc>
                  <a:spcPct val="100000"/>
                </a:lnSpc>
              </a:pPr>
              <a:r>
                <a:rPr lang="en-US" sz="2400" dirty="0">
                  <a:solidFill>
                    <a:srgbClr val="000000"/>
                  </a:solidFill>
                  <a:latin typeface="Courier New" pitchFamily="49" charset="0"/>
                  <a:ea typeface="+mn-ea"/>
                  <a:cs typeface="+mn-cs"/>
                </a:rPr>
                <a:t>%</a:t>
              </a:r>
              <a:r>
                <a:rPr lang="en-US" sz="2400" dirty="0" err="1">
                  <a:solidFill>
                    <a:srgbClr val="000000"/>
                  </a:solidFill>
                  <a:latin typeface="Courier New" pitchFamily="49" charset="0"/>
                  <a:ea typeface="+mn-ea"/>
                  <a:cs typeface="+mn-cs"/>
                </a:rPr>
                <a:t>eax</a:t>
              </a:r>
              <a:endParaRPr lang="en-US" sz="2400" dirty="0">
                <a:solidFill>
                  <a:srgbClr val="000000"/>
                </a:solidFill>
                <a:latin typeface="Courier New" pitchFamily="49" charset="0"/>
                <a:ea typeface="+mn-ea"/>
                <a:cs typeface="+mn-cs"/>
              </a:endParaRPr>
            </a:p>
          </p:txBody>
        </p:sp>
        <p:sp>
          <p:nvSpPr>
            <p:cNvPr id="6" name="Rectangle 5"/>
            <p:cNvSpPr>
              <a:spLocks noChangeArrowheads="1"/>
            </p:cNvSpPr>
            <p:nvPr/>
          </p:nvSpPr>
          <p:spPr bwMode="auto">
            <a:xfrm>
              <a:off x="3984" y="1296"/>
              <a:ext cx="1584" cy="240"/>
            </a:xfrm>
            <a:prstGeom prst="rect">
              <a:avLst/>
            </a:prstGeom>
            <a:solidFill>
              <a:schemeClr val="bg1"/>
            </a:solidFill>
            <a:ln w="25400">
              <a:solidFill>
                <a:schemeClr val="tx1"/>
              </a:solidFill>
              <a:miter lim="800000"/>
              <a:headEnd/>
              <a:tailEnd/>
            </a:ln>
            <a:effectLst/>
          </p:spPr>
          <p:txBody>
            <a:bodyPr wrap="none" anchor="ctr"/>
            <a:lstStyle/>
            <a:p>
              <a:pPr algn="l">
                <a:lnSpc>
                  <a:spcPct val="100000"/>
                </a:lnSpc>
              </a:pPr>
              <a:r>
                <a:rPr lang="en-US" sz="2400" dirty="0">
                  <a:solidFill>
                    <a:srgbClr val="000000"/>
                  </a:solidFill>
                  <a:latin typeface="Courier New" pitchFamily="49" charset="0"/>
                  <a:ea typeface="+mn-ea"/>
                  <a:cs typeface="+mn-cs"/>
                </a:rPr>
                <a:t>%</a:t>
              </a:r>
              <a:r>
                <a:rPr lang="en-US" sz="2400" dirty="0" err="1" smtClean="0">
                  <a:solidFill>
                    <a:srgbClr val="000000"/>
                  </a:solidFill>
                  <a:latin typeface="Courier New" pitchFamily="49" charset="0"/>
                  <a:ea typeface="+mn-ea"/>
                  <a:cs typeface="+mn-cs"/>
                </a:rPr>
                <a:t>ecx</a:t>
              </a:r>
              <a:endParaRPr lang="en-US" sz="2400" dirty="0">
                <a:solidFill>
                  <a:srgbClr val="000000"/>
                </a:solidFill>
                <a:latin typeface="Courier New" pitchFamily="49" charset="0"/>
                <a:ea typeface="+mn-ea"/>
                <a:cs typeface="+mn-cs"/>
              </a:endParaRPr>
            </a:p>
          </p:txBody>
        </p:sp>
        <p:sp>
          <p:nvSpPr>
            <p:cNvPr id="7" name="Rectangle 6"/>
            <p:cNvSpPr>
              <a:spLocks noChangeArrowheads="1"/>
            </p:cNvSpPr>
            <p:nvPr/>
          </p:nvSpPr>
          <p:spPr bwMode="auto">
            <a:xfrm>
              <a:off x="3984" y="1584"/>
              <a:ext cx="1584" cy="240"/>
            </a:xfrm>
            <a:prstGeom prst="rect">
              <a:avLst/>
            </a:prstGeom>
            <a:solidFill>
              <a:schemeClr val="bg1"/>
            </a:solidFill>
            <a:ln w="25400">
              <a:solidFill>
                <a:schemeClr val="tx1"/>
              </a:solidFill>
              <a:miter lim="800000"/>
              <a:headEnd/>
              <a:tailEnd/>
            </a:ln>
            <a:effectLst/>
          </p:spPr>
          <p:txBody>
            <a:bodyPr wrap="none" anchor="ctr"/>
            <a:lstStyle/>
            <a:p>
              <a:pPr algn="l">
                <a:lnSpc>
                  <a:spcPct val="100000"/>
                </a:lnSpc>
              </a:pPr>
              <a:r>
                <a:rPr lang="en-US" sz="2400" dirty="0">
                  <a:solidFill>
                    <a:srgbClr val="000000"/>
                  </a:solidFill>
                  <a:latin typeface="Courier New" pitchFamily="49" charset="0"/>
                  <a:ea typeface="+mn-ea"/>
                  <a:cs typeface="+mn-cs"/>
                </a:rPr>
                <a:t>%</a:t>
              </a:r>
              <a:r>
                <a:rPr lang="en-US" sz="2400" dirty="0" err="1" smtClean="0">
                  <a:solidFill>
                    <a:srgbClr val="000000"/>
                  </a:solidFill>
                  <a:latin typeface="Courier New" pitchFamily="49" charset="0"/>
                  <a:ea typeface="+mn-ea"/>
                  <a:cs typeface="+mn-cs"/>
                </a:rPr>
                <a:t>edx</a:t>
              </a:r>
              <a:endParaRPr lang="en-US" sz="2400" dirty="0">
                <a:solidFill>
                  <a:srgbClr val="000000"/>
                </a:solidFill>
                <a:latin typeface="Courier New" pitchFamily="49" charset="0"/>
                <a:ea typeface="+mn-ea"/>
                <a:cs typeface="+mn-cs"/>
              </a:endParaRPr>
            </a:p>
          </p:txBody>
        </p:sp>
        <p:sp>
          <p:nvSpPr>
            <p:cNvPr id="8" name="Rectangle 7"/>
            <p:cNvSpPr>
              <a:spLocks noChangeArrowheads="1"/>
            </p:cNvSpPr>
            <p:nvPr/>
          </p:nvSpPr>
          <p:spPr bwMode="auto">
            <a:xfrm>
              <a:off x="3984" y="1872"/>
              <a:ext cx="1584" cy="240"/>
            </a:xfrm>
            <a:prstGeom prst="rect">
              <a:avLst/>
            </a:prstGeom>
            <a:solidFill>
              <a:schemeClr val="bg1"/>
            </a:solidFill>
            <a:ln w="25400">
              <a:solidFill>
                <a:schemeClr val="tx1"/>
              </a:solidFill>
              <a:miter lim="800000"/>
              <a:headEnd/>
              <a:tailEnd/>
            </a:ln>
            <a:effectLst/>
          </p:spPr>
          <p:txBody>
            <a:bodyPr wrap="none" anchor="ctr"/>
            <a:lstStyle/>
            <a:p>
              <a:pPr algn="l">
                <a:lnSpc>
                  <a:spcPct val="100000"/>
                </a:lnSpc>
              </a:pPr>
              <a:r>
                <a:rPr lang="en-US" sz="2400">
                  <a:solidFill>
                    <a:srgbClr val="000000"/>
                  </a:solidFill>
                  <a:latin typeface="Courier New" pitchFamily="49" charset="0"/>
                  <a:ea typeface="+mn-ea"/>
                  <a:cs typeface="+mn-cs"/>
                </a:rPr>
                <a:t>%ebx</a:t>
              </a:r>
            </a:p>
          </p:txBody>
        </p:sp>
        <p:sp>
          <p:nvSpPr>
            <p:cNvPr id="9" name="Rectangle 8"/>
            <p:cNvSpPr>
              <a:spLocks noChangeArrowheads="1"/>
            </p:cNvSpPr>
            <p:nvPr/>
          </p:nvSpPr>
          <p:spPr bwMode="auto">
            <a:xfrm>
              <a:off x="3984" y="2160"/>
              <a:ext cx="1584" cy="240"/>
            </a:xfrm>
            <a:prstGeom prst="rect">
              <a:avLst/>
            </a:prstGeom>
            <a:solidFill>
              <a:schemeClr val="bg1"/>
            </a:solidFill>
            <a:ln w="25400">
              <a:solidFill>
                <a:schemeClr val="tx1"/>
              </a:solidFill>
              <a:miter lim="800000"/>
              <a:headEnd/>
              <a:tailEnd/>
            </a:ln>
            <a:effectLst/>
          </p:spPr>
          <p:txBody>
            <a:bodyPr wrap="none" anchor="ctr"/>
            <a:lstStyle/>
            <a:p>
              <a:pPr algn="l">
                <a:lnSpc>
                  <a:spcPct val="100000"/>
                </a:lnSpc>
              </a:pPr>
              <a:r>
                <a:rPr lang="en-US" sz="2400">
                  <a:solidFill>
                    <a:srgbClr val="000000"/>
                  </a:solidFill>
                  <a:latin typeface="Courier New" pitchFamily="49" charset="0"/>
                  <a:ea typeface="+mn-ea"/>
                  <a:cs typeface="+mn-cs"/>
                </a:rPr>
                <a:t>%esi</a:t>
              </a:r>
            </a:p>
          </p:txBody>
        </p:sp>
        <p:sp>
          <p:nvSpPr>
            <p:cNvPr id="10" name="Rectangle 9"/>
            <p:cNvSpPr>
              <a:spLocks noChangeArrowheads="1"/>
            </p:cNvSpPr>
            <p:nvPr/>
          </p:nvSpPr>
          <p:spPr bwMode="auto">
            <a:xfrm>
              <a:off x="3984" y="2448"/>
              <a:ext cx="1584" cy="240"/>
            </a:xfrm>
            <a:prstGeom prst="rect">
              <a:avLst/>
            </a:prstGeom>
            <a:solidFill>
              <a:schemeClr val="bg1"/>
            </a:solidFill>
            <a:ln w="25400">
              <a:solidFill>
                <a:schemeClr val="tx1"/>
              </a:solidFill>
              <a:miter lim="800000"/>
              <a:headEnd/>
              <a:tailEnd/>
            </a:ln>
            <a:effectLst/>
          </p:spPr>
          <p:txBody>
            <a:bodyPr wrap="none" anchor="ctr"/>
            <a:lstStyle/>
            <a:p>
              <a:pPr algn="l">
                <a:lnSpc>
                  <a:spcPct val="100000"/>
                </a:lnSpc>
              </a:pPr>
              <a:r>
                <a:rPr lang="en-US" sz="2400">
                  <a:solidFill>
                    <a:srgbClr val="000000"/>
                  </a:solidFill>
                  <a:latin typeface="Courier New" pitchFamily="49" charset="0"/>
                  <a:ea typeface="+mn-ea"/>
                  <a:cs typeface="+mn-cs"/>
                </a:rPr>
                <a:t>%edi</a:t>
              </a:r>
            </a:p>
          </p:txBody>
        </p:sp>
        <p:sp>
          <p:nvSpPr>
            <p:cNvPr id="11" name="Rectangle 10"/>
            <p:cNvSpPr>
              <a:spLocks noChangeArrowheads="1"/>
            </p:cNvSpPr>
            <p:nvPr/>
          </p:nvSpPr>
          <p:spPr bwMode="auto">
            <a:xfrm>
              <a:off x="3984" y="2736"/>
              <a:ext cx="1584" cy="240"/>
            </a:xfrm>
            <a:prstGeom prst="rect">
              <a:avLst/>
            </a:prstGeom>
            <a:solidFill>
              <a:srgbClr val="EFBFBF"/>
            </a:solidFill>
            <a:ln w="25400">
              <a:solidFill>
                <a:schemeClr val="tx1"/>
              </a:solidFill>
              <a:miter lim="800000"/>
              <a:headEnd/>
              <a:tailEnd/>
            </a:ln>
            <a:effectLst/>
          </p:spPr>
          <p:txBody>
            <a:bodyPr wrap="none" anchor="ctr"/>
            <a:lstStyle/>
            <a:p>
              <a:pPr algn="l">
                <a:lnSpc>
                  <a:spcPct val="100000"/>
                </a:lnSpc>
              </a:pPr>
              <a:r>
                <a:rPr lang="en-US" sz="2400">
                  <a:solidFill>
                    <a:srgbClr val="000000"/>
                  </a:solidFill>
                  <a:latin typeface="Courier New" pitchFamily="49" charset="0"/>
                  <a:ea typeface="+mn-ea"/>
                  <a:cs typeface="+mn-cs"/>
                </a:rPr>
                <a:t>%esp</a:t>
              </a:r>
            </a:p>
          </p:txBody>
        </p:sp>
        <p:sp>
          <p:nvSpPr>
            <p:cNvPr id="12" name="Rectangle 11"/>
            <p:cNvSpPr>
              <a:spLocks noChangeArrowheads="1"/>
            </p:cNvSpPr>
            <p:nvPr/>
          </p:nvSpPr>
          <p:spPr bwMode="auto">
            <a:xfrm>
              <a:off x="3984" y="3024"/>
              <a:ext cx="1584" cy="240"/>
            </a:xfrm>
            <a:prstGeom prst="rect">
              <a:avLst/>
            </a:prstGeom>
            <a:solidFill>
              <a:srgbClr val="EFBFBF"/>
            </a:solidFill>
            <a:ln w="25400">
              <a:solidFill>
                <a:schemeClr val="tx1"/>
              </a:solidFill>
              <a:miter lim="800000"/>
              <a:headEnd/>
              <a:tailEnd/>
            </a:ln>
            <a:effectLst/>
          </p:spPr>
          <p:txBody>
            <a:bodyPr wrap="none" anchor="ctr"/>
            <a:lstStyle/>
            <a:p>
              <a:pPr algn="l">
                <a:lnSpc>
                  <a:spcPct val="100000"/>
                </a:lnSpc>
              </a:pPr>
              <a:r>
                <a:rPr lang="en-US" sz="2400">
                  <a:solidFill>
                    <a:srgbClr val="000000"/>
                  </a:solidFill>
                  <a:latin typeface="Courier New" pitchFamily="49" charset="0"/>
                  <a:ea typeface="+mn-ea"/>
                  <a:cs typeface="+mn-cs"/>
                </a:rPr>
                <a:t>%ebp</a:t>
              </a:r>
            </a:p>
          </p:txBody>
        </p:sp>
      </p:grpSp>
      <p:grpSp>
        <p:nvGrpSpPr>
          <p:cNvPr id="22" name="Group 21"/>
          <p:cNvGrpSpPr/>
          <p:nvPr/>
        </p:nvGrpSpPr>
        <p:grpSpPr>
          <a:xfrm>
            <a:off x="4184326" y="1404970"/>
            <a:ext cx="2819400" cy="343694"/>
            <a:chOff x="4495800" y="1404970"/>
            <a:chExt cx="2819400" cy="343694"/>
          </a:xfrm>
        </p:grpSpPr>
        <p:sp>
          <p:nvSpPr>
            <p:cNvPr id="13" name="Rectangle 12"/>
            <p:cNvSpPr/>
            <p:nvPr/>
          </p:nvSpPr>
          <p:spPr bwMode="auto">
            <a:xfrm>
              <a:off x="4495800" y="1404970"/>
              <a:ext cx="2819400" cy="342900"/>
            </a:xfrm>
            <a:prstGeom prst="rect">
              <a:avLst/>
            </a:prstGeom>
            <a:solidFill>
              <a:schemeClr val="bg1">
                <a:lumMod val="85000"/>
              </a:schemeClr>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l">
                <a:lnSpc>
                  <a:spcPct val="100000"/>
                </a:lnSpc>
              </a:pPr>
              <a:endParaRPr lang="en-US" sz="2400" smtClean="0">
                <a:solidFill>
                  <a:srgbClr val="000000"/>
                </a:solidFill>
                <a:latin typeface="Arial Narrow" pitchFamily="34" charset="0"/>
                <a:ea typeface="+mn-ea"/>
                <a:cs typeface="+mn-cs"/>
              </a:endParaRPr>
            </a:p>
          </p:txBody>
        </p:sp>
        <p:cxnSp>
          <p:nvCxnSpPr>
            <p:cNvPr id="19" name="Straight Connector 18"/>
            <p:cNvCxnSpPr>
              <a:stCxn id="13" idx="0"/>
              <a:endCxn id="13" idx="2"/>
            </p:cNvCxnSpPr>
            <p:nvPr/>
          </p:nvCxnSpPr>
          <p:spPr bwMode="auto">
            <a:xfrm rot="16200000" flipH="1">
              <a:off x="5734050" y="1576420"/>
              <a:ext cx="342900" cy="1588"/>
            </a:xfrm>
            <a:prstGeom prst="line">
              <a:avLst/>
            </a:prstGeom>
            <a:noFill/>
            <a:ln w="12700" cap="flat" cmpd="sng" algn="ctr">
              <a:solidFill>
                <a:schemeClr val="tx1"/>
              </a:solidFill>
              <a:prstDash val="solid"/>
              <a:round/>
              <a:headEnd type="none" w="med" len="med"/>
              <a:tailEnd type="none" w="med" len="med"/>
            </a:ln>
            <a:effectLst/>
          </p:spPr>
        </p:cxnSp>
      </p:grpSp>
      <p:grpSp>
        <p:nvGrpSpPr>
          <p:cNvPr id="23" name="Group 22"/>
          <p:cNvGrpSpPr/>
          <p:nvPr/>
        </p:nvGrpSpPr>
        <p:grpSpPr>
          <a:xfrm>
            <a:off x="4184326" y="1989024"/>
            <a:ext cx="2819400" cy="343694"/>
            <a:chOff x="4495800" y="1404970"/>
            <a:chExt cx="2819400" cy="343694"/>
          </a:xfrm>
        </p:grpSpPr>
        <p:sp>
          <p:nvSpPr>
            <p:cNvPr id="24" name="Rectangle 23"/>
            <p:cNvSpPr/>
            <p:nvPr/>
          </p:nvSpPr>
          <p:spPr bwMode="auto">
            <a:xfrm>
              <a:off x="4495800" y="1404970"/>
              <a:ext cx="2819400" cy="342900"/>
            </a:xfrm>
            <a:prstGeom prst="rect">
              <a:avLst/>
            </a:prstGeom>
            <a:solidFill>
              <a:schemeClr val="bg1">
                <a:lumMod val="85000"/>
              </a:schemeClr>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l">
                <a:lnSpc>
                  <a:spcPct val="100000"/>
                </a:lnSpc>
              </a:pPr>
              <a:endParaRPr lang="en-US" sz="2400" smtClean="0">
                <a:solidFill>
                  <a:srgbClr val="000000"/>
                </a:solidFill>
                <a:latin typeface="Arial Narrow" pitchFamily="34" charset="0"/>
                <a:ea typeface="+mn-ea"/>
                <a:cs typeface="+mn-cs"/>
              </a:endParaRPr>
            </a:p>
          </p:txBody>
        </p:sp>
        <p:cxnSp>
          <p:nvCxnSpPr>
            <p:cNvPr id="25" name="Straight Connector 24"/>
            <p:cNvCxnSpPr>
              <a:stCxn id="24" idx="0"/>
              <a:endCxn id="24" idx="2"/>
            </p:cNvCxnSpPr>
            <p:nvPr/>
          </p:nvCxnSpPr>
          <p:spPr bwMode="auto">
            <a:xfrm rot="16200000" flipH="1">
              <a:off x="5734050" y="1576420"/>
              <a:ext cx="342900" cy="1588"/>
            </a:xfrm>
            <a:prstGeom prst="line">
              <a:avLst/>
            </a:prstGeom>
            <a:noFill/>
            <a:ln w="12700" cap="flat" cmpd="sng" algn="ctr">
              <a:solidFill>
                <a:schemeClr val="tx1"/>
              </a:solidFill>
              <a:prstDash val="solid"/>
              <a:round/>
              <a:headEnd type="none" w="med" len="med"/>
              <a:tailEnd type="none" w="med" len="med"/>
            </a:ln>
            <a:effectLst/>
          </p:spPr>
        </p:cxnSp>
      </p:grpSp>
      <p:grpSp>
        <p:nvGrpSpPr>
          <p:cNvPr id="26" name="Group 25"/>
          <p:cNvGrpSpPr/>
          <p:nvPr/>
        </p:nvGrpSpPr>
        <p:grpSpPr>
          <a:xfrm>
            <a:off x="4184326" y="2558580"/>
            <a:ext cx="2819400" cy="343694"/>
            <a:chOff x="4495800" y="1404970"/>
            <a:chExt cx="2819400" cy="343694"/>
          </a:xfrm>
        </p:grpSpPr>
        <p:sp>
          <p:nvSpPr>
            <p:cNvPr id="27" name="Rectangle 26"/>
            <p:cNvSpPr/>
            <p:nvPr/>
          </p:nvSpPr>
          <p:spPr bwMode="auto">
            <a:xfrm>
              <a:off x="4495800" y="1404970"/>
              <a:ext cx="2819400" cy="342900"/>
            </a:xfrm>
            <a:prstGeom prst="rect">
              <a:avLst/>
            </a:prstGeom>
            <a:solidFill>
              <a:schemeClr val="bg1">
                <a:lumMod val="85000"/>
              </a:schemeClr>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l">
                <a:lnSpc>
                  <a:spcPct val="100000"/>
                </a:lnSpc>
              </a:pPr>
              <a:endParaRPr lang="en-US" sz="2400" smtClean="0">
                <a:solidFill>
                  <a:srgbClr val="000000"/>
                </a:solidFill>
                <a:latin typeface="Arial Narrow" pitchFamily="34" charset="0"/>
                <a:ea typeface="+mn-ea"/>
                <a:cs typeface="+mn-cs"/>
              </a:endParaRPr>
            </a:p>
          </p:txBody>
        </p:sp>
        <p:cxnSp>
          <p:nvCxnSpPr>
            <p:cNvPr id="28" name="Straight Connector 27"/>
            <p:cNvCxnSpPr>
              <a:stCxn id="27" idx="0"/>
              <a:endCxn id="27" idx="2"/>
            </p:cNvCxnSpPr>
            <p:nvPr/>
          </p:nvCxnSpPr>
          <p:spPr bwMode="auto">
            <a:xfrm rot="16200000" flipH="1">
              <a:off x="5734050" y="1576420"/>
              <a:ext cx="342900" cy="1588"/>
            </a:xfrm>
            <a:prstGeom prst="line">
              <a:avLst/>
            </a:prstGeom>
            <a:noFill/>
            <a:ln w="12700" cap="flat" cmpd="sng" algn="ctr">
              <a:solidFill>
                <a:schemeClr val="tx1"/>
              </a:solidFill>
              <a:prstDash val="solid"/>
              <a:round/>
              <a:headEnd type="none" w="med" len="med"/>
              <a:tailEnd type="none" w="med" len="med"/>
            </a:ln>
            <a:effectLst/>
          </p:spPr>
        </p:cxnSp>
      </p:grpSp>
      <p:grpSp>
        <p:nvGrpSpPr>
          <p:cNvPr id="29" name="Group 28"/>
          <p:cNvGrpSpPr/>
          <p:nvPr/>
        </p:nvGrpSpPr>
        <p:grpSpPr>
          <a:xfrm>
            <a:off x="4184326" y="3141484"/>
            <a:ext cx="2819400" cy="343694"/>
            <a:chOff x="4495800" y="1404970"/>
            <a:chExt cx="2819400" cy="343694"/>
          </a:xfrm>
        </p:grpSpPr>
        <p:sp>
          <p:nvSpPr>
            <p:cNvPr id="30" name="Rectangle 29"/>
            <p:cNvSpPr/>
            <p:nvPr/>
          </p:nvSpPr>
          <p:spPr bwMode="auto">
            <a:xfrm>
              <a:off x="4495800" y="1404970"/>
              <a:ext cx="2819400" cy="342900"/>
            </a:xfrm>
            <a:prstGeom prst="rect">
              <a:avLst/>
            </a:prstGeom>
            <a:solidFill>
              <a:schemeClr val="bg1">
                <a:lumMod val="85000"/>
              </a:schemeClr>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l">
                <a:lnSpc>
                  <a:spcPct val="100000"/>
                </a:lnSpc>
              </a:pPr>
              <a:endParaRPr lang="en-US" sz="2400" smtClean="0">
                <a:solidFill>
                  <a:srgbClr val="000000"/>
                </a:solidFill>
                <a:latin typeface="Arial Narrow" pitchFamily="34" charset="0"/>
                <a:ea typeface="+mn-ea"/>
                <a:cs typeface="+mn-cs"/>
              </a:endParaRPr>
            </a:p>
          </p:txBody>
        </p:sp>
        <p:cxnSp>
          <p:nvCxnSpPr>
            <p:cNvPr id="31" name="Straight Connector 30"/>
            <p:cNvCxnSpPr>
              <a:stCxn id="30" idx="0"/>
              <a:endCxn id="30" idx="2"/>
            </p:cNvCxnSpPr>
            <p:nvPr/>
          </p:nvCxnSpPr>
          <p:spPr bwMode="auto">
            <a:xfrm rot="16200000" flipH="1">
              <a:off x="5734050" y="1576420"/>
              <a:ext cx="342900" cy="1588"/>
            </a:xfrm>
            <a:prstGeom prst="line">
              <a:avLst/>
            </a:prstGeom>
            <a:noFill/>
            <a:ln w="12700" cap="flat" cmpd="sng" algn="ctr">
              <a:solidFill>
                <a:schemeClr val="tx1"/>
              </a:solidFill>
              <a:prstDash val="solid"/>
              <a:round/>
              <a:headEnd type="none" w="med" len="med"/>
              <a:tailEnd type="none" w="med" len="med"/>
            </a:ln>
            <a:effectLst/>
          </p:spPr>
        </p:cxnSp>
      </p:grpSp>
      <p:sp>
        <p:nvSpPr>
          <p:cNvPr id="33" name="Rectangle 32"/>
          <p:cNvSpPr/>
          <p:nvPr/>
        </p:nvSpPr>
        <p:spPr bwMode="auto">
          <a:xfrm>
            <a:off x="4184326" y="3717666"/>
            <a:ext cx="2819400" cy="342900"/>
          </a:xfrm>
          <a:prstGeom prst="rect">
            <a:avLst/>
          </a:prstGeom>
          <a:solidFill>
            <a:schemeClr val="bg1">
              <a:lumMod val="85000"/>
            </a:schemeClr>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l">
              <a:lnSpc>
                <a:spcPct val="100000"/>
              </a:lnSpc>
            </a:pPr>
            <a:endParaRPr lang="en-US" sz="2400" smtClean="0">
              <a:solidFill>
                <a:srgbClr val="000000"/>
              </a:solidFill>
              <a:latin typeface="Arial Narrow" pitchFamily="34" charset="0"/>
              <a:ea typeface="+mn-ea"/>
              <a:cs typeface="+mn-cs"/>
            </a:endParaRPr>
          </a:p>
        </p:txBody>
      </p:sp>
      <p:sp>
        <p:nvSpPr>
          <p:cNvPr id="36" name="Rectangle 35"/>
          <p:cNvSpPr/>
          <p:nvPr/>
        </p:nvSpPr>
        <p:spPr bwMode="auto">
          <a:xfrm>
            <a:off x="4184326" y="4301720"/>
            <a:ext cx="2819400" cy="342900"/>
          </a:xfrm>
          <a:prstGeom prst="rect">
            <a:avLst/>
          </a:prstGeom>
          <a:solidFill>
            <a:schemeClr val="bg1">
              <a:lumMod val="85000"/>
            </a:schemeClr>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l">
              <a:lnSpc>
                <a:spcPct val="100000"/>
              </a:lnSpc>
            </a:pPr>
            <a:endParaRPr lang="en-US" sz="2400" smtClean="0">
              <a:solidFill>
                <a:srgbClr val="000000"/>
              </a:solidFill>
              <a:latin typeface="Arial Narrow" pitchFamily="34" charset="0"/>
              <a:ea typeface="+mn-ea"/>
              <a:cs typeface="+mn-cs"/>
            </a:endParaRPr>
          </a:p>
        </p:txBody>
      </p:sp>
      <p:sp>
        <p:nvSpPr>
          <p:cNvPr id="39" name="Rectangle 38"/>
          <p:cNvSpPr/>
          <p:nvPr/>
        </p:nvSpPr>
        <p:spPr bwMode="auto">
          <a:xfrm>
            <a:off x="4184326" y="4871276"/>
            <a:ext cx="2819400" cy="342900"/>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l">
              <a:lnSpc>
                <a:spcPct val="100000"/>
              </a:lnSpc>
            </a:pPr>
            <a:endParaRPr lang="en-US" sz="2400" smtClean="0">
              <a:solidFill>
                <a:srgbClr val="000000"/>
              </a:solidFill>
              <a:latin typeface="Arial Narrow" pitchFamily="34" charset="0"/>
              <a:ea typeface="+mn-ea"/>
              <a:cs typeface="+mn-cs"/>
            </a:endParaRPr>
          </a:p>
        </p:txBody>
      </p:sp>
      <p:sp>
        <p:nvSpPr>
          <p:cNvPr id="42" name="Rectangle 41"/>
          <p:cNvSpPr/>
          <p:nvPr/>
        </p:nvSpPr>
        <p:spPr bwMode="auto">
          <a:xfrm>
            <a:off x="4184326" y="5454180"/>
            <a:ext cx="2819400" cy="342900"/>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l">
              <a:lnSpc>
                <a:spcPct val="100000"/>
              </a:lnSpc>
            </a:pPr>
            <a:endParaRPr lang="en-US" sz="2400" smtClean="0">
              <a:solidFill>
                <a:srgbClr val="000000"/>
              </a:solidFill>
              <a:latin typeface="Arial Narrow" pitchFamily="34" charset="0"/>
              <a:ea typeface="+mn-ea"/>
              <a:cs typeface="+mn-cs"/>
            </a:endParaRPr>
          </a:p>
        </p:txBody>
      </p:sp>
      <p:sp>
        <p:nvSpPr>
          <p:cNvPr id="53" name="TextBox 52"/>
          <p:cNvSpPr txBox="1"/>
          <p:nvPr/>
        </p:nvSpPr>
        <p:spPr>
          <a:xfrm>
            <a:off x="3581400" y="1391622"/>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%ax</a:t>
            </a:r>
          </a:p>
        </p:txBody>
      </p:sp>
      <p:sp>
        <p:nvSpPr>
          <p:cNvPr id="54" name="TextBox 53"/>
          <p:cNvSpPr txBox="1"/>
          <p:nvPr/>
        </p:nvSpPr>
        <p:spPr>
          <a:xfrm>
            <a:off x="3581400" y="1975438"/>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t>
            </a:r>
            <a:r>
              <a:rPr lang="en-US" dirty="0" err="1" smtClean="0">
                <a:solidFill>
                  <a:srgbClr val="000000"/>
                </a:solidFill>
                <a:latin typeface="Courier New" pitchFamily="49" charset="0"/>
                <a:ea typeface="+mn-ea"/>
                <a:cs typeface="Courier New" pitchFamily="49" charset="0"/>
              </a:rPr>
              <a:t>cx</a:t>
            </a:r>
            <a:endParaRPr lang="en-US" dirty="0" smtClean="0">
              <a:solidFill>
                <a:srgbClr val="000000"/>
              </a:solidFill>
              <a:latin typeface="Courier New" pitchFamily="49" charset="0"/>
              <a:ea typeface="+mn-ea"/>
              <a:cs typeface="Courier New" pitchFamily="49" charset="0"/>
            </a:endParaRPr>
          </a:p>
        </p:txBody>
      </p:sp>
      <p:sp>
        <p:nvSpPr>
          <p:cNvPr id="55" name="TextBox 54"/>
          <p:cNvSpPr txBox="1"/>
          <p:nvPr/>
        </p:nvSpPr>
        <p:spPr>
          <a:xfrm>
            <a:off x="3581400" y="2541296"/>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t>
            </a:r>
            <a:r>
              <a:rPr lang="en-US" dirty="0" err="1" smtClean="0">
                <a:solidFill>
                  <a:srgbClr val="000000"/>
                </a:solidFill>
                <a:latin typeface="Courier New" pitchFamily="49" charset="0"/>
                <a:ea typeface="+mn-ea"/>
                <a:cs typeface="Courier New" pitchFamily="49" charset="0"/>
              </a:rPr>
              <a:t>dx</a:t>
            </a:r>
            <a:endParaRPr lang="en-US" dirty="0" smtClean="0">
              <a:solidFill>
                <a:srgbClr val="000000"/>
              </a:solidFill>
              <a:latin typeface="Courier New" pitchFamily="49" charset="0"/>
              <a:ea typeface="+mn-ea"/>
              <a:cs typeface="Courier New" pitchFamily="49" charset="0"/>
            </a:endParaRPr>
          </a:p>
        </p:txBody>
      </p:sp>
      <p:sp>
        <p:nvSpPr>
          <p:cNvPr id="56" name="TextBox 55"/>
          <p:cNvSpPr txBox="1"/>
          <p:nvPr/>
        </p:nvSpPr>
        <p:spPr>
          <a:xfrm>
            <a:off x="3581400" y="3131786"/>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t>
            </a:r>
            <a:r>
              <a:rPr lang="en-US" dirty="0" err="1" smtClean="0">
                <a:solidFill>
                  <a:srgbClr val="000000"/>
                </a:solidFill>
                <a:latin typeface="Courier New" pitchFamily="49" charset="0"/>
                <a:ea typeface="+mn-ea"/>
                <a:cs typeface="Courier New" pitchFamily="49" charset="0"/>
              </a:rPr>
              <a:t>bx</a:t>
            </a:r>
            <a:endParaRPr lang="en-US" dirty="0" smtClean="0">
              <a:solidFill>
                <a:srgbClr val="000000"/>
              </a:solidFill>
              <a:latin typeface="Courier New" pitchFamily="49" charset="0"/>
              <a:ea typeface="+mn-ea"/>
              <a:cs typeface="Courier New" pitchFamily="49" charset="0"/>
            </a:endParaRPr>
          </a:p>
        </p:txBody>
      </p:sp>
      <p:sp>
        <p:nvSpPr>
          <p:cNvPr id="57" name="TextBox 56"/>
          <p:cNvSpPr txBox="1"/>
          <p:nvPr/>
        </p:nvSpPr>
        <p:spPr>
          <a:xfrm>
            <a:off x="3581400" y="3708016"/>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t>
            </a:r>
            <a:r>
              <a:rPr lang="en-US" dirty="0" err="1" smtClean="0">
                <a:solidFill>
                  <a:srgbClr val="000000"/>
                </a:solidFill>
                <a:latin typeface="Courier New" pitchFamily="49" charset="0"/>
                <a:ea typeface="+mn-ea"/>
                <a:cs typeface="Courier New" pitchFamily="49" charset="0"/>
              </a:rPr>
              <a:t>si</a:t>
            </a:r>
            <a:endParaRPr lang="en-US" dirty="0" smtClean="0">
              <a:solidFill>
                <a:srgbClr val="000000"/>
              </a:solidFill>
              <a:latin typeface="Courier New" pitchFamily="49" charset="0"/>
              <a:ea typeface="+mn-ea"/>
              <a:cs typeface="Courier New" pitchFamily="49" charset="0"/>
            </a:endParaRPr>
          </a:p>
        </p:txBody>
      </p:sp>
      <p:sp>
        <p:nvSpPr>
          <p:cNvPr id="58" name="TextBox 57"/>
          <p:cNvSpPr txBox="1"/>
          <p:nvPr/>
        </p:nvSpPr>
        <p:spPr>
          <a:xfrm>
            <a:off x="3581400" y="4287222"/>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t>
            </a:r>
            <a:r>
              <a:rPr lang="en-US" dirty="0" err="1" smtClean="0">
                <a:solidFill>
                  <a:srgbClr val="000000"/>
                </a:solidFill>
                <a:latin typeface="Courier New" pitchFamily="49" charset="0"/>
                <a:ea typeface="+mn-ea"/>
                <a:cs typeface="Courier New" pitchFamily="49" charset="0"/>
              </a:rPr>
              <a:t>di</a:t>
            </a:r>
            <a:endParaRPr lang="en-US" dirty="0" smtClean="0">
              <a:solidFill>
                <a:srgbClr val="000000"/>
              </a:solidFill>
              <a:latin typeface="Courier New" pitchFamily="49" charset="0"/>
              <a:ea typeface="+mn-ea"/>
              <a:cs typeface="Courier New" pitchFamily="49" charset="0"/>
            </a:endParaRPr>
          </a:p>
        </p:txBody>
      </p:sp>
      <p:sp>
        <p:nvSpPr>
          <p:cNvPr id="59" name="TextBox 58"/>
          <p:cNvSpPr txBox="1"/>
          <p:nvPr/>
        </p:nvSpPr>
        <p:spPr>
          <a:xfrm>
            <a:off x="3581400" y="4857690"/>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%sp</a:t>
            </a:r>
          </a:p>
        </p:txBody>
      </p:sp>
      <p:sp>
        <p:nvSpPr>
          <p:cNvPr id="60" name="TextBox 59"/>
          <p:cNvSpPr txBox="1"/>
          <p:nvPr/>
        </p:nvSpPr>
        <p:spPr>
          <a:xfrm>
            <a:off x="3581400" y="5443570"/>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t>
            </a:r>
            <a:r>
              <a:rPr lang="en-US" dirty="0" err="1" smtClean="0">
                <a:solidFill>
                  <a:srgbClr val="000000"/>
                </a:solidFill>
                <a:latin typeface="Courier New" pitchFamily="49" charset="0"/>
                <a:ea typeface="+mn-ea"/>
                <a:cs typeface="Courier New" pitchFamily="49" charset="0"/>
              </a:rPr>
              <a:t>bp</a:t>
            </a:r>
            <a:endParaRPr lang="en-US" dirty="0" smtClean="0">
              <a:solidFill>
                <a:srgbClr val="000000"/>
              </a:solidFill>
              <a:latin typeface="Courier New" pitchFamily="49" charset="0"/>
              <a:ea typeface="+mn-ea"/>
              <a:cs typeface="Courier New" pitchFamily="49" charset="0"/>
            </a:endParaRPr>
          </a:p>
        </p:txBody>
      </p:sp>
      <p:sp>
        <p:nvSpPr>
          <p:cNvPr id="61" name="TextBox 60"/>
          <p:cNvSpPr txBox="1"/>
          <p:nvPr/>
        </p:nvSpPr>
        <p:spPr>
          <a:xfrm>
            <a:off x="4572000" y="1391622"/>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%ah</a:t>
            </a:r>
          </a:p>
        </p:txBody>
      </p:sp>
      <p:sp>
        <p:nvSpPr>
          <p:cNvPr id="62" name="TextBox 61"/>
          <p:cNvSpPr txBox="1"/>
          <p:nvPr/>
        </p:nvSpPr>
        <p:spPr>
          <a:xfrm>
            <a:off x="4572000" y="1975438"/>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t>
            </a:r>
            <a:r>
              <a:rPr lang="en-US" dirty="0" err="1" smtClean="0">
                <a:solidFill>
                  <a:srgbClr val="000000"/>
                </a:solidFill>
                <a:latin typeface="Courier New" pitchFamily="49" charset="0"/>
                <a:ea typeface="+mn-ea"/>
                <a:cs typeface="Courier New" pitchFamily="49" charset="0"/>
              </a:rPr>
              <a:t>ch</a:t>
            </a:r>
            <a:endParaRPr lang="en-US" dirty="0" smtClean="0">
              <a:solidFill>
                <a:srgbClr val="000000"/>
              </a:solidFill>
              <a:latin typeface="Courier New" pitchFamily="49" charset="0"/>
              <a:ea typeface="+mn-ea"/>
              <a:cs typeface="Courier New" pitchFamily="49" charset="0"/>
            </a:endParaRPr>
          </a:p>
        </p:txBody>
      </p:sp>
      <p:sp>
        <p:nvSpPr>
          <p:cNvPr id="63" name="TextBox 62"/>
          <p:cNvSpPr txBox="1"/>
          <p:nvPr/>
        </p:nvSpPr>
        <p:spPr>
          <a:xfrm>
            <a:off x="4572000" y="2541296"/>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%dh</a:t>
            </a:r>
          </a:p>
        </p:txBody>
      </p:sp>
      <p:sp>
        <p:nvSpPr>
          <p:cNvPr id="64" name="TextBox 63"/>
          <p:cNvSpPr txBox="1"/>
          <p:nvPr/>
        </p:nvSpPr>
        <p:spPr>
          <a:xfrm>
            <a:off x="4572000" y="3131786"/>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t>
            </a:r>
            <a:r>
              <a:rPr lang="en-US" dirty="0" err="1" smtClean="0">
                <a:solidFill>
                  <a:srgbClr val="000000"/>
                </a:solidFill>
                <a:latin typeface="Courier New" pitchFamily="49" charset="0"/>
                <a:ea typeface="+mn-ea"/>
                <a:cs typeface="Courier New" pitchFamily="49" charset="0"/>
              </a:rPr>
              <a:t>bh</a:t>
            </a:r>
            <a:endParaRPr lang="en-US" dirty="0" smtClean="0">
              <a:solidFill>
                <a:srgbClr val="000000"/>
              </a:solidFill>
              <a:latin typeface="Courier New" pitchFamily="49" charset="0"/>
              <a:ea typeface="+mn-ea"/>
              <a:cs typeface="Courier New" pitchFamily="49" charset="0"/>
            </a:endParaRPr>
          </a:p>
        </p:txBody>
      </p:sp>
      <p:sp>
        <p:nvSpPr>
          <p:cNvPr id="69" name="TextBox 68"/>
          <p:cNvSpPr txBox="1"/>
          <p:nvPr/>
        </p:nvSpPr>
        <p:spPr>
          <a:xfrm>
            <a:off x="5943600" y="1391622"/>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%al</a:t>
            </a:r>
          </a:p>
        </p:txBody>
      </p:sp>
      <p:sp>
        <p:nvSpPr>
          <p:cNvPr id="70" name="TextBox 69"/>
          <p:cNvSpPr txBox="1"/>
          <p:nvPr/>
        </p:nvSpPr>
        <p:spPr>
          <a:xfrm>
            <a:off x="5943600" y="1975438"/>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t>
            </a:r>
            <a:r>
              <a:rPr lang="en-US" dirty="0" err="1" smtClean="0">
                <a:solidFill>
                  <a:srgbClr val="000000"/>
                </a:solidFill>
                <a:latin typeface="Courier New" pitchFamily="49" charset="0"/>
                <a:ea typeface="+mn-ea"/>
                <a:cs typeface="Courier New" pitchFamily="49" charset="0"/>
              </a:rPr>
              <a:t>cl</a:t>
            </a:r>
            <a:endParaRPr lang="en-US" dirty="0" smtClean="0">
              <a:solidFill>
                <a:srgbClr val="000000"/>
              </a:solidFill>
              <a:latin typeface="Courier New" pitchFamily="49" charset="0"/>
              <a:ea typeface="+mn-ea"/>
              <a:cs typeface="Courier New" pitchFamily="49" charset="0"/>
            </a:endParaRPr>
          </a:p>
        </p:txBody>
      </p:sp>
      <p:sp>
        <p:nvSpPr>
          <p:cNvPr id="71" name="TextBox 70"/>
          <p:cNvSpPr txBox="1"/>
          <p:nvPr/>
        </p:nvSpPr>
        <p:spPr>
          <a:xfrm>
            <a:off x="5943600" y="2541296"/>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%dl</a:t>
            </a:r>
          </a:p>
        </p:txBody>
      </p:sp>
      <p:sp>
        <p:nvSpPr>
          <p:cNvPr id="72" name="TextBox 71"/>
          <p:cNvSpPr txBox="1"/>
          <p:nvPr/>
        </p:nvSpPr>
        <p:spPr>
          <a:xfrm>
            <a:off x="5943600" y="3131786"/>
            <a:ext cx="598241" cy="369332"/>
          </a:xfrm>
          <a:prstGeom prst="rect">
            <a:avLst/>
          </a:prstGeom>
          <a:noFill/>
        </p:spPr>
        <p:txBody>
          <a:bodyPr wrap="none" rtlCol="0">
            <a:spAutoFit/>
          </a:bodyPr>
          <a:lstStyle/>
          <a:p>
            <a:pPr algn="l">
              <a:lnSpc>
                <a:spcPct val="100000"/>
              </a:lnSpc>
            </a:pPr>
            <a:r>
              <a:rPr lang="en-US" dirty="0" smtClean="0">
                <a:solidFill>
                  <a:srgbClr val="000000"/>
                </a:solidFill>
                <a:latin typeface="Courier New" pitchFamily="49" charset="0"/>
                <a:ea typeface="+mn-ea"/>
                <a:cs typeface="Courier New" pitchFamily="49" charset="0"/>
              </a:rPr>
              <a:t>%</a:t>
            </a:r>
            <a:r>
              <a:rPr lang="en-US" dirty="0" err="1" smtClean="0">
                <a:solidFill>
                  <a:srgbClr val="000000"/>
                </a:solidFill>
                <a:latin typeface="Courier New" pitchFamily="49" charset="0"/>
                <a:ea typeface="+mn-ea"/>
                <a:cs typeface="Courier New" pitchFamily="49" charset="0"/>
              </a:rPr>
              <a:t>bl</a:t>
            </a:r>
            <a:endParaRPr lang="en-US" dirty="0" smtClean="0">
              <a:solidFill>
                <a:srgbClr val="000000"/>
              </a:solidFill>
              <a:latin typeface="Courier New" pitchFamily="49" charset="0"/>
              <a:ea typeface="+mn-ea"/>
              <a:cs typeface="Courier New" pitchFamily="49" charset="0"/>
            </a:endParaRPr>
          </a:p>
        </p:txBody>
      </p:sp>
      <p:sp>
        <p:nvSpPr>
          <p:cNvPr id="73" name="AutoShape 7"/>
          <p:cNvSpPr>
            <a:spLocks/>
          </p:cNvSpPr>
          <p:nvPr/>
        </p:nvSpPr>
        <p:spPr bwMode="auto">
          <a:xfrm rot="5400000">
            <a:off x="5451983" y="4671257"/>
            <a:ext cx="279400" cy="2824085"/>
          </a:xfrm>
          <a:prstGeom prst="rightBrace">
            <a:avLst>
              <a:gd name="adj1" fmla="val 25000"/>
              <a:gd name="adj2" fmla="val 50000"/>
            </a:avLst>
          </a:prstGeom>
          <a:noFill/>
          <a:ln w="25400">
            <a:solidFill>
              <a:schemeClr val="tx1"/>
            </a:solidFill>
            <a:round/>
            <a:headEnd/>
            <a:tailEnd/>
          </a:ln>
          <a:effectLst/>
        </p:spPr>
        <p:txBody>
          <a:bodyPr wrap="none" anchor="ctr"/>
          <a:lstStyle/>
          <a:p>
            <a:pPr algn="l">
              <a:lnSpc>
                <a:spcPct val="100000"/>
              </a:lnSpc>
            </a:pPr>
            <a:endParaRPr lang="en-US" sz="2400" dirty="0">
              <a:solidFill>
                <a:srgbClr val="000000"/>
              </a:solidFill>
              <a:latin typeface="Calibri" pitchFamily="34" charset="0"/>
              <a:ea typeface="+mn-ea"/>
              <a:cs typeface="+mn-cs"/>
            </a:endParaRPr>
          </a:p>
        </p:txBody>
      </p:sp>
      <p:sp>
        <p:nvSpPr>
          <p:cNvPr id="74" name="TextBox 73"/>
          <p:cNvSpPr txBox="1"/>
          <p:nvPr/>
        </p:nvSpPr>
        <p:spPr>
          <a:xfrm>
            <a:off x="4267200" y="6172200"/>
            <a:ext cx="2660728" cy="646331"/>
          </a:xfrm>
          <a:prstGeom prst="rect">
            <a:avLst/>
          </a:prstGeom>
          <a:noFill/>
        </p:spPr>
        <p:txBody>
          <a:bodyPr wrap="none" rtlCol="0">
            <a:spAutoFit/>
          </a:bodyPr>
          <a:lstStyle/>
          <a:p>
            <a:pPr>
              <a:lnSpc>
                <a:spcPct val="100000"/>
              </a:lnSpc>
            </a:pPr>
            <a:r>
              <a:rPr lang="en-US" dirty="0" smtClean="0">
                <a:solidFill>
                  <a:srgbClr val="000000"/>
                </a:solidFill>
                <a:latin typeface="Calibri" pitchFamily="34" charset="0"/>
                <a:ea typeface="+mn-ea"/>
                <a:cs typeface="+mn-cs"/>
              </a:rPr>
              <a:t>16-bit virtual registers</a:t>
            </a:r>
          </a:p>
          <a:p>
            <a:pPr>
              <a:lnSpc>
                <a:spcPct val="100000"/>
              </a:lnSpc>
            </a:pPr>
            <a:r>
              <a:rPr lang="en-US" dirty="0" smtClean="0">
                <a:solidFill>
                  <a:srgbClr val="000000"/>
                </a:solidFill>
                <a:latin typeface="Calibri" pitchFamily="34" charset="0"/>
                <a:ea typeface="+mn-ea"/>
                <a:cs typeface="+mn-cs"/>
              </a:rPr>
              <a:t>(backwards compatibility)</a:t>
            </a:r>
          </a:p>
        </p:txBody>
      </p:sp>
      <p:sp>
        <p:nvSpPr>
          <p:cNvPr id="75" name="AutoShape 7"/>
          <p:cNvSpPr>
            <a:spLocks/>
          </p:cNvSpPr>
          <p:nvPr/>
        </p:nvSpPr>
        <p:spPr bwMode="auto">
          <a:xfrm rot="10800000">
            <a:off x="914400" y="1333500"/>
            <a:ext cx="279400" cy="3376310"/>
          </a:xfrm>
          <a:prstGeom prst="rightBrace">
            <a:avLst>
              <a:gd name="adj1" fmla="val 25000"/>
              <a:gd name="adj2" fmla="val 50000"/>
            </a:avLst>
          </a:prstGeom>
          <a:noFill/>
          <a:ln w="25400">
            <a:solidFill>
              <a:schemeClr val="tx1"/>
            </a:solidFill>
            <a:round/>
            <a:headEnd/>
            <a:tailEnd/>
          </a:ln>
          <a:effectLst/>
        </p:spPr>
        <p:txBody>
          <a:bodyPr wrap="none" anchor="ctr"/>
          <a:lstStyle/>
          <a:p>
            <a:pPr algn="l">
              <a:lnSpc>
                <a:spcPct val="100000"/>
              </a:lnSpc>
            </a:pPr>
            <a:endParaRPr lang="en-US" sz="2400" dirty="0">
              <a:solidFill>
                <a:srgbClr val="000000"/>
              </a:solidFill>
              <a:latin typeface="Calibri" pitchFamily="34" charset="0"/>
              <a:ea typeface="+mn-ea"/>
              <a:cs typeface="+mn-cs"/>
            </a:endParaRPr>
          </a:p>
        </p:txBody>
      </p:sp>
      <p:sp>
        <p:nvSpPr>
          <p:cNvPr id="76" name="TextBox 75"/>
          <p:cNvSpPr txBox="1"/>
          <p:nvPr/>
        </p:nvSpPr>
        <p:spPr>
          <a:xfrm rot="16200000">
            <a:off x="-221736" y="2812536"/>
            <a:ext cx="1727204" cy="369332"/>
          </a:xfrm>
          <a:prstGeom prst="rect">
            <a:avLst/>
          </a:prstGeom>
          <a:noFill/>
        </p:spPr>
        <p:txBody>
          <a:bodyPr wrap="none" rtlCol="0">
            <a:spAutoFit/>
          </a:bodyPr>
          <a:lstStyle/>
          <a:p>
            <a:pPr algn="l">
              <a:lnSpc>
                <a:spcPct val="100000"/>
              </a:lnSpc>
            </a:pPr>
            <a:r>
              <a:rPr lang="en-US" dirty="0" smtClean="0">
                <a:solidFill>
                  <a:srgbClr val="000000"/>
                </a:solidFill>
                <a:latin typeface="Calibri" pitchFamily="34" charset="0"/>
                <a:ea typeface="+mn-ea"/>
                <a:cs typeface="+mn-cs"/>
              </a:rPr>
              <a:t>general purpose</a:t>
            </a:r>
          </a:p>
        </p:txBody>
      </p:sp>
      <p:sp>
        <p:nvSpPr>
          <p:cNvPr id="77" name="TextBox 76"/>
          <p:cNvSpPr txBox="1"/>
          <p:nvPr/>
        </p:nvSpPr>
        <p:spPr>
          <a:xfrm>
            <a:off x="7555159" y="1391622"/>
            <a:ext cx="1258678" cy="307777"/>
          </a:xfrm>
          <a:prstGeom prst="rect">
            <a:avLst/>
          </a:prstGeom>
          <a:noFill/>
        </p:spPr>
        <p:txBody>
          <a:bodyPr wrap="none" rtlCol="0">
            <a:spAutoFit/>
          </a:bodyPr>
          <a:lstStyle/>
          <a:p>
            <a:pPr algn="l">
              <a:lnSpc>
                <a:spcPct val="100000"/>
              </a:lnSpc>
            </a:pPr>
            <a:r>
              <a:rPr lang="en-US" sz="1400" i="1" dirty="0" smtClean="0">
                <a:solidFill>
                  <a:srgbClr val="FFFFFF">
                    <a:lumMod val="50000"/>
                  </a:srgbClr>
                </a:solidFill>
                <a:latin typeface="Courier New" pitchFamily="49" charset="0"/>
                <a:ea typeface="+mn-ea"/>
                <a:cs typeface="Courier New" pitchFamily="49" charset="0"/>
              </a:rPr>
              <a:t>accumulate</a:t>
            </a:r>
          </a:p>
        </p:txBody>
      </p:sp>
      <p:sp>
        <p:nvSpPr>
          <p:cNvPr id="78" name="TextBox 77"/>
          <p:cNvSpPr txBox="1"/>
          <p:nvPr/>
        </p:nvSpPr>
        <p:spPr>
          <a:xfrm>
            <a:off x="7555159" y="1975438"/>
            <a:ext cx="936475" cy="307777"/>
          </a:xfrm>
          <a:prstGeom prst="rect">
            <a:avLst/>
          </a:prstGeom>
          <a:noFill/>
        </p:spPr>
        <p:txBody>
          <a:bodyPr wrap="none" rtlCol="0">
            <a:spAutoFit/>
          </a:bodyPr>
          <a:lstStyle/>
          <a:p>
            <a:pPr algn="l">
              <a:lnSpc>
                <a:spcPct val="100000"/>
              </a:lnSpc>
            </a:pPr>
            <a:r>
              <a:rPr lang="en-US" sz="1400" i="1" dirty="0" smtClean="0">
                <a:solidFill>
                  <a:srgbClr val="FFFFFF">
                    <a:lumMod val="50000"/>
                  </a:srgbClr>
                </a:solidFill>
                <a:latin typeface="Courier New" pitchFamily="49" charset="0"/>
                <a:ea typeface="+mn-ea"/>
                <a:cs typeface="Courier New" pitchFamily="49" charset="0"/>
              </a:rPr>
              <a:t>counter</a:t>
            </a:r>
          </a:p>
        </p:txBody>
      </p:sp>
      <p:sp>
        <p:nvSpPr>
          <p:cNvPr id="79" name="TextBox 78"/>
          <p:cNvSpPr txBox="1"/>
          <p:nvPr/>
        </p:nvSpPr>
        <p:spPr>
          <a:xfrm>
            <a:off x="7555159" y="2541296"/>
            <a:ext cx="614271" cy="307777"/>
          </a:xfrm>
          <a:prstGeom prst="rect">
            <a:avLst/>
          </a:prstGeom>
          <a:noFill/>
        </p:spPr>
        <p:txBody>
          <a:bodyPr wrap="none" rtlCol="0">
            <a:spAutoFit/>
          </a:bodyPr>
          <a:lstStyle/>
          <a:p>
            <a:pPr algn="l">
              <a:lnSpc>
                <a:spcPct val="100000"/>
              </a:lnSpc>
            </a:pPr>
            <a:r>
              <a:rPr lang="en-US" sz="1400" i="1" dirty="0" smtClean="0">
                <a:solidFill>
                  <a:srgbClr val="FFFFFF">
                    <a:lumMod val="50000"/>
                  </a:srgbClr>
                </a:solidFill>
                <a:latin typeface="Courier New" pitchFamily="49" charset="0"/>
                <a:ea typeface="+mn-ea"/>
                <a:cs typeface="Courier New" pitchFamily="49" charset="0"/>
              </a:rPr>
              <a:t>data</a:t>
            </a:r>
          </a:p>
        </p:txBody>
      </p:sp>
      <p:sp>
        <p:nvSpPr>
          <p:cNvPr id="80" name="TextBox 79"/>
          <p:cNvSpPr txBox="1"/>
          <p:nvPr/>
        </p:nvSpPr>
        <p:spPr>
          <a:xfrm>
            <a:off x="7555159" y="3131786"/>
            <a:ext cx="614271" cy="307777"/>
          </a:xfrm>
          <a:prstGeom prst="rect">
            <a:avLst/>
          </a:prstGeom>
          <a:noFill/>
        </p:spPr>
        <p:txBody>
          <a:bodyPr wrap="none" rtlCol="0">
            <a:spAutoFit/>
          </a:bodyPr>
          <a:lstStyle/>
          <a:p>
            <a:pPr algn="l">
              <a:lnSpc>
                <a:spcPct val="100000"/>
              </a:lnSpc>
            </a:pPr>
            <a:r>
              <a:rPr lang="en-US" sz="1400" i="1" dirty="0" smtClean="0">
                <a:solidFill>
                  <a:srgbClr val="FFFFFF">
                    <a:lumMod val="50000"/>
                  </a:srgbClr>
                </a:solidFill>
                <a:latin typeface="Courier New" pitchFamily="49" charset="0"/>
                <a:ea typeface="+mn-ea"/>
                <a:cs typeface="Courier New" pitchFamily="49" charset="0"/>
              </a:rPr>
              <a:t>base</a:t>
            </a:r>
          </a:p>
        </p:txBody>
      </p:sp>
      <p:sp>
        <p:nvSpPr>
          <p:cNvPr id="81" name="TextBox 80"/>
          <p:cNvSpPr txBox="1"/>
          <p:nvPr/>
        </p:nvSpPr>
        <p:spPr>
          <a:xfrm>
            <a:off x="7555159" y="3626836"/>
            <a:ext cx="936475" cy="523220"/>
          </a:xfrm>
          <a:prstGeom prst="rect">
            <a:avLst/>
          </a:prstGeom>
          <a:noFill/>
        </p:spPr>
        <p:txBody>
          <a:bodyPr wrap="none" rtlCol="0">
            <a:spAutoFit/>
          </a:bodyPr>
          <a:lstStyle/>
          <a:p>
            <a:pPr algn="l">
              <a:lnSpc>
                <a:spcPct val="100000"/>
              </a:lnSpc>
            </a:pPr>
            <a:r>
              <a:rPr lang="en-US" sz="1400" i="1" dirty="0" smtClean="0">
                <a:solidFill>
                  <a:srgbClr val="FFFFFF">
                    <a:lumMod val="50000"/>
                  </a:srgbClr>
                </a:solidFill>
                <a:latin typeface="Courier New" pitchFamily="49" charset="0"/>
                <a:ea typeface="+mn-ea"/>
                <a:cs typeface="Courier New" pitchFamily="49" charset="0"/>
              </a:rPr>
              <a:t>source </a:t>
            </a:r>
          </a:p>
          <a:p>
            <a:pPr algn="l">
              <a:lnSpc>
                <a:spcPct val="100000"/>
              </a:lnSpc>
            </a:pPr>
            <a:r>
              <a:rPr lang="en-US" sz="1400" i="1" dirty="0" smtClean="0">
                <a:solidFill>
                  <a:srgbClr val="FFFFFF">
                    <a:lumMod val="50000"/>
                  </a:srgbClr>
                </a:solidFill>
                <a:latin typeface="Courier New" pitchFamily="49" charset="0"/>
                <a:ea typeface="+mn-ea"/>
                <a:cs typeface="Courier New" pitchFamily="49" charset="0"/>
              </a:rPr>
              <a:t>index</a:t>
            </a:r>
          </a:p>
        </p:txBody>
      </p:sp>
      <p:sp>
        <p:nvSpPr>
          <p:cNvPr id="82" name="TextBox 81"/>
          <p:cNvSpPr txBox="1"/>
          <p:nvPr/>
        </p:nvSpPr>
        <p:spPr>
          <a:xfrm>
            <a:off x="7555159" y="4204648"/>
            <a:ext cx="1366080" cy="523220"/>
          </a:xfrm>
          <a:prstGeom prst="rect">
            <a:avLst/>
          </a:prstGeom>
          <a:noFill/>
        </p:spPr>
        <p:txBody>
          <a:bodyPr wrap="none" rtlCol="0">
            <a:spAutoFit/>
          </a:bodyPr>
          <a:lstStyle/>
          <a:p>
            <a:pPr algn="l">
              <a:lnSpc>
                <a:spcPct val="100000"/>
              </a:lnSpc>
            </a:pPr>
            <a:r>
              <a:rPr lang="en-US" sz="1400" i="1" dirty="0" smtClean="0">
                <a:solidFill>
                  <a:srgbClr val="FFFFFF">
                    <a:lumMod val="50000"/>
                  </a:srgbClr>
                </a:solidFill>
                <a:latin typeface="Courier New" pitchFamily="49" charset="0"/>
                <a:ea typeface="+mn-ea"/>
                <a:cs typeface="Courier New" pitchFamily="49" charset="0"/>
              </a:rPr>
              <a:t>destination</a:t>
            </a:r>
          </a:p>
          <a:p>
            <a:pPr algn="l">
              <a:lnSpc>
                <a:spcPct val="100000"/>
              </a:lnSpc>
            </a:pPr>
            <a:r>
              <a:rPr lang="en-US" sz="1400" i="1" dirty="0" smtClean="0">
                <a:solidFill>
                  <a:srgbClr val="FFFFFF">
                    <a:lumMod val="50000"/>
                  </a:srgbClr>
                </a:solidFill>
                <a:latin typeface="Courier New" pitchFamily="49" charset="0"/>
                <a:ea typeface="+mn-ea"/>
                <a:cs typeface="Courier New" pitchFamily="49" charset="0"/>
              </a:rPr>
              <a:t>index</a:t>
            </a:r>
          </a:p>
        </p:txBody>
      </p:sp>
      <p:sp>
        <p:nvSpPr>
          <p:cNvPr id="83" name="TextBox 82"/>
          <p:cNvSpPr txBox="1"/>
          <p:nvPr/>
        </p:nvSpPr>
        <p:spPr>
          <a:xfrm>
            <a:off x="7555159" y="4701317"/>
            <a:ext cx="1149674" cy="646331"/>
          </a:xfrm>
          <a:prstGeom prst="rect">
            <a:avLst/>
          </a:prstGeom>
          <a:noFill/>
        </p:spPr>
        <p:txBody>
          <a:bodyPr wrap="none" rtlCol="0">
            <a:spAutoFit/>
          </a:bodyPr>
          <a:lstStyle/>
          <a:p>
            <a:pPr algn="l">
              <a:lnSpc>
                <a:spcPct val="100000"/>
              </a:lnSpc>
            </a:pPr>
            <a:r>
              <a:rPr lang="en-US" i="1" dirty="0" smtClean="0">
                <a:solidFill>
                  <a:srgbClr val="000000"/>
                </a:solidFill>
                <a:latin typeface="Courier New" pitchFamily="49" charset="0"/>
                <a:ea typeface="+mn-ea"/>
                <a:cs typeface="Courier New" pitchFamily="49" charset="0"/>
              </a:rPr>
              <a:t>stack </a:t>
            </a:r>
          </a:p>
          <a:p>
            <a:pPr algn="l">
              <a:lnSpc>
                <a:spcPct val="100000"/>
              </a:lnSpc>
            </a:pPr>
            <a:r>
              <a:rPr lang="en-US" i="1" dirty="0" smtClean="0">
                <a:solidFill>
                  <a:srgbClr val="000000"/>
                </a:solidFill>
                <a:latin typeface="Courier New" pitchFamily="49" charset="0"/>
                <a:ea typeface="+mn-ea"/>
                <a:cs typeface="Courier New" pitchFamily="49" charset="0"/>
              </a:rPr>
              <a:t>pointer</a:t>
            </a:r>
          </a:p>
        </p:txBody>
      </p:sp>
      <p:sp>
        <p:nvSpPr>
          <p:cNvPr id="84" name="TextBox 83"/>
          <p:cNvSpPr txBox="1"/>
          <p:nvPr/>
        </p:nvSpPr>
        <p:spPr>
          <a:xfrm>
            <a:off x="7555159" y="5313528"/>
            <a:ext cx="1149674" cy="646331"/>
          </a:xfrm>
          <a:prstGeom prst="rect">
            <a:avLst/>
          </a:prstGeom>
          <a:noFill/>
        </p:spPr>
        <p:txBody>
          <a:bodyPr wrap="none" rtlCol="0">
            <a:spAutoFit/>
          </a:bodyPr>
          <a:lstStyle/>
          <a:p>
            <a:pPr algn="l">
              <a:lnSpc>
                <a:spcPct val="100000"/>
              </a:lnSpc>
            </a:pPr>
            <a:r>
              <a:rPr lang="en-US" i="1" dirty="0" smtClean="0">
                <a:solidFill>
                  <a:srgbClr val="000000"/>
                </a:solidFill>
                <a:latin typeface="Courier New" pitchFamily="49" charset="0"/>
                <a:ea typeface="+mn-ea"/>
                <a:cs typeface="Courier New" pitchFamily="49" charset="0"/>
              </a:rPr>
              <a:t>base</a:t>
            </a:r>
          </a:p>
          <a:p>
            <a:pPr algn="l">
              <a:lnSpc>
                <a:spcPct val="100000"/>
              </a:lnSpc>
            </a:pPr>
            <a:r>
              <a:rPr lang="en-US" i="1" dirty="0" smtClean="0">
                <a:solidFill>
                  <a:srgbClr val="000000"/>
                </a:solidFill>
                <a:latin typeface="Courier New" pitchFamily="49" charset="0"/>
                <a:ea typeface="+mn-ea"/>
                <a:cs typeface="Courier New" pitchFamily="49" charset="0"/>
              </a:rPr>
              <a:t>pointer</a:t>
            </a:r>
          </a:p>
        </p:txBody>
      </p:sp>
      <p:sp>
        <p:nvSpPr>
          <p:cNvPr id="85" name="TextBox 84"/>
          <p:cNvSpPr txBox="1"/>
          <p:nvPr/>
        </p:nvSpPr>
        <p:spPr>
          <a:xfrm>
            <a:off x="7293942" y="649069"/>
            <a:ext cx="1850058" cy="646331"/>
          </a:xfrm>
          <a:prstGeom prst="rect">
            <a:avLst/>
          </a:prstGeom>
          <a:noFill/>
        </p:spPr>
        <p:txBody>
          <a:bodyPr wrap="none" rtlCol="0">
            <a:spAutoFit/>
          </a:bodyPr>
          <a:lstStyle/>
          <a:p>
            <a:pPr>
              <a:lnSpc>
                <a:spcPct val="100000"/>
              </a:lnSpc>
            </a:pPr>
            <a:r>
              <a:rPr lang="en-US" dirty="0" smtClean="0">
                <a:solidFill>
                  <a:srgbClr val="000000"/>
                </a:solidFill>
                <a:latin typeface="Calibri" pitchFamily="34" charset="0"/>
                <a:ea typeface="+mn-ea"/>
                <a:cs typeface="+mn-cs"/>
              </a:rPr>
              <a:t>Origin</a:t>
            </a:r>
          </a:p>
          <a:p>
            <a:pPr>
              <a:lnSpc>
                <a:spcPct val="100000"/>
              </a:lnSpc>
            </a:pPr>
            <a:r>
              <a:rPr lang="en-US" dirty="0" smtClean="0">
                <a:solidFill>
                  <a:srgbClr val="000000"/>
                </a:solidFill>
                <a:latin typeface="Calibri" pitchFamily="34" charset="0"/>
                <a:ea typeface="+mn-ea"/>
                <a:cs typeface="+mn-cs"/>
              </a:rPr>
              <a:t>(mostly obsolete)</a:t>
            </a:r>
          </a:p>
        </p:txBody>
      </p:sp>
    </p:spTree>
    <p:extLst>
      <p:ext uri="{BB962C8B-B14F-4D97-AF65-F5344CB8AC3E}">
        <p14:creationId xmlns:p14="http://schemas.microsoft.com/office/powerpoint/2010/main" val="763475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9" grpId="0" animBg="1"/>
      <p:bldP spid="42" grpId="0" animBg="1"/>
      <p:bldP spid="53" grpId="0"/>
      <p:bldP spid="54" grpId="0"/>
      <p:bldP spid="55" grpId="0"/>
      <p:bldP spid="56" grpId="0"/>
      <p:bldP spid="57" grpId="0"/>
      <p:bldP spid="58" grpId="0"/>
      <p:bldP spid="59" grpId="0"/>
      <p:bldP spid="60" grpId="0"/>
      <p:bldP spid="61" grpId="0"/>
      <p:bldP spid="62" grpId="0"/>
      <p:bldP spid="63" grpId="0"/>
      <p:bldP spid="64" grpId="0"/>
      <p:bldP spid="69" grpId="0"/>
      <p:bldP spid="70" grpId="0"/>
      <p:bldP spid="71" grpId="0"/>
      <p:bldP spid="72" grpId="0"/>
      <p:bldP spid="73" grpId="0" animBg="1"/>
      <p:bldP spid="74" grpId="0"/>
      <p:bldP spid="77" grpId="0"/>
      <p:bldP spid="78" grpId="0"/>
      <p:bldP spid="79" grpId="0"/>
      <p:bldP spid="80" grpId="0"/>
      <p:bldP spid="81" grpId="0"/>
      <p:bldP spid="82" grpId="0"/>
      <p:bldP spid="83" grpId="0"/>
      <p:bldP spid="84" grpId="0"/>
      <p:bldP spid="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28600" y="457200"/>
            <a:ext cx="5537200" cy="573088"/>
          </a:xfrm>
        </p:spPr>
        <p:txBody>
          <a:bodyPr/>
          <a:lstStyle/>
          <a:p>
            <a:r>
              <a:rPr lang="en-US" dirty="0"/>
              <a:t>Moving </a:t>
            </a:r>
            <a:r>
              <a:rPr lang="en-US" dirty="0" smtClean="0"/>
              <a:t>Data</a:t>
            </a:r>
            <a:endParaRPr lang="en-US" dirty="0"/>
          </a:p>
        </p:txBody>
      </p:sp>
      <p:sp>
        <p:nvSpPr>
          <p:cNvPr id="156675" name="Rectangle 3"/>
          <p:cNvSpPr>
            <a:spLocks noGrp="1" noChangeArrowheads="1"/>
          </p:cNvSpPr>
          <p:nvPr>
            <p:ph type="body" idx="1"/>
          </p:nvPr>
        </p:nvSpPr>
        <p:spPr>
          <a:xfrm>
            <a:off x="290513" y="1100138"/>
            <a:ext cx="5881687" cy="5224462"/>
          </a:xfrm>
        </p:spPr>
        <p:txBody>
          <a:bodyPr/>
          <a:lstStyle/>
          <a:p>
            <a:r>
              <a:rPr lang="en-US" dirty="0"/>
              <a:t>Moving Data</a:t>
            </a:r>
          </a:p>
          <a:p>
            <a:pPr lvl="1">
              <a:buFont typeface="Wingdings" pitchFamily="2" charset="2"/>
              <a:buNone/>
            </a:pPr>
            <a:r>
              <a:rPr lang="en-US" b="1" dirty="0" err="1" smtClean="0">
                <a:latin typeface="Courier New" pitchFamily="49" charset="0"/>
              </a:rPr>
              <a:t>movq</a:t>
            </a:r>
            <a:r>
              <a:rPr lang="en-US" b="1" dirty="0" smtClean="0"/>
              <a:t> </a:t>
            </a:r>
            <a:r>
              <a:rPr lang="en-US" b="1" i="1" dirty="0"/>
              <a:t>Source</a:t>
            </a:r>
            <a:r>
              <a:rPr lang="en-US" b="1" dirty="0" smtClean="0"/>
              <a:t>, </a:t>
            </a:r>
            <a:r>
              <a:rPr lang="en-US" b="1" i="1" dirty="0" err="1" smtClean="0"/>
              <a:t>Dest</a:t>
            </a:r>
            <a:endParaRPr lang="en-US" dirty="0"/>
          </a:p>
          <a:p>
            <a:pPr lvl="1" eaLnBrk="1" hangingPunct="1">
              <a:defRPr/>
            </a:pPr>
            <a:r>
              <a:rPr lang="en-US" dirty="0">
                <a:latin typeface="Helvetica" charset="0"/>
                <a:ea typeface="ＭＳ Ｐゴシック" charset="0"/>
              </a:rPr>
              <a:t>Move </a:t>
            </a:r>
            <a:r>
              <a:rPr lang="en-US" dirty="0" smtClean="0">
                <a:latin typeface="Helvetica" charset="0"/>
                <a:ea typeface="ＭＳ Ｐゴシック" charset="0"/>
              </a:rPr>
              <a:t>8-</a:t>
            </a:r>
            <a:r>
              <a:rPr lang="en-US" dirty="0">
                <a:latin typeface="Helvetica" charset="0"/>
                <a:ea typeface="ＭＳ Ｐゴシック" charset="0"/>
              </a:rPr>
              <a:t>byte (</a:t>
            </a:r>
            <a:r>
              <a:rPr lang="ja-JP" altLang="en-US" dirty="0" smtClean="0">
                <a:latin typeface="Helvetica" charset="0"/>
                <a:ea typeface="ＭＳ Ｐゴシック" charset="0"/>
              </a:rPr>
              <a:t>“</a:t>
            </a:r>
            <a:r>
              <a:rPr lang="en-US" altLang="ja-JP" dirty="0" smtClean="0">
                <a:latin typeface="Helvetica" charset="0"/>
                <a:ea typeface="ＭＳ Ｐゴシック" charset="0"/>
              </a:rPr>
              <a:t>quad</a:t>
            </a:r>
            <a:r>
              <a:rPr lang="ja-JP" altLang="en-US" dirty="0" smtClean="0">
                <a:latin typeface="Helvetica" charset="0"/>
                <a:ea typeface="ＭＳ Ｐゴシック" charset="0"/>
              </a:rPr>
              <a:t>”</a:t>
            </a:r>
            <a:r>
              <a:rPr lang="en-US" altLang="ja-JP" dirty="0">
                <a:latin typeface="Helvetica" charset="0"/>
                <a:ea typeface="ＭＳ Ｐゴシック" charset="0"/>
              </a:rPr>
              <a:t>) </a:t>
            </a:r>
            <a:r>
              <a:rPr lang="en-US" altLang="ja-JP" dirty="0" smtClean="0">
                <a:latin typeface="Helvetica" charset="0"/>
                <a:ea typeface="ＭＳ Ｐゴシック" charset="0"/>
              </a:rPr>
              <a:t>word from Source to </a:t>
            </a:r>
            <a:r>
              <a:rPr lang="en-US" altLang="ja-JP" dirty="0" err="1" smtClean="0">
                <a:latin typeface="Helvetica" charset="0"/>
                <a:ea typeface="ＭＳ Ｐゴシック" charset="0"/>
              </a:rPr>
              <a:t>Dest</a:t>
            </a:r>
            <a:endParaRPr lang="en-US" altLang="ja-JP" dirty="0" smtClean="0">
              <a:latin typeface="Helvetica" charset="0"/>
              <a:ea typeface="ＭＳ Ｐゴシック" charset="0"/>
            </a:endParaRPr>
          </a:p>
          <a:p>
            <a:pPr lvl="1" eaLnBrk="1" hangingPunct="1">
              <a:defRPr/>
            </a:pPr>
            <a:r>
              <a:rPr lang="en-US" altLang="ja-JP" dirty="0" smtClean="0">
                <a:latin typeface="Helvetica" charset="0"/>
                <a:ea typeface="ＭＳ Ｐゴシック" charset="0"/>
              </a:rPr>
              <a:t>This is a copy operation, so a copy remains in the Source</a:t>
            </a:r>
            <a:endParaRPr lang="en-US" altLang="ja-JP" dirty="0">
              <a:latin typeface="Helvetica" charset="0"/>
              <a:ea typeface="ＭＳ Ｐゴシック" charset="0"/>
            </a:endParaRPr>
          </a:p>
          <a:p>
            <a:pPr lvl="1" eaLnBrk="1" hangingPunct="1">
              <a:defRPr/>
            </a:pPr>
            <a:r>
              <a:rPr lang="en-US" dirty="0">
                <a:latin typeface="Helvetica" charset="0"/>
                <a:ea typeface="ＭＳ Ｐゴシック" charset="0"/>
              </a:rPr>
              <a:t>Lots of these in typical </a:t>
            </a:r>
            <a:r>
              <a:rPr lang="en-US" dirty="0" smtClean="0">
                <a:latin typeface="Helvetica" charset="0"/>
                <a:ea typeface="ＭＳ Ｐゴシック" charset="0"/>
              </a:rPr>
              <a:t>code</a:t>
            </a:r>
            <a:endParaRPr lang="en-US" dirty="0" smtClean="0"/>
          </a:p>
          <a:p>
            <a:pPr>
              <a:spcBef>
                <a:spcPts val="1800"/>
              </a:spcBef>
            </a:pPr>
            <a:r>
              <a:rPr lang="en-US" dirty="0" smtClean="0"/>
              <a:t>Operand </a:t>
            </a:r>
            <a:r>
              <a:rPr lang="en-US" dirty="0"/>
              <a:t>Types</a:t>
            </a:r>
          </a:p>
          <a:p>
            <a:pPr lvl="1"/>
            <a:r>
              <a:rPr lang="en-US" i="1" dirty="0">
                <a:solidFill>
                  <a:srgbClr val="C00000"/>
                </a:solidFill>
              </a:rPr>
              <a:t>Register: </a:t>
            </a:r>
            <a:r>
              <a:rPr lang="en-US" dirty="0"/>
              <a:t>One of 16 integer registers</a:t>
            </a:r>
          </a:p>
          <a:p>
            <a:pPr lvl="2"/>
            <a:r>
              <a:rPr lang="en-US" sz="2000" dirty="0"/>
              <a:t>Example: </a:t>
            </a:r>
            <a:r>
              <a:rPr lang="en-US" sz="2000" dirty="0">
                <a:latin typeface="Courier New" pitchFamily="49" charset="0"/>
              </a:rPr>
              <a:t>%</a:t>
            </a:r>
            <a:r>
              <a:rPr lang="en-US" sz="2000" dirty="0" err="1">
                <a:latin typeface="Courier New" pitchFamily="49" charset="0"/>
              </a:rPr>
              <a:t>rax</a:t>
            </a:r>
            <a:r>
              <a:rPr lang="en-US" sz="2000" dirty="0">
                <a:latin typeface="Courier New" pitchFamily="49" charset="0"/>
              </a:rPr>
              <a:t>, %r13</a:t>
            </a:r>
          </a:p>
          <a:p>
            <a:pPr lvl="2"/>
            <a:r>
              <a:rPr lang="en-US" sz="2000" dirty="0"/>
              <a:t>But </a:t>
            </a:r>
            <a:r>
              <a:rPr lang="en-US" sz="2000" dirty="0">
                <a:latin typeface="Courier New" pitchFamily="49" charset="0"/>
              </a:rPr>
              <a:t>%</a:t>
            </a:r>
            <a:r>
              <a:rPr lang="en-US" sz="2000" dirty="0" err="1">
                <a:latin typeface="Courier New" pitchFamily="49" charset="0"/>
              </a:rPr>
              <a:t>rsp</a:t>
            </a:r>
            <a:r>
              <a:rPr lang="en-US" sz="2000" dirty="0">
                <a:latin typeface="Courier New" pitchFamily="49" charset="0"/>
              </a:rPr>
              <a:t> </a:t>
            </a:r>
            <a:r>
              <a:rPr lang="en-US" sz="2000" dirty="0"/>
              <a:t>reserved for special use</a:t>
            </a:r>
          </a:p>
          <a:p>
            <a:pPr lvl="2"/>
            <a:r>
              <a:rPr lang="en-US" sz="2000" dirty="0"/>
              <a:t>Others have special uses for particular </a:t>
            </a:r>
            <a:r>
              <a:rPr lang="en-US" sz="2000" dirty="0" smtClean="0"/>
              <a:t>instructions</a:t>
            </a:r>
            <a:endParaRPr lang="en-US" sz="2000" dirty="0"/>
          </a:p>
        </p:txBody>
      </p:sp>
      <p:grpSp>
        <p:nvGrpSpPr>
          <p:cNvPr id="3" name="Group 2"/>
          <p:cNvGrpSpPr/>
          <p:nvPr/>
        </p:nvGrpSpPr>
        <p:grpSpPr>
          <a:xfrm>
            <a:off x="6167416" y="609600"/>
            <a:ext cx="2519384" cy="4267200"/>
            <a:chOff x="6167416" y="609600"/>
            <a:chExt cx="2519384" cy="4267200"/>
          </a:xfrm>
        </p:grpSpPr>
        <p:sp>
          <p:nvSpPr>
            <p:cNvPr id="156676" name="Rectangle 4"/>
            <p:cNvSpPr>
              <a:spLocks noChangeArrowheads="1"/>
            </p:cNvSpPr>
            <p:nvPr/>
          </p:nvSpPr>
          <p:spPr bwMode="auto">
            <a:xfrm>
              <a:off x="6172200" y="6096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rax</a:t>
              </a:r>
              <a:endParaRPr lang="en-US" dirty="0">
                <a:solidFill>
                  <a:srgbClr val="000066"/>
                </a:solidFill>
                <a:latin typeface="Courier New" pitchFamily="49" charset="0"/>
              </a:endParaRPr>
            </a:p>
          </p:txBody>
        </p:sp>
        <p:sp>
          <p:nvSpPr>
            <p:cNvPr id="156677" name="Rectangle 5"/>
            <p:cNvSpPr>
              <a:spLocks noChangeArrowheads="1"/>
            </p:cNvSpPr>
            <p:nvPr/>
          </p:nvSpPr>
          <p:spPr bwMode="auto">
            <a:xfrm>
              <a:off x="6172200" y="10668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rcx</a:t>
              </a:r>
              <a:endParaRPr lang="en-US" dirty="0">
                <a:solidFill>
                  <a:srgbClr val="000066"/>
                </a:solidFill>
                <a:latin typeface="Courier New" pitchFamily="49" charset="0"/>
              </a:endParaRPr>
            </a:p>
          </p:txBody>
        </p:sp>
        <p:sp>
          <p:nvSpPr>
            <p:cNvPr id="156678" name="Rectangle 6"/>
            <p:cNvSpPr>
              <a:spLocks noChangeArrowheads="1"/>
            </p:cNvSpPr>
            <p:nvPr/>
          </p:nvSpPr>
          <p:spPr bwMode="auto">
            <a:xfrm>
              <a:off x="6172200" y="15240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rdx</a:t>
              </a:r>
              <a:endParaRPr lang="en-US" dirty="0">
                <a:solidFill>
                  <a:srgbClr val="000066"/>
                </a:solidFill>
                <a:latin typeface="Courier New" pitchFamily="49" charset="0"/>
              </a:endParaRPr>
            </a:p>
          </p:txBody>
        </p:sp>
        <p:sp>
          <p:nvSpPr>
            <p:cNvPr id="156679" name="Rectangle 7"/>
            <p:cNvSpPr>
              <a:spLocks noChangeArrowheads="1"/>
            </p:cNvSpPr>
            <p:nvPr/>
          </p:nvSpPr>
          <p:spPr bwMode="auto">
            <a:xfrm>
              <a:off x="6172200" y="19812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rbx</a:t>
              </a:r>
              <a:endParaRPr lang="en-US" dirty="0">
                <a:solidFill>
                  <a:srgbClr val="000066"/>
                </a:solidFill>
                <a:latin typeface="Courier New" pitchFamily="49" charset="0"/>
              </a:endParaRPr>
            </a:p>
          </p:txBody>
        </p:sp>
        <p:sp>
          <p:nvSpPr>
            <p:cNvPr id="156680" name="Rectangle 8"/>
            <p:cNvSpPr>
              <a:spLocks noChangeArrowheads="1"/>
            </p:cNvSpPr>
            <p:nvPr/>
          </p:nvSpPr>
          <p:spPr bwMode="auto">
            <a:xfrm>
              <a:off x="6172200" y="24384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rsi</a:t>
              </a:r>
              <a:endParaRPr lang="en-US" dirty="0">
                <a:solidFill>
                  <a:srgbClr val="000066"/>
                </a:solidFill>
                <a:latin typeface="Courier New" pitchFamily="49" charset="0"/>
              </a:endParaRPr>
            </a:p>
          </p:txBody>
        </p:sp>
        <p:sp>
          <p:nvSpPr>
            <p:cNvPr id="156681" name="Rectangle 9"/>
            <p:cNvSpPr>
              <a:spLocks noChangeArrowheads="1"/>
            </p:cNvSpPr>
            <p:nvPr/>
          </p:nvSpPr>
          <p:spPr bwMode="auto">
            <a:xfrm>
              <a:off x="6172200" y="28956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rdi</a:t>
              </a:r>
              <a:endParaRPr lang="en-US" dirty="0">
                <a:solidFill>
                  <a:srgbClr val="000066"/>
                </a:solidFill>
                <a:latin typeface="Courier New" pitchFamily="49" charset="0"/>
              </a:endParaRPr>
            </a:p>
          </p:txBody>
        </p:sp>
        <p:sp>
          <p:nvSpPr>
            <p:cNvPr id="156682" name="Rectangle 10"/>
            <p:cNvSpPr>
              <a:spLocks noChangeArrowheads="1"/>
            </p:cNvSpPr>
            <p:nvPr/>
          </p:nvSpPr>
          <p:spPr bwMode="auto">
            <a:xfrm>
              <a:off x="6172200" y="3352800"/>
              <a:ext cx="2514600" cy="38100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rsp</a:t>
              </a:r>
              <a:endParaRPr lang="en-US" dirty="0">
                <a:solidFill>
                  <a:srgbClr val="000066"/>
                </a:solidFill>
                <a:latin typeface="Courier New" pitchFamily="49" charset="0"/>
              </a:endParaRPr>
            </a:p>
          </p:txBody>
        </p:sp>
        <p:sp>
          <p:nvSpPr>
            <p:cNvPr id="156683" name="Rectangle 11"/>
            <p:cNvSpPr>
              <a:spLocks noChangeArrowheads="1"/>
            </p:cNvSpPr>
            <p:nvPr/>
          </p:nvSpPr>
          <p:spPr bwMode="auto">
            <a:xfrm>
              <a:off x="6172200" y="38100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rbp</a:t>
              </a:r>
              <a:endParaRPr lang="en-US" dirty="0">
                <a:solidFill>
                  <a:srgbClr val="000066"/>
                </a:solidFill>
                <a:latin typeface="Courier New" pitchFamily="49" charset="0"/>
              </a:endParaRPr>
            </a:p>
          </p:txBody>
        </p:sp>
        <p:sp>
          <p:nvSpPr>
            <p:cNvPr id="13" name="Rectangle 11"/>
            <p:cNvSpPr>
              <a:spLocks noChangeArrowheads="1"/>
            </p:cNvSpPr>
            <p:nvPr/>
          </p:nvSpPr>
          <p:spPr bwMode="auto">
            <a:xfrm>
              <a:off x="6167416" y="44958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rN</a:t>
              </a:r>
              <a:endParaRPr lang="en-US" dirty="0">
                <a:solidFill>
                  <a:srgbClr val="000066"/>
                </a:solidFill>
                <a:latin typeface="Courier New" pitchFamily="49" charset="0"/>
              </a:endParaRPr>
            </a:p>
          </p:txBody>
        </p:sp>
      </p:grpSp>
    </p:spTree>
    <p:extLst>
      <p:ext uri="{BB962C8B-B14F-4D97-AF65-F5344CB8AC3E}">
        <p14:creationId xmlns:p14="http://schemas.microsoft.com/office/powerpoint/2010/main" val="98995987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dissolve">
                                      <p:cBhvr>
                                        <p:cTn id="7" dur="500"/>
                                        <p:tgtEl>
                                          <p:spTgt spid="15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dissolve">
                                      <p:cBhvr>
                                        <p:cTn id="12" dur="500"/>
                                        <p:tgtEl>
                                          <p:spTgt spid="156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dissolve">
                                      <p:cBhvr>
                                        <p:cTn id="17" dur="500"/>
                                        <p:tgtEl>
                                          <p:spTgt spid="156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dissolve">
                                      <p:cBhvr>
                                        <p:cTn id="22" dur="500"/>
                                        <p:tgtEl>
                                          <p:spTgt spid="156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6675">
                                            <p:txEl>
                                              <p:pRg st="4" end="4"/>
                                            </p:txEl>
                                          </p:spTgt>
                                        </p:tgtEl>
                                        <p:attrNameLst>
                                          <p:attrName>style.visibility</p:attrName>
                                        </p:attrNameLst>
                                      </p:cBhvr>
                                      <p:to>
                                        <p:strVal val="visible"/>
                                      </p:to>
                                    </p:set>
                                    <p:animEffect transition="in" filter="dissolve">
                                      <p:cBhvr>
                                        <p:cTn id="27" dur="500"/>
                                        <p:tgtEl>
                                          <p:spTgt spid="156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6675">
                                            <p:txEl>
                                              <p:pRg st="5" end="5"/>
                                            </p:txEl>
                                          </p:spTgt>
                                        </p:tgtEl>
                                        <p:attrNameLst>
                                          <p:attrName>style.visibility</p:attrName>
                                        </p:attrNameLst>
                                      </p:cBhvr>
                                      <p:to>
                                        <p:strVal val="visible"/>
                                      </p:to>
                                    </p:set>
                                    <p:animEffect transition="in" filter="dissolve">
                                      <p:cBhvr>
                                        <p:cTn id="32" dur="500"/>
                                        <p:tgtEl>
                                          <p:spTgt spid="156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6675">
                                            <p:txEl>
                                              <p:pRg st="6" end="6"/>
                                            </p:txEl>
                                          </p:spTgt>
                                        </p:tgtEl>
                                        <p:attrNameLst>
                                          <p:attrName>style.visibility</p:attrName>
                                        </p:attrNameLst>
                                      </p:cBhvr>
                                      <p:to>
                                        <p:strVal val="visible"/>
                                      </p:to>
                                    </p:set>
                                    <p:animEffect transition="in" filter="dissolve">
                                      <p:cBhvr>
                                        <p:cTn id="37" dur="500"/>
                                        <p:tgtEl>
                                          <p:spTgt spid="156675">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6675">
                                            <p:txEl>
                                              <p:pRg st="7" end="7"/>
                                            </p:txEl>
                                          </p:spTgt>
                                        </p:tgtEl>
                                        <p:attrNameLst>
                                          <p:attrName>style.visibility</p:attrName>
                                        </p:attrNameLst>
                                      </p:cBhvr>
                                      <p:to>
                                        <p:strVal val="visible"/>
                                      </p:to>
                                    </p:set>
                                    <p:animEffect transition="in" filter="dissolve">
                                      <p:cBhvr>
                                        <p:cTn id="40" dur="500"/>
                                        <p:tgtEl>
                                          <p:spTgt spid="156675">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6675">
                                            <p:txEl>
                                              <p:pRg st="8" end="8"/>
                                            </p:txEl>
                                          </p:spTgt>
                                        </p:tgtEl>
                                        <p:attrNameLst>
                                          <p:attrName>style.visibility</p:attrName>
                                        </p:attrNameLst>
                                      </p:cBhvr>
                                      <p:to>
                                        <p:strVal val="visible"/>
                                      </p:to>
                                    </p:set>
                                    <p:animEffect transition="in" filter="dissolve">
                                      <p:cBhvr>
                                        <p:cTn id="43" dur="500"/>
                                        <p:tgtEl>
                                          <p:spTgt spid="156675">
                                            <p:txEl>
                                              <p:pRg st="8" end="8"/>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6675">
                                            <p:txEl>
                                              <p:pRg st="9" end="9"/>
                                            </p:txEl>
                                          </p:spTgt>
                                        </p:tgtEl>
                                        <p:attrNameLst>
                                          <p:attrName>style.visibility</p:attrName>
                                        </p:attrNameLst>
                                      </p:cBhvr>
                                      <p:to>
                                        <p:strVal val="visible"/>
                                      </p:to>
                                    </p:set>
                                    <p:animEffect transition="in" filter="dissolve">
                                      <p:cBhvr>
                                        <p:cTn id="46" dur="500"/>
                                        <p:tgtEl>
                                          <p:spTgt spid="156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28600" y="457200"/>
            <a:ext cx="5537200" cy="573088"/>
          </a:xfrm>
        </p:spPr>
        <p:txBody>
          <a:bodyPr/>
          <a:lstStyle/>
          <a:p>
            <a:r>
              <a:rPr lang="en-US" dirty="0"/>
              <a:t>Moving </a:t>
            </a:r>
            <a:r>
              <a:rPr lang="en-US" dirty="0" smtClean="0"/>
              <a:t>Data</a:t>
            </a:r>
            <a:endParaRPr lang="en-US" dirty="0"/>
          </a:p>
        </p:txBody>
      </p:sp>
      <p:sp>
        <p:nvSpPr>
          <p:cNvPr id="156675" name="Rectangle 3"/>
          <p:cNvSpPr>
            <a:spLocks noGrp="1" noChangeArrowheads="1"/>
          </p:cNvSpPr>
          <p:nvPr>
            <p:ph type="body" idx="1"/>
          </p:nvPr>
        </p:nvSpPr>
        <p:spPr>
          <a:xfrm>
            <a:off x="290513" y="1100138"/>
            <a:ext cx="5881687" cy="5224462"/>
          </a:xfrm>
        </p:spPr>
        <p:txBody>
          <a:bodyPr/>
          <a:lstStyle/>
          <a:p>
            <a:r>
              <a:rPr lang="en-US" dirty="0"/>
              <a:t>Moving Data</a:t>
            </a:r>
          </a:p>
          <a:p>
            <a:pPr lvl="1">
              <a:buFont typeface="Wingdings" pitchFamily="2" charset="2"/>
              <a:buNone/>
            </a:pPr>
            <a:r>
              <a:rPr lang="en-US" b="1" dirty="0" err="1" smtClean="0">
                <a:latin typeface="Courier New" pitchFamily="49" charset="0"/>
              </a:rPr>
              <a:t>movq</a:t>
            </a:r>
            <a:r>
              <a:rPr lang="en-US" b="1" dirty="0" smtClean="0"/>
              <a:t> </a:t>
            </a:r>
            <a:r>
              <a:rPr lang="en-US" b="1" i="1" dirty="0"/>
              <a:t>Source</a:t>
            </a:r>
            <a:r>
              <a:rPr lang="en-US" b="1" dirty="0" smtClean="0"/>
              <a:t>, </a:t>
            </a:r>
            <a:r>
              <a:rPr lang="en-US" b="1" i="1" dirty="0" err="1" smtClean="0"/>
              <a:t>Dest</a:t>
            </a:r>
            <a:endParaRPr lang="en-US" dirty="0"/>
          </a:p>
          <a:p>
            <a:pPr>
              <a:spcBef>
                <a:spcPts val="1800"/>
              </a:spcBef>
            </a:pPr>
            <a:r>
              <a:rPr lang="en-US" dirty="0" smtClean="0"/>
              <a:t>Operand </a:t>
            </a:r>
            <a:r>
              <a:rPr lang="en-US" dirty="0"/>
              <a:t>Types</a:t>
            </a:r>
          </a:p>
          <a:p>
            <a:pPr lvl="1"/>
            <a:r>
              <a:rPr lang="en-US" i="1" dirty="0">
                <a:solidFill>
                  <a:srgbClr val="C00000"/>
                </a:solidFill>
              </a:rPr>
              <a:t>Immediate:</a:t>
            </a:r>
            <a:r>
              <a:rPr lang="en-US" dirty="0"/>
              <a:t> Constant integer data</a:t>
            </a:r>
          </a:p>
          <a:p>
            <a:pPr lvl="2"/>
            <a:r>
              <a:rPr lang="en-US" sz="2000" dirty="0"/>
              <a:t>Example: </a:t>
            </a:r>
            <a:r>
              <a:rPr lang="en-US" sz="2000" dirty="0">
                <a:latin typeface="Courier New" pitchFamily="49" charset="0"/>
              </a:rPr>
              <a:t>$0x400</a:t>
            </a:r>
            <a:r>
              <a:rPr lang="en-US" sz="2000" dirty="0"/>
              <a:t>, </a:t>
            </a:r>
            <a:r>
              <a:rPr lang="en-US" sz="2000" dirty="0">
                <a:latin typeface="Courier New" pitchFamily="49" charset="0"/>
              </a:rPr>
              <a:t>$-533</a:t>
            </a:r>
            <a:endParaRPr lang="en-US" sz="2000" dirty="0"/>
          </a:p>
          <a:p>
            <a:pPr lvl="2"/>
            <a:r>
              <a:rPr lang="en-US" sz="2000" dirty="0"/>
              <a:t>Like C constant, but prefixed with </a:t>
            </a:r>
            <a:r>
              <a:rPr lang="en-US" sz="2000" dirty="0">
                <a:latin typeface="Courier New" pitchFamily="49" charset="0"/>
              </a:rPr>
              <a:t>‘$’</a:t>
            </a:r>
          </a:p>
          <a:p>
            <a:pPr lvl="2"/>
            <a:r>
              <a:rPr lang="en-US" sz="2000" dirty="0"/>
              <a:t>Encoded with 1, 2, or 4 bytes</a:t>
            </a:r>
          </a:p>
          <a:p>
            <a:pPr lvl="1"/>
            <a:r>
              <a:rPr lang="en-US" b="1" i="1" dirty="0" smtClean="0">
                <a:solidFill>
                  <a:srgbClr val="C00000"/>
                </a:solidFill>
              </a:rPr>
              <a:t>Memory</a:t>
            </a:r>
            <a:r>
              <a:rPr lang="en-US" b="1" i="1" dirty="0">
                <a:solidFill>
                  <a:srgbClr val="C00000"/>
                </a:solidFill>
              </a:rPr>
              <a:t>:</a:t>
            </a:r>
            <a:r>
              <a:rPr lang="en-US" dirty="0"/>
              <a:t> </a:t>
            </a:r>
            <a:r>
              <a:rPr lang="en-US" dirty="0" smtClean="0"/>
              <a:t>8 </a:t>
            </a:r>
            <a:r>
              <a:rPr lang="en-US" dirty="0"/>
              <a:t>consecutive bytes of </a:t>
            </a:r>
            <a:r>
              <a:rPr lang="en-US" dirty="0" smtClean="0"/>
              <a:t>memory at address given by register</a:t>
            </a:r>
          </a:p>
          <a:p>
            <a:pPr lvl="2"/>
            <a:r>
              <a:rPr lang="en-US" sz="2000" dirty="0" smtClean="0"/>
              <a:t>Simplest example: </a:t>
            </a:r>
            <a:r>
              <a:rPr lang="en-US" sz="2000" b="1" dirty="0" smtClean="0">
                <a:latin typeface="Courier New" pitchFamily="49" charset="0"/>
              </a:rPr>
              <a:t>(%</a:t>
            </a:r>
            <a:r>
              <a:rPr lang="en-US" sz="2000" b="1" dirty="0" err="1">
                <a:latin typeface="Courier New" pitchFamily="49" charset="0"/>
              </a:rPr>
              <a:t>r</a:t>
            </a:r>
            <a:r>
              <a:rPr lang="en-US" sz="2000" b="1" dirty="0" err="1" smtClean="0">
                <a:latin typeface="Courier New" pitchFamily="49" charset="0"/>
              </a:rPr>
              <a:t>ax</a:t>
            </a:r>
            <a:r>
              <a:rPr lang="en-US" sz="2000" b="1" dirty="0" smtClean="0">
                <a:latin typeface="Courier New" pitchFamily="49" charset="0"/>
              </a:rPr>
              <a:t>)</a:t>
            </a:r>
            <a:endParaRPr lang="en-US" sz="2000" b="1" dirty="0">
              <a:latin typeface="Courier New" pitchFamily="49" charset="0"/>
            </a:endParaRPr>
          </a:p>
          <a:p>
            <a:pPr lvl="2"/>
            <a:r>
              <a:rPr lang="en-US" sz="2000" dirty="0"/>
              <a:t>Various </a:t>
            </a:r>
            <a:r>
              <a:rPr lang="en-US" sz="2000" dirty="0" smtClean="0"/>
              <a:t>other “address </a:t>
            </a:r>
            <a:r>
              <a:rPr lang="en-US" sz="2000" dirty="0"/>
              <a:t>modes”</a:t>
            </a:r>
          </a:p>
        </p:txBody>
      </p:sp>
      <p:grpSp>
        <p:nvGrpSpPr>
          <p:cNvPr id="3" name="Group 2"/>
          <p:cNvGrpSpPr/>
          <p:nvPr/>
        </p:nvGrpSpPr>
        <p:grpSpPr>
          <a:xfrm>
            <a:off x="6167416" y="609600"/>
            <a:ext cx="2519384" cy="4267200"/>
            <a:chOff x="6167416" y="609600"/>
            <a:chExt cx="2519384" cy="4267200"/>
          </a:xfrm>
        </p:grpSpPr>
        <p:sp>
          <p:nvSpPr>
            <p:cNvPr id="156676" name="Rectangle 4"/>
            <p:cNvSpPr>
              <a:spLocks noChangeArrowheads="1"/>
            </p:cNvSpPr>
            <p:nvPr/>
          </p:nvSpPr>
          <p:spPr bwMode="auto">
            <a:xfrm>
              <a:off x="6172200" y="6096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rax</a:t>
              </a:r>
              <a:endParaRPr lang="en-US" dirty="0">
                <a:solidFill>
                  <a:srgbClr val="000066"/>
                </a:solidFill>
                <a:latin typeface="Courier New" pitchFamily="49" charset="0"/>
              </a:endParaRPr>
            </a:p>
          </p:txBody>
        </p:sp>
        <p:sp>
          <p:nvSpPr>
            <p:cNvPr id="156677" name="Rectangle 5"/>
            <p:cNvSpPr>
              <a:spLocks noChangeArrowheads="1"/>
            </p:cNvSpPr>
            <p:nvPr/>
          </p:nvSpPr>
          <p:spPr bwMode="auto">
            <a:xfrm>
              <a:off x="6172200" y="10668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rcx</a:t>
              </a:r>
              <a:endParaRPr lang="en-US" dirty="0">
                <a:solidFill>
                  <a:srgbClr val="000066"/>
                </a:solidFill>
                <a:latin typeface="Courier New" pitchFamily="49" charset="0"/>
              </a:endParaRPr>
            </a:p>
          </p:txBody>
        </p:sp>
        <p:sp>
          <p:nvSpPr>
            <p:cNvPr id="156678" name="Rectangle 6"/>
            <p:cNvSpPr>
              <a:spLocks noChangeArrowheads="1"/>
            </p:cNvSpPr>
            <p:nvPr/>
          </p:nvSpPr>
          <p:spPr bwMode="auto">
            <a:xfrm>
              <a:off x="6172200" y="15240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rdx</a:t>
              </a:r>
              <a:endParaRPr lang="en-US" dirty="0">
                <a:solidFill>
                  <a:srgbClr val="000066"/>
                </a:solidFill>
                <a:latin typeface="Courier New" pitchFamily="49" charset="0"/>
              </a:endParaRPr>
            </a:p>
          </p:txBody>
        </p:sp>
        <p:sp>
          <p:nvSpPr>
            <p:cNvPr id="156679" name="Rectangle 7"/>
            <p:cNvSpPr>
              <a:spLocks noChangeArrowheads="1"/>
            </p:cNvSpPr>
            <p:nvPr/>
          </p:nvSpPr>
          <p:spPr bwMode="auto">
            <a:xfrm>
              <a:off x="6172200" y="19812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rbx</a:t>
              </a:r>
              <a:endParaRPr lang="en-US" dirty="0">
                <a:solidFill>
                  <a:srgbClr val="000066"/>
                </a:solidFill>
                <a:latin typeface="Courier New" pitchFamily="49" charset="0"/>
              </a:endParaRPr>
            </a:p>
          </p:txBody>
        </p:sp>
        <p:sp>
          <p:nvSpPr>
            <p:cNvPr id="156680" name="Rectangle 8"/>
            <p:cNvSpPr>
              <a:spLocks noChangeArrowheads="1"/>
            </p:cNvSpPr>
            <p:nvPr/>
          </p:nvSpPr>
          <p:spPr bwMode="auto">
            <a:xfrm>
              <a:off x="6172200" y="24384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rsi</a:t>
              </a:r>
              <a:endParaRPr lang="en-US" dirty="0">
                <a:solidFill>
                  <a:srgbClr val="000066"/>
                </a:solidFill>
                <a:latin typeface="Courier New" pitchFamily="49" charset="0"/>
              </a:endParaRPr>
            </a:p>
          </p:txBody>
        </p:sp>
        <p:sp>
          <p:nvSpPr>
            <p:cNvPr id="156681" name="Rectangle 9"/>
            <p:cNvSpPr>
              <a:spLocks noChangeArrowheads="1"/>
            </p:cNvSpPr>
            <p:nvPr/>
          </p:nvSpPr>
          <p:spPr bwMode="auto">
            <a:xfrm>
              <a:off x="6172200" y="28956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rdi</a:t>
              </a:r>
              <a:endParaRPr lang="en-US" dirty="0">
                <a:solidFill>
                  <a:srgbClr val="000066"/>
                </a:solidFill>
                <a:latin typeface="Courier New" pitchFamily="49" charset="0"/>
              </a:endParaRPr>
            </a:p>
          </p:txBody>
        </p:sp>
        <p:sp>
          <p:nvSpPr>
            <p:cNvPr id="156682" name="Rectangle 10"/>
            <p:cNvSpPr>
              <a:spLocks noChangeArrowheads="1"/>
            </p:cNvSpPr>
            <p:nvPr/>
          </p:nvSpPr>
          <p:spPr bwMode="auto">
            <a:xfrm>
              <a:off x="6172200" y="3352800"/>
              <a:ext cx="2514600" cy="38100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rsp</a:t>
              </a:r>
              <a:endParaRPr lang="en-US" dirty="0">
                <a:solidFill>
                  <a:srgbClr val="000066"/>
                </a:solidFill>
                <a:latin typeface="Courier New" pitchFamily="49" charset="0"/>
              </a:endParaRPr>
            </a:p>
          </p:txBody>
        </p:sp>
        <p:sp>
          <p:nvSpPr>
            <p:cNvPr id="156683" name="Rectangle 11"/>
            <p:cNvSpPr>
              <a:spLocks noChangeArrowheads="1"/>
            </p:cNvSpPr>
            <p:nvPr/>
          </p:nvSpPr>
          <p:spPr bwMode="auto">
            <a:xfrm>
              <a:off x="6172200" y="38100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rbp</a:t>
              </a:r>
              <a:endParaRPr lang="en-US" dirty="0">
                <a:solidFill>
                  <a:srgbClr val="000066"/>
                </a:solidFill>
                <a:latin typeface="Courier New" pitchFamily="49" charset="0"/>
              </a:endParaRPr>
            </a:p>
          </p:txBody>
        </p:sp>
        <p:sp>
          <p:nvSpPr>
            <p:cNvPr id="13" name="Rectangle 11"/>
            <p:cNvSpPr>
              <a:spLocks noChangeArrowheads="1"/>
            </p:cNvSpPr>
            <p:nvPr/>
          </p:nvSpPr>
          <p:spPr bwMode="auto">
            <a:xfrm>
              <a:off x="6167416" y="44958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rN</a:t>
              </a:r>
              <a:endParaRPr lang="en-US" dirty="0">
                <a:solidFill>
                  <a:srgbClr val="000066"/>
                </a:solidFill>
                <a:latin typeface="Courier New" pitchFamily="49" charset="0"/>
              </a:endParaRPr>
            </a:p>
          </p:txBody>
        </p:sp>
      </p:grpSp>
    </p:spTree>
    <p:extLst>
      <p:ext uri="{BB962C8B-B14F-4D97-AF65-F5344CB8AC3E}">
        <p14:creationId xmlns:p14="http://schemas.microsoft.com/office/powerpoint/2010/main" val="21640652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6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6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6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67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667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different word sizes</a:t>
            </a:r>
            <a:endParaRPr lang="en-US" dirty="0"/>
          </a:p>
        </p:txBody>
      </p:sp>
      <p:sp>
        <p:nvSpPr>
          <p:cNvPr id="3" name="Content Placeholder 2"/>
          <p:cNvSpPr txBox="1">
            <a:spLocks/>
          </p:cNvSpPr>
          <p:nvPr/>
        </p:nvSpPr>
        <p:spPr>
          <a:xfrm>
            <a:off x="290513" y="1220788"/>
            <a:ext cx="8307387" cy="5224462"/>
          </a:xfrm>
          <a:prstGeom prst="rect">
            <a:avLst/>
          </a:prstGeom>
        </p:spPr>
        <p:txBody>
          <a:bodyPr/>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a:buClr>
                <a:srgbClr val="660033"/>
              </a:buClr>
              <a:defRPr/>
            </a:pPr>
            <a:r>
              <a:rPr lang="en-US" b="0" dirty="0" err="1" smtClean="0">
                <a:solidFill>
                  <a:srgbClr val="000066"/>
                </a:solidFill>
                <a:latin typeface="Courier"/>
                <a:ea typeface="ＭＳ Ｐゴシック" charset="0"/>
                <a:cs typeface="Courier"/>
              </a:rPr>
              <a:t>movq</a:t>
            </a:r>
            <a:r>
              <a:rPr lang="en-US" b="0" dirty="0" smtClean="0">
                <a:solidFill>
                  <a:srgbClr val="000066"/>
                </a:solidFill>
                <a:latin typeface="Courier"/>
                <a:ea typeface="ＭＳ Ｐゴシック" charset="0"/>
                <a:cs typeface="Courier"/>
              </a:rPr>
              <a:t> %</a:t>
            </a:r>
            <a:r>
              <a:rPr lang="en-US" b="0" dirty="0" err="1" smtClean="0">
                <a:solidFill>
                  <a:srgbClr val="000066"/>
                </a:solidFill>
                <a:latin typeface="Courier"/>
                <a:ea typeface="ＭＳ Ｐゴシック" charset="0"/>
                <a:cs typeface="Courier"/>
              </a:rPr>
              <a:t>rax</a:t>
            </a:r>
            <a:r>
              <a:rPr lang="en-US" b="0" dirty="0" smtClean="0">
                <a:solidFill>
                  <a:srgbClr val="000066"/>
                </a:solidFill>
                <a:latin typeface="Courier"/>
                <a:ea typeface="ＭＳ Ｐゴシック" charset="0"/>
                <a:cs typeface="Courier"/>
              </a:rPr>
              <a:t>, %</a:t>
            </a:r>
            <a:r>
              <a:rPr lang="en-US" b="0" dirty="0" err="1" smtClean="0">
                <a:solidFill>
                  <a:srgbClr val="000066"/>
                </a:solidFill>
                <a:latin typeface="Courier"/>
                <a:ea typeface="ＭＳ Ｐゴシック" charset="0"/>
                <a:cs typeface="Courier"/>
              </a:rPr>
              <a:t>rdx</a:t>
            </a:r>
            <a:endParaRPr lang="en-US" b="0" dirty="0" smtClean="0">
              <a:solidFill>
                <a:srgbClr val="000066"/>
              </a:solidFill>
              <a:latin typeface="Courier"/>
              <a:ea typeface="ＭＳ Ｐゴシック" charset="0"/>
              <a:cs typeface="Courier"/>
            </a:endParaRPr>
          </a:p>
          <a:p>
            <a:pPr lvl="1">
              <a:buClr>
                <a:srgbClr val="660033"/>
              </a:buClr>
              <a:defRPr/>
            </a:pPr>
            <a:r>
              <a:rPr lang="en-US" dirty="0" smtClean="0">
                <a:solidFill>
                  <a:srgbClr val="000066"/>
                </a:solidFill>
                <a:latin typeface="Helvetica" charset="0"/>
                <a:ea typeface="ＭＳ Ｐゴシック" charset="0"/>
              </a:rPr>
              <a:t>Move a “quad” word (4*16 = 64 bits = 8 bytes) from register %</a:t>
            </a:r>
            <a:r>
              <a:rPr lang="en-US" dirty="0" err="1" smtClean="0">
                <a:solidFill>
                  <a:srgbClr val="000066"/>
                </a:solidFill>
                <a:latin typeface="Helvetica" charset="0"/>
                <a:ea typeface="ＭＳ Ｐゴシック" charset="0"/>
              </a:rPr>
              <a:t>rax</a:t>
            </a:r>
            <a:r>
              <a:rPr lang="en-US" dirty="0" smtClean="0">
                <a:solidFill>
                  <a:srgbClr val="000066"/>
                </a:solidFill>
                <a:latin typeface="Helvetica" charset="0"/>
                <a:ea typeface="ＭＳ Ｐゴシック" charset="0"/>
              </a:rPr>
              <a:t> to register %</a:t>
            </a:r>
            <a:r>
              <a:rPr lang="en-US" dirty="0" err="1" smtClean="0">
                <a:solidFill>
                  <a:srgbClr val="000066"/>
                </a:solidFill>
                <a:latin typeface="Helvetica" charset="0"/>
                <a:ea typeface="ＭＳ Ｐゴシック" charset="0"/>
              </a:rPr>
              <a:t>rdx</a:t>
            </a:r>
            <a:endParaRPr lang="en-US" dirty="0" smtClean="0">
              <a:solidFill>
                <a:srgbClr val="000066"/>
              </a:solidFill>
              <a:latin typeface="Helvetica" charset="0"/>
              <a:ea typeface="ＭＳ Ｐゴシック" charset="0"/>
            </a:endParaRPr>
          </a:p>
          <a:p>
            <a:pPr>
              <a:buClr>
                <a:srgbClr val="660033"/>
              </a:buClr>
              <a:defRPr/>
            </a:pPr>
            <a:r>
              <a:rPr lang="en-US" b="0" dirty="0" err="1" smtClean="0">
                <a:solidFill>
                  <a:srgbClr val="000066"/>
                </a:solidFill>
                <a:latin typeface="Courier"/>
                <a:ea typeface="ＭＳ Ｐゴシック" charset="0"/>
                <a:cs typeface="Courier"/>
              </a:rPr>
              <a:t>movl</a:t>
            </a:r>
            <a:r>
              <a:rPr lang="en-US" b="0" dirty="0" smtClean="0">
                <a:solidFill>
                  <a:srgbClr val="000066"/>
                </a:solidFill>
                <a:latin typeface="Courier"/>
                <a:ea typeface="ＭＳ Ｐゴシック" charset="0"/>
                <a:cs typeface="Courier"/>
              </a:rPr>
              <a:t> %</a:t>
            </a:r>
            <a:r>
              <a:rPr lang="en-US" b="0" dirty="0" err="1" smtClean="0">
                <a:solidFill>
                  <a:srgbClr val="000066"/>
                </a:solidFill>
                <a:latin typeface="Courier"/>
                <a:ea typeface="ＭＳ Ｐゴシック" charset="0"/>
                <a:cs typeface="Courier"/>
              </a:rPr>
              <a:t>eax</a:t>
            </a:r>
            <a:r>
              <a:rPr lang="en-US" b="0" dirty="0" smtClean="0">
                <a:solidFill>
                  <a:srgbClr val="000066"/>
                </a:solidFill>
                <a:latin typeface="Courier"/>
                <a:ea typeface="ＭＳ Ｐゴシック" charset="0"/>
                <a:cs typeface="Courier"/>
              </a:rPr>
              <a:t>, %</a:t>
            </a:r>
            <a:r>
              <a:rPr lang="en-US" b="0" dirty="0" err="1" smtClean="0">
                <a:solidFill>
                  <a:srgbClr val="000066"/>
                </a:solidFill>
                <a:latin typeface="Courier"/>
                <a:ea typeface="ＭＳ Ｐゴシック" charset="0"/>
                <a:cs typeface="Courier"/>
              </a:rPr>
              <a:t>edx</a:t>
            </a:r>
            <a:endParaRPr lang="en-US" b="0" dirty="0" smtClean="0">
              <a:solidFill>
                <a:srgbClr val="000066"/>
              </a:solidFill>
              <a:latin typeface="Courier"/>
              <a:ea typeface="ＭＳ Ｐゴシック" charset="0"/>
              <a:cs typeface="Courier"/>
            </a:endParaRPr>
          </a:p>
          <a:p>
            <a:pPr lvl="1">
              <a:buClr>
                <a:srgbClr val="660033"/>
              </a:buClr>
              <a:defRPr/>
            </a:pPr>
            <a:r>
              <a:rPr lang="en-US" dirty="0">
                <a:solidFill>
                  <a:srgbClr val="000066"/>
                </a:solidFill>
                <a:latin typeface="Helvetica" charset="0"/>
                <a:ea typeface="ＭＳ Ｐゴシック" charset="0"/>
              </a:rPr>
              <a:t>Move a </a:t>
            </a:r>
            <a:r>
              <a:rPr lang="en-US" dirty="0" smtClean="0">
                <a:solidFill>
                  <a:srgbClr val="000066"/>
                </a:solidFill>
                <a:latin typeface="Helvetica" charset="0"/>
                <a:ea typeface="ＭＳ Ｐゴシック" charset="0"/>
              </a:rPr>
              <a:t>“long” </a:t>
            </a:r>
            <a:r>
              <a:rPr lang="en-US" dirty="0">
                <a:solidFill>
                  <a:srgbClr val="000066"/>
                </a:solidFill>
                <a:latin typeface="Helvetica" charset="0"/>
                <a:ea typeface="ＭＳ Ｐゴシック" charset="0"/>
              </a:rPr>
              <a:t>word </a:t>
            </a:r>
            <a:r>
              <a:rPr lang="en-US" dirty="0" smtClean="0">
                <a:solidFill>
                  <a:srgbClr val="000066"/>
                </a:solidFill>
                <a:latin typeface="Helvetica" charset="0"/>
                <a:ea typeface="ＭＳ Ｐゴシック" charset="0"/>
              </a:rPr>
              <a:t>(2*</a:t>
            </a:r>
            <a:r>
              <a:rPr lang="en-US" dirty="0">
                <a:solidFill>
                  <a:srgbClr val="000066"/>
                </a:solidFill>
                <a:latin typeface="Helvetica" charset="0"/>
                <a:ea typeface="ＭＳ Ｐゴシック" charset="0"/>
              </a:rPr>
              <a:t>16 = </a:t>
            </a:r>
            <a:r>
              <a:rPr lang="en-US" dirty="0" smtClean="0">
                <a:solidFill>
                  <a:srgbClr val="000066"/>
                </a:solidFill>
                <a:latin typeface="Helvetica" charset="0"/>
                <a:ea typeface="ＭＳ Ｐゴシック" charset="0"/>
              </a:rPr>
              <a:t>32 </a:t>
            </a:r>
            <a:r>
              <a:rPr lang="en-US" dirty="0">
                <a:solidFill>
                  <a:srgbClr val="000066"/>
                </a:solidFill>
                <a:latin typeface="Helvetica" charset="0"/>
                <a:ea typeface="ＭＳ Ｐゴシック" charset="0"/>
              </a:rPr>
              <a:t>bits = </a:t>
            </a:r>
            <a:r>
              <a:rPr lang="en-US" dirty="0" smtClean="0">
                <a:solidFill>
                  <a:srgbClr val="000066"/>
                </a:solidFill>
                <a:latin typeface="Helvetica" charset="0"/>
                <a:ea typeface="ＭＳ Ｐゴシック" charset="0"/>
              </a:rPr>
              <a:t>4 </a:t>
            </a:r>
            <a:r>
              <a:rPr lang="en-US" dirty="0">
                <a:solidFill>
                  <a:srgbClr val="000066"/>
                </a:solidFill>
                <a:latin typeface="Helvetica" charset="0"/>
                <a:ea typeface="ＭＳ Ｐゴシック" charset="0"/>
              </a:rPr>
              <a:t>bytes) from register </a:t>
            </a:r>
            <a:r>
              <a:rPr lang="en-US" dirty="0" smtClean="0">
                <a:solidFill>
                  <a:srgbClr val="000066"/>
                </a:solidFill>
                <a:latin typeface="Helvetica" charset="0"/>
                <a:ea typeface="ＭＳ Ｐゴシック" charset="0"/>
              </a:rPr>
              <a:t>%</a:t>
            </a:r>
            <a:r>
              <a:rPr lang="en-US" dirty="0" err="1" smtClean="0">
                <a:solidFill>
                  <a:srgbClr val="000066"/>
                </a:solidFill>
                <a:latin typeface="Helvetica" charset="0"/>
                <a:ea typeface="ＭＳ Ｐゴシック" charset="0"/>
              </a:rPr>
              <a:t>eax</a:t>
            </a:r>
            <a:r>
              <a:rPr lang="en-US" dirty="0" smtClean="0">
                <a:solidFill>
                  <a:srgbClr val="000066"/>
                </a:solidFill>
                <a:latin typeface="Helvetica" charset="0"/>
                <a:ea typeface="ＭＳ Ｐゴシック" charset="0"/>
              </a:rPr>
              <a:t> </a:t>
            </a:r>
            <a:r>
              <a:rPr lang="en-US" dirty="0">
                <a:solidFill>
                  <a:srgbClr val="000066"/>
                </a:solidFill>
                <a:latin typeface="Helvetica" charset="0"/>
                <a:ea typeface="ＭＳ Ｐゴシック" charset="0"/>
              </a:rPr>
              <a:t>to register </a:t>
            </a:r>
            <a:r>
              <a:rPr lang="en-US" dirty="0" smtClean="0">
                <a:solidFill>
                  <a:srgbClr val="000066"/>
                </a:solidFill>
                <a:latin typeface="Helvetica" charset="0"/>
                <a:ea typeface="ＭＳ Ｐゴシック" charset="0"/>
              </a:rPr>
              <a:t>%</a:t>
            </a:r>
            <a:r>
              <a:rPr lang="en-US" dirty="0" err="1" smtClean="0">
                <a:solidFill>
                  <a:srgbClr val="000066"/>
                </a:solidFill>
                <a:latin typeface="Helvetica" charset="0"/>
                <a:ea typeface="ＭＳ Ｐゴシック" charset="0"/>
              </a:rPr>
              <a:t>edx</a:t>
            </a:r>
            <a:endParaRPr lang="en-US" dirty="0">
              <a:solidFill>
                <a:srgbClr val="000066"/>
              </a:solidFill>
              <a:latin typeface="Helvetica" charset="0"/>
              <a:ea typeface="ＭＳ Ｐゴシック" charset="0"/>
            </a:endParaRPr>
          </a:p>
          <a:p>
            <a:pPr>
              <a:buClr>
                <a:srgbClr val="660033"/>
              </a:buClr>
              <a:defRPr/>
            </a:pPr>
            <a:r>
              <a:rPr lang="en-US" b="0" dirty="0" err="1" smtClean="0">
                <a:solidFill>
                  <a:srgbClr val="000066"/>
                </a:solidFill>
                <a:latin typeface="Courier"/>
                <a:ea typeface="ＭＳ Ｐゴシック" charset="0"/>
                <a:cs typeface="Courier"/>
              </a:rPr>
              <a:t>movw</a:t>
            </a:r>
            <a:r>
              <a:rPr lang="en-US" b="0" dirty="0" smtClean="0">
                <a:solidFill>
                  <a:srgbClr val="000066"/>
                </a:solidFill>
                <a:latin typeface="Courier"/>
                <a:ea typeface="ＭＳ Ｐゴシック" charset="0"/>
                <a:cs typeface="Courier"/>
              </a:rPr>
              <a:t> %ax, %dx</a:t>
            </a:r>
          </a:p>
          <a:p>
            <a:pPr lvl="1">
              <a:buClr>
                <a:srgbClr val="660033"/>
              </a:buClr>
              <a:defRPr/>
            </a:pPr>
            <a:r>
              <a:rPr lang="en-US" dirty="0">
                <a:solidFill>
                  <a:srgbClr val="000066"/>
                </a:solidFill>
                <a:latin typeface="Helvetica" charset="0"/>
                <a:ea typeface="ＭＳ Ｐゴシック" charset="0"/>
              </a:rPr>
              <a:t>Move a </a:t>
            </a:r>
            <a:r>
              <a:rPr lang="en-US" dirty="0" smtClean="0">
                <a:solidFill>
                  <a:srgbClr val="000066"/>
                </a:solidFill>
                <a:latin typeface="Helvetica" charset="0"/>
                <a:ea typeface="ＭＳ Ｐゴシック" charset="0"/>
              </a:rPr>
              <a:t>word (16  </a:t>
            </a:r>
            <a:r>
              <a:rPr lang="en-US" dirty="0">
                <a:solidFill>
                  <a:srgbClr val="000066"/>
                </a:solidFill>
                <a:latin typeface="Helvetica" charset="0"/>
                <a:ea typeface="ＭＳ Ｐゴシック" charset="0"/>
              </a:rPr>
              <a:t>bits = </a:t>
            </a:r>
            <a:r>
              <a:rPr lang="en-US" dirty="0" smtClean="0">
                <a:solidFill>
                  <a:srgbClr val="000066"/>
                </a:solidFill>
                <a:latin typeface="Helvetica" charset="0"/>
                <a:ea typeface="ＭＳ Ｐゴシック" charset="0"/>
              </a:rPr>
              <a:t>2 </a:t>
            </a:r>
            <a:r>
              <a:rPr lang="en-US" dirty="0">
                <a:solidFill>
                  <a:srgbClr val="000066"/>
                </a:solidFill>
                <a:latin typeface="Helvetica" charset="0"/>
                <a:ea typeface="ＭＳ Ｐゴシック" charset="0"/>
              </a:rPr>
              <a:t>bytes) from register </a:t>
            </a:r>
            <a:r>
              <a:rPr lang="en-US" dirty="0" smtClean="0">
                <a:solidFill>
                  <a:srgbClr val="000066"/>
                </a:solidFill>
                <a:latin typeface="Helvetica" charset="0"/>
                <a:ea typeface="ＭＳ Ｐゴシック" charset="0"/>
              </a:rPr>
              <a:t>%ax </a:t>
            </a:r>
            <a:r>
              <a:rPr lang="en-US" dirty="0">
                <a:solidFill>
                  <a:srgbClr val="000066"/>
                </a:solidFill>
                <a:latin typeface="Helvetica" charset="0"/>
                <a:ea typeface="ＭＳ Ｐゴシック" charset="0"/>
              </a:rPr>
              <a:t>to register </a:t>
            </a:r>
            <a:r>
              <a:rPr lang="en-US" dirty="0" smtClean="0">
                <a:solidFill>
                  <a:srgbClr val="000066"/>
                </a:solidFill>
                <a:latin typeface="Helvetica" charset="0"/>
                <a:ea typeface="ＭＳ Ｐゴシック" charset="0"/>
              </a:rPr>
              <a:t>%dx</a:t>
            </a:r>
          </a:p>
          <a:p>
            <a:pPr lvl="1">
              <a:buClr>
                <a:srgbClr val="660033"/>
              </a:buClr>
              <a:defRPr/>
            </a:pPr>
            <a:r>
              <a:rPr lang="en-US" dirty="0">
                <a:latin typeface="Helvetica" charset="0"/>
                <a:ea typeface="ＭＳ Ｐゴシック" charset="0"/>
              </a:rPr>
              <a:t>For historical reasons (16-bit processors), Intel terminology </a:t>
            </a:r>
            <a:r>
              <a:rPr lang="en-US" dirty="0" smtClean="0">
                <a:latin typeface="Helvetica" charset="0"/>
                <a:ea typeface="ＭＳ Ｐゴシック" charset="0"/>
              </a:rPr>
              <a:t>defined a </a:t>
            </a:r>
            <a:r>
              <a:rPr lang="ja-JP" altLang="en-US" dirty="0">
                <a:latin typeface="Helvetica" charset="0"/>
                <a:ea typeface="ＭＳ Ｐゴシック" charset="0"/>
              </a:rPr>
              <a:t>“</a:t>
            </a:r>
            <a:r>
              <a:rPr lang="en-US" dirty="0">
                <a:latin typeface="Helvetica" charset="0"/>
                <a:ea typeface="ＭＳ Ｐゴシック" charset="0"/>
              </a:rPr>
              <a:t>word</a:t>
            </a:r>
            <a:r>
              <a:rPr lang="ja-JP" altLang="en-US" dirty="0">
                <a:latin typeface="Helvetica" charset="0"/>
                <a:ea typeface="ＭＳ Ｐゴシック" charset="0"/>
              </a:rPr>
              <a:t>”</a:t>
            </a:r>
            <a:r>
              <a:rPr lang="en-US" dirty="0">
                <a:latin typeface="Helvetica" charset="0"/>
                <a:ea typeface="ＭＳ Ｐゴシック" charset="0"/>
              </a:rPr>
              <a:t> to be 16 bits </a:t>
            </a:r>
            <a:r>
              <a:rPr lang="en-US" dirty="0" smtClean="0">
                <a:latin typeface="Helvetica" charset="0"/>
                <a:ea typeface="ＭＳ Ｐゴシック" charset="0"/>
              </a:rPr>
              <a:t>long, so all subsequent CPUs ad to be multiples of a word, e.g. long word = 32-bits and quad word = 64 bits</a:t>
            </a:r>
            <a:endParaRPr lang="en-US" b="0" dirty="0" smtClean="0">
              <a:solidFill>
                <a:srgbClr val="000066"/>
              </a:solidFill>
              <a:latin typeface="Courier"/>
              <a:ea typeface="ＭＳ Ｐゴシック" charset="0"/>
              <a:cs typeface="Courier"/>
            </a:endParaRPr>
          </a:p>
          <a:p>
            <a:pPr>
              <a:buClr>
                <a:srgbClr val="660033"/>
              </a:buClr>
              <a:defRPr/>
            </a:pPr>
            <a:r>
              <a:rPr lang="en-US" b="0" dirty="0" err="1" smtClean="0">
                <a:solidFill>
                  <a:srgbClr val="000066"/>
                </a:solidFill>
                <a:latin typeface="Courier"/>
                <a:ea typeface="ＭＳ Ｐゴシック" charset="0"/>
                <a:cs typeface="Courier"/>
              </a:rPr>
              <a:t>movb</a:t>
            </a:r>
            <a:r>
              <a:rPr lang="en-US" b="0" dirty="0" smtClean="0">
                <a:solidFill>
                  <a:srgbClr val="000066"/>
                </a:solidFill>
                <a:latin typeface="Courier"/>
                <a:ea typeface="ＭＳ Ｐゴシック" charset="0"/>
                <a:cs typeface="Courier"/>
              </a:rPr>
              <a:t> %al, %dl</a:t>
            </a:r>
          </a:p>
          <a:p>
            <a:pPr lvl="1">
              <a:buClr>
                <a:srgbClr val="660033"/>
              </a:buClr>
              <a:defRPr/>
            </a:pPr>
            <a:r>
              <a:rPr lang="en-US" dirty="0">
                <a:solidFill>
                  <a:srgbClr val="000066"/>
                </a:solidFill>
                <a:latin typeface="Helvetica" charset="0"/>
                <a:ea typeface="ＭＳ Ｐゴシック" charset="0"/>
              </a:rPr>
              <a:t>Move a </a:t>
            </a:r>
            <a:r>
              <a:rPr lang="en-US" dirty="0" smtClean="0">
                <a:solidFill>
                  <a:srgbClr val="000066"/>
                </a:solidFill>
                <a:latin typeface="Helvetica" charset="0"/>
                <a:ea typeface="ＭＳ Ｐゴシック" charset="0"/>
              </a:rPr>
              <a:t>byte </a:t>
            </a:r>
            <a:r>
              <a:rPr lang="en-US" dirty="0">
                <a:solidFill>
                  <a:srgbClr val="000066"/>
                </a:solidFill>
                <a:latin typeface="Helvetica" charset="0"/>
                <a:ea typeface="ＭＳ Ｐゴシック" charset="0"/>
              </a:rPr>
              <a:t>from register </a:t>
            </a:r>
            <a:r>
              <a:rPr lang="en-US" dirty="0" smtClean="0">
                <a:solidFill>
                  <a:srgbClr val="000066"/>
                </a:solidFill>
                <a:latin typeface="Helvetica" charset="0"/>
                <a:ea typeface="ＭＳ Ｐゴシック" charset="0"/>
              </a:rPr>
              <a:t>%al </a:t>
            </a:r>
            <a:r>
              <a:rPr lang="en-US" dirty="0">
                <a:solidFill>
                  <a:srgbClr val="000066"/>
                </a:solidFill>
                <a:latin typeface="Helvetica" charset="0"/>
                <a:ea typeface="ＭＳ Ｐゴシック" charset="0"/>
              </a:rPr>
              <a:t>to register </a:t>
            </a:r>
            <a:r>
              <a:rPr lang="en-US" dirty="0" smtClean="0">
                <a:solidFill>
                  <a:srgbClr val="000066"/>
                </a:solidFill>
                <a:latin typeface="Helvetica" charset="0"/>
                <a:ea typeface="ＭＳ Ｐゴシック" charset="0"/>
              </a:rPr>
              <a:t>%dl</a:t>
            </a:r>
            <a:endParaRPr lang="en-US" b="0" dirty="0" smtClean="0">
              <a:solidFill>
                <a:srgbClr val="000066"/>
              </a:solidFill>
              <a:latin typeface="Courier"/>
              <a:ea typeface="ＭＳ Ｐゴシック" charset="0"/>
              <a:cs typeface="Courier"/>
            </a:endParaRPr>
          </a:p>
          <a:p>
            <a:pPr lvl="1">
              <a:buClr>
                <a:srgbClr val="660033"/>
              </a:buClr>
              <a:defRPr/>
            </a:pPr>
            <a:endParaRPr lang="en-US" dirty="0" smtClean="0">
              <a:solidFill>
                <a:srgbClr val="000066"/>
              </a:solidFill>
              <a:latin typeface="Helvetica" charset="0"/>
              <a:ea typeface="ＭＳ Ｐゴシック" charset="0"/>
            </a:endParaRPr>
          </a:p>
          <a:p>
            <a:pPr>
              <a:buClr>
                <a:srgbClr val="660033"/>
              </a:buClr>
              <a:defRPr/>
            </a:pPr>
            <a:endParaRPr lang="en-US" dirty="0">
              <a:solidFill>
                <a:srgbClr val="003300"/>
              </a:solidFill>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0242173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More </a:t>
            </a:r>
            <a:r>
              <a:rPr lang="en-US" b="0" dirty="0" err="1" smtClean="0">
                <a:latin typeface="Courier"/>
                <a:ea typeface="ＭＳ Ｐゴシック" charset="0"/>
                <a:cs typeface="Courier"/>
              </a:rPr>
              <a:t>mov</a:t>
            </a:r>
            <a:r>
              <a:rPr lang="en-US" b="0" dirty="0" smtClean="0">
                <a:latin typeface="Courier"/>
                <a:ea typeface="ＭＳ Ｐゴシック" charset="0"/>
                <a:cs typeface="Courier"/>
              </a:rPr>
              <a:t> </a:t>
            </a:r>
            <a:r>
              <a:rPr lang="en-US" dirty="0" smtClean="0">
                <a:latin typeface="Helvetica" charset="0"/>
                <a:ea typeface="ＭＳ Ｐゴシック" charset="0"/>
                <a:cs typeface="ＭＳ Ｐゴシック" charset="0"/>
              </a:rPr>
              <a:t>instructions, and</a:t>
            </a:r>
            <a:br>
              <a:rPr lang="en-US" dirty="0" smtClean="0">
                <a:latin typeface="Helvetica" charset="0"/>
                <a:ea typeface="ＭＳ Ｐゴシック" charset="0"/>
                <a:cs typeface="ＭＳ Ｐゴシック" charset="0"/>
              </a:rPr>
            </a:br>
            <a:r>
              <a:rPr lang="en-US" dirty="0" smtClean="0">
                <a:latin typeface="Helvetica" charset="0"/>
                <a:ea typeface="ＭＳ Ｐゴシック" charset="0"/>
                <a:cs typeface="ＭＳ Ｐゴシック" charset="0"/>
              </a:rPr>
              <a:t>Intel </a:t>
            </a:r>
            <a:r>
              <a:rPr lang="en-US" dirty="0" err="1" smtClean="0">
                <a:latin typeface="Helvetica" charset="0"/>
                <a:ea typeface="ＭＳ Ｐゴシック" charset="0"/>
                <a:cs typeface="ＭＳ Ｐゴシック" charset="0"/>
              </a:rPr>
              <a:t>vs</a:t>
            </a:r>
            <a:r>
              <a:rPr lang="en-US" dirty="0" smtClean="0">
                <a:latin typeface="Helvetica" charset="0"/>
                <a:ea typeface="ＭＳ Ｐゴシック" charset="0"/>
                <a:cs typeface="ＭＳ Ｐゴシック" charset="0"/>
              </a:rPr>
              <a:t> C longs</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rPr>
              <a:t>See text for more </a:t>
            </a:r>
            <a:r>
              <a:rPr lang="en-US" b="0" dirty="0" err="1">
                <a:latin typeface="Courier New"/>
                <a:ea typeface="ＭＳ Ｐゴシック" charset="0"/>
                <a:cs typeface="Courier New"/>
              </a:rPr>
              <a:t>mov</a:t>
            </a:r>
            <a:r>
              <a:rPr lang="en-US" dirty="0">
                <a:latin typeface="Helvetica" charset="0"/>
                <a:ea typeface="ＭＳ Ｐゴシック" charset="0"/>
              </a:rPr>
              <a:t> </a:t>
            </a:r>
            <a:r>
              <a:rPr lang="en-US" dirty="0" smtClean="0">
                <a:latin typeface="Helvetica" charset="0"/>
                <a:ea typeface="ＭＳ Ｐゴシック" charset="0"/>
              </a:rPr>
              <a:t>instructions: </a:t>
            </a:r>
          </a:p>
          <a:p>
            <a:pPr lvl="1">
              <a:defRPr/>
            </a:pPr>
            <a:r>
              <a:rPr lang="en-US" b="0" dirty="0" err="1" smtClean="0">
                <a:latin typeface="Courier New"/>
                <a:ea typeface="ＭＳ Ｐゴシック" charset="0"/>
                <a:cs typeface="Courier New"/>
              </a:rPr>
              <a:t>movb</a:t>
            </a:r>
            <a:r>
              <a:rPr lang="en-US" b="0" dirty="0" smtClean="0">
                <a:latin typeface="Courier New"/>
                <a:ea typeface="ＭＳ Ｐゴシック" charset="0"/>
                <a:cs typeface="Courier New"/>
              </a:rPr>
              <a:t>, </a:t>
            </a:r>
            <a:r>
              <a:rPr lang="en-US" b="0" dirty="0" err="1" smtClean="0">
                <a:latin typeface="Courier New"/>
                <a:ea typeface="ＭＳ Ｐゴシック" charset="0"/>
                <a:cs typeface="Courier New"/>
              </a:rPr>
              <a:t>movw</a:t>
            </a:r>
            <a:r>
              <a:rPr lang="en-US" b="0" dirty="0" smtClean="0">
                <a:latin typeface="Courier New"/>
                <a:ea typeface="ＭＳ Ｐゴシック" charset="0"/>
                <a:cs typeface="Courier New"/>
              </a:rPr>
              <a:t>, </a:t>
            </a:r>
            <a:r>
              <a:rPr lang="en-US" b="0" dirty="0" err="1" smtClean="0">
                <a:latin typeface="Courier New"/>
                <a:ea typeface="ＭＳ Ｐゴシック" charset="0"/>
                <a:cs typeface="Courier New"/>
              </a:rPr>
              <a:t>movl</a:t>
            </a:r>
            <a:r>
              <a:rPr lang="en-US" b="0" dirty="0" smtClean="0">
                <a:latin typeface="Courier New"/>
                <a:ea typeface="ＭＳ Ｐゴシック" charset="0"/>
                <a:cs typeface="Courier New"/>
              </a:rPr>
              <a:t>, </a:t>
            </a:r>
            <a:r>
              <a:rPr lang="en-US" b="0" dirty="0" err="1" smtClean="0">
                <a:latin typeface="Courier New"/>
                <a:ea typeface="ＭＳ Ｐゴシック" charset="0"/>
                <a:cs typeface="Courier New"/>
              </a:rPr>
              <a:t>movsbw</a:t>
            </a:r>
            <a:r>
              <a:rPr lang="en-US" b="0" dirty="0" smtClean="0">
                <a:latin typeface="Courier New"/>
                <a:ea typeface="ＭＳ Ｐゴシック" charset="0"/>
                <a:cs typeface="Courier New"/>
              </a:rPr>
              <a:t>, </a:t>
            </a:r>
            <a:r>
              <a:rPr lang="en-US" b="0" dirty="0" err="1" smtClean="0">
                <a:latin typeface="Courier New"/>
                <a:ea typeface="ＭＳ Ｐゴシック" charset="0"/>
                <a:cs typeface="Courier New"/>
              </a:rPr>
              <a:t>movsbl</a:t>
            </a:r>
            <a:r>
              <a:rPr lang="en-US" b="0" dirty="0" smtClean="0">
                <a:latin typeface="Courier New"/>
                <a:ea typeface="ＭＳ Ｐゴシック" charset="0"/>
                <a:cs typeface="Courier New"/>
              </a:rPr>
              <a:t>, </a:t>
            </a:r>
            <a:r>
              <a:rPr lang="en-US" b="0" dirty="0" err="1" smtClean="0">
                <a:latin typeface="Courier New"/>
                <a:ea typeface="ＭＳ Ｐゴシック" charset="0"/>
                <a:cs typeface="Courier New"/>
              </a:rPr>
              <a:t>movswl</a:t>
            </a:r>
            <a:r>
              <a:rPr lang="en-US" b="0" dirty="0" smtClean="0">
                <a:latin typeface="Courier New"/>
                <a:ea typeface="ＭＳ Ｐゴシック" charset="0"/>
                <a:cs typeface="Courier New"/>
              </a:rPr>
              <a:t>, </a:t>
            </a:r>
            <a:r>
              <a:rPr lang="en-US" b="0" dirty="0" err="1" smtClean="0">
                <a:latin typeface="Courier New"/>
                <a:ea typeface="ＭＳ Ｐゴシック" charset="0"/>
                <a:cs typeface="Courier New"/>
              </a:rPr>
              <a:t>movzbw</a:t>
            </a:r>
            <a:r>
              <a:rPr lang="en-US" b="0" dirty="0" smtClean="0">
                <a:latin typeface="Courier New"/>
                <a:ea typeface="ＭＳ Ｐゴシック" charset="0"/>
                <a:cs typeface="Courier New"/>
              </a:rPr>
              <a:t>, </a:t>
            </a:r>
            <a:r>
              <a:rPr lang="en-US" b="0" dirty="0" err="1" smtClean="0">
                <a:latin typeface="Courier New"/>
                <a:ea typeface="ＭＳ Ｐゴシック" charset="0"/>
                <a:cs typeface="Courier New"/>
              </a:rPr>
              <a:t>movzbl</a:t>
            </a:r>
            <a:r>
              <a:rPr lang="en-US" b="0" dirty="0" smtClean="0">
                <a:latin typeface="Courier New"/>
                <a:ea typeface="ＭＳ Ｐゴシック" charset="0"/>
                <a:cs typeface="Courier New"/>
              </a:rPr>
              <a:t>, </a:t>
            </a:r>
            <a:r>
              <a:rPr lang="en-US" b="0" dirty="0" err="1" smtClean="0">
                <a:latin typeface="Courier New"/>
                <a:ea typeface="ＭＳ Ｐゴシック" charset="0"/>
                <a:cs typeface="Courier New"/>
              </a:rPr>
              <a:t>movzwl</a:t>
            </a:r>
            <a:endParaRPr lang="en-US" b="0" dirty="0" smtClean="0">
              <a:latin typeface="Courier New"/>
              <a:ea typeface="ＭＳ Ｐゴシック" charset="0"/>
              <a:cs typeface="Courier New"/>
            </a:endParaRPr>
          </a:p>
          <a:p>
            <a:pPr>
              <a:defRPr/>
            </a:pPr>
            <a:r>
              <a:rPr lang="en-US" dirty="0" smtClean="0">
                <a:latin typeface="Helvetica" charset="0"/>
                <a:ea typeface="ＭＳ Ｐゴシック" charset="0"/>
                <a:cs typeface="ＭＳ Ｐゴシック" charset="0"/>
              </a:rPr>
              <a:t>Does the width of a C ‘long’ </a:t>
            </a:r>
            <a:r>
              <a:rPr lang="en-US" dirty="0" err="1" smtClean="0">
                <a:latin typeface="Helvetica" charset="0"/>
                <a:ea typeface="ＭＳ Ｐゴシック" charset="0"/>
                <a:cs typeface="ＭＳ Ｐゴシック" charset="0"/>
              </a:rPr>
              <a:t>int</a:t>
            </a:r>
            <a:r>
              <a:rPr lang="en-US" dirty="0" smtClean="0">
                <a:latin typeface="Helvetica" charset="0"/>
                <a:ea typeface="ＭＳ Ｐゴシック" charset="0"/>
                <a:cs typeface="ＭＳ Ｐゴシック" charset="0"/>
              </a:rPr>
              <a:t> == an x86 assembly language ‘long’ word?</a:t>
            </a:r>
            <a:endParaRPr lang="en-US" dirty="0">
              <a:latin typeface="Helvetica" charset="0"/>
              <a:ea typeface="ＭＳ Ｐゴシック" charset="0"/>
              <a:cs typeface="ＭＳ Ｐゴシック" charset="0"/>
            </a:endParaRPr>
          </a:p>
          <a:p>
            <a:pPr lvl="1">
              <a:defRPr/>
            </a:pPr>
            <a:r>
              <a:rPr lang="en-US" altLang="ja-JP" dirty="0" smtClean="0">
                <a:latin typeface="Helvetica" charset="0"/>
                <a:ea typeface="ＭＳ Ｐゴシック" charset="0"/>
              </a:rPr>
              <a:t>Yes, they’re both 32-bits or 4 bytes on a 32-bit x86 machine</a:t>
            </a:r>
          </a:p>
          <a:p>
            <a:pPr lvl="1">
              <a:defRPr/>
            </a:pPr>
            <a:r>
              <a:rPr lang="en-US" dirty="0" smtClean="0">
                <a:latin typeface="Helvetica" charset="0"/>
                <a:ea typeface="ＭＳ Ｐゴシック" charset="0"/>
              </a:rPr>
              <a:t>No, a C ‘long’ is 64-bits on a 64-bit x86 machine, while an x86 assembly language ‘long’ is still 32-bits wide</a:t>
            </a:r>
          </a:p>
          <a:p>
            <a:pPr lvl="2">
              <a:defRPr/>
            </a:pPr>
            <a:r>
              <a:rPr lang="en-US" sz="2000" dirty="0" smtClean="0">
                <a:latin typeface="Helvetica" charset="0"/>
                <a:ea typeface="ＭＳ Ｐゴシック" charset="0"/>
              </a:rPr>
              <a:t>i.e. a </a:t>
            </a:r>
            <a:r>
              <a:rPr lang="en-US" sz="2000" b="0" dirty="0" err="1" smtClean="0">
                <a:latin typeface="Courier New"/>
                <a:ea typeface="ＭＳ Ｐゴシック" charset="0"/>
                <a:cs typeface="Courier New"/>
              </a:rPr>
              <a:t>movl</a:t>
            </a:r>
            <a:r>
              <a:rPr lang="en-US" sz="2000" dirty="0" smtClean="0">
                <a:latin typeface="Helvetica" charset="0"/>
                <a:ea typeface="ＭＳ Ｐゴシック" charset="0"/>
              </a:rPr>
              <a:t> on a 64-bit machine is still going to move a 32-bit quantity</a:t>
            </a:r>
            <a:endParaRPr lang="en-US" sz="2000" dirty="0">
              <a:latin typeface="Helvetica" charset="0"/>
              <a:ea typeface="ＭＳ Ｐゴシック" charset="0"/>
            </a:endParaRPr>
          </a:p>
          <a:p>
            <a:pPr lvl="1">
              <a:defRPr/>
            </a:pPr>
            <a:endParaRPr lang="en-US" dirty="0">
              <a:latin typeface="Helvetica" charset="0"/>
              <a:ea typeface="ＭＳ Ｐゴシック" charset="0"/>
            </a:endParaRPr>
          </a:p>
          <a:p>
            <a:pPr lvl="1">
              <a:defRPr/>
            </a:pPr>
            <a:endParaRPr lang="en-US" dirty="0">
              <a:latin typeface="Helvetica" charset="0"/>
              <a:ea typeface="ＭＳ Ｐゴシック" charset="0"/>
            </a:endParaRPr>
          </a:p>
        </p:txBody>
      </p:sp>
    </p:spTree>
    <p:extLst>
      <p:ext uri="{BB962C8B-B14F-4D97-AF65-F5344CB8AC3E}">
        <p14:creationId xmlns:p14="http://schemas.microsoft.com/office/powerpoint/2010/main" val="18327926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200" y="304800"/>
            <a:ext cx="5537200" cy="573088"/>
          </a:xfrm>
        </p:spPr>
        <p:txBody>
          <a:bodyPr/>
          <a:lstStyle/>
          <a:p>
            <a:pPr eaLnBrk="1" hangingPunct="1">
              <a:defRPr/>
            </a:pPr>
            <a:r>
              <a:rPr lang="en-US" dirty="0"/>
              <a:t>Moving </a:t>
            </a:r>
            <a:r>
              <a:rPr lang="en-US" dirty="0" smtClean="0"/>
              <a:t>Data Examples</a:t>
            </a:r>
            <a:endParaRPr lang="en-US" dirty="0"/>
          </a:p>
        </p:txBody>
      </p:sp>
      <p:sp>
        <p:nvSpPr>
          <p:cNvPr id="156675" name="Rectangle 3"/>
          <p:cNvSpPr>
            <a:spLocks noGrp="1" noChangeArrowheads="1"/>
          </p:cNvSpPr>
          <p:nvPr>
            <p:ph type="body" idx="1"/>
          </p:nvPr>
        </p:nvSpPr>
        <p:spPr>
          <a:xfrm>
            <a:off x="290513" y="4114800"/>
            <a:ext cx="6186487" cy="2254250"/>
          </a:xfrm>
        </p:spPr>
        <p:txBody>
          <a:bodyPr/>
          <a:lstStyle/>
          <a:p>
            <a:pPr eaLnBrk="1" hangingPunct="1">
              <a:buFont typeface="Wingdings" charset="0"/>
              <a:buNone/>
              <a:defRPr/>
            </a:pPr>
            <a:r>
              <a:rPr lang="en-US" dirty="0" smtClean="0">
                <a:latin typeface="Helvetica" charset="0"/>
                <a:ea typeface="ＭＳ Ｐゴシック" charset="0"/>
                <a:cs typeface="ＭＳ Ｐゴシック" charset="0"/>
              </a:rPr>
              <a:t>Examples</a:t>
            </a:r>
            <a:endParaRPr lang="en-US" dirty="0">
              <a:latin typeface="Helvetica" charset="0"/>
              <a:ea typeface="ＭＳ Ｐゴシック" charset="0"/>
              <a:cs typeface="ＭＳ Ｐゴシック" charset="0"/>
            </a:endParaRPr>
          </a:p>
          <a:p>
            <a:pPr marL="955675" lvl="1" indent="-457200" eaLnBrk="1" hangingPunct="1">
              <a:buFont typeface="+mj-lt"/>
              <a:buAutoNum type="arabicPeriod"/>
              <a:defRPr/>
            </a:pPr>
            <a:r>
              <a:rPr lang="en-US" dirty="0" smtClean="0">
                <a:latin typeface="Helvetica" charset="0"/>
                <a:ea typeface="ＭＳ Ｐゴシック" charset="0"/>
              </a:rPr>
              <a:t>Moving the value in one register to another</a:t>
            </a:r>
            <a:endParaRPr lang="en-US" dirty="0">
              <a:latin typeface="Helvetica" charset="0"/>
              <a:ea typeface="ＭＳ Ｐゴシック" charset="0"/>
            </a:endParaRPr>
          </a:p>
          <a:p>
            <a:pPr marL="955675" lvl="1" indent="-457200" eaLnBrk="1" hangingPunct="1">
              <a:buFont typeface="+mj-lt"/>
              <a:buAutoNum type="arabicPeriod"/>
              <a:defRPr/>
            </a:pPr>
            <a:r>
              <a:rPr lang="en-US" dirty="0" smtClean="0">
                <a:latin typeface="Helvetica" charset="0"/>
                <a:ea typeface="ＭＳ Ｐゴシック" charset="0"/>
              </a:rPr>
              <a:t>Moving a value at a memory location to a register</a:t>
            </a:r>
            <a:endParaRPr lang="en-US" dirty="0">
              <a:latin typeface="Helvetica" charset="0"/>
              <a:ea typeface="ＭＳ Ｐゴシック" charset="0"/>
            </a:endParaRPr>
          </a:p>
          <a:p>
            <a:pPr marL="955675" lvl="1" indent="-457200" eaLnBrk="1" hangingPunct="1">
              <a:buFont typeface="+mj-lt"/>
              <a:buAutoNum type="arabicPeriod"/>
              <a:defRPr/>
            </a:pPr>
            <a:r>
              <a:rPr lang="en-US" dirty="0" smtClean="0">
                <a:latin typeface="Helvetica" charset="0"/>
                <a:ea typeface="ＭＳ Ｐゴシック" charset="0"/>
              </a:rPr>
              <a:t>Moving a register value to a memory location</a:t>
            </a:r>
            <a:endParaRPr lang="en-US" dirty="0">
              <a:latin typeface="Helvetica" charset="0"/>
              <a:ea typeface="ＭＳ Ｐゴシック" charset="0"/>
            </a:endParaRPr>
          </a:p>
        </p:txBody>
      </p:sp>
      <p:cxnSp>
        <p:nvCxnSpPr>
          <p:cNvPr id="57348" name="Straight Arrow Connector 2"/>
          <p:cNvCxnSpPr>
            <a:cxnSpLocks noChangeShapeType="1"/>
          </p:cNvCxnSpPr>
          <p:nvPr/>
        </p:nvCxnSpPr>
        <p:spPr bwMode="auto">
          <a:xfrm>
            <a:off x="6477000" y="5292725"/>
            <a:ext cx="2514600" cy="0"/>
          </a:xfrm>
          <a:prstGeom prst="straightConnector1">
            <a:avLst/>
          </a:prstGeom>
          <a:noFill/>
          <a:ln w="19050">
            <a:solidFill>
              <a:schemeClr val="tx2"/>
            </a:solidFill>
            <a:round/>
            <a:headEnd type="arrow" w="med" len="med"/>
            <a:tailEnd type="arrow" w="med" len="med"/>
          </a:ln>
          <a:extLst>
            <a:ext uri="{909E8E84-426E-40dd-AFC4-6F175D3DCCD1}">
              <a14:hiddenFill xmlns:a14="http://schemas.microsoft.com/office/drawing/2010/main">
                <a:noFill/>
              </a14:hiddenFill>
            </a:ext>
          </a:extLst>
        </p:spPr>
      </p:cxnSp>
      <p:sp>
        <p:nvSpPr>
          <p:cNvPr id="57349" name="TextBox 3"/>
          <p:cNvSpPr txBox="1">
            <a:spLocks noChangeArrowheads="1"/>
          </p:cNvSpPr>
          <p:nvPr/>
        </p:nvSpPr>
        <p:spPr bwMode="auto">
          <a:xfrm>
            <a:off x="7086954" y="5292725"/>
            <a:ext cx="149313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dirty="0" smtClean="0">
                <a:solidFill>
                  <a:srgbClr val="000066"/>
                </a:solidFill>
              </a:rPr>
              <a:t>64 </a:t>
            </a:r>
            <a:r>
              <a:rPr lang="en-US" sz="1800" dirty="0">
                <a:solidFill>
                  <a:srgbClr val="000066"/>
                </a:solidFill>
              </a:rPr>
              <a:t>bits wide</a:t>
            </a:r>
          </a:p>
        </p:txBody>
      </p:sp>
      <p:sp>
        <p:nvSpPr>
          <p:cNvPr id="57350" name="Rectangle 7"/>
          <p:cNvSpPr>
            <a:spLocks noChangeArrowheads="1"/>
          </p:cNvSpPr>
          <p:nvPr/>
        </p:nvSpPr>
        <p:spPr bwMode="auto">
          <a:xfrm>
            <a:off x="1752600" y="1371600"/>
            <a:ext cx="2286000" cy="2590800"/>
          </a:xfrm>
          <a:prstGeom prst="rect">
            <a:avLst/>
          </a:prstGeom>
          <a:solidFill>
            <a:srgbClr val="FFFF99"/>
          </a:solidFill>
          <a:ln w="25400">
            <a:solidFill>
              <a:schemeClr val="tx1"/>
            </a:solidFill>
            <a:miter lim="800000"/>
            <a:headEnd/>
            <a:tailEnd/>
          </a:ln>
        </p:spPr>
        <p:txBody>
          <a:bodyPr wrap="none" anchorCtr="1"/>
          <a:lstStyle/>
          <a:p>
            <a:pPr>
              <a:lnSpc>
                <a:spcPct val="100000"/>
              </a:lnSpc>
            </a:pPr>
            <a:r>
              <a:rPr lang="en-US">
                <a:solidFill>
                  <a:srgbClr val="000066"/>
                </a:solidFill>
              </a:rPr>
              <a:t>Memory</a:t>
            </a:r>
          </a:p>
        </p:txBody>
      </p:sp>
      <p:sp>
        <p:nvSpPr>
          <p:cNvPr id="57351" name="Line 9"/>
          <p:cNvSpPr>
            <a:spLocks noChangeShapeType="1"/>
          </p:cNvSpPr>
          <p:nvPr/>
        </p:nvSpPr>
        <p:spPr bwMode="auto">
          <a:xfrm>
            <a:off x="4191000" y="2168525"/>
            <a:ext cx="2133600" cy="6096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57352" name="Line 11"/>
          <p:cNvSpPr>
            <a:spLocks noChangeShapeType="1"/>
          </p:cNvSpPr>
          <p:nvPr/>
        </p:nvSpPr>
        <p:spPr bwMode="auto">
          <a:xfrm>
            <a:off x="4267200" y="3235325"/>
            <a:ext cx="1981200" cy="0"/>
          </a:xfrm>
          <a:prstGeom prst="line">
            <a:avLst/>
          </a:prstGeom>
          <a:noFill/>
          <a:ln w="762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57353" name="Freeform 1"/>
          <p:cNvSpPr>
            <a:spLocks/>
          </p:cNvSpPr>
          <p:nvPr/>
        </p:nvSpPr>
        <p:spPr bwMode="auto">
          <a:xfrm>
            <a:off x="5791200" y="949325"/>
            <a:ext cx="533400" cy="939800"/>
          </a:xfrm>
          <a:custGeom>
            <a:avLst/>
            <a:gdLst>
              <a:gd name="T0" fmla="*/ 183350 w 660400"/>
              <a:gd name="T1" fmla="*/ 0 h 939800"/>
              <a:gd name="T2" fmla="*/ 3526 w 660400"/>
              <a:gd name="T3" fmla="*/ 0 h 939800"/>
              <a:gd name="T4" fmla="*/ 0 w 660400"/>
              <a:gd name="T5" fmla="*/ 939800 h 939800"/>
              <a:gd name="T6" fmla="*/ 179825 w 660400"/>
              <a:gd name="T7" fmla="*/ 939800 h 939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400" h="939800">
                <a:moveTo>
                  <a:pt x="660400" y="0"/>
                </a:moveTo>
                <a:lnTo>
                  <a:pt x="12700" y="0"/>
                </a:lnTo>
                <a:lnTo>
                  <a:pt x="0" y="939800"/>
                </a:lnTo>
                <a:lnTo>
                  <a:pt x="647700" y="939800"/>
                </a:lnTo>
              </a:path>
            </a:pathLst>
          </a:custGeom>
          <a:noFill/>
          <a:ln w="762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57354" name="TextBox 4"/>
          <p:cNvSpPr txBox="1">
            <a:spLocks noChangeArrowheads="1"/>
          </p:cNvSpPr>
          <p:nvPr/>
        </p:nvSpPr>
        <p:spPr bwMode="auto">
          <a:xfrm>
            <a:off x="5313363" y="1254125"/>
            <a:ext cx="3778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a:t>
            </a:r>
          </a:p>
        </p:txBody>
      </p:sp>
      <p:sp>
        <p:nvSpPr>
          <p:cNvPr id="57355" name="TextBox 5"/>
          <p:cNvSpPr txBox="1">
            <a:spLocks noChangeArrowheads="1"/>
          </p:cNvSpPr>
          <p:nvPr/>
        </p:nvSpPr>
        <p:spPr bwMode="auto">
          <a:xfrm>
            <a:off x="5084763" y="2092325"/>
            <a:ext cx="3778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2.</a:t>
            </a:r>
          </a:p>
        </p:txBody>
      </p:sp>
      <p:sp>
        <p:nvSpPr>
          <p:cNvPr id="57356" name="TextBox 6"/>
          <p:cNvSpPr txBox="1">
            <a:spLocks noChangeArrowheads="1"/>
          </p:cNvSpPr>
          <p:nvPr/>
        </p:nvSpPr>
        <p:spPr bwMode="auto">
          <a:xfrm>
            <a:off x="5084763" y="2854325"/>
            <a:ext cx="3778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3.</a:t>
            </a:r>
          </a:p>
        </p:txBody>
      </p:sp>
      <p:sp>
        <p:nvSpPr>
          <p:cNvPr id="57357" name="TextBox 22"/>
          <p:cNvSpPr txBox="1">
            <a:spLocks noChangeArrowheads="1"/>
          </p:cNvSpPr>
          <p:nvPr/>
        </p:nvSpPr>
        <p:spPr bwMode="auto">
          <a:xfrm>
            <a:off x="6553200" y="255588"/>
            <a:ext cx="22209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dirty="0">
                <a:solidFill>
                  <a:srgbClr val="000066"/>
                </a:solidFill>
              </a:rPr>
              <a:t>CPU registers</a:t>
            </a:r>
          </a:p>
        </p:txBody>
      </p:sp>
      <p:grpSp>
        <p:nvGrpSpPr>
          <p:cNvPr id="23" name="Group 22"/>
          <p:cNvGrpSpPr/>
          <p:nvPr/>
        </p:nvGrpSpPr>
        <p:grpSpPr>
          <a:xfrm>
            <a:off x="6472216" y="762000"/>
            <a:ext cx="2519384" cy="4267200"/>
            <a:chOff x="6167416" y="609600"/>
            <a:chExt cx="2519384" cy="4267200"/>
          </a:xfrm>
        </p:grpSpPr>
        <p:sp>
          <p:nvSpPr>
            <p:cNvPr id="24" name="Rectangle 4"/>
            <p:cNvSpPr>
              <a:spLocks noChangeArrowheads="1"/>
            </p:cNvSpPr>
            <p:nvPr/>
          </p:nvSpPr>
          <p:spPr bwMode="auto">
            <a:xfrm>
              <a:off x="6172200" y="6096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rax</a:t>
              </a:r>
              <a:endParaRPr lang="en-US" dirty="0">
                <a:solidFill>
                  <a:srgbClr val="000066"/>
                </a:solidFill>
                <a:latin typeface="Courier New" pitchFamily="49" charset="0"/>
              </a:endParaRPr>
            </a:p>
          </p:txBody>
        </p:sp>
        <p:sp>
          <p:nvSpPr>
            <p:cNvPr id="25" name="Rectangle 5"/>
            <p:cNvSpPr>
              <a:spLocks noChangeArrowheads="1"/>
            </p:cNvSpPr>
            <p:nvPr/>
          </p:nvSpPr>
          <p:spPr bwMode="auto">
            <a:xfrm>
              <a:off x="6172200" y="10668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rcx</a:t>
              </a:r>
              <a:endParaRPr lang="en-US" dirty="0">
                <a:solidFill>
                  <a:srgbClr val="000066"/>
                </a:solidFill>
                <a:latin typeface="Courier New" pitchFamily="49" charset="0"/>
              </a:endParaRPr>
            </a:p>
          </p:txBody>
        </p:sp>
        <p:sp>
          <p:nvSpPr>
            <p:cNvPr id="26" name="Rectangle 6"/>
            <p:cNvSpPr>
              <a:spLocks noChangeArrowheads="1"/>
            </p:cNvSpPr>
            <p:nvPr/>
          </p:nvSpPr>
          <p:spPr bwMode="auto">
            <a:xfrm>
              <a:off x="6172200" y="15240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rdx</a:t>
              </a:r>
              <a:endParaRPr lang="en-US" dirty="0">
                <a:solidFill>
                  <a:srgbClr val="000066"/>
                </a:solidFill>
                <a:latin typeface="Courier New" pitchFamily="49" charset="0"/>
              </a:endParaRPr>
            </a:p>
          </p:txBody>
        </p:sp>
        <p:sp>
          <p:nvSpPr>
            <p:cNvPr id="27" name="Rectangle 7"/>
            <p:cNvSpPr>
              <a:spLocks noChangeArrowheads="1"/>
            </p:cNvSpPr>
            <p:nvPr/>
          </p:nvSpPr>
          <p:spPr bwMode="auto">
            <a:xfrm>
              <a:off x="6172200" y="19812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rbx</a:t>
              </a:r>
              <a:endParaRPr lang="en-US" dirty="0">
                <a:solidFill>
                  <a:srgbClr val="000066"/>
                </a:solidFill>
                <a:latin typeface="Courier New" pitchFamily="49" charset="0"/>
              </a:endParaRPr>
            </a:p>
          </p:txBody>
        </p:sp>
        <p:sp>
          <p:nvSpPr>
            <p:cNvPr id="28" name="Rectangle 8"/>
            <p:cNvSpPr>
              <a:spLocks noChangeArrowheads="1"/>
            </p:cNvSpPr>
            <p:nvPr/>
          </p:nvSpPr>
          <p:spPr bwMode="auto">
            <a:xfrm>
              <a:off x="6172200" y="24384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rsi</a:t>
              </a:r>
              <a:endParaRPr lang="en-US" dirty="0">
                <a:solidFill>
                  <a:srgbClr val="000066"/>
                </a:solidFill>
                <a:latin typeface="Courier New" pitchFamily="49" charset="0"/>
              </a:endParaRPr>
            </a:p>
          </p:txBody>
        </p:sp>
        <p:sp>
          <p:nvSpPr>
            <p:cNvPr id="29" name="Rectangle 9"/>
            <p:cNvSpPr>
              <a:spLocks noChangeArrowheads="1"/>
            </p:cNvSpPr>
            <p:nvPr/>
          </p:nvSpPr>
          <p:spPr bwMode="auto">
            <a:xfrm>
              <a:off x="6172200" y="28956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rdi</a:t>
              </a:r>
              <a:endParaRPr lang="en-US" dirty="0">
                <a:solidFill>
                  <a:srgbClr val="000066"/>
                </a:solidFill>
                <a:latin typeface="Courier New" pitchFamily="49" charset="0"/>
              </a:endParaRPr>
            </a:p>
          </p:txBody>
        </p:sp>
        <p:sp>
          <p:nvSpPr>
            <p:cNvPr id="30" name="Rectangle 10"/>
            <p:cNvSpPr>
              <a:spLocks noChangeArrowheads="1"/>
            </p:cNvSpPr>
            <p:nvPr/>
          </p:nvSpPr>
          <p:spPr bwMode="auto">
            <a:xfrm>
              <a:off x="6172200" y="3352800"/>
              <a:ext cx="2514600" cy="38100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rsp</a:t>
              </a:r>
              <a:endParaRPr lang="en-US" dirty="0">
                <a:solidFill>
                  <a:srgbClr val="000066"/>
                </a:solidFill>
                <a:latin typeface="Courier New" pitchFamily="49" charset="0"/>
              </a:endParaRPr>
            </a:p>
          </p:txBody>
        </p:sp>
        <p:sp>
          <p:nvSpPr>
            <p:cNvPr id="31" name="Rectangle 11"/>
            <p:cNvSpPr>
              <a:spLocks noChangeArrowheads="1"/>
            </p:cNvSpPr>
            <p:nvPr/>
          </p:nvSpPr>
          <p:spPr bwMode="auto">
            <a:xfrm>
              <a:off x="6172200" y="38100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rbp</a:t>
              </a:r>
              <a:endParaRPr lang="en-US" dirty="0">
                <a:solidFill>
                  <a:srgbClr val="000066"/>
                </a:solidFill>
                <a:latin typeface="Courier New" pitchFamily="49" charset="0"/>
              </a:endParaRPr>
            </a:p>
          </p:txBody>
        </p:sp>
        <p:sp>
          <p:nvSpPr>
            <p:cNvPr id="32" name="Rectangle 11"/>
            <p:cNvSpPr>
              <a:spLocks noChangeArrowheads="1"/>
            </p:cNvSpPr>
            <p:nvPr/>
          </p:nvSpPr>
          <p:spPr bwMode="auto">
            <a:xfrm>
              <a:off x="6167416" y="4495800"/>
              <a:ext cx="25146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smtClean="0">
                  <a:solidFill>
                    <a:srgbClr val="000066"/>
                  </a:solidFill>
                  <a:latin typeface="Courier New" pitchFamily="49" charset="0"/>
                </a:rPr>
                <a:t>%</a:t>
              </a:r>
              <a:r>
                <a:rPr lang="en-US" dirty="0" err="1" smtClean="0">
                  <a:solidFill>
                    <a:srgbClr val="000066"/>
                  </a:solidFill>
                  <a:latin typeface="Courier New" pitchFamily="49" charset="0"/>
                </a:rPr>
                <a:t>rN</a:t>
              </a:r>
              <a:endParaRPr lang="en-US" dirty="0">
                <a:solidFill>
                  <a:srgbClr val="000066"/>
                </a:solidFill>
                <a:latin typeface="Courier New" pitchFamily="49" charset="0"/>
              </a:endParaRPr>
            </a:p>
          </p:txBody>
        </p:sp>
      </p:grpSp>
    </p:spTree>
    <p:extLst>
      <p:ext uri="{BB962C8B-B14F-4D97-AF65-F5344CB8AC3E}">
        <p14:creationId xmlns:p14="http://schemas.microsoft.com/office/powerpoint/2010/main" val="31732359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dissolve">
                                      <p:cBhvr>
                                        <p:cTn id="7" dur="500"/>
                                        <p:tgtEl>
                                          <p:spTgt spid="15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dissolve">
                                      <p:cBhvr>
                                        <p:cTn id="12" dur="500"/>
                                        <p:tgtEl>
                                          <p:spTgt spid="156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dissolve">
                                      <p:cBhvr>
                                        <p:cTn id="17" dur="500"/>
                                        <p:tgtEl>
                                          <p:spTgt spid="156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dissolve">
                                      <p:cBhvr>
                                        <p:cTn id="22" dur="500"/>
                                        <p:tgtEl>
                                          <p:spTgt spid="156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Data Lab is due Friday Sept 15 by 11:55 pm</a:t>
            </a:r>
          </a:p>
          <a:p>
            <a:pPr lvl="1">
              <a:defRPr/>
            </a:pPr>
            <a:r>
              <a:rPr lang="en-US" dirty="0" smtClean="0">
                <a:latin typeface="Helvetica" charset="0"/>
                <a:ea typeface="ＭＳ Ｐゴシック" charset="0"/>
                <a:cs typeface="ＭＳ Ｐゴシック" charset="0"/>
              </a:rPr>
              <a:t>Grading interview time slots released probably Friday – sign up for 12-minute slots that are spread over next week M-F</a:t>
            </a:r>
          </a:p>
          <a:p>
            <a:pPr>
              <a:defRPr/>
            </a:pPr>
            <a:r>
              <a:rPr lang="en-US" dirty="0" smtClean="0">
                <a:latin typeface="Helvetica" charset="0"/>
                <a:ea typeface="ＭＳ Ｐゴシック" charset="0"/>
                <a:cs typeface="ＭＳ Ｐゴシック" charset="0"/>
              </a:rPr>
              <a:t>Next </a:t>
            </a:r>
            <a:r>
              <a:rPr lang="en-US" dirty="0" smtClean="0">
                <a:latin typeface="Helvetica" charset="0"/>
                <a:ea typeface="ＭＳ Ｐゴシック" charset="0"/>
                <a:cs typeface="ＭＳ Ｐゴシック" charset="0"/>
              </a:rPr>
              <a:t>Assembly Quiz released, due </a:t>
            </a:r>
            <a:r>
              <a:rPr lang="en-US" dirty="0" smtClean="0">
                <a:latin typeface="Helvetica" charset="0"/>
                <a:ea typeface="ＭＳ Ｐゴシック" charset="0"/>
                <a:cs typeface="ＭＳ Ｐゴシック" charset="0"/>
              </a:rPr>
              <a:t>in about a week</a:t>
            </a:r>
            <a:endParaRPr lang="en-US" dirty="0" smtClean="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Bomb Lab #2 released next week</a:t>
            </a:r>
          </a:p>
          <a:p>
            <a:pPr>
              <a:defRPr/>
            </a:pPr>
            <a:r>
              <a:rPr lang="en-US" dirty="0" smtClean="0">
                <a:latin typeface="Helvetica" charset="0"/>
                <a:ea typeface="ＭＳ Ｐゴシック" charset="0"/>
                <a:cs typeface="ＭＳ Ｐゴシック" charset="0"/>
              </a:rPr>
              <a:t>Read Chapter 3.1-3.12 (except 3.11) and do practice problems</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35281267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2000" y="457200"/>
            <a:ext cx="7165975" cy="573088"/>
          </a:xfrm>
        </p:spPr>
        <p:txBody>
          <a:bodyPr/>
          <a:lstStyle/>
          <a:p>
            <a:r>
              <a:rPr lang="en-US" dirty="0" err="1" smtClean="0">
                <a:latin typeface="Courier New" pitchFamily="49" charset="0"/>
              </a:rPr>
              <a:t>movq</a:t>
            </a:r>
            <a:r>
              <a:rPr lang="en-US" dirty="0" smtClean="0"/>
              <a:t> </a:t>
            </a:r>
            <a:r>
              <a:rPr lang="en-US" dirty="0"/>
              <a:t>Operand Combinations</a:t>
            </a:r>
          </a:p>
        </p:txBody>
      </p:sp>
      <p:sp>
        <p:nvSpPr>
          <p:cNvPr id="157700" name="Text Box 4"/>
          <p:cNvSpPr txBox="1">
            <a:spLocks noChangeArrowheads="1"/>
          </p:cNvSpPr>
          <p:nvPr/>
        </p:nvSpPr>
        <p:spPr bwMode="auto">
          <a:xfrm>
            <a:off x="228600" y="3771900"/>
            <a:ext cx="936274" cy="461665"/>
          </a:xfrm>
          <a:prstGeom prst="rect">
            <a:avLst/>
          </a:prstGeom>
          <a:noFill/>
          <a:ln w="25400">
            <a:noFill/>
            <a:miter lim="800000"/>
            <a:headEnd/>
            <a:tailEnd/>
          </a:ln>
          <a:effectLst/>
        </p:spPr>
        <p:txBody>
          <a:bodyPr wrap="none">
            <a:spAutoFit/>
          </a:bodyPr>
          <a:lstStyle/>
          <a:p>
            <a:pPr algn="l">
              <a:lnSpc>
                <a:spcPct val="100000"/>
              </a:lnSpc>
            </a:pPr>
            <a:r>
              <a:rPr lang="en-US" sz="2400" dirty="0" err="1" smtClean="0">
                <a:solidFill>
                  <a:srgbClr val="000066"/>
                </a:solidFill>
                <a:latin typeface="Courier New" pitchFamily="49" charset="0"/>
              </a:rPr>
              <a:t>movq</a:t>
            </a:r>
            <a:endParaRPr lang="en-US" sz="2400" dirty="0">
              <a:solidFill>
                <a:srgbClr val="000066"/>
              </a:solidFill>
              <a:latin typeface="Courier New" pitchFamily="49" charset="0"/>
            </a:endParaRPr>
          </a:p>
        </p:txBody>
      </p:sp>
      <p:sp>
        <p:nvSpPr>
          <p:cNvPr id="157701" name="Text Box 5"/>
          <p:cNvSpPr txBox="1">
            <a:spLocks noChangeArrowheads="1"/>
          </p:cNvSpPr>
          <p:nvPr/>
        </p:nvSpPr>
        <p:spPr bwMode="auto">
          <a:xfrm>
            <a:off x="1600200" y="2705100"/>
            <a:ext cx="760144" cy="461665"/>
          </a:xfrm>
          <a:prstGeom prst="rect">
            <a:avLst/>
          </a:prstGeom>
          <a:noFill/>
          <a:ln w="25400">
            <a:noFill/>
            <a:miter lim="800000"/>
            <a:headEnd/>
            <a:tailEnd/>
          </a:ln>
          <a:effectLst/>
        </p:spPr>
        <p:txBody>
          <a:bodyPr wrap="none">
            <a:spAutoFit/>
          </a:bodyPr>
          <a:lstStyle/>
          <a:p>
            <a:pPr algn="l">
              <a:lnSpc>
                <a:spcPct val="100000"/>
              </a:lnSpc>
            </a:pPr>
            <a:r>
              <a:rPr lang="en-US" sz="2400" i="1" dirty="0" err="1">
                <a:solidFill>
                  <a:srgbClr val="000066"/>
                </a:solidFill>
                <a:latin typeface="Calibri" pitchFamily="34" charset="0"/>
              </a:rPr>
              <a:t>Imm</a:t>
            </a:r>
            <a:endParaRPr lang="en-US" sz="2400" i="1" dirty="0">
              <a:solidFill>
                <a:srgbClr val="000066"/>
              </a:solidFill>
              <a:latin typeface="Calibri" pitchFamily="34" charset="0"/>
            </a:endParaRPr>
          </a:p>
        </p:txBody>
      </p:sp>
      <p:sp>
        <p:nvSpPr>
          <p:cNvPr id="157702" name="Text Box 6"/>
          <p:cNvSpPr txBox="1">
            <a:spLocks noChangeArrowheads="1"/>
          </p:cNvSpPr>
          <p:nvPr/>
        </p:nvSpPr>
        <p:spPr bwMode="auto">
          <a:xfrm>
            <a:off x="1600200" y="3771900"/>
            <a:ext cx="665888" cy="461665"/>
          </a:xfrm>
          <a:prstGeom prst="rect">
            <a:avLst/>
          </a:prstGeom>
          <a:noFill/>
          <a:ln w="25400">
            <a:noFill/>
            <a:miter lim="800000"/>
            <a:headEnd/>
            <a:tailEnd/>
          </a:ln>
          <a:effectLst/>
        </p:spPr>
        <p:txBody>
          <a:bodyPr wrap="none">
            <a:spAutoFit/>
          </a:bodyPr>
          <a:lstStyle/>
          <a:p>
            <a:pPr algn="l">
              <a:lnSpc>
                <a:spcPct val="100000"/>
              </a:lnSpc>
            </a:pPr>
            <a:r>
              <a:rPr lang="en-US" sz="2400" i="1" dirty="0" err="1">
                <a:solidFill>
                  <a:srgbClr val="000066"/>
                </a:solidFill>
                <a:latin typeface="Calibri" pitchFamily="34" charset="0"/>
              </a:rPr>
              <a:t>Reg</a:t>
            </a:r>
            <a:endParaRPr lang="en-US" sz="2400" i="1" dirty="0">
              <a:solidFill>
                <a:srgbClr val="000066"/>
              </a:solidFill>
              <a:latin typeface="Calibri" pitchFamily="34" charset="0"/>
            </a:endParaRPr>
          </a:p>
        </p:txBody>
      </p:sp>
      <p:sp>
        <p:nvSpPr>
          <p:cNvPr id="157703" name="Text Box 7"/>
          <p:cNvSpPr txBox="1">
            <a:spLocks noChangeArrowheads="1"/>
          </p:cNvSpPr>
          <p:nvPr/>
        </p:nvSpPr>
        <p:spPr bwMode="auto">
          <a:xfrm>
            <a:off x="1600200" y="4914900"/>
            <a:ext cx="876300" cy="457200"/>
          </a:xfrm>
          <a:prstGeom prst="rect">
            <a:avLst/>
          </a:prstGeom>
          <a:noFill/>
          <a:ln w="25400">
            <a:noFill/>
            <a:miter lim="800000"/>
            <a:headEnd/>
            <a:tailEnd/>
          </a:ln>
          <a:effectLst/>
        </p:spPr>
        <p:txBody>
          <a:bodyPr wrap="none">
            <a:spAutoFit/>
          </a:bodyPr>
          <a:lstStyle/>
          <a:p>
            <a:pPr algn="l">
              <a:lnSpc>
                <a:spcPct val="100000"/>
              </a:lnSpc>
            </a:pPr>
            <a:r>
              <a:rPr lang="en-US" sz="2400" i="1" dirty="0" err="1">
                <a:solidFill>
                  <a:srgbClr val="000066"/>
                </a:solidFill>
                <a:latin typeface="Calibri" pitchFamily="34" charset="0"/>
              </a:rPr>
              <a:t>Mem</a:t>
            </a:r>
            <a:endParaRPr lang="en-US" sz="2400" i="1" dirty="0">
              <a:solidFill>
                <a:srgbClr val="000066"/>
              </a:solidFill>
              <a:latin typeface="Calibri" pitchFamily="34" charset="0"/>
            </a:endParaRPr>
          </a:p>
        </p:txBody>
      </p:sp>
      <p:sp>
        <p:nvSpPr>
          <p:cNvPr id="157704" name="Text Box 8"/>
          <p:cNvSpPr txBox="1">
            <a:spLocks noChangeArrowheads="1"/>
          </p:cNvSpPr>
          <p:nvPr/>
        </p:nvSpPr>
        <p:spPr bwMode="auto">
          <a:xfrm>
            <a:off x="2819400" y="2476500"/>
            <a:ext cx="665888" cy="461665"/>
          </a:xfrm>
          <a:prstGeom prst="rect">
            <a:avLst/>
          </a:prstGeom>
          <a:noFill/>
          <a:ln w="25400">
            <a:noFill/>
            <a:miter lim="800000"/>
            <a:headEnd/>
            <a:tailEnd/>
          </a:ln>
          <a:effectLst/>
        </p:spPr>
        <p:txBody>
          <a:bodyPr wrap="none">
            <a:spAutoFit/>
          </a:bodyPr>
          <a:lstStyle/>
          <a:p>
            <a:pPr algn="l">
              <a:lnSpc>
                <a:spcPct val="100000"/>
              </a:lnSpc>
            </a:pPr>
            <a:r>
              <a:rPr lang="en-US" sz="2400" i="1" dirty="0" err="1">
                <a:solidFill>
                  <a:srgbClr val="000066"/>
                </a:solidFill>
                <a:latin typeface="Calibri" pitchFamily="34" charset="0"/>
              </a:rPr>
              <a:t>Reg</a:t>
            </a:r>
            <a:endParaRPr lang="en-US" sz="2400" i="1" dirty="0">
              <a:solidFill>
                <a:srgbClr val="000066"/>
              </a:solidFill>
              <a:latin typeface="Calibri" pitchFamily="34" charset="0"/>
            </a:endParaRPr>
          </a:p>
        </p:txBody>
      </p:sp>
      <p:sp>
        <p:nvSpPr>
          <p:cNvPr id="157705" name="Text Box 9"/>
          <p:cNvSpPr txBox="1">
            <a:spLocks noChangeArrowheads="1"/>
          </p:cNvSpPr>
          <p:nvPr/>
        </p:nvSpPr>
        <p:spPr bwMode="auto">
          <a:xfrm>
            <a:off x="2819400" y="2933700"/>
            <a:ext cx="876300" cy="457200"/>
          </a:xfrm>
          <a:prstGeom prst="rect">
            <a:avLst/>
          </a:prstGeom>
          <a:noFill/>
          <a:ln w="25400">
            <a:noFill/>
            <a:miter lim="800000"/>
            <a:headEnd/>
            <a:tailEnd/>
          </a:ln>
          <a:effectLst/>
        </p:spPr>
        <p:txBody>
          <a:bodyPr wrap="none">
            <a:spAutoFit/>
          </a:bodyPr>
          <a:lstStyle/>
          <a:p>
            <a:pPr algn="l">
              <a:lnSpc>
                <a:spcPct val="100000"/>
              </a:lnSpc>
            </a:pPr>
            <a:r>
              <a:rPr lang="en-US" sz="2400" i="1" dirty="0" err="1">
                <a:solidFill>
                  <a:srgbClr val="000066"/>
                </a:solidFill>
                <a:latin typeface="Calibri" pitchFamily="34" charset="0"/>
              </a:rPr>
              <a:t>Mem</a:t>
            </a:r>
            <a:endParaRPr lang="en-US" sz="2400" i="1" dirty="0">
              <a:solidFill>
                <a:srgbClr val="000066"/>
              </a:solidFill>
              <a:latin typeface="Calibri" pitchFamily="34" charset="0"/>
            </a:endParaRPr>
          </a:p>
        </p:txBody>
      </p:sp>
      <p:sp>
        <p:nvSpPr>
          <p:cNvPr id="157706" name="Text Box 10"/>
          <p:cNvSpPr txBox="1">
            <a:spLocks noChangeArrowheads="1"/>
          </p:cNvSpPr>
          <p:nvPr/>
        </p:nvSpPr>
        <p:spPr bwMode="auto">
          <a:xfrm>
            <a:off x="2819400" y="3619500"/>
            <a:ext cx="665888" cy="461665"/>
          </a:xfrm>
          <a:prstGeom prst="rect">
            <a:avLst/>
          </a:prstGeom>
          <a:noFill/>
          <a:ln w="25400">
            <a:noFill/>
            <a:miter lim="800000"/>
            <a:headEnd/>
            <a:tailEnd/>
          </a:ln>
          <a:effectLst/>
        </p:spPr>
        <p:txBody>
          <a:bodyPr wrap="none">
            <a:spAutoFit/>
          </a:bodyPr>
          <a:lstStyle/>
          <a:p>
            <a:pPr algn="l">
              <a:lnSpc>
                <a:spcPct val="100000"/>
              </a:lnSpc>
            </a:pPr>
            <a:r>
              <a:rPr lang="en-US" sz="2400" i="1" dirty="0" err="1">
                <a:solidFill>
                  <a:srgbClr val="000066"/>
                </a:solidFill>
                <a:latin typeface="Calibri" pitchFamily="34" charset="0"/>
              </a:rPr>
              <a:t>Reg</a:t>
            </a:r>
            <a:endParaRPr lang="en-US" sz="2400" i="1" dirty="0">
              <a:solidFill>
                <a:srgbClr val="000066"/>
              </a:solidFill>
              <a:latin typeface="Calibri" pitchFamily="34" charset="0"/>
            </a:endParaRPr>
          </a:p>
        </p:txBody>
      </p:sp>
      <p:sp>
        <p:nvSpPr>
          <p:cNvPr id="157707" name="Text Box 11"/>
          <p:cNvSpPr txBox="1">
            <a:spLocks noChangeArrowheads="1"/>
          </p:cNvSpPr>
          <p:nvPr/>
        </p:nvSpPr>
        <p:spPr bwMode="auto">
          <a:xfrm>
            <a:off x="2819400" y="4065588"/>
            <a:ext cx="876300" cy="457200"/>
          </a:xfrm>
          <a:prstGeom prst="rect">
            <a:avLst/>
          </a:prstGeom>
          <a:noFill/>
          <a:ln w="25400">
            <a:noFill/>
            <a:miter lim="800000"/>
            <a:headEnd/>
            <a:tailEnd/>
          </a:ln>
          <a:effectLst/>
        </p:spPr>
        <p:txBody>
          <a:bodyPr wrap="none">
            <a:spAutoFit/>
          </a:bodyPr>
          <a:lstStyle/>
          <a:p>
            <a:pPr algn="l">
              <a:lnSpc>
                <a:spcPct val="100000"/>
              </a:lnSpc>
            </a:pPr>
            <a:r>
              <a:rPr lang="en-US" sz="2400" i="1" dirty="0" err="1">
                <a:solidFill>
                  <a:srgbClr val="000066"/>
                </a:solidFill>
                <a:latin typeface="Calibri" pitchFamily="34" charset="0"/>
              </a:rPr>
              <a:t>Mem</a:t>
            </a:r>
            <a:endParaRPr lang="en-US" sz="2400" i="1" dirty="0">
              <a:solidFill>
                <a:srgbClr val="000066"/>
              </a:solidFill>
              <a:latin typeface="Calibri" pitchFamily="34" charset="0"/>
            </a:endParaRPr>
          </a:p>
        </p:txBody>
      </p:sp>
      <p:sp>
        <p:nvSpPr>
          <p:cNvPr id="157708" name="Text Box 12"/>
          <p:cNvSpPr txBox="1">
            <a:spLocks noChangeArrowheads="1"/>
          </p:cNvSpPr>
          <p:nvPr/>
        </p:nvSpPr>
        <p:spPr bwMode="auto">
          <a:xfrm>
            <a:off x="2819400" y="4914900"/>
            <a:ext cx="665888" cy="461665"/>
          </a:xfrm>
          <a:prstGeom prst="rect">
            <a:avLst/>
          </a:prstGeom>
          <a:noFill/>
          <a:ln w="25400">
            <a:noFill/>
            <a:miter lim="800000"/>
            <a:headEnd/>
            <a:tailEnd/>
          </a:ln>
          <a:effectLst/>
        </p:spPr>
        <p:txBody>
          <a:bodyPr wrap="none">
            <a:spAutoFit/>
          </a:bodyPr>
          <a:lstStyle/>
          <a:p>
            <a:pPr algn="l">
              <a:lnSpc>
                <a:spcPct val="100000"/>
              </a:lnSpc>
            </a:pPr>
            <a:r>
              <a:rPr lang="en-US" sz="2400" i="1" dirty="0" err="1">
                <a:solidFill>
                  <a:srgbClr val="000066"/>
                </a:solidFill>
                <a:latin typeface="Calibri" pitchFamily="34" charset="0"/>
              </a:rPr>
              <a:t>Reg</a:t>
            </a:r>
            <a:endParaRPr lang="en-US" sz="2400" i="1" dirty="0">
              <a:solidFill>
                <a:srgbClr val="000066"/>
              </a:solidFill>
              <a:latin typeface="Calibri" pitchFamily="34" charset="0"/>
            </a:endParaRPr>
          </a:p>
        </p:txBody>
      </p:sp>
      <p:sp>
        <p:nvSpPr>
          <p:cNvPr id="157709" name="Text Box 13"/>
          <p:cNvSpPr txBox="1">
            <a:spLocks noChangeArrowheads="1"/>
          </p:cNvSpPr>
          <p:nvPr/>
        </p:nvSpPr>
        <p:spPr bwMode="auto">
          <a:xfrm>
            <a:off x="1447800" y="1752600"/>
            <a:ext cx="1049133" cy="461665"/>
          </a:xfrm>
          <a:prstGeom prst="rect">
            <a:avLst/>
          </a:prstGeom>
          <a:noFill/>
          <a:ln w="25400">
            <a:noFill/>
            <a:miter lim="800000"/>
            <a:headEnd/>
            <a:tailEnd/>
          </a:ln>
          <a:effectLst/>
        </p:spPr>
        <p:txBody>
          <a:bodyPr wrap="none">
            <a:spAutoFit/>
          </a:bodyPr>
          <a:lstStyle/>
          <a:p>
            <a:pPr algn="l">
              <a:lnSpc>
                <a:spcPct val="100000"/>
              </a:lnSpc>
            </a:pPr>
            <a:r>
              <a:rPr lang="en-US" sz="2400" dirty="0">
                <a:solidFill>
                  <a:srgbClr val="000066"/>
                </a:solidFill>
                <a:latin typeface="Calibri" pitchFamily="34" charset="0"/>
              </a:rPr>
              <a:t>Source</a:t>
            </a:r>
          </a:p>
        </p:txBody>
      </p:sp>
      <p:sp>
        <p:nvSpPr>
          <p:cNvPr id="157710" name="Text Box 14"/>
          <p:cNvSpPr txBox="1">
            <a:spLocks noChangeArrowheads="1"/>
          </p:cNvSpPr>
          <p:nvPr/>
        </p:nvSpPr>
        <p:spPr bwMode="auto">
          <a:xfrm>
            <a:off x="2819400" y="1752600"/>
            <a:ext cx="761491" cy="461665"/>
          </a:xfrm>
          <a:prstGeom prst="rect">
            <a:avLst/>
          </a:prstGeom>
          <a:noFill/>
          <a:ln w="25400">
            <a:noFill/>
            <a:miter lim="800000"/>
            <a:headEnd/>
            <a:tailEnd/>
          </a:ln>
          <a:effectLst/>
        </p:spPr>
        <p:txBody>
          <a:bodyPr wrap="none">
            <a:spAutoFit/>
          </a:bodyPr>
          <a:lstStyle/>
          <a:p>
            <a:pPr algn="l">
              <a:lnSpc>
                <a:spcPct val="100000"/>
              </a:lnSpc>
            </a:pPr>
            <a:r>
              <a:rPr lang="en-US" sz="2400" dirty="0" err="1">
                <a:solidFill>
                  <a:srgbClr val="000066"/>
                </a:solidFill>
                <a:latin typeface="Calibri" pitchFamily="34" charset="0"/>
              </a:rPr>
              <a:t>Dest</a:t>
            </a:r>
            <a:endParaRPr lang="en-US" sz="2400" dirty="0">
              <a:solidFill>
                <a:srgbClr val="000066"/>
              </a:solidFill>
              <a:latin typeface="Calibri" pitchFamily="34" charset="0"/>
            </a:endParaRPr>
          </a:p>
        </p:txBody>
      </p:sp>
      <p:sp>
        <p:nvSpPr>
          <p:cNvPr id="157716" name="AutoShape 20"/>
          <p:cNvSpPr>
            <a:spLocks/>
          </p:cNvSpPr>
          <p:nvPr/>
        </p:nvSpPr>
        <p:spPr bwMode="auto">
          <a:xfrm>
            <a:off x="1295400" y="2628900"/>
            <a:ext cx="304800" cy="27432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solidFill>
                <a:srgbClr val="000066"/>
              </a:solidFill>
              <a:latin typeface="Calibri" pitchFamily="34" charset="0"/>
            </a:endParaRPr>
          </a:p>
        </p:txBody>
      </p:sp>
      <p:sp>
        <p:nvSpPr>
          <p:cNvPr id="157717" name="AutoShape 21"/>
          <p:cNvSpPr>
            <a:spLocks/>
          </p:cNvSpPr>
          <p:nvPr/>
        </p:nvSpPr>
        <p:spPr bwMode="auto">
          <a:xfrm>
            <a:off x="2514600" y="2552700"/>
            <a:ext cx="304800" cy="762000"/>
          </a:xfrm>
          <a:prstGeom prst="leftBrace">
            <a:avLst>
              <a:gd name="adj1" fmla="val 20833"/>
              <a:gd name="adj2" fmla="val 50000"/>
            </a:avLst>
          </a:prstGeom>
          <a:noFill/>
          <a:ln w="25400">
            <a:solidFill>
              <a:schemeClr val="tx1"/>
            </a:solidFill>
            <a:round/>
            <a:headEnd/>
            <a:tailEnd/>
          </a:ln>
          <a:effectLst/>
        </p:spPr>
        <p:txBody>
          <a:bodyPr wrap="none" anchor="ctr"/>
          <a:lstStyle/>
          <a:p>
            <a:endParaRPr lang="en-US" dirty="0">
              <a:solidFill>
                <a:srgbClr val="000066"/>
              </a:solidFill>
              <a:latin typeface="Calibri" pitchFamily="34" charset="0"/>
            </a:endParaRPr>
          </a:p>
        </p:txBody>
      </p:sp>
      <p:sp>
        <p:nvSpPr>
          <p:cNvPr id="157718" name="AutoShape 22"/>
          <p:cNvSpPr>
            <a:spLocks/>
          </p:cNvSpPr>
          <p:nvPr/>
        </p:nvSpPr>
        <p:spPr bwMode="auto">
          <a:xfrm>
            <a:off x="2514600" y="3695700"/>
            <a:ext cx="304800" cy="762000"/>
          </a:xfrm>
          <a:prstGeom prst="leftBrace">
            <a:avLst>
              <a:gd name="adj1" fmla="val 20833"/>
              <a:gd name="adj2" fmla="val 50000"/>
            </a:avLst>
          </a:prstGeom>
          <a:noFill/>
          <a:ln w="25400">
            <a:solidFill>
              <a:schemeClr val="tx1"/>
            </a:solidFill>
            <a:round/>
            <a:headEnd/>
            <a:tailEnd/>
          </a:ln>
          <a:effectLst/>
        </p:spPr>
        <p:txBody>
          <a:bodyPr wrap="none" anchor="ctr"/>
          <a:lstStyle/>
          <a:p>
            <a:endParaRPr lang="en-US" dirty="0">
              <a:solidFill>
                <a:srgbClr val="000066"/>
              </a:solidFill>
              <a:latin typeface="Calibri" pitchFamily="34" charset="0"/>
            </a:endParaRPr>
          </a:p>
        </p:txBody>
      </p:sp>
      <p:sp>
        <p:nvSpPr>
          <p:cNvPr id="157719" name="Text Box 23"/>
          <p:cNvSpPr txBox="1">
            <a:spLocks noChangeArrowheads="1"/>
          </p:cNvSpPr>
          <p:nvPr/>
        </p:nvSpPr>
        <p:spPr bwMode="auto">
          <a:xfrm>
            <a:off x="6858000" y="1752600"/>
            <a:ext cx="1306768" cy="461665"/>
          </a:xfrm>
          <a:prstGeom prst="rect">
            <a:avLst/>
          </a:prstGeom>
          <a:noFill/>
          <a:ln w="25400">
            <a:noFill/>
            <a:miter lim="800000"/>
            <a:headEnd/>
            <a:tailEnd/>
          </a:ln>
          <a:effectLst/>
        </p:spPr>
        <p:txBody>
          <a:bodyPr wrap="none">
            <a:spAutoFit/>
          </a:bodyPr>
          <a:lstStyle/>
          <a:p>
            <a:pPr algn="l">
              <a:lnSpc>
                <a:spcPct val="100000"/>
              </a:lnSpc>
            </a:pPr>
            <a:r>
              <a:rPr lang="en-US" sz="2400" dirty="0">
                <a:solidFill>
                  <a:srgbClr val="000066"/>
                </a:solidFill>
                <a:latin typeface="Calibri" pitchFamily="34" charset="0"/>
              </a:rPr>
              <a:t>C Analog</a:t>
            </a:r>
          </a:p>
        </p:txBody>
      </p:sp>
      <p:sp>
        <p:nvSpPr>
          <p:cNvPr id="157711" name="Text Box 15"/>
          <p:cNvSpPr txBox="1">
            <a:spLocks noChangeArrowheads="1"/>
          </p:cNvSpPr>
          <p:nvPr/>
        </p:nvSpPr>
        <p:spPr bwMode="auto">
          <a:xfrm>
            <a:off x="3733800" y="2506663"/>
            <a:ext cx="2339453" cy="400110"/>
          </a:xfrm>
          <a:prstGeom prst="rect">
            <a:avLst/>
          </a:prstGeom>
          <a:noFill/>
          <a:ln w="25400">
            <a:noFill/>
            <a:miter lim="800000"/>
            <a:headEnd/>
            <a:tailEnd/>
          </a:ln>
          <a:effectLst/>
        </p:spPr>
        <p:txBody>
          <a:bodyPr wrap="none">
            <a:spAutoFit/>
          </a:bodyPr>
          <a:lstStyle/>
          <a:p>
            <a:pPr algn="l">
              <a:lnSpc>
                <a:spcPct val="100000"/>
              </a:lnSpc>
            </a:pPr>
            <a:r>
              <a:rPr lang="en-US" sz="2000" dirty="0" err="1" smtClean="0">
                <a:solidFill>
                  <a:srgbClr val="000066"/>
                </a:solidFill>
                <a:latin typeface="Courier New" pitchFamily="49" charset="0"/>
              </a:rPr>
              <a:t>movq</a:t>
            </a:r>
            <a:r>
              <a:rPr lang="en-US" sz="2000" dirty="0" smtClean="0">
                <a:solidFill>
                  <a:srgbClr val="000066"/>
                </a:solidFill>
                <a:latin typeface="Courier New" pitchFamily="49" charset="0"/>
              </a:rPr>
              <a:t> </a:t>
            </a:r>
            <a:r>
              <a:rPr lang="en-US" sz="2000" dirty="0">
                <a:solidFill>
                  <a:srgbClr val="000066"/>
                </a:solidFill>
                <a:latin typeface="Courier New" pitchFamily="49" charset="0"/>
              </a:rPr>
              <a:t>$0x4,</a:t>
            </a:r>
            <a:r>
              <a:rPr lang="en-US" sz="2000" dirty="0" smtClean="0">
                <a:solidFill>
                  <a:srgbClr val="000066"/>
                </a:solidFill>
                <a:latin typeface="Courier New" pitchFamily="49" charset="0"/>
              </a:rPr>
              <a:t>%rax</a:t>
            </a:r>
            <a:endParaRPr lang="en-US" sz="2000" dirty="0">
              <a:solidFill>
                <a:srgbClr val="000066"/>
              </a:solidFill>
              <a:latin typeface="Courier New" pitchFamily="49" charset="0"/>
            </a:endParaRPr>
          </a:p>
        </p:txBody>
      </p:sp>
      <p:sp>
        <p:nvSpPr>
          <p:cNvPr id="157720" name="Text Box 24"/>
          <p:cNvSpPr txBox="1">
            <a:spLocks noChangeArrowheads="1"/>
          </p:cNvSpPr>
          <p:nvPr/>
        </p:nvSpPr>
        <p:spPr bwMode="auto">
          <a:xfrm>
            <a:off x="6673850" y="2506663"/>
            <a:ext cx="1860550" cy="396875"/>
          </a:xfrm>
          <a:prstGeom prst="rect">
            <a:avLst/>
          </a:prstGeom>
          <a:noFill/>
          <a:ln w="25400">
            <a:noFill/>
            <a:miter lim="800000"/>
            <a:headEnd/>
            <a:tailEnd/>
          </a:ln>
          <a:effectLst/>
        </p:spPr>
        <p:txBody>
          <a:bodyPr wrap="none">
            <a:spAutoFit/>
          </a:bodyPr>
          <a:lstStyle/>
          <a:p>
            <a:pPr algn="l">
              <a:lnSpc>
                <a:spcPct val="100000"/>
              </a:lnSpc>
            </a:pPr>
            <a:r>
              <a:rPr lang="en-US" sz="2000">
                <a:solidFill>
                  <a:srgbClr val="000066"/>
                </a:solidFill>
                <a:latin typeface="Courier New" pitchFamily="49" charset="0"/>
              </a:rPr>
              <a:t>temp = 0x4;</a:t>
            </a:r>
          </a:p>
        </p:txBody>
      </p:sp>
      <p:sp>
        <p:nvSpPr>
          <p:cNvPr id="157712" name="Text Box 16"/>
          <p:cNvSpPr txBox="1">
            <a:spLocks noChangeArrowheads="1"/>
          </p:cNvSpPr>
          <p:nvPr/>
        </p:nvSpPr>
        <p:spPr bwMode="auto">
          <a:xfrm>
            <a:off x="3733800" y="2963863"/>
            <a:ext cx="2801193" cy="400110"/>
          </a:xfrm>
          <a:prstGeom prst="rect">
            <a:avLst/>
          </a:prstGeom>
          <a:noFill/>
          <a:ln w="25400">
            <a:noFill/>
            <a:miter lim="800000"/>
            <a:headEnd/>
            <a:tailEnd/>
          </a:ln>
          <a:effectLst/>
        </p:spPr>
        <p:txBody>
          <a:bodyPr wrap="none">
            <a:spAutoFit/>
          </a:bodyPr>
          <a:lstStyle/>
          <a:p>
            <a:pPr algn="l">
              <a:lnSpc>
                <a:spcPct val="100000"/>
              </a:lnSpc>
            </a:pPr>
            <a:r>
              <a:rPr lang="en-US" sz="2000" dirty="0" err="1" smtClean="0">
                <a:solidFill>
                  <a:srgbClr val="000066"/>
                </a:solidFill>
                <a:latin typeface="Courier New" pitchFamily="49" charset="0"/>
              </a:rPr>
              <a:t>movq</a:t>
            </a:r>
            <a:r>
              <a:rPr lang="en-US" sz="2000" dirty="0" smtClean="0">
                <a:solidFill>
                  <a:srgbClr val="000066"/>
                </a:solidFill>
                <a:latin typeface="Courier New" pitchFamily="49" charset="0"/>
              </a:rPr>
              <a:t> </a:t>
            </a:r>
            <a:r>
              <a:rPr lang="en-US" sz="2000" dirty="0">
                <a:solidFill>
                  <a:srgbClr val="000066"/>
                </a:solidFill>
                <a:latin typeface="Courier New" pitchFamily="49" charset="0"/>
              </a:rPr>
              <a:t>$-147,(</a:t>
            </a:r>
            <a:r>
              <a:rPr lang="en-US" sz="2000" dirty="0" smtClean="0">
                <a:solidFill>
                  <a:srgbClr val="000066"/>
                </a:solidFill>
                <a:latin typeface="Courier New" pitchFamily="49" charset="0"/>
              </a:rPr>
              <a:t>%</a:t>
            </a:r>
            <a:r>
              <a:rPr lang="en-US" sz="2000" dirty="0" err="1">
                <a:solidFill>
                  <a:srgbClr val="000066"/>
                </a:solidFill>
                <a:latin typeface="Courier New" pitchFamily="49" charset="0"/>
              </a:rPr>
              <a:t>r</a:t>
            </a:r>
            <a:r>
              <a:rPr lang="en-US" sz="2000" dirty="0" err="1" smtClean="0">
                <a:solidFill>
                  <a:srgbClr val="000066"/>
                </a:solidFill>
                <a:latin typeface="Courier New" pitchFamily="49" charset="0"/>
              </a:rPr>
              <a:t>ax</a:t>
            </a:r>
            <a:r>
              <a:rPr lang="en-US" sz="2000" dirty="0">
                <a:solidFill>
                  <a:srgbClr val="000066"/>
                </a:solidFill>
                <a:latin typeface="Courier New" pitchFamily="49" charset="0"/>
              </a:rPr>
              <a:t>)</a:t>
            </a:r>
          </a:p>
        </p:txBody>
      </p:sp>
      <p:sp>
        <p:nvSpPr>
          <p:cNvPr id="157721" name="Text Box 25"/>
          <p:cNvSpPr txBox="1">
            <a:spLocks noChangeArrowheads="1"/>
          </p:cNvSpPr>
          <p:nvPr/>
        </p:nvSpPr>
        <p:spPr bwMode="auto">
          <a:xfrm>
            <a:off x="6673850" y="2963863"/>
            <a:ext cx="1708150" cy="396875"/>
          </a:xfrm>
          <a:prstGeom prst="rect">
            <a:avLst/>
          </a:prstGeom>
          <a:noFill/>
          <a:ln w="25400">
            <a:noFill/>
            <a:miter lim="800000"/>
            <a:headEnd/>
            <a:tailEnd/>
          </a:ln>
          <a:effectLst/>
        </p:spPr>
        <p:txBody>
          <a:bodyPr wrap="none">
            <a:spAutoFit/>
          </a:bodyPr>
          <a:lstStyle/>
          <a:p>
            <a:pPr algn="l">
              <a:lnSpc>
                <a:spcPct val="100000"/>
              </a:lnSpc>
            </a:pPr>
            <a:r>
              <a:rPr lang="en-US" sz="2000">
                <a:solidFill>
                  <a:srgbClr val="000066"/>
                </a:solidFill>
                <a:latin typeface="Courier New" pitchFamily="49" charset="0"/>
              </a:rPr>
              <a:t>*p = -147;</a:t>
            </a:r>
          </a:p>
        </p:txBody>
      </p:sp>
      <p:sp>
        <p:nvSpPr>
          <p:cNvPr id="157713" name="Text Box 17"/>
          <p:cNvSpPr txBox="1">
            <a:spLocks noChangeArrowheads="1"/>
          </p:cNvSpPr>
          <p:nvPr/>
        </p:nvSpPr>
        <p:spPr bwMode="auto">
          <a:xfrm>
            <a:off x="3733800" y="3649663"/>
            <a:ext cx="2339453" cy="400110"/>
          </a:xfrm>
          <a:prstGeom prst="rect">
            <a:avLst/>
          </a:prstGeom>
          <a:noFill/>
          <a:ln w="25400">
            <a:noFill/>
            <a:miter lim="800000"/>
            <a:headEnd/>
            <a:tailEnd/>
          </a:ln>
          <a:effectLst/>
        </p:spPr>
        <p:txBody>
          <a:bodyPr wrap="none">
            <a:spAutoFit/>
          </a:bodyPr>
          <a:lstStyle/>
          <a:p>
            <a:pPr algn="l">
              <a:lnSpc>
                <a:spcPct val="100000"/>
              </a:lnSpc>
            </a:pPr>
            <a:r>
              <a:rPr lang="en-US" sz="2000" dirty="0" err="1" smtClean="0">
                <a:solidFill>
                  <a:srgbClr val="000066"/>
                </a:solidFill>
                <a:latin typeface="Courier New" pitchFamily="49" charset="0"/>
              </a:rPr>
              <a:t>movq</a:t>
            </a:r>
            <a:r>
              <a:rPr lang="en-US" sz="2000" dirty="0" smtClean="0">
                <a:solidFill>
                  <a:srgbClr val="000066"/>
                </a:solidFill>
                <a:latin typeface="Courier New" pitchFamily="49" charset="0"/>
              </a:rPr>
              <a:t> %</a:t>
            </a:r>
            <a:r>
              <a:rPr lang="en-US" sz="2000" dirty="0" err="1">
                <a:solidFill>
                  <a:srgbClr val="000066"/>
                </a:solidFill>
                <a:latin typeface="Courier New" pitchFamily="49" charset="0"/>
              </a:rPr>
              <a:t>r</a:t>
            </a:r>
            <a:r>
              <a:rPr lang="en-US" sz="2000" dirty="0" err="1" smtClean="0">
                <a:solidFill>
                  <a:srgbClr val="000066"/>
                </a:solidFill>
                <a:latin typeface="Courier New" pitchFamily="49" charset="0"/>
              </a:rPr>
              <a:t>ax</a:t>
            </a:r>
            <a:r>
              <a:rPr lang="en-US" sz="2000" dirty="0">
                <a:solidFill>
                  <a:srgbClr val="000066"/>
                </a:solidFill>
                <a:latin typeface="Courier New" pitchFamily="49" charset="0"/>
              </a:rPr>
              <a:t>,</a:t>
            </a:r>
            <a:r>
              <a:rPr lang="en-US" sz="2000" dirty="0" smtClean="0">
                <a:solidFill>
                  <a:srgbClr val="000066"/>
                </a:solidFill>
                <a:latin typeface="Courier New" pitchFamily="49" charset="0"/>
              </a:rPr>
              <a:t>%</a:t>
            </a:r>
            <a:r>
              <a:rPr lang="en-US" sz="2000" dirty="0" err="1">
                <a:solidFill>
                  <a:srgbClr val="000066"/>
                </a:solidFill>
                <a:latin typeface="Courier New" pitchFamily="49" charset="0"/>
              </a:rPr>
              <a:t>r</a:t>
            </a:r>
            <a:r>
              <a:rPr lang="en-US" sz="2000" dirty="0" err="1" smtClean="0">
                <a:solidFill>
                  <a:srgbClr val="000066"/>
                </a:solidFill>
                <a:latin typeface="Courier New" pitchFamily="49" charset="0"/>
              </a:rPr>
              <a:t>dx</a:t>
            </a:r>
            <a:endParaRPr lang="en-US" sz="2000" dirty="0">
              <a:solidFill>
                <a:srgbClr val="000066"/>
              </a:solidFill>
              <a:latin typeface="Courier New" pitchFamily="49" charset="0"/>
            </a:endParaRPr>
          </a:p>
        </p:txBody>
      </p:sp>
      <p:sp>
        <p:nvSpPr>
          <p:cNvPr id="157722" name="Text Box 26"/>
          <p:cNvSpPr txBox="1">
            <a:spLocks noChangeArrowheads="1"/>
          </p:cNvSpPr>
          <p:nvPr/>
        </p:nvSpPr>
        <p:spPr bwMode="auto">
          <a:xfrm>
            <a:off x="6673850" y="3649663"/>
            <a:ext cx="2317750" cy="396875"/>
          </a:xfrm>
          <a:prstGeom prst="rect">
            <a:avLst/>
          </a:prstGeom>
          <a:noFill/>
          <a:ln w="25400">
            <a:noFill/>
            <a:miter lim="800000"/>
            <a:headEnd/>
            <a:tailEnd/>
          </a:ln>
          <a:effectLst/>
        </p:spPr>
        <p:txBody>
          <a:bodyPr wrap="none">
            <a:spAutoFit/>
          </a:bodyPr>
          <a:lstStyle/>
          <a:p>
            <a:pPr algn="l">
              <a:lnSpc>
                <a:spcPct val="100000"/>
              </a:lnSpc>
            </a:pPr>
            <a:r>
              <a:rPr lang="en-US" sz="2000">
                <a:solidFill>
                  <a:srgbClr val="000066"/>
                </a:solidFill>
                <a:latin typeface="Courier New" pitchFamily="49" charset="0"/>
              </a:rPr>
              <a:t>temp2 = temp1;</a:t>
            </a:r>
          </a:p>
        </p:txBody>
      </p:sp>
      <p:sp>
        <p:nvSpPr>
          <p:cNvPr id="157714" name="Text Box 18"/>
          <p:cNvSpPr txBox="1">
            <a:spLocks noChangeArrowheads="1"/>
          </p:cNvSpPr>
          <p:nvPr/>
        </p:nvSpPr>
        <p:spPr bwMode="auto">
          <a:xfrm>
            <a:off x="3733800" y="4095750"/>
            <a:ext cx="2647279" cy="400110"/>
          </a:xfrm>
          <a:prstGeom prst="rect">
            <a:avLst/>
          </a:prstGeom>
          <a:noFill/>
          <a:ln w="25400">
            <a:noFill/>
            <a:miter lim="800000"/>
            <a:headEnd/>
            <a:tailEnd/>
          </a:ln>
          <a:effectLst/>
        </p:spPr>
        <p:txBody>
          <a:bodyPr wrap="none">
            <a:spAutoFit/>
          </a:bodyPr>
          <a:lstStyle/>
          <a:p>
            <a:pPr algn="l">
              <a:lnSpc>
                <a:spcPct val="100000"/>
              </a:lnSpc>
            </a:pPr>
            <a:r>
              <a:rPr lang="en-US" sz="2000" dirty="0" err="1" smtClean="0">
                <a:solidFill>
                  <a:srgbClr val="000066"/>
                </a:solidFill>
                <a:latin typeface="Courier New" pitchFamily="49" charset="0"/>
              </a:rPr>
              <a:t>movq</a:t>
            </a:r>
            <a:r>
              <a:rPr lang="en-US" sz="2000" dirty="0" smtClean="0">
                <a:solidFill>
                  <a:srgbClr val="000066"/>
                </a:solidFill>
                <a:latin typeface="Courier New" pitchFamily="49" charset="0"/>
              </a:rPr>
              <a:t> %</a:t>
            </a:r>
            <a:r>
              <a:rPr lang="en-US" sz="2000" dirty="0" err="1">
                <a:solidFill>
                  <a:srgbClr val="000066"/>
                </a:solidFill>
                <a:latin typeface="Courier New" pitchFamily="49" charset="0"/>
              </a:rPr>
              <a:t>r</a:t>
            </a:r>
            <a:r>
              <a:rPr lang="en-US" sz="2000" dirty="0" err="1" smtClean="0">
                <a:solidFill>
                  <a:srgbClr val="000066"/>
                </a:solidFill>
                <a:latin typeface="Courier New" pitchFamily="49" charset="0"/>
              </a:rPr>
              <a:t>ax</a:t>
            </a:r>
            <a:r>
              <a:rPr lang="en-US" sz="2000" dirty="0">
                <a:solidFill>
                  <a:srgbClr val="000066"/>
                </a:solidFill>
                <a:latin typeface="Courier New" pitchFamily="49" charset="0"/>
              </a:rPr>
              <a:t>,(</a:t>
            </a:r>
            <a:r>
              <a:rPr lang="en-US" sz="2000" dirty="0" smtClean="0">
                <a:solidFill>
                  <a:srgbClr val="000066"/>
                </a:solidFill>
                <a:latin typeface="Courier New" pitchFamily="49" charset="0"/>
              </a:rPr>
              <a:t>%</a:t>
            </a:r>
            <a:r>
              <a:rPr lang="en-US" sz="2000" dirty="0" err="1">
                <a:solidFill>
                  <a:srgbClr val="000066"/>
                </a:solidFill>
                <a:latin typeface="Courier New" pitchFamily="49" charset="0"/>
              </a:rPr>
              <a:t>r</a:t>
            </a:r>
            <a:r>
              <a:rPr lang="en-US" sz="2000" dirty="0" err="1" smtClean="0">
                <a:solidFill>
                  <a:srgbClr val="000066"/>
                </a:solidFill>
                <a:latin typeface="Courier New" pitchFamily="49" charset="0"/>
              </a:rPr>
              <a:t>dx</a:t>
            </a:r>
            <a:r>
              <a:rPr lang="en-US" sz="2000" dirty="0">
                <a:solidFill>
                  <a:srgbClr val="000066"/>
                </a:solidFill>
                <a:latin typeface="Courier New" pitchFamily="49" charset="0"/>
              </a:rPr>
              <a:t>)</a:t>
            </a:r>
          </a:p>
        </p:txBody>
      </p:sp>
      <p:sp>
        <p:nvSpPr>
          <p:cNvPr id="157723" name="Text Box 27"/>
          <p:cNvSpPr txBox="1">
            <a:spLocks noChangeArrowheads="1"/>
          </p:cNvSpPr>
          <p:nvPr/>
        </p:nvSpPr>
        <p:spPr bwMode="auto">
          <a:xfrm>
            <a:off x="6673850" y="4095750"/>
            <a:ext cx="1708150" cy="396875"/>
          </a:xfrm>
          <a:prstGeom prst="rect">
            <a:avLst/>
          </a:prstGeom>
          <a:noFill/>
          <a:ln w="25400">
            <a:noFill/>
            <a:miter lim="800000"/>
            <a:headEnd/>
            <a:tailEnd/>
          </a:ln>
          <a:effectLst/>
        </p:spPr>
        <p:txBody>
          <a:bodyPr wrap="none">
            <a:spAutoFit/>
          </a:bodyPr>
          <a:lstStyle/>
          <a:p>
            <a:pPr algn="l">
              <a:lnSpc>
                <a:spcPct val="100000"/>
              </a:lnSpc>
            </a:pPr>
            <a:r>
              <a:rPr lang="en-US" sz="2000">
                <a:solidFill>
                  <a:srgbClr val="000066"/>
                </a:solidFill>
                <a:latin typeface="Courier New" pitchFamily="49" charset="0"/>
              </a:rPr>
              <a:t>*p = temp;</a:t>
            </a:r>
          </a:p>
        </p:txBody>
      </p:sp>
      <p:sp>
        <p:nvSpPr>
          <p:cNvPr id="157715" name="Text Box 19"/>
          <p:cNvSpPr txBox="1">
            <a:spLocks noChangeArrowheads="1"/>
          </p:cNvSpPr>
          <p:nvPr/>
        </p:nvSpPr>
        <p:spPr bwMode="auto">
          <a:xfrm>
            <a:off x="3733800" y="4945063"/>
            <a:ext cx="2647279" cy="400110"/>
          </a:xfrm>
          <a:prstGeom prst="rect">
            <a:avLst/>
          </a:prstGeom>
          <a:noFill/>
          <a:ln w="25400">
            <a:noFill/>
            <a:miter lim="800000"/>
            <a:headEnd/>
            <a:tailEnd/>
          </a:ln>
          <a:effectLst/>
        </p:spPr>
        <p:txBody>
          <a:bodyPr wrap="none">
            <a:spAutoFit/>
          </a:bodyPr>
          <a:lstStyle/>
          <a:p>
            <a:pPr algn="l">
              <a:lnSpc>
                <a:spcPct val="100000"/>
              </a:lnSpc>
            </a:pPr>
            <a:r>
              <a:rPr lang="en-US" sz="2000" dirty="0" err="1" smtClean="0">
                <a:solidFill>
                  <a:srgbClr val="000066"/>
                </a:solidFill>
                <a:latin typeface="Courier New" pitchFamily="49" charset="0"/>
              </a:rPr>
              <a:t>movq</a:t>
            </a:r>
            <a:r>
              <a:rPr lang="en-US" sz="2000" dirty="0" smtClean="0">
                <a:solidFill>
                  <a:srgbClr val="000066"/>
                </a:solidFill>
                <a:latin typeface="Courier New" pitchFamily="49" charset="0"/>
              </a:rPr>
              <a:t> </a:t>
            </a:r>
            <a:r>
              <a:rPr lang="en-US" sz="2000" dirty="0">
                <a:solidFill>
                  <a:srgbClr val="000066"/>
                </a:solidFill>
                <a:latin typeface="Courier New" pitchFamily="49" charset="0"/>
              </a:rPr>
              <a:t>(</a:t>
            </a:r>
            <a:r>
              <a:rPr lang="en-US" sz="2000" dirty="0" smtClean="0">
                <a:solidFill>
                  <a:srgbClr val="000066"/>
                </a:solidFill>
                <a:latin typeface="Courier New" pitchFamily="49" charset="0"/>
              </a:rPr>
              <a:t>%</a:t>
            </a:r>
            <a:r>
              <a:rPr lang="en-US" sz="2000" dirty="0" err="1">
                <a:solidFill>
                  <a:srgbClr val="000066"/>
                </a:solidFill>
                <a:latin typeface="Courier New" pitchFamily="49" charset="0"/>
              </a:rPr>
              <a:t>r</a:t>
            </a:r>
            <a:r>
              <a:rPr lang="en-US" sz="2000" dirty="0" err="1" smtClean="0">
                <a:solidFill>
                  <a:srgbClr val="000066"/>
                </a:solidFill>
                <a:latin typeface="Courier New" pitchFamily="49" charset="0"/>
              </a:rPr>
              <a:t>ax</a:t>
            </a:r>
            <a:r>
              <a:rPr lang="en-US" sz="2000" dirty="0">
                <a:solidFill>
                  <a:srgbClr val="000066"/>
                </a:solidFill>
                <a:latin typeface="Courier New" pitchFamily="49" charset="0"/>
              </a:rPr>
              <a:t>),</a:t>
            </a:r>
            <a:r>
              <a:rPr lang="en-US" sz="2000" dirty="0" smtClean="0">
                <a:solidFill>
                  <a:srgbClr val="000066"/>
                </a:solidFill>
                <a:latin typeface="Courier New" pitchFamily="49" charset="0"/>
              </a:rPr>
              <a:t>%</a:t>
            </a:r>
            <a:r>
              <a:rPr lang="en-US" sz="2000" dirty="0" err="1">
                <a:solidFill>
                  <a:srgbClr val="000066"/>
                </a:solidFill>
                <a:latin typeface="Courier New" pitchFamily="49" charset="0"/>
              </a:rPr>
              <a:t>r</a:t>
            </a:r>
            <a:r>
              <a:rPr lang="en-US" sz="2000" dirty="0" err="1" smtClean="0">
                <a:solidFill>
                  <a:srgbClr val="000066"/>
                </a:solidFill>
                <a:latin typeface="Courier New" pitchFamily="49" charset="0"/>
              </a:rPr>
              <a:t>dx</a:t>
            </a:r>
            <a:endParaRPr lang="en-US" sz="2000" dirty="0">
              <a:solidFill>
                <a:srgbClr val="000066"/>
              </a:solidFill>
              <a:latin typeface="Courier New" pitchFamily="49" charset="0"/>
            </a:endParaRPr>
          </a:p>
        </p:txBody>
      </p:sp>
      <p:sp>
        <p:nvSpPr>
          <p:cNvPr id="157724" name="Text Box 28"/>
          <p:cNvSpPr txBox="1">
            <a:spLocks noChangeArrowheads="1"/>
          </p:cNvSpPr>
          <p:nvPr/>
        </p:nvSpPr>
        <p:spPr bwMode="auto">
          <a:xfrm>
            <a:off x="6673850" y="4945063"/>
            <a:ext cx="1708150" cy="396875"/>
          </a:xfrm>
          <a:prstGeom prst="rect">
            <a:avLst/>
          </a:prstGeom>
          <a:noFill/>
          <a:ln w="25400">
            <a:noFill/>
            <a:miter lim="800000"/>
            <a:headEnd/>
            <a:tailEnd/>
          </a:ln>
          <a:effectLst/>
        </p:spPr>
        <p:txBody>
          <a:bodyPr wrap="none">
            <a:spAutoFit/>
          </a:bodyPr>
          <a:lstStyle/>
          <a:p>
            <a:pPr algn="l">
              <a:lnSpc>
                <a:spcPct val="100000"/>
              </a:lnSpc>
            </a:pPr>
            <a:r>
              <a:rPr lang="en-US" sz="2000">
                <a:solidFill>
                  <a:srgbClr val="000066"/>
                </a:solidFill>
                <a:latin typeface="Courier New" pitchFamily="49" charset="0"/>
              </a:rPr>
              <a:t>temp = *p;</a:t>
            </a:r>
          </a:p>
        </p:txBody>
      </p:sp>
      <p:sp>
        <p:nvSpPr>
          <p:cNvPr id="157725" name="Text Box 29"/>
          <p:cNvSpPr txBox="1">
            <a:spLocks noChangeArrowheads="1"/>
          </p:cNvSpPr>
          <p:nvPr/>
        </p:nvSpPr>
        <p:spPr bwMode="auto">
          <a:xfrm>
            <a:off x="4572000" y="1752600"/>
            <a:ext cx="1220399" cy="461665"/>
          </a:xfrm>
          <a:prstGeom prst="rect">
            <a:avLst/>
          </a:prstGeom>
          <a:noFill/>
          <a:ln w="25400">
            <a:noFill/>
            <a:miter lim="800000"/>
            <a:headEnd/>
            <a:tailEnd/>
          </a:ln>
          <a:effectLst/>
        </p:spPr>
        <p:txBody>
          <a:bodyPr wrap="none">
            <a:spAutoFit/>
          </a:bodyPr>
          <a:lstStyle/>
          <a:p>
            <a:pPr algn="l">
              <a:lnSpc>
                <a:spcPct val="100000"/>
              </a:lnSpc>
            </a:pPr>
            <a:r>
              <a:rPr lang="en-US" sz="2400" dirty="0" err="1">
                <a:solidFill>
                  <a:srgbClr val="000066"/>
                </a:solidFill>
                <a:latin typeface="Calibri" pitchFamily="34" charset="0"/>
              </a:rPr>
              <a:t>Src,Dest</a:t>
            </a:r>
            <a:endParaRPr lang="en-US" sz="2400" dirty="0">
              <a:solidFill>
                <a:srgbClr val="000066"/>
              </a:solidFill>
              <a:latin typeface="Calibri" pitchFamily="34" charset="0"/>
            </a:endParaRPr>
          </a:p>
        </p:txBody>
      </p:sp>
      <p:sp>
        <p:nvSpPr>
          <p:cNvPr id="2" name="Content Placeholder 1"/>
          <p:cNvSpPr>
            <a:spLocks noGrp="1"/>
          </p:cNvSpPr>
          <p:nvPr>
            <p:ph idx="1"/>
          </p:nvPr>
        </p:nvSpPr>
        <p:spPr>
          <a:xfrm>
            <a:off x="290513" y="5638800"/>
            <a:ext cx="8307387" cy="806450"/>
          </a:xfrm>
        </p:spPr>
        <p:txBody>
          <a:bodyPr/>
          <a:lstStyle/>
          <a:p>
            <a:pPr lvl="1" eaLnBrk="1" hangingPunct="1"/>
            <a:r>
              <a:rPr lang="en-US" dirty="0">
                <a:latin typeface="Helvetica" charset="0"/>
                <a:ea typeface="ＭＳ Ｐゴシック" charset="0"/>
              </a:rPr>
              <a:t>Cannot do memory-memory transfers with single instruction</a:t>
            </a:r>
          </a:p>
          <a:p>
            <a:pPr lvl="2" eaLnBrk="1" hangingPunct="1"/>
            <a:r>
              <a:rPr lang="en-US" sz="1800" dirty="0">
                <a:latin typeface="Helvetica" charset="0"/>
                <a:ea typeface="ＭＳ Ｐゴシック" charset="0"/>
              </a:rPr>
              <a:t>i.e. can’t do:     </a:t>
            </a:r>
            <a:r>
              <a:rPr lang="en-US" sz="1800" dirty="0" err="1" smtClean="0">
                <a:latin typeface="Courier" charset="0"/>
                <a:ea typeface="ＭＳ Ｐゴシック" charset="0"/>
                <a:cs typeface="Courier" charset="0"/>
              </a:rPr>
              <a:t>movq</a:t>
            </a:r>
            <a:r>
              <a:rPr lang="en-US" sz="1800" dirty="0" smtClean="0">
                <a:latin typeface="Courier" charset="0"/>
                <a:ea typeface="ＭＳ Ｐゴシック" charset="0"/>
                <a:cs typeface="Courier" charset="0"/>
              </a:rPr>
              <a:t> </a:t>
            </a:r>
            <a:r>
              <a:rPr lang="en-US" sz="1800" dirty="0">
                <a:latin typeface="Courier" charset="0"/>
                <a:ea typeface="ＭＳ Ｐゴシック" charset="0"/>
                <a:cs typeface="Courier" charset="0"/>
              </a:rPr>
              <a:t>(</a:t>
            </a:r>
            <a:r>
              <a:rPr lang="en-US" sz="1800" dirty="0" smtClean="0">
                <a:latin typeface="Courier" charset="0"/>
                <a:ea typeface="ＭＳ Ｐゴシック" charset="0"/>
                <a:cs typeface="Courier" charset="0"/>
              </a:rPr>
              <a:t>%</a:t>
            </a:r>
            <a:r>
              <a:rPr lang="en-US" sz="1800" dirty="0" err="1" smtClean="0">
                <a:latin typeface="Courier" charset="0"/>
                <a:ea typeface="ＭＳ Ｐゴシック" charset="0"/>
                <a:cs typeface="Courier" charset="0"/>
              </a:rPr>
              <a:t>rax</a:t>
            </a:r>
            <a:r>
              <a:rPr lang="en-US" sz="1800" dirty="0">
                <a:latin typeface="Courier" charset="0"/>
                <a:ea typeface="ＭＳ Ｐゴシック" charset="0"/>
                <a:cs typeface="Courier" charset="0"/>
              </a:rPr>
              <a:t>), (</a:t>
            </a:r>
            <a:r>
              <a:rPr lang="en-US" sz="1800" dirty="0" smtClean="0">
                <a:latin typeface="Courier" charset="0"/>
                <a:ea typeface="ＭＳ Ｐゴシック" charset="0"/>
                <a:cs typeface="Courier" charset="0"/>
              </a:rPr>
              <a:t>%</a:t>
            </a:r>
            <a:r>
              <a:rPr lang="en-US" sz="1800" dirty="0" err="1" smtClean="0">
                <a:latin typeface="Courier" charset="0"/>
                <a:ea typeface="ＭＳ Ｐゴシック" charset="0"/>
                <a:cs typeface="Courier" charset="0"/>
              </a:rPr>
              <a:t>rdx</a:t>
            </a:r>
            <a:r>
              <a:rPr lang="en-US" sz="1800" dirty="0" smtClean="0">
                <a:latin typeface="Courier" charset="0"/>
                <a:ea typeface="ＭＳ Ｐゴシック" charset="0"/>
                <a:cs typeface="Courier" charset="0"/>
              </a:rPr>
              <a:t>)</a:t>
            </a:r>
            <a:endParaRPr lang="en-US" sz="1800" dirty="0">
              <a:latin typeface="Courier" charset="0"/>
              <a:ea typeface="ＭＳ Ｐゴシック" charset="0"/>
              <a:cs typeface="Courier" charset="0"/>
            </a:endParaRPr>
          </a:p>
        </p:txBody>
      </p:sp>
    </p:spTree>
    <p:extLst>
      <p:ext uri="{BB962C8B-B14F-4D97-AF65-F5344CB8AC3E}">
        <p14:creationId xmlns:p14="http://schemas.microsoft.com/office/powerpoint/2010/main" val="46765890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7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7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7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7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7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7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7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77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77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77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animEffect transition="in" filter="dissolve">
                                      <p:cBhvr>
                                        <p:cTn id="47" dur="500"/>
                                        <p:tgtEl>
                                          <p:spTgt spid="2">
                                            <p:txEl>
                                              <p:pRg st="0" end="0"/>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
                                            <p:txEl>
                                              <p:pRg st="1" end="1"/>
                                            </p:txEl>
                                          </p:spTgt>
                                        </p:tgtEl>
                                        <p:attrNameLst>
                                          <p:attrName>style.visibility</p:attrName>
                                        </p:attrNameLst>
                                      </p:cBhvr>
                                      <p:to>
                                        <p:strVal val="visible"/>
                                      </p:to>
                                    </p:set>
                                    <p:animEffect transition="in" filter="dissolve">
                                      <p:cBhvr>
                                        <p:cTn id="5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1" grpId="0"/>
      <p:bldP spid="157720" grpId="0"/>
      <p:bldP spid="157712" grpId="0"/>
      <p:bldP spid="157721" grpId="0"/>
      <p:bldP spid="157713" grpId="0"/>
      <p:bldP spid="157722" grpId="0"/>
      <p:bldP spid="157714" grpId="0"/>
      <p:bldP spid="157723" grpId="0"/>
      <p:bldP spid="157715" grpId="0"/>
      <p:bldP spid="157724" grpId="0"/>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43200"/>
            <a:ext cx="8716962" cy="781050"/>
          </a:xfrm>
        </p:spPr>
        <p:txBody>
          <a:bodyPr/>
          <a:lstStyle/>
          <a:p>
            <a:pPr algn="ctr">
              <a:defRPr/>
            </a:pPr>
            <a:r>
              <a:rPr lang="en-US" dirty="0" smtClean="0"/>
              <a:t>Supplementary Slides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57200" y="304800"/>
            <a:ext cx="6972300" cy="573088"/>
          </a:xfrm>
        </p:spPr>
        <p:txBody>
          <a:bodyPr/>
          <a:lstStyle/>
          <a:p>
            <a:pPr eaLnBrk="1" hangingPunct="1">
              <a:defRPr/>
            </a:pPr>
            <a:r>
              <a:rPr lang="en-US"/>
              <a:t>Assembly Characteristics</a:t>
            </a:r>
          </a:p>
        </p:txBody>
      </p:sp>
      <p:sp>
        <p:nvSpPr>
          <p:cNvPr id="150531" name="Rectangle 3"/>
          <p:cNvSpPr>
            <a:spLocks noGrp="1" noChangeArrowheads="1"/>
          </p:cNvSpPr>
          <p:nvPr>
            <p:ph type="body" idx="1"/>
          </p:nvPr>
        </p:nvSpPr>
        <p:spPr>
          <a:xfrm>
            <a:off x="290513" y="914400"/>
            <a:ext cx="8548687" cy="5530850"/>
          </a:xfrm>
        </p:spPr>
        <p:txBody>
          <a:bodyPr/>
          <a:lstStyle/>
          <a:p>
            <a:pPr eaLnBrk="1" hangingPunct="1">
              <a:buFont typeface="Wingdings" charset="2"/>
              <a:buNone/>
              <a:defRPr/>
            </a:pPr>
            <a:r>
              <a:rPr lang="en-US" dirty="0"/>
              <a:t>Minimal Data Types</a:t>
            </a:r>
          </a:p>
          <a:p>
            <a:pPr lvl="1" eaLnBrk="1" hangingPunct="1">
              <a:buFont typeface="Wingdings" charset="2"/>
              <a:buChar char="n"/>
              <a:defRPr/>
            </a:pPr>
            <a:r>
              <a:rPr lang="en-US" dirty="0"/>
              <a:t>“Integer” data of 1, 2, or 4 bytes</a:t>
            </a:r>
          </a:p>
          <a:p>
            <a:pPr lvl="2" eaLnBrk="1" hangingPunct="1">
              <a:buFont typeface="Wingdings" charset="2"/>
              <a:buChar char="l"/>
              <a:defRPr/>
            </a:pPr>
            <a:r>
              <a:rPr lang="en-US" sz="1800" dirty="0"/>
              <a:t>Data values</a:t>
            </a:r>
          </a:p>
          <a:p>
            <a:pPr lvl="2" eaLnBrk="1" hangingPunct="1">
              <a:buFont typeface="Wingdings" charset="2"/>
              <a:buChar char="l"/>
              <a:defRPr/>
            </a:pPr>
            <a:r>
              <a:rPr lang="en-US" sz="1800" dirty="0"/>
              <a:t>Addresses (</a:t>
            </a:r>
            <a:r>
              <a:rPr lang="en-US" sz="1800" dirty="0" err="1"/>
              <a:t>untyped</a:t>
            </a:r>
            <a:r>
              <a:rPr lang="en-US" sz="1800" dirty="0"/>
              <a:t> pointers)</a:t>
            </a:r>
          </a:p>
          <a:p>
            <a:pPr lvl="1" eaLnBrk="1" hangingPunct="1">
              <a:buFont typeface="Wingdings" charset="2"/>
              <a:buChar char="n"/>
              <a:defRPr/>
            </a:pPr>
            <a:r>
              <a:rPr lang="en-US" dirty="0"/>
              <a:t>Floating point data of 4, 8, or 10 bytes</a:t>
            </a:r>
          </a:p>
          <a:p>
            <a:pPr lvl="1" eaLnBrk="1" hangingPunct="1">
              <a:buFont typeface="Wingdings" charset="2"/>
              <a:buChar char="n"/>
              <a:defRPr/>
            </a:pPr>
            <a:r>
              <a:rPr lang="en-US" dirty="0"/>
              <a:t>No aggregate types such as arrays or structures</a:t>
            </a:r>
          </a:p>
          <a:p>
            <a:pPr lvl="2" eaLnBrk="1" hangingPunct="1">
              <a:buFont typeface="Wingdings" charset="2"/>
              <a:buChar char="l"/>
              <a:defRPr/>
            </a:pPr>
            <a:r>
              <a:rPr lang="en-US" sz="1800" dirty="0"/>
              <a:t>Just contiguously allocated bytes in memory</a:t>
            </a:r>
          </a:p>
          <a:p>
            <a:pPr eaLnBrk="1" hangingPunct="1">
              <a:buFont typeface="Wingdings" charset="2"/>
              <a:buNone/>
              <a:defRPr/>
            </a:pPr>
            <a:r>
              <a:rPr lang="en-US" dirty="0"/>
              <a:t>Primitive Operations</a:t>
            </a:r>
          </a:p>
          <a:p>
            <a:pPr lvl="1" eaLnBrk="1" hangingPunct="1">
              <a:buFont typeface="Wingdings" charset="2"/>
              <a:buChar char="n"/>
              <a:defRPr/>
            </a:pPr>
            <a:r>
              <a:rPr lang="en-US" dirty="0"/>
              <a:t>Perform arithmetic function on register or memory data</a:t>
            </a:r>
          </a:p>
          <a:p>
            <a:pPr lvl="1" eaLnBrk="1" hangingPunct="1">
              <a:buFont typeface="Wingdings" charset="2"/>
              <a:buChar char="n"/>
              <a:defRPr/>
            </a:pPr>
            <a:r>
              <a:rPr lang="en-US" dirty="0"/>
              <a:t>Transfer data between memory and register</a:t>
            </a:r>
          </a:p>
          <a:p>
            <a:pPr lvl="2" eaLnBrk="1" hangingPunct="1">
              <a:buFont typeface="Wingdings" charset="2"/>
              <a:buChar char="l"/>
              <a:defRPr/>
            </a:pPr>
            <a:r>
              <a:rPr lang="en-US" sz="1800" dirty="0"/>
              <a:t>Load data from memory into register</a:t>
            </a:r>
          </a:p>
          <a:p>
            <a:pPr lvl="2" eaLnBrk="1" hangingPunct="1">
              <a:buFont typeface="Wingdings" charset="2"/>
              <a:buChar char="l"/>
              <a:defRPr/>
            </a:pPr>
            <a:r>
              <a:rPr lang="en-US" sz="1800" dirty="0"/>
              <a:t>Store register data into memory</a:t>
            </a:r>
          </a:p>
          <a:p>
            <a:pPr lvl="1" eaLnBrk="1" hangingPunct="1">
              <a:buFont typeface="Wingdings" charset="2"/>
              <a:buChar char="n"/>
              <a:defRPr/>
            </a:pPr>
            <a:r>
              <a:rPr lang="en-US" dirty="0"/>
              <a:t>Transfer control</a:t>
            </a:r>
          </a:p>
          <a:p>
            <a:pPr lvl="2" eaLnBrk="1" hangingPunct="1">
              <a:buFont typeface="Wingdings" charset="2"/>
              <a:buChar char="l"/>
              <a:defRPr/>
            </a:pPr>
            <a:r>
              <a:rPr lang="en-US" sz="1800" dirty="0"/>
              <a:t>Unconditional jumps to/from procedures</a:t>
            </a:r>
          </a:p>
          <a:p>
            <a:pPr lvl="2" eaLnBrk="1" hangingPunct="1">
              <a:buFont typeface="Wingdings" charset="2"/>
              <a:buChar char="l"/>
              <a:defRPr/>
            </a:pPr>
            <a:r>
              <a:rPr lang="en-US" sz="1800" dirty="0"/>
              <a:t>Conditional branches</a:t>
            </a:r>
          </a:p>
        </p:txBody>
      </p:sp>
    </p:spTree>
    <p:extLst>
      <p:ext uri="{BB962C8B-B14F-4D97-AF65-F5344CB8AC3E}">
        <p14:creationId xmlns:p14="http://schemas.microsoft.com/office/powerpoint/2010/main" val="22039787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dissolve">
                                      <p:cBhvr>
                                        <p:cTn id="7" dur="500"/>
                                        <p:tgtEl>
                                          <p:spTgt spid="150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dissolve">
                                      <p:cBhvr>
                                        <p:cTn id="12" dur="500"/>
                                        <p:tgtEl>
                                          <p:spTgt spid="15053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dissolve">
                                      <p:cBhvr>
                                        <p:cTn id="15" dur="500"/>
                                        <p:tgtEl>
                                          <p:spTgt spid="15053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0531">
                                            <p:txEl>
                                              <p:pRg st="3" end="3"/>
                                            </p:txEl>
                                          </p:spTgt>
                                        </p:tgtEl>
                                        <p:attrNameLst>
                                          <p:attrName>style.visibility</p:attrName>
                                        </p:attrNameLst>
                                      </p:cBhvr>
                                      <p:to>
                                        <p:strVal val="visible"/>
                                      </p:to>
                                    </p:set>
                                    <p:animEffect transition="in" filter="dissolve">
                                      <p:cBhvr>
                                        <p:cTn id="18" dur="500"/>
                                        <p:tgtEl>
                                          <p:spTgt spid="15053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animEffect transition="in" filter="dissolve">
                                      <p:cBhvr>
                                        <p:cTn id="23" dur="500"/>
                                        <p:tgtEl>
                                          <p:spTgt spid="1505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0531">
                                            <p:txEl>
                                              <p:pRg st="5" end="5"/>
                                            </p:txEl>
                                          </p:spTgt>
                                        </p:tgtEl>
                                        <p:attrNameLst>
                                          <p:attrName>style.visibility</p:attrName>
                                        </p:attrNameLst>
                                      </p:cBhvr>
                                      <p:to>
                                        <p:strVal val="visible"/>
                                      </p:to>
                                    </p:set>
                                    <p:animEffect transition="in" filter="dissolve">
                                      <p:cBhvr>
                                        <p:cTn id="28" dur="500"/>
                                        <p:tgtEl>
                                          <p:spTgt spid="150531">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0531">
                                            <p:txEl>
                                              <p:pRg st="6" end="6"/>
                                            </p:txEl>
                                          </p:spTgt>
                                        </p:tgtEl>
                                        <p:attrNameLst>
                                          <p:attrName>style.visibility</p:attrName>
                                        </p:attrNameLst>
                                      </p:cBhvr>
                                      <p:to>
                                        <p:strVal val="visible"/>
                                      </p:to>
                                    </p:set>
                                    <p:animEffect transition="in" filter="dissolve">
                                      <p:cBhvr>
                                        <p:cTn id="31" dur="500"/>
                                        <p:tgtEl>
                                          <p:spTgt spid="15053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50531">
                                            <p:txEl>
                                              <p:pRg st="7" end="7"/>
                                            </p:txEl>
                                          </p:spTgt>
                                        </p:tgtEl>
                                        <p:attrNameLst>
                                          <p:attrName>style.visibility</p:attrName>
                                        </p:attrNameLst>
                                      </p:cBhvr>
                                      <p:to>
                                        <p:strVal val="visible"/>
                                      </p:to>
                                    </p:set>
                                    <p:animEffect transition="in" filter="dissolve">
                                      <p:cBhvr>
                                        <p:cTn id="36" dur="500"/>
                                        <p:tgtEl>
                                          <p:spTgt spid="150531">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50531">
                                            <p:txEl>
                                              <p:pRg st="8" end="8"/>
                                            </p:txEl>
                                          </p:spTgt>
                                        </p:tgtEl>
                                        <p:attrNameLst>
                                          <p:attrName>style.visibility</p:attrName>
                                        </p:attrNameLst>
                                      </p:cBhvr>
                                      <p:to>
                                        <p:strVal val="visible"/>
                                      </p:to>
                                    </p:set>
                                    <p:animEffect transition="in" filter="dissolve">
                                      <p:cBhvr>
                                        <p:cTn id="41" dur="500"/>
                                        <p:tgtEl>
                                          <p:spTgt spid="15053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50531">
                                            <p:txEl>
                                              <p:pRg st="9" end="9"/>
                                            </p:txEl>
                                          </p:spTgt>
                                        </p:tgtEl>
                                        <p:attrNameLst>
                                          <p:attrName>style.visibility</p:attrName>
                                        </p:attrNameLst>
                                      </p:cBhvr>
                                      <p:to>
                                        <p:strVal val="visible"/>
                                      </p:to>
                                    </p:set>
                                    <p:animEffect transition="in" filter="dissolve">
                                      <p:cBhvr>
                                        <p:cTn id="46" dur="500"/>
                                        <p:tgtEl>
                                          <p:spTgt spid="150531">
                                            <p:txEl>
                                              <p:pRg st="9" end="9"/>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50531">
                                            <p:txEl>
                                              <p:pRg st="10" end="10"/>
                                            </p:txEl>
                                          </p:spTgt>
                                        </p:tgtEl>
                                        <p:attrNameLst>
                                          <p:attrName>style.visibility</p:attrName>
                                        </p:attrNameLst>
                                      </p:cBhvr>
                                      <p:to>
                                        <p:strVal val="visible"/>
                                      </p:to>
                                    </p:set>
                                    <p:animEffect transition="in" filter="dissolve">
                                      <p:cBhvr>
                                        <p:cTn id="49" dur="500"/>
                                        <p:tgtEl>
                                          <p:spTgt spid="150531">
                                            <p:txEl>
                                              <p:pRg st="10" end="10"/>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50531">
                                            <p:txEl>
                                              <p:pRg st="11" end="11"/>
                                            </p:txEl>
                                          </p:spTgt>
                                        </p:tgtEl>
                                        <p:attrNameLst>
                                          <p:attrName>style.visibility</p:attrName>
                                        </p:attrNameLst>
                                      </p:cBhvr>
                                      <p:to>
                                        <p:strVal val="visible"/>
                                      </p:to>
                                    </p:set>
                                    <p:animEffect transition="in" filter="dissolve">
                                      <p:cBhvr>
                                        <p:cTn id="52" dur="500"/>
                                        <p:tgtEl>
                                          <p:spTgt spid="150531">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50531">
                                            <p:txEl>
                                              <p:pRg st="12" end="12"/>
                                            </p:txEl>
                                          </p:spTgt>
                                        </p:tgtEl>
                                        <p:attrNameLst>
                                          <p:attrName>style.visibility</p:attrName>
                                        </p:attrNameLst>
                                      </p:cBhvr>
                                      <p:to>
                                        <p:strVal val="visible"/>
                                      </p:to>
                                    </p:set>
                                    <p:animEffect transition="in" filter="dissolve">
                                      <p:cBhvr>
                                        <p:cTn id="57" dur="500"/>
                                        <p:tgtEl>
                                          <p:spTgt spid="150531">
                                            <p:txEl>
                                              <p:pRg st="12" end="12"/>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50531">
                                            <p:txEl>
                                              <p:pRg st="13" end="13"/>
                                            </p:txEl>
                                          </p:spTgt>
                                        </p:tgtEl>
                                        <p:attrNameLst>
                                          <p:attrName>style.visibility</p:attrName>
                                        </p:attrNameLst>
                                      </p:cBhvr>
                                      <p:to>
                                        <p:strVal val="visible"/>
                                      </p:to>
                                    </p:set>
                                    <p:animEffect transition="in" filter="dissolve">
                                      <p:cBhvr>
                                        <p:cTn id="60" dur="500"/>
                                        <p:tgtEl>
                                          <p:spTgt spid="150531">
                                            <p:txEl>
                                              <p:pRg st="13" end="13"/>
                                            </p:txEl>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50531">
                                            <p:txEl>
                                              <p:pRg st="14" end="14"/>
                                            </p:txEl>
                                          </p:spTgt>
                                        </p:tgtEl>
                                        <p:attrNameLst>
                                          <p:attrName>style.visibility</p:attrName>
                                        </p:attrNameLst>
                                      </p:cBhvr>
                                      <p:to>
                                        <p:strVal val="visible"/>
                                      </p:to>
                                    </p:set>
                                    <p:animEffect transition="in" filter="dissolve">
                                      <p:cBhvr>
                                        <p:cTn id="63" dur="500"/>
                                        <p:tgtEl>
                                          <p:spTgt spid="1505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33400" y="304800"/>
            <a:ext cx="7264400" cy="573088"/>
          </a:xfrm>
        </p:spPr>
        <p:txBody>
          <a:bodyPr/>
          <a:lstStyle/>
          <a:p>
            <a:pPr eaLnBrk="1" hangingPunct="1">
              <a:defRPr/>
            </a:pPr>
            <a:r>
              <a:rPr lang="en-US"/>
              <a:t>Machine Instruction Example</a:t>
            </a:r>
          </a:p>
        </p:txBody>
      </p:sp>
      <p:sp>
        <p:nvSpPr>
          <p:cNvPr id="152579" name="Rectangle 3"/>
          <p:cNvSpPr>
            <a:spLocks noGrp="1" noChangeArrowheads="1"/>
          </p:cNvSpPr>
          <p:nvPr>
            <p:ph type="body" idx="1"/>
          </p:nvPr>
        </p:nvSpPr>
        <p:spPr>
          <a:xfrm>
            <a:off x="4572000" y="838200"/>
            <a:ext cx="4572000" cy="5486400"/>
          </a:xfrm>
        </p:spPr>
        <p:txBody>
          <a:bodyPr/>
          <a:lstStyle/>
          <a:p>
            <a:pPr marL="223838" indent="-223838" defTabSz="895350" eaLnBrk="1" hangingPunct="1">
              <a:buFont typeface="Wingdings" charset="2"/>
              <a:buNone/>
              <a:tabLst>
                <a:tab pos="1143000" algn="l"/>
                <a:tab pos="2514600" algn="l"/>
              </a:tabLst>
              <a:defRPr/>
            </a:pPr>
            <a:r>
              <a:rPr lang="en-US" dirty="0"/>
              <a:t>C Code</a:t>
            </a:r>
          </a:p>
          <a:p>
            <a:pPr marL="560388" lvl="1" indent="-222250" defTabSz="895350" eaLnBrk="1" hangingPunct="1">
              <a:buFont typeface="Wingdings" charset="2"/>
              <a:buChar char="n"/>
              <a:tabLst>
                <a:tab pos="1143000" algn="l"/>
                <a:tab pos="2514600" algn="l"/>
              </a:tabLst>
              <a:defRPr/>
            </a:pPr>
            <a:r>
              <a:rPr lang="en-US" dirty="0"/>
              <a:t>Add two signed integers</a:t>
            </a:r>
          </a:p>
          <a:p>
            <a:pPr marL="223838" indent="-223838" defTabSz="895350" eaLnBrk="1" hangingPunct="1">
              <a:buFont typeface="Wingdings" charset="2"/>
              <a:buNone/>
              <a:tabLst>
                <a:tab pos="1143000" algn="l"/>
                <a:tab pos="2514600" algn="l"/>
              </a:tabLst>
              <a:defRPr/>
            </a:pPr>
            <a:r>
              <a:rPr lang="en-US" dirty="0"/>
              <a:t>Assembly</a:t>
            </a:r>
          </a:p>
          <a:p>
            <a:pPr marL="560388" lvl="1" indent="-222250" defTabSz="895350" eaLnBrk="1" hangingPunct="1">
              <a:buFont typeface="Wingdings" charset="2"/>
              <a:buChar char="n"/>
              <a:tabLst>
                <a:tab pos="1143000" algn="l"/>
                <a:tab pos="2514600" algn="l"/>
              </a:tabLst>
              <a:defRPr/>
            </a:pPr>
            <a:r>
              <a:rPr lang="en-US" dirty="0"/>
              <a:t>Add 2 4-byte integers</a:t>
            </a:r>
          </a:p>
          <a:p>
            <a:pPr marL="839788" lvl="2" indent="-165100" defTabSz="895350" eaLnBrk="1" hangingPunct="1">
              <a:buFont typeface="Wingdings" charset="2"/>
              <a:buChar char="l"/>
              <a:tabLst>
                <a:tab pos="1143000" algn="l"/>
                <a:tab pos="2514600" algn="l"/>
              </a:tabLst>
              <a:defRPr/>
            </a:pPr>
            <a:r>
              <a:rPr lang="en-US" sz="1800" dirty="0"/>
              <a:t>“Long” words in GCC parlance</a:t>
            </a:r>
          </a:p>
          <a:p>
            <a:pPr marL="839788" lvl="2" indent="-165100" defTabSz="895350" eaLnBrk="1" hangingPunct="1">
              <a:buFont typeface="Wingdings" charset="2"/>
              <a:buChar char="l"/>
              <a:tabLst>
                <a:tab pos="1143000" algn="l"/>
                <a:tab pos="2514600" algn="l"/>
              </a:tabLst>
              <a:defRPr/>
            </a:pPr>
            <a:r>
              <a:rPr lang="en-US" sz="1800" dirty="0"/>
              <a:t>Same instruction whether signed or unsigned</a:t>
            </a:r>
          </a:p>
          <a:p>
            <a:pPr marL="560388" lvl="1" indent="-222250" defTabSz="895350" eaLnBrk="1" hangingPunct="1">
              <a:buFont typeface="Wingdings" charset="2"/>
              <a:buChar char="n"/>
              <a:tabLst>
                <a:tab pos="1143000" algn="l"/>
                <a:tab pos="2514600" algn="l"/>
              </a:tabLst>
              <a:defRPr/>
            </a:pPr>
            <a:r>
              <a:rPr lang="en-US" dirty="0"/>
              <a:t>Operands:</a:t>
            </a:r>
          </a:p>
          <a:p>
            <a:pPr marL="839788" lvl="2" indent="-165100" defTabSz="895350" eaLnBrk="1" hangingPunct="1">
              <a:buFont typeface="Wingdings" charset="2"/>
              <a:buNone/>
              <a:tabLst>
                <a:tab pos="1143000" algn="l"/>
                <a:tab pos="2514600" algn="l"/>
              </a:tabLst>
              <a:defRPr/>
            </a:pPr>
            <a:r>
              <a:rPr lang="en-US" sz="1800" dirty="0">
                <a:latin typeface="Courier New" charset="0"/>
              </a:rPr>
              <a:t>x</a:t>
            </a:r>
            <a:r>
              <a:rPr lang="en-US" sz="1800" dirty="0"/>
              <a:t>:	Register	</a:t>
            </a:r>
            <a:r>
              <a:rPr lang="en-US" sz="1800" dirty="0">
                <a:solidFill>
                  <a:schemeClr val="tx1"/>
                </a:solidFill>
                <a:latin typeface="Courier New" charset="0"/>
              </a:rPr>
              <a:t>%</a:t>
            </a:r>
            <a:r>
              <a:rPr lang="en-US" sz="1800" dirty="0" err="1">
                <a:solidFill>
                  <a:schemeClr val="tx1"/>
                </a:solidFill>
                <a:latin typeface="Courier New" charset="0"/>
              </a:rPr>
              <a:t>eax</a:t>
            </a:r>
            <a:endParaRPr lang="en-US" sz="1800" dirty="0">
              <a:solidFill>
                <a:schemeClr val="tx1"/>
              </a:solidFill>
              <a:latin typeface="Courier New" charset="0"/>
            </a:endParaRPr>
          </a:p>
          <a:p>
            <a:pPr marL="839788" lvl="2" indent="-165100" defTabSz="895350" eaLnBrk="1" hangingPunct="1">
              <a:buFont typeface="Wingdings" charset="2"/>
              <a:buNone/>
              <a:tabLst>
                <a:tab pos="1143000" algn="l"/>
                <a:tab pos="2514600" algn="l"/>
              </a:tabLst>
              <a:defRPr/>
            </a:pPr>
            <a:r>
              <a:rPr lang="en-US" sz="1800" dirty="0">
                <a:latin typeface="Courier New" charset="0"/>
              </a:rPr>
              <a:t>y</a:t>
            </a:r>
            <a:r>
              <a:rPr lang="en-US" sz="1800" dirty="0"/>
              <a:t>:	Memory	M[</a:t>
            </a:r>
            <a:r>
              <a:rPr lang="en-US" sz="1800" dirty="0">
                <a:solidFill>
                  <a:schemeClr val="tx1"/>
                </a:solidFill>
                <a:latin typeface="Courier New" charset="0"/>
              </a:rPr>
              <a:t>%ebp+8]</a:t>
            </a:r>
            <a:endParaRPr lang="en-US" sz="1800" dirty="0"/>
          </a:p>
          <a:p>
            <a:pPr marL="839788" lvl="2" indent="-165100" defTabSz="895350" eaLnBrk="1" hangingPunct="1">
              <a:buFont typeface="Wingdings" charset="2"/>
              <a:buNone/>
              <a:tabLst>
                <a:tab pos="1143000" algn="l"/>
                <a:tab pos="2514600" algn="l"/>
              </a:tabLst>
              <a:defRPr/>
            </a:pPr>
            <a:r>
              <a:rPr lang="en-US" sz="1800" dirty="0">
                <a:latin typeface="Courier New" charset="0"/>
              </a:rPr>
              <a:t>t</a:t>
            </a:r>
            <a:r>
              <a:rPr lang="en-US" sz="1800" dirty="0"/>
              <a:t>:	Register	</a:t>
            </a:r>
            <a:r>
              <a:rPr lang="en-US" sz="1800" dirty="0">
                <a:solidFill>
                  <a:schemeClr val="tx1"/>
                </a:solidFill>
                <a:latin typeface="Courier New" charset="0"/>
              </a:rPr>
              <a:t>%</a:t>
            </a:r>
            <a:r>
              <a:rPr lang="en-US" sz="1800" dirty="0" err="1">
                <a:solidFill>
                  <a:schemeClr val="tx1"/>
                </a:solidFill>
                <a:latin typeface="Courier New" charset="0"/>
              </a:rPr>
              <a:t>eax</a:t>
            </a:r>
            <a:endParaRPr lang="en-US" sz="1800" dirty="0">
              <a:solidFill>
                <a:schemeClr val="tx1"/>
              </a:solidFill>
              <a:latin typeface="Courier New" charset="0"/>
            </a:endParaRPr>
          </a:p>
          <a:p>
            <a:pPr marL="1120775" lvl="3" indent="-166688" defTabSz="895350" eaLnBrk="1" hangingPunct="1">
              <a:tabLst>
                <a:tab pos="1143000" algn="l"/>
                <a:tab pos="2514600" algn="l"/>
              </a:tabLst>
              <a:defRPr/>
            </a:pPr>
            <a:r>
              <a:rPr lang="en-US" sz="1800" dirty="0"/>
              <a:t>Return function value in </a:t>
            </a:r>
            <a:r>
              <a:rPr lang="en-US" sz="1800" dirty="0">
                <a:latin typeface="Courier New" charset="0"/>
              </a:rPr>
              <a:t>%</a:t>
            </a:r>
            <a:r>
              <a:rPr lang="en-US" sz="1800" dirty="0" err="1">
                <a:latin typeface="Courier New" charset="0"/>
              </a:rPr>
              <a:t>eax</a:t>
            </a:r>
            <a:endParaRPr lang="en-US" sz="1800" dirty="0"/>
          </a:p>
          <a:p>
            <a:pPr marL="223838" indent="-223838" defTabSz="895350" eaLnBrk="1" hangingPunct="1">
              <a:buFont typeface="Wingdings" charset="2"/>
              <a:buNone/>
              <a:tabLst>
                <a:tab pos="1143000" algn="l"/>
                <a:tab pos="2514600" algn="l"/>
              </a:tabLst>
              <a:defRPr/>
            </a:pPr>
            <a:r>
              <a:rPr lang="en-US" dirty="0"/>
              <a:t>Object Code</a:t>
            </a:r>
          </a:p>
          <a:p>
            <a:pPr marL="560388" lvl="1" indent="-222250" defTabSz="895350" eaLnBrk="1" hangingPunct="1">
              <a:buFont typeface="Wingdings" charset="2"/>
              <a:buChar char="n"/>
              <a:tabLst>
                <a:tab pos="1143000" algn="l"/>
                <a:tab pos="2514600" algn="l"/>
              </a:tabLst>
              <a:defRPr/>
            </a:pPr>
            <a:r>
              <a:rPr lang="en-US" dirty="0"/>
              <a:t>3-byte instruction</a:t>
            </a:r>
          </a:p>
          <a:p>
            <a:pPr marL="560388" lvl="1" indent="-222250" defTabSz="895350" eaLnBrk="1" hangingPunct="1">
              <a:buFont typeface="Wingdings" charset="2"/>
              <a:buChar char="n"/>
              <a:tabLst>
                <a:tab pos="1143000" algn="l"/>
                <a:tab pos="2514600" algn="l"/>
              </a:tabLst>
              <a:defRPr/>
            </a:pPr>
            <a:r>
              <a:rPr lang="en-US" dirty="0"/>
              <a:t>Stored at address </a:t>
            </a:r>
            <a:r>
              <a:rPr lang="en-US" dirty="0">
                <a:latin typeface="Courier New" charset="0"/>
              </a:rPr>
              <a:t>0x401046</a:t>
            </a:r>
          </a:p>
        </p:txBody>
      </p:sp>
      <p:sp>
        <p:nvSpPr>
          <p:cNvPr id="126979" name="Rectangle 4"/>
          <p:cNvSpPr>
            <a:spLocks noChangeArrowheads="1"/>
          </p:cNvSpPr>
          <p:nvPr/>
        </p:nvSpPr>
        <p:spPr bwMode="auto">
          <a:xfrm>
            <a:off x="533400" y="1143000"/>
            <a:ext cx="3883025" cy="3762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pPr>
            <a:r>
              <a:rPr lang="en-US" sz="1800">
                <a:solidFill>
                  <a:srgbClr val="000066"/>
                </a:solidFill>
                <a:latin typeface="Courier New" charset="0"/>
              </a:rPr>
              <a:t>int t = x+y;</a:t>
            </a:r>
          </a:p>
        </p:txBody>
      </p:sp>
      <p:sp>
        <p:nvSpPr>
          <p:cNvPr id="126980" name="Rectangle 5"/>
          <p:cNvSpPr>
            <a:spLocks noChangeArrowheads="1"/>
          </p:cNvSpPr>
          <p:nvPr/>
        </p:nvSpPr>
        <p:spPr bwMode="auto">
          <a:xfrm>
            <a:off x="533400" y="2286000"/>
            <a:ext cx="3886200" cy="3762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457200" algn="l"/>
                <a:tab pos="1549400" algn="l"/>
              </a:tabLst>
            </a:pPr>
            <a:r>
              <a:rPr lang="en-US" sz="1800">
                <a:solidFill>
                  <a:srgbClr val="000066"/>
                </a:solidFill>
                <a:latin typeface="Courier New" charset="0"/>
              </a:rPr>
              <a:t>	addl 8(%ebp),%eax</a:t>
            </a:r>
          </a:p>
        </p:txBody>
      </p:sp>
      <p:sp>
        <p:nvSpPr>
          <p:cNvPr id="126981" name="Rectangle 6"/>
          <p:cNvSpPr>
            <a:spLocks noChangeArrowheads="1"/>
          </p:cNvSpPr>
          <p:nvPr/>
        </p:nvSpPr>
        <p:spPr bwMode="auto">
          <a:xfrm>
            <a:off x="533400" y="5486400"/>
            <a:ext cx="3886200" cy="3762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292100" algn="l"/>
              </a:tabLst>
            </a:pPr>
            <a:r>
              <a:rPr lang="en-US" sz="1800">
                <a:solidFill>
                  <a:srgbClr val="000066"/>
                </a:solidFill>
                <a:latin typeface="Courier New" charset="0"/>
              </a:rPr>
              <a:t>0x401046:	03 45 08</a:t>
            </a:r>
          </a:p>
        </p:txBody>
      </p:sp>
      <p:sp>
        <p:nvSpPr>
          <p:cNvPr id="126982" name="Text Box 7"/>
          <p:cNvSpPr txBox="1">
            <a:spLocks noChangeArrowheads="1"/>
          </p:cNvSpPr>
          <p:nvPr/>
        </p:nvSpPr>
        <p:spPr bwMode="auto">
          <a:xfrm>
            <a:off x="1524000" y="2819400"/>
            <a:ext cx="152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rPr>
              <a:t>Similar to expression</a:t>
            </a:r>
            <a:r>
              <a:rPr lang="en-US" sz="1800">
                <a:solidFill>
                  <a:srgbClr val="000066"/>
                </a:solidFill>
                <a:latin typeface="Courier New" charset="0"/>
              </a:rPr>
              <a:t> x += y</a:t>
            </a:r>
          </a:p>
        </p:txBody>
      </p:sp>
    </p:spTree>
    <p:extLst>
      <p:ext uri="{BB962C8B-B14F-4D97-AF65-F5344CB8AC3E}">
        <p14:creationId xmlns:p14="http://schemas.microsoft.com/office/powerpoint/2010/main" val="405314885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ChangeArrowheads="1"/>
          </p:cNvSpPr>
          <p:nvPr/>
        </p:nvSpPr>
        <p:spPr bwMode="auto">
          <a:xfrm>
            <a:off x="342900" y="914400"/>
            <a:ext cx="2514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algn="l" defTabSz="895350">
              <a:spcBef>
                <a:spcPct val="30000"/>
              </a:spcBef>
            </a:pPr>
            <a:r>
              <a:rPr lang="en-US" sz="2400">
                <a:solidFill>
                  <a:srgbClr val="003300"/>
                </a:solidFill>
              </a:rPr>
              <a:t>Code for </a:t>
            </a:r>
            <a:r>
              <a:rPr lang="en-US" sz="2400">
                <a:solidFill>
                  <a:srgbClr val="000066"/>
                </a:solidFill>
                <a:latin typeface="Courier New" charset="0"/>
              </a:rPr>
              <a:t>sum</a:t>
            </a:r>
            <a:endParaRPr lang="en-US" sz="2400">
              <a:solidFill>
                <a:srgbClr val="003300"/>
              </a:solidFill>
            </a:endParaRPr>
          </a:p>
          <a:p>
            <a:pPr marL="223838" indent="-223838" defTabSz="895350">
              <a:lnSpc>
                <a:spcPct val="100000"/>
              </a:lnSpc>
            </a:pPr>
            <a:endParaRPr lang="en-US" sz="2400">
              <a:solidFill>
                <a:srgbClr val="003300"/>
              </a:solidFill>
            </a:endParaRPr>
          </a:p>
        </p:txBody>
      </p:sp>
      <p:sp>
        <p:nvSpPr>
          <p:cNvPr id="128002" name="Rectangle 3"/>
          <p:cNvSpPr>
            <a:spLocks noChangeArrowheads="1"/>
          </p:cNvSpPr>
          <p:nvPr/>
        </p:nvSpPr>
        <p:spPr bwMode="auto">
          <a:xfrm>
            <a:off x="344488" y="1447800"/>
            <a:ext cx="251142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Lst>
            </a:pPr>
            <a:r>
              <a:rPr lang="en-US" sz="1800">
                <a:solidFill>
                  <a:srgbClr val="000066"/>
                </a:solidFill>
                <a:latin typeface="Courier New" charset="0"/>
              </a:rPr>
              <a:t>0x401040 &lt;sum&gt;:	0x55</a:t>
            </a:r>
          </a:p>
          <a:p>
            <a:pPr algn="l">
              <a:lnSpc>
                <a:spcPct val="100000"/>
              </a:lnSpc>
              <a:tabLst>
                <a:tab pos="457200" algn="l"/>
                <a:tab pos="1485900" algn="l"/>
              </a:tabLst>
            </a:pPr>
            <a:r>
              <a:rPr lang="en-US" sz="1800">
                <a:solidFill>
                  <a:srgbClr val="000066"/>
                </a:solidFill>
                <a:latin typeface="Courier New" charset="0"/>
              </a:rPr>
              <a:t>	0x89</a:t>
            </a:r>
          </a:p>
          <a:p>
            <a:pPr algn="l">
              <a:lnSpc>
                <a:spcPct val="100000"/>
              </a:lnSpc>
              <a:tabLst>
                <a:tab pos="457200" algn="l"/>
                <a:tab pos="1485900" algn="l"/>
              </a:tabLst>
            </a:pPr>
            <a:r>
              <a:rPr lang="en-US" sz="1800">
                <a:solidFill>
                  <a:srgbClr val="000066"/>
                </a:solidFill>
                <a:latin typeface="Courier New" charset="0"/>
              </a:rPr>
              <a:t>	0xe5</a:t>
            </a:r>
          </a:p>
          <a:p>
            <a:pPr algn="l">
              <a:lnSpc>
                <a:spcPct val="100000"/>
              </a:lnSpc>
              <a:tabLst>
                <a:tab pos="457200" algn="l"/>
                <a:tab pos="1485900" algn="l"/>
              </a:tabLst>
            </a:pPr>
            <a:r>
              <a:rPr lang="en-US" sz="1800">
                <a:solidFill>
                  <a:srgbClr val="000066"/>
                </a:solidFill>
                <a:latin typeface="Courier New" charset="0"/>
              </a:rPr>
              <a:t>	0x8b</a:t>
            </a:r>
          </a:p>
          <a:p>
            <a:pPr algn="l">
              <a:lnSpc>
                <a:spcPct val="100000"/>
              </a:lnSpc>
              <a:tabLst>
                <a:tab pos="457200" algn="l"/>
                <a:tab pos="1485900" algn="l"/>
              </a:tabLst>
            </a:pPr>
            <a:r>
              <a:rPr lang="en-US" sz="1800">
                <a:solidFill>
                  <a:srgbClr val="000066"/>
                </a:solidFill>
                <a:latin typeface="Courier New" charset="0"/>
              </a:rPr>
              <a:t>	0x45</a:t>
            </a:r>
          </a:p>
          <a:p>
            <a:pPr algn="l">
              <a:lnSpc>
                <a:spcPct val="100000"/>
              </a:lnSpc>
              <a:tabLst>
                <a:tab pos="457200" algn="l"/>
                <a:tab pos="1485900" algn="l"/>
              </a:tabLst>
            </a:pPr>
            <a:r>
              <a:rPr lang="en-US" sz="1800">
                <a:solidFill>
                  <a:srgbClr val="000066"/>
                </a:solidFill>
                <a:latin typeface="Courier New" charset="0"/>
              </a:rPr>
              <a:t>	0x0c</a:t>
            </a:r>
          </a:p>
          <a:p>
            <a:pPr algn="l">
              <a:lnSpc>
                <a:spcPct val="100000"/>
              </a:lnSpc>
              <a:tabLst>
                <a:tab pos="457200" algn="l"/>
                <a:tab pos="1485900" algn="l"/>
              </a:tabLst>
            </a:pPr>
            <a:r>
              <a:rPr lang="en-US" sz="1800">
                <a:solidFill>
                  <a:srgbClr val="000066"/>
                </a:solidFill>
                <a:latin typeface="Courier New" charset="0"/>
              </a:rPr>
              <a:t>	0x03</a:t>
            </a:r>
          </a:p>
          <a:p>
            <a:pPr algn="l">
              <a:lnSpc>
                <a:spcPct val="100000"/>
              </a:lnSpc>
              <a:tabLst>
                <a:tab pos="457200" algn="l"/>
                <a:tab pos="1485900" algn="l"/>
              </a:tabLst>
            </a:pPr>
            <a:r>
              <a:rPr lang="en-US" sz="1800">
                <a:solidFill>
                  <a:srgbClr val="000066"/>
                </a:solidFill>
                <a:latin typeface="Courier New" charset="0"/>
              </a:rPr>
              <a:t>	0x45</a:t>
            </a:r>
          </a:p>
          <a:p>
            <a:pPr algn="l">
              <a:lnSpc>
                <a:spcPct val="100000"/>
              </a:lnSpc>
              <a:tabLst>
                <a:tab pos="457200" algn="l"/>
                <a:tab pos="1485900" algn="l"/>
              </a:tabLst>
            </a:pPr>
            <a:r>
              <a:rPr lang="en-US" sz="1800">
                <a:solidFill>
                  <a:srgbClr val="000066"/>
                </a:solidFill>
                <a:latin typeface="Courier New" charset="0"/>
              </a:rPr>
              <a:t>	0x08</a:t>
            </a:r>
          </a:p>
          <a:p>
            <a:pPr algn="l">
              <a:lnSpc>
                <a:spcPct val="100000"/>
              </a:lnSpc>
              <a:tabLst>
                <a:tab pos="457200" algn="l"/>
                <a:tab pos="1485900" algn="l"/>
              </a:tabLst>
            </a:pPr>
            <a:r>
              <a:rPr lang="en-US" sz="1800">
                <a:solidFill>
                  <a:srgbClr val="000066"/>
                </a:solidFill>
                <a:latin typeface="Courier New" charset="0"/>
              </a:rPr>
              <a:t>	0x89</a:t>
            </a:r>
          </a:p>
          <a:p>
            <a:pPr algn="l">
              <a:lnSpc>
                <a:spcPct val="100000"/>
              </a:lnSpc>
              <a:tabLst>
                <a:tab pos="457200" algn="l"/>
                <a:tab pos="1485900" algn="l"/>
              </a:tabLst>
            </a:pPr>
            <a:r>
              <a:rPr lang="en-US" sz="1800">
                <a:solidFill>
                  <a:srgbClr val="000066"/>
                </a:solidFill>
                <a:latin typeface="Courier New" charset="0"/>
              </a:rPr>
              <a:t>	0xec</a:t>
            </a:r>
          </a:p>
          <a:p>
            <a:pPr algn="l">
              <a:lnSpc>
                <a:spcPct val="100000"/>
              </a:lnSpc>
              <a:tabLst>
                <a:tab pos="457200" algn="l"/>
                <a:tab pos="1485900" algn="l"/>
              </a:tabLst>
            </a:pPr>
            <a:r>
              <a:rPr lang="en-US" sz="1800">
                <a:solidFill>
                  <a:srgbClr val="000066"/>
                </a:solidFill>
                <a:latin typeface="Courier New" charset="0"/>
              </a:rPr>
              <a:t>	0x5d</a:t>
            </a:r>
          </a:p>
          <a:p>
            <a:pPr algn="l">
              <a:lnSpc>
                <a:spcPct val="100000"/>
              </a:lnSpc>
              <a:tabLst>
                <a:tab pos="457200" algn="l"/>
                <a:tab pos="1485900" algn="l"/>
              </a:tabLst>
            </a:pPr>
            <a:r>
              <a:rPr lang="en-US" sz="1800">
                <a:solidFill>
                  <a:srgbClr val="000066"/>
                </a:solidFill>
                <a:latin typeface="Courier New" charset="0"/>
              </a:rPr>
              <a:t>	0xc3</a:t>
            </a:r>
          </a:p>
        </p:txBody>
      </p:sp>
      <p:sp>
        <p:nvSpPr>
          <p:cNvPr id="151556" name="Rectangle 4"/>
          <p:cNvSpPr>
            <a:spLocks noGrp="1" noChangeArrowheads="1"/>
          </p:cNvSpPr>
          <p:nvPr>
            <p:ph type="title"/>
          </p:nvPr>
        </p:nvSpPr>
        <p:spPr>
          <a:xfrm>
            <a:off x="457200" y="304800"/>
            <a:ext cx="5524500" cy="573088"/>
          </a:xfrm>
        </p:spPr>
        <p:txBody>
          <a:bodyPr/>
          <a:lstStyle/>
          <a:p>
            <a:pPr eaLnBrk="1" hangingPunct="1">
              <a:defRPr/>
            </a:pPr>
            <a:r>
              <a:rPr lang="en-US"/>
              <a:t>Object Code</a:t>
            </a:r>
          </a:p>
        </p:txBody>
      </p:sp>
      <p:sp>
        <p:nvSpPr>
          <p:cNvPr id="151557" name="Rectangle 5"/>
          <p:cNvSpPr>
            <a:spLocks noGrp="1" noChangeArrowheads="1"/>
          </p:cNvSpPr>
          <p:nvPr>
            <p:ph type="body" idx="1"/>
          </p:nvPr>
        </p:nvSpPr>
        <p:spPr>
          <a:xfrm>
            <a:off x="3505200" y="838200"/>
            <a:ext cx="5486400" cy="5486400"/>
          </a:xfrm>
        </p:spPr>
        <p:txBody>
          <a:bodyPr/>
          <a:lstStyle/>
          <a:p>
            <a:pPr eaLnBrk="1" hangingPunct="1">
              <a:buFont typeface="Wingdings" charset="2"/>
              <a:buNone/>
              <a:defRPr/>
            </a:pPr>
            <a:r>
              <a:rPr lang="en-US" dirty="0"/>
              <a:t>Assembler</a:t>
            </a:r>
          </a:p>
          <a:p>
            <a:pPr lvl="1" eaLnBrk="1" hangingPunct="1">
              <a:buFont typeface="Wingdings" charset="2"/>
              <a:buChar char="n"/>
              <a:defRPr/>
            </a:pPr>
            <a:r>
              <a:rPr lang="en-US" dirty="0"/>
              <a:t>Translates </a:t>
            </a:r>
            <a:r>
              <a:rPr lang="en-US" dirty="0">
                <a:latin typeface="Courier New" charset="0"/>
              </a:rPr>
              <a:t>.s</a:t>
            </a:r>
            <a:r>
              <a:rPr lang="en-US" dirty="0"/>
              <a:t> into </a:t>
            </a:r>
            <a:r>
              <a:rPr lang="en-US" dirty="0">
                <a:latin typeface="Courier New" charset="0"/>
              </a:rPr>
              <a:t>.o</a:t>
            </a:r>
          </a:p>
          <a:p>
            <a:pPr lvl="1" eaLnBrk="1" hangingPunct="1">
              <a:buFont typeface="Wingdings" charset="2"/>
              <a:buChar char="n"/>
              <a:defRPr/>
            </a:pPr>
            <a:r>
              <a:rPr lang="en-US" dirty="0"/>
              <a:t>Binary encoding of each instruction</a:t>
            </a:r>
          </a:p>
          <a:p>
            <a:pPr lvl="1" eaLnBrk="1" hangingPunct="1">
              <a:buFont typeface="Wingdings" charset="2"/>
              <a:buChar char="n"/>
              <a:defRPr/>
            </a:pPr>
            <a:r>
              <a:rPr lang="en-US" dirty="0"/>
              <a:t>Nearly-complete image of executable code</a:t>
            </a:r>
          </a:p>
          <a:p>
            <a:pPr lvl="1" eaLnBrk="1" hangingPunct="1">
              <a:buFont typeface="Wingdings" charset="2"/>
              <a:buChar char="n"/>
              <a:defRPr/>
            </a:pPr>
            <a:r>
              <a:rPr lang="en-US" dirty="0"/>
              <a:t>Missing linkages between code in different files</a:t>
            </a:r>
          </a:p>
          <a:p>
            <a:pPr eaLnBrk="1" hangingPunct="1">
              <a:buFont typeface="Wingdings" charset="2"/>
              <a:buNone/>
              <a:defRPr/>
            </a:pPr>
            <a:r>
              <a:rPr lang="en-US" dirty="0"/>
              <a:t>Linker</a:t>
            </a:r>
          </a:p>
          <a:p>
            <a:pPr lvl="1" eaLnBrk="1" hangingPunct="1">
              <a:buFont typeface="Wingdings" charset="2"/>
              <a:buChar char="n"/>
              <a:defRPr/>
            </a:pPr>
            <a:r>
              <a:rPr lang="en-US" dirty="0"/>
              <a:t>Resolves references between files</a:t>
            </a:r>
          </a:p>
          <a:p>
            <a:pPr lvl="1" eaLnBrk="1" hangingPunct="1">
              <a:buFont typeface="Wingdings" charset="2"/>
              <a:buChar char="n"/>
              <a:defRPr/>
            </a:pPr>
            <a:r>
              <a:rPr lang="en-US" dirty="0"/>
              <a:t>Combines with static run-time libraries</a:t>
            </a:r>
          </a:p>
          <a:p>
            <a:pPr lvl="2" eaLnBrk="1" hangingPunct="1">
              <a:buFont typeface="Wingdings" charset="2"/>
              <a:buChar char="l"/>
              <a:defRPr/>
            </a:pPr>
            <a:r>
              <a:rPr lang="en-US" sz="1800" dirty="0"/>
              <a:t>E.g., code for </a:t>
            </a:r>
            <a:r>
              <a:rPr lang="en-US" sz="1800" dirty="0" err="1">
                <a:solidFill>
                  <a:schemeClr val="tx1"/>
                </a:solidFill>
                <a:latin typeface="Courier New" charset="0"/>
              </a:rPr>
              <a:t>malloc</a:t>
            </a:r>
            <a:r>
              <a:rPr lang="en-US" sz="1800" dirty="0"/>
              <a:t>, </a:t>
            </a:r>
            <a:r>
              <a:rPr lang="en-US" sz="1800" dirty="0" err="1">
                <a:solidFill>
                  <a:schemeClr val="tx1"/>
                </a:solidFill>
                <a:latin typeface="Courier New" charset="0"/>
              </a:rPr>
              <a:t>printf</a:t>
            </a:r>
            <a:endParaRPr lang="en-US" sz="1800" dirty="0">
              <a:solidFill>
                <a:schemeClr val="tx1"/>
              </a:solidFill>
              <a:latin typeface="Courier New" charset="0"/>
            </a:endParaRPr>
          </a:p>
          <a:p>
            <a:pPr lvl="1" eaLnBrk="1" hangingPunct="1">
              <a:buFont typeface="Wingdings" charset="2"/>
              <a:buChar char="n"/>
              <a:defRPr/>
            </a:pPr>
            <a:r>
              <a:rPr lang="en-US" dirty="0"/>
              <a:t>Some libraries are </a:t>
            </a:r>
            <a:r>
              <a:rPr lang="en-US" i="1" dirty="0"/>
              <a:t>dynamically linked</a:t>
            </a:r>
          </a:p>
          <a:p>
            <a:pPr lvl="2" eaLnBrk="1" hangingPunct="1">
              <a:buFont typeface="Wingdings" charset="2"/>
              <a:buChar char="l"/>
              <a:defRPr/>
            </a:pPr>
            <a:r>
              <a:rPr lang="en-US" sz="1800" dirty="0"/>
              <a:t>Linking occurs when program begins execution</a:t>
            </a:r>
          </a:p>
        </p:txBody>
      </p:sp>
      <p:sp>
        <p:nvSpPr>
          <p:cNvPr id="128005" name="Text Box 6"/>
          <p:cNvSpPr txBox="1">
            <a:spLocks noChangeArrowheads="1"/>
          </p:cNvSpPr>
          <p:nvPr/>
        </p:nvSpPr>
        <p:spPr bwMode="auto">
          <a:xfrm>
            <a:off x="1447800" y="1905000"/>
            <a:ext cx="236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defTabSz="895350">
              <a:defRPr sz="3800" b="1">
                <a:solidFill>
                  <a:schemeClr val="tx1"/>
                </a:solidFill>
                <a:latin typeface="Helvetica" charset="0"/>
                <a:ea typeface="ＭＳ Ｐゴシック" charset="0"/>
                <a:cs typeface="ＭＳ Ｐゴシック" charset="0"/>
              </a:defRPr>
            </a:lvl1pPr>
            <a:lvl2pPr marL="560388" indent="-222250" defTabSz="895350">
              <a:defRPr sz="3800" b="1">
                <a:solidFill>
                  <a:schemeClr val="tx1"/>
                </a:solidFill>
                <a:latin typeface="Helvetica" charset="0"/>
                <a:ea typeface="ＭＳ Ｐゴシック" charset="0"/>
              </a:defRPr>
            </a:lvl2pPr>
            <a:lvl3pPr marL="1143000" indent="-228600" defTabSz="895350">
              <a:defRPr sz="3800" b="1">
                <a:solidFill>
                  <a:schemeClr val="tx1"/>
                </a:solidFill>
                <a:latin typeface="Helvetica" charset="0"/>
                <a:ea typeface="ＭＳ Ｐゴシック" charset="0"/>
              </a:defRPr>
            </a:lvl3pPr>
            <a:lvl4pPr marL="1600200" indent="-228600" defTabSz="895350">
              <a:defRPr sz="3800" b="1">
                <a:solidFill>
                  <a:schemeClr val="tx1"/>
                </a:solidFill>
                <a:latin typeface="Helvetica" charset="0"/>
                <a:ea typeface="ＭＳ Ｐゴシック" charset="0"/>
              </a:defRPr>
            </a:lvl4pPr>
            <a:lvl5pPr marL="2057400" indent="-228600" defTabSz="895350">
              <a:defRPr sz="3800" b="1">
                <a:solidFill>
                  <a:schemeClr val="tx1"/>
                </a:solidFill>
                <a:latin typeface="Helvetica" charset="0"/>
                <a:ea typeface="ＭＳ Ｐゴシック" charset="0"/>
              </a:defRPr>
            </a:lvl5pPr>
            <a:lvl6pPr marL="2514600" indent="-228600" algn="ctr" defTabSz="895350"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defTabSz="895350"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defTabSz="895350"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defTabSz="895350"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lvl="1" algn="l">
              <a:spcBef>
                <a:spcPct val="30000"/>
              </a:spcBef>
              <a:buFontTx/>
              <a:buChar char="•"/>
            </a:pPr>
            <a:r>
              <a:rPr lang="en-US" sz="1800">
                <a:solidFill>
                  <a:srgbClr val="000066"/>
                </a:solidFill>
              </a:rPr>
              <a:t>Total of 13 bytes</a:t>
            </a:r>
          </a:p>
          <a:p>
            <a:pPr lvl="1" algn="l">
              <a:spcBef>
                <a:spcPct val="30000"/>
              </a:spcBef>
              <a:buFontTx/>
              <a:buChar char="•"/>
            </a:pPr>
            <a:r>
              <a:rPr lang="en-US" sz="1800">
                <a:solidFill>
                  <a:srgbClr val="000066"/>
                </a:solidFill>
              </a:rPr>
              <a:t>Each instruction 1, 2, or 3 bytes</a:t>
            </a:r>
          </a:p>
          <a:p>
            <a:pPr lvl="1" algn="l">
              <a:spcBef>
                <a:spcPct val="30000"/>
              </a:spcBef>
              <a:buFontTx/>
              <a:buChar char="•"/>
            </a:pPr>
            <a:r>
              <a:rPr lang="en-US" sz="1800">
                <a:solidFill>
                  <a:srgbClr val="000066"/>
                </a:solidFill>
              </a:rPr>
              <a:t>Starts at address </a:t>
            </a:r>
            <a:r>
              <a:rPr lang="en-US" sz="1800">
                <a:solidFill>
                  <a:srgbClr val="000066"/>
                </a:solidFill>
                <a:latin typeface="Courier New" charset="0"/>
              </a:rPr>
              <a:t>0x401040</a:t>
            </a:r>
          </a:p>
        </p:txBody>
      </p:sp>
    </p:spTree>
    <p:extLst>
      <p:ext uri="{BB962C8B-B14F-4D97-AF65-F5344CB8AC3E}">
        <p14:creationId xmlns:p14="http://schemas.microsoft.com/office/powerpoint/2010/main" val="5493963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1557">
                                            <p:txEl>
                                              <p:pRg st="0" end="0"/>
                                            </p:txEl>
                                          </p:spTgt>
                                        </p:tgtEl>
                                        <p:attrNameLst>
                                          <p:attrName>style.visibility</p:attrName>
                                        </p:attrNameLst>
                                      </p:cBhvr>
                                      <p:to>
                                        <p:strVal val="visible"/>
                                      </p:to>
                                    </p:set>
                                    <p:animEffect transition="in" filter="dissolve">
                                      <p:cBhvr>
                                        <p:cTn id="7" dur="500"/>
                                        <p:tgtEl>
                                          <p:spTgt spid="15155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1557">
                                            <p:txEl>
                                              <p:pRg st="1" end="1"/>
                                            </p:txEl>
                                          </p:spTgt>
                                        </p:tgtEl>
                                        <p:attrNameLst>
                                          <p:attrName>style.visibility</p:attrName>
                                        </p:attrNameLst>
                                      </p:cBhvr>
                                      <p:to>
                                        <p:strVal val="visible"/>
                                      </p:to>
                                    </p:set>
                                    <p:animEffect transition="in" filter="dissolve">
                                      <p:cBhvr>
                                        <p:cTn id="10" dur="500"/>
                                        <p:tgtEl>
                                          <p:spTgt spid="15155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1557">
                                            <p:txEl>
                                              <p:pRg st="2" end="2"/>
                                            </p:txEl>
                                          </p:spTgt>
                                        </p:tgtEl>
                                        <p:attrNameLst>
                                          <p:attrName>style.visibility</p:attrName>
                                        </p:attrNameLst>
                                      </p:cBhvr>
                                      <p:to>
                                        <p:strVal val="visible"/>
                                      </p:to>
                                    </p:set>
                                    <p:animEffect transition="in" filter="dissolve">
                                      <p:cBhvr>
                                        <p:cTn id="13" dur="500"/>
                                        <p:tgtEl>
                                          <p:spTgt spid="15155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1557">
                                            <p:txEl>
                                              <p:pRg st="3" end="3"/>
                                            </p:txEl>
                                          </p:spTgt>
                                        </p:tgtEl>
                                        <p:attrNameLst>
                                          <p:attrName>style.visibility</p:attrName>
                                        </p:attrNameLst>
                                      </p:cBhvr>
                                      <p:to>
                                        <p:strVal val="visible"/>
                                      </p:to>
                                    </p:set>
                                    <p:animEffect transition="in" filter="dissolve">
                                      <p:cBhvr>
                                        <p:cTn id="16" dur="500"/>
                                        <p:tgtEl>
                                          <p:spTgt spid="15155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1557">
                                            <p:txEl>
                                              <p:pRg st="4" end="4"/>
                                            </p:txEl>
                                          </p:spTgt>
                                        </p:tgtEl>
                                        <p:attrNameLst>
                                          <p:attrName>style.visibility</p:attrName>
                                        </p:attrNameLst>
                                      </p:cBhvr>
                                      <p:to>
                                        <p:strVal val="visible"/>
                                      </p:to>
                                    </p:set>
                                    <p:animEffect transition="in" filter="dissolve">
                                      <p:cBhvr>
                                        <p:cTn id="19" dur="500"/>
                                        <p:tgtEl>
                                          <p:spTgt spid="15155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51557">
                                            <p:txEl>
                                              <p:pRg st="5" end="5"/>
                                            </p:txEl>
                                          </p:spTgt>
                                        </p:tgtEl>
                                        <p:attrNameLst>
                                          <p:attrName>style.visibility</p:attrName>
                                        </p:attrNameLst>
                                      </p:cBhvr>
                                      <p:to>
                                        <p:strVal val="visible"/>
                                      </p:to>
                                    </p:set>
                                    <p:animEffect transition="in" filter="dissolve">
                                      <p:cBhvr>
                                        <p:cTn id="24" dur="500"/>
                                        <p:tgtEl>
                                          <p:spTgt spid="15155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51557">
                                            <p:txEl>
                                              <p:pRg st="6" end="6"/>
                                            </p:txEl>
                                          </p:spTgt>
                                        </p:tgtEl>
                                        <p:attrNameLst>
                                          <p:attrName>style.visibility</p:attrName>
                                        </p:attrNameLst>
                                      </p:cBhvr>
                                      <p:to>
                                        <p:strVal val="visible"/>
                                      </p:to>
                                    </p:set>
                                    <p:animEffect transition="in" filter="dissolve">
                                      <p:cBhvr>
                                        <p:cTn id="27" dur="500"/>
                                        <p:tgtEl>
                                          <p:spTgt spid="151557">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51557">
                                            <p:txEl>
                                              <p:pRg st="7" end="7"/>
                                            </p:txEl>
                                          </p:spTgt>
                                        </p:tgtEl>
                                        <p:attrNameLst>
                                          <p:attrName>style.visibility</p:attrName>
                                        </p:attrNameLst>
                                      </p:cBhvr>
                                      <p:to>
                                        <p:strVal val="visible"/>
                                      </p:to>
                                    </p:set>
                                    <p:animEffect transition="in" filter="dissolve">
                                      <p:cBhvr>
                                        <p:cTn id="30" dur="500"/>
                                        <p:tgtEl>
                                          <p:spTgt spid="151557">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51557">
                                            <p:txEl>
                                              <p:pRg st="8" end="8"/>
                                            </p:txEl>
                                          </p:spTgt>
                                        </p:tgtEl>
                                        <p:attrNameLst>
                                          <p:attrName>style.visibility</p:attrName>
                                        </p:attrNameLst>
                                      </p:cBhvr>
                                      <p:to>
                                        <p:strVal val="visible"/>
                                      </p:to>
                                    </p:set>
                                    <p:animEffect transition="in" filter="dissolve">
                                      <p:cBhvr>
                                        <p:cTn id="33" dur="500"/>
                                        <p:tgtEl>
                                          <p:spTgt spid="151557">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1557">
                                            <p:txEl>
                                              <p:pRg st="9" end="9"/>
                                            </p:txEl>
                                          </p:spTgt>
                                        </p:tgtEl>
                                        <p:attrNameLst>
                                          <p:attrName>style.visibility</p:attrName>
                                        </p:attrNameLst>
                                      </p:cBhvr>
                                      <p:to>
                                        <p:strVal val="visible"/>
                                      </p:to>
                                    </p:set>
                                    <p:animEffect transition="in" filter="dissolve">
                                      <p:cBhvr>
                                        <p:cTn id="36" dur="500"/>
                                        <p:tgtEl>
                                          <p:spTgt spid="151557">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51557">
                                            <p:txEl>
                                              <p:pRg st="10" end="10"/>
                                            </p:txEl>
                                          </p:spTgt>
                                        </p:tgtEl>
                                        <p:attrNameLst>
                                          <p:attrName>style.visibility</p:attrName>
                                        </p:attrNameLst>
                                      </p:cBhvr>
                                      <p:to>
                                        <p:strVal val="visible"/>
                                      </p:to>
                                    </p:set>
                                    <p:animEffect transition="in" filter="dissolve">
                                      <p:cBhvr>
                                        <p:cTn id="39" dur="500"/>
                                        <p:tgtEl>
                                          <p:spTgt spid="15155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609600" y="304800"/>
            <a:ext cx="7150100" cy="573088"/>
          </a:xfrm>
        </p:spPr>
        <p:txBody>
          <a:bodyPr/>
          <a:lstStyle/>
          <a:p>
            <a:pPr eaLnBrk="1" hangingPunct="1">
              <a:defRPr/>
            </a:pPr>
            <a:r>
              <a:rPr lang="en-US"/>
              <a:t>What Can be Disassembled?</a:t>
            </a:r>
          </a:p>
        </p:txBody>
      </p:sp>
      <p:sp>
        <p:nvSpPr>
          <p:cNvPr id="129026" name="Rectangle 3"/>
          <p:cNvSpPr>
            <a:spLocks noGrp="1" noChangeArrowheads="1"/>
          </p:cNvSpPr>
          <p:nvPr>
            <p:ph type="body" idx="1"/>
          </p:nvPr>
        </p:nvSpPr>
        <p:spPr>
          <a:xfrm>
            <a:off x="290513" y="5138738"/>
            <a:ext cx="8307387" cy="1306512"/>
          </a:xfrm>
        </p:spPr>
        <p:txBody>
          <a:bodyPr/>
          <a:lstStyle/>
          <a:p>
            <a:pPr lvl="1" eaLnBrk="1" hangingPunct="1"/>
            <a:r>
              <a:rPr lang="en-US">
                <a:latin typeface="Helvetica" charset="0"/>
                <a:ea typeface="ＭＳ Ｐゴシック" charset="0"/>
              </a:rPr>
              <a:t>Anything that can be interpreted as executable code</a:t>
            </a:r>
          </a:p>
          <a:p>
            <a:pPr lvl="1" eaLnBrk="1" hangingPunct="1"/>
            <a:r>
              <a:rPr lang="en-US">
                <a:latin typeface="Helvetica" charset="0"/>
                <a:ea typeface="ＭＳ Ｐゴシック" charset="0"/>
              </a:rPr>
              <a:t>Disassembler examines bytes and reconstructs assembly source</a:t>
            </a:r>
          </a:p>
        </p:txBody>
      </p:sp>
      <p:sp>
        <p:nvSpPr>
          <p:cNvPr id="129027" name="Rectangle 4"/>
          <p:cNvSpPr>
            <a:spLocks noChangeArrowheads="1"/>
          </p:cNvSpPr>
          <p:nvPr/>
        </p:nvSpPr>
        <p:spPr bwMode="auto">
          <a:xfrm>
            <a:off x="685800" y="1219200"/>
            <a:ext cx="8153400" cy="3671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457200" algn="l"/>
                <a:tab pos="1485900" algn="l"/>
              </a:tabLst>
            </a:pPr>
            <a:r>
              <a:rPr lang="en-US" sz="1800">
                <a:solidFill>
                  <a:srgbClr val="000066"/>
                </a:solidFill>
                <a:latin typeface="Courier New" charset="0"/>
              </a:rPr>
              <a:t>% objdump -d WINWORD.EXE</a:t>
            </a:r>
          </a:p>
          <a:p>
            <a:pPr algn="l">
              <a:lnSpc>
                <a:spcPct val="100000"/>
              </a:lnSpc>
              <a:tabLst>
                <a:tab pos="457200" algn="l"/>
                <a:tab pos="1485900" algn="l"/>
              </a:tabLst>
            </a:pPr>
            <a:endParaRPr lang="en-US" sz="1800">
              <a:solidFill>
                <a:srgbClr val="000066"/>
              </a:solidFill>
              <a:latin typeface="Courier New" charset="0"/>
            </a:endParaRPr>
          </a:p>
          <a:p>
            <a:pPr algn="l">
              <a:lnSpc>
                <a:spcPct val="100000"/>
              </a:lnSpc>
              <a:tabLst>
                <a:tab pos="457200" algn="l"/>
                <a:tab pos="1485900" algn="l"/>
              </a:tabLst>
            </a:pPr>
            <a:r>
              <a:rPr lang="en-US" sz="1800">
                <a:solidFill>
                  <a:srgbClr val="000066"/>
                </a:solidFill>
                <a:latin typeface="Courier New" charset="0"/>
              </a:rPr>
              <a:t>WINWORD.EXE:     file format pei-i386</a:t>
            </a:r>
          </a:p>
          <a:p>
            <a:pPr algn="l">
              <a:lnSpc>
                <a:spcPct val="100000"/>
              </a:lnSpc>
              <a:tabLst>
                <a:tab pos="457200" algn="l"/>
                <a:tab pos="1485900" algn="l"/>
              </a:tabLst>
            </a:pPr>
            <a:endParaRPr lang="en-US" sz="1800">
              <a:solidFill>
                <a:srgbClr val="000066"/>
              </a:solidFill>
              <a:latin typeface="Courier New" charset="0"/>
            </a:endParaRPr>
          </a:p>
          <a:p>
            <a:pPr algn="l">
              <a:lnSpc>
                <a:spcPct val="100000"/>
              </a:lnSpc>
              <a:tabLst>
                <a:tab pos="457200" algn="l"/>
                <a:tab pos="1485900" algn="l"/>
              </a:tabLst>
            </a:pPr>
            <a:r>
              <a:rPr lang="en-US" sz="1800">
                <a:solidFill>
                  <a:srgbClr val="000066"/>
                </a:solidFill>
                <a:latin typeface="Courier New" charset="0"/>
              </a:rPr>
              <a:t>No symbols in "WINWORD.EXE".</a:t>
            </a:r>
          </a:p>
          <a:p>
            <a:pPr algn="l">
              <a:lnSpc>
                <a:spcPct val="100000"/>
              </a:lnSpc>
              <a:tabLst>
                <a:tab pos="457200" algn="l"/>
                <a:tab pos="1485900" algn="l"/>
              </a:tabLst>
            </a:pPr>
            <a:r>
              <a:rPr lang="en-US" sz="1800">
                <a:solidFill>
                  <a:srgbClr val="000066"/>
                </a:solidFill>
                <a:latin typeface="Courier New" charset="0"/>
              </a:rPr>
              <a:t>Disassembly of section .text:</a:t>
            </a:r>
          </a:p>
          <a:p>
            <a:pPr algn="l">
              <a:lnSpc>
                <a:spcPct val="100000"/>
              </a:lnSpc>
              <a:tabLst>
                <a:tab pos="457200" algn="l"/>
                <a:tab pos="1485900" algn="l"/>
              </a:tabLst>
            </a:pPr>
            <a:endParaRPr lang="en-US" sz="1800">
              <a:solidFill>
                <a:srgbClr val="000066"/>
              </a:solidFill>
              <a:latin typeface="Courier New" charset="0"/>
            </a:endParaRPr>
          </a:p>
          <a:p>
            <a:pPr algn="l">
              <a:lnSpc>
                <a:spcPct val="100000"/>
              </a:lnSpc>
              <a:tabLst>
                <a:tab pos="457200" algn="l"/>
                <a:tab pos="1485900" algn="l"/>
              </a:tabLst>
            </a:pPr>
            <a:r>
              <a:rPr lang="en-US" sz="1800">
                <a:solidFill>
                  <a:srgbClr val="000066"/>
                </a:solidFill>
                <a:latin typeface="Courier New" charset="0"/>
              </a:rPr>
              <a:t>30001000 &lt;.text&gt;:</a:t>
            </a:r>
          </a:p>
          <a:p>
            <a:pPr algn="l">
              <a:lnSpc>
                <a:spcPct val="100000"/>
              </a:lnSpc>
              <a:tabLst>
                <a:tab pos="457200" algn="l"/>
                <a:tab pos="1485900" algn="l"/>
              </a:tabLst>
            </a:pPr>
            <a:r>
              <a:rPr lang="en-US" sz="1800">
                <a:solidFill>
                  <a:srgbClr val="000066"/>
                </a:solidFill>
                <a:latin typeface="Courier New" charset="0"/>
              </a:rPr>
              <a:t>30001000:	55             	push   %ebp</a:t>
            </a:r>
          </a:p>
          <a:p>
            <a:pPr algn="l">
              <a:lnSpc>
                <a:spcPct val="100000"/>
              </a:lnSpc>
              <a:tabLst>
                <a:tab pos="457200" algn="l"/>
                <a:tab pos="1485900" algn="l"/>
              </a:tabLst>
            </a:pPr>
            <a:r>
              <a:rPr lang="en-US" sz="1800">
                <a:solidFill>
                  <a:srgbClr val="000066"/>
                </a:solidFill>
                <a:latin typeface="Courier New" charset="0"/>
              </a:rPr>
              <a:t>30001001:	8b ec          	mov    %esp,%ebp</a:t>
            </a:r>
          </a:p>
          <a:p>
            <a:pPr algn="l">
              <a:lnSpc>
                <a:spcPct val="100000"/>
              </a:lnSpc>
              <a:tabLst>
                <a:tab pos="457200" algn="l"/>
                <a:tab pos="1485900" algn="l"/>
              </a:tabLst>
            </a:pPr>
            <a:r>
              <a:rPr lang="en-US" sz="1800">
                <a:solidFill>
                  <a:srgbClr val="000066"/>
                </a:solidFill>
                <a:latin typeface="Courier New" charset="0"/>
              </a:rPr>
              <a:t>30001003:	6a ff          	push   $0xffffffff</a:t>
            </a:r>
          </a:p>
          <a:p>
            <a:pPr algn="l">
              <a:lnSpc>
                <a:spcPct val="100000"/>
              </a:lnSpc>
              <a:tabLst>
                <a:tab pos="457200" algn="l"/>
                <a:tab pos="1485900" algn="l"/>
              </a:tabLst>
            </a:pPr>
            <a:r>
              <a:rPr lang="en-US" sz="1800">
                <a:solidFill>
                  <a:srgbClr val="000066"/>
                </a:solidFill>
                <a:latin typeface="Courier New" charset="0"/>
              </a:rPr>
              <a:t>30001005:	68 90 10 00 30 	push   $0x30001090</a:t>
            </a:r>
          </a:p>
          <a:p>
            <a:pPr algn="l">
              <a:lnSpc>
                <a:spcPct val="100000"/>
              </a:lnSpc>
              <a:tabLst>
                <a:tab pos="457200" algn="l"/>
                <a:tab pos="1485900" algn="l"/>
              </a:tabLst>
            </a:pPr>
            <a:r>
              <a:rPr lang="en-US" sz="1800">
                <a:solidFill>
                  <a:srgbClr val="000066"/>
                </a:solidFill>
                <a:latin typeface="Courier New" charset="0"/>
              </a:rPr>
              <a:t>3000100a:	68 91 dc 4c 30 	push   $0x304cdc91</a:t>
            </a:r>
          </a:p>
        </p:txBody>
      </p:sp>
    </p:spTree>
    <p:extLst>
      <p:ext uri="{BB962C8B-B14F-4D97-AF65-F5344CB8AC3E}">
        <p14:creationId xmlns:p14="http://schemas.microsoft.com/office/powerpoint/2010/main" val="16640629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381000"/>
            <a:ext cx="8229600" cy="573088"/>
          </a:xfrm>
        </p:spPr>
        <p:txBody>
          <a:bodyPr/>
          <a:lstStyle/>
          <a:p>
            <a:pPr>
              <a:defRPr/>
            </a:pPr>
            <a:r>
              <a:rPr lang="en-US" dirty="0">
                <a:ea typeface="ＭＳ Ｐゴシック" charset="0"/>
                <a:cs typeface="ＭＳ Ｐゴシック" charset="0"/>
              </a:rPr>
              <a:t>Intel x86 Evolution: Milestones</a:t>
            </a:r>
          </a:p>
        </p:txBody>
      </p:sp>
      <p:sp>
        <p:nvSpPr>
          <p:cNvPr id="143363" name="Rectangle 3"/>
          <p:cNvSpPr>
            <a:spLocks noGrp="1" noChangeArrowheads="1"/>
          </p:cNvSpPr>
          <p:nvPr>
            <p:ph idx="1"/>
          </p:nvPr>
        </p:nvSpPr>
        <p:spPr>
          <a:xfrm>
            <a:off x="381000" y="1219200"/>
            <a:ext cx="7924800" cy="5105400"/>
          </a:xfrm>
        </p:spPr>
        <p:txBody>
          <a:bodyPr/>
          <a:lstStyle/>
          <a:p>
            <a:pPr marL="223838" indent="-223838" defTabSz="895350">
              <a:buFont typeface="Wingdings" charset="0"/>
              <a:buNone/>
              <a:tabLst>
                <a:tab pos="2055813" algn="l"/>
                <a:tab pos="3884613" algn="l"/>
                <a:tab pos="5946775" algn="l"/>
              </a:tabLst>
              <a:defRPr/>
            </a:pPr>
            <a:r>
              <a:rPr lang="en-US" i="1" dirty="0">
                <a:solidFill>
                  <a:srgbClr val="C00000"/>
                </a:solidFill>
                <a:latin typeface="Helvetica" charset="0"/>
                <a:ea typeface="ＭＳ Ｐゴシック" charset="0"/>
                <a:cs typeface="ＭＳ Ｐゴシック" charset="0"/>
              </a:rPr>
              <a:t>	Name	Date	Transistors	MHz</a:t>
            </a:r>
          </a:p>
          <a:p>
            <a:pPr marL="223838" indent="-223838" defTabSz="895350">
              <a:tabLst>
                <a:tab pos="2055813" algn="l"/>
                <a:tab pos="3884613" algn="l"/>
                <a:tab pos="5946775" algn="l"/>
              </a:tabLst>
              <a:defRPr/>
            </a:pPr>
            <a:r>
              <a:rPr lang="en-US" dirty="0">
                <a:latin typeface="Helvetica" charset="0"/>
                <a:ea typeface="ＭＳ Ｐゴシック" charset="0"/>
                <a:cs typeface="ＭＳ Ｐゴシック" charset="0"/>
              </a:rPr>
              <a:t>8086	1978	29K	5-10</a:t>
            </a:r>
          </a:p>
          <a:p>
            <a:pPr marL="560388" lvl="1" indent="-222250" defTabSz="895350">
              <a:tabLst>
                <a:tab pos="2055813" algn="l"/>
                <a:tab pos="3884613" algn="l"/>
                <a:tab pos="5946775" algn="l"/>
              </a:tabLst>
              <a:defRPr/>
            </a:pPr>
            <a:r>
              <a:rPr lang="en-US" sz="1800" dirty="0">
                <a:latin typeface="Helvetica" charset="0"/>
                <a:ea typeface="ＭＳ Ｐゴシック" charset="0"/>
              </a:rPr>
              <a:t>Intel</a:t>
            </a:r>
            <a:r>
              <a:rPr lang="ja-JP" altLang="en-US" sz="1800" dirty="0">
                <a:latin typeface="Helvetica" charset="0"/>
                <a:ea typeface="ＭＳ Ｐゴシック" charset="0"/>
              </a:rPr>
              <a:t>’</a:t>
            </a:r>
            <a:r>
              <a:rPr lang="en-US" sz="1800" dirty="0">
                <a:latin typeface="Helvetica" charset="0"/>
                <a:ea typeface="ＭＳ Ｐゴシック" charset="0"/>
              </a:rPr>
              <a:t>s first 16-bit processor.  Basis for IBM PC &amp; DOS</a:t>
            </a:r>
          </a:p>
          <a:p>
            <a:pPr marL="560388" lvl="1" indent="-222250" defTabSz="895350">
              <a:tabLst>
                <a:tab pos="2055813" algn="l"/>
                <a:tab pos="3884613" algn="l"/>
                <a:tab pos="5946775" algn="l"/>
              </a:tabLst>
              <a:defRPr/>
            </a:pPr>
            <a:r>
              <a:rPr lang="en-US" sz="1800" dirty="0">
                <a:latin typeface="Helvetica" charset="0"/>
                <a:ea typeface="ＭＳ Ｐゴシック" charset="0"/>
              </a:rPr>
              <a:t>1MB address space</a:t>
            </a:r>
          </a:p>
          <a:p>
            <a:pPr marL="223838" indent="-223838" defTabSz="895350">
              <a:tabLst>
                <a:tab pos="2055813" algn="l"/>
                <a:tab pos="3884613" algn="l"/>
                <a:tab pos="5946775" algn="l"/>
              </a:tabLst>
              <a:defRPr/>
            </a:pPr>
            <a:r>
              <a:rPr lang="en-US" dirty="0">
                <a:latin typeface="Helvetica" charset="0"/>
                <a:ea typeface="ＭＳ Ｐゴシック" charset="0"/>
                <a:cs typeface="ＭＳ Ｐゴシック" charset="0"/>
              </a:rPr>
              <a:t>386	1985	275K	16-33	</a:t>
            </a:r>
          </a:p>
          <a:p>
            <a:pPr marL="560388" lvl="1" indent="-222250" defTabSz="895350">
              <a:tabLst>
                <a:tab pos="2055813" algn="l"/>
                <a:tab pos="3884613" algn="l"/>
                <a:tab pos="5946775" algn="l"/>
              </a:tabLst>
              <a:defRPr/>
            </a:pPr>
            <a:r>
              <a:rPr lang="en-US" sz="1800" dirty="0">
                <a:latin typeface="Helvetica" charset="0"/>
                <a:ea typeface="ＭＳ Ｐゴシック" charset="0"/>
              </a:rPr>
              <a:t>Intel</a:t>
            </a:r>
            <a:r>
              <a:rPr lang="ja-JP" altLang="en-US" sz="1800" dirty="0">
                <a:latin typeface="Helvetica" charset="0"/>
                <a:ea typeface="ＭＳ Ｐゴシック" charset="0"/>
              </a:rPr>
              <a:t>’</a:t>
            </a:r>
            <a:r>
              <a:rPr lang="en-US" sz="1800" dirty="0">
                <a:latin typeface="Helvetica" charset="0"/>
                <a:ea typeface="ＭＳ Ｐゴシック" charset="0"/>
              </a:rPr>
              <a:t>s first 32 bit processor , referred to as IA32</a:t>
            </a:r>
          </a:p>
          <a:p>
            <a:pPr marL="560388" lvl="1" indent="-222250" defTabSz="895350">
              <a:tabLst>
                <a:tab pos="2055813" algn="l"/>
                <a:tab pos="3884613" algn="l"/>
                <a:tab pos="5946775" algn="l"/>
              </a:tabLst>
              <a:defRPr/>
            </a:pPr>
            <a:r>
              <a:rPr lang="en-US" sz="1800" dirty="0">
                <a:latin typeface="Helvetica" charset="0"/>
                <a:ea typeface="ＭＳ Ｐゴシック" charset="0"/>
              </a:rPr>
              <a:t>Added </a:t>
            </a:r>
            <a:r>
              <a:rPr lang="ja-JP" altLang="en-US" sz="1800" dirty="0">
                <a:latin typeface="Helvetica" charset="0"/>
                <a:ea typeface="ＭＳ Ｐゴシック" charset="0"/>
              </a:rPr>
              <a:t>“</a:t>
            </a:r>
            <a:r>
              <a:rPr lang="en-US" altLang="ja-JP" sz="1800" dirty="0">
                <a:latin typeface="Helvetica" charset="0"/>
                <a:ea typeface="ＭＳ Ｐゴシック" charset="0"/>
              </a:rPr>
              <a:t>flat addressing</a:t>
            </a:r>
            <a:r>
              <a:rPr lang="ja-JP" altLang="en-US" sz="1800" dirty="0" smtClean="0">
                <a:latin typeface="Helvetica" charset="0"/>
                <a:ea typeface="ＭＳ Ｐゴシック" charset="0"/>
              </a:rPr>
              <a:t>”</a:t>
            </a:r>
            <a:r>
              <a:rPr lang="en-US" altLang="ja-JP" sz="1800" dirty="0">
                <a:latin typeface="Helvetica" charset="0"/>
                <a:ea typeface="ＭＳ Ｐゴシック" charset="0"/>
              </a:rPr>
              <a:t> </a:t>
            </a:r>
            <a:r>
              <a:rPr lang="en-US" altLang="ja-JP" sz="1800" dirty="0" smtClean="0">
                <a:latin typeface="Helvetica" charset="0"/>
                <a:ea typeface="ＭＳ Ｐゴシック" charset="0"/>
              </a:rPr>
              <a:t>and support for MMU with paging</a:t>
            </a:r>
            <a:endParaRPr lang="en-US" altLang="ja-JP" sz="1800" dirty="0">
              <a:latin typeface="Helvetica" charset="0"/>
              <a:ea typeface="ＭＳ Ｐゴシック" charset="0"/>
            </a:endParaRPr>
          </a:p>
          <a:p>
            <a:pPr marL="560388" lvl="1" indent="-222250" defTabSz="895350">
              <a:tabLst>
                <a:tab pos="2055813" algn="l"/>
                <a:tab pos="3884613" algn="l"/>
                <a:tab pos="5946775" algn="l"/>
              </a:tabLst>
              <a:defRPr/>
            </a:pPr>
            <a:r>
              <a:rPr lang="en-US" sz="1800" dirty="0">
                <a:latin typeface="Helvetica" charset="0"/>
                <a:ea typeface="ＭＳ Ｐゴシック" charset="0"/>
              </a:rPr>
              <a:t>Capable of running Unix</a:t>
            </a:r>
          </a:p>
          <a:p>
            <a:pPr marL="560388" lvl="1" indent="-222250" defTabSz="895350">
              <a:tabLst>
                <a:tab pos="2055813" algn="l"/>
                <a:tab pos="3884613" algn="l"/>
                <a:tab pos="5946775" algn="l"/>
              </a:tabLst>
              <a:defRPr/>
            </a:pPr>
            <a:r>
              <a:rPr lang="en-US" sz="1800" dirty="0">
                <a:latin typeface="Helvetica" charset="0"/>
                <a:ea typeface="ＭＳ Ｐゴシック" charset="0"/>
              </a:rPr>
              <a:t>32-bit Linux/</a:t>
            </a:r>
            <a:r>
              <a:rPr lang="en-US" sz="1800" dirty="0" err="1">
                <a:latin typeface="Helvetica" charset="0"/>
                <a:ea typeface="ＭＳ Ｐゴシック" charset="0"/>
              </a:rPr>
              <a:t>gcc</a:t>
            </a:r>
            <a:r>
              <a:rPr lang="en-US" sz="1800" dirty="0">
                <a:latin typeface="Helvetica" charset="0"/>
                <a:ea typeface="ＭＳ Ｐゴシック" charset="0"/>
              </a:rPr>
              <a:t> uses no instructions introduced in later models</a:t>
            </a:r>
          </a:p>
          <a:p>
            <a:pPr marL="223838" indent="-223838" defTabSz="895350">
              <a:tabLst>
                <a:tab pos="2055813" algn="l"/>
                <a:tab pos="3884613" algn="l"/>
                <a:tab pos="5946775" algn="l"/>
              </a:tabLst>
              <a:defRPr/>
            </a:pPr>
            <a:r>
              <a:rPr lang="en-US" dirty="0">
                <a:latin typeface="Helvetica" charset="0"/>
                <a:ea typeface="ＭＳ Ｐゴシック" charset="0"/>
                <a:cs typeface="ＭＳ Ｐゴシック" charset="0"/>
              </a:rPr>
              <a:t>Pentium 4F	2005	230M	2800-3800</a:t>
            </a:r>
          </a:p>
          <a:p>
            <a:pPr marL="560388" lvl="1" indent="-222250" defTabSz="895350">
              <a:tabLst>
                <a:tab pos="2055813" algn="l"/>
                <a:tab pos="3884613" algn="l"/>
                <a:tab pos="5946775" algn="l"/>
              </a:tabLst>
              <a:defRPr/>
            </a:pPr>
            <a:r>
              <a:rPr lang="en-US" sz="1800" dirty="0">
                <a:latin typeface="Helvetica" charset="0"/>
                <a:ea typeface="ＭＳ Ｐゴシック" charset="0"/>
              </a:rPr>
              <a:t>A 64-bit processor.  Intel</a:t>
            </a:r>
            <a:r>
              <a:rPr lang="ja-JP" altLang="en-US" sz="1800" dirty="0">
                <a:latin typeface="Helvetica" charset="0"/>
                <a:ea typeface="ＭＳ Ｐゴシック" charset="0"/>
              </a:rPr>
              <a:t>’</a:t>
            </a:r>
            <a:r>
              <a:rPr lang="en-US" sz="1800" dirty="0">
                <a:latin typeface="Helvetica" charset="0"/>
                <a:ea typeface="ＭＳ Ｐゴシック" charset="0"/>
              </a:rPr>
              <a:t>s Itanium 64-bit CPU line debuting in 2001 was less successful due to performance &amp; backward compatibility issues</a:t>
            </a:r>
          </a:p>
          <a:p>
            <a:pPr marL="560388" lvl="1" indent="-222250" defTabSz="895350">
              <a:tabLst>
                <a:tab pos="2055813" algn="l"/>
                <a:tab pos="3884613" algn="l"/>
                <a:tab pos="5946775" algn="l"/>
              </a:tabLst>
              <a:defRPr/>
            </a:pPr>
            <a:r>
              <a:rPr lang="en-US" sz="1800" dirty="0">
                <a:latin typeface="Helvetica" charset="0"/>
                <a:ea typeface="ＭＳ Ｐゴシック" charset="0"/>
              </a:rPr>
              <a:t>Meanwhile, Pentium 4s (</a:t>
            </a:r>
            <a:r>
              <a:rPr lang="en-US" sz="1800" dirty="0" err="1">
                <a:latin typeface="Helvetica" charset="0"/>
                <a:ea typeface="ＭＳ Ｐゴシック" charset="0"/>
              </a:rPr>
              <a:t>Netburst</a:t>
            </a:r>
            <a:r>
              <a:rPr lang="en-US" sz="1800" dirty="0">
                <a:latin typeface="Helvetica" charset="0"/>
                <a:ea typeface="ＭＳ Ｐゴシック" charset="0"/>
              </a:rPr>
              <a:t> arch.) phased out in favor of </a:t>
            </a:r>
            <a:r>
              <a:rPr lang="ja-JP" altLang="en-US" sz="1800" dirty="0">
                <a:latin typeface="Helvetica" charset="0"/>
                <a:ea typeface="ＭＳ Ｐゴシック" charset="0"/>
              </a:rPr>
              <a:t>“</a:t>
            </a:r>
            <a:r>
              <a:rPr lang="en-US" altLang="ja-JP" sz="1800" dirty="0">
                <a:latin typeface="Helvetica" charset="0"/>
                <a:ea typeface="ＭＳ Ｐゴシック" charset="0"/>
              </a:rPr>
              <a:t>Core</a:t>
            </a:r>
            <a:r>
              <a:rPr lang="ja-JP" altLang="en-US" sz="1800" dirty="0">
                <a:latin typeface="Helvetica" charset="0"/>
                <a:ea typeface="ＭＳ Ｐゴシック" charset="0"/>
              </a:rPr>
              <a:t>”</a:t>
            </a:r>
            <a:r>
              <a:rPr lang="en-US" altLang="ja-JP" sz="1800" dirty="0">
                <a:latin typeface="Helvetica" charset="0"/>
                <a:ea typeface="ＭＳ Ｐゴシック" charset="0"/>
              </a:rPr>
              <a:t> line</a:t>
            </a:r>
            <a:r>
              <a:rPr lang="en-US" altLang="ja-JP" dirty="0">
                <a:latin typeface="Helvetica" charset="0"/>
                <a:ea typeface="ＭＳ Ｐゴシック" charset="0"/>
              </a:rPr>
              <a:t>	</a:t>
            </a:r>
            <a:endParaRPr lang="en-US" dirty="0">
              <a:latin typeface="Helvetica" charset="0"/>
              <a:ea typeface="ＭＳ Ｐゴシック" charset="0"/>
            </a:endParaRPr>
          </a:p>
        </p:txBody>
      </p:sp>
    </p:spTree>
    <p:extLst>
      <p:ext uri="{BB962C8B-B14F-4D97-AF65-F5344CB8AC3E}">
        <p14:creationId xmlns:p14="http://schemas.microsoft.com/office/powerpoint/2010/main" val="20529181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6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63">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6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6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5"/>
          <p:cNvSpPr>
            <a:spLocks noChangeArrowheads="1"/>
          </p:cNvSpPr>
          <p:nvPr/>
        </p:nvSpPr>
        <p:spPr bwMode="auto">
          <a:xfrm>
            <a:off x="762000" y="1409700"/>
            <a:ext cx="1905000" cy="4724400"/>
          </a:xfrm>
          <a:prstGeom prst="rect">
            <a:avLst/>
          </a:prstGeom>
          <a:solidFill>
            <a:srgbClr val="CFC183"/>
          </a:solidFill>
          <a:ln>
            <a:noFill/>
          </a:ln>
          <a:extLst>
            <a:ext uri="{91240B29-F687-4f45-9708-019B960494DF}">
              <a14:hiddenLine xmlns:a14="http://schemas.microsoft.com/office/drawing/2010/main" w="25400">
                <a:solidFill>
                  <a:srgbClr val="000000"/>
                </a:solidFill>
                <a:round/>
                <a:headEnd/>
                <a:tailEnd type="triangle" w="med" len="med"/>
              </a14:hiddenLine>
            </a:ext>
          </a:extLst>
        </p:spPr>
        <p:txBody>
          <a:bodyPr/>
          <a:lstStyle/>
          <a:p>
            <a:endParaRPr lang="en-US" sz="1800">
              <a:solidFill>
                <a:srgbClr val="000066"/>
              </a:solidFill>
              <a:latin typeface="Calibri" charset="0"/>
            </a:endParaRPr>
          </a:p>
        </p:txBody>
      </p:sp>
      <p:sp>
        <p:nvSpPr>
          <p:cNvPr id="6147" name="Title 1"/>
          <p:cNvSpPr>
            <a:spLocks noGrp="1"/>
          </p:cNvSpPr>
          <p:nvPr>
            <p:ph type="title"/>
          </p:nvPr>
        </p:nvSpPr>
        <p:spPr>
          <a:xfrm>
            <a:off x="274638" y="325438"/>
            <a:ext cx="7591425" cy="762000"/>
          </a:xfrm>
        </p:spPr>
        <p:txBody>
          <a:bodyPr/>
          <a:lstStyle/>
          <a:p>
            <a:pPr eaLnBrk="1" hangingPunct="1">
              <a:defRPr/>
            </a:pPr>
            <a:r>
              <a:rPr lang="en-US" dirty="0" smtClean="0"/>
              <a:t>Intel x86 Processors: Overview</a:t>
            </a:r>
          </a:p>
        </p:txBody>
      </p:sp>
      <p:sp>
        <p:nvSpPr>
          <p:cNvPr id="132099" name="Rectangle 4"/>
          <p:cNvSpPr>
            <a:spLocks noChangeArrowheads="1"/>
          </p:cNvSpPr>
          <p:nvPr/>
        </p:nvSpPr>
        <p:spPr bwMode="auto">
          <a:xfrm>
            <a:off x="1143000" y="1409700"/>
            <a:ext cx="1524000" cy="3581400"/>
          </a:xfrm>
          <a:prstGeom prst="rect">
            <a:avLst/>
          </a:prstGeom>
          <a:solidFill>
            <a:srgbClr val="DDD3A7"/>
          </a:solidFill>
          <a:ln>
            <a:noFill/>
          </a:ln>
          <a:extLst>
            <a:ext uri="{91240B29-F687-4f45-9708-019B960494DF}">
              <a14:hiddenLine xmlns:a14="http://schemas.microsoft.com/office/drawing/2010/main" w="25400">
                <a:solidFill>
                  <a:srgbClr val="000000"/>
                </a:solidFill>
                <a:round/>
                <a:headEnd/>
                <a:tailEnd type="triangle" w="med" len="med"/>
              </a14:hiddenLine>
            </a:ext>
          </a:extLst>
        </p:spPr>
        <p:txBody>
          <a:bodyPr/>
          <a:lstStyle/>
          <a:p>
            <a:endParaRPr lang="en-US" sz="1800">
              <a:solidFill>
                <a:srgbClr val="000066"/>
              </a:solidFill>
              <a:latin typeface="Calibri" charset="0"/>
            </a:endParaRPr>
          </a:p>
        </p:txBody>
      </p:sp>
      <p:sp>
        <p:nvSpPr>
          <p:cNvPr id="132100" name="TextBox 6"/>
          <p:cNvSpPr txBox="1">
            <a:spLocks noChangeArrowheads="1"/>
          </p:cNvSpPr>
          <p:nvPr/>
        </p:nvSpPr>
        <p:spPr bwMode="auto">
          <a:xfrm>
            <a:off x="820738" y="4937125"/>
            <a:ext cx="184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r"/>
            <a:r>
              <a:rPr lang="en-US" sz="2000">
                <a:solidFill>
                  <a:srgbClr val="000066"/>
                </a:solidFill>
                <a:latin typeface="Calibri" charset="0"/>
              </a:rPr>
              <a:t>X86-64 / EM64t</a:t>
            </a:r>
          </a:p>
        </p:txBody>
      </p:sp>
      <p:sp>
        <p:nvSpPr>
          <p:cNvPr id="132101" name="Rectangle 3"/>
          <p:cNvSpPr>
            <a:spLocks noChangeArrowheads="1"/>
          </p:cNvSpPr>
          <p:nvPr/>
        </p:nvSpPr>
        <p:spPr bwMode="auto">
          <a:xfrm>
            <a:off x="1524000" y="1409700"/>
            <a:ext cx="1143000" cy="914400"/>
          </a:xfrm>
          <a:prstGeom prst="rect">
            <a:avLst/>
          </a:prstGeom>
          <a:solidFill>
            <a:srgbClr val="EAE4C8"/>
          </a:solidFill>
          <a:ln>
            <a:noFill/>
          </a:ln>
          <a:extLst>
            <a:ext uri="{91240B29-F687-4f45-9708-019B960494DF}">
              <a14:hiddenLine xmlns:a14="http://schemas.microsoft.com/office/drawing/2010/main" w="25400">
                <a:solidFill>
                  <a:srgbClr val="000000"/>
                </a:solidFill>
                <a:round/>
                <a:headEnd/>
                <a:tailEnd type="triangle" w="med" len="med"/>
              </a14:hiddenLine>
            </a:ext>
          </a:extLst>
        </p:spPr>
        <p:txBody>
          <a:bodyPr/>
          <a:lstStyle/>
          <a:p>
            <a:endParaRPr lang="en-US" sz="1800">
              <a:solidFill>
                <a:srgbClr val="000066"/>
              </a:solidFill>
              <a:latin typeface="Calibri" charset="0"/>
            </a:endParaRPr>
          </a:p>
        </p:txBody>
      </p:sp>
      <p:sp>
        <p:nvSpPr>
          <p:cNvPr id="132102" name="TextBox 10"/>
          <p:cNvSpPr txBox="1">
            <a:spLocks noChangeArrowheads="1"/>
          </p:cNvSpPr>
          <p:nvPr/>
        </p:nvSpPr>
        <p:spPr bwMode="auto">
          <a:xfrm>
            <a:off x="1219200" y="2305050"/>
            <a:ext cx="1517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2000">
                <a:solidFill>
                  <a:srgbClr val="000066"/>
                </a:solidFill>
                <a:latin typeface="Calibri" charset="0"/>
              </a:rPr>
              <a:t>X86-32/IA32</a:t>
            </a:r>
          </a:p>
        </p:txBody>
      </p:sp>
      <p:sp>
        <p:nvSpPr>
          <p:cNvPr id="132103" name="TextBox 11"/>
          <p:cNvSpPr txBox="1">
            <a:spLocks noChangeArrowheads="1"/>
          </p:cNvSpPr>
          <p:nvPr/>
        </p:nvSpPr>
        <p:spPr bwMode="auto">
          <a:xfrm>
            <a:off x="1803400" y="1371600"/>
            <a:ext cx="923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2000">
                <a:solidFill>
                  <a:srgbClr val="000066"/>
                </a:solidFill>
                <a:latin typeface="Calibri" charset="0"/>
              </a:rPr>
              <a:t>X86-16</a:t>
            </a:r>
          </a:p>
        </p:txBody>
      </p:sp>
      <p:cxnSp>
        <p:nvCxnSpPr>
          <p:cNvPr id="132104" name="Straight Connector 15"/>
          <p:cNvCxnSpPr>
            <a:cxnSpLocks noChangeShapeType="1"/>
          </p:cNvCxnSpPr>
          <p:nvPr/>
        </p:nvCxnSpPr>
        <p:spPr bwMode="auto">
          <a:xfrm>
            <a:off x="2667000" y="2324100"/>
            <a:ext cx="2667000" cy="1588"/>
          </a:xfrm>
          <a:prstGeom prst="line">
            <a:avLst/>
          </a:prstGeom>
          <a:noFill/>
          <a:ln w="12700">
            <a:solidFill>
              <a:srgbClr val="C0B46C"/>
            </a:solidFill>
            <a:round/>
            <a:headEnd/>
            <a:tailEnd/>
          </a:ln>
          <a:extLst>
            <a:ext uri="{909E8E84-426E-40dd-AFC4-6F175D3DCCD1}">
              <a14:hiddenFill xmlns:a14="http://schemas.microsoft.com/office/drawing/2010/main">
                <a:noFill/>
              </a14:hiddenFill>
            </a:ext>
          </a:extLst>
        </p:spPr>
      </p:cxnSp>
      <p:cxnSp>
        <p:nvCxnSpPr>
          <p:cNvPr id="132105" name="Straight Connector 18"/>
          <p:cNvCxnSpPr>
            <a:cxnSpLocks noChangeShapeType="1"/>
          </p:cNvCxnSpPr>
          <p:nvPr/>
        </p:nvCxnSpPr>
        <p:spPr bwMode="auto">
          <a:xfrm>
            <a:off x="2667000" y="4991100"/>
            <a:ext cx="2743200" cy="1588"/>
          </a:xfrm>
          <a:prstGeom prst="line">
            <a:avLst/>
          </a:prstGeom>
          <a:noFill/>
          <a:ln w="12700">
            <a:solidFill>
              <a:srgbClr val="C0B46C"/>
            </a:solidFill>
            <a:round/>
            <a:headEnd/>
            <a:tailEnd/>
          </a:ln>
          <a:extLst>
            <a:ext uri="{909E8E84-426E-40dd-AFC4-6F175D3DCCD1}">
              <a14:hiddenFill xmlns:a14="http://schemas.microsoft.com/office/drawing/2010/main">
                <a:noFill/>
              </a14:hiddenFill>
            </a:ext>
          </a:extLst>
        </p:spPr>
      </p:cxnSp>
      <p:sp>
        <p:nvSpPr>
          <p:cNvPr id="132106" name="TextBox 19"/>
          <p:cNvSpPr txBox="1">
            <a:spLocks noChangeArrowheads="1"/>
          </p:cNvSpPr>
          <p:nvPr/>
        </p:nvSpPr>
        <p:spPr bwMode="auto">
          <a:xfrm>
            <a:off x="3962400" y="1400175"/>
            <a:ext cx="6524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latin typeface="Calibri" charset="0"/>
              </a:rPr>
              <a:t>8086</a:t>
            </a:r>
          </a:p>
          <a:p>
            <a:endParaRPr lang="en-US" sz="1800">
              <a:solidFill>
                <a:srgbClr val="000066"/>
              </a:solidFill>
              <a:latin typeface="Calibri" charset="0"/>
            </a:endParaRPr>
          </a:p>
          <a:p>
            <a:r>
              <a:rPr lang="en-US" sz="1800">
                <a:solidFill>
                  <a:srgbClr val="000066"/>
                </a:solidFill>
                <a:latin typeface="Calibri" charset="0"/>
              </a:rPr>
              <a:t>286</a:t>
            </a:r>
          </a:p>
        </p:txBody>
      </p:sp>
      <p:sp>
        <p:nvSpPr>
          <p:cNvPr id="132107" name="TextBox 22"/>
          <p:cNvSpPr txBox="1">
            <a:spLocks noChangeArrowheads="1"/>
          </p:cNvSpPr>
          <p:nvPr/>
        </p:nvSpPr>
        <p:spPr bwMode="auto">
          <a:xfrm>
            <a:off x="3962400" y="2314575"/>
            <a:ext cx="1571625"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latin typeface="Calibri" charset="0"/>
              </a:rPr>
              <a:t>386</a:t>
            </a:r>
          </a:p>
          <a:p>
            <a:r>
              <a:rPr lang="en-US" sz="1800">
                <a:solidFill>
                  <a:srgbClr val="000066"/>
                </a:solidFill>
                <a:latin typeface="Calibri" charset="0"/>
              </a:rPr>
              <a:t>486</a:t>
            </a:r>
          </a:p>
          <a:p>
            <a:r>
              <a:rPr lang="en-US" sz="1800">
                <a:solidFill>
                  <a:srgbClr val="000066"/>
                </a:solidFill>
                <a:latin typeface="Calibri" charset="0"/>
              </a:rPr>
              <a:t>Pentium</a:t>
            </a:r>
          </a:p>
          <a:p>
            <a:r>
              <a:rPr lang="en-US" sz="1800">
                <a:solidFill>
                  <a:srgbClr val="000066"/>
                </a:solidFill>
                <a:latin typeface="Calibri" charset="0"/>
              </a:rPr>
              <a:t>Pentium MMX</a:t>
            </a:r>
          </a:p>
          <a:p>
            <a:pPr>
              <a:spcBef>
                <a:spcPts val="1600"/>
              </a:spcBef>
            </a:pPr>
            <a:r>
              <a:rPr lang="en-US" sz="1800">
                <a:solidFill>
                  <a:srgbClr val="000066"/>
                </a:solidFill>
                <a:latin typeface="Calibri" charset="0"/>
              </a:rPr>
              <a:t>Pentium III</a:t>
            </a:r>
          </a:p>
          <a:p>
            <a:pPr>
              <a:spcBef>
                <a:spcPts val="1600"/>
              </a:spcBef>
            </a:pPr>
            <a:r>
              <a:rPr lang="en-US" sz="1800">
                <a:solidFill>
                  <a:srgbClr val="000066"/>
                </a:solidFill>
                <a:latin typeface="Calibri" charset="0"/>
              </a:rPr>
              <a:t>Pentium 4</a:t>
            </a:r>
          </a:p>
          <a:p>
            <a:pPr>
              <a:spcBef>
                <a:spcPts val="1600"/>
              </a:spcBef>
            </a:pPr>
            <a:r>
              <a:rPr lang="en-US" sz="1800">
                <a:solidFill>
                  <a:srgbClr val="000066"/>
                </a:solidFill>
                <a:latin typeface="Calibri" charset="0"/>
              </a:rPr>
              <a:t>Pentium 4E</a:t>
            </a:r>
          </a:p>
        </p:txBody>
      </p:sp>
      <p:sp>
        <p:nvSpPr>
          <p:cNvPr id="132108" name="TextBox 23"/>
          <p:cNvSpPr txBox="1">
            <a:spLocks noChangeArrowheads="1"/>
          </p:cNvSpPr>
          <p:nvPr/>
        </p:nvSpPr>
        <p:spPr bwMode="auto">
          <a:xfrm>
            <a:off x="3962400" y="4968875"/>
            <a:ext cx="1263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latin typeface="Calibri" charset="0"/>
              </a:rPr>
              <a:t>Pentium 4F</a:t>
            </a:r>
          </a:p>
          <a:p>
            <a:endParaRPr lang="en-US" sz="1800">
              <a:solidFill>
                <a:srgbClr val="000066"/>
              </a:solidFill>
              <a:latin typeface="Calibri" charset="0"/>
            </a:endParaRPr>
          </a:p>
          <a:p>
            <a:r>
              <a:rPr lang="en-US" sz="1800">
                <a:solidFill>
                  <a:srgbClr val="000066"/>
                </a:solidFill>
                <a:latin typeface="Calibri" charset="0"/>
              </a:rPr>
              <a:t>Core 2 Duo</a:t>
            </a:r>
          </a:p>
          <a:p>
            <a:r>
              <a:rPr lang="en-US" sz="1800">
                <a:solidFill>
                  <a:srgbClr val="000066"/>
                </a:solidFill>
                <a:latin typeface="Calibri" charset="0"/>
              </a:rPr>
              <a:t>Core i7</a:t>
            </a:r>
          </a:p>
        </p:txBody>
      </p:sp>
      <p:sp>
        <p:nvSpPr>
          <p:cNvPr id="132109" name="TextBox 26"/>
          <p:cNvSpPr txBox="1">
            <a:spLocks noChangeArrowheads="1"/>
          </p:cNvSpPr>
          <p:nvPr/>
        </p:nvSpPr>
        <p:spPr bwMode="auto">
          <a:xfrm>
            <a:off x="985838" y="6248400"/>
            <a:ext cx="5948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latin typeface="Calibri" charset="0"/>
              </a:rPr>
              <a:t>IA: often redefined as latest Intel architecture</a:t>
            </a:r>
          </a:p>
        </p:txBody>
      </p:sp>
      <p:sp>
        <p:nvSpPr>
          <p:cNvPr id="132110" name="AutoShape 18"/>
          <p:cNvSpPr>
            <a:spLocks noChangeArrowheads="1"/>
          </p:cNvSpPr>
          <p:nvPr/>
        </p:nvSpPr>
        <p:spPr bwMode="auto">
          <a:xfrm>
            <a:off x="5943600" y="1485900"/>
            <a:ext cx="914400" cy="4724400"/>
          </a:xfrm>
          <a:prstGeom prst="downArrow">
            <a:avLst>
              <a:gd name="adj1" fmla="val 50000"/>
              <a:gd name="adj2" fmla="val 129167"/>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1800">
              <a:solidFill>
                <a:srgbClr val="000066"/>
              </a:solidFill>
              <a:latin typeface="Calibri" charset="0"/>
            </a:endParaRPr>
          </a:p>
        </p:txBody>
      </p:sp>
      <p:sp>
        <p:nvSpPr>
          <p:cNvPr id="132111" name="Text Box 20"/>
          <p:cNvSpPr txBox="1">
            <a:spLocks noChangeArrowheads="1"/>
          </p:cNvSpPr>
          <p:nvPr/>
        </p:nvSpPr>
        <p:spPr bwMode="auto">
          <a:xfrm>
            <a:off x="6019800" y="4991100"/>
            <a:ext cx="773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FFFFFF"/>
                </a:solidFill>
                <a:latin typeface="Calibri" charset="0"/>
              </a:rPr>
              <a:t>time</a:t>
            </a:r>
          </a:p>
        </p:txBody>
      </p:sp>
      <p:sp>
        <p:nvSpPr>
          <p:cNvPr id="132112" name="Text Box 21"/>
          <p:cNvSpPr txBox="1">
            <a:spLocks noChangeArrowheads="1"/>
          </p:cNvSpPr>
          <p:nvPr/>
        </p:nvSpPr>
        <p:spPr bwMode="auto">
          <a:xfrm>
            <a:off x="823913" y="990600"/>
            <a:ext cx="1887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B8AA58"/>
                </a:solidFill>
                <a:latin typeface="Calibri" charset="0"/>
              </a:rPr>
              <a:t>Architectures</a:t>
            </a:r>
          </a:p>
        </p:txBody>
      </p:sp>
      <p:sp>
        <p:nvSpPr>
          <p:cNvPr id="132113" name="Text Box 29"/>
          <p:cNvSpPr txBox="1">
            <a:spLocks noChangeArrowheads="1"/>
          </p:cNvSpPr>
          <p:nvPr/>
        </p:nvSpPr>
        <p:spPr bwMode="auto">
          <a:xfrm>
            <a:off x="3689350" y="990600"/>
            <a:ext cx="1547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B8AA58"/>
                </a:solidFill>
                <a:latin typeface="Calibri" charset="0"/>
              </a:rPr>
              <a:t>Processors</a:t>
            </a:r>
          </a:p>
        </p:txBody>
      </p:sp>
      <p:sp>
        <p:nvSpPr>
          <p:cNvPr id="132114" name="TextBox 12"/>
          <p:cNvSpPr txBox="1">
            <a:spLocks noChangeArrowheads="1"/>
          </p:cNvSpPr>
          <p:nvPr/>
        </p:nvSpPr>
        <p:spPr bwMode="auto">
          <a:xfrm>
            <a:off x="2009775" y="3154363"/>
            <a:ext cx="6572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r"/>
            <a:r>
              <a:rPr lang="en-US" sz="1600" i="1">
                <a:solidFill>
                  <a:srgbClr val="000066"/>
                </a:solidFill>
                <a:latin typeface="Calibri" charset="0"/>
              </a:rPr>
              <a:t>MMX</a:t>
            </a:r>
          </a:p>
          <a:p>
            <a:pPr algn="r"/>
            <a:endParaRPr lang="en-US" sz="1600" i="1">
              <a:solidFill>
                <a:srgbClr val="000066"/>
              </a:solidFill>
              <a:latin typeface="Calibri" charset="0"/>
            </a:endParaRPr>
          </a:p>
          <a:p>
            <a:pPr algn="r"/>
            <a:r>
              <a:rPr lang="en-US" sz="1600" i="1">
                <a:solidFill>
                  <a:srgbClr val="000066"/>
                </a:solidFill>
                <a:latin typeface="Calibri" charset="0"/>
              </a:rPr>
              <a:t>SSE</a:t>
            </a:r>
          </a:p>
          <a:p>
            <a:pPr algn="r"/>
            <a:endParaRPr lang="en-US" sz="1600" i="1">
              <a:solidFill>
                <a:srgbClr val="000066"/>
              </a:solidFill>
              <a:latin typeface="Calibri" charset="0"/>
            </a:endParaRPr>
          </a:p>
          <a:p>
            <a:pPr algn="r"/>
            <a:r>
              <a:rPr lang="en-US" sz="1600" i="1">
                <a:solidFill>
                  <a:srgbClr val="000066"/>
                </a:solidFill>
                <a:latin typeface="Calibri" charset="0"/>
              </a:rPr>
              <a:t>SSE2</a:t>
            </a:r>
          </a:p>
          <a:p>
            <a:pPr algn="r"/>
            <a:endParaRPr lang="en-US" sz="1600" i="1">
              <a:solidFill>
                <a:srgbClr val="000066"/>
              </a:solidFill>
              <a:latin typeface="Calibri" charset="0"/>
            </a:endParaRPr>
          </a:p>
          <a:p>
            <a:pPr algn="r"/>
            <a:r>
              <a:rPr lang="en-US" sz="1600" i="1">
                <a:solidFill>
                  <a:srgbClr val="000066"/>
                </a:solidFill>
                <a:latin typeface="Calibri" charset="0"/>
              </a:rPr>
              <a:t>SSE3</a:t>
            </a:r>
          </a:p>
        </p:txBody>
      </p:sp>
      <p:sp>
        <p:nvSpPr>
          <p:cNvPr id="132115" name="Rectangle 13"/>
          <p:cNvSpPr>
            <a:spLocks noChangeArrowheads="1"/>
          </p:cNvSpPr>
          <p:nvPr/>
        </p:nvSpPr>
        <p:spPr bwMode="auto">
          <a:xfrm>
            <a:off x="2085975" y="5753100"/>
            <a:ext cx="581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600" i="1">
                <a:solidFill>
                  <a:srgbClr val="000066"/>
                </a:solidFill>
                <a:latin typeface="Calibri" charset="0"/>
              </a:rPr>
              <a:t>SSE4</a:t>
            </a:r>
          </a:p>
        </p:txBody>
      </p:sp>
      <p:sp>
        <p:nvSpPr>
          <p:cNvPr id="2" name="TextBox 1"/>
          <p:cNvSpPr txBox="1">
            <a:spLocks noChangeArrowheads="1"/>
          </p:cNvSpPr>
          <p:nvPr/>
        </p:nvSpPr>
        <p:spPr bwMode="auto">
          <a:xfrm>
            <a:off x="6859588" y="2057400"/>
            <a:ext cx="189547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2400"/>
              <a:t>Adding</a:t>
            </a:r>
          </a:p>
          <a:p>
            <a:r>
              <a:rPr lang="en-US" sz="2400"/>
              <a:t>Caching,</a:t>
            </a:r>
          </a:p>
          <a:p>
            <a:r>
              <a:rPr lang="en-US" sz="2400"/>
              <a:t>Pipelining,</a:t>
            </a:r>
          </a:p>
          <a:p>
            <a:r>
              <a:rPr lang="en-US" sz="2400"/>
              <a:t>Parallelism,</a:t>
            </a:r>
          </a:p>
          <a:p>
            <a:r>
              <a:rPr lang="en-US" sz="2400"/>
              <a:t>FPUs,</a:t>
            </a:r>
          </a:p>
          <a:p>
            <a:r>
              <a:rPr lang="en-US" sz="2400"/>
              <a:t>vector ops, </a:t>
            </a:r>
          </a:p>
          <a:p>
            <a:r>
              <a:rPr lang="en-US" sz="2400"/>
              <a:t>64-bit,</a:t>
            </a:r>
          </a:p>
          <a:p>
            <a:r>
              <a:rPr lang="en-US" sz="2400"/>
              <a:t>Cores, </a:t>
            </a:r>
          </a:p>
          <a:p>
            <a:r>
              <a:rPr lang="en-US" sz="2400"/>
              <a:t>GPUs,</a:t>
            </a:r>
          </a:p>
          <a:p>
            <a:r>
              <a:rPr lang="en-US" sz="2400"/>
              <a:t>Low power, </a:t>
            </a:r>
          </a:p>
          <a:p>
            <a:r>
              <a:rPr lang="en-US" sz="2400"/>
              <a:t>etc.</a:t>
            </a:r>
          </a:p>
        </p:txBody>
      </p:sp>
    </p:spTree>
    <p:extLst>
      <p:ext uri="{BB962C8B-B14F-4D97-AF65-F5344CB8AC3E}">
        <p14:creationId xmlns:p14="http://schemas.microsoft.com/office/powerpoint/2010/main" val="1161879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bwMode="auto">
          <a:xfrm>
            <a:off x="4738688" y="1565275"/>
            <a:ext cx="1403350" cy="2863850"/>
          </a:xfrm>
          <a:custGeom>
            <a:avLst/>
            <a:gdLst>
              <a:gd name="connsiteX0" fmla="*/ 0 w 1402480"/>
              <a:gd name="connsiteY0" fmla="*/ 2540000 h 2862730"/>
              <a:gd name="connsiteX1" fmla="*/ 442259 w 1402480"/>
              <a:gd name="connsiteY1" fmla="*/ 0 h 2862730"/>
              <a:gd name="connsiteX2" fmla="*/ 448235 w 1402480"/>
              <a:gd name="connsiteY2" fmla="*/ 2862730 h 2862730"/>
              <a:gd name="connsiteX3" fmla="*/ 0 w 1402480"/>
              <a:gd name="connsiteY3" fmla="*/ 2701365 h 2862730"/>
              <a:gd name="connsiteX4" fmla="*/ 0 w 1402480"/>
              <a:gd name="connsiteY4" fmla="*/ 2540000 h 2862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480" h="2862730">
                <a:moveTo>
                  <a:pt x="0" y="2540000"/>
                </a:moveTo>
                <a:lnTo>
                  <a:pt x="442259" y="0"/>
                </a:lnTo>
                <a:cubicBezTo>
                  <a:pt x="446243" y="954237"/>
                  <a:pt x="1402480" y="2862730"/>
                  <a:pt x="448235" y="2862730"/>
                </a:cubicBezTo>
                <a:lnTo>
                  <a:pt x="0" y="2701365"/>
                </a:lnTo>
                <a:lnTo>
                  <a:pt x="0" y="2540000"/>
                </a:lnTo>
                <a:close/>
              </a:path>
            </a:pathLst>
          </a:custGeom>
          <a:solidFill>
            <a:schemeClr val="bg1">
              <a:lumMod val="85000"/>
            </a:schemeClr>
          </a:solidFill>
          <a:ln w="25400" cap="flat" cmpd="sng" algn="ctr">
            <a:noFill/>
            <a:prstDash val="solid"/>
            <a:round/>
            <a:headEnd type="none" w="med" len="med"/>
            <a:tailEnd type="triangle" w="med" len="med"/>
          </a:ln>
          <a:effectLst/>
        </p:spPr>
        <p:txBody>
          <a:bodyPr/>
          <a:lstStyle/>
          <a:p>
            <a:pPr algn="l">
              <a:lnSpc>
                <a:spcPct val="100000"/>
              </a:lnSpc>
              <a:defRPr/>
            </a:pPr>
            <a:endParaRPr lang="en-US" sz="2400">
              <a:solidFill>
                <a:srgbClr val="000066"/>
              </a:solidFill>
              <a:latin typeface="Arial Narrow" pitchFamily="34" charset="0"/>
            </a:endParaRPr>
          </a:p>
        </p:txBody>
      </p:sp>
      <p:sp>
        <p:nvSpPr>
          <p:cNvPr id="144386" name="Rectangle 1026"/>
          <p:cNvSpPr>
            <a:spLocks noGrp="1" noChangeArrowheads="1"/>
          </p:cNvSpPr>
          <p:nvPr>
            <p:ph type="title"/>
          </p:nvPr>
        </p:nvSpPr>
        <p:spPr>
          <a:xfrm>
            <a:off x="457200" y="304800"/>
            <a:ext cx="8229600" cy="573088"/>
          </a:xfrm>
        </p:spPr>
        <p:txBody>
          <a:bodyPr/>
          <a:lstStyle/>
          <a:p>
            <a:pPr>
              <a:defRPr/>
            </a:pPr>
            <a:r>
              <a:rPr lang="en-US">
                <a:ea typeface="ＭＳ Ｐゴシック" charset="0"/>
                <a:cs typeface="ＭＳ Ｐゴシック" charset="0"/>
              </a:rPr>
              <a:t>Intel x86 Processors, contd.</a:t>
            </a:r>
          </a:p>
        </p:txBody>
      </p:sp>
      <p:sp>
        <p:nvSpPr>
          <p:cNvPr id="144387" name="Rectangle 1027"/>
          <p:cNvSpPr>
            <a:spLocks noGrp="1" noChangeArrowheads="1"/>
          </p:cNvSpPr>
          <p:nvPr>
            <p:ph idx="1"/>
          </p:nvPr>
        </p:nvSpPr>
        <p:spPr/>
        <p:txBody>
          <a:bodyPr/>
          <a:lstStyle/>
          <a:p>
            <a:pPr marL="223838" indent="-223838" defTabSz="895350">
              <a:tabLst>
                <a:tab pos="2349500" algn="l"/>
              </a:tabLst>
              <a:defRPr/>
            </a:pPr>
            <a:r>
              <a:rPr lang="en-US">
                <a:ea typeface="ＭＳ Ｐゴシック" charset="0"/>
                <a:cs typeface="ＭＳ Ｐゴシック" charset="0"/>
              </a:rPr>
              <a:t>Machine Evolution</a:t>
            </a:r>
          </a:p>
          <a:p>
            <a:pPr marL="560388" lvl="1" indent="-222250" defTabSz="895350">
              <a:tabLst>
                <a:tab pos="2349500" algn="l"/>
              </a:tabLst>
              <a:defRPr/>
            </a:pPr>
            <a:r>
              <a:rPr lang="en-US" sz="1800">
                <a:ea typeface="ＭＳ Ｐゴシック" charset="0"/>
              </a:rPr>
              <a:t>486	1989	1.9M	</a:t>
            </a:r>
          </a:p>
          <a:p>
            <a:pPr marL="560388" lvl="1" indent="-222250" defTabSz="895350">
              <a:tabLst>
                <a:tab pos="2349500" algn="l"/>
              </a:tabLst>
              <a:defRPr/>
            </a:pPr>
            <a:r>
              <a:rPr lang="en-US" sz="1800">
                <a:ea typeface="ＭＳ Ｐゴシック" charset="0"/>
              </a:rPr>
              <a:t>Pentium	1993	3.1M</a:t>
            </a:r>
          </a:p>
          <a:p>
            <a:pPr marL="560388" lvl="1" indent="-222250" defTabSz="895350">
              <a:tabLst>
                <a:tab pos="2349500" algn="l"/>
              </a:tabLst>
              <a:defRPr/>
            </a:pPr>
            <a:r>
              <a:rPr lang="en-US" sz="1800">
                <a:ea typeface="ＭＳ Ｐゴシック" charset="0"/>
              </a:rPr>
              <a:t>Pentium/MMX	1997	4.5M</a:t>
            </a:r>
          </a:p>
          <a:p>
            <a:pPr marL="560388" lvl="1" indent="-222250" defTabSz="895350">
              <a:tabLst>
                <a:tab pos="2349500" algn="l"/>
              </a:tabLst>
              <a:defRPr/>
            </a:pPr>
            <a:r>
              <a:rPr lang="en-US" sz="1800">
                <a:ea typeface="ＭＳ Ｐゴシック" charset="0"/>
              </a:rPr>
              <a:t>PentiumPro	1995	6.5M</a:t>
            </a:r>
          </a:p>
          <a:p>
            <a:pPr marL="560388" lvl="1" indent="-222250" defTabSz="895350">
              <a:tabLst>
                <a:tab pos="2349500" algn="l"/>
              </a:tabLst>
              <a:defRPr/>
            </a:pPr>
            <a:r>
              <a:rPr lang="en-US" sz="1800">
                <a:ea typeface="ＭＳ Ｐゴシック" charset="0"/>
              </a:rPr>
              <a:t>Pentium III	1999	8.2M</a:t>
            </a:r>
          </a:p>
          <a:p>
            <a:pPr marL="560388" lvl="1" indent="-222250" defTabSz="895350">
              <a:tabLst>
                <a:tab pos="2349500" algn="l"/>
              </a:tabLst>
              <a:defRPr/>
            </a:pPr>
            <a:r>
              <a:rPr lang="en-US" sz="1800">
                <a:ea typeface="ＭＳ Ｐゴシック" charset="0"/>
              </a:rPr>
              <a:t>Pentium 4	2001	42M</a:t>
            </a:r>
          </a:p>
          <a:p>
            <a:pPr marL="560388" lvl="1" indent="-222250" defTabSz="895350">
              <a:tabLst>
                <a:tab pos="2349500" algn="l"/>
              </a:tabLst>
              <a:defRPr/>
            </a:pPr>
            <a:r>
              <a:rPr lang="en-US" sz="1800">
                <a:ea typeface="ＭＳ Ｐゴシック" charset="0"/>
              </a:rPr>
              <a:t>Core 2 Duo	2006	291M</a:t>
            </a:r>
          </a:p>
          <a:p>
            <a:pPr marL="223838" indent="-223838" defTabSz="895350">
              <a:tabLst>
                <a:tab pos="2349500" algn="l"/>
              </a:tabLst>
              <a:defRPr/>
            </a:pPr>
            <a:r>
              <a:rPr lang="en-US">
                <a:ea typeface="ＭＳ Ｐゴシック" charset="0"/>
                <a:cs typeface="ＭＳ Ｐゴシック" charset="0"/>
              </a:rPr>
              <a:t>Added Features</a:t>
            </a:r>
          </a:p>
          <a:p>
            <a:pPr marL="560388" lvl="1" indent="-222250" defTabSz="895350">
              <a:tabLst>
                <a:tab pos="2349500" algn="l"/>
              </a:tabLst>
              <a:defRPr/>
            </a:pPr>
            <a:r>
              <a:rPr lang="en-US" sz="1600">
                <a:ea typeface="ＭＳ Ｐゴシック" charset="0"/>
              </a:rPr>
              <a:t>Instructions to support multimedia operations</a:t>
            </a:r>
          </a:p>
          <a:p>
            <a:pPr marL="839788" lvl="2" indent="-165100" defTabSz="895350">
              <a:tabLst>
                <a:tab pos="2349500" algn="l"/>
              </a:tabLst>
              <a:defRPr/>
            </a:pPr>
            <a:r>
              <a:rPr lang="en-US" sz="1800">
                <a:ea typeface="ＭＳ Ｐゴシック" charset="0"/>
              </a:rPr>
              <a:t>Parallel operations on 1, 2, and 4-byte data, both integer &amp; FP</a:t>
            </a:r>
          </a:p>
          <a:p>
            <a:pPr marL="560388" lvl="1" indent="-222250" defTabSz="895350">
              <a:tabLst>
                <a:tab pos="2349500" algn="l"/>
              </a:tabLst>
              <a:defRPr/>
            </a:pPr>
            <a:r>
              <a:rPr lang="en-US" sz="1600">
                <a:ea typeface="ＭＳ Ｐゴシック" charset="0"/>
              </a:rPr>
              <a:t>Instructions to enable more efficient conditional operations</a:t>
            </a:r>
          </a:p>
          <a:p>
            <a:pPr marL="223838" indent="-223838" defTabSz="895350">
              <a:tabLst>
                <a:tab pos="2349500" algn="l"/>
              </a:tabLst>
              <a:defRPr/>
            </a:pPr>
            <a:r>
              <a:rPr lang="en-US">
                <a:ea typeface="ＭＳ Ｐゴシック" charset="0"/>
                <a:cs typeface="ＭＳ Ｐゴシック" charset="0"/>
              </a:rPr>
              <a:t>Linux/GCC Evolution</a:t>
            </a:r>
          </a:p>
          <a:p>
            <a:pPr marL="560388" lvl="1" indent="-222250" defTabSz="895350">
              <a:tabLst>
                <a:tab pos="2349500" algn="l"/>
              </a:tabLst>
              <a:defRPr/>
            </a:pPr>
            <a:r>
              <a:rPr lang="en-US" sz="1800">
                <a:ea typeface="ＭＳ Ｐゴシック" charset="0"/>
              </a:rPr>
              <a:t>Very limited</a:t>
            </a:r>
          </a:p>
        </p:txBody>
      </p:sp>
      <p:pic>
        <p:nvPicPr>
          <p:cNvPr id="134148" name="Picture 2" descr="C:\Documents and Settings\Markus Pueschel\Desktop\1cor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39875"/>
            <a:ext cx="374491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36640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066800" y="520700"/>
            <a:ext cx="5430838" cy="555625"/>
          </a:xfrm>
          <a:effectLst>
            <a:outerShdw blurRad="63500" dist="53882" dir="2700000" algn="ctr" rotWithShape="0">
              <a:srgbClr val="969696"/>
            </a:outerShdw>
          </a:effectLst>
        </p:spPr>
        <p:txBody>
          <a:bodyPr/>
          <a:lstStyle/>
          <a:p>
            <a:pPr eaLnBrk="1" hangingPunct="1">
              <a:defRPr/>
            </a:pPr>
            <a:r>
              <a:rPr lang="en-US"/>
              <a:t>Pentium Pro (P6)</a:t>
            </a:r>
          </a:p>
        </p:txBody>
      </p:sp>
      <p:sp>
        <p:nvSpPr>
          <p:cNvPr id="169987" name="Rectangle 3"/>
          <p:cNvSpPr>
            <a:spLocks noGrp="1" noChangeArrowheads="1"/>
          </p:cNvSpPr>
          <p:nvPr>
            <p:ph type="body" idx="1"/>
          </p:nvPr>
        </p:nvSpPr>
        <p:spPr/>
        <p:txBody>
          <a:bodyPr lIns="90487" tIns="44450" rIns="90487" bIns="44450"/>
          <a:lstStyle/>
          <a:p>
            <a:pPr eaLnBrk="1" hangingPunct="1">
              <a:buFont typeface="Wingdings" charset="2"/>
              <a:buNone/>
              <a:defRPr/>
            </a:pPr>
            <a:r>
              <a:rPr lang="en-US"/>
              <a:t>History</a:t>
            </a:r>
          </a:p>
          <a:p>
            <a:pPr lvl="1" eaLnBrk="1" hangingPunct="1">
              <a:buFont typeface="Wingdings" charset="2"/>
              <a:buChar char="n"/>
              <a:defRPr/>
            </a:pPr>
            <a:r>
              <a:rPr lang="en-US"/>
              <a:t>Announced in Feb. ‘95</a:t>
            </a:r>
          </a:p>
          <a:p>
            <a:pPr lvl="1" eaLnBrk="1" hangingPunct="1">
              <a:buFont typeface="Wingdings" charset="2"/>
              <a:buChar char="n"/>
              <a:defRPr/>
            </a:pPr>
            <a:r>
              <a:rPr lang="en-US"/>
              <a:t>Basis for Pentium II, Pentium III, and Celeron processors</a:t>
            </a:r>
          </a:p>
          <a:p>
            <a:pPr lvl="1" eaLnBrk="1" hangingPunct="1">
              <a:buFont typeface="Wingdings" charset="2"/>
              <a:buChar char="n"/>
              <a:defRPr/>
            </a:pPr>
            <a:r>
              <a:rPr lang="en-US"/>
              <a:t>Pentium 4 similar idea, but different details</a:t>
            </a:r>
          </a:p>
          <a:p>
            <a:pPr eaLnBrk="1" hangingPunct="1">
              <a:buFont typeface="Wingdings" charset="2"/>
              <a:buNone/>
              <a:defRPr/>
            </a:pPr>
            <a:r>
              <a:rPr lang="en-US"/>
              <a:t>Features</a:t>
            </a:r>
          </a:p>
          <a:p>
            <a:pPr lvl="1" eaLnBrk="1" hangingPunct="1">
              <a:buFont typeface="Wingdings" charset="2"/>
              <a:buChar char="n"/>
              <a:defRPr/>
            </a:pPr>
            <a:r>
              <a:rPr lang="en-US"/>
              <a:t>Dynamically translates instructions to more regular format</a:t>
            </a:r>
          </a:p>
          <a:p>
            <a:pPr lvl="2" eaLnBrk="1" hangingPunct="1">
              <a:buFont typeface="Wingdings" charset="2"/>
              <a:buChar char="l"/>
              <a:defRPr/>
            </a:pPr>
            <a:r>
              <a:rPr lang="en-US" sz="1800"/>
              <a:t>Very wide, but simple instructions</a:t>
            </a:r>
          </a:p>
          <a:p>
            <a:pPr lvl="1" eaLnBrk="1" hangingPunct="1">
              <a:buFont typeface="Wingdings" charset="2"/>
              <a:buChar char="n"/>
              <a:defRPr/>
            </a:pPr>
            <a:r>
              <a:rPr lang="en-US"/>
              <a:t>Executes operations in parallel</a:t>
            </a:r>
          </a:p>
          <a:p>
            <a:pPr lvl="2" eaLnBrk="1" hangingPunct="1">
              <a:buFont typeface="Wingdings" charset="2"/>
              <a:buChar char="l"/>
              <a:defRPr/>
            </a:pPr>
            <a:r>
              <a:rPr lang="en-US" sz="1800"/>
              <a:t>Up to 5 at once</a:t>
            </a:r>
          </a:p>
          <a:p>
            <a:pPr lvl="1" eaLnBrk="1" hangingPunct="1">
              <a:buFont typeface="Wingdings" charset="2"/>
              <a:buChar char="n"/>
              <a:defRPr/>
            </a:pPr>
            <a:r>
              <a:rPr lang="en-US"/>
              <a:t>Very deep pipeline</a:t>
            </a:r>
          </a:p>
          <a:p>
            <a:pPr lvl="2" eaLnBrk="1" hangingPunct="1">
              <a:buFont typeface="Wingdings" charset="2"/>
              <a:buChar char="l"/>
              <a:defRPr/>
            </a:pPr>
            <a:r>
              <a:rPr lang="en-US" sz="1800"/>
              <a:t>12–18 cycle latency</a:t>
            </a:r>
          </a:p>
        </p:txBody>
      </p:sp>
    </p:spTree>
    <p:extLst>
      <p:ext uri="{BB962C8B-B14F-4D97-AF65-F5344CB8AC3E}">
        <p14:creationId xmlns:p14="http://schemas.microsoft.com/office/powerpoint/2010/main" val="41710867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Chapter Mapping</a:t>
            </a:r>
          </a:p>
        </p:txBody>
      </p:sp>
      <p:sp>
        <p:nvSpPr>
          <p:cNvPr id="45059"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45060" name="TextBox 4"/>
          <p:cNvSpPr txBox="1">
            <a:spLocks noChangeArrowheads="1"/>
          </p:cNvSpPr>
          <p:nvPr/>
        </p:nvSpPr>
        <p:spPr bwMode="auto">
          <a:xfrm>
            <a:off x="304800" y="1981200"/>
            <a:ext cx="10826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Source</a:t>
            </a:r>
          </a:p>
          <a:p>
            <a:r>
              <a:rPr lang="en-US" sz="1800">
                <a:solidFill>
                  <a:srgbClr val="000066"/>
                </a:solidFill>
              </a:rPr>
              <a:t>code</a:t>
            </a:r>
          </a:p>
        </p:txBody>
      </p:sp>
      <p:cxnSp>
        <p:nvCxnSpPr>
          <p:cNvPr id="45061"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5062"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5063"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5064"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5065"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5066"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5067"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5068"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45069"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5070"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5071"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5072"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45073"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45074"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5075"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5076"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5077"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45078"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5079"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5080"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5081"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45082" name="TextBox 33"/>
          <p:cNvSpPr txBox="1">
            <a:spLocks noChangeArrowheads="1"/>
          </p:cNvSpPr>
          <p:nvPr/>
        </p:nvSpPr>
        <p:spPr bwMode="auto">
          <a:xfrm>
            <a:off x="6858000" y="4876800"/>
            <a:ext cx="108267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 </a:t>
            </a:r>
          </a:p>
          <a:p>
            <a:r>
              <a:rPr lang="en-US" sz="1800">
                <a:solidFill>
                  <a:srgbClr val="000066"/>
                </a:solidFill>
              </a:rPr>
              <a:t>data</a:t>
            </a:r>
          </a:p>
        </p:txBody>
      </p:sp>
      <p:sp>
        <p:nvSpPr>
          <p:cNvPr id="45083"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45084"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45085"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45086"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45087"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45088"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45089"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sp>
        <p:nvSpPr>
          <p:cNvPr id="45090"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5091"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5092"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pic>
        <p:nvPicPr>
          <p:cNvPr id="45093"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4"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45095"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45096"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sp>
        <p:nvSpPr>
          <p:cNvPr id="58" name="TextBox 57"/>
          <p:cNvSpPr txBox="1">
            <a:spLocks noChangeArrowheads="1"/>
          </p:cNvSpPr>
          <p:nvPr/>
        </p:nvSpPr>
        <p:spPr bwMode="auto">
          <a:xfrm>
            <a:off x="4495800" y="533400"/>
            <a:ext cx="160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3</a:t>
            </a:r>
          </a:p>
        </p:txBody>
      </p:sp>
      <p:sp>
        <p:nvSpPr>
          <p:cNvPr id="59" name="TextBox 58"/>
          <p:cNvSpPr txBox="1">
            <a:spLocks noChangeArrowheads="1"/>
          </p:cNvSpPr>
          <p:nvPr/>
        </p:nvSpPr>
        <p:spPr bwMode="auto">
          <a:xfrm>
            <a:off x="3175" y="6096000"/>
            <a:ext cx="33496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Chapters 3, 4, 5 and 6</a:t>
            </a:r>
          </a:p>
        </p:txBody>
      </p:sp>
      <p:sp>
        <p:nvSpPr>
          <p:cNvPr id="63" name="TextBox 62"/>
          <p:cNvSpPr txBox="1">
            <a:spLocks noChangeArrowheads="1"/>
          </p:cNvSpPr>
          <p:nvPr/>
        </p:nvSpPr>
        <p:spPr bwMode="auto">
          <a:xfrm>
            <a:off x="7539038" y="35814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2</a:t>
            </a:r>
          </a:p>
        </p:txBody>
      </p:sp>
      <p:sp>
        <p:nvSpPr>
          <p:cNvPr id="45100"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sp>
        <p:nvSpPr>
          <p:cNvPr id="45101"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grpSp>
        <p:nvGrpSpPr>
          <p:cNvPr id="45102" name="Group 54"/>
          <p:cNvGrpSpPr>
            <a:grpSpLocks/>
          </p:cNvGrpSpPr>
          <p:nvPr/>
        </p:nvGrpSpPr>
        <p:grpSpPr bwMode="auto">
          <a:xfrm>
            <a:off x="2362200" y="3505200"/>
            <a:ext cx="1927225" cy="1341438"/>
            <a:chOff x="2362200" y="3124200"/>
            <a:chExt cx="1927337" cy="1341872"/>
          </a:xfrm>
        </p:grpSpPr>
        <p:sp>
          <p:nvSpPr>
            <p:cNvPr id="45103" name="Oval 50"/>
            <p:cNvSpPr>
              <a:spLocks noChangeArrowheads="1"/>
            </p:cNvSpPr>
            <p:nvPr/>
          </p:nvSpPr>
          <p:spPr bwMode="auto">
            <a:xfrm>
              <a:off x="2438400" y="3124200"/>
              <a:ext cx="1143000" cy="11430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45104" name="Left-Right Arrow 51"/>
            <p:cNvSpPr>
              <a:spLocks noChangeArrowheads="1"/>
            </p:cNvSpPr>
            <p:nvPr/>
          </p:nvSpPr>
          <p:spPr bwMode="auto">
            <a:xfrm rot="1993966">
              <a:off x="3465334" y="3978780"/>
              <a:ext cx="824203" cy="487292"/>
            </a:xfrm>
            <a:prstGeom prst="leftRightArrow">
              <a:avLst>
                <a:gd name="adj1" fmla="val 50000"/>
                <a:gd name="adj2" fmla="val 49998"/>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45105" name="TextBox 29"/>
            <p:cNvSpPr txBox="1">
              <a:spLocks noChangeArrowheads="1"/>
            </p:cNvSpPr>
            <p:nvPr/>
          </p:nvSpPr>
          <p:spPr bwMode="auto">
            <a:xfrm>
              <a:off x="2362200" y="3429000"/>
              <a:ext cx="1274808"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Operating</a:t>
              </a:r>
            </a:p>
            <a:p>
              <a:r>
                <a:rPr lang="en-US" sz="1800">
                  <a:solidFill>
                    <a:srgbClr val="000066"/>
                  </a:solidFill>
                </a:rPr>
                <a:t>System</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609600" y="304800"/>
            <a:ext cx="7299325" cy="555625"/>
          </a:xfrm>
          <a:effectLst>
            <a:outerShdw blurRad="63500" dist="53882" dir="2700000" algn="ctr" rotWithShape="0">
              <a:srgbClr val="969696"/>
            </a:outerShdw>
          </a:effectLst>
        </p:spPr>
        <p:txBody>
          <a:bodyPr/>
          <a:lstStyle/>
          <a:p>
            <a:pPr eaLnBrk="1" hangingPunct="1">
              <a:defRPr/>
            </a:pPr>
            <a:r>
              <a:rPr lang="en-US"/>
              <a:t>PentiumPro Block Diagram</a:t>
            </a:r>
          </a:p>
        </p:txBody>
      </p:sp>
      <p:sp>
        <p:nvSpPr>
          <p:cNvPr id="137218" name="Rectangle 3"/>
          <p:cNvSpPr>
            <a:spLocks noChangeArrowheads="1"/>
          </p:cNvSpPr>
          <p:nvPr/>
        </p:nvSpPr>
        <p:spPr bwMode="auto">
          <a:xfrm>
            <a:off x="6705600" y="4437063"/>
            <a:ext cx="21367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nSpc>
                <a:spcPct val="100000"/>
              </a:lnSpc>
            </a:pPr>
            <a:r>
              <a:rPr lang="en-US" sz="1400">
                <a:solidFill>
                  <a:srgbClr val="000066"/>
                </a:solidFill>
              </a:rPr>
              <a:t>Microprocessor Report</a:t>
            </a:r>
          </a:p>
          <a:p>
            <a:pPr>
              <a:lnSpc>
                <a:spcPct val="100000"/>
              </a:lnSpc>
            </a:pPr>
            <a:r>
              <a:rPr lang="en-US" sz="1400">
                <a:solidFill>
                  <a:srgbClr val="000066"/>
                </a:solidFill>
              </a:rPr>
              <a:t>2/16/95</a:t>
            </a:r>
          </a:p>
        </p:txBody>
      </p:sp>
      <p:pic>
        <p:nvPicPr>
          <p:cNvPr id="13721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117600"/>
            <a:ext cx="4089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42094595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609600" y="228600"/>
            <a:ext cx="6740525" cy="555625"/>
          </a:xfrm>
          <a:effectLst>
            <a:outerShdw blurRad="63500" dist="53882" dir="2700000" algn="ctr" rotWithShape="0">
              <a:srgbClr val="969696"/>
            </a:outerShdw>
          </a:effectLst>
        </p:spPr>
        <p:txBody>
          <a:bodyPr/>
          <a:lstStyle/>
          <a:p>
            <a:pPr eaLnBrk="1" hangingPunct="1">
              <a:defRPr/>
            </a:pPr>
            <a:r>
              <a:rPr lang="en-US"/>
              <a:t>PentiumPro Operation</a:t>
            </a:r>
          </a:p>
        </p:txBody>
      </p:sp>
      <p:sp>
        <p:nvSpPr>
          <p:cNvPr id="172035" name="Rectangle 3"/>
          <p:cNvSpPr>
            <a:spLocks noGrp="1" noChangeArrowheads="1"/>
          </p:cNvSpPr>
          <p:nvPr>
            <p:ph type="body" idx="1"/>
          </p:nvPr>
        </p:nvSpPr>
        <p:spPr>
          <a:xfrm>
            <a:off x="290513" y="1066800"/>
            <a:ext cx="8307387" cy="5378450"/>
          </a:xfrm>
        </p:spPr>
        <p:txBody>
          <a:bodyPr lIns="90487" tIns="44450" rIns="90487" bIns="44450"/>
          <a:lstStyle/>
          <a:p>
            <a:pPr eaLnBrk="1" hangingPunct="1">
              <a:buFont typeface="Wingdings" charset="2"/>
              <a:buNone/>
              <a:defRPr/>
            </a:pPr>
            <a:r>
              <a:rPr lang="en-US"/>
              <a:t>Translates instructions dynamically into “Uops”</a:t>
            </a:r>
          </a:p>
          <a:p>
            <a:pPr lvl="1" eaLnBrk="1" hangingPunct="1">
              <a:buFont typeface="Wingdings" charset="2"/>
              <a:buChar char="n"/>
              <a:defRPr/>
            </a:pPr>
            <a:r>
              <a:rPr lang="en-US"/>
              <a:t>118 bits wide</a:t>
            </a:r>
          </a:p>
          <a:p>
            <a:pPr lvl="1" eaLnBrk="1" hangingPunct="1">
              <a:buFont typeface="Wingdings" charset="2"/>
              <a:buChar char="n"/>
              <a:defRPr/>
            </a:pPr>
            <a:r>
              <a:rPr lang="en-US"/>
              <a:t>Holds operation, two sources, and destination</a:t>
            </a:r>
          </a:p>
          <a:p>
            <a:pPr eaLnBrk="1" hangingPunct="1">
              <a:buFont typeface="Wingdings" charset="2"/>
              <a:buNone/>
              <a:defRPr/>
            </a:pPr>
            <a:r>
              <a:rPr lang="en-US"/>
              <a:t>Executes Uops with “Out of Order” engine</a:t>
            </a:r>
          </a:p>
          <a:p>
            <a:pPr lvl="1" eaLnBrk="1" hangingPunct="1">
              <a:buFont typeface="Wingdings" charset="2"/>
              <a:buChar char="n"/>
              <a:defRPr/>
            </a:pPr>
            <a:r>
              <a:rPr lang="en-US"/>
              <a:t>Uop executed when</a:t>
            </a:r>
          </a:p>
          <a:p>
            <a:pPr lvl="2" eaLnBrk="1" hangingPunct="1">
              <a:buFont typeface="Wingdings" charset="2"/>
              <a:buChar char="l"/>
              <a:defRPr/>
            </a:pPr>
            <a:r>
              <a:rPr lang="en-US" sz="1800"/>
              <a:t>Operands available</a:t>
            </a:r>
          </a:p>
          <a:p>
            <a:pPr lvl="2" eaLnBrk="1" hangingPunct="1">
              <a:buFont typeface="Wingdings" charset="2"/>
              <a:buChar char="l"/>
              <a:defRPr/>
            </a:pPr>
            <a:r>
              <a:rPr lang="en-US" sz="1800"/>
              <a:t>Functional unit available</a:t>
            </a:r>
          </a:p>
          <a:p>
            <a:pPr lvl="1" eaLnBrk="1" hangingPunct="1">
              <a:buFont typeface="Wingdings" charset="2"/>
              <a:buChar char="n"/>
              <a:defRPr/>
            </a:pPr>
            <a:r>
              <a:rPr lang="en-US"/>
              <a:t>Execution controlled by “Reservation Stations”</a:t>
            </a:r>
          </a:p>
          <a:p>
            <a:pPr lvl="2" eaLnBrk="1" hangingPunct="1">
              <a:buFont typeface="Wingdings" charset="2"/>
              <a:buChar char="l"/>
              <a:defRPr/>
            </a:pPr>
            <a:r>
              <a:rPr lang="en-US" sz="1800"/>
              <a:t>Keeps track of data dependencies between uops</a:t>
            </a:r>
          </a:p>
          <a:p>
            <a:pPr lvl="2" eaLnBrk="1" hangingPunct="1">
              <a:buFont typeface="Wingdings" charset="2"/>
              <a:buChar char="l"/>
              <a:defRPr/>
            </a:pPr>
            <a:r>
              <a:rPr lang="en-US" sz="1800"/>
              <a:t>Allocates resources</a:t>
            </a:r>
          </a:p>
          <a:p>
            <a:pPr eaLnBrk="1" hangingPunct="1">
              <a:buFont typeface="Wingdings" charset="2"/>
              <a:buNone/>
              <a:defRPr/>
            </a:pPr>
            <a:r>
              <a:rPr lang="en-US"/>
              <a:t>Consequences</a:t>
            </a:r>
          </a:p>
          <a:p>
            <a:pPr lvl="1" eaLnBrk="1" hangingPunct="1">
              <a:buFont typeface="Wingdings" charset="2"/>
              <a:buChar char="n"/>
              <a:defRPr/>
            </a:pPr>
            <a:r>
              <a:rPr lang="en-US"/>
              <a:t>Indirect relationship between IA32 code &amp; what actually gets executed</a:t>
            </a:r>
          </a:p>
          <a:p>
            <a:pPr lvl="1" eaLnBrk="1" hangingPunct="1">
              <a:buFont typeface="Wingdings" charset="2"/>
              <a:buChar char="n"/>
              <a:defRPr/>
            </a:pPr>
            <a:r>
              <a:rPr lang="en-US"/>
              <a:t>Tricky to predict / optimize performance at assembly level</a:t>
            </a:r>
          </a:p>
        </p:txBody>
      </p:sp>
    </p:spTree>
    <p:extLst>
      <p:ext uri="{BB962C8B-B14F-4D97-AF65-F5344CB8AC3E}">
        <p14:creationId xmlns:p14="http://schemas.microsoft.com/office/powerpoint/2010/main" val="9236524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81000" y="381000"/>
            <a:ext cx="8686800" cy="573088"/>
          </a:xfrm>
        </p:spPr>
        <p:txBody>
          <a:bodyPr/>
          <a:lstStyle/>
          <a:p>
            <a:pPr>
              <a:defRPr/>
            </a:pPr>
            <a:r>
              <a:rPr lang="en-US">
                <a:ea typeface="ＭＳ Ｐゴシック" pitchFamily="-1" charset="-128"/>
                <a:cs typeface="ＭＳ Ｐゴシック" pitchFamily="-1" charset="-128"/>
              </a:rPr>
              <a:t>New Species: IA64, then IPF, then Itanium,… </a:t>
            </a:r>
          </a:p>
        </p:txBody>
      </p:sp>
      <p:sp>
        <p:nvSpPr>
          <p:cNvPr id="146435" name="Rectangle 3"/>
          <p:cNvSpPr>
            <a:spLocks noGrp="1" noChangeArrowheads="1"/>
          </p:cNvSpPr>
          <p:nvPr>
            <p:ph idx="1"/>
          </p:nvPr>
        </p:nvSpPr>
        <p:spPr>
          <a:xfrm>
            <a:off x="290513" y="1143000"/>
            <a:ext cx="8624887" cy="5224463"/>
          </a:xfrm>
        </p:spPr>
        <p:txBody>
          <a:bodyPr/>
          <a:lstStyle/>
          <a:p>
            <a:pPr marL="223838" indent="-223838" defTabSz="895350">
              <a:buFont typeface="Wingdings" charset="0"/>
              <a:buNone/>
              <a:tabLst>
                <a:tab pos="3030538" algn="l"/>
              </a:tabLst>
              <a:defRPr/>
            </a:pPr>
            <a:r>
              <a:rPr lang="en-US" i="1" dirty="0">
                <a:solidFill>
                  <a:srgbClr val="C00000"/>
                </a:solidFill>
                <a:ea typeface="ＭＳ Ｐゴシック" charset="0"/>
                <a:cs typeface="ＭＳ Ｐゴシック" charset="0"/>
              </a:rPr>
              <a:t>	Name	Date	Transistors</a:t>
            </a:r>
          </a:p>
          <a:p>
            <a:pPr marL="223838" indent="-223838" defTabSz="895350">
              <a:tabLst>
                <a:tab pos="3030538" algn="l"/>
              </a:tabLst>
              <a:defRPr/>
            </a:pPr>
            <a:r>
              <a:rPr lang="en-US" dirty="0">
                <a:ea typeface="ＭＳ Ｐゴシック" charset="0"/>
                <a:cs typeface="ＭＳ Ｐゴシック" charset="0"/>
              </a:rPr>
              <a:t>Itanium	2001	10M</a:t>
            </a:r>
          </a:p>
          <a:p>
            <a:pPr marL="560388" lvl="1" indent="-222250" defTabSz="895350">
              <a:tabLst>
                <a:tab pos="3030538" algn="l"/>
              </a:tabLst>
              <a:defRPr/>
            </a:pPr>
            <a:r>
              <a:rPr lang="en-US" sz="1800" dirty="0">
                <a:ea typeface="ＭＳ Ｐゴシック" charset="0"/>
              </a:rPr>
              <a:t>First shot at 64-bit architecture: first called </a:t>
            </a:r>
            <a:r>
              <a:rPr lang="en-US" sz="1800" dirty="0" smtClean="0">
                <a:ea typeface="ＭＳ Ｐゴシック" charset="0"/>
              </a:rPr>
              <a:t>IA64</a:t>
            </a:r>
          </a:p>
          <a:p>
            <a:pPr marL="962025" lvl="2" indent="-222250" defTabSz="895350">
              <a:buFont typeface="Wingdings" charset="0"/>
              <a:buChar char="n"/>
              <a:tabLst>
                <a:tab pos="3030538" algn="l"/>
              </a:tabLst>
              <a:defRPr/>
            </a:pPr>
            <a:r>
              <a:rPr lang="en-US" sz="1800" dirty="0" err="1" smtClean="0">
                <a:ea typeface="ＭＳ Ｐゴシック" charset="0"/>
              </a:rPr>
              <a:t>DEC’s</a:t>
            </a:r>
            <a:r>
              <a:rPr lang="en-US" sz="1800" dirty="0" smtClean="0">
                <a:ea typeface="ＭＳ Ｐゴシック" charset="0"/>
              </a:rPr>
              <a:t> Alpha CPU was 64-bit in 1992, Sun SPARC had 64-bit in 1995</a:t>
            </a:r>
            <a:endParaRPr lang="en-US" sz="2200" dirty="0" smtClean="0">
              <a:ea typeface="ＭＳ Ｐゴシック" charset="0"/>
            </a:endParaRPr>
          </a:p>
          <a:p>
            <a:pPr marL="560388" lvl="1" indent="-222250" defTabSz="895350">
              <a:tabLst>
                <a:tab pos="3030538" algn="l"/>
              </a:tabLst>
              <a:defRPr/>
            </a:pPr>
            <a:r>
              <a:rPr lang="en-US" sz="1800" dirty="0">
                <a:ea typeface="ＭＳ Ｐゴシック" charset="0"/>
              </a:rPr>
              <a:t>Radically new</a:t>
            </a:r>
            <a:r>
              <a:rPr lang="en-US" sz="1800" dirty="0" smtClean="0">
                <a:ea typeface="ＭＳ Ｐゴシック" charset="0"/>
              </a:rPr>
              <a:t> VLIW instruction </a:t>
            </a:r>
            <a:r>
              <a:rPr lang="en-US" sz="1800" dirty="0">
                <a:ea typeface="ＭＳ Ｐゴシック" charset="0"/>
              </a:rPr>
              <a:t>set designed for high performance</a:t>
            </a:r>
          </a:p>
          <a:p>
            <a:pPr marL="560388" lvl="1" indent="-222250" defTabSz="895350">
              <a:tabLst>
                <a:tab pos="3030538" algn="l"/>
              </a:tabLst>
              <a:defRPr/>
            </a:pPr>
            <a:r>
              <a:rPr lang="en-US" sz="1800" dirty="0">
                <a:ea typeface="ＭＳ Ｐゴシック" charset="0"/>
              </a:rPr>
              <a:t>Can run existing IA32 </a:t>
            </a:r>
            <a:r>
              <a:rPr lang="en-US" sz="1800" dirty="0" smtClean="0">
                <a:ea typeface="ＭＳ Ｐゴシック" charset="0"/>
              </a:rPr>
              <a:t>programs in compatibility mode</a:t>
            </a:r>
          </a:p>
          <a:p>
            <a:pPr marL="839788" lvl="2" indent="-165100" defTabSz="895350">
              <a:tabLst>
                <a:tab pos="3030538" algn="l"/>
              </a:tabLst>
              <a:defRPr/>
            </a:pPr>
            <a:r>
              <a:rPr lang="en-US" sz="1800" dirty="0">
                <a:ea typeface="ＭＳ Ｐゴシック" charset="0"/>
              </a:rPr>
              <a:t>On-board </a:t>
            </a:r>
            <a:r>
              <a:rPr lang="ja-JP" altLang="en-US" sz="1800" dirty="0">
                <a:ea typeface="ＭＳ Ｐゴシック" charset="0"/>
              </a:rPr>
              <a:t>“</a:t>
            </a:r>
            <a:r>
              <a:rPr lang="en-US" sz="1800" dirty="0">
                <a:ea typeface="ＭＳ Ｐゴシック" charset="0"/>
              </a:rPr>
              <a:t>x86 engine</a:t>
            </a:r>
            <a:r>
              <a:rPr lang="ja-JP" altLang="en-US" sz="1800" dirty="0" smtClean="0">
                <a:ea typeface="ＭＳ Ｐゴシック" charset="0"/>
              </a:rPr>
              <a:t>”</a:t>
            </a:r>
            <a:r>
              <a:rPr lang="en-US" altLang="ja-JP" sz="1800" dirty="0" smtClean="0">
                <a:ea typeface="ＭＳ Ｐゴシック" charset="0"/>
              </a:rPr>
              <a:t> – not great performance</a:t>
            </a:r>
            <a:endParaRPr lang="en-US" sz="1800" dirty="0" smtClean="0">
              <a:ea typeface="ＭＳ Ｐゴシック" charset="0"/>
            </a:endParaRPr>
          </a:p>
          <a:p>
            <a:pPr marL="560388" lvl="1" indent="-222250" defTabSz="895350">
              <a:tabLst>
                <a:tab pos="3030538" algn="l"/>
              </a:tabLst>
              <a:defRPr/>
            </a:pPr>
            <a:r>
              <a:rPr lang="en-US" sz="1800" dirty="0">
                <a:ea typeface="ＭＳ Ｐゴシック" charset="0"/>
              </a:rPr>
              <a:t>Joint project with Hewlett-Packard</a:t>
            </a:r>
            <a:endParaRPr lang="en-US" dirty="0">
              <a:ea typeface="ＭＳ Ｐゴシック" charset="0"/>
            </a:endParaRPr>
          </a:p>
          <a:p>
            <a:pPr marL="223838" indent="-223838" defTabSz="895350">
              <a:tabLst>
                <a:tab pos="3030538" algn="l"/>
              </a:tabLst>
              <a:defRPr/>
            </a:pPr>
            <a:r>
              <a:rPr lang="en-US" dirty="0">
                <a:ea typeface="ＭＳ Ｐゴシック" charset="0"/>
                <a:cs typeface="ＭＳ Ｐゴシック" charset="0"/>
              </a:rPr>
              <a:t>Itanium 2	2002	221M</a:t>
            </a:r>
          </a:p>
          <a:p>
            <a:pPr marL="560388" lvl="1" indent="-222250" defTabSz="895350">
              <a:tabLst>
                <a:tab pos="3030538" algn="l"/>
              </a:tabLst>
              <a:defRPr/>
            </a:pPr>
            <a:r>
              <a:rPr lang="en-US" dirty="0">
                <a:ea typeface="ＭＳ Ｐゴシック" charset="0"/>
              </a:rPr>
              <a:t>Big performance boost</a:t>
            </a:r>
          </a:p>
          <a:p>
            <a:pPr marL="223838" indent="-223838" defTabSz="895350">
              <a:tabLst>
                <a:tab pos="3030538" algn="l"/>
              </a:tabLst>
              <a:defRPr/>
            </a:pPr>
            <a:r>
              <a:rPr lang="en-US" dirty="0">
                <a:ea typeface="ＭＳ Ｐゴシック" charset="0"/>
                <a:cs typeface="ＭＳ Ｐゴシック" charset="0"/>
              </a:rPr>
              <a:t>Itanium 2 Dual-Core	2006	1.7B</a:t>
            </a:r>
          </a:p>
          <a:p>
            <a:pPr marL="223838" indent="-223838" defTabSz="895350">
              <a:tabLst>
                <a:tab pos="3030538" algn="l"/>
              </a:tabLst>
              <a:defRPr/>
            </a:pPr>
            <a:r>
              <a:rPr lang="en-US" dirty="0">
                <a:ea typeface="ＭＳ Ｐゴシック" charset="0"/>
                <a:cs typeface="ＭＳ Ｐゴシック" charset="0"/>
              </a:rPr>
              <a:t>Itanium has not taken off in marketplace</a:t>
            </a:r>
          </a:p>
          <a:p>
            <a:pPr marL="560388" lvl="1" indent="-222250" defTabSz="895350">
              <a:tabLst>
                <a:tab pos="3030538" algn="l"/>
              </a:tabLst>
              <a:defRPr/>
            </a:pPr>
            <a:r>
              <a:rPr lang="en-US" dirty="0">
                <a:ea typeface="ＭＳ Ｐゴシック" charset="0"/>
              </a:rPr>
              <a:t>Lack of backward compatibility, no good compiler support, Pentium 4 got too good</a:t>
            </a:r>
          </a:p>
        </p:txBody>
      </p:sp>
    </p:spTree>
    <p:extLst>
      <p:ext uri="{BB962C8B-B14F-4D97-AF65-F5344CB8AC3E}">
        <p14:creationId xmlns:p14="http://schemas.microsoft.com/office/powerpoint/2010/main" val="294885013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381000" y="533400"/>
            <a:ext cx="8458200" cy="573088"/>
          </a:xfrm>
        </p:spPr>
        <p:txBody>
          <a:bodyPr/>
          <a:lstStyle/>
          <a:p>
            <a:pPr>
              <a:defRPr/>
            </a:pPr>
            <a:r>
              <a:rPr lang="en-US">
                <a:ea typeface="ＭＳ Ｐゴシック" charset="0"/>
                <a:cs typeface="ＭＳ Ｐゴシック" charset="0"/>
              </a:rPr>
              <a:t>x86 Clones: Advanced Micro Devices (AMD)</a:t>
            </a:r>
          </a:p>
        </p:txBody>
      </p:sp>
      <p:sp>
        <p:nvSpPr>
          <p:cNvPr id="269315" name="Rectangle 3"/>
          <p:cNvSpPr>
            <a:spLocks noGrp="1" noChangeArrowheads="1"/>
          </p:cNvSpPr>
          <p:nvPr>
            <p:ph idx="1"/>
          </p:nvPr>
        </p:nvSpPr>
        <p:spPr>
          <a:xfrm>
            <a:off x="396875" y="1447800"/>
            <a:ext cx="7896225" cy="4972050"/>
          </a:xfrm>
        </p:spPr>
        <p:txBody>
          <a:bodyPr/>
          <a:lstStyle/>
          <a:p>
            <a:pPr marL="160338" indent="-222250" defTabSz="895350">
              <a:tabLst>
                <a:tab pos="2349500" algn="l"/>
              </a:tabLst>
              <a:defRPr/>
            </a:pPr>
            <a:r>
              <a:rPr lang="en-US">
                <a:latin typeface="Helvetica" charset="0"/>
                <a:ea typeface="ＭＳ Ｐゴシック" charset="0"/>
                <a:cs typeface="ＭＳ Ｐゴシック" charset="0"/>
              </a:rPr>
              <a:t>Historically</a:t>
            </a:r>
          </a:p>
          <a:p>
            <a:pPr marL="439738" lvl="1" indent="-165100" defTabSz="895350">
              <a:tabLst>
                <a:tab pos="2349500" algn="l"/>
              </a:tabLst>
              <a:defRPr/>
            </a:pPr>
            <a:r>
              <a:rPr lang="en-US">
                <a:latin typeface="Helvetica" charset="0"/>
                <a:ea typeface="ＭＳ Ｐゴシック" charset="0"/>
              </a:rPr>
              <a:t>AMD has followed just behind Intel</a:t>
            </a:r>
          </a:p>
          <a:p>
            <a:pPr marL="439738" lvl="1" indent="-165100" defTabSz="895350">
              <a:tabLst>
                <a:tab pos="2349500" algn="l"/>
              </a:tabLst>
              <a:defRPr/>
            </a:pPr>
            <a:r>
              <a:rPr lang="en-US">
                <a:latin typeface="Helvetica" charset="0"/>
                <a:ea typeface="ＭＳ Ｐゴシック" charset="0"/>
              </a:rPr>
              <a:t>A little bit slower, a lot cheaper</a:t>
            </a:r>
          </a:p>
          <a:p>
            <a:pPr marL="160338" indent="-222250" defTabSz="895350">
              <a:tabLst>
                <a:tab pos="2349500" algn="l"/>
              </a:tabLst>
              <a:defRPr/>
            </a:pPr>
            <a:r>
              <a:rPr lang="en-US">
                <a:latin typeface="Helvetica" charset="0"/>
                <a:ea typeface="ＭＳ Ｐゴシック" charset="0"/>
                <a:cs typeface="ＭＳ Ｐゴシック" charset="0"/>
              </a:rPr>
              <a:t>Then</a:t>
            </a:r>
          </a:p>
          <a:p>
            <a:pPr marL="439738" lvl="1" indent="-165100" defTabSz="895350">
              <a:tabLst>
                <a:tab pos="2349500" algn="l"/>
              </a:tabLst>
              <a:defRPr/>
            </a:pPr>
            <a:r>
              <a:rPr lang="en-US">
                <a:latin typeface="Helvetica" charset="0"/>
                <a:ea typeface="ＭＳ Ｐゴシック" charset="0"/>
              </a:rPr>
              <a:t>Recruited top circuit designers from Digital Equipment Corp. and other downward trending companies</a:t>
            </a:r>
          </a:p>
          <a:p>
            <a:pPr marL="439738" lvl="1" indent="-165100" defTabSz="895350">
              <a:tabLst>
                <a:tab pos="2349500" algn="l"/>
              </a:tabLst>
              <a:defRPr/>
            </a:pPr>
            <a:r>
              <a:rPr lang="en-US">
                <a:latin typeface="Helvetica" charset="0"/>
                <a:ea typeface="ＭＳ Ｐゴシック" charset="0"/>
              </a:rPr>
              <a:t>Built Opteron: tough competitor to Pentium 4</a:t>
            </a:r>
          </a:p>
          <a:p>
            <a:pPr marL="439738" lvl="1" indent="-165100" defTabSz="895350">
              <a:tabLst>
                <a:tab pos="2349500" algn="l"/>
              </a:tabLst>
              <a:defRPr/>
            </a:pPr>
            <a:r>
              <a:rPr lang="en-US">
                <a:latin typeface="Helvetica" charset="0"/>
                <a:ea typeface="ＭＳ Ｐゴシック" charset="0"/>
              </a:rPr>
              <a:t>In 2003, developed x86-64, their own extension to 64 bits</a:t>
            </a:r>
          </a:p>
          <a:p>
            <a:pPr marL="160338" indent="-222250" defTabSz="895350">
              <a:tabLst>
                <a:tab pos="2349500" algn="l"/>
              </a:tabLst>
              <a:defRPr/>
            </a:pPr>
            <a:r>
              <a:rPr lang="en-US">
                <a:latin typeface="Helvetica" charset="0"/>
                <a:ea typeface="ＭＳ Ｐゴシック" charset="0"/>
                <a:cs typeface="ＭＳ Ｐゴシック" charset="0"/>
              </a:rPr>
              <a:t>Recently</a:t>
            </a:r>
          </a:p>
          <a:p>
            <a:pPr marL="439738" lvl="1" indent="-165100" defTabSz="895350">
              <a:tabLst>
                <a:tab pos="2349500" algn="l"/>
              </a:tabLst>
              <a:defRPr/>
            </a:pPr>
            <a:r>
              <a:rPr lang="en-US">
                <a:latin typeface="Helvetica" charset="0"/>
                <a:ea typeface="ＭＳ Ｐゴシック" charset="0"/>
              </a:rPr>
              <a:t>Intel much quicker with dual core design</a:t>
            </a:r>
          </a:p>
          <a:p>
            <a:pPr marL="439738" lvl="1" indent="-165100" defTabSz="895350">
              <a:tabLst>
                <a:tab pos="2349500" algn="l"/>
              </a:tabLst>
              <a:defRPr/>
            </a:pPr>
            <a:r>
              <a:rPr lang="en-US">
                <a:latin typeface="Helvetica" charset="0"/>
                <a:ea typeface="ＭＳ Ｐゴシック" charset="0"/>
              </a:rPr>
              <a:t>Intel currently far ahead in performance</a:t>
            </a:r>
          </a:p>
          <a:p>
            <a:pPr marL="439738" lvl="1" indent="-165100" defTabSz="895350">
              <a:tabLst>
                <a:tab pos="2349500" algn="l"/>
              </a:tabLst>
              <a:defRPr/>
            </a:pPr>
            <a:r>
              <a:rPr lang="en-US">
                <a:latin typeface="Helvetica" charset="0"/>
                <a:ea typeface="ＭＳ Ｐゴシック" charset="0"/>
              </a:rPr>
              <a:t>em64t backwards compatible to x86-64</a:t>
            </a:r>
          </a:p>
        </p:txBody>
      </p:sp>
    </p:spTree>
    <p:extLst>
      <p:ext uri="{BB962C8B-B14F-4D97-AF65-F5344CB8AC3E}">
        <p14:creationId xmlns:p14="http://schemas.microsoft.com/office/powerpoint/2010/main" val="292555897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a:defRPr/>
            </a:pPr>
            <a:r>
              <a:rPr lang="en-US">
                <a:latin typeface="Helvetica" charset="0"/>
                <a:ea typeface="ＭＳ Ｐゴシック" charset="0"/>
                <a:cs typeface="ＭＳ Ｐゴシック" charset="0"/>
              </a:rPr>
              <a:t>Intel</a:t>
            </a:r>
            <a:r>
              <a:rPr lang="ja-JP" altLang="en-US">
                <a:latin typeface="Helvetica" charset="0"/>
                <a:ea typeface="ＭＳ Ｐゴシック" charset="0"/>
                <a:cs typeface="ＭＳ Ｐゴシック" charset="0"/>
              </a:rPr>
              <a:t>’</a:t>
            </a:r>
            <a:r>
              <a:rPr lang="en-US" altLang="ja-JP">
                <a:latin typeface="Helvetica" charset="0"/>
                <a:ea typeface="ＭＳ Ｐゴシック" charset="0"/>
                <a:cs typeface="ＭＳ Ｐゴシック" charset="0"/>
              </a:rPr>
              <a:t>s 64-Bit</a:t>
            </a:r>
            <a:endParaRPr lang="en-US">
              <a:latin typeface="Helvetica" charset="0"/>
              <a:ea typeface="ＭＳ Ｐゴシック" charset="0"/>
              <a:cs typeface="ＭＳ Ｐゴシック" charset="0"/>
            </a:endParaRPr>
          </a:p>
        </p:txBody>
      </p:sp>
      <p:sp>
        <p:nvSpPr>
          <p:cNvPr id="271363" name="Rectangle 3"/>
          <p:cNvSpPr>
            <a:spLocks noGrp="1" noChangeArrowheads="1"/>
          </p:cNvSpPr>
          <p:nvPr>
            <p:ph idx="1"/>
          </p:nvPr>
        </p:nvSpPr>
        <p:spPr>
          <a:xfrm>
            <a:off x="396875" y="1200150"/>
            <a:ext cx="7896225" cy="4972050"/>
          </a:xfrm>
        </p:spPr>
        <p:txBody>
          <a:bodyPr/>
          <a:lstStyle/>
          <a:p>
            <a:pPr>
              <a:buFont typeface="Wingdings" pitchFamily="-1" charset="2"/>
              <a:buChar char="•"/>
              <a:defRPr/>
            </a:pPr>
            <a:r>
              <a:rPr lang="en-US" sz="2000">
                <a:ea typeface="ＭＳ Ｐゴシック" pitchFamily="-1" charset="-128"/>
                <a:cs typeface="ＭＳ Ｐゴシック" pitchFamily="-1" charset="-128"/>
              </a:rPr>
              <a:t>Intel Attempted Radical Shift from IA32 to IA64</a:t>
            </a:r>
          </a:p>
          <a:p>
            <a:pPr lvl="1">
              <a:buFont typeface="Wingdings" pitchFamily="-1" charset="2"/>
              <a:buChar char="n"/>
              <a:defRPr/>
            </a:pPr>
            <a:r>
              <a:rPr lang="en-US" sz="1800"/>
              <a:t>Totally different architecture (Itanium)</a:t>
            </a:r>
          </a:p>
          <a:p>
            <a:pPr lvl="1">
              <a:buFont typeface="Wingdings" pitchFamily="-1" charset="2"/>
              <a:buChar char="n"/>
              <a:defRPr/>
            </a:pPr>
            <a:r>
              <a:rPr lang="en-US" sz="1800"/>
              <a:t>Executes IA32 code only as legacy</a:t>
            </a:r>
          </a:p>
          <a:p>
            <a:pPr lvl="1">
              <a:buFont typeface="Wingdings" pitchFamily="-1" charset="2"/>
              <a:buChar char="n"/>
              <a:defRPr/>
            </a:pPr>
            <a:r>
              <a:rPr lang="en-US" sz="1800"/>
              <a:t>Performance disappointing</a:t>
            </a:r>
          </a:p>
          <a:p>
            <a:pPr>
              <a:buFont typeface="Wingdings" pitchFamily="-1" charset="2"/>
              <a:buChar char="•"/>
              <a:defRPr/>
            </a:pPr>
            <a:r>
              <a:rPr lang="en-US" sz="2000">
                <a:ea typeface="ＭＳ Ｐゴシック" pitchFamily="-1" charset="-128"/>
                <a:cs typeface="ＭＳ Ｐゴシック" pitchFamily="-1" charset="-128"/>
              </a:rPr>
              <a:t>AMD Stepped in with Evolutionary Solution</a:t>
            </a:r>
          </a:p>
          <a:p>
            <a:pPr lvl="1">
              <a:buFont typeface="Wingdings" pitchFamily="-1" charset="2"/>
              <a:buChar char="n"/>
              <a:defRPr/>
            </a:pPr>
            <a:r>
              <a:rPr lang="en-US" sz="1800"/>
              <a:t>x86-64 (now called </a:t>
            </a:r>
            <a:r>
              <a:rPr lang="ja-JP" altLang="en-US" sz="1800">
                <a:ea typeface="ＭＳ Ｐゴシック" pitchFamily="-1" charset="-128"/>
              </a:rPr>
              <a:t>“</a:t>
            </a:r>
            <a:r>
              <a:rPr lang="en-US" altLang="ja-JP" sz="1800"/>
              <a:t>AMD64</a:t>
            </a:r>
            <a:r>
              <a:rPr lang="ja-JP" altLang="en-US" sz="1800">
                <a:ea typeface="ＭＳ Ｐゴシック" pitchFamily="-1" charset="-128"/>
              </a:rPr>
              <a:t>”</a:t>
            </a:r>
            <a:r>
              <a:rPr lang="en-US" altLang="ja-JP" sz="1800"/>
              <a:t>)</a:t>
            </a:r>
          </a:p>
          <a:p>
            <a:pPr>
              <a:buFont typeface="Wingdings" pitchFamily="-1" charset="2"/>
              <a:buChar char="•"/>
              <a:defRPr/>
            </a:pPr>
            <a:r>
              <a:rPr lang="en-US" sz="2000">
                <a:ea typeface="ＭＳ Ｐゴシック" pitchFamily="-1" charset="-128"/>
                <a:cs typeface="ＭＳ Ｐゴシック" pitchFamily="-1" charset="-128"/>
              </a:rPr>
              <a:t>Intel Felt Obligated to Focus on IA64</a:t>
            </a:r>
          </a:p>
          <a:p>
            <a:pPr lvl="1">
              <a:buFont typeface="Wingdings" pitchFamily="-1" charset="2"/>
              <a:buChar char="n"/>
              <a:defRPr/>
            </a:pPr>
            <a:r>
              <a:rPr lang="en-US" sz="1800"/>
              <a:t>Hard to admit mistake or that AMD is better</a:t>
            </a:r>
          </a:p>
          <a:p>
            <a:pPr>
              <a:buFont typeface="Wingdings" pitchFamily="-1" charset="2"/>
              <a:buChar char="•"/>
              <a:defRPr/>
            </a:pPr>
            <a:r>
              <a:rPr lang="en-US" sz="2000">
                <a:ea typeface="ＭＳ Ｐゴシック" pitchFamily="-1" charset="-128"/>
                <a:cs typeface="ＭＳ Ｐゴシック" pitchFamily="-1" charset="-128"/>
              </a:rPr>
              <a:t>2004: Intel Announces EM64T extension to IA32</a:t>
            </a:r>
          </a:p>
          <a:p>
            <a:pPr lvl="1">
              <a:buFont typeface="Wingdings" pitchFamily="-1" charset="2"/>
              <a:buChar char="n"/>
              <a:defRPr/>
            </a:pPr>
            <a:r>
              <a:rPr lang="en-US" sz="1800"/>
              <a:t>Extended Memory 64-bit Technology</a:t>
            </a:r>
          </a:p>
          <a:p>
            <a:pPr lvl="1">
              <a:buFont typeface="Wingdings" pitchFamily="-1" charset="2"/>
              <a:buChar char="n"/>
              <a:defRPr/>
            </a:pPr>
            <a:r>
              <a:rPr lang="en-US" sz="1800"/>
              <a:t>Almost identical to x86-64!</a:t>
            </a:r>
          </a:p>
          <a:p>
            <a:pPr>
              <a:buFont typeface="Wingdings" pitchFamily="-1" charset="2"/>
              <a:buChar char="•"/>
              <a:defRPr/>
            </a:pPr>
            <a:r>
              <a:rPr lang="en-US" sz="2000">
                <a:ea typeface="ＭＳ Ｐゴシック" pitchFamily="-1" charset="-128"/>
                <a:cs typeface="ＭＳ Ｐゴシック" pitchFamily="-1" charset="-128"/>
              </a:rPr>
              <a:t>Meanwhile: EM64t well introduced, wide adoption now</a:t>
            </a:r>
          </a:p>
          <a:p>
            <a:pPr>
              <a:buFont typeface="Wingdings" pitchFamily="-1" charset="2"/>
              <a:buChar char="•"/>
              <a:defRPr/>
            </a:pPr>
            <a:r>
              <a:rPr lang="en-US" sz="2000">
                <a:ea typeface="ＭＳ Ｐゴシック" pitchFamily="-1" charset="-128"/>
                <a:cs typeface="ＭＳ Ｐゴシック" pitchFamily="-1" charset="-128"/>
              </a:rPr>
              <a:t>Our focus will be on 32-bit assembly language programming</a:t>
            </a:r>
          </a:p>
          <a:p>
            <a:pPr lvl="1">
              <a:buFont typeface="Wingdings" pitchFamily="-1" charset="2"/>
              <a:buChar char="n"/>
              <a:defRPr/>
            </a:pPr>
            <a:r>
              <a:rPr lang="en-US" sz="1800">
                <a:ea typeface="ＭＳ Ｐゴシック" pitchFamily="-1" charset="-128"/>
                <a:cs typeface="ＭＳ Ｐゴシック" pitchFamily="-1" charset="-128"/>
              </a:rPr>
              <a:t>But we will point out 64-bit equivalents as we go</a:t>
            </a:r>
          </a:p>
        </p:txBody>
      </p:sp>
    </p:spTree>
    <p:extLst>
      <p:ext uri="{BB962C8B-B14F-4D97-AF65-F5344CB8AC3E}">
        <p14:creationId xmlns:p14="http://schemas.microsoft.com/office/powerpoint/2010/main" val="16438726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136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136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7136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7136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136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7136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71363">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1363">
                                            <p:txEl>
                                              <p:pRg st="11" end="1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136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713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341313"/>
            <a:ext cx="6515100" cy="573087"/>
          </a:xfrm>
        </p:spPr>
        <p:txBody>
          <a:bodyPr/>
          <a:lstStyle/>
          <a:p>
            <a:pPr eaLnBrk="1" hangingPunct="1">
              <a:defRPr/>
            </a:pPr>
            <a:r>
              <a:rPr lang="en-US" dirty="0">
                <a:latin typeface="Helvetica" charset="0"/>
                <a:ea typeface="ＭＳ Ｐゴシック" charset="0"/>
                <a:cs typeface="ＭＳ Ｐゴシック" charset="0"/>
              </a:rPr>
              <a:t>Other </a:t>
            </a:r>
            <a:r>
              <a:rPr lang="en-US" dirty="0" smtClean="0">
                <a:latin typeface="Helvetica" charset="0"/>
                <a:ea typeface="ＭＳ Ｐゴシック" charset="0"/>
                <a:cs typeface="ＭＳ Ｐゴシック" charset="0"/>
              </a:rPr>
              <a:t>Processors</a:t>
            </a:r>
            <a:endParaRPr lang="en-US" dirty="0">
              <a:latin typeface="Helvetica" charset="0"/>
              <a:ea typeface="ＭＳ Ｐゴシック" charset="0"/>
              <a:cs typeface="ＭＳ Ｐゴシック" charset="0"/>
            </a:endParaRPr>
          </a:p>
        </p:txBody>
      </p:sp>
      <p:sp>
        <p:nvSpPr>
          <p:cNvPr id="175107" name="Rectangle 3"/>
          <p:cNvSpPr>
            <a:spLocks noGrp="1" noChangeArrowheads="1"/>
          </p:cNvSpPr>
          <p:nvPr>
            <p:ph type="body" idx="1"/>
          </p:nvPr>
        </p:nvSpPr>
        <p:spPr>
          <a:xfrm>
            <a:off x="290513" y="1219200"/>
            <a:ext cx="8307387" cy="5073650"/>
          </a:xfrm>
        </p:spPr>
        <p:txBody>
          <a:bodyPr/>
          <a:lstStyle/>
          <a:p>
            <a:pPr marL="223838" indent="-223838" defTabSz="895350" eaLnBrk="1" hangingPunct="1">
              <a:buFont typeface="Wingdings" charset="0"/>
              <a:buNone/>
              <a:tabLst>
                <a:tab pos="2349500" algn="l"/>
              </a:tabLst>
              <a:defRPr/>
            </a:pPr>
            <a:r>
              <a:rPr lang="en-US" dirty="0">
                <a:latin typeface="Helvetica" charset="0"/>
                <a:ea typeface="ＭＳ Ｐゴシック" charset="0"/>
                <a:cs typeface="ＭＳ Ｐゴシック" charset="0"/>
              </a:rPr>
              <a:t>ARM-based RISC processors</a:t>
            </a:r>
          </a:p>
          <a:p>
            <a:pPr marL="582613" lvl="1" indent="-223838" defTabSz="895350" eaLnBrk="1" hangingPunct="1">
              <a:tabLst>
                <a:tab pos="2349500" algn="l"/>
              </a:tabLst>
              <a:defRPr/>
            </a:pPr>
            <a:r>
              <a:rPr lang="en-US" dirty="0">
                <a:latin typeface="Helvetica" charset="0"/>
                <a:ea typeface="ＭＳ Ｐゴシック" charset="0"/>
                <a:cs typeface="ＭＳ Ｐゴシック" charset="0"/>
              </a:rPr>
              <a:t>Large market in mobile smartphones, e.g. Android phones and tablets as well as iPhone/</a:t>
            </a:r>
            <a:r>
              <a:rPr lang="en-US" dirty="0" err="1">
                <a:latin typeface="Helvetica" charset="0"/>
                <a:ea typeface="ＭＳ Ｐゴシック" charset="0"/>
                <a:cs typeface="ＭＳ Ｐゴシック" charset="0"/>
              </a:rPr>
              <a:t>iPad</a:t>
            </a:r>
            <a:endParaRPr lang="en-US" dirty="0">
              <a:latin typeface="Helvetica" charset="0"/>
              <a:ea typeface="ＭＳ Ｐゴシック" charset="0"/>
              <a:cs typeface="ＭＳ Ｐゴシック" charset="0"/>
            </a:endParaRPr>
          </a:p>
          <a:p>
            <a:pPr marL="582613" lvl="1" indent="-223838" defTabSz="895350" eaLnBrk="1" hangingPunct="1">
              <a:tabLst>
                <a:tab pos="2349500" algn="l"/>
              </a:tabLst>
              <a:defRPr/>
            </a:pPr>
            <a:r>
              <a:rPr lang="en-US" dirty="0">
                <a:latin typeface="Helvetica" charset="0"/>
                <a:ea typeface="ＭＳ Ｐゴシック" charset="0"/>
                <a:cs typeface="ＭＳ Ｐゴシック" charset="0"/>
              </a:rPr>
              <a:t>low power, low cost, reasonably high performance for mobile space</a:t>
            </a:r>
          </a:p>
          <a:p>
            <a:pPr marL="223838" indent="-223838" defTabSz="895350" eaLnBrk="1" hangingPunct="1">
              <a:buFont typeface="Wingdings" charset="0"/>
              <a:buNone/>
              <a:tabLst>
                <a:tab pos="2349500" algn="l"/>
              </a:tabLst>
              <a:defRPr/>
            </a:pPr>
            <a:r>
              <a:rPr lang="en-US" dirty="0">
                <a:latin typeface="Helvetica" charset="0"/>
                <a:ea typeface="ＭＳ Ｐゴシック" charset="0"/>
                <a:cs typeface="ＭＳ Ｐゴシック" charset="0"/>
              </a:rPr>
              <a:t>CISC vs. RISC – not evident there</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s a clear winner</a:t>
            </a:r>
          </a:p>
          <a:p>
            <a:pPr marL="582613" lvl="1" indent="-223838" defTabSz="895350" eaLnBrk="1" hangingPunct="1">
              <a:tabLst>
                <a:tab pos="2349500" algn="l"/>
              </a:tabLst>
              <a:defRPr/>
            </a:pPr>
            <a:r>
              <a:rPr lang="en-US" dirty="0">
                <a:latin typeface="Helvetica" charset="0"/>
                <a:ea typeface="ＭＳ Ｐゴシック" charset="0"/>
                <a:cs typeface="ＭＳ Ｐゴシック" charset="0"/>
              </a:rPr>
              <a:t>Market forces affect outcome, not just technical issues</a:t>
            </a:r>
          </a:p>
          <a:p>
            <a:pPr marL="582613" lvl="1" indent="-223838" defTabSz="895350" eaLnBrk="1" hangingPunct="1">
              <a:tabLst>
                <a:tab pos="2349500" algn="l"/>
              </a:tabLst>
              <a:defRPr/>
            </a:pPr>
            <a:r>
              <a:rPr lang="en-US" dirty="0">
                <a:latin typeface="Helvetica" charset="0"/>
                <a:ea typeface="ＭＳ Ｐゴシック" charset="0"/>
                <a:cs typeface="ＭＳ Ｐゴシック" charset="0"/>
              </a:rPr>
              <a:t>For more, see </a:t>
            </a:r>
            <a:r>
              <a:rPr lang="en-US" dirty="0">
                <a:latin typeface="Helvetica" charset="0"/>
                <a:ea typeface="ＭＳ Ｐゴシック" charset="0"/>
                <a:cs typeface="ＭＳ Ｐゴシック" charset="0"/>
                <a:hlinkClick r:id="rId2"/>
              </a:rPr>
              <a:t>RISC vs. CISC</a:t>
            </a:r>
            <a:r>
              <a:rPr lang="en-US" dirty="0">
                <a:latin typeface="Helvetica" charset="0"/>
                <a:ea typeface="ＭＳ Ｐゴシック" charset="0"/>
                <a:cs typeface="ＭＳ Ｐゴシック" charset="0"/>
              </a:rPr>
              <a:t> and </a:t>
            </a:r>
            <a:r>
              <a:rPr lang="en-US" dirty="0">
                <a:latin typeface="Helvetica" charset="0"/>
                <a:ea typeface="ＭＳ Ｐゴシック" charset="0"/>
                <a:cs typeface="ＭＳ Ｐゴシック" charset="0"/>
                <a:hlinkClick r:id="rId3"/>
              </a:rPr>
              <a:t>RISC</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346685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dissolve">
                                      <p:cBhvr>
                                        <p:cTn id="7" dur="500"/>
                                        <p:tgtEl>
                                          <p:spTgt spid="1751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5107">
                                            <p:txEl>
                                              <p:pRg st="1" end="1"/>
                                            </p:txEl>
                                          </p:spTgt>
                                        </p:tgtEl>
                                        <p:attrNameLst>
                                          <p:attrName>style.visibility</p:attrName>
                                        </p:attrNameLst>
                                      </p:cBhvr>
                                      <p:to>
                                        <p:strVal val="visible"/>
                                      </p:to>
                                    </p:set>
                                    <p:animEffect transition="in" filter="dissolve">
                                      <p:cBhvr>
                                        <p:cTn id="10" dur="500"/>
                                        <p:tgtEl>
                                          <p:spTgt spid="17510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75107">
                                            <p:txEl>
                                              <p:pRg st="2" end="2"/>
                                            </p:txEl>
                                          </p:spTgt>
                                        </p:tgtEl>
                                        <p:attrNameLst>
                                          <p:attrName>style.visibility</p:attrName>
                                        </p:attrNameLst>
                                      </p:cBhvr>
                                      <p:to>
                                        <p:strVal val="visible"/>
                                      </p:to>
                                    </p:set>
                                    <p:animEffect transition="in" filter="dissolve">
                                      <p:cBhvr>
                                        <p:cTn id="13" dur="500"/>
                                        <p:tgtEl>
                                          <p:spTgt spid="1751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5107">
                                            <p:txEl>
                                              <p:pRg st="3" end="3"/>
                                            </p:txEl>
                                          </p:spTgt>
                                        </p:tgtEl>
                                        <p:attrNameLst>
                                          <p:attrName>style.visibility</p:attrName>
                                        </p:attrNameLst>
                                      </p:cBhvr>
                                      <p:to>
                                        <p:strVal val="visible"/>
                                      </p:to>
                                    </p:set>
                                    <p:animEffect transition="in" filter="dissolve">
                                      <p:cBhvr>
                                        <p:cTn id="18" dur="500"/>
                                        <p:tgtEl>
                                          <p:spTgt spid="17510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75107">
                                            <p:txEl>
                                              <p:pRg st="4" end="4"/>
                                            </p:txEl>
                                          </p:spTgt>
                                        </p:tgtEl>
                                        <p:attrNameLst>
                                          <p:attrName>style.visibility</p:attrName>
                                        </p:attrNameLst>
                                      </p:cBhvr>
                                      <p:to>
                                        <p:strVal val="visible"/>
                                      </p:to>
                                    </p:set>
                                    <p:animEffect transition="in" filter="dissolve">
                                      <p:cBhvr>
                                        <p:cTn id="21" dur="500"/>
                                        <p:tgtEl>
                                          <p:spTgt spid="175107">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5107">
                                            <p:txEl>
                                              <p:pRg st="5" end="5"/>
                                            </p:txEl>
                                          </p:spTgt>
                                        </p:tgtEl>
                                        <p:attrNameLst>
                                          <p:attrName>style.visibility</p:attrName>
                                        </p:attrNameLst>
                                      </p:cBhvr>
                                      <p:to>
                                        <p:strVal val="visible"/>
                                      </p:to>
                                    </p:set>
                                    <p:animEffect transition="in" filter="dissolve">
                                      <p:cBhvr>
                                        <p:cTn id="24" dur="500"/>
                                        <p:tgtEl>
                                          <p:spTgt spid="175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81000" y="304800"/>
            <a:ext cx="3886200" cy="573088"/>
          </a:xfrm>
        </p:spPr>
        <p:txBody>
          <a:bodyPr/>
          <a:lstStyle/>
          <a:p>
            <a:pPr eaLnBrk="1" hangingPunct="1">
              <a:defRPr/>
            </a:pPr>
            <a:r>
              <a:rPr lang="en-US" dirty="0"/>
              <a:t>CISC Properties</a:t>
            </a:r>
          </a:p>
        </p:txBody>
      </p:sp>
      <p:sp>
        <p:nvSpPr>
          <p:cNvPr id="167939" name="Rectangle 3"/>
          <p:cNvSpPr>
            <a:spLocks noGrp="1" noChangeArrowheads="1"/>
          </p:cNvSpPr>
          <p:nvPr>
            <p:ph type="body" idx="1"/>
          </p:nvPr>
        </p:nvSpPr>
        <p:spPr>
          <a:xfrm>
            <a:off x="290513" y="1219200"/>
            <a:ext cx="4433887" cy="5224463"/>
          </a:xfrm>
        </p:spPr>
        <p:txBody>
          <a:bodyPr/>
          <a:lstStyle/>
          <a:p>
            <a:pPr eaLnBrk="1" hangingPunct="1">
              <a:buFont typeface="Wingdings" charset="0"/>
              <a:buNone/>
              <a:defRPr/>
            </a:pPr>
            <a:r>
              <a:rPr lang="en-US" dirty="0">
                <a:latin typeface="Helvetica" charset="0"/>
                <a:ea typeface="ＭＳ Ｐゴシック" charset="0"/>
                <a:cs typeface="ＭＳ Ｐゴシック" charset="0"/>
              </a:rPr>
              <a:t>Instruction can reference different operand types</a:t>
            </a:r>
          </a:p>
          <a:p>
            <a:pPr lvl="1" eaLnBrk="1" hangingPunct="1">
              <a:defRPr/>
            </a:pPr>
            <a:r>
              <a:rPr lang="en-US" dirty="0">
                <a:latin typeface="Helvetica" charset="0"/>
                <a:ea typeface="ＭＳ Ｐゴシック" charset="0"/>
              </a:rPr>
              <a:t>Immediate, register, memory</a:t>
            </a:r>
          </a:p>
          <a:p>
            <a:pPr eaLnBrk="1" hangingPunct="1">
              <a:buFont typeface="Wingdings" charset="0"/>
              <a:buNone/>
              <a:defRPr/>
            </a:pPr>
            <a:r>
              <a:rPr lang="en-US" dirty="0">
                <a:latin typeface="Helvetica" charset="0"/>
                <a:ea typeface="ＭＳ Ｐゴシック" charset="0"/>
                <a:cs typeface="ＭＳ Ｐゴシック" charset="0"/>
              </a:rPr>
              <a:t>Arithmetic operations can read/write memory</a:t>
            </a:r>
          </a:p>
          <a:p>
            <a:pPr eaLnBrk="1" hangingPunct="1">
              <a:buFont typeface="Wingdings" charset="0"/>
              <a:buNone/>
              <a:defRPr/>
            </a:pPr>
            <a:r>
              <a:rPr lang="en-US" dirty="0">
                <a:latin typeface="Helvetica" charset="0"/>
                <a:ea typeface="ＭＳ Ｐゴシック" charset="0"/>
                <a:cs typeface="ＭＳ Ｐゴシック" charset="0"/>
              </a:rPr>
              <a:t>Memory reference can involve complex computation</a:t>
            </a:r>
          </a:p>
          <a:p>
            <a:pPr lvl="1" eaLnBrk="1" hangingPunct="1">
              <a:defRPr/>
            </a:pPr>
            <a:r>
              <a:rPr lang="en-US" dirty="0" err="1">
                <a:latin typeface="Helvetica" charset="0"/>
                <a:ea typeface="ＭＳ Ｐゴシック" charset="0"/>
              </a:rPr>
              <a:t>Rb</a:t>
            </a:r>
            <a:r>
              <a:rPr lang="en-US" dirty="0">
                <a:latin typeface="Helvetica" charset="0"/>
                <a:ea typeface="ＭＳ Ｐゴシック" charset="0"/>
              </a:rPr>
              <a:t> + S*</a:t>
            </a:r>
            <a:r>
              <a:rPr lang="en-US" dirty="0" err="1">
                <a:latin typeface="Helvetica" charset="0"/>
                <a:ea typeface="ＭＳ Ｐゴシック" charset="0"/>
              </a:rPr>
              <a:t>Ri</a:t>
            </a:r>
            <a:r>
              <a:rPr lang="en-US" dirty="0">
                <a:latin typeface="Helvetica" charset="0"/>
                <a:ea typeface="ＭＳ Ｐゴシック" charset="0"/>
              </a:rPr>
              <a:t> + D</a:t>
            </a:r>
          </a:p>
          <a:p>
            <a:pPr lvl="1" eaLnBrk="1" hangingPunct="1">
              <a:defRPr/>
            </a:pPr>
            <a:r>
              <a:rPr lang="en-US" dirty="0" smtClean="0">
                <a:latin typeface="Helvetica" charset="0"/>
                <a:ea typeface="ＭＳ Ｐゴシック" charset="0"/>
              </a:rPr>
              <a:t>Can be used for arithmetic!</a:t>
            </a:r>
            <a:endParaRPr lang="en-US" dirty="0">
              <a:latin typeface="Helvetica" charset="0"/>
              <a:ea typeface="ＭＳ Ｐゴシック" charset="0"/>
            </a:endParaRPr>
          </a:p>
          <a:p>
            <a:pPr eaLnBrk="1" hangingPunct="1">
              <a:buFont typeface="Wingdings" charset="0"/>
              <a:buNone/>
              <a:defRPr/>
            </a:pPr>
            <a:r>
              <a:rPr lang="en-US" dirty="0">
                <a:latin typeface="Helvetica" charset="0"/>
                <a:ea typeface="ＭＳ Ｐゴシック" charset="0"/>
                <a:cs typeface="ＭＳ Ｐゴシック" charset="0"/>
              </a:rPr>
              <a:t>Instructions can have varying lengths</a:t>
            </a:r>
          </a:p>
          <a:p>
            <a:pPr lvl="1" eaLnBrk="1" hangingPunct="1">
              <a:defRPr/>
            </a:pPr>
            <a:r>
              <a:rPr lang="en-US" dirty="0">
                <a:latin typeface="Helvetica" charset="0"/>
                <a:ea typeface="ＭＳ Ｐゴシック" charset="0"/>
              </a:rPr>
              <a:t>IA32 </a:t>
            </a:r>
            <a:r>
              <a:rPr lang="en-US" dirty="0" smtClean="0">
                <a:latin typeface="Helvetica" charset="0"/>
                <a:ea typeface="ＭＳ Ｐゴシック" charset="0"/>
              </a:rPr>
              <a:t>instructions 1-15 </a:t>
            </a:r>
            <a:r>
              <a:rPr lang="en-US" dirty="0">
                <a:latin typeface="Helvetica" charset="0"/>
                <a:ea typeface="ＭＳ Ｐゴシック" charset="0"/>
              </a:rPr>
              <a:t>bytes</a:t>
            </a:r>
          </a:p>
          <a:p>
            <a:pPr lvl="1" eaLnBrk="1" hangingPunct="1">
              <a:defRPr/>
            </a:pPr>
            <a:endParaRPr lang="en-US" dirty="0">
              <a:latin typeface="Helvetica" charset="0"/>
              <a:ea typeface="ＭＳ Ｐゴシック" charset="0"/>
            </a:endParaRPr>
          </a:p>
        </p:txBody>
      </p:sp>
      <p:sp>
        <p:nvSpPr>
          <p:cNvPr id="4" name="Rectangle 3"/>
          <p:cNvSpPr txBox="1">
            <a:spLocks noChangeArrowheads="1"/>
          </p:cNvSpPr>
          <p:nvPr/>
        </p:nvSpPr>
        <p:spPr bwMode="auto">
          <a:xfrm>
            <a:off x="4710113" y="1219200"/>
            <a:ext cx="4205287" cy="5224463"/>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eaLnBrk="1" hangingPunct="1">
              <a:buFont typeface="Wingdings" charset="0"/>
              <a:buNone/>
              <a:defRPr/>
            </a:pPr>
            <a:r>
              <a:rPr lang="en-US" dirty="0" smtClean="0">
                <a:latin typeface="Helvetica" charset="0"/>
                <a:ea typeface="ＭＳ Ｐゴシック" charset="0"/>
                <a:cs typeface="ＭＳ Ｐゴシック" charset="0"/>
              </a:rPr>
              <a:t>Only load/store instructions can access and move to/from memory</a:t>
            </a:r>
          </a:p>
          <a:p>
            <a:pPr eaLnBrk="1" hangingPunct="1">
              <a:buFont typeface="Wingdings" charset="0"/>
              <a:buNone/>
              <a:defRPr/>
            </a:pPr>
            <a:r>
              <a:rPr lang="en-US" dirty="0" smtClean="0">
                <a:latin typeface="Helvetica" charset="0"/>
                <a:ea typeface="ＭＳ Ｐゴシック" charset="0"/>
                <a:cs typeface="ＭＳ Ｐゴシック" charset="0"/>
              </a:rPr>
              <a:t>Data instructions only manipulate registers, not memory</a:t>
            </a:r>
          </a:p>
          <a:p>
            <a:pPr eaLnBrk="1" hangingPunct="1">
              <a:buFont typeface="Wingdings" charset="0"/>
              <a:buNone/>
              <a:defRPr/>
            </a:pPr>
            <a:r>
              <a:rPr lang="en-US" dirty="0" smtClean="0">
                <a:latin typeface="Helvetica" charset="0"/>
                <a:ea typeface="ＭＳ Ｐゴシック" charset="0"/>
                <a:cs typeface="ＭＳ Ｐゴシック" charset="0"/>
              </a:rPr>
              <a:t>Each instruction takes one clock cycle</a:t>
            </a:r>
          </a:p>
          <a:p>
            <a:pPr eaLnBrk="1" hangingPunct="1">
              <a:buFont typeface="Wingdings" charset="0"/>
              <a:buNone/>
              <a:defRPr/>
            </a:pPr>
            <a:r>
              <a:rPr lang="en-US" dirty="0" smtClean="0">
                <a:latin typeface="Helvetica" charset="0"/>
                <a:ea typeface="ＭＳ Ｐゴシック" charset="0"/>
                <a:cs typeface="ＭＳ Ｐゴシック" charset="0"/>
              </a:rPr>
              <a:t>Complex computations are performed by many instructions</a:t>
            </a:r>
          </a:p>
          <a:p>
            <a:pPr eaLnBrk="1" hangingPunct="1">
              <a:buFont typeface="Wingdings" charset="0"/>
              <a:buNone/>
              <a:defRPr/>
            </a:pPr>
            <a:r>
              <a:rPr lang="en-US" dirty="0" smtClean="0">
                <a:latin typeface="Helvetica" charset="0"/>
                <a:ea typeface="ＭＳ Ｐゴシック" charset="0"/>
                <a:cs typeface="ＭＳ Ｐゴシック" charset="0"/>
              </a:rPr>
              <a:t>Deep pipelining</a:t>
            </a:r>
          </a:p>
          <a:p>
            <a:pPr marL="498475" lvl="1" indent="0" eaLnBrk="1" hangingPunct="1">
              <a:buFont typeface="Wingdings" charset="0"/>
              <a:buNone/>
              <a:defRPr/>
            </a:pPr>
            <a:endParaRPr lang="en-US" dirty="0">
              <a:latin typeface="Helvetica" charset="0"/>
              <a:ea typeface="ＭＳ Ｐゴシック" charset="0"/>
            </a:endParaRPr>
          </a:p>
        </p:txBody>
      </p:sp>
      <p:sp>
        <p:nvSpPr>
          <p:cNvPr id="5" name="Rectangle 2"/>
          <p:cNvSpPr txBox="1">
            <a:spLocks noChangeArrowheads="1"/>
          </p:cNvSpPr>
          <p:nvPr/>
        </p:nvSpPr>
        <p:spPr bwMode="auto">
          <a:xfrm>
            <a:off x="4724400" y="304800"/>
            <a:ext cx="3886200" cy="573088"/>
          </a:xfrm>
          <a:prstGeom prst="rect">
            <a:avLst/>
          </a:prstGeom>
          <a:noFill/>
          <a:ln w="9525">
            <a:noFill/>
            <a:miter lim="800000"/>
            <a:headEnd/>
            <a:tailEnd/>
          </a:ln>
          <a:effectLst>
            <a:outerShdw blurRad="63500" dist="53882" dir="2700000" algn="ctr" rotWithShape="0">
              <a:srgbClr val="969696">
                <a:alpha val="74998"/>
              </a:srgbClr>
            </a:outerShdw>
          </a:effectLst>
        </p:spPr>
        <p:txBody>
          <a:bodyPr lIns="0" tIns="0" rIns="0" bIns="0" anchor="ctr"/>
          <a:lst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a:lstStyle>
          <a:p>
            <a:pPr eaLnBrk="1" hangingPunct="1">
              <a:defRPr/>
            </a:pPr>
            <a:r>
              <a:rPr lang="en-US" dirty="0"/>
              <a:t>R</a:t>
            </a:r>
            <a:r>
              <a:rPr lang="en-US" dirty="0" smtClean="0"/>
              <a:t>ISC Properties</a:t>
            </a:r>
            <a:endParaRPr lang="en-US" dirty="0"/>
          </a:p>
        </p:txBody>
      </p:sp>
    </p:spTree>
    <p:extLst>
      <p:ext uri="{BB962C8B-B14F-4D97-AF65-F5344CB8AC3E}">
        <p14:creationId xmlns:p14="http://schemas.microsoft.com/office/powerpoint/2010/main" val="962159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341313"/>
            <a:ext cx="6515100" cy="573087"/>
          </a:xfrm>
        </p:spPr>
        <p:txBody>
          <a:bodyPr/>
          <a:lstStyle/>
          <a:p>
            <a:pPr eaLnBrk="1" hangingPunct="1">
              <a:defRPr/>
            </a:pPr>
            <a:r>
              <a:rPr lang="en-US" dirty="0" smtClean="0">
                <a:latin typeface="Helvetica" charset="0"/>
                <a:ea typeface="ＭＳ Ｐゴシック" charset="0"/>
                <a:cs typeface="ＭＳ Ｐゴシック" charset="0"/>
              </a:rPr>
              <a:t>CISC </a:t>
            </a:r>
            <a:r>
              <a:rPr lang="en-US" dirty="0" err="1" smtClean="0">
                <a:latin typeface="Helvetica" charset="0"/>
                <a:ea typeface="ＭＳ Ｐゴシック" charset="0"/>
                <a:cs typeface="ＭＳ Ｐゴシック" charset="0"/>
              </a:rPr>
              <a:t>vs</a:t>
            </a:r>
            <a:r>
              <a:rPr lang="en-US" dirty="0" smtClean="0">
                <a:latin typeface="Helvetica" charset="0"/>
                <a:ea typeface="ＭＳ Ｐゴシック" charset="0"/>
                <a:cs typeface="ＭＳ Ｐゴシック" charset="0"/>
              </a:rPr>
              <a:t> RISC</a:t>
            </a:r>
            <a:endParaRPr lang="en-US" dirty="0">
              <a:latin typeface="Helvetica" charset="0"/>
              <a:ea typeface="ＭＳ Ｐゴシック" charset="0"/>
              <a:cs typeface="ＭＳ Ｐゴシック" charset="0"/>
            </a:endParaRPr>
          </a:p>
        </p:txBody>
      </p:sp>
      <p:sp>
        <p:nvSpPr>
          <p:cNvPr id="175107" name="Rectangle 3"/>
          <p:cNvSpPr>
            <a:spLocks noGrp="1" noChangeArrowheads="1"/>
          </p:cNvSpPr>
          <p:nvPr>
            <p:ph type="body" idx="1"/>
          </p:nvPr>
        </p:nvSpPr>
        <p:spPr>
          <a:xfrm>
            <a:off x="290513" y="1219200"/>
            <a:ext cx="8307387" cy="5073650"/>
          </a:xfrm>
        </p:spPr>
        <p:txBody>
          <a:bodyPr/>
          <a:lstStyle/>
          <a:p>
            <a:pPr marL="223838" indent="-223838" defTabSz="895350" eaLnBrk="1" hangingPunct="1">
              <a:buFont typeface="Wingdings" charset="0"/>
              <a:buNone/>
              <a:tabLst>
                <a:tab pos="2349500" algn="l"/>
              </a:tabLst>
              <a:defRPr/>
            </a:pPr>
            <a:r>
              <a:rPr lang="en-US" sz="2000" dirty="0" smtClean="0">
                <a:latin typeface="Helvetica" charset="0"/>
                <a:ea typeface="ＭＳ Ｐゴシック" charset="0"/>
                <a:cs typeface="ＭＳ Ｐゴシック" charset="0"/>
              </a:rPr>
              <a:t>“</a:t>
            </a:r>
            <a:r>
              <a:rPr lang="en-US" sz="2000" dirty="0"/>
              <a:t>A common misunderstanding of the phrase "reduced instruction set computer" is the mistaken idea that instructions are simply eliminated, resulting in a smaller set of instructions. In fact, over the years, RISC instruction sets have grown in size, and today many of them have a larger set of instructions than many CISC CPUs</a:t>
            </a:r>
            <a:r>
              <a:rPr lang="en-US" sz="2000" dirty="0" smtClean="0"/>
              <a:t>.”</a:t>
            </a:r>
          </a:p>
          <a:p>
            <a:pPr marL="223838" indent="-223838" defTabSz="895350" eaLnBrk="1" hangingPunct="1">
              <a:buFont typeface="Wingdings" charset="0"/>
              <a:buNone/>
              <a:tabLst>
                <a:tab pos="2349500" algn="l"/>
              </a:tabLst>
              <a:defRPr/>
            </a:pPr>
            <a:r>
              <a:rPr lang="en-US" sz="2000" dirty="0" smtClean="0"/>
              <a:t>and</a:t>
            </a:r>
          </a:p>
          <a:p>
            <a:pPr marL="223838" indent="-223838" defTabSz="895350" eaLnBrk="1" hangingPunct="1">
              <a:buFont typeface="Wingdings" charset="0"/>
              <a:buNone/>
              <a:tabLst>
                <a:tab pos="2349500" algn="l"/>
              </a:tabLst>
              <a:defRPr/>
            </a:pPr>
            <a:r>
              <a:rPr lang="en-US" sz="2000" dirty="0"/>
              <a:t>“The term "reduced" in that phrase was intended to describe the fact that the amount of work any single instruction accomplishes is reduced—at most a single data memory cycle—compared to the "complex instructions" of CISC CPUs that may require dozens of data memory cycles in order to execute a single instruction</a:t>
            </a:r>
            <a:r>
              <a:rPr lang="en-US" sz="2000" dirty="0" smtClean="0"/>
              <a:t>.”</a:t>
            </a:r>
          </a:p>
          <a:p>
            <a:pPr marL="223838" indent="-223838" defTabSz="895350" eaLnBrk="1" hangingPunct="1">
              <a:buFont typeface="Wingdings" charset="0"/>
              <a:buNone/>
              <a:tabLst>
                <a:tab pos="2349500" algn="l"/>
              </a:tabLst>
              <a:defRPr/>
            </a:pPr>
            <a:r>
              <a:rPr lang="en-US" sz="2000" dirty="0"/>
              <a:t> </a:t>
            </a:r>
            <a:r>
              <a:rPr lang="en-US" sz="2000" dirty="0" smtClean="0"/>
              <a:t>  -- Wikipedia</a:t>
            </a:r>
          </a:p>
          <a:p>
            <a:pPr marL="223838" indent="-223838" defTabSz="895350" eaLnBrk="1" hangingPunct="1">
              <a:buFont typeface="Wingdings" charset="0"/>
              <a:buNone/>
              <a:tabLst>
                <a:tab pos="2349500" algn="l"/>
              </a:tabLst>
              <a:defRPr/>
            </a:pP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1295934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dissolve">
                                      <p:cBhvr>
                                        <p:cTn id="7" dur="500"/>
                                        <p:tgtEl>
                                          <p:spTgt spid="175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5107">
                                            <p:txEl>
                                              <p:pRg st="1" end="1"/>
                                            </p:txEl>
                                          </p:spTgt>
                                        </p:tgtEl>
                                        <p:attrNameLst>
                                          <p:attrName>style.visibility</p:attrName>
                                        </p:attrNameLst>
                                      </p:cBhvr>
                                      <p:to>
                                        <p:strVal val="visible"/>
                                      </p:to>
                                    </p:set>
                                    <p:animEffect transition="in" filter="dissolve">
                                      <p:cBhvr>
                                        <p:cTn id="12" dur="500"/>
                                        <p:tgtEl>
                                          <p:spTgt spid="175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5107">
                                            <p:txEl>
                                              <p:pRg st="2" end="2"/>
                                            </p:txEl>
                                          </p:spTgt>
                                        </p:tgtEl>
                                        <p:attrNameLst>
                                          <p:attrName>style.visibility</p:attrName>
                                        </p:attrNameLst>
                                      </p:cBhvr>
                                      <p:to>
                                        <p:strVal val="visible"/>
                                      </p:to>
                                    </p:set>
                                    <p:animEffect transition="in" filter="dissolve">
                                      <p:cBhvr>
                                        <p:cTn id="17" dur="500"/>
                                        <p:tgtEl>
                                          <p:spTgt spid="175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5107">
                                            <p:txEl>
                                              <p:pRg st="3" end="3"/>
                                            </p:txEl>
                                          </p:spTgt>
                                        </p:tgtEl>
                                        <p:attrNameLst>
                                          <p:attrName>style.visibility</p:attrName>
                                        </p:attrNameLst>
                                      </p:cBhvr>
                                      <p:to>
                                        <p:strVal val="visible"/>
                                      </p:to>
                                    </p:set>
                                    <p:animEffect transition="in" filter="dissolve">
                                      <p:cBhvr>
                                        <p:cTn id="22" dur="500"/>
                                        <p:tgtEl>
                                          <p:spTgt spid="175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341313"/>
            <a:ext cx="6515100" cy="573087"/>
          </a:xfrm>
        </p:spPr>
        <p:txBody>
          <a:bodyPr/>
          <a:lstStyle/>
          <a:p>
            <a:pPr eaLnBrk="1" hangingPunct="1">
              <a:defRPr/>
            </a:pPr>
            <a:r>
              <a:rPr lang="en-US" dirty="0">
                <a:latin typeface="Helvetica" charset="0"/>
                <a:ea typeface="ＭＳ Ｐゴシック" charset="0"/>
                <a:cs typeface="ＭＳ Ｐゴシック" charset="0"/>
              </a:rPr>
              <a:t>Other </a:t>
            </a:r>
            <a:r>
              <a:rPr lang="en-US" dirty="0" smtClean="0">
                <a:latin typeface="Helvetica" charset="0"/>
                <a:ea typeface="ＭＳ Ｐゴシック" charset="0"/>
                <a:cs typeface="ＭＳ Ｐゴシック" charset="0"/>
              </a:rPr>
              <a:t>Processors (2)</a:t>
            </a:r>
            <a:endParaRPr lang="en-US" dirty="0">
              <a:latin typeface="Helvetica" charset="0"/>
              <a:ea typeface="ＭＳ Ｐゴシック" charset="0"/>
              <a:cs typeface="ＭＳ Ｐゴシック" charset="0"/>
            </a:endParaRPr>
          </a:p>
        </p:txBody>
      </p:sp>
      <p:sp>
        <p:nvSpPr>
          <p:cNvPr id="175107" name="Rectangle 3"/>
          <p:cNvSpPr>
            <a:spLocks noGrp="1" noChangeArrowheads="1"/>
          </p:cNvSpPr>
          <p:nvPr>
            <p:ph type="body" idx="1"/>
          </p:nvPr>
        </p:nvSpPr>
        <p:spPr>
          <a:xfrm>
            <a:off x="290513" y="1219200"/>
            <a:ext cx="8307387" cy="5073650"/>
          </a:xfrm>
        </p:spPr>
        <p:txBody>
          <a:bodyPr/>
          <a:lstStyle/>
          <a:p>
            <a:pPr marL="223838" indent="-223838" defTabSz="895350" eaLnBrk="1" hangingPunct="1">
              <a:buFont typeface="Wingdings" charset="0"/>
              <a:buNone/>
              <a:tabLst>
                <a:tab pos="2349500" algn="l"/>
              </a:tabLst>
              <a:defRPr/>
            </a:pPr>
            <a:r>
              <a:rPr lang="en-US" dirty="0">
                <a:latin typeface="Helvetica" charset="0"/>
                <a:ea typeface="ＭＳ Ｐゴシック" charset="0"/>
                <a:cs typeface="ＭＳ Ｐゴシック" charset="0"/>
              </a:rPr>
              <a:t>Intel</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s Atom targeting small/embedded low power space too, e.g. netbooks</a:t>
            </a:r>
          </a:p>
          <a:p>
            <a:pPr marL="582613" lvl="1" indent="-223838" defTabSz="895350" eaLnBrk="1" hangingPunct="1">
              <a:tabLst>
                <a:tab pos="2349500" algn="l"/>
              </a:tabLst>
              <a:defRPr/>
            </a:pPr>
            <a:r>
              <a:rPr lang="en-US" dirty="0">
                <a:latin typeface="Helvetica" charset="0"/>
                <a:ea typeface="ＭＳ Ｐゴシック" charset="0"/>
                <a:cs typeface="ＭＳ Ｐゴシック" charset="0"/>
              </a:rPr>
              <a:t>IA32-compatible</a:t>
            </a:r>
          </a:p>
          <a:p>
            <a:pPr marL="223838" indent="-223838" defTabSz="895350" eaLnBrk="1" hangingPunct="1">
              <a:buFont typeface="Wingdings" charset="0"/>
              <a:buNone/>
              <a:tabLst>
                <a:tab pos="2349500" algn="l"/>
              </a:tabLst>
              <a:defRPr/>
            </a:pPr>
            <a:r>
              <a:rPr lang="en-US" dirty="0" smtClean="0">
                <a:latin typeface="Helvetica" charset="0"/>
                <a:ea typeface="ＭＳ Ｐゴシック" charset="0"/>
                <a:cs typeface="ＭＳ Ｐゴシック" charset="0"/>
              </a:rPr>
              <a:t>Graphics </a:t>
            </a:r>
            <a:r>
              <a:rPr lang="en-US" dirty="0">
                <a:latin typeface="Helvetica" charset="0"/>
                <a:ea typeface="ＭＳ Ｐゴシック" charset="0"/>
                <a:cs typeface="ＭＳ Ｐゴシック" charset="0"/>
              </a:rPr>
              <a:t>Processing Units (GPUs)</a:t>
            </a:r>
          </a:p>
          <a:p>
            <a:pPr marL="582613" lvl="1" indent="-223838" defTabSz="895350" eaLnBrk="1" hangingPunct="1">
              <a:tabLst>
                <a:tab pos="2349500" algn="l"/>
              </a:tabLst>
              <a:defRPr/>
            </a:pPr>
            <a:r>
              <a:rPr lang="en-US" dirty="0">
                <a:latin typeface="Helvetica" charset="0"/>
                <a:ea typeface="ＭＳ Ｐゴシック" charset="0"/>
                <a:cs typeface="ＭＳ Ｐゴシック" charset="0"/>
              </a:rPr>
              <a:t>Designed for highly parallel data processing, such as computing the 3D rendering of a graphics scene</a:t>
            </a:r>
          </a:p>
          <a:p>
            <a:pPr marL="582613" lvl="1" indent="-223838" defTabSz="895350" eaLnBrk="1" hangingPunct="1">
              <a:tabLst>
                <a:tab pos="2349500" algn="l"/>
              </a:tabLst>
              <a:defRPr/>
            </a:pPr>
            <a:r>
              <a:rPr lang="en-US" dirty="0">
                <a:latin typeface="Helvetica" charset="0"/>
                <a:ea typeface="ＭＳ Ｐゴシック" charset="0"/>
                <a:cs typeface="ＭＳ Ｐゴシック" charset="0"/>
              </a:rPr>
              <a:t>General-purpose CPUs are sequential with some parallelism</a:t>
            </a:r>
          </a:p>
          <a:p>
            <a:pPr marL="223838" indent="-223838" defTabSz="895350" eaLnBrk="1" hangingPunct="1">
              <a:buFont typeface="Wingdings" charset="0"/>
              <a:buNone/>
              <a:tabLst>
                <a:tab pos="2349500" algn="l"/>
              </a:tabLst>
              <a:defRPr/>
            </a:pP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4419565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dissolve">
                                      <p:cBhvr>
                                        <p:cTn id="7" dur="500"/>
                                        <p:tgtEl>
                                          <p:spTgt spid="1751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5107">
                                            <p:txEl>
                                              <p:pRg st="1" end="1"/>
                                            </p:txEl>
                                          </p:spTgt>
                                        </p:tgtEl>
                                        <p:attrNameLst>
                                          <p:attrName>style.visibility</p:attrName>
                                        </p:attrNameLst>
                                      </p:cBhvr>
                                      <p:to>
                                        <p:strVal val="visible"/>
                                      </p:to>
                                    </p:set>
                                    <p:animEffect transition="in" filter="dissolve">
                                      <p:cBhvr>
                                        <p:cTn id="10" dur="500"/>
                                        <p:tgtEl>
                                          <p:spTgt spid="1751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75107">
                                            <p:txEl>
                                              <p:pRg st="2" end="2"/>
                                            </p:txEl>
                                          </p:spTgt>
                                        </p:tgtEl>
                                        <p:attrNameLst>
                                          <p:attrName>style.visibility</p:attrName>
                                        </p:attrNameLst>
                                      </p:cBhvr>
                                      <p:to>
                                        <p:strVal val="visible"/>
                                      </p:to>
                                    </p:set>
                                    <p:animEffect transition="in" filter="dissolve">
                                      <p:cBhvr>
                                        <p:cTn id="15" dur="500"/>
                                        <p:tgtEl>
                                          <p:spTgt spid="17510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5107">
                                            <p:txEl>
                                              <p:pRg st="3" end="3"/>
                                            </p:txEl>
                                          </p:spTgt>
                                        </p:tgtEl>
                                        <p:attrNameLst>
                                          <p:attrName>style.visibility</p:attrName>
                                        </p:attrNameLst>
                                      </p:cBhvr>
                                      <p:to>
                                        <p:strVal val="visible"/>
                                      </p:to>
                                    </p:set>
                                    <p:animEffect transition="in" filter="dissolve">
                                      <p:cBhvr>
                                        <p:cTn id="18" dur="500"/>
                                        <p:tgtEl>
                                          <p:spTgt spid="17510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75107">
                                            <p:txEl>
                                              <p:pRg st="4" end="4"/>
                                            </p:txEl>
                                          </p:spTgt>
                                        </p:tgtEl>
                                        <p:attrNameLst>
                                          <p:attrName>style.visibility</p:attrName>
                                        </p:attrNameLst>
                                      </p:cBhvr>
                                      <p:to>
                                        <p:strVal val="visible"/>
                                      </p:to>
                                    </p:set>
                                    <p:animEffect transition="in" filter="dissolve">
                                      <p:cBhvr>
                                        <p:cTn id="21" dur="500"/>
                                        <p:tgtEl>
                                          <p:spTgt spid="175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524000" y="5105400"/>
            <a:ext cx="6769100" cy="6858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1800" dirty="0">
              <a:solidFill>
                <a:srgbClr val="000066"/>
              </a:solidFill>
              <a:latin typeface="Calibri" pitchFamily="34" charset="0"/>
            </a:endParaRPr>
          </a:p>
        </p:txBody>
      </p:sp>
      <p:sp>
        <p:nvSpPr>
          <p:cNvPr id="4" name="Rectangle 3"/>
          <p:cNvSpPr/>
          <p:nvPr/>
        </p:nvSpPr>
        <p:spPr bwMode="auto">
          <a:xfrm>
            <a:off x="1524000" y="2894013"/>
            <a:ext cx="6769100" cy="381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1800" dirty="0">
              <a:solidFill>
                <a:srgbClr val="000066"/>
              </a:solidFill>
              <a:latin typeface="Calibri" pitchFamily="34" charset="0"/>
            </a:endParaRPr>
          </a:p>
        </p:txBody>
      </p:sp>
      <p:sp>
        <p:nvSpPr>
          <p:cNvPr id="276482" name="Rectangle 2"/>
          <p:cNvSpPr>
            <a:spLocks noGrp="1" noChangeArrowheads="1"/>
          </p:cNvSpPr>
          <p:nvPr>
            <p:ph type="title"/>
          </p:nvPr>
        </p:nvSpPr>
        <p:spPr/>
        <p:txBody>
          <a:bodyPr/>
          <a:lstStyle/>
          <a:p>
            <a:pPr>
              <a:defRPr/>
            </a:pPr>
            <a:r>
              <a:rPr lang="en-US"/>
              <a:t>Data Representations: IA32 + x86-64</a:t>
            </a:r>
          </a:p>
        </p:txBody>
      </p:sp>
      <p:sp>
        <p:nvSpPr>
          <p:cNvPr id="276483" name="Rectangle 3"/>
          <p:cNvSpPr>
            <a:spLocks noGrp="1" noChangeArrowheads="1"/>
          </p:cNvSpPr>
          <p:nvPr>
            <p:ph type="body" idx="1"/>
          </p:nvPr>
        </p:nvSpPr>
        <p:spPr>
          <a:xfrm>
            <a:off x="290513" y="1219200"/>
            <a:ext cx="8307387" cy="5224463"/>
          </a:xfrm>
        </p:spPr>
        <p:txBody>
          <a:bodyPr/>
          <a:lstStyle/>
          <a:p>
            <a:pPr defTabSz="690563">
              <a:tabLst>
                <a:tab pos="4113213" algn="r"/>
                <a:tab pos="6176963" algn="r"/>
                <a:tab pos="7778750" algn="r"/>
              </a:tabLst>
              <a:defRPr/>
            </a:pPr>
            <a:r>
              <a:rPr lang="en-US" dirty="0">
                <a:ea typeface="ＭＳ Ｐゴシック" charset="0"/>
                <a:cs typeface="ＭＳ Ｐゴシック" charset="0"/>
              </a:rPr>
              <a:t>Sizes of C Objects (in Bytes)</a:t>
            </a:r>
          </a:p>
          <a:p>
            <a:pPr lvl="1" defTabSz="690563">
              <a:buFont typeface="Wingdings" charset="0"/>
              <a:buNone/>
              <a:tabLst>
                <a:tab pos="4113213" algn="r"/>
                <a:tab pos="6176963" algn="r"/>
                <a:tab pos="7778750" algn="r"/>
              </a:tabLst>
              <a:defRPr/>
            </a:pPr>
            <a:r>
              <a:rPr lang="en-US" dirty="0">
                <a:ea typeface="ＭＳ Ｐゴシック" charset="0"/>
              </a:rPr>
              <a:t>       </a:t>
            </a:r>
            <a:r>
              <a:rPr lang="en-US" i="1" dirty="0">
                <a:solidFill>
                  <a:srgbClr val="C00000"/>
                </a:solidFill>
                <a:ea typeface="ＭＳ Ｐゴシック" charset="0"/>
              </a:rPr>
              <a:t>C Data Type	Typical 32-bit	Intel IA32	x86-64</a:t>
            </a:r>
          </a:p>
          <a:p>
            <a:pPr lvl="2" defTabSz="690563">
              <a:tabLst>
                <a:tab pos="4113213" algn="r"/>
                <a:tab pos="6176963" algn="r"/>
                <a:tab pos="7778750" algn="r"/>
              </a:tabLst>
              <a:defRPr/>
            </a:pPr>
            <a:r>
              <a:rPr lang="en-US" sz="2000" dirty="0">
                <a:ea typeface="ＭＳ Ｐゴシック" charset="0"/>
              </a:rPr>
              <a:t>unsigned	4	4	4</a:t>
            </a:r>
          </a:p>
          <a:p>
            <a:pPr lvl="2" defTabSz="690563">
              <a:tabLst>
                <a:tab pos="4113213" algn="r"/>
                <a:tab pos="6176963" algn="r"/>
                <a:tab pos="7778750" algn="r"/>
              </a:tabLst>
              <a:defRPr/>
            </a:pPr>
            <a:r>
              <a:rPr lang="en-US" sz="2000" dirty="0" err="1">
                <a:ea typeface="ＭＳ Ｐゴシック" charset="0"/>
              </a:rPr>
              <a:t>int</a:t>
            </a:r>
            <a:r>
              <a:rPr lang="en-US" sz="2000" dirty="0">
                <a:ea typeface="ＭＳ Ｐゴシック" charset="0"/>
              </a:rPr>
              <a:t>	4	4	4</a:t>
            </a:r>
          </a:p>
          <a:p>
            <a:pPr lvl="2" defTabSz="690563">
              <a:tabLst>
                <a:tab pos="4113213" algn="r"/>
                <a:tab pos="6176963" algn="r"/>
                <a:tab pos="7778750" algn="r"/>
              </a:tabLst>
              <a:defRPr/>
            </a:pPr>
            <a:r>
              <a:rPr lang="en-US" sz="2000" dirty="0">
                <a:ea typeface="ＭＳ Ｐゴシック" charset="0"/>
              </a:rPr>
              <a:t>long </a:t>
            </a:r>
            <a:r>
              <a:rPr lang="en-US" sz="2000" dirty="0" err="1">
                <a:ea typeface="ＭＳ Ｐゴシック" charset="0"/>
              </a:rPr>
              <a:t>int</a:t>
            </a:r>
            <a:r>
              <a:rPr lang="en-US" sz="2000" dirty="0">
                <a:ea typeface="ＭＳ Ｐゴシック" charset="0"/>
              </a:rPr>
              <a:t>	4	4	8</a:t>
            </a:r>
          </a:p>
          <a:p>
            <a:pPr lvl="2" defTabSz="690563">
              <a:tabLst>
                <a:tab pos="4113213" algn="r"/>
                <a:tab pos="6176963" algn="r"/>
                <a:tab pos="7778750" algn="r"/>
              </a:tabLst>
              <a:defRPr/>
            </a:pPr>
            <a:r>
              <a:rPr lang="en-US" sz="2000" dirty="0">
                <a:ea typeface="ＭＳ Ｐゴシック" charset="0"/>
              </a:rPr>
              <a:t>char	1	1	1</a:t>
            </a:r>
          </a:p>
          <a:p>
            <a:pPr lvl="2" defTabSz="690563">
              <a:tabLst>
                <a:tab pos="4113213" algn="r"/>
                <a:tab pos="6176963" algn="r"/>
                <a:tab pos="7778750" algn="r"/>
              </a:tabLst>
              <a:defRPr/>
            </a:pPr>
            <a:r>
              <a:rPr lang="en-US" sz="2000" dirty="0">
                <a:ea typeface="ＭＳ Ｐゴシック" charset="0"/>
              </a:rPr>
              <a:t>short	2	2	2</a:t>
            </a:r>
          </a:p>
          <a:p>
            <a:pPr lvl="2" defTabSz="690563">
              <a:tabLst>
                <a:tab pos="4113213" algn="r"/>
                <a:tab pos="6176963" algn="r"/>
                <a:tab pos="7778750" algn="r"/>
              </a:tabLst>
              <a:defRPr/>
            </a:pPr>
            <a:r>
              <a:rPr lang="en-US" sz="2000" dirty="0">
                <a:ea typeface="ＭＳ Ｐゴシック" charset="0"/>
              </a:rPr>
              <a:t>float	4	4	4</a:t>
            </a:r>
          </a:p>
          <a:p>
            <a:pPr lvl="2" defTabSz="690563">
              <a:tabLst>
                <a:tab pos="4113213" algn="r"/>
                <a:tab pos="6176963" algn="r"/>
                <a:tab pos="7778750" algn="r"/>
              </a:tabLst>
              <a:defRPr/>
            </a:pPr>
            <a:r>
              <a:rPr lang="en-US" sz="2000" dirty="0">
                <a:ea typeface="ＭＳ Ｐゴシック" charset="0"/>
              </a:rPr>
              <a:t>double	8	8	8</a:t>
            </a:r>
          </a:p>
          <a:p>
            <a:pPr lvl="2" defTabSz="690563">
              <a:tabLst>
                <a:tab pos="4113213" algn="r"/>
                <a:tab pos="6176963" algn="r"/>
                <a:tab pos="7778750" algn="r"/>
              </a:tabLst>
              <a:defRPr/>
            </a:pPr>
            <a:r>
              <a:rPr lang="en-US" sz="2000" dirty="0">
                <a:ea typeface="ＭＳ Ｐゴシック" charset="0"/>
              </a:rPr>
              <a:t>long double	8	10/12	16</a:t>
            </a:r>
          </a:p>
          <a:p>
            <a:pPr lvl="2" defTabSz="690563">
              <a:tabLst>
                <a:tab pos="4113213" algn="r"/>
                <a:tab pos="6176963" algn="r"/>
                <a:tab pos="7778750" algn="r"/>
              </a:tabLst>
              <a:defRPr/>
            </a:pPr>
            <a:r>
              <a:rPr lang="en-US" sz="2000" dirty="0">
                <a:ea typeface="ＭＳ Ｐゴシック" charset="0"/>
              </a:rPr>
              <a:t>char *	4	4	8</a:t>
            </a:r>
            <a:br>
              <a:rPr lang="en-US" sz="2000" dirty="0">
                <a:ea typeface="ＭＳ Ｐゴシック" charset="0"/>
              </a:rPr>
            </a:br>
            <a:r>
              <a:rPr lang="en-US" sz="2000" i="1" dirty="0">
                <a:solidFill>
                  <a:srgbClr val="3333FF"/>
                </a:solidFill>
                <a:ea typeface="ＭＳ Ｐゴシック" charset="0"/>
              </a:rPr>
              <a:t>Or any other pointer</a:t>
            </a:r>
          </a:p>
        </p:txBody>
      </p:sp>
    </p:spTree>
    <p:extLst>
      <p:ext uri="{BB962C8B-B14F-4D97-AF65-F5344CB8AC3E}">
        <p14:creationId xmlns:p14="http://schemas.microsoft.com/office/powerpoint/2010/main" val="319178993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ea typeface="ＭＳ Ｐゴシック" charset="0"/>
                <a:cs typeface="ＭＳ Ｐゴシック" charset="0"/>
              </a:rPr>
              <a:t>Intel x86 Processors</a:t>
            </a:r>
          </a:p>
        </p:txBody>
      </p:sp>
      <p:sp>
        <p:nvSpPr>
          <p:cNvPr id="142339" name="Rectangle 3"/>
          <p:cNvSpPr>
            <a:spLocks noGrp="1" noChangeArrowheads="1"/>
          </p:cNvSpPr>
          <p:nvPr>
            <p:ph idx="1"/>
          </p:nvPr>
        </p:nvSpPr>
        <p:spPr>
          <a:xfrm>
            <a:off x="381000" y="1362075"/>
            <a:ext cx="7896225" cy="4972050"/>
          </a:xfrm>
        </p:spPr>
        <p:txBody>
          <a:bodyPr lIns="90487" tIns="44450" rIns="90487" bIns="44450"/>
          <a:lstStyle/>
          <a:p>
            <a:pPr>
              <a:defRPr/>
            </a:pPr>
            <a:r>
              <a:rPr lang="en-US" dirty="0">
                <a:ea typeface="ＭＳ Ｐゴシック" charset="0"/>
                <a:cs typeface="ＭＳ Ｐゴシック" charset="0"/>
              </a:rPr>
              <a:t>Totally dominate </a:t>
            </a:r>
            <a:r>
              <a:rPr lang="en-US" dirty="0" smtClean="0">
                <a:ea typeface="ＭＳ Ｐゴシック" charset="0"/>
                <a:cs typeface="ＭＳ Ｐゴシック" charset="0"/>
              </a:rPr>
              <a:t>PC computer </a:t>
            </a:r>
            <a:r>
              <a:rPr lang="en-US" dirty="0">
                <a:ea typeface="ＭＳ Ｐゴシック" charset="0"/>
                <a:cs typeface="ＭＳ Ｐゴシック" charset="0"/>
              </a:rPr>
              <a:t>market</a:t>
            </a:r>
          </a:p>
          <a:p>
            <a:pPr>
              <a:defRPr/>
            </a:pPr>
            <a:r>
              <a:rPr lang="en-US" dirty="0">
                <a:ea typeface="ＭＳ Ｐゴシック" charset="0"/>
                <a:cs typeface="ＭＳ Ｐゴシック" charset="0"/>
              </a:rPr>
              <a:t>Evolutionary design</a:t>
            </a:r>
          </a:p>
          <a:p>
            <a:pPr lvl="1">
              <a:defRPr/>
            </a:pPr>
            <a:r>
              <a:rPr lang="en-US" dirty="0">
                <a:ea typeface="ＭＳ Ｐゴシック" charset="0"/>
              </a:rPr>
              <a:t>Backwards compatible up until </a:t>
            </a:r>
            <a:r>
              <a:rPr lang="en-US" dirty="0" smtClean="0">
                <a:ea typeface="ＭＳ Ｐゴシック" charset="0"/>
              </a:rPr>
              <a:t>8086 16-bit CPU, </a:t>
            </a:r>
            <a:r>
              <a:rPr lang="en-US" dirty="0">
                <a:ea typeface="ＭＳ Ｐゴシック" charset="0"/>
              </a:rPr>
              <a:t>introduced in </a:t>
            </a:r>
            <a:r>
              <a:rPr lang="en-US" dirty="0" smtClean="0">
                <a:ea typeface="ＭＳ Ｐゴシック" charset="0"/>
              </a:rPr>
              <a:t>1978</a:t>
            </a:r>
          </a:p>
          <a:p>
            <a:pPr lvl="1">
              <a:defRPr/>
            </a:pPr>
            <a:r>
              <a:rPr lang="en-US" dirty="0" smtClean="0">
                <a:ea typeface="ＭＳ Ｐゴシック" charset="0"/>
              </a:rPr>
              <a:t>Then 80286, 80386, 80486, Pentium, …, Intel Core i7 – hence the name x86</a:t>
            </a:r>
            <a:endParaRPr lang="en-US" dirty="0">
              <a:ea typeface="ＭＳ Ｐゴシック" charset="0"/>
            </a:endParaRPr>
          </a:p>
          <a:p>
            <a:pPr lvl="1">
              <a:defRPr/>
            </a:pPr>
            <a:r>
              <a:rPr lang="en-US" dirty="0">
                <a:ea typeface="ＭＳ Ｐゴシック" charset="0"/>
              </a:rPr>
              <a:t>Added more features as time goes on</a:t>
            </a:r>
          </a:p>
          <a:p>
            <a:pPr>
              <a:defRPr/>
            </a:pPr>
            <a:r>
              <a:rPr lang="en-US" dirty="0">
                <a:ea typeface="ＭＳ Ｐゴシック" charset="0"/>
                <a:cs typeface="ＭＳ Ｐゴシック" charset="0"/>
              </a:rPr>
              <a:t>Complex instruction set computer (CISC)</a:t>
            </a:r>
          </a:p>
          <a:p>
            <a:pPr lvl="1">
              <a:defRPr/>
            </a:pPr>
            <a:r>
              <a:rPr lang="en-US" dirty="0">
                <a:ea typeface="ＭＳ Ｐゴシック" charset="0"/>
              </a:rPr>
              <a:t>Many different instructions with many different formats</a:t>
            </a:r>
          </a:p>
          <a:p>
            <a:pPr lvl="2">
              <a:defRPr/>
            </a:pPr>
            <a:r>
              <a:rPr lang="en-US" sz="2000" dirty="0">
                <a:ea typeface="ＭＳ Ｐゴシック" charset="0"/>
              </a:rPr>
              <a:t>But, only small subset encountered with Linux programs</a:t>
            </a:r>
          </a:p>
          <a:p>
            <a:pPr lvl="1">
              <a:defRPr/>
            </a:pPr>
            <a:r>
              <a:rPr lang="en-US" dirty="0">
                <a:ea typeface="ＭＳ Ｐゴシック" charset="0"/>
              </a:rPr>
              <a:t>Hard to match performance of Reduced Instruction Set Computers (RISC)</a:t>
            </a:r>
          </a:p>
          <a:p>
            <a:pPr lvl="1">
              <a:defRPr/>
            </a:pPr>
            <a:r>
              <a:rPr lang="en-US" dirty="0">
                <a:ea typeface="ＭＳ Ｐゴシック" charset="0"/>
              </a:rPr>
              <a:t>But, Intel has done just that!</a:t>
            </a:r>
          </a:p>
        </p:txBody>
      </p:sp>
      <p:pic>
        <p:nvPicPr>
          <p:cNvPr id="4710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000" y="914400"/>
            <a:ext cx="27940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fade">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fade">
                                      <p:cBhvr>
                                        <p:cTn id="12" dur="500"/>
                                        <p:tgtEl>
                                          <p:spTgt spid="14233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animEffect transition="in" filter="fade">
                                      <p:cBhvr>
                                        <p:cTn id="15" dur="500"/>
                                        <p:tgtEl>
                                          <p:spTgt spid="14233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2339">
                                            <p:txEl>
                                              <p:pRg st="3" end="3"/>
                                            </p:txEl>
                                          </p:spTgt>
                                        </p:tgtEl>
                                        <p:attrNameLst>
                                          <p:attrName>style.visibility</p:attrName>
                                        </p:attrNameLst>
                                      </p:cBhvr>
                                      <p:to>
                                        <p:strVal val="visible"/>
                                      </p:to>
                                    </p:set>
                                    <p:animEffect transition="in" filter="fade">
                                      <p:cBhvr>
                                        <p:cTn id="18" dur="500"/>
                                        <p:tgtEl>
                                          <p:spTgt spid="14233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2339">
                                            <p:txEl>
                                              <p:pRg st="4" end="4"/>
                                            </p:txEl>
                                          </p:spTgt>
                                        </p:tgtEl>
                                        <p:attrNameLst>
                                          <p:attrName>style.visibility</p:attrName>
                                        </p:attrNameLst>
                                      </p:cBhvr>
                                      <p:to>
                                        <p:strVal val="visible"/>
                                      </p:to>
                                    </p:set>
                                    <p:animEffect transition="in" filter="fade">
                                      <p:cBhvr>
                                        <p:cTn id="21" dur="500"/>
                                        <p:tgtEl>
                                          <p:spTgt spid="14233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2339">
                                            <p:txEl>
                                              <p:pRg st="5" end="5"/>
                                            </p:txEl>
                                          </p:spTgt>
                                        </p:tgtEl>
                                        <p:attrNameLst>
                                          <p:attrName>style.visibility</p:attrName>
                                        </p:attrNameLst>
                                      </p:cBhvr>
                                      <p:to>
                                        <p:strVal val="visible"/>
                                      </p:to>
                                    </p:set>
                                    <p:animEffect transition="in" filter="fade">
                                      <p:cBhvr>
                                        <p:cTn id="26" dur="500"/>
                                        <p:tgtEl>
                                          <p:spTgt spid="14233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2339">
                                            <p:txEl>
                                              <p:pRg st="6" end="6"/>
                                            </p:txEl>
                                          </p:spTgt>
                                        </p:tgtEl>
                                        <p:attrNameLst>
                                          <p:attrName>style.visibility</p:attrName>
                                        </p:attrNameLst>
                                      </p:cBhvr>
                                      <p:to>
                                        <p:strVal val="visible"/>
                                      </p:to>
                                    </p:set>
                                    <p:animEffect transition="in" filter="fade">
                                      <p:cBhvr>
                                        <p:cTn id="29" dur="500"/>
                                        <p:tgtEl>
                                          <p:spTgt spid="14233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2339">
                                            <p:txEl>
                                              <p:pRg st="7" end="7"/>
                                            </p:txEl>
                                          </p:spTgt>
                                        </p:tgtEl>
                                        <p:attrNameLst>
                                          <p:attrName>style.visibility</p:attrName>
                                        </p:attrNameLst>
                                      </p:cBhvr>
                                      <p:to>
                                        <p:strVal val="visible"/>
                                      </p:to>
                                    </p:set>
                                    <p:animEffect transition="in" filter="fade">
                                      <p:cBhvr>
                                        <p:cTn id="32" dur="500"/>
                                        <p:tgtEl>
                                          <p:spTgt spid="14233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2339">
                                            <p:txEl>
                                              <p:pRg st="8" end="8"/>
                                            </p:txEl>
                                          </p:spTgt>
                                        </p:tgtEl>
                                        <p:attrNameLst>
                                          <p:attrName>style.visibility</p:attrName>
                                        </p:attrNameLst>
                                      </p:cBhvr>
                                      <p:to>
                                        <p:strVal val="visible"/>
                                      </p:to>
                                    </p:set>
                                    <p:animEffect transition="in" filter="fade">
                                      <p:cBhvr>
                                        <p:cTn id="35" dur="500"/>
                                        <p:tgtEl>
                                          <p:spTgt spid="14233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2339">
                                            <p:txEl>
                                              <p:pRg st="9" end="9"/>
                                            </p:txEl>
                                          </p:spTgt>
                                        </p:tgtEl>
                                        <p:attrNameLst>
                                          <p:attrName>style.visibility</p:attrName>
                                        </p:attrNameLst>
                                      </p:cBhvr>
                                      <p:to>
                                        <p:strVal val="visible"/>
                                      </p:to>
                                    </p:set>
                                    <p:animEffect transition="in" filter="fade">
                                      <p:cBhvr>
                                        <p:cTn id="38" dur="500"/>
                                        <p:tgtEl>
                                          <p:spTgt spid="142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85800" y="304800"/>
            <a:ext cx="6070600" cy="573088"/>
          </a:xfrm>
        </p:spPr>
        <p:txBody>
          <a:bodyPr/>
          <a:lstStyle/>
          <a:p>
            <a:pPr eaLnBrk="1" hangingPunct="1">
              <a:defRPr/>
            </a:pPr>
            <a:r>
              <a:rPr lang="en-US"/>
              <a:t>Whose Assembler?</a:t>
            </a:r>
          </a:p>
        </p:txBody>
      </p:sp>
      <p:sp>
        <p:nvSpPr>
          <p:cNvPr id="173059" name="Rectangle 3"/>
          <p:cNvSpPr>
            <a:spLocks noGrp="1" noChangeArrowheads="1"/>
          </p:cNvSpPr>
          <p:nvPr>
            <p:ph type="body" idx="1"/>
          </p:nvPr>
        </p:nvSpPr>
        <p:spPr>
          <a:xfrm>
            <a:off x="290513" y="2971800"/>
            <a:ext cx="8701087" cy="3473450"/>
          </a:xfrm>
        </p:spPr>
        <p:txBody>
          <a:bodyPr/>
          <a:lstStyle/>
          <a:p>
            <a:pPr marL="223838" indent="-223838" defTabSz="895350" eaLnBrk="1" hangingPunct="1">
              <a:buFont typeface="Wingdings" charset="2"/>
              <a:buNone/>
              <a:tabLst>
                <a:tab pos="3721100" algn="l"/>
              </a:tabLst>
              <a:defRPr/>
            </a:pPr>
            <a:r>
              <a:rPr lang="en-US" dirty="0"/>
              <a:t>Intel/Microsoft Differs from </a:t>
            </a:r>
            <a:r>
              <a:rPr lang="en-US" dirty="0" smtClean="0"/>
              <a:t>GAS in syntax</a:t>
            </a:r>
            <a:endParaRPr lang="en-US" dirty="0"/>
          </a:p>
          <a:p>
            <a:pPr marL="560388" lvl="1" indent="-222250" defTabSz="895350" eaLnBrk="1" hangingPunct="1">
              <a:buFont typeface="Wingdings" charset="2"/>
              <a:buChar char="n"/>
              <a:tabLst>
                <a:tab pos="3721100" algn="l"/>
              </a:tabLst>
              <a:defRPr/>
            </a:pPr>
            <a:r>
              <a:rPr lang="en-US" dirty="0"/>
              <a:t>Operands listed in opposite order</a:t>
            </a:r>
          </a:p>
          <a:p>
            <a:pPr marL="839788" lvl="2" indent="-165100" defTabSz="895350" eaLnBrk="1" hangingPunct="1">
              <a:buFont typeface="Wingdings" charset="2"/>
              <a:buNone/>
              <a:tabLst>
                <a:tab pos="3721100" algn="l"/>
              </a:tabLst>
              <a:defRPr/>
            </a:pPr>
            <a:r>
              <a:rPr lang="en-US" sz="1800" dirty="0" err="1">
                <a:latin typeface="Courier New" charset="0"/>
              </a:rPr>
              <a:t>mov</a:t>
            </a:r>
            <a:r>
              <a:rPr lang="en-US" sz="1800" dirty="0"/>
              <a:t> </a:t>
            </a:r>
            <a:r>
              <a:rPr lang="en-US" sz="1800" dirty="0" err="1"/>
              <a:t>Dest</a:t>
            </a:r>
            <a:r>
              <a:rPr lang="en-US" sz="1800" dirty="0"/>
              <a:t>, </a:t>
            </a:r>
            <a:r>
              <a:rPr lang="en-US" sz="1800" dirty="0" err="1"/>
              <a:t>Src</a:t>
            </a:r>
            <a:r>
              <a:rPr lang="en-US" sz="1800" dirty="0"/>
              <a:t>	 </a:t>
            </a:r>
            <a:r>
              <a:rPr lang="en-US" sz="1800" dirty="0" err="1">
                <a:solidFill>
                  <a:srgbClr val="FF0000"/>
                </a:solidFill>
                <a:latin typeface="Courier New" charset="0"/>
              </a:rPr>
              <a:t>movl</a:t>
            </a:r>
            <a:r>
              <a:rPr lang="en-US" sz="1800" dirty="0">
                <a:solidFill>
                  <a:srgbClr val="FF0000"/>
                </a:solidFill>
              </a:rPr>
              <a:t> </a:t>
            </a:r>
            <a:r>
              <a:rPr lang="en-US" sz="1800" dirty="0" err="1">
                <a:solidFill>
                  <a:srgbClr val="FF0000"/>
                </a:solidFill>
              </a:rPr>
              <a:t>Src</a:t>
            </a:r>
            <a:r>
              <a:rPr lang="en-US" sz="1800" dirty="0">
                <a:solidFill>
                  <a:srgbClr val="FF0000"/>
                </a:solidFill>
              </a:rPr>
              <a:t>, </a:t>
            </a:r>
            <a:r>
              <a:rPr lang="en-US" sz="1800" dirty="0" err="1">
                <a:solidFill>
                  <a:srgbClr val="FF0000"/>
                </a:solidFill>
              </a:rPr>
              <a:t>Dest</a:t>
            </a:r>
            <a:endParaRPr lang="en-US" sz="1800" dirty="0">
              <a:solidFill>
                <a:srgbClr val="FF0000"/>
              </a:solidFill>
            </a:endParaRPr>
          </a:p>
          <a:p>
            <a:pPr marL="560388" lvl="1" indent="-222250" defTabSz="895350" eaLnBrk="1" hangingPunct="1">
              <a:buFont typeface="Wingdings" charset="2"/>
              <a:buChar char="n"/>
              <a:tabLst>
                <a:tab pos="3721100" algn="l"/>
              </a:tabLst>
              <a:defRPr/>
            </a:pPr>
            <a:r>
              <a:rPr lang="en-US" dirty="0"/>
              <a:t>Constants not preceded by ‘$’, Denote hex with ‘h’ at end</a:t>
            </a:r>
          </a:p>
          <a:p>
            <a:pPr marL="839788" lvl="2" indent="-165100" defTabSz="895350" eaLnBrk="1" hangingPunct="1">
              <a:buFont typeface="Wingdings" charset="2"/>
              <a:buNone/>
              <a:tabLst>
                <a:tab pos="3721100" algn="l"/>
              </a:tabLst>
              <a:defRPr/>
            </a:pPr>
            <a:r>
              <a:rPr lang="en-US" sz="1800" dirty="0">
                <a:latin typeface="Courier New" charset="0"/>
              </a:rPr>
              <a:t>100h	</a:t>
            </a:r>
            <a:r>
              <a:rPr lang="en-US" sz="1800" dirty="0">
                <a:solidFill>
                  <a:srgbClr val="FF0000"/>
                </a:solidFill>
                <a:latin typeface="Courier New" charset="0"/>
              </a:rPr>
              <a:t>$0x100</a:t>
            </a:r>
            <a:endParaRPr lang="en-US" sz="1800" dirty="0">
              <a:solidFill>
                <a:srgbClr val="FF0000"/>
              </a:solidFill>
            </a:endParaRPr>
          </a:p>
          <a:p>
            <a:pPr marL="560388" lvl="1" indent="-222250" defTabSz="895350" eaLnBrk="1" hangingPunct="1">
              <a:buFont typeface="Wingdings" charset="2"/>
              <a:buChar char="n"/>
              <a:tabLst>
                <a:tab pos="3721100" algn="l"/>
              </a:tabLst>
              <a:defRPr/>
            </a:pPr>
            <a:r>
              <a:rPr lang="en-US" dirty="0"/>
              <a:t>Operand size indicated by operands rather than operator suffix</a:t>
            </a:r>
          </a:p>
          <a:p>
            <a:pPr marL="839788" lvl="2" indent="-165100" defTabSz="895350" eaLnBrk="1" hangingPunct="1">
              <a:buFont typeface="Wingdings" charset="2"/>
              <a:buNone/>
              <a:tabLst>
                <a:tab pos="3721100" algn="l"/>
              </a:tabLst>
              <a:defRPr/>
            </a:pPr>
            <a:r>
              <a:rPr lang="en-US" sz="1800" dirty="0">
                <a:latin typeface="Courier New" charset="0"/>
              </a:rPr>
              <a:t>sub	</a:t>
            </a:r>
            <a:r>
              <a:rPr lang="en-US" sz="1800" dirty="0" err="1">
                <a:solidFill>
                  <a:srgbClr val="FF0000"/>
                </a:solidFill>
                <a:latin typeface="Courier New" charset="0"/>
              </a:rPr>
              <a:t>subl</a:t>
            </a:r>
            <a:endParaRPr lang="en-US" sz="1800" dirty="0">
              <a:solidFill>
                <a:srgbClr val="FF0000"/>
              </a:solidFill>
              <a:latin typeface="Courier New" charset="0"/>
            </a:endParaRPr>
          </a:p>
          <a:p>
            <a:pPr marL="560388" lvl="1" indent="-222250" defTabSz="895350" eaLnBrk="1" hangingPunct="1">
              <a:buFont typeface="Wingdings" charset="2"/>
              <a:buChar char="n"/>
              <a:tabLst>
                <a:tab pos="3721100" algn="l"/>
              </a:tabLst>
              <a:defRPr/>
            </a:pPr>
            <a:r>
              <a:rPr lang="en-US" dirty="0"/>
              <a:t>Addressing format shows effective address computation</a:t>
            </a:r>
          </a:p>
          <a:p>
            <a:pPr marL="839788" lvl="2" indent="-165100" defTabSz="895350" eaLnBrk="1" hangingPunct="1">
              <a:buFont typeface="Wingdings" charset="2"/>
              <a:buNone/>
              <a:tabLst>
                <a:tab pos="3721100" algn="l"/>
              </a:tabLst>
              <a:defRPr/>
            </a:pPr>
            <a:r>
              <a:rPr lang="en-US" sz="1800" dirty="0">
                <a:latin typeface="Courier New" charset="0"/>
              </a:rPr>
              <a:t>[</a:t>
            </a:r>
            <a:r>
              <a:rPr lang="en-US" sz="1800" dirty="0" err="1">
                <a:latin typeface="Courier New" charset="0"/>
              </a:rPr>
              <a:t>eax</a:t>
            </a:r>
            <a:r>
              <a:rPr lang="en-US" sz="1800" dirty="0">
                <a:latin typeface="Courier New" charset="0"/>
              </a:rPr>
              <a:t>*4+100h]	</a:t>
            </a:r>
            <a:r>
              <a:rPr lang="en-US" sz="1800" dirty="0">
                <a:solidFill>
                  <a:srgbClr val="FF0000"/>
                </a:solidFill>
                <a:latin typeface="Courier New" charset="0"/>
              </a:rPr>
              <a:t>$0x100(,%eax,4)</a:t>
            </a:r>
          </a:p>
        </p:txBody>
      </p:sp>
      <p:sp>
        <p:nvSpPr>
          <p:cNvPr id="152579" name="Rectangle 4"/>
          <p:cNvSpPr>
            <a:spLocks noChangeArrowheads="1"/>
          </p:cNvSpPr>
          <p:nvPr/>
        </p:nvSpPr>
        <p:spPr bwMode="auto">
          <a:xfrm>
            <a:off x="457200" y="1676400"/>
            <a:ext cx="4572000" cy="1200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685800" algn="l"/>
                <a:tab pos="4406900" algn="l"/>
              </a:tabLst>
            </a:pPr>
            <a:r>
              <a:rPr lang="en-US" sz="1800">
                <a:solidFill>
                  <a:srgbClr val="000066"/>
                </a:solidFill>
                <a:latin typeface="Courier New" charset="0"/>
              </a:rPr>
              <a:t>lea	eax,[ecx+ecx*2]</a:t>
            </a:r>
          </a:p>
          <a:p>
            <a:pPr algn="l">
              <a:lnSpc>
                <a:spcPct val="100000"/>
              </a:lnSpc>
              <a:tabLst>
                <a:tab pos="685800" algn="l"/>
                <a:tab pos="4406900" algn="l"/>
              </a:tabLst>
            </a:pPr>
            <a:r>
              <a:rPr lang="en-US" sz="1800">
                <a:solidFill>
                  <a:srgbClr val="000066"/>
                </a:solidFill>
                <a:latin typeface="Courier New" charset="0"/>
              </a:rPr>
              <a:t>sub	esp,8</a:t>
            </a:r>
          </a:p>
          <a:p>
            <a:pPr algn="l">
              <a:lnSpc>
                <a:spcPct val="100000"/>
              </a:lnSpc>
              <a:tabLst>
                <a:tab pos="685800" algn="l"/>
                <a:tab pos="4406900" algn="l"/>
              </a:tabLst>
            </a:pPr>
            <a:r>
              <a:rPr lang="en-US" sz="1800">
                <a:solidFill>
                  <a:srgbClr val="000066"/>
                </a:solidFill>
                <a:latin typeface="Courier New" charset="0"/>
              </a:rPr>
              <a:t>cmp	dword ptr [ebp-8],0</a:t>
            </a:r>
          </a:p>
          <a:p>
            <a:pPr algn="l">
              <a:lnSpc>
                <a:spcPct val="100000"/>
              </a:lnSpc>
              <a:tabLst>
                <a:tab pos="685800" algn="l"/>
                <a:tab pos="4406900" algn="l"/>
              </a:tabLst>
            </a:pPr>
            <a:r>
              <a:rPr lang="en-US" sz="1800">
                <a:solidFill>
                  <a:srgbClr val="000066"/>
                </a:solidFill>
                <a:latin typeface="Courier New" charset="0"/>
              </a:rPr>
              <a:t>mov	eax,dword ptr [eax*4+100h]</a:t>
            </a:r>
          </a:p>
        </p:txBody>
      </p:sp>
      <p:sp>
        <p:nvSpPr>
          <p:cNvPr id="152580" name="Rectangle 5"/>
          <p:cNvSpPr>
            <a:spLocks noChangeArrowheads="1"/>
          </p:cNvSpPr>
          <p:nvPr/>
        </p:nvSpPr>
        <p:spPr bwMode="auto">
          <a:xfrm>
            <a:off x="5181600" y="1676400"/>
            <a:ext cx="3657600" cy="1200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685800" algn="l"/>
                <a:tab pos="1485900" algn="l"/>
              </a:tabLst>
            </a:pPr>
            <a:r>
              <a:rPr lang="en-US" sz="1800">
                <a:solidFill>
                  <a:srgbClr val="000066"/>
                </a:solidFill>
                <a:latin typeface="Courier New" charset="0"/>
              </a:rPr>
              <a:t>leal	(%ecx,%ecx,2),%eax</a:t>
            </a:r>
          </a:p>
          <a:p>
            <a:pPr algn="l">
              <a:lnSpc>
                <a:spcPct val="100000"/>
              </a:lnSpc>
              <a:tabLst>
                <a:tab pos="685800" algn="l"/>
                <a:tab pos="1485900" algn="l"/>
              </a:tabLst>
            </a:pPr>
            <a:r>
              <a:rPr lang="en-US" sz="1800">
                <a:solidFill>
                  <a:srgbClr val="000066"/>
                </a:solidFill>
                <a:latin typeface="Courier New" charset="0"/>
              </a:rPr>
              <a:t>subl	$8,%esp</a:t>
            </a:r>
          </a:p>
          <a:p>
            <a:pPr algn="l">
              <a:lnSpc>
                <a:spcPct val="100000"/>
              </a:lnSpc>
              <a:tabLst>
                <a:tab pos="685800" algn="l"/>
                <a:tab pos="1485900" algn="l"/>
              </a:tabLst>
            </a:pPr>
            <a:r>
              <a:rPr lang="en-US" sz="1800">
                <a:solidFill>
                  <a:srgbClr val="000066"/>
                </a:solidFill>
                <a:latin typeface="Courier New" charset="0"/>
              </a:rPr>
              <a:t>cmpl	$0,-8(%ebp)</a:t>
            </a:r>
          </a:p>
          <a:p>
            <a:pPr algn="l">
              <a:lnSpc>
                <a:spcPct val="100000"/>
              </a:lnSpc>
              <a:tabLst>
                <a:tab pos="685800" algn="l"/>
                <a:tab pos="1485900" algn="l"/>
              </a:tabLst>
            </a:pPr>
            <a:r>
              <a:rPr lang="en-US" sz="1800">
                <a:solidFill>
                  <a:srgbClr val="000066"/>
                </a:solidFill>
                <a:latin typeface="Courier New" charset="0"/>
              </a:rPr>
              <a:t>movl	$0x100(,%eax,4),%eax</a:t>
            </a:r>
          </a:p>
        </p:txBody>
      </p:sp>
      <p:sp>
        <p:nvSpPr>
          <p:cNvPr id="152581" name="Text Box 6"/>
          <p:cNvSpPr txBox="1">
            <a:spLocks noChangeArrowheads="1"/>
          </p:cNvSpPr>
          <p:nvPr/>
        </p:nvSpPr>
        <p:spPr bwMode="auto">
          <a:xfrm>
            <a:off x="457200" y="1143000"/>
            <a:ext cx="338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000066"/>
                </a:solidFill>
              </a:rPr>
              <a:t>Intel/Microsoft Format</a:t>
            </a:r>
          </a:p>
        </p:txBody>
      </p:sp>
      <p:sp>
        <p:nvSpPr>
          <p:cNvPr id="152582" name="Text Box 7"/>
          <p:cNvSpPr txBox="1">
            <a:spLocks noChangeArrowheads="1"/>
          </p:cNvSpPr>
          <p:nvPr/>
        </p:nvSpPr>
        <p:spPr bwMode="auto">
          <a:xfrm>
            <a:off x="5181600" y="1143000"/>
            <a:ext cx="2681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FF0000"/>
                </a:solidFill>
              </a:rPr>
              <a:t>GAS/Gnu Format</a:t>
            </a:r>
          </a:p>
        </p:txBody>
      </p:sp>
    </p:spTree>
    <p:extLst>
      <p:ext uri="{BB962C8B-B14F-4D97-AF65-F5344CB8AC3E}">
        <p14:creationId xmlns:p14="http://schemas.microsoft.com/office/powerpoint/2010/main" val="36793887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dissolve">
                                      <p:cBhvr>
                                        <p:cTn id="7" dur="500"/>
                                        <p:tgtEl>
                                          <p:spTgt spid="173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3059">
                                            <p:txEl>
                                              <p:pRg st="1" end="1"/>
                                            </p:txEl>
                                          </p:spTgt>
                                        </p:tgtEl>
                                        <p:attrNameLst>
                                          <p:attrName>style.visibility</p:attrName>
                                        </p:attrNameLst>
                                      </p:cBhvr>
                                      <p:to>
                                        <p:strVal val="visible"/>
                                      </p:to>
                                    </p:set>
                                    <p:animEffect transition="in" filter="dissolve">
                                      <p:cBhvr>
                                        <p:cTn id="12" dur="500"/>
                                        <p:tgtEl>
                                          <p:spTgt spid="17305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3059">
                                            <p:txEl>
                                              <p:pRg st="2" end="2"/>
                                            </p:txEl>
                                          </p:spTgt>
                                        </p:tgtEl>
                                        <p:attrNameLst>
                                          <p:attrName>style.visibility</p:attrName>
                                        </p:attrNameLst>
                                      </p:cBhvr>
                                      <p:to>
                                        <p:strVal val="visible"/>
                                      </p:to>
                                    </p:set>
                                    <p:animEffect transition="in" filter="dissolve">
                                      <p:cBhvr>
                                        <p:cTn id="15" dur="500"/>
                                        <p:tgtEl>
                                          <p:spTgt spid="17305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3059">
                                            <p:txEl>
                                              <p:pRg st="3" end="3"/>
                                            </p:txEl>
                                          </p:spTgt>
                                        </p:tgtEl>
                                        <p:attrNameLst>
                                          <p:attrName>style.visibility</p:attrName>
                                        </p:attrNameLst>
                                      </p:cBhvr>
                                      <p:to>
                                        <p:strVal val="visible"/>
                                      </p:to>
                                    </p:set>
                                    <p:animEffect transition="in" filter="dissolve">
                                      <p:cBhvr>
                                        <p:cTn id="20" dur="500"/>
                                        <p:tgtEl>
                                          <p:spTgt spid="173059">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73059">
                                            <p:txEl>
                                              <p:pRg st="4" end="4"/>
                                            </p:txEl>
                                          </p:spTgt>
                                        </p:tgtEl>
                                        <p:attrNameLst>
                                          <p:attrName>style.visibility</p:attrName>
                                        </p:attrNameLst>
                                      </p:cBhvr>
                                      <p:to>
                                        <p:strVal val="visible"/>
                                      </p:to>
                                    </p:set>
                                    <p:animEffect transition="in" filter="dissolve">
                                      <p:cBhvr>
                                        <p:cTn id="23" dur="500"/>
                                        <p:tgtEl>
                                          <p:spTgt spid="17305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73059">
                                            <p:txEl>
                                              <p:pRg st="5" end="5"/>
                                            </p:txEl>
                                          </p:spTgt>
                                        </p:tgtEl>
                                        <p:attrNameLst>
                                          <p:attrName>style.visibility</p:attrName>
                                        </p:attrNameLst>
                                      </p:cBhvr>
                                      <p:to>
                                        <p:strVal val="visible"/>
                                      </p:to>
                                    </p:set>
                                    <p:animEffect transition="in" filter="dissolve">
                                      <p:cBhvr>
                                        <p:cTn id="28" dur="500"/>
                                        <p:tgtEl>
                                          <p:spTgt spid="173059">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3059">
                                            <p:txEl>
                                              <p:pRg st="6" end="6"/>
                                            </p:txEl>
                                          </p:spTgt>
                                        </p:tgtEl>
                                        <p:attrNameLst>
                                          <p:attrName>style.visibility</p:attrName>
                                        </p:attrNameLst>
                                      </p:cBhvr>
                                      <p:to>
                                        <p:strVal val="visible"/>
                                      </p:to>
                                    </p:set>
                                    <p:animEffect transition="in" filter="dissolve">
                                      <p:cBhvr>
                                        <p:cTn id="31" dur="500"/>
                                        <p:tgtEl>
                                          <p:spTgt spid="17305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73059">
                                            <p:txEl>
                                              <p:pRg st="7" end="7"/>
                                            </p:txEl>
                                          </p:spTgt>
                                        </p:tgtEl>
                                        <p:attrNameLst>
                                          <p:attrName>style.visibility</p:attrName>
                                        </p:attrNameLst>
                                      </p:cBhvr>
                                      <p:to>
                                        <p:strVal val="visible"/>
                                      </p:to>
                                    </p:set>
                                    <p:animEffect transition="in" filter="dissolve">
                                      <p:cBhvr>
                                        <p:cTn id="36" dur="500"/>
                                        <p:tgtEl>
                                          <p:spTgt spid="173059">
                                            <p:txEl>
                                              <p:pRg st="7" end="7"/>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3059">
                                            <p:txEl>
                                              <p:pRg st="8" end="8"/>
                                            </p:txEl>
                                          </p:spTgt>
                                        </p:tgtEl>
                                        <p:attrNameLst>
                                          <p:attrName>style.visibility</p:attrName>
                                        </p:attrNameLst>
                                      </p:cBhvr>
                                      <p:to>
                                        <p:strVal val="visible"/>
                                      </p:to>
                                    </p:set>
                                    <p:animEffect transition="in" filter="dissolve">
                                      <p:cBhvr>
                                        <p:cTn id="39" dur="500"/>
                                        <p:tgtEl>
                                          <p:spTgt spid="173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rPr>
              <a:t>Assembly Language</a:t>
            </a:r>
            <a:endParaRPr lang="en-US" dirty="0">
              <a:latin typeface="Helvetica" charset="0"/>
              <a:ea typeface="ＭＳ Ｐゴシック" charset="0"/>
            </a:endParaRPr>
          </a:p>
        </p:txBody>
      </p:sp>
      <p:sp>
        <p:nvSpPr>
          <p:cNvPr id="3" name="Content Placeholder 2"/>
          <p:cNvSpPr>
            <a:spLocks noGrp="1"/>
          </p:cNvSpPr>
          <p:nvPr>
            <p:ph idx="1"/>
          </p:nvPr>
        </p:nvSpPr>
        <p:spPr/>
        <p:txBody>
          <a:bodyPr/>
          <a:lstStyle/>
          <a:p>
            <a:pPr>
              <a:defRPr/>
            </a:pPr>
            <a:r>
              <a:rPr lang="en-US" sz="2800" dirty="0" smtClean="0">
                <a:latin typeface="Helvetica" charset="0"/>
                <a:ea typeface="ＭＳ Ｐゴシック" charset="0"/>
              </a:rPr>
              <a:t>Specific to a CPU</a:t>
            </a:r>
          </a:p>
          <a:p>
            <a:pPr lvl="1">
              <a:buClr>
                <a:srgbClr val="660033"/>
              </a:buClr>
              <a:defRPr/>
            </a:pPr>
            <a:r>
              <a:rPr lang="en-US" sz="2400" dirty="0" smtClean="0">
                <a:solidFill>
                  <a:srgbClr val="000066"/>
                </a:solidFill>
                <a:latin typeface="Helvetica" charset="0"/>
                <a:ea typeface="ＭＳ Ｐゴシック" charset="0"/>
              </a:rPr>
              <a:t>We will be using x86 assembly language</a:t>
            </a:r>
          </a:p>
          <a:p>
            <a:pPr lvl="1">
              <a:buClr>
                <a:srgbClr val="660033"/>
              </a:buClr>
              <a:defRPr/>
            </a:pPr>
            <a:r>
              <a:rPr lang="en-US" sz="2400" dirty="0" smtClean="0">
                <a:solidFill>
                  <a:srgbClr val="000066"/>
                </a:solidFill>
                <a:latin typeface="Helvetica" charset="0"/>
                <a:ea typeface="ＭＳ Ｐゴシック" charset="0"/>
              </a:rPr>
              <a:t>ARM processors will have a different assembly language, etc.</a:t>
            </a:r>
          </a:p>
          <a:p>
            <a:pPr lvl="1">
              <a:buClr>
                <a:srgbClr val="660033"/>
              </a:buClr>
              <a:defRPr/>
            </a:pPr>
            <a:r>
              <a:rPr lang="en-US" sz="2400" dirty="0" smtClean="0">
                <a:solidFill>
                  <a:srgbClr val="000066"/>
                </a:solidFill>
                <a:latin typeface="Helvetica" charset="0"/>
                <a:ea typeface="ＭＳ Ｐゴシック" charset="0"/>
              </a:rPr>
              <a:t>32-bit processors will have different assembly language than 64-bit processors</a:t>
            </a:r>
            <a:endParaRPr lang="en-US" sz="2400" dirty="0">
              <a:solidFill>
                <a:srgbClr val="000066"/>
              </a:solidFill>
              <a:latin typeface="Helvetica" charset="0"/>
              <a:ea typeface="ＭＳ Ｐゴシック" charset="0"/>
            </a:endParaRPr>
          </a:p>
          <a:p>
            <a:pPr>
              <a:defRPr/>
            </a:pPr>
            <a:r>
              <a:rPr lang="en-US" sz="2800" dirty="0" smtClean="0">
                <a:latin typeface="Helvetica" charset="0"/>
                <a:ea typeface="ＭＳ Ｐゴシック" charset="0"/>
              </a:rPr>
              <a:t>Different styles for x86-64 assembly code</a:t>
            </a:r>
          </a:p>
          <a:p>
            <a:pPr lvl="1">
              <a:buClr>
                <a:srgbClr val="660033"/>
              </a:buClr>
              <a:defRPr/>
            </a:pPr>
            <a:r>
              <a:rPr lang="en-US" sz="2400" dirty="0" smtClean="0">
                <a:solidFill>
                  <a:srgbClr val="000066"/>
                </a:solidFill>
                <a:latin typeface="Helvetica" charset="0"/>
                <a:ea typeface="ＭＳ Ｐゴシック" charset="0"/>
              </a:rPr>
              <a:t>We will be using </a:t>
            </a:r>
            <a:r>
              <a:rPr lang="en-US" sz="2400" dirty="0" err="1" smtClean="0">
                <a:solidFill>
                  <a:srgbClr val="000066"/>
                </a:solidFill>
                <a:latin typeface="Helvetica" charset="0"/>
                <a:ea typeface="ＭＳ Ｐゴシック" charset="0"/>
              </a:rPr>
              <a:t>gcc</a:t>
            </a:r>
            <a:r>
              <a:rPr lang="en-US" sz="2400" dirty="0" smtClean="0">
                <a:solidFill>
                  <a:srgbClr val="000066"/>
                </a:solidFill>
                <a:latin typeface="Helvetica" charset="0"/>
                <a:ea typeface="ＭＳ Ｐゴシック" charset="0"/>
              </a:rPr>
              <a:t>/GNU-style assembly language</a:t>
            </a:r>
          </a:p>
          <a:p>
            <a:pPr lvl="1">
              <a:buClr>
                <a:srgbClr val="660033"/>
              </a:buClr>
              <a:defRPr/>
            </a:pPr>
            <a:r>
              <a:rPr lang="en-US" sz="2400" dirty="0" smtClean="0">
                <a:solidFill>
                  <a:srgbClr val="000066"/>
                </a:solidFill>
                <a:latin typeface="Helvetica" charset="0"/>
                <a:ea typeface="ＭＳ Ｐゴシック" charset="0"/>
              </a:rPr>
              <a:t>There is also the Intel style of assembly language</a:t>
            </a:r>
          </a:p>
          <a:p>
            <a:pPr lvl="2">
              <a:buClr>
                <a:srgbClr val="660033"/>
              </a:buClr>
              <a:defRPr/>
            </a:pPr>
            <a:r>
              <a:rPr lang="en-US" sz="2000" dirty="0" smtClean="0">
                <a:solidFill>
                  <a:srgbClr val="000066"/>
                </a:solidFill>
                <a:latin typeface="Helvetica" charset="0"/>
                <a:ea typeface="ＭＳ Ｐゴシック" charset="0"/>
              </a:rPr>
              <a:t>Example: switches order of source and destination compared to </a:t>
            </a:r>
            <a:r>
              <a:rPr lang="en-US" sz="2000" dirty="0" err="1" smtClean="0">
                <a:solidFill>
                  <a:srgbClr val="000066"/>
                </a:solidFill>
                <a:latin typeface="Helvetica" charset="0"/>
                <a:ea typeface="ＭＳ Ｐゴシック" charset="0"/>
              </a:rPr>
              <a:t>gcc</a:t>
            </a:r>
            <a:r>
              <a:rPr lang="en-US" sz="2000" dirty="0" smtClean="0">
                <a:solidFill>
                  <a:srgbClr val="000066"/>
                </a:solidFill>
                <a:latin typeface="Helvetica" charset="0"/>
                <a:ea typeface="ＭＳ Ｐゴシック" charset="0"/>
              </a:rPr>
              <a:t>/GNU</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5800" y="304800"/>
            <a:ext cx="7226300" cy="573088"/>
          </a:xfrm>
        </p:spPr>
        <p:txBody>
          <a:bodyPr/>
          <a:lstStyle/>
          <a:p>
            <a:pPr eaLnBrk="1" hangingPunct="1">
              <a:defRPr/>
            </a:pPr>
            <a:r>
              <a:rPr lang="en-US"/>
              <a:t>Assembly Programmer’s View</a:t>
            </a:r>
          </a:p>
        </p:txBody>
      </p:sp>
      <p:sp>
        <p:nvSpPr>
          <p:cNvPr id="147459" name="Rectangle 3"/>
          <p:cNvSpPr>
            <a:spLocks noGrp="1" noChangeArrowheads="1"/>
          </p:cNvSpPr>
          <p:nvPr>
            <p:ph type="body" sz="half" idx="1"/>
          </p:nvPr>
        </p:nvSpPr>
        <p:spPr>
          <a:xfrm>
            <a:off x="290513" y="3760788"/>
            <a:ext cx="4357687" cy="2684462"/>
          </a:xfrm>
        </p:spPr>
        <p:txBody>
          <a:bodyPr/>
          <a:lstStyle/>
          <a:p>
            <a:pPr marL="0" indent="0" defTabSz="895350" eaLnBrk="1" hangingPunct="1">
              <a:buFont typeface="Wingdings" charset="2"/>
              <a:buNone/>
              <a:tabLst>
                <a:tab pos="1371600" algn="l"/>
                <a:tab pos="4572000" algn="l"/>
              </a:tabLst>
              <a:defRPr/>
            </a:pPr>
            <a:r>
              <a:rPr lang="en-US" sz="2000" dirty="0"/>
              <a:t>Programmer-Visible State</a:t>
            </a:r>
          </a:p>
          <a:p>
            <a:pPr marL="560388" lvl="1" indent="-222250" defTabSz="895350" eaLnBrk="1" hangingPunct="1">
              <a:buFont typeface="Wingdings" charset="2"/>
              <a:buChar char="n"/>
              <a:tabLst>
                <a:tab pos="1371600" algn="l"/>
                <a:tab pos="4572000" algn="l"/>
              </a:tabLst>
              <a:defRPr/>
            </a:pPr>
            <a:r>
              <a:rPr lang="en-US" sz="1800" dirty="0"/>
              <a:t>EIP	Program Counter</a:t>
            </a:r>
          </a:p>
          <a:p>
            <a:pPr marL="839788" lvl="2" indent="-165100" defTabSz="895350" eaLnBrk="1" hangingPunct="1">
              <a:buFont typeface="Wingdings" charset="2"/>
              <a:buChar char="l"/>
              <a:tabLst>
                <a:tab pos="1371600" algn="l"/>
                <a:tab pos="4572000" algn="l"/>
              </a:tabLst>
              <a:defRPr/>
            </a:pPr>
            <a:r>
              <a:rPr lang="en-US" sz="1600" dirty="0"/>
              <a:t>Address of next instruction</a:t>
            </a:r>
          </a:p>
          <a:p>
            <a:pPr marL="560388" lvl="1" indent="-222250" defTabSz="895350" eaLnBrk="1" hangingPunct="1">
              <a:buFont typeface="Wingdings" charset="2"/>
              <a:buChar char="n"/>
              <a:tabLst>
                <a:tab pos="1371600" algn="l"/>
                <a:tab pos="4572000" algn="l"/>
              </a:tabLst>
              <a:defRPr/>
            </a:pPr>
            <a:r>
              <a:rPr lang="en-US" sz="1800" dirty="0"/>
              <a:t>Register File</a:t>
            </a:r>
          </a:p>
          <a:p>
            <a:pPr marL="839788" lvl="2" indent="-165100" defTabSz="895350" eaLnBrk="1" hangingPunct="1">
              <a:buFont typeface="Wingdings" charset="2"/>
              <a:buChar char="l"/>
              <a:tabLst>
                <a:tab pos="1371600" algn="l"/>
                <a:tab pos="4572000" algn="l"/>
              </a:tabLst>
              <a:defRPr/>
            </a:pPr>
            <a:r>
              <a:rPr lang="en-US" sz="1600" dirty="0"/>
              <a:t>Heavily used program data</a:t>
            </a:r>
          </a:p>
          <a:p>
            <a:pPr marL="560388" lvl="1" indent="-222250" defTabSz="895350" eaLnBrk="1" hangingPunct="1">
              <a:buFont typeface="Wingdings" charset="2"/>
              <a:buChar char="n"/>
              <a:tabLst>
                <a:tab pos="1371600" algn="l"/>
                <a:tab pos="4572000" algn="l"/>
              </a:tabLst>
              <a:defRPr/>
            </a:pPr>
            <a:r>
              <a:rPr lang="en-US" sz="1800" dirty="0"/>
              <a:t>Condition Codes</a:t>
            </a:r>
          </a:p>
          <a:p>
            <a:pPr marL="839788" lvl="2" indent="-165100" defTabSz="895350" eaLnBrk="1" hangingPunct="1">
              <a:buFont typeface="Wingdings" charset="2"/>
              <a:buChar char="l"/>
              <a:tabLst>
                <a:tab pos="1371600" algn="l"/>
                <a:tab pos="4572000" algn="l"/>
              </a:tabLst>
              <a:defRPr/>
            </a:pPr>
            <a:r>
              <a:rPr lang="en-US" sz="1600" dirty="0"/>
              <a:t>Store status information about most recent arithmetic operation</a:t>
            </a:r>
          </a:p>
          <a:p>
            <a:pPr marL="839788" lvl="2" indent="-165100" defTabSz="895350" eaLnBrk="1" hangingPunct="1">
              <a:buFont typeface="Wingdings" charset="2"/>
              <a:buChar char="l"/>
              <a:tabLst>
                <a:tab pos="1371600" algn="l"/>
                <a:tab pos="4572000" algn="l"/>
              </a:tabLst>
              <a:defRPr/>
            </a:pPr>
            <a:r>
              <a:rPr lang="en-US" sz="1600" dirty="0"/>
              <a:t>Used for conditional branching</a:t>
            </a:r>
          </a:p>
        </p:txBody>
      </p:sp>
      <p:sp>
        <p:nvSpPr>
          <p:cNvPr id="50179" name="Rectangle 4"/>
          <p:cNvSpPr>
            <a:spLocks noChangeArrowheads="1"/>
          </p:cNvSpPr>
          <p:nvPr/>
        </p:nvSpPr>
        <p:spPr bwMode="auto">
          <a:xfrm>
            <a:off x="1219200" y="2743200"/>
            <a:ext cx="838200" cy="3048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a:solidFill>
                  <a:srgbClr val="000066"/>
                </a:solidFill>
              </a:rPr>
              <a:t>EIP</a:t>
            </a:r>
          </a:p>
        </p:txBody>
      </p:sp>
      <p:sp>
        <p:nvSpPr>
          <p:cNvPr id="50180" name="Rectangle 5"/>
          <p:cNvSpPr>
            <a:spLocks noChangeArrowheads="1"/>
          </p:cNvSpPr>
          <p:nvPr/>
        </p:nvSpPr>
        <p:spPr bwMode="auto">
          <a:xfrm>
            <a:off x="2667000" y="1447800"/>
            <a:ext cx="1371600" cy="7620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a:solidFill>
                  <a:srgbClr val="000066"/>
                </a:solidFill>
              </a:rPr>
              <a:t>Registers</a:t>
            </a:r>
          </a:p>
        </p:txBody>
      </p:sp>
      <p:sp>
        <p:nvSpPr>
          <p:cNvPr id="50181" name="Rectangle 6"/>
          <p:cNvSpPr>
            <a:spLocks noChangeArrowheads="1"/>
          </p:cNvSpPr>
          <p:nvPr/>
        </p:nvSpPr>
        <p:spPr bwMode="auto">
          <a:xfrm>
            <a:off x="1066800" y="990600"/>
            <a:ext cx="3200400" cy="2209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lstStyle/>
          <a:p>
            <a:pPr>
              <a:lnSpc>
                <a:spcPct val="100000"/>
              </a:lnSpc>
            </a:pPr>
            <a:r>
              <a:rPr lang="en-US">
                <a:solidFill>
                  <a:srgbClr val="000066"/>
                </a:solidFill>
              </a:rPr>
              <a:t>CPU</a:t>
            </a:r>
          </a:p>
        </p:txBody>
      </p:sp>
      <p:sp>
        <p:nvSpPr>
          <p:cNvPr id="50182" name="Rectangle 7"/>
          <p:cNvSpPr>
            <a:spLocks noChangeArrowheads="1"/>
          </p:cNvSpPr>
          <p:nvPr/>
        </p:nvSpPr>
        <p:spPr bwMode="auto">
          <a:xfrm>
            <a:off x="6019800" y="990600"/>
            <a:ext cx="2286000" cy="3810000"/>
          </a:xfrm>
          <a:prstGeom prst="rect">
            <a:avLst/>
          </a:prstGeom>
          <a:solidFill>
            <a:srgbClr val="FFFF99"/>
          </a:solidFill>
          <a:ln w="25400">
            <a:solidFill>
              <a:schemeClr val="tx1"/>
            </a:solidFill>
            <a:miter lim="800000"/>
            <a:headEnd/>
            <a:tailEnd/>
          </a:ln>
        </p:spPr>
        <p:txBody>
          <a:bodyPr wrap="none" anchorCtr="1"/>
          <a:lstStyle/>
          <a:p>
            <a:pPr>
              <a:lnSpc>
                <a:spcPct val="100000"/>
              </a:lnSpc>
            </a:pPr>
            <a:r>
              <a:rPr lang="en-US">
                <a:solidFill>
                  <a:srgbClr val="000066"/>
                </a:solidFill>
              </a:rPr>
              <a:t>Memory</a:t>
            </a:r>
          </a:p>
        </p:txBody>
      </p:sp>
      <p:sp>
        <p:nvSpPr>
          <p:cNvPr id="50183" name="Text Box 8"/>
          <p:cNvSpPr txBox="1">
            <a:spLocks noChangeArrowheads="1"/>
          </p:cNvSpPr>
          <p:nvPr/>
        </p:nvSpPr>
        <p:spPr bwMode="auto">
          <a:xfrm>
            <a:off x="6019800" y="1676400"/>
            <a:ext cx="22860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Object Code</a:t>
            </a:r>
          </a:p>
          <a:p>
            <a:pPr>
              <a:lnSpc>
                <a:spcPct val="100000"/>
              </a:lnSpc>
            </a:pPr>
            <a:r>
              <a:rPr lang="en-US" sz="1800" b="0">
                <a:solidFill>
                  <a:srgbClr val="000066"/>
                </a:solidFill>
              </a:rPr>
              <a:t>Program Data</a:t>
            </a:r>
          </a:p>
          <a:p>
            <a:pPr>
              <a:lnSpc>
                <a:spcPct val="100000"/>
              </a:lnSpc>
            </a:pPr>
            <a:r>
              <a:rPr lang="en-US" sz="1800" b="0">
                <a:solidFill>
                  <a:srgbClr val="000066"/>
                </a:solidFill>
              </a:rPr>
              <a:t>OS Data</a:t>
            </a:r>
          </a:p>
        </p:txBody>
      </p:sp>
      <p:sp>
        <p:nvSpPr>
          <p:cNvPr id="50184" name="Line 9"/>
          <p:cNvSpPr>
            <a:spLocks noChangeShapeType="1"/>
          </p:cNvSpPr>
          <p:nvPr/>
        </p:nvSpPr>
        <p:spPr bwMode="auto">
          <a:xfrm>
            <a:off x="4267200" y="1752600"/>
            <a:ext cx="175260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5" name="Line 10"/>
          <p:cNvSpPr>
            <a:spLocks noChangeShapeType="1"/>
          </p:cNvSpPr>
          <p:nvPr/>
        </p:nvSpPr>
        <p:spPr bwMode="auto">
          <a:xfrm>
            <a:off x="4267200" y="2286000"/>
            <a:ext cx="1752600" cy="0"/>
          </a:xfrm>
          <a:prstGeom prst="line">
            <a:avLst/>
          </a:prstGeom>
          <a:noFill/>
          <a:ln w="762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6" name="Line 11"/>
          <p:cNvSpPr>
            <a:spLocks noChangeShapeType="1"/>
          </p:cNvSpPr>
          <p:nvPr/>
        </p:nvSpPr>
        <p:spPr bwMode="auto">
          <a:xfrm>
            <a:off x="4267200" y="2819400"/>
            <a:ext cx="1752600" cy="0"/>
          </a:xfrm>
          <a:prstGeom prst="line">
            <a:avLst/>
          </a:prstGeom>
          <a:noFill/>
          <a:ln w="762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7" name="Text Box 12"/>
          <p:cNvSpPr txBox="1">
            <a:spLocks noChangeArrowheads="1"/>
          </p:cNvSpPr>
          <p:nvPr/>
        </p:nvSpPr>
        <p:spPr bwMode="auto">
          <a:xfrm>
            <a:off x="4267200" y="1346200"/>
            <a:ext cx="17526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Addresses</a:t>
            </a:r>
          </a:p>
        </p:txBody>
      </p:sp>
      <p:sp>
        <p:nvSpPr>
          <p:cNvPr id="50188" name="Text Box 13"/>
          <p:cNvSpPr txBox="1">
            <a:spLocks noChangeArrowheads="1"/>
          </p:cNvSpPr>
          <p:nvPr/>
        </p:nvSpPr>
        <p:spPr bwMode="auto">
          <a:xfrm>
            <a:off x="4267200" y="1828800"/>
            <a:ext cx="17526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Data</a:t>
            </a:r>
          </a:p>
        </p:txBody>
      </p:sp>
      <p:sp>
        <p:nvSpPr>
          <p:cNvPr id="50189" name="Text Box 14"/>
          <p:cNvSpPr txBox="1">
            <a:spLocks noChangeArrowheads="1"/>
          </p:cNvSpPr>
          <p:nvPr/>
        </p:nvSpPr>
        <p:spPr bwMode="auto">
          <a:xfrm>
            <a:off x="4343400" y="2438400"/>
            <a:ext cx="1676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Instructions</a:t>
            </a:r>
          </a:p>
        </p:txBody>
      </p:sp>
      <p:sp>
        <p:nvSpPr>
          <p:cNvPr id="50190" name="Rectangle 15"/>
          <p:cNvSpPr>
            <a:spLocks noChangeArrowheads="1"/>
          </p:cNvSpPr>
          <p:nvPr/>
        </p:nvSpPr>
        <p:spPr bwMode="auto">
          <a:xfrm>
            <a:off x="6477000" y="2971800"/>
            <a:ext cx="990600" cy="1371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rPr>
              <a:t>Call</a:t>
            </a:r>
          </a:p>
          <a:p>
            <a:pPr>
              <a:lnSpc>
                <a:spcPct val="100000"/>
              </a:lnSpc>
            </a:pPr>
            <a:r>
              <a:rPr lang="en-US">
                <a:solidFill>
                  <a:srgbClr val="000066"/>
                </a:solidFill>
              </a:rPr>
              <a:t>Stack</a:t>
            </a:r>
          </a:p>
        </p:txBody>
      </p:sp>
      <p:sp>
        <p:nvSpPr>
          <p:cNvPr id="50191" name="Rectangle 16"/>
          <p:cNvSpPr>
            <a:spLocks noChangeArrowheads="1"/>
          </p:cNvSpPr>
          <p:nvPr/>
        </p:nvSpPr>
        <p:spPr bwMode="auto">
          <a:xfrm>
            <a:off x="2667000" y="2362200"/>
            <a:ext cx="1371600" cy="685800"/>
          </a:xfrm>
          <a:prstGeom prst="rect">
            <a:avLst/>
          </a:prstGeom>
          <a:solidFill>
            <a:srgbClr val="00CCFF"/>
          </a:solidFill>
          <a:ln w="25400">
            <a:solidFill>
              <a:schemeClr val="tx1"/>
            </a:solidFill>
            <a:miter lim="800000"/>
            <a:headEnd/>
            <a:tailEnd/>
          </a:ln>
        </p:spPr>
        <p:txBody>
          <a:bodyPr wrap="none" anchor="ctr"/>
          <a:lstStyle/>
          <a:p>
            <a:pPr>
              <a:lnSpc>
                <a:spcPct val="100000"/>
              </a:lnSpc>
            </a:pPr>
            <a:r>
              <a:rPr lang="en-US">
                <a:solidFill>
                  <a:srgbClr val="000066"/>
                </a:solidFill>
              </a:rPr>
              <a:t>Condition</a:t>
            </a:r>
          </a:p>
          <a:p>
            <a:pPr>
              <a:lnSpc>
                <a:spcPct val="100000"/>
              </a:lnSpc>
            </a:pPr>
            <a:r>
              <a:rPr lang="en-US">
                <a:solidFill>
                  <a:srgbClr val="000066"/>
                </a:solidFill>
              </a:rPr>
              <a:t>Codes</a:t>
            </a:r>
          </a:p>
        </p:txBody>
      </p:sp>
      <p:sp>
        <p:nvSpPr>
          <p:cNvPr id="147473" name="Rectangle 17"/>
          <p:cNvSpPr>
            <a:spLocks noGrp="1" noChangeArrowheads="1"/>
          </p:cNvSpPr>
          <p:nvPr>
            <p:ph type="body" sz="half" idx="2"/>
          </p:nvPr>
        </p:nvSpPr>
        <p:spPr>
          <a:xfrm>
            <a:off x="4343400" y="4876800"/>
            <a:ext cx="4076700" cy="1568450"/>
          </a:xfrm>
        </p:spPr>
        <p:txBody>
          <a:bodyPr/>
          <a:lstStyle/>
          <a:p>
            <a:pPr lvl="1" eaLnBrk="1" hangingPunct="1">
              <a:defRPr/>
            </a:pPr>
            <a:r>
              <a:rPr lang="en-US" sz="1800" dirty="0">
                <a:latin typeface="Helvetica" charset="0"/>
                <a:ea typeface="ＭＳ Ｐゴシック" charset="0"/>
              </a:rPr>
              <a:t>Memory</a:t>
            </a:r>
          </a:p>
          <a:p>
            <a:pPr lvl="2" eaLnBrk="1" hangingPunct="1">
              <a:defRPr/>
            </a:pPr>
            <a:r>
              <a:rPr lang="en-US" sz="1600" dirty="0">
                <a:latin typeface="Helvetica" charset="0"/>
                <a:ea typeface="ＭＳ Ｐゴシック" charset="0"/>
              </a:rPr>
              <a:t>Byte addressable array</a:t>
            </a:r>
          </a:p>
          <a:p>
            <a:pPr lvl="2" eaLnBrk="1" hangingPunct="1">
              <a:defRPr/>
            </a:pPr>
            <a:r>
              <a:rPr lang="en-US" sz="1600" dirty="0">
                <a:latin typeface="Helvetica" charset="0"/>
                <a:ea typeface="ＭＳ Ｐゴシック" charset="0"/>
              </a:rPr>
              <a:t>Code, user data, (some) OS data</a:t>
            </a:r>
          </a:p>
          <a:p>
            <a:pPr lvl="2" eaLnBrk="1" hangingPunct="1">
              <a:defRPr/>
            </a:pPr>
            <a:r>
              <a:rPr lang="en-US" sz="1600" dirty="0" smtClean="0">
                <a:latin typeface="Helvetica" charset="0"/>
                <a:ea typeface="ＭＳ Ｐゴシック" charset="0"/>
              </a:rPr>
              <a:t>Includes call </a:t>
            </a:r>
            <a:r>
              <a:rPr lang="en-US" sz="1600" dirty="0">
                <a:latin typeface="Helvetica" charset="0"/>
                <a:ea typeface="ＭＳ Ｐゴシック" charset="0"/>
              </a:rPr>
              <a:t>stack used to support procedures</a:t>
            </a:r>
          </a:p>
          <a:p>
            <a:pPr marL="0" indent="0" eaLnBrk="1" hangingPunct="1">
              <a:buFont typeface="Wingdings" charset="0"/>
              <a:buNone/>
              <a:defRPr/>
            </a:pPr>
            <a:endParaRPr lang="en-US" sz="2000" dirty="0">
              <a:latin typeface="Helvetica" charset="0"/>
              <a:ea typeface="ＭＳ Ｐゴシック" charset="0"/>
              <a:cs typeface="ＭＳ Ｐゴシック" charset="0"/>
            </a:endParaRPr>
          </a:p>
        </p:txBody>
      </p:sp>
      <p:sp>
        <p:nvSpPr>
          <p:cNvPr id="19" name="Rectangle 4"/>
          <p:cNvSpPr>
            <a:spLocks noChangeArrowheads="1"/>
          </p:cNvSpPr>
          <p:nvPr/>
        </p:nvSpPr>
        <p:spPr bwMode="auto">
          <a:xfrm>
            <a:off x="1219200" y="1600200"/>
            <a:ext cx="838200" cy="990600"/>
          </a:xfrm>
          <a:prstGeom prst="rect">
            <a:avLst/>
          </a:prstGeom>
          <a:solidFill>
            <a:schemeClr val="accent1">
              <a:lumMod val="20000"/>
              <a:lumOff val="80000"/>
            </a:schemeClr>
          </a:solidFill>
          <a:ln w="25400">
            <a:solidFill>
              <a:schemeClr val="tx1"/>
            </a:solidFill>
            <a:miter lim="800000"/>
            <a:headEnd/>
            <a:tailEnd/>
          </a:ln>
        </p:spPr>
        <p:txBody>
          <a:bodyPr wrap="none" anchor="ctr"/>
          <a:lstStyle/>
          <a:p>
            <a:pPr>
              <a:lnSpc>
                <a:spcPct val="100000"/>
              </a:lnSpc>
              <a:defRPr/>
            </a:pPr>
            <a:r>
              <a:rPr lang="en-US" dirty="0">
                <a:solidFill>
                  <a:srgbClr val="000066"/>
                </a:solidFill>
              </a:rPr>
              <a:t>ALU</a:t>
            </a:r>
          </a:p>
        </p:txBody>
      </p:sp>
      <p:sp>
        <p:nvSpPr>
          <p:cNvPr id="50194" name="Line 10"/>
          <p:cNvSpPr>
            <a:spLocks noChangeShapeType="1"/>
          </p:cNvSpPr>
          <p:nvPr/>
        </p:nvSpPr>
        <p:spPr bwMode="auto">
          <a:xfrm>
            <a:off x="2057400" y="1905000"/>
            <a:ext cx="609600" cy="0"/>
          </a:xfrm>
          <a:prstGeom prst="line">
            <a:avLst/>
          </a:prstGeom>
          <a:noFill/>
          <a:ln w="762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5" name="Line 10"/>
          <p:cNvSpPr>
            <a:spLocks noChangeShapeType="1"/>
          </p:cNvSpPr>
          <p:nvPr/>
        </p:nvSpPr>
        <p:spPr bwMode="auto">
          <a:xfrm>
            <a:off x="2057400" y="2438400"/>
            <a:ext cx="609600" cy="0"/>
          </a:xfrm>
          <a:prstGeom prst="line">
            <a:avLst/>
          </a:prstGeom>
          <a:noFill/>
          <a:ln w="762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dissolve">
                                      <p:cBhvr>
                                        <p:cTn id="7" dur="500"/>
                                        <p:tgtEl>
                                          <p:spTgt spid="14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dissolve">
                                      <p:cBhvr>
                                        <p:cTn id="12" dur="500"/>
                                        <p:tgtEl>
                                          <p:spTgt spid="14745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Effect transition="in" filter="dissolve">
                                      <p:cBhvr>
                                        <p:cTn id="15" dur="500"/>
                                        <p:tgtEl>
                                          <p:spTgt spid="14745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7459">
                                            <p:txEl>
                                              <p:pRg st="3" end="3"/>
                                            </p:txEl>
                                          </p:spTgt>
                                        </p:tgtEl>
                                        <p:attrNameLst>
                                          <p:attrName>style.visibility</p:attrName>
                                        </p:attrNameLst>
                                      </p:cBhvr>
                                      <p:to>
                                        <p:strVal val="visible"/>
                                      </p:to>
                                    </p:set>
                                    <p:animEffect transition="in" filter="dissolve">
                                      <p:cBhvr>
                                        <p:cTn id="20" dur="500"/>
                                        <p:tgtEl>
                                          <p:spTgt spid="147459">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47459">
                                            <p:txEl>
                                              <p:pRg st="4" end="4"/>
                                            </p:txEl>
                                          </p:spTgt>
                                        </p:tgtEl>
                                        <p:attrNameLst>
                                          <p:attrName>style.visibility</p:attrName>
                                        </p:attrNameLst>
                                      </p:cBhvr>
                                      <p:to>
                                        <p:strVal val="visible"/>
                                      </p:to>
                                    </p:set>
                                    <p:animEffect transition="in" filter="dissolve">
                                      <p:cBhvr>
                                        <p:cTn id="23" dur="500"/>
                                        <p:tgtEl>
                                          <p:spTgt spid="14745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7459">
                                            <p:txEl>
                                              <p:pRg st="5" end="5"/>
                                            </p:txEl>
                                          </p:spTgt>
                                        </p:tgtEl>
                                        <p:attrNameLst>
                                          <p:attrName>style.visibility</p:attrName>
                                        </p:attrNameLst>
                                      </p:cBhvr>
                                      <p:to>
                                        <p:strVal val="visible"/>
                                      </p:to>
                                    </p:set>
                                    <p:animEffect transition="in" filter="dissolve">
                                      <p:cBhvr>
                                        <p:cTn id="28" dur="500"/>
                                        <p:tgtEl>
                                          <p:spTgt spid="147459">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7459">
                                            <p:txEl>
                                              <p:pRg st="6" end="6"/>
                                            </p:txEl>
                                          </p:spTgt>
                                        </p:tgtEl>
                                        <p:attrNameLst>
                                          <p:attrName>style.visibility</p:attrName>
                                        </p:attrNameLst>
                                      </p:cBhvr>
                                      <p:to>
                                        <p:strVal val="visible"/>
                                      </p:to>
                                    </p:set>
                                    <p:animEffect transition="in" filter="dissolve">
                                      <p:cBhvr>
                                        <p:cTn id="31" dur="500"/>
                                        <p:tgtEl>
                                          <p:spTgt spid="147459">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7459">
                                            <p:txEl>
                                              <p:pRg st="7" end="7"/>
                                            </p:txEl>
                                          </p:spTgt>
                                        </p:tgtEl>
                                        <p:attrNameLst>
                                          <p:attrName>style.visibility</p:attrName>
                                        </p:attrNameLst>
                                      </p:cBhvr>
                                      <p:to>
                                        <p:strVal val="visible"/>
                                      </p:to>
                                    </p:set>
                                    <p:animEffect transition="in" filter="dissolve">
                                      <p:cBhvr>
                                        <p:cTn id="34" dur="500"/>
                                        <p:tgtEl>
                                          <p:spTgt spid="14745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47473">
                                            <p:txEl>
                                              <p:pRg st="0" end="0"/>
                                            </p:txEl>
                                          </p:spTgt>
                                        </p:tgtEl>
                                        <p:attrNameLst>
                                          <p:attrName>style.visibility</p:attrName>
                                        </p:attrNameLst>
                                      </p:cBhvr>
                                      <p:to>
                                        <p:strVal val="visible"/>
                                      </p:to>
                                    </p:set>
                                    <p:animEffect transition="in" filter="dissolve">
                                      <p:cBhvr>
                                        <p:cTn id="39" dur="500"/>
                                        <p:tgtEl>
                                          <p:spTgt spid="147473">
                                            <p:txEl>
                                              <p:pRg st="0" end="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7473">
                                            <p:txEl>
                                              <p:pRg st="1" end="1"/>
                                            </p:txEl>
                                          </p:spTgt>
                                        </p:tgtEl>
                                        <p:attrNameLst>
                                          <p:attrName>style.visibility</p:attrName>
                                        </p:attrNameLst>
                                      </p:cBhvr>
                                      <p:to>
                                        <p:strVal val="visible"/>
                                      </p:to>
                                    </p:set>
                                    <p:animEffect transition="in" filter="dissolve">
                                      <p:cBhvr>
                                        <p:cTn id="42" dur="500"/>
                                        <p:tgtEl>
                                          <p:spTgt spid="147473">
                                            <p:txEl>
                                              <p:pRg st="1" end="1"/>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47473">
                                            <p:txEl>
                                              <p:pRg st="2" end="2"/>
                                            </p:txEl>
                                          </p:spTgt>
                                        </p:tgtEl>
                                        <p:attrNameLst>
                                          <p:attrName>style.visibility</p:attrName>
                                        </p:attrNameLst>
                                      </p:cBhvr>
                                      <p:to>
                                        <p:strVal val="visible"/>
                                      </p:to>
                                    </p:set>
                                    <p:animEffect transition="in" filter="dissolve">
                                      <p:cBhvr>
                                        <p:cTn id="45" dur="500"/>
                                        <p:tgtEl>
                                          <p:spTgt spid="147473">
                                            <p:txEl>
                                              <p:pRg st="2" end="2"/>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47473">
                                            <p:txEl>
                                              <p:pRg st="3" end="3"/>
                                            </p:txEl>
                                          </p:spTgt>
                                        </p:tgtEl>
                                        <p:attrNameLst>
                                          <p:attrName>style.visibility</p:attrName>
                                        </p:attrNameLst>
                                      </p:cBhvr>
                                      <p:to>
                                        <p:strVal val="visible"/>
                                      </p:to>
                                    </p:set>
                                    <p:animEffect transition="in" filter="dissolve">
                                      <p:cBhvr>
                                        <p:cTn id="48" dur="500"/>
                                        <p:tgtEl>
                                          <p:spTgt spid="1474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bldLvl="2"/>
      <p:bldP spid="14747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958850" y="2579688"/>
            <a:ext cx="4662488" cy="392112"/>
            <a:chOff x="958850" y="2579688"/>
            <a:chExt cx="4662488" cy="392112"/>
          </a:xfrm>
        </p:grpSpPr>
        <p:sp>
          <p:nvSpPr>
            <p:cNvPr id="51221" name="Rectangle 2"/>
            <p:cNvSpPr>
              <a:spLocks noChangeArrowheads="1"/>
            </p:cNvSpPr>
            <p:nvPr/>
          </p:nvSpPr>
          <p:spPr bwMode="auto">
            <a:xfrm>
              <a:off x="958850" y="2590800"/>
              <a:ext cx="727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r">
                <a:lnSpc>
                  <a:spcPct val="100000"/>
                </a:lnSpc>
              </a:pPr>
              <a:r>
                <a:rPr lang="en-US">
                  <a:solidFill>
                    <a:srgbClr val="000066"/>
                  </a:solidFill>
                </a:rPr>
                <a:t>text</a:t>
              </a:r>
            </a:p>
          </p:txBody>
        </p:sp>
        <p:sp>
          <p:nvSpPr>
            <p:cNvPr id="51222" name="Rectangle 10"/>
            <p:cNvSpPr>
              <a:spLocks noChangeArrowheads="1"/>
            </p:cNvSpPr>
            <p:nvPr/>
          </p:nvSpPr>
          <p:spPr bwMode="auto">
            <a:xfrm>
              <a:off x="2357438" y="2579688"/>
              <a:ext cx="3263900" cy="392112"/>
            </a:xfrm>
            <a:prstGeom prst="rect">
              <a:avLst/>
            </a:prstGeom>
            <a:solidFill>
              <a:srgbClr val="FFFF99"/>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C program (</a:t>
              </a:r>
              <a:r>
                <a:rPr lang="en-US">
                  <a:solidFill>
                    <a:srgbClr val="000066"/>
                  </a:solidFill>
                  <a:latin typeface="Courier New" charset="0"/>
                </a:rPr>
                <a:t>p1.c p2.c</a:t>
              </a:r>
              <a:r>
                <a:rPr lang="en-US">
                  <a:solidFill>
                    <a:srgbClr val="000066"/>
                  </a:solidFill>
                </a:rPr>
                <a:t>)</a:t>
              </a:r>
            </a:p>
          </p:txBody>
        </p:sp>
      </p:grpSp>
      <p:grpSp>
        <p:nvGrpSpPr>
          <p:cNvPr id="3" name="Group 2"/>
          <p:cNvGrpSpPr>
            <a:grpSpLocks/>
          </p:cNvGrpSpPr>
          <p:nvPr/>
        </p:nvGrpSpPr>
        <p:grpSpPr bwMode="auto">
          <a:xfrm>
            <a:off x="958850" y="3054350"/>
            <a:ext cx="6280150" cy="1119188"/>
            <a:chOff x="958850" y="3054350"/>
            <a:chExt cx="6280150" cy="1119188"/>
          </a:xfrm>
        </p:grpSpPr>
        <p:sp>
          <p:nvSpPr>
            <p:cNvPr id="51217" name="Rectangle 3"/>
            <p:cNvSpPr>
              <a:spLocks noChangeArrowheads="1"/>
            </p:cNvSpPr>
            <p:nvPr/>
          </p:nvSpPr>
          <p:spPr bwMode="auto">
            <a:xfrm>
              <a:off x="958850" y="3810000"/>
              <a:ext cx="727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r">
                <a:lnSpc>
                  <a:spcPct val="100000"/>
                </a:lnSpc>
              </a:pPr>
              <a:r>
                <a:rPr lang="en-US">
                  <a:solidFill>
                    <a:srgbClr val="000066"/>
                  </a:solidFill>
                </a:rPr>
                <a:t>text</a:t>
              </a:r>
            </a:p>
          </p:txBody>
        </p:sp>
        <p:sp>
          <p:nvSpPr>
            <p:cNvPr id="51218" name="Line 6"/>
            <p:cNvSpPr>
              <a:spLocks noChangeShapeType="1"/>
            </p:cNvSpPr>
            <p:nvPr/>
          </p:nvSpPr>
          <p:spPr bwMode="auto">
            <a:xfrm>
              <a:off x="3989388" y="3054350"/>
              <a:ext cx="0" cy="584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a:p>
          </p:txBody>
        </p:sp>
        <p:sp>
          <p:nvSpPr>
            <p:cNvPr id="51219" name="Rectangle 7"/>
            <p:cNvSpPr>
              <a:spLocks noChangeArrowheads="1"/>
            </p:cNvSpPr>
            <p:nvPr/>
          </p:nvSpPr>
          <p:spPr bwMode="auto">
            <a:xfrm>
              <a:off x="4295774" y="3171825"/>
              <a:ext cx="294322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pPr algn="l">
                <a:lnSpc>
                  <a:spcPct val="100000"/>
                </a:lnSpc>
              </a:pPr>
              <a:r>
                <a:rPr lang="en-US" dirty="0">
                  <a:solidFill>
                    <a:srgbClr val="000066"/>
                  </a:solidFill>
                </a:rPr>
                <a:t>Compiler (</a:t>
              </a:r>
              <a:r>
                <a:rPr lang="en-US" dirty="0" err="1" smtClean="0">
                  <a:solidFill>
                    <a:srgbClr val="000066"/>
                  </a:solidFill>
                  <a:latin typeface="Courier New" charset="0"/>
                </a:rPr>
                <a:t>gcc</a:t>
              </a:r>
              <a:r>
                <a:rPr lang="en-US" dirty="0" smtClean="0">
                  <a:solidFill>
                    <a:srgbClr val="000066"/>
                  </a:solidFill>
                  <a:latin typeface="Courier New" charset="0"/>
                </a:rPr>
                <a:t> -</a:t>
              </a:r>
              <a:r>
                <a:rPr lang="en-US" dirty="0" err="1" smtClean="0">
                  <a:solidFill>
                    <a:srgbClr val="000066"/>
                  </a:solidFill>
                  <a:latin typeface="Courier New" charset="0"/>
                </a:rPr>
                <a:t>Og</a:t>
              </a:r>
              <a:r>
                <a:rPr lang="en-US" dirty="0" smtClean="0">
                  <a:solidFill>
                    <a:srgbClr val="000066"/>
                  </a:solidFill>
                  <a:latin typeface="Courier New" charset="0"/>
                </a:rPr>
                <a:t> </a:t>
              </a:r>
              <a:r>
                <a:rPr lang="en-US" dirty="0">
                  <a:solidFill>
                    <a:srgbClr val="000066"/>
                  </a:solidFill>
                  <a:latin typeface="Courier New" charset="0"/>
                </a:rPr>
                <a:t>-S</a:t>
              </a:r>
              <a:r>
                <a:rPr lang="en-US" dirty="0">
                  <a:solidFill>
                    <a:srgbClr val="000066"/>
                  </a:solidFill>
                </a:rPr>
                <a:t>)</a:t>
              </a:r>
            </a:p>
          </p:txBody>
        </p:sp>
        <p:sp>
          <p:nvSpPr>
            <p:cNvPr id="51220" name="Rectangle 11"/>
            <p:cNvSpPr>
              <a:spLocks noChangeArrowheads="1"/>
            </p:cNvSpPr>
            <p:nvPr/>
          </p:nvSpPr>
          <p:spPr bwMode="auto">
            <a:xfrm>
              <a:off x="2243138" y="3657600"/>
              <a:ext cx="3492500" cy="392113"/>
            </a:xfrm>
            <a:prstGeom prst="rect">
              <a:avLst/>
            </a:prstGeom>
            <a:solidFill>
              <a:srgbClr val="FFFF99"/>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Asm program (</a:t>
              </a:r>
              <a:r>
                <a:rPr lang="en-US">
                  <a:solidFill>
                    <a:srgbClr val="000066"/>
                  </a:solidFill>
                  <a:latin typeface="Courier New" charset="0"/>
                </a:rPr>
                <a:t>p1.s p2.s</a:t>
              </a:r>
              <a:r>
                <a:rPr lang="en-US">
                  <a:solidFill>
                    <a:srgbClr val="000066"/>
                  </a:solidFill>
                </a:rPr>
                <a:t>)</a:t>
              </a:r>
            </a:p>
          </p:txBody>
        </p:sp>
      </p:grpSp>
      <p:grpSp>
        <p:nvGrpSpPr>
          <p:cNvPr id="4" name="Group 3"/>
          <p:cNvGrpSpPr>
            <a:grpSpLocks/>
          </p:cNvGrpSpPr>
          <p:nvPr/>
        </p:nvGrpSpPr>
        <p:grpSpPr bwMode="auto">
          <a:xfrm>
            <a:off x="685800" y="4197350"/>
            <a:ext cx="6642100" cy="1042988"/>
            <a:chOff x="685800" y="4197350"/>
            <a:chExt cx="6642100" cy="1042988"/>
          </a:xfrm>
        </p:grpSpPr>
        <p:sp>
          <p:nvSpPr>
            <p:cNvPr id="51213" name="Rectangle 4"/>
            <p:cNvSpPr>
              <a:spLocks noChangeArrowheads="1"/>
            </p:cNvSpPr>
            <p:nvPr/>
          </p:nvSpPr>
          <p:spPr bwMode="auto">
            <a:xfrm>
              <a:off x="685800" y="4876800"/>
              <a:ext cx="10001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r">
                <a:lnSpc>
                  <a:spcPct val="100000"/>
                </a:lnSpc>
              </a:pPr>
              <a:r>
                <a:rPr lang="en-US">
                  <a:solidFill>
                    <a:srgbClr val="000066"/>
                  </a:solidFill>
                </a:rPr>
                <a:t>binary</a:t>
              </a:r>
            </a:p>
          </p:txBody>
        </p:sp>
        <p:sp>
          <p:nvSpPr>
            <p:cNvPr id="51214" name="Rectangle 8"/>
            <p:cNvSpPr>
              <a:spLocks noChangeArrowheads="1"/>
            </p:cNvSpPr>
            <p:nvPr/>
          </p:nvSpPr>
          <p:spPr bwMode="auto">
            <a:xfrm>
              <a:off x="4279900" y="4314825"/>
              <a:ext cx="30480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pPr>
              <a:r>
                <a:rPr lang="en-US">
                  <a:solidFill>
                    <a:srgbClr val="000066"/>
                  </a:solidFill>
                </a:rPr>
                <a:t>Assembler (</a:t>
              </a:r>
              <a:r>
                <a:rPr lang="en-US">
                  <a:solidFill>
                    <a:srgbClr val="000066"/>
                  </a:solidFill>
                  <a:latin typeface="Courier New" charset="0"/>
                </a:rPr>
                <a:t>gcc</a:t>
              </a:r>
              <a:r>
                <a:rPr lang="en-US">
                  <a:solidFill>
                    <a:srgbClr val="000066"/>
                  </a:solidFill>
                </a:rPr>
                <a:t> or </a:t>
              </a:r>
              <a:r>
                <a:rPr lang="en-US">
                  <a:solidFill>
                    <a:srgbClr val="000066"/>
                  </a:solidFill>
                  <a:latin typeface="Courier New" charset="0"/>
                </a:rPr>
                <a:t>as</a:t>
              </a:r>
              <a:r>
                <a:rPr lang="en-US">
                  <a:solidFill>
                    <a:srgbClr val="000066"/>
                  </a:solidFill>
                </a:rPr>
                <a:t>)</a:t>
              </a:r>
            </a:p>
          </p:txBody>
        </p:sp>
        <p:sp>
          <p:nvSpPr>
            <p:cNvPr id="51215" name="Rectangle 12"/>
            <p:cNvSpPr>
              <a:spLocks noChangeArrowheads="1"/>
            </p:cNvSpPr>
            <p:nvPr/>
          </p:nvSpPr>
          <p:spPr bwMode="auto">
            <a:xfrm>
              <a:off x="2128838" y="4800600"/>
              <a:ext cx="3721100" cy="392113"/>
            </a:xfrm>
            <a:prstGeom prst="rect">
              <a:avLst/>
            </a:prstGeom>
            <a:solidFill>
              <a:srgbClr val="CCFF33"/>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Object program (</a:t>
              </a:r>
              <a:r>
                <a:rPr lang="en-US">
                  <a:solidFill>
                    <a:srgbClr val="000066"/>
                  </a:solidFill>
                  <a:latin typeface="Courier New" charset="0"/>
                </a:rPr>
                <a:t>p1.o p2.o</a:t>
              </a:r>
              <a:r>
                <a:rPr lang="en-US">
                  <a:solidFill>
                    <a:srgbClr val="000066"/>
                  </a:solidFill>
                </a:rPr>
                <a:t>)</a:t>
              </a:r>
            </a:p>
          </p:txBody>
        </p:sp>
        <p:sp>
          <p:nvSpPr>
            <p:cNvPr id="51216" name="Line 14"/>
            <p:cNvSpPr>
              <a:spLocks noChangeShapeType="1"/>
            </p:cNvSpPr>
            <p:nvPr/>
          </p:nvSpPr>
          <p:spPr bwMode="auto">
            <a:xfrm>
              <a:off x="3989388" y="4197350"/>
              <a:ext cx="0" cy="584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a:p>
          </p:txBody>
        </p:sp>
      </p:grpSp>
      <p:grpSp>
        <p:nvGrpSpPr>
          <p:cNvPr id="5" name="Group 4"/>
          <p:cNvGrpSpPr>
            <a:grpSpLocks/>
          </p:cNvGrpSpPr>
          <p:nvPr/>
        </p:nvGrpSpPr>
        <p:grpSpPr bwMode="auto">
          <a:xfrm>
            <a:off x="685800" y="4800600"/>
            <a:ext cx="7607300" cy="1535113"/>
            <a:chOff x="685800" y="4800600"/>
            <a:chExt cx="7607300" cy="1535113"/>
          </a:xfrm>
        </p:grpSpPr>
        <p:sp>
          <p:nvSpPr>
            <p:cNvPr id="51207" name="Rectangle 5"/>
            <p:cNvSpPr>
              <a:spLocks noChangeArrowheads="1"/>
            </p:cNvSpPr>
            <p:nvPr/>
          </p:nvSpPr>
          <p:spPr bwMode="auto">
            <a:xfrm>
              <a:off x="685800" y="5943600"/>
              <a:ext cx="10001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r">
                <a:lnSpc>
                  <a:spcPct val="100000"/>
                </a:lnSpc>
              </a:pPr>
              <a:r>
                <a:rPr lang="en-US">
                  <a:solidFill>
                    <a:srgbClr val="000066"/>
                  </a:solidFill>
                </a:rPr>
                <a:t>binary</a:t>
              </a:r>
            </a:p>
          </p:txBody>
        </p:sp>
        <p:sp>
          <p:nvSpPr>
            <p:cNvPr id="51208" name="Rectangle 9"/>
            <p:cNvSpPr>
              <a:spLocks noChangeArrowheads="1"/>
            </p:cNvSpPr>
            <p:nvPr/>
          </p:nvSpPr>
          <p:spPr bwMode="auto">
            <a:xfrm>
              <a:off x="1676400" y="5410200"/>
              <a:ext cx="26384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pPr>
              <a:r>
                <a:rPr lang="en-US">
                  <a:solidFill>
                    <a:srgbClr val="000066"/>
                  </a:solidFill>
                </a:rPr>
                <a:t>Linker (</a:t>
              </a:r>
              <a:r>
                <a:rPr lang="en-US">
                  <a:solidFill>
                    <a:srgbClr val="000066"/>
                  </a:solidFill>
                  <a:latin typeface="Courier New" charset="0"/>
                </a:rPr>
                <a:t>gcc</a:t>
              </a:r>
              <a:r>
                <a:rPr lang="en-US">
                  <a:solidFill>
                    <a:srgbClr val="000066"/>
                  </a:solidFill>
                </a:rPr>
                <a:t> or</a:t>
              </a:r>
              <a:r>
                <a:rPr lang="en-US">
                  <a:solidFill>
                    <a:srgbClr val="000066"/>
                  </a:solidFill>
                  <a:latin typeface="Courier" charset="0"/>
                </a:rPr>
                <a:t> </a:t>
              </a:r>
              <a:r>
                <a:rPr lang="en-US">
                  <a:solidFill>
                    <a:srgbClr val="000066"/>
                  </a:solidFill>
                  <a:latin typeface="Courier New" charset="0"/>
                </a:rPr>
                <a:t>ld</a:t>
              </a:r>
              <a:r>
                <a:rPr lang="en-US">
                  <a:solidFill>
                    <a:srgbClr val="000066"/>
                  </a:solidFill>
                </a:rPr>
                <a:t>)</a:t>
              </a:r>
            </a:p>
          </p:txBody>
        </p:sp>
        <p:sp>
          <p:nvSpPr>
            <p:cNvPr id="51209" name="Rectangle 13"/>
            <p:cNvSpPr>
              <a:spLocks noChangeArrowheads="1"/>
            </p:cNvSpPr>
            <p:nvPr/>
          </p:nvSpPr>
          <p:spPr bwMode="auto">
            <a:xfrm>
              <a:off x="2133600" y="5943600"/>
              <a:ext cx="3748088" cy="392113"/>
            </a:xfrm>
            <a:prstGeom prst="rect">
              <a:avLst/>
            </a:prstGeom>
            <a:solidFill>
              <a:srgbClr val="CC99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Executable program (</a:t>
              </a:r>
              <a:r>
                <a:rPr lang="en-US">
                  <a:solidFill>
                    <a:srgbClr val="000066"/>
                  </a:solidFill>
                  <a:latin typeface="Courier New" charset="0"/>
                </a:rPr>
                <a:t>p</a:t>
              </a:r>
              <a:r>
                <a:rPr lang="en-US">
                  <a:solidFill>
                    <a:srgbClr val="000066"/>
                  </a:solidFill>
                </a:rPr>
                <a:t>)</a:t>
              </a:r>
            </a:p>
          </p:txBody>
        </p:sp>
        <p:sp>
          <p:nvSpPr>
            <p:cNvPr id="51210" name="Line 15"/>
            <p:cNvSpPr>
              <a:spLocks noChangeShapeType="1"/>
            </p:cNvSpPr>
            <p:nvPr/>
          </p:nvSpPr>
          <p:spPr bwMode="auto">
            <a:xfrm>
              <a:off x="3989388" y="5340350"/>
              <a:ext cx="0" cy="584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a:p>
          </p:txBody>
        </p:sp>
        <p:sp>
          <p:nvSpPr>
            <p:cNvPr id="51211" name="Rectangle 16"/>
            <p:cNvSpPr>
              <a:spLocks noChangeArrowheads="1"/>
            </p:cNvSpPr>
            <p:nvPr/>
          </p:nvSpPr>
          <p:spPr bwMode="auto">
            <a:xfrm>
              <a:off x="6248400" y="4800600"/>
              <a:ext cx="2044700" cy="666750"/>
            </a:xfrm>
            <a:prstGeom prst="rect">
              <a:avLst/>
            </a:prstGeom>
            <a:solidFill>
              <a:srgbClr val="CCFF33"/>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Static libraries (</a:t>
              </a:r>
              <a:r>
                <a:rPr lang="en-US">
                  <a:solidFill>
                    <a:srgbClr val="000066"/>
                  </a:solidFill>
                  <a:latin typeface="Courier New" charset="0"/>
                </a:rPr>
                <a:t>.a</a:t>
              </a:r>
              <a:r>
                <a:rPr lang="en-US">
                  <a:solidFill>
                    <a:srgbClr val="000066"/>
                  </a:solidFill>
                </a:rPr>
                <a:t>)</a:t>
              </a:r>
            </a:p>
          </p:txBody>
        </p:sp>
        <p:sp>
          <p:nvSpPr>
            <p:cNvPr id="51212" name="Line 17"/>
            <p:cNvSpPr>
              <a:spLocks noChangeShapeType="1"/>
            </p:cNvSpPr>
            <p:nvPr/>
          </p:nvSpPr>
          <p:spPr bwMode="auto">
            <a:xfrm flipH="1">
              <a:off x="5257800" y="5029200"/>
              <a:ext cx="99060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a:p>
          </p:txBody>
        </p:sp>
      </p:grpSp>
      <p:sp>
        <p:nvSpPr>
          <p:cNvPr id="148498" name="Rectangle 18"/>
          <p:cNvSpPr>
            <a:spLocks noGrp="1" noChangeArrowheads="1"/>
          </p:cNvSpPr>
          <p:nvPr>
            <p:ph type="title"/>
          </p:nvPr>
        </p:nvSpPr>
        <p:spPr>
          <a:xfrm>
            <a:off x="609600" y="304800"/>
            <a:ext cx="6997700" cy="573088"/>
          </a:xfrm>
        </p:spPr>
        <p:txBody>
          <a:bodyPr/>
          <a:lstStyle/>
          <a:p>
            <a:pPr eaLnBrk="1" hangingPunct="1">
              <a:defRPr/>
            </a:pPr>
            <a:r>
              <a:rPr lang="en-US"/>
              <a:t>Turning C into Object Code</a:t>
            </a:r>
          </a:p>
        </p:txBody>
      </p:sp>
      <p:sp>
        <p:nvSpPr>
          <p:cNvPr id="51206" name="Rectangle 19"/>
          <p:cNvSpPr>
            <a:spLocks noGrp="1" noChangeArrowheads="1"/>
          </p:cNvSpPr>
          <p:nvPr>
            <p:ph type="body" idx="1"/>
          </p:nvPr>
        </p:nvSpPr>
        <p:spPr>
          <a:xfrm>
            <a:off x="290513" y="990600"/>
            <a:ext cx="8307387" cy="1463675"/>
          </a:xfrm>
        </p:spPr>
        <p:txBody>
          <a:bodyPr/>
          <a:lstStyle/>
          <a:p>
            <a:pPr marL="560388" lvl="1" indent="-222250" defTabSz="895350" eaLnBrk="1" hangingPunct="1">
              <a:tabLst>
                <a:tab pos="2286000" algn="l"/>
                <a:tab pos="3543300" algn="l"/>
              </a:tabLst>
            </a:pPr>
            <a:r>
              <a:rPr lang="en-US" dirty="0">
                <a:latin typeface="Helvetica" charset="0"/>
                <a:ea typeface="ＭＳ Ｐゴシック" charset="0"/>
              </a:rPr>
              <a:t>Code in files 	</a:t>
            </a:r>
            <a:r>
              <a:rPr lang="en-US" dirty="0">
                <a:latin typeface="Courier New" charset="0"/>
                <a:ea typeface="ＭＳ Ｐゴシック" charset="0"/>
              </a:rPr>
              <a:t>p1.c p2.c</a:t>
            </a:r>
            <a:endParaRPr lang="en-US" dirty="0">
              <a:latin typeface="Courier" charset="0"/>
              <a:ea typeface="ＭＳ Ｐゴシック" charset="0"/>
            </a:endParaRPr>
          </a:p>
          <a:p>
            <a:pPr marL="560388" lvl="1" indent="-222250" defTabSz="895350" eaLnBrk="1" hangingPunct="1">
              <a:tabLst>
                <a:tab pos="2286000" algn="l"/>
                <a:tab pos="3543300" algn="l"/>
              </a:tabLst>
            </a:pPr>
            <a:r>
              <a:rPr lang="en-US" dirty="0">
                <a:latin typeface="Helvetica" charset="0"/>
                <a:ea typeface="ＭＳ Ｐゴシック" charset="0"/>
              </a:rPr>
              <a:t>Compile with command: 	</a:t>
            </a:r>
            <a:r>
              <a:rPr lang="en-US" dirty="0" err="1">
                <a:latin typeface="Courier New" charset="0"/>
                <a:ea typeface="ＭＳ Ｐゴシック" charset="0"/>
              </a:rPr>
              <a:t>gcc</a:t>
            </a:r>
            <a:r>
              <a:rPr lang="en-US" dirty="0">
                <a:latin typeface="Courier New" charset="0"/>
                <a:ea typeface="ＭＳ Ｐゴシック" charset="0"/>
              </a:rPr>
              <a:t> -</a:t>
            </a:r>
            <a:r>
              <a:rPr lang="en-US" dirty="0" err="1" smtClean="0">
                <a:latin typeface="Courier New" charset="0"/>
                <a:ea typeface="ＭＳ Ｐゴシック" charset="0"/>
              </a:rPr>
              <a:t>Og</a:t>
            </a:r>
            <a:r>
              <a:rPr lang="en-US" dirty="0" smtClean="0">
                <a:latin typeface="Courier New" charset="0"/>
                <a:ea typeface="ＭＳ Ｐゴシック" charset="0"/>
              </a:rPr>
              <a:t> </a:t>
            </a:r>
            <a:r>
              <a:rPr lang="en-US" dirty="0">
                <a:latin typeface="Courier New" charset="0"/>
                <a:ea typeface="ＭＳ Ｐゴシック" charset="0"/>
              </a:rPr>
              <a:t>p1.c p2.c -o p</a:t>
            </a:r>
            <a:endParaRPr lang="en-US" dirty="0">
              <a:latin typeface="Courier" charset="0"/>
              <a:ea typeface="ＭＳ Ｐゴシック" charset="0"/>
            </a:endParaRPr>
          </a:p>
          <a:p>
            <a:pPr marL="839788" lvl="2" indent="-165100" defTabSz="895350" eaLnBrk="1" hangingPunct="1">
              <a:tabLst>
                <a:tab pos="2286000" algn="l"/>
                <a:tab pos="3543300" algn="l"/>
              </a:tabLst>
            </a:pPr>
            <a:r>
              <a:rPr lang="en-US" sz="1800" dirty="0">
                <a:latin typeface="Helvetica" charset="0"/>
                <a:ea typeface="ＭＳ Ｐゴシック" charset="0"/>
              </a:rPr>
              <a:t>Use </a:t>
            </a:r>
            <a:r>
              <a:rPr lang="en-US" sz="1800" dirty="0" smtClean="0">
                <a:latin typeface="Helvetica" charset="0"/>
                <a:ea typeface="ＭＳ Ｐゴシック" charset="0"/>
              </a:rPr>
              <a:t>basic optimizations </a:t>
            </a:r>
            <a:r>
              <a:rPr lang="en-US" sz="1800" dirty="0">
                <a:latin typeface="Helvetica" charset="0"/>
                <a:ea typeface="ＭＳ Ｐゴシック" charset="0"/>
              </a:rPr>
              <a:t>(</a:t>
            </a:r>
            <a:r>
              <a:rPr lang="en-US" sz="1800" dirty="0">
                <a:solidFill>
                  <a:schemeClr val="tx1"/>
                </a:solidFill>
                <a:latin typeface="Courier New" charset="0"/>
                <a:ea typeface="ＭＳ Ｐゴシック" charset="0"/>
              </a:rPr>
              <a:t>-</a:t>
            </a:r>
            <a:r>
              <a:rPr lang="en-US" sz="1800" dirty="0" err="1" smtClean="0">
                <a:solidFill>
                  <a:schemeClr val="tx1"/>
                </a:solidFill>
                <a:latin typeface="Courier New" charset="0"/>
                <a:ea typeface="ＭＳ Ｐゴシック" charset="0"/>
              </a:rPr>
              <a:t>Og</a:t>
            </a:r>
            <a:r>
              <a:rPr lang="en-US" sz="1800" dirty="0" smtClean="0">
                <a:latin typeface="Helvetica" charset="0"/>
                <a:ea typeface="ＭＳ Ｐゴシック" charset="0"/>
              </a:rPr>
              <a:t>) </a:t>
            </a:r>
            <a:r>
              <a:rPr lang="en-US" sz="1800" dirty="0"/>
              <a:t>[New to recent versions of </a:t>
            </a:r>
            <a:r>
              <a:rPr lang="en-US" sz="1800" dirty="0" err="1" smtClean="0"/>
              <a:t>gcc</a:t>
            </a:r>
            <a:r>
              <a:rPr lang="en-US" sz="1800" dirty="0" smtClean="0"/>
              <a:t>]</a:t>
            </a:r>
            <a:endParaRPr lang="en-US" sz="1800" dirty="0">
              <a:latin typeface="Helvetica" charset="0"/>
              <a:ea typeface="ＭＳ Ｐゴシック" charset="0"/>
            </a:endParaRPr>
          </a:p>
          <a:p>
            <a:pPr marL="839788" lvl="2" indent="-165100" defTabSz="895350" eaLnBrk="1" hangingPunct="1">
              <a:tabLst>
                <a:tab pos="2286000" algn="l"/>
                <a:tab pos="3543300" algn="l"/>
              </a:tabLst>
            </a:pPr>
            <a:r>
              <a:rPr lang="en-US" sz="1800" dirty="0">
                <a:latin typeface="Helvetica" charset="0"/>
                <a:ea typeface="ＭＳ Ｐゴシック" charset="0"/>
              </a:rPr>
              <a:t>Put resulting binary in file </a:t>
            </a:r>
            <a:r>
              <a:rPr lang="en-US" sz="1800" dirty="0">
                <a:solidFill>
                  <a:schemeClr val="tx1"/>
                </a:solidFill>
                <a:latin typeface="Courier New" charset="0"/>
                <a:ea typeface="ＭＳ Ｐゴシック" charset="0"/>
              </a:rPr>
              <a:t>p</a:t>
            </a:r>
            <a:endParaRPr lang="en-US" sz="1800"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228600" y="946150"/>
            <a:ext cx="2438400" cy="363538"/>
          </a:xfrm>
          <a:noFill/>
          <a:ln/>
        </p:spPr>
        <p:txBody>
          <a:bodyPr lIns="90487" tIns="44450" rIns="90487" bIns="44450"/>
          <a:lstStyle/>
          <a:p>
            <a:pPr>
              <a:buNone/>
            </a:pPr>
            <a:r>
              <a:rPr lang="en-US" dirty="0"/>
              <a:t>C </a:t>
            </a:r>
            <a:r>
              <a:rPr lang="en-US" dirty="0" smtClean="0"/>
              <a:t>Code (</a:t>
            </a:r>
            <a:r>
              <a:rPr lang="en-US" dirty="0" err="1" smtClean="0"/>
              <a:t>sum.c</a:t>
            </a:r>
            <a:r>
              <a:rPr lang="en-US" dirty="0" smtClean="0"/>
              <a:t>)</a:t>
            </a:r>
            <a:endParaRPr lang="en-US" dirty="0"/>
          </a:p>
          <a:p>
            <a:pPr>
              <a:buNone/>
            </a:pPr>
            <a:endParaRPr lang="en-US" dirty="0"/>
          </a:p>
        </p:txBody>
      </p:sp>
      <p:sp>
        <p:nvSpPr>
          <p:cNvPr id="149508" name="Rectangle 4"/>
          <p:cNvSpPr>
            <a:spLocks noChangeArrowheads="1"/>
          </p:cNvSpPr>
          <p:nvPr/>
        </p:nvSpPr>
        <p:spPr bwMode="auto">
          <a:xfrm>
            <a:off x="76200" y="1403350"/>
            <a:ext cx="4343400" cy="208877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algn="l">
              <a:tabLst>
                <a:tab pos="457200" algn="l"/>
                <a:tab pos="1485900" algn="l"/>
              </a:tabLst>
            </a:pPr>
            <a:r>
              <a:rPr lang="en-US" sz="1800" dirty="0">
                <a:latin typeface="Courier New" pitchFamily="49" charset="0"/>
              </a:rPr>
              <a:t>long plus(long x, long y</a:t>
            </a:r>
            <a:r>
              <a:rPr lang="en-US" sz="1800" dirty="0" smtClean="0">
                <a:latin typeface="Courier New" pitchFamily="49" charset="0"/>
              </a:rPr>
              <a:t>); </a:t>
            </a:r>
          </a:p>
          <a:p>
            <a:pPr algn="l">
              <a:tabLst>
                <a:tab pos="457200" algn="l"/>
                <a:tab pos="1485900" algn="l"/>
              </a:tabLst>
            </a:pPr>
            <a:endParaRPr lang="en-US" sz="1800" dirty="0">
              <a:latin typeface="Courier New" pitchFamily="49" charset="0"/>
            </a:endParaRPr>
          </a:p>
          <a:p>
            <a:pPr algn="l">
              <a:tabLst>
                <a:tab pos="457200" algn="l"/>
                <a:tab pos="1485900" algn="l"/>
              </a:tabLst>
            </a:pPr>
            <a:r>
              <a:rPr lang="en-US" sz="1800" dirty="0">
                <a:latin typeface="Courier New" pitchFamily="49" charset="0"/>
              </a:rPr>
              <a:t>void </a:t>
            </a:r>
            <a:r>
              <a:rPr lang="en-US" sz="1800" dirty="0" err="1" smtClean="0">
                <a:latin typeface="Courier New" pitchFamily="49" charset="0"/>
              </a:rPr>
              <a:t>sumstore</a:t>
            </a:r>
            <a:r>
              <a:rPr lang="en-US" sz="1800" dirty="0" smtClean="0">
                <a:latin typeface="Courier New" pitchFamily="49" charset="0"/>
              </a:rPr>
              <a:t>(</a:t>
            </a:r>
            <a:r>
              <a:rPr lang="en-US" sz="1800" dirty="0">
                <a:latin typeface="Courier New" pitchFamily="49" charset="0"/>
              </a:rPr>
              <a:t>long x, long y, </a:t>
            </a:r>
            <a:endParaRPr lang="en-US" sz="1800" dirty="0" smtClean="0">
              <a:latin typeface="Courier New" pitchFamily="49" charset="0"/>
            </a:endParaRPr>
          </a:p>
          <a:p>
            <a:pPr algn="l">
              <a:tabLst>
                <a:tab pos="457200" algn="l"/>
                <a:tab pos="1485900" algn="l"/>
              </a:tabLst>
            </a:pPr>
            <a:r>
              <a:rPr lang="en-US" sz="1800" dirty="0" smtClean="0">
                <a:latin typeface="Courier New" pitchFamily="49" charset="0"/>
              </a:rPr>
              <a:t>              long </a:t>
            </a:r>
            <a:r>
              <a:rPr lang="en-US" sz="1800" dirty="0">
                <a:latin typeface="Courier New" pitchFamily="49" charset="0"/>
              </a:rPr>
              <a:t>*</a:t>
            </a:r>
            <a:r>
              <a:rPr lang="en-US" sz="1800" dirty="0" err="1">
                <a:latin typeface="Courier New" pitchFamily="49" charset="0"/>
              </a:rPr>
              <a:t>dest</a:t>
            </a:r>
            <a:r>
              <a:rPr lang="en-US" sz="1800" dirty="0">
                <a:latin typeface="Courier New" pitchFamily="49" charset="0"/>
              </a:rPr>
              <a:t>)</a:t>
            </a:r>
          </a:p>
          <a:p>
            <a:pPr algn="l">
              <a:tabLst>
                <a:tab pos="457200" algn="l"/>
                <a:tab pos="1485900" algn="l"/>
              </a:tabLst>
            </a:pPr>
            <a:r>
              <a:rPr lang="en-US" sz="1800" dirty="0">
                <a:latin typeface="Courier New" pitchFamily="49" charset="0"/>
              </a:rPr>
              <a:t>{</a:t>
            </a:r>
          </a:p>
          <a:p>
            <a:pPr algn="l">
              <a:tabLst>
                <a:tab pos="457200" algn="l"/>
                <a:tab pos="1485900" algn="l"/>
              </a:tabLst>
            </a:pPr>
            <a:r>
              <a:rPr lang="en-US" sz="1800" dirty="0">
                <a:latin typeface="Courier New" pitchFamily="49" charset="0"/>
              </a:rPr>
              <a:t>    </a:t>
            </a:r>
            <a:r>
              <a:rPr lang="en-US" sz="1800" dirty="0">
                <a:solidFill>
                  <a:srgbClr val="FF0000"/>
                </a:solidFill>
                <a:latin typeface="Courier New" pitchFamily="49" charset="0"/>
              </a:rPr>
              <a:t>long t = plus(x, y);</a:t>
            </a:r>
          </a:p>
          <a:p>
            <a:pPr algn="l">
              <a:tabLst>
                <a:tab pos="457200" algn="l"/>
                <a:tab pos="1485900" algn="l"/>
              </a:tabLst>
            </a:pPr>
            <a:r>
              <a:rPr lang="en-US" sz="1800" dirty="0">
                <a:latin typeface="Courier New" pitchFamily="49" charset="0"/>
              </a:rPr>
              <a:t>    *</a:t>
            </a:r>
            <a:r>
              <a:rPr lang="en-US" sz="1800" dirty="0" err="1">
                <a:latin typeface="Courier New" pitchFamily="49" charset="0"/>
              </a:rPr>
              <a:t>dest</a:t>
            </a:r>
            <a:r>
              <a:rPr lang="en-US" sz="1800" dirty="0">
                <a:latin typeface="Courier New" pitchFamily="49" charset="0"/>
              </a:rPr>
              <a:t> = t;</a:t>
            </a:r>
          </a:p>
          <a:p>
            <a:pPr algn="l">
              <a:tabLst>
                <a:tab pos="457200" algn="l"/>
                <a:tab pos="1485900" algn="l"/>
              </a:tabLst>
            </a:pPr>
            <a:r>
              <a:rPr lang="en-US" sz="1800" dirty="0">
                <a:latin typeface="Courier New" pitchFamily="49" charset="0"/>
              </a:rPr>
              <a:t>}</a:t>
            </a:r>
          </a:p>
        </p:txBody>
      </p:sp>
      <p:sp>
        <p:nvSpPr>
          <p:cNvPr id="149509" name="Rectangle 5"/>
          <p:cNvSpPr>
            <a:spLocks noChangeArrowheads="1"/>
          </p:cNvSpPr>
          <p:nvPr/>
        </p:nvSpPr>
        <p:spPr bwMode="auto">
          <a:xfrm>
            <a:off x="4419600" y="914400"/>
            <a:ext cx="411480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Calibri" pitchFamily="34" charset="0"/>
              </a:rPr>
              <a:t>Generated </a:t>
            </a:r>
            <a:r>
              <a:rPr lang="en-US" sz="2400" dirty="0" smtClean="0">
                <a:solidFill>
                  <a:schemeClr val="tx2"/>
                </a:solidFill>
                <a:latin typeface="Calibri" pitchFamily="34" charset="0"/>
              </a:rPr>
              <a:t>x86-64 </a:t>
            </a:r>
            <a:r>
              <a:rPr lang="en-US" sz="2400" dirty="0">
                <a:solidFill>
                  <a:schemeClr val="tx2"/>
                </a:solidFill>
                <a:latin typeface="Calibri" pitchFamily="34" charset="0"/>
              </a:rPr>
              <a:t>Assembly</a:t>
            </a:r>
          </a:p>
          <a:p>
            <a:pPr marL="223838" indent="-223838" defTabSz="895350">
              <a:lnSpc>
                <a:spcPct val="100000"/>
              </a:lnSpc>
            </a:pPr>
            <a:endParaRPr lang="en-US" sz="2400" dirty="0">
              <a:solidFill>
                <a:schemeClr val="tx2"/>
              </a:solidFill>
              <a:latin typeface="Calibri" pitchFamily="34" charset="0"/>
            </a:endParaRPr>
          </a:p>
        </p:txBody>
      </p:sp>
      <p:sp>
        <p:nvSpPr>
          <p:cNvPr id="149510" name="Rectangle 6"/>
          <p:cNvSpPr>
            <a:spLocks noChangeArrowheads="1"/>
          </p:cNvSpPr>
          <p:nvPr/>
        </p:nvSpPr>
        <p:spPr bwMode="auto">
          <a:xfrm>
            <a:off x="4495800" y="1395413"/>
            <a:ext cx="4195763" cy="1839478"/>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gn="l">
              <a:tabLst>
                <a:tab pos="457200" algn="l"/>
                <a:tab pos="1485900" algn="l"/>
              </a:tabLst>
            </a:pPr>
            <a:r>
              <a:rPr lang="en-US" sz="1800" dirty="0" err="1">
                <a:latin typeface="Courier New" pitchFamily="49" charset="0"/>
              </a:rPr>
              <a:t>sumstore</a:t>
            </a:r>
            <a:r>
              <a:rPr lang="en-US" sz="1800" dirty="0">
                <a:latin typeface="Courier New" pitchFamily="49" charset="0"/>
              </a:rPr>
              <a:t>:</a:t>
            </a:r>
          </a:p>
          <a:p>
            <a:pPr algn="l">
              <a:tabLst>
                <a:tab pos="457200" algn="l"/>
                <a:tab pos="1485900" algn="l"/>
              </a:tabLst>
            </a:pPr>
            <a:r>
              <a:rPr lang="en-US" sz="1800" dirty="0" smtClean="0">
                <a:latin typeface="Courier New" pitchFamily="49" charset="0"/>
              </a:rPr>
              <a:t>   </a:t>
            </a:r>
            <a:r>
              <a:rPr lang="en-US" sz="1800" dirty="0" err="1" smtClean="0">
                <a:latin typeface="Courier New" pitchFamily="49" charset="0"/>
              </a:rPr>
              <a:t>pushq</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rbx</a:t>
            </a:r>
            <a:endParaRPr lang="en-US" sz="1800" dirty="0">
              <a:latin typeface="Courier New" pitchFamily="49" charset="0"/>
            </a:endParaRPr>
          </a:p>
          <a:p>
            <a:pPr algn="l">
              <a:tabLst>
                <a:tab pos="457200" algn="l"/>
                <a:tab pos="1485900" algn="l"/>
              </a:tabLst>
            </a:pPr>
            <a:r>
              <a:rPr lang="en-US" sz="1800" dirty="0" smtClean="0">
                <a:latin typeface="Courier New" pitchFamily="49" charset="0"/>
              </a:rPr>
              <a:t>   </a:t>
            </a:r>
            <a:r>
              <a:rPr lang="en-US" sz="1800" dirty="0" err="1" smtClean="0">
                <a:latin typeface="Courier New" pitchFamily="49" charset="0"/>
              </a:rPr>
              <a:t>movq</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rdx</a:t>
            </a:r>
            <a:r>
              <a:rPr lang="en-US" sz="1800" dirty="0">
                <a:latin typeface="Courier New" pitchFamily="49" charset="0"/>
              </a:rPr>
              <a:t>, %</a:t>
            </a:r>
            <a:r>
              <a:rPr lang="en-US" sz="1800" dirty="0" err="1">
                <a:latin typeface="Courier New" pitchFamily="49" charset="0"/>
              </a:rPr>
              <a:t>rbx</a:t>
            </a:r>
            <a:endParaRPr lang="en-US" sz="1800" dirty="0">
              <a:latin typeface="Courier New" pitchFamily="49" charset="0"/>
            </a:endParaRPr>
          </a:p>
          <a:p>
            <a:pPr algn="l">
              <a:tabLst>
                <a:tab pos="457200" algn="l"/>
                <a:tab pos="1485900" algn="l"/>
              </a:tabLst>
            </a:pPr>
            <a:r>
              <a:rPr lang="en-US" sz="1800" dirty="0" smtClean="0">
                <a:latin typeface="Courier New" pitchFamily="49" charset="0"/>
              </a:rPr>
              <a:t>   </a:t>
            </a:r>
            <a:r>
              <a:rPr lang="en-US" sz="1800" dirty="0" smtClean="0">
                <a:solidFill>
                  <a:srgbClr val="FF0000"/>
                </a:solidFill>
                <a:latin typeface="Courier New" pitchFamily="49" charset="0"/>
              </a:rPr>
              <a:t>call    </a:t>
            </a:r>
            <a:r>
              <a:rPr lang="en-US" sz="1800" dirty="0">
                <a:solidFill>
                  <a:srgbClr val="FF0000"/>
                </a:solidFill>
                <a:latin typeface="Courier New" pitchFamily="49" charset="0"/>
              </a:rPr>
              <a:t>plus</a:t>
            </a:r>
          </a:p>
          <a:p>
            <a:pPr algn="l">
              <a:tabLst>
                <a:tab pos="457200" algn="l"/>
                <a:tab pos="1485900" algn="l"/>
              </a:tabLst>
            </a:pPr>
            <a:r>
              <a:rPr lang="en-US" sz="1800" dirty="0" smtClean="0">
                <a:latin typeface="Courier New" pitchFamily="49" charset="0"/>
              </a:rPr>
              <a:t>   </a:t>
            </a:r>
            <a:r>
              <a:rPr lang="en-US" sz="1800" dirty="0" err="1" smtClean="0">
                <a:latin typeface="Courier New" pitchFamily="49" charset="0"/>
              </a:rPr>
              <a:t>movq</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rax</a:t>
            </a:r>
            <a:r>
              <a:rPr lang="en-US" sz="1800" dirty="0">
                <a:latin typeface="Courier New" pitchFamily="49" charset="0"/>
              </a:rPr>
              <a:t>, (%</a:t>
            </a:r>
            <a:r>
              <a:rPr lang="en-US" sz="1800" dirty="0" err="1">
                <a:latin typeface="Courier New" pitchFamily="49" charset="0"/>
              </a:rPr>
              <a:t>rbx</a:t>
            </a:r>
            <a:r>
              <a:rPr lang="en-US" sz="1800" dirty="0">
                <a:latin typeface="Courier New" pitchFamily="49" charset="0"/>
              </a:rPr>
              <a:t>)</a:t>
            </a:r>
          </a:p>
          <a:p>
            <a:pPr algn="l">
              <a:tabLst>
                <a:tab pos="457200" algn="l"/>
                <a:tab pos="1485900" algn="l"/>
              </a:tabLst>
            </a:pPr>
            <a:r>
              <a:rPr lang="en-US" sz="1800" dirty="0" smtClean="0">
                <a:latin typeface="Courier New" pitchFamily="49" charset="0"/>
              </a:rPr>
              <a:t>   </a:t>
            </a:r>
            <a:r>
              <a:rPr lang="en-US" sz="1800" dirty="0" err="1" smtClean="0">
                <a:latin typeface="Courier New" pitchFamily="49" charset="0"/>
              </a:rPr>
              <a:t>popq</a:t>
            </a:r>
            <a:r>
              <a:rPr lang="en-US" sz="1800" dirty="0" smtClean="0">
                <a:latin typeface="Courier New" pitchFamily="49" charset="0"/>
              </a:rPr>
              <a:t>    </a:t>
            </a:r>
            <a:r>
              <a:rPr lang="en-US" sz="1800" dirty="0">
                <a:latin typeface="Courier New" pitchFamily="49" charset="0"/>
              </a:rPr>
              <a:t>%</a:t>
            </a:r>
            <a:r>
              <a:rPr lang="en-US" sz="1800" dirty="0" err="1">
                <a:latin typeface="Courier New" pitchFamily="49" charset="0"/>
              </a:rPr>
              <a:t>rbx</a:t>
            </a:r>
            <a:endParaRPr lang="en-US" sz="1800" dirty="0">
              <a:latin typeface="Courier New" pitchFamily="49" charset="0"/>
            </a:endParaRPr>
          </a:p>
          <a:p>
            <a:pPr algn="l">
              <a:tabLst>
                <a:tab pos="457200" algn="l"/>
                <a:tab pos="1485900" algn="l"/>
              </a:tabLst>
            </a:pPr>
            <a:r>
              <a:rPr lang="en-US" sz="1800" dirty="0" smtClean="0">
                <a:latin typeface="Courier New" pitchFamily="49" charset="0"/>
              </a:rPr>
              <a:t>   ret</a:t>
            </a:r>
            <a:endParaRPr lang="en-US" sz="1800" dirty="0">
              <a:latin typeface="Courier New" pitchFamily="49" charset="0"/>
            </a:endParaRPr>
          </a:p>
        </p:txBody>
      </p:sp>
      <p:sp>
        <p:nvSpPr>
          <p:cNvPr id="149511" name="Rectangle 7"/>
          <p:cNvSpPr>
            <a:spLocks noChangeArrowheads="1"/>
          </p:cNvSpPr>
          <p:nvPr/>
        </p:nvSpPr>
        <p:spPr bwMode="auto">
          <a:xfrm>
            <a:off x="454025" y="3638098"/>
            <a:ext cx="7467600" cy="1197764"/>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a:latin typeface="Calibri" pitchFamily="34" charset="0"/>
              </a:rPr>
              <a:t>Obtain </a:t>
            </a:r>
            <a:r>
              <a:rPr lang="en-US" dirty="0" smtClean="0">
                <a:latin typeface="Calibri" pitchFamily="34" charset="0"/>
              </a:rPr>
              <a:t>(on VM) with </a:t>
            </a:r>
            <a:r>
              <a:rPr lang="en-US" dirty="0">
                <a:latin typeface="Calibri" pitchFamily="34" charset="0"/>
              </a:rPr>
              <a:t>command</a:t>
            </a:r>
          </a:p>
          <a:p>
            <a:pPr lvl="1" algn="l">
              <a:lnSpc>
                <a:spcPct val="100000"/>
              </a:lnSpc>
              <a:spcBef>
                <a:spcPct val="50000"/>
              </a:spcBef>
            </a:pPr>
            <a:r>
              <a:rPr lang="en-US" dirty="0" err="1" smtClean="0">
                <a:latin typeface="Courier New" pitchFamily="49" charset="0"/>
              </a:rPr>
              <a:t>gcc</a:t>
            </a:r>
            <a:r>
              <a:rPr lang="en-US" dirty="0" smtClean="0">
                <a:latin typeface="Courier New" pitchFamily="49" charset="0"/>
              </a:rPr>
              <a:t> –</a:t>
            </a:r>
            <a:r>
              <a:rPr lang="en-US" dirty="0" err="1" smtClean="0">
                <a:latin typeface="Courier New" pitchFamily="49" charset="0"/>
              </a:rPr>
              <a:t>Og</a:t>
            </a:r>
            <a:r>
              <a:rPr lang="en-US" dirty="0" smtClean="0">
                <a:latin typeface="Courier New" pitchFamily="49" charset="0"/>
              </a:rPr>
              <a:t> –S </a:t>
            </a:r>
            <a:r>
              <a:rPr lang="en-US" dirty="0" err="1" smtClean="0">
                <a:latin typeface="Courier New" pitchFamily="49" charset="0"/>
              </a:rPr>
              <a:t>sum.c</a:t>
            </a:r>
            <a:endParaRPr lang="en-US" dirty="0">
              <a:latin typeface="Courier New" pitchFamily="49" charset="0"/>
            </a:endParaRPr>
          </a:p>
          <a:p>
            <a:pPr algn="l">
              <a:lnSpc>
                <a:spcPct val="100000"/>
              </a:lnSpc>
              <a:spcBef>
                <a:spcPct val="50000"/>
              </a:spcBef>
            </a:pPr>
            <a:r>
              <a:rPr lang="en-US" dirty="0">
                <a:latin typeface="Calibri" pitchFamily="34" charset="0"/>
              </a:rPr>
              <a:t>Produces file </a:t>
            </a:r>
            <a:r>
              <a:rPr lang="en-US" dirty="0" err="1" smtClean="0">
                <a:latin typeface="Courier New" pitchFamily="49" charset="0"/>
              </a:rPr>
              <a:t>sum.s</a:t>
            </a:r>
            <a:endParaRPr lang="en-US" dirty="0" smtClean="0">
              <a:latin typeface="Courier New" pitchFamily="49" charset="0"/>
            </a:endParaRPr>
          </a:p>
        </p:txBody>
      </p:sp>
      <p:sp>
        <p:nvSpPr>
          <p:cNvPr id="2" name="Title 1"/>
          <p:cNvSpPr>
            <a:spLocks noGrp="1"/>
          </p:cNvSpPr>
          <p:nvPr>
            <p:ph type="title"/>
          </p:nvPr>
        </p:nvSpPr>
        <p:spPr/>
        <p:txBody>
          <a:bodyPr/>
          <a:lstStyle/>
          <a:p>
            <a:r>
              <a:rPr lang="en-US" dirty="0"/>
              <a:t>Compiling Into Assembly</a:t>
            </a:r>
          </a:p>
        </p:txBody>
      </p:sp>
      <p:sp>
        <p:nvSpPr>
          <p:cNvPr id="10" name="Rectangle 7"/>
          <p:cNvSpPr>
            <a:spLocks noChangeArrowheads="1"/>
          </p:cNvSpPr>
          <p:nvPr/>
        </p:nvSpPr>
        <p:spPr bwMode="auto">
          <a:xfrm>
            <a:off x="457200" y="5105400"/>
            <a:ext cx="7467600" cy="1059264"/>
          </a:xfrm>
          <a:prstGeom prst="rect">
            <a:avLst/>
          </a:prstGeom>
          <a:noFill/>
          <a:ln w="25400">
            <a:noFill/>
            <a:miter lim="800000"/>
            <a:headEnd/>
            <a:tailEnd/>
          </a:ln>
          <a:effectLst/>
        </p:spPr>
        <p:txBody>
          <a:bodyPr wrap="square" lIns="90487" tIns="44450" rIns="90487" bIns="44450">
            <a:spAutoFit/>
          </a:bodyPr>
          <a:lstStyle/>
          <a:p>
            <a:pPr lvl="0" algn="l">
              <a:lnSpc>
                <a:spcPct val="100000"/>
              </a:lnSpc>
              <a:spcBef>
                <a:spcPct val="50000"/>
              </a:spcBef>
            </a:pPr>
            <a:r>
              <a:rPr lang="en-US" dirty="0" smtClean="0">
                <a:solidFill>
                  <a:srgbClr val="000066"/>
                </a:solidFill>
                <a:latin typeface="Calibri" pitchFamily="34" charset="0"/>
              </a:rPr>
              <a:t>Note how assembly maps to C code</a:t>
            </a:r>
          </a:p>
          <a:p>
            <a:pPr algn="l">
              <a:lnSpc>
                <a:spcPct val="100000"/>
              </a:lnSpc>
              <a:spcBef>
                <a:spcPct val="50000"/>
              </a:spcBef>
            </a:pPr>
            <a:r>
              <a:rPr lang="en-US" dirty="0" smtClean="0">
                <a:solidFill>
                  <a:srgbClr val="000066"/>
                </a:solidFill>
                <a:latin typeface="Calibri" pitchFamily="34" charset="0"/>
              </a:rPr>
              <a:t>Note: </a:t>
            </a:r>
            <a:r>
              <a:rPr lang="en-US" dirty="0">
                <a:solidFill>
                  <a:srgbClr val="000066"/>
                </a:solidFill>
                <a:latin typeface="Calibri" pitchFamily="34" charset="0"/>
              </a:rPr>
              <a:t>May get very different results on other machines, even other Linux machines, due to different versions of </a:t>
            </a:r>
            <a:r>
              <a:rPr lang="en-US" dirty="0" err="1">
                <a:solidFill>
                  <a:srgbClr val="000066"/>
                </a:solidFill>
                <a:latin typeface="Calibri" pitchFamily="34" charset="0"/>
              </a:rPr>
              <a:t>gcc</a:t>
            </a:r>
            <a:r>
              <a:rPr lang="en-US" dirty="0">
                <a:solidFill>
                  <a:srgbClr val="000066"/>
                </a:solidFill>
                <a:latin typeface="Calibri" pitchFamily="34" charset="0"/>
              </a:rPr>
              <a:t> and different compiler </a:t>
            </a:r>
            <a:r>
              <a:rPr lang="en-US" dirty="0" smtClean="0">
                <a:solidFill>
                  <a:srgbClr val="000066"/>
                </a:solidFill>
                <a:latin typeface="Calibri" pitchFamily="34" charset="0"/>
              </a:rPr>
              <a:t>settings</a:t>
            </a:r>
            <a:endParaRPr lang="en-US" i="1" dirty="0" smtClean="0">
              <a:solidFill>
                <a:srgbClr val="FF0000"/>
              </a:solidFill>
              <a:latin typeface="Calibri" pitchFamily="34" charset="0"/>
            </a:endParaRPr>
          </a:p>
        </p:txBody>
      </p:sp>
    </p:spTree>
    <p:extLst>
      <p:ext uri="{BB962C8B-B14F-4D97-AF65-F5344CB8AC3E}">
        <p14:creationId xmlns:p14="http://schemas.microsoft.com/office/powerpoint/2010/main" val="24584705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animEffect transition="in" filter="dissolve">
                                      <p:cBhvr>
                                        <p:cTn id="7" dur="500"/>
                                        <p:tgtEl>
                                          <p:spTgt spid="1495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342900" y="914400"/>
            <a:ext cx="300990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Calibri" pitchFamily="34" charset="0"/>
              </a:rPr>
              <a:t>Code for </a:t>
            </a:r>
            <a:r>
              <a:rPr lang="en-US" sz="2400" dirty="0" err="1" smtClean="0">
                <a:latin typeface="Courier New" pitchFamily="49" charset="0"/>
              </a:rPr>
              <a:t>sumstore</a:t>
            </a:r>
            <a:endParaRPr lang="en-US" sz="2400" dirty="0">
              <a:solidFill>
                <a:schemeClr val="tx2"/>
              </a:solidFill>
              <a:latin typeface="Calibri" pitchFamily="34" charset="0"/>
            </a:endParaRPr>
          </a:p>
          <a:p>
            <a:pPr marL="223838" indent="-223838" defTabSz="895350">
              <a:lnSpc>
                <a:spcPct val="100000"/>
              </a:lnSpc>
            </a:pPr>
            <a:endParaRPr lang="en-US" sz="2400" dirty="0">
              <a:solidFill>
                <a:schemeClr val="tx2"/>
              </a:solidFill>
              <a:latin typeface="Calibri" pitchFamily="34" charset="0"/>
            </a:endParaRPr>
          </a:p>
        </p:txBody>
      </p:sp>
      <p:sp>
        <p:nvSpPr>
          <p:cNvPr id="151555" name="Rectangle 3"/>
          <p:cNvSpPr>
            <a:spLocks noChangeArrowheads="1"/>
          </p:cNvSpPr>
          <p:nvPr/>
        </p:nvSpPr>
        <p:spPr bwMode="auto">
          <a:xfrm>
            <a:off x="344488" y="1447800"/>
            <a:ext cx="2511425" cy="4244753"/>
          </a:xfrm>
          <a:prstGeom prst="rect">
            <a:avLst/>
          </a:prstGeom>
          <a:noFill/>
          <a:ln w="12700">
            <a:noFill/>
            <a:miter lim="800000"/>
            <a:headEnd/>
            <a:tailEnd/>
          </a:ln>
          <a:effectLst/>
        </p:spPr>
        <p:txBody>
          <a:bodyPr lIns="90487" tIns="44450" rIns="90487" bIns="44450">
            <a:spAutoFit/>
          </a:bodyPr>
          <a:lstStyle/>
          <a:p>
            <a:pPr>
              <a:tabLst>
                <a:tab pos="457200" algn="l"/>
                <a:tab pos="1485900" algn="l"/>
              </a:tabLst>
            </a:pPr>
            <a:r>
              <a:rPr lang="en-US" sz="1800" dirty="0">
                <a:latin typeface="Courier New" pitchFamily="49" charset="0"/>
              </a:rPr>
              <a:t>0x0400595: </a:t>
            </a:r>
          </a:p>
          <a:p>
            <a:pPr>
              <a:tabLst>
                <a:tab pos="457200" algn="l"/>
                <a:tab pos="1485900" algn="l"/>
              </a:tabLst>
            </a:pPr>
            <a:r>
              <a:rPr lang="en-US" sz="1800" dirty="0">
                <a:latin typeface="Courier New" pitchFamily="49" charset="0"/>
              </a:rPr>
              <a:t>   0x53</a:t>
            </a:r>
          </a:p>
          <a:p>
            <a:pPr>
              <a:tabLst>
                <a:tab pos="457200" algn="l"/>
                <a:tab pos="1485900" algn="l"/>
              </a:tabLst>
            </a:pPr>
            <a:r>
              <a:rPr lang="en-US" sz="1800" dirty="0">
                <a:latin typeface="Courier New" pitchFamily="49" charset="0"/>
              </a:rPr>
              <a:t>   0x48</a:t>
            </a:r>
          </a:p>
          <a:p>
            <a:pPr>
              <a:tabLst>
                <a:tab pos="457200" algn="l"/>
                <a:tab pos="1485900" algn="l"/>
              </a:tabLst>
            </a:pPr>
            <a:r>
              <a:rPr lang="en-US" sz="1800" dirty="0">
                <a:latin typeface="Courier New" pitchFamily="49" charset="0"/>
              </a:rPr>
              <a:t>   0x89</a:t>
            </a:r>
          </a:p>
          <a:p>
            <a:pPr>
              <a:tabLst>
                <a:tab pos="457200" algn="l"/>
                <a:tab pos="1485900" algn="l"/>
              </a:tabLst>
            </a:pPr>
            <a:r>
              <a:rPr lang="en-US" sz="1800" dirty="0">
                <a:latin typeface="Courier New" pitchFamily="49" charset="0"/>
              </a:rPr>
              <a:t>   0xd3</a:t>
            </a:r>
          </a:p>
          <a:p>
            <a:pPr>
              <a:tabLst>
                <a:tab pos="457200" algn="l"/>
                <a:tab pos="1485900" algn="l"/>
              </a:tabLst>
            </a:pPr>
            <a:r>
              <a:rPr lang="en-US" sz="1800" dirty="0">
                <a:latin typeface="Courier New" pitchFamily="49" charset="0"/>
              </a:rPr>
              <a:t>   0xe8</a:t>
            </a:r>
          </a:p>
          <a:p>
            <a:pPr>
              <a:tabLst>
                <a:tab pos="457200" algn="l"/>
                <a:tab pos="1485900" algn="l"/>
              </a:tabLst>
            </a:pPr>
            <a:r>
              <a:rPr lang="en-US" sz="1800" dirty="0">
                <a:latin typeface="Courier New" pitchFamily="49" charset="0"/>
              </a:rPr>
              <a:t>   0xf2</a:t>
            </a:r>
          </a:p>
          <a:p>
            <a:pPr>
              <a:tabLst>
                <a:tab pos="457200" algn="l"/>
                <a:tab pos="1485900" algn="l"/>
              </a:tabLst>
            </a:pPr>
            <a:r>
              <a:rPr lang="en-US" sz="1800" dirty="0">
                <a:latin typeface="Courier New" pitchFamily="49" charset="0"/>
              </a:rPr>
              <a:t>   0xff</a:t>
            </a:r>
          </a:p>
          <a:p>
            <a:pPr>
              <a:tabLst>
                <a:tab pos="457200" algn="l"/>
                <a:tab pos="1485900" algn="l"/>
              </a:tabLst>
            </a:pPr>
            <a:r>
              <a:rPr lang="en-US" sz="1800" dirty="0">
                <a:latin typeface="Courier New" pitchFamily="49" charset="0"/>
              </a:rPr>
              <a:t>   0xff</a:t>
            </a:r>
          </a:p>
          <a:p>
            <a:pPr>
              <a:tabLst>
                <a:tab pos="457200" algn="l"/>
                <a:tab pos="1485900" algn="l"/>
              </a:tabLst>
            </a:pPr>
            <a:r>
              <a:rPr lang="en-US" sz="1800" dirty="0">
                <a:latin typeface="Courier New" pitchFamily="49" charset="0"/>
              </a:rPr>
              <a:t>   0xff</a:t>
            </a:r>
          </a:p>
          <a:p>
            <a:pPr>
              <a:tabLst>
                <a:tab pos="457200" algn="l"/>
                <a:tab pos="1485900" algn="l"/>
              </a:tabLst>
            </a:pPr>
            <a:r>
              <a:rPr lang="en-US" sz="1800" dirty="0">
                <a:latin typeface="Courier New" pitchFamily="49" charset="0"/>
              </a:rPr>
              <a:t>   0x48</a:t>
            </a:r>
          </a:p>
          <a:p>
            <a:pPr>
              <a:tabLst>
                <a:tab pos="457200" algn="l"/>
                <a:tab pos="1485900" algn="l"/>
              </a:tabLst>
            </a:pPr>
            <a:r>
              <a:rPr lang="en-US" sz="1800" dirty="0">
                <a:latin typeface="Courier New" pitchFamily="49" charset="0"/>
              </a:rPr>
              <a:t>   0x89</a:t>
            </a:r>
          </a:p>
          <a:p>
            <a:pPr>
              <a:tabLst>
                <a:tab pos="457200" algn="l"/>
                <a:tab pos="1485900" algn="l"/>
              </a:tabLst>
            </a:pPr>
            <a:r>
              <a:rPr lang="en-US" sz="1800" dirty="0">
                <a:latin typeface="Courier New" pitchFamily="49" charset="0"/>
              </a:rPr>
              <a:t>   0x03</a:t>
            </a:r>
          </a:p>
          <a:p>
            <a:pPr>
              <a:tabLst>
                <a:tab pos="457200" algn="l"/>
                <a:tab pos="1485900" algn="l"/>
              </a:tabLst>
            </a:pPr>
            <a:r>
              <a:rPr lang="en-US" sz="1800" dirty="0">
                <a:latin typeface="Courier New" pitchFamily="49" charset="0"/>
              </a:rPr>
              <a:t>   0x5b</a:t>
            </a:r>
          </a:p>
          <a:p>
            <a:pPr>
              <a:tabLst>
                <a:tab pos="457200" algn="l"/>
                <a:tab pos="1485900" algn="l"/>
              </a:tabLst>
            </a:pPr>
            <a:r>
              <a:rPr lang="en-US" sz="1800" dirty="0">
                <a:latin typeface="Courier New" pitchFamily="49" charset="0"/>
              </a:rPr>
              <a:t>   0xc3</a:t>
            </a:r>
          </a:p>
        </p:txBody>
      </p:sp>
      <p:sp>
        <p:nvSpPr>
          <p:cNvPr id="151556" name="Rectangle 4"/>
          <p:cNvSpPr>
            <a:spLocks noGrp="1" noChangeArrowheads="1"/>
          </p:cNvSpPr>
          <p:nvPr>
            <p:ph type="title"/>
          </p:nvPr>
        </p:nvSpPr>
        <p:spPr>
          <a:xfrm>
            <a:off x="457200" y="304800"/>
            <a:ext cx="5524500" cy="573088"/>
          </a:xfrm>
        </p:spPr>
        <p:txBody>
          <a:bodyPr/>
          <a:lstStyle/>
          <a:p>
            <a:r>
              <a:rPr lang="en-US" dirty="0"/>
              <a:t>Object </a:t>
            </a:r>
            <a:r>
              <a:rPr lang="en-US" dirty="0" smtClean="0"/>
              <a:t>Code </a:t>
            </a:r>
            <a:r>
              <a:rPr lang="en-US" dirty="0" err="1" smtClean="0"/>
              <a:t>sum.o</a:t>
            </a:r>
            <a:endParaRPr lang="en-US" dirty="0"/>
          </a:p>
        </p:txBody>
      </p:sp>
      <p:sp>
        <p:nvSpPr>
          <p:cNvPr id="151557" name="Rectangle 5"/>
          <p:cNvSpPr>
            <a:spLocks noGrp="1" noChangeArrowheads="1"/>
          </p:cNvSpPr>
          <p:nvPr>
            <p:ph type="body" idx="1"/>
          </p:nvPr>
        </p:nvSpPr>
        <p:spPr>
          <a:xfrm>
            <a:off x="3505200" y="1143000"/>
            <a:ext cx="5486400" cy="5486400"/>
          </a:xfrm>
        </p:spPr>
        <p:txBody>
          <a:bodyPr/>
          <a:lstStyle/>
          <a:p>
            <a:r>
              <a:rPr lang="en-US" dirty="0"/>
              <a:t>Total of 14 bytes</a:t>
            </a:r>
          </a:p>
          <a:p>
            <a:r>
              <a:rPr lang="en-US" dirty="0"/>
              <a:t>Each instruction 1, 3, or 5 bytes</a:t>
            </a:r>
          </a:p>
          <a:p>
            <a:r>
              <a:rPr lang="en-US" dirty="0"/>
              <a:t>Starts at address 0x0400595</a:t>
            </a:r>
          </a:p>
        </p:txBody>
      </p:sp>
    </p:spTree>
    <p:extLst>
      <p:ext uri="{BB962C8B-B14F-4D97-AF65-F5344CB8AC3E}">
        <p14:creationId xmlns:p14="http://schemas.microsoft.com/office/powerpoint/2010/main" val="26755106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lass6-wrapup">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6-wrapu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lnDef>
  </a:objectDefaults>
  <a:extraClrSchemeLst>
    <a:extraClrScheme>
      <a:clrScheme name="class6-wrapu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6-wrap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6-wrapu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6-wrapu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6-wrapu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6-wrapu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6-wrapu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6-wrapup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F'02\Lectures\class01a.ppt</Template>
  <TotalTime>42480</TotalTime>
  <Pages>5</Pages>
  <Words>3213</Words>
  <Application>Microsoft Macintosh PowerPoint</Application>
  <PresentationFormat>Letter Paper (8.5x11 in)</PresentationFormat>
  <Paragraphs>687</Paragraphs>
  <Slides>40</Slides>
  <Notes>19</Notes>
  <HiddenSlides>0</HiddenSlides>
  <MMClips>0</MMClips>
  <ScaleCrop>false</ScaleCrop>
  <HeadingPairs>
    <vt:vector size="4" baseType="variant">
      <vt:variant>
        <vt:lpstr>Theme</vt:lpstr>
      </vt:variant>
      <vt:variant>
        <vt:i4>4</vt:i4>
      </vt:variant>
      <vt:variant>
        <vt:lpstr>Slide Titles</vt:lpstr>
      </vt:variant>
      <vt:variant>
        <vt:i4>40</vt:i4>
      </vt:variant>
    </vt:vector>
  </HeadingPairs>
  <TitlesOfParts>
    <vt:vector size="44" baseType="lpstr">
      <vt:lpstr>class02</vt:lpstr>
      <vt:lpstr>2_class02</vt:lpstr>
      <vt:lpstr>class6-wrapup</vt:lpstr>
      <vt:lpstr>template2007</vt:lpstr>
      <vt:lpstr>Chapter 3:   Assembly Language Programming I</vt:lpstr>
      <vt:lpstr>Announcements</vt:lpstr>
      <vt:lpstr>Chapter Mapping</vt:lpstr>
      <vt:lpstr>Intel x86 Processors</vt:lpstr>
      <vt:lpstr>Assembly Language</vt:lpstr>
      <vt:lpstr>Assembly Programmer’s View</vt:lpstr>
      <vt:lpstr>Turning C into Object Code</vt:lpstr>
      <vt:lpstr>Compiling Into Assembly</vt:lpstr>
      <vt:lpstr>Object Code sum.o</vt:lpstr>
      <vt:lpstr>Disassembling Object Code</vt:lpstr>
      <vt:lpstr>Alternate Disassembly</vt:lpstr>
      <vt:lpstr>What Can be Disassembled?</vt:lpstr>
      <vt:lpstr>x86-64 Integer Registers</vt:lpstr>
      <vt:lpstr>Some History: IA32 registers</vt:lpstr>
      <vt:lpstr>Moving Data</vt:lpstr>
      <vt:lpstr>Moving Data</vt:lpstr>
      <vt:lpstr>Moving different word sizes</vt:lpstr>
      <vt:lpstr>More mov instructions, and Intel vs C longs</vt:lpstr>
      <vt:lpstr>Moving Data Examples</vt:lpstr>
      <vt:lpstr>movq Operand Combinations</vt:lpstr>
      <vt:lpstr>Supplementary Slides</vt:lpstr>
      <vt:lpstr>Assembly Characteristics</vt:lpstr>
      <vt:lpstr>Machine Instruction Example</vt:lpstr>
      <vt:lpstr>Object Code</vt:lpstr>
      <vt:lpstr>What Can be Disassembled?</vt:lpstr>
      <vt:lpstr>Intel x86 Evolution: Milestones</vt:lpstr>
      <vt:lpstr>Intel x86 Processors: Overview</vt:lpstr>
      <vt:lpstr>Intel x86 Processors, contd.</vt:lpstr>
      <vt:lpstr>Pentium Pro (P6)</vt:lpstr>
      <vt:lpstr>PentiumPro Block Diagram</vt:lpstr>
      <vt:lpstr>PentiumPro Operation</vt:lpstr>
      <vt:lpstr>New Species: IA64, then IPF, then Itanium,… </vt:lpstr>
      <vt:lpstr>x86 Clones: Advanced Micro Devices (AMD)</vt:lpstr>
      <vt:lpstr>Intel’s 64-Bit</vt:lpstr>
      <vt:lpstr>Other Processors</vt:lpstr>
      <vt:lpstr>CISC Properties</vt:lpstr>
      <vt:lpstr>CISC vs RISC</vt:lpstr>
      <vt:lpstr>Other Processors (2)</vt:lpstr>
      <vt:lpstr>Data Representations: IA32 + x86-64</vt:lpstr>
      <vt:lpstr>Whose Assembler?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and Bytes</dc:title>
  <dc:subject/>
  <dc:creator>Randal E. Bryant and David R. O'Hallaron</dc:creator>
  <cp:keywords/>
  <dc:description/>
  <cp:lastModifiedBy>Richard Han</cp:lastModifiedBy>
  <cp:revision>620</cp:revision>
  <cp:lastPrinted>2008-01-02T16:52:29Z</cp:lastPrinted>
  <dcterms:created xsi:type="dcterms:W3CDTF">2012-09-04T21:58:58Z</dcterms:created>
  <dcterms:modified xsi:type="dcterms:W3CDTF">2019-08-23T09:41:33Z</dcterms:modified>
</cp:coreProperties>
</file>