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2" r:id="rId1"/>
    <p:sldMasterId id="2147483993" r:id="rId2"/>
    <p:sldMasterId id="2147484005" r:id="rId3"/>
    <p:sldMasterId id="2147484017" r:id="rId4"/>
    <p:sldMasterId id="2147484209" r:id="rId5"/>
    <p:sldMasterId id="2147484221" r:id="rId6"/>
    <p:sldMasterId id="2147484233" r:id="rId7"/>
    <p:sldMasterId id="2147484245" r:id="rId8"/>
    <p:sldMasterId id="2147484257" r:id="rId9"/>
    <p:sldMasterId id="2147484269" r:id="rId10"/>
  </p:sldMasterIdLst>
  <p:notesMasterIdLst>
    <p:notesMasterId r:id="rId110"/>
  </p:notesMasterIdLst>
  <p:handoutMasterIdLst>
    <p:handoutMasterId r:id="rId111"/>
  </p:handoutMasterIdLst>
  <p:sldIdLst>
    <p:sldId id="385" r:id="rId11"/>
    <p:sldId id="555" r:id="rId12"/>
    <p:sldId id="623"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0" r:id="rId30"/>
    <p:sldId id="641" r:id="rId31"/>
    <p:sldId id="642" r:id="rId32"/>
    <p:sldId id="643" r:id="rId33"/>
    <p:sldId id="556" r:id="rId34"/>
    <p:sldId id="521" r:id="rId35"/>
    <p:sldId id="523" r:id="rId36"/>
    <p:sldId id="524" r:id="rId37"/>
    <p:sldId id="558" r:id="rId38"/>
    <p:sldId id="559" r:id="rId39"/>
    <p:sldId id="560" r:id="rId40"/>
    <p:sldId id="528" r:id="rId41"/>
    <p:sldId id="600" r:id="rId42"/>
    <p:sldId id="561" r:id="rId43"/>
    <p:sldId id="562" r:id="rId44"/>
    <p:sldId id="563" r:id="rId45"/>
    <p:sldId id="537" r:id="rId46"/>
    <p:sldId id="564" r:id="rId47"/>
    <p:sldId id="565" r:id="rId48"/>
    <p:sldId id="566" r:id="rId49"/>
    <p:sldId id="545" r:id="rId50"/>
    <p:sldId id="574" r:id="rId51"/>
    <p:sldId id="575" r:id="rId52"/>
    <p:sldId id="576" r:id="rId53"/>
    <p:sldId id="577" r:id="rId54"/>
    <p:sldId id="578" r:id="rId55"/>
    <p:sldId id="579" r:id="rId56"/>
    <p:sldId id="580" r:id="rId57"/>
    <p:sldId id="581" r:id="rId58"/>
    <p:sldId id="582" r:id="rId59"/>
    <p:sldId id="583" r:id="rId60"/>
    <p:sldId id="584" r:id="rId61"/>
    <p:sldId id="599" r:id="rId62"/>
    <p:sldId id="602" r:id="rId63"/>
    <p:sldId id="603" r:id="rId64"/>
    <p:sldId id="589" r:id="rId65"/>
    <p:sldId id="590" r:id="rId66"/>
    <p:sldId id="591" r:id="rId67"/>
    <p:sldId id="592" r:id="rId68"/>
    <p:sldId id="598" r:id="rId69"/>
    <p:sldId id="594" r:id="rId70"/>
    <p:sldId id="595" r:id="rId71"/>
    <p:sldId id="596" r:id="rId72"/>
    <p:sldId id="597" r:id="rId73"/>
    <p:sldId id="622" r:id="rId74"/>
    <p:sldId id="445" r:id="rId75"/>
    <p:sldId id="644" r:id="rId76"/>
    <p:sldId id="645" r:id="rId77"/>
    <p:sldId id="646" r:id="rId78"/>
    <p:sldId id="647" r:id="rId79"/>
    <p:sldId id="557" r:id="rId80"/>
    <p:sldId id="573" r:id="rId81"/>
    <p:sldId id="567" r:id="rId82"/>
    <p:sldId id="568" r:id="rId83"/>
    <p:sldId id="569" r:id="rId84"/>
    <p:sldId id="570" r:id="rId85"/>
    <p:sldId id="571" r:id="rId86"/>
    <p:sldId id="572" r:id="rId87"/>
    <p:sldId id="585" r:id="rId88"/>
    <p:sldId id="586" r:id="rId89"/>
    <p:sldId id="587" r:id="rId90"/>
    <p:sldId id="621" r:id="rId91"/>
    <p:sldId id="604" r:id="rId92"/>
    <p:sldId id="605" r:id="rId93"/>
    <p:sldId id="606" r:id="rId94"/>
    <p:sldId id="607" r:id="rId95"/>
    <p:sldId id="608" r:id="rId96"/>
    <p:sldId id="609" r:id="rId97"/>
    <p:sldId id="610" r:id="rId98"/>
    <p:sldId id="611" r:id="rId99"/>
    <p:sldId id="612" r:id="rId100"/>
    <p:sldId id="613" r:id="rId101"/>
    <p:sldId id="614" r:id="rId102"/>
    <p:sldId id="615" r:id="rId103"/>
    <p:sldId id="616" r:id="rId104"/>
    <p:sldId id="617" r:id="rId105"/>
    <p:sldId id="618" r:id="rId106"/>
    <p:sldId id="619" r:id="rId107"/>
    <p:sldId id="620" r:id="rId108"/>
    <p:sldId id="513" r:id="rId109"/>
  </p:sldIdLst>
  <p:sldSz cx="9144000" cy="6858000" type="letter"/>
  <p:notesSz cx="6845300" cy="9396413"/>
  <p:defaultTextStyle>
    <a:defPPr>
      <a:defRPr lang="en-US"/>
    </a:defPPr>
    <a:lvl1pPr algn="ctr" rtl="0" eaLnBrk="0" fontAlgn="base" hangingPunct="0">
      <a:lnSpc>
        <a:spcPct val="90000"/>
      </a:lnSpc>
      <a:spcBef>
        <a:spcPct val="0"/>
      </a:spcBef>
      <a:spcAft>
        <a:spcPct val="0"/>
      </a:spcAft>
      <a:defRPr sz="3800" b="1" kern="1200">
        <a:solidFill>
          <a:schemeClr val="tx1"/>
        </a:solidFill>
        <a:latin typeface="Helvetica"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3800" b="1" kern="1200">
        <a:solidFill>
          <a:schemeClr val="tx1"/>
        </a:solidFill>
        <a:latin typeface="Helvetica"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3800" b="1" kern="1200">
        <a:solidFill>
          <a:schemeClr val="tx1"/>
        </a:solidFill>
        <a:latin typeface="Helvetica"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3800" b="1" kern="1200">
        <a:solidFill>
          <a:schemeClr val="tx1"/>
        </a:solidFill>
        <a:latin typeface="Helvetica"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3800"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sz="3800"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sz="3800"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sz="3800"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sz="3800"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FF"/>
    <a:srgbClr val="CCFF33"/>
    <a:srgbClr val="00CCFF"/>
    <a:srgbClr val="FF00FF"/>
    <a:srgbClr val="CC0000"/>
    <a:srgbClr val="FFFF99"/>
    <a:srgbClr val="9403B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3" autoAdjust="0"/>
  </p:normalViewPr>
  <p:slideViewPr>
    <p:cSldViewPr>
      <p:cViewPr>
        <p:scale>
          <a:sx n="100" d="100"/>
          <a:sy n="100" d="100"/>
        </p:scale>
        <p:origin x="-392" y="-80"/>
      </p:cViewPr>
      <p:guideLst>
        <p:guide orient="horz" pos="96"/>
        <p:guide pos="55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584" y="-10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slide" Target="slides/slide9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8" Type="http://schemas.openxmlformats.org/officeDocument/2006/relationships/slide" Target="slides/slide98.xml"/><Relationship Id="rId109" Type="http://schemas.openxmlformats.org/officeDocument/2006/relationships/slide" Target="slides/slide99.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110" Type="http://schemas.openxmlformats.org/officeDocument/2006/relationships/notesMaster" Target="notesMasters/notesMaster1.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11" Type="http://schemas.openxmlformats.org/officeDocument/2006/relationships/handoutMaster" Target="handoutMasters/handoutMaster1.xml"/><Relationship Id="rId112" Type="http://schemas.openxmlformats.org/officeDocument/2006/relationships/printerSettings" Target="printerSettings/printerSettings1.bin"/><Relationship Id="rId113" Type="http://schemas.openxmlformats.org/officeDocument/2006/relationships/presProps" Target="presProps.xml"/><Relationship Id="rId114" Type="http://schemas.openxmlformats.org/officeDocument/2006/relationships/viewProps" Target="viewProps.xml"/><Relationship Id="rId115" Type="http://schemas.openxmlformats.org/officeDocument/2006/relationships/theme" Target="theme/theme1.xml"/><Relationship Id="rId116" Type="http://schemas.openxmlformats.org/officeDocument/2006/relationships/tableStyles" Target="tableStyles.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100" Type="http://schemas.openxmlformats.org/officeDocument/2006/relationships/slide" Target="slides/slide90.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44825" y="8950325"/>
            <a:ext cx="7572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defTabSz="868363"/>
            <a:r>
              <a:rPr lang="en-US" sz="1200" b="0"/>
              <a:t>Page </a:t>
            </a:r>
            <a:fld id="{7A7F4A46-21F8-AD49-B49D-8FD5ACF95A73}" type="slidenum">
              <a:rPr lang="en-US" sz="1200" b="0"/>
              <a:pPr defTabSz="868363"/>
              <a:t>‹#›</a:t>
            </a:fld>
            <a:endParaRPr lang="en-US" sz="1200" b="0"/>
          </a:p>
        </p:txBody>
      </p:sp>
    </p:spTree>
    <p:extLst>
      <p:ext uri="{BB962C8B-B14F-4D97-AF65-F5344CB8AC3E}">
        <p14:creationId xmlns:p14="http://schemas.microsoft.com/office/powerpoint/2010/main" val="882835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2813" y="4464050"/>
            <a:ext cx="5019675" cy="4227513"/>
          </a:xfrm>
          <a:prstGeom prst="rect">
            <a:avLst/>
          </a:prstGeom>
          <a:noFill/>
          <a:ln>
            <a:noFill/>
          </a:ln>
          <a:effectLst/>
          <a:extLst/>
        </p:spPr>
        <p:txBody>
          <a:bodyPr vert="horz" wrap="square" lIns="90487" tIns="44450" rIns="90487"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1" name="Rectangle 3"/>
          <p:cNvSpPr>
            <a:spLocks noChangeArrowheads="1"/>
          </p:cNvSpPr>
          <p:nvPr/>
        </p:nvSpPr>
        <p:spPr bwMode="auto">
          <a:xfrm>
            <a:off x="3022600" y="8950325"/>
            <a:ext cx="8001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defTabSz="868363"/>
            <a:r>
              <a:rPr lang="en-US" sz="1200" b="0">
                <a:latin typeface="Century Gothic" charset="0"/>
              </a:rPr>
              <a:t>Page </a:t>
            </a:r>
            <a:fld id="{76F56236-92A0-D84C-8C03-FA41BF8CFF44}" type="slidenum">
              <a:rPr lang="en-US" sz="1200" b="0">
                <a:latin typeface="Century Gothic" charset="0"/>
              </a:rPr>
              <a:pPr defTabSz="868363"/>
              <a:t>‹#›</a:t>
            </a:fld>
            <a:endParaRPr lang="en-US" sz="1200" b="0">
              <a:latin typeface="Century Gothic" charset="0"/>
            </a:endParaRPr>
          </a:p>
        </p:txBody>
      </p:sp>
      <p:sp>
        <p:nvSpPr>
          <p:cNvPr id="7172" name="Rectangle 4"/>
          <p:cNvSpPr>
            <a:spLocks noGrp="1" noRot="1" noChangeAspect="1" noChangeArrowheads="1" noTextEdit="1"/>
          </p:cNvSpPr>
          <p:nvPr>
            <p:ph type="sldImg" idx="2"/>
          </p:nvPr>
        </p:nvSpPr>
        <p:spPr bwMode="auto">
          <a:xfrm>
            <a:off x="1082675" y="711200"/>
            <a:ext cx="4679950" cy="3509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368639129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smtClean="0"/>
              <a:t>Midterm announcement, endian, extended time show up in my office 2-3:15 pm,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0xf000 + 0x8 =</a:t>
            </a:r>
            <a:r>
              <a:rPr lang="en-US" baseline="0" dirty="0" smtClean="0"/>
              <a:t> 0xf008</a:t>
            </a:r>
          </a:p>
          <a:p>
            <a:r>
              <a:rPr lang="en-US" baseline="0" dirty="0" smtClean="0"/>
              <a:t>0xf000 + 0x0100 = 0xf100</a:t>
            </a:r>
          </a:p>
          <a:p>
            <a:r>
              <a:rPr lang="en-US" baseline="0" dirty="0" smtClean="0"/>
              <a:t>0xf000 + 4*0x0100 = 0xf400</a:t>
            </a:r>
          </a:p>
          <a:p>
            <a:r>
              <a:rPr lang="en-US" baseline="0" dirty="0" smtClean="0"/>
              <a:t>2*0xf000 + 0x80 = 0x1d080</a:t>
            </a:r>
            <a:endParaRPr lang="en-US" dirty="0"/>
          </a:p>
        </p:txBody>
      </p:sp>
      <p:sp>
        <p:nvSpPr>
          <p:cNvPr id="4" name="Slide Number Placeholder 3"/>
          <p:cNvSpPr>
            <a:spLocks noGrp="1"/>
          </p:cNvSpPr>
          <p:nvPr>
            <p:ph type="sldNum" sz="quarter" idx="10"/>
          </p:nvPr>
        </p:nvSpPr>
        <p:spPr>
          <a:xfrm>
            <a:off x="3878011" y="8924959"/>
            <a:ext cx="2965801" cy="469898"/>
          </a:xfrm>
          <a:prstGeom prst="rect">
            <a:avLst/>
          </a:prstGeom>
        </p:spPr>
        <p:txBody>
          <a:bodyPr lIns="87929" tIns="43964" rIns="87929" bIns="43964"/>
          <a:lstStyle/>
          <a:p>
            <a:fld id="{76A65B0C-B35D-4608-94F8-324A6C7A47D2}"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The text describes more assembly language arithmetic instructions, such as the complicated signed division </a:t>
            </a:r>
            <a:r>
              <a:rPr lang="en-US" dirty="0" err="1" smtClean="0"/>
              <a:t>idivl</a:t>
            </a:r>
            <a:r>
              <a:rPr lang="en-US" dirty="0" smtClean="0"/>
              <a:t> (uses two registers to store the input dividend, and the same two registers to store the output quotient and remainder), unsigned multiply mull, etc.</a:t>
            </a: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Just as for </a:t>
            </a:r>
            <a:r>
              <a:rPr lang="en-US" dirty="0" err="1" smtClean="0"/>
              <a:t>mov</a:t>
            </a:r>
            <a:r>
              <a:rPr lang="en-US" dirty="0" smtClean="0"/>
              <a:t>, we have many size variations</a:t>
            </a:r>
            <a:r>
              <a:rPr lang="en-US" baseline="0" dirty="0" smtClean="0"/>
              <a:t> of these instructions, e.g. </a:t>
            </a:r>
            <a:r>
              <a:rPr lang="en-US" baseline="0" dirty="0" err="1" smtClean="0"/>
              <a:t>addq</a:t>
            </a:r>
            <a:r>
              <a:rPr lang="en-US" baseline="0" dirty="0" smtClean="0"/>
              <a:t>, </a:t>
            </a:r>
            <a:r>
              <a:rPr lang="en-US" baseline="0" dirty="0" err="1" smtClean="0"/>
              <a:t>addl</a:t>
            </a:r>
            <a:r>
              <a:rPr lang="en-US" baseline="0" dirty="0" smtClean="0"/>
              <a:t>, </a:t>
            </a:r>
            <a:r>
              <a:rPr lang="en-US" baseline="0" dirty="0" err="1" smtClean="0"/>
              <a:t>addw</a:t>
            </a:r>
            <a:r>
              <a:rPr lang="en-US" baseline="0" dirty="0" smtClean="0"/>
              <a:t>, etc.</a:t>
            </a:r>
            <a:endParaRPr lang="en-US" dirty="0" smtClean="0"/>
          </a:p>
          <a:p>
            <a:endParaRPr lang="en-US" dirty="0"/>
          </a:p>
        </p:txBody>
      </p:sp>
    </p:spTree>
    <p:extLst>
      <p:ext uri="{BB962C8B-B14F-4D97-AF65-F5344CB8AC3E}">
        <p14:creationId xmlns:p14="http://schemas.microsoft.com/office/powerpoint/2010/main" val="390356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Leaq</a:t>
            </a:r>
            <a:r>
              <a:rPr lang="en-US" dirty="0" smtClean="0"/>
              <a:t> and </a:t>
            </a:r>
            <a:r>
              <a:rPr lang="en-US" dirty="0" err="1" smtClean="0"/>
              <a:t>salq</a:t>
            </a:r>
            <a:r>
              <a:rPr lang="en-US" dirty="0" smtClean="0"/>
              <a:t> may be faster than an </a:t>
            </a:r>
            <a:r>
              <a:rPr lang="en-US" dirty="0" err="1" smtClean="0"/>
              <a:t>imulq</a:t>
            </a:r>
            <a:r>
              <a:rPr lang="en-US" dirty="0" smtClean="0"/>
              <a:t>,</a:t>
            </a:r>
            <a:r>
              <a:rPr lang="en-US" baseline="0" dirty="0" smtClean="0"/>
              <a:t> which wants to break 12 into a sum of powers of 2.</a:t>
            </a:r>
            <a:endParaRPr lang="en-US" dirty="0"/>
          </a:p>
        </p:txBody>
      </p:sp>
    </p:spTree>
    <p:extLst>
      <p:ext uri="{BB962C8B-B14F-4D97-AF65-F5344CB8AC3E}">
        <p14:creationId xmlns:p14="http://schemas.microsoft.com/office/powerpoint/2010/main" val="907467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computation for t3</a:t>
            </a:r>
            <a:r>
              <a:rPr lang="en-US" baseline="0" dirty="0" smtClean="0"/>
              <a:t> is folded into the computation for t5</a:t>
            </a:r>
            <a:endParaRPr lang="en-US" dirty="0" smtClean="0"/>
          </a:p>
        </p:txBody>
      </p:sp>
    </p:spTree>
    <p:extLst>
      <p:ext uri="{BB962C8B-B14F-4D97-AF65-F5344CB8AC3E}">
        <p14:creationId xmlns:p14="http://schemas.microsoft.com/office/powerpoint/2010/main" val="2247506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OF corner case: why is t&gt;=0 in the far-right expression?  Answer: let a= largest neg # (4 bits) = ‘1000’, b=‘1000’, a+b=t=‘0000’=0, so must check t&gt;=0, not just t&gt;0.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Note how this differs</a:t>
            </a:r>
            <a:r>
              <a:rPr lang="en-US" baseline="0" dirty="0" smtClean="0"/>
              <a:t> from </a:t>
            </a:r>
            <a:r>
              <a:rPr lang="en-US" baseline="0" dirty="0" err="1" smtClean="0"/>
              <a:t>subq</a:t>
            </a:r>
            <a:r>
              <a:rPr lang="en-US" baseline="0" dirty="0" smtClean="0"/>
              <a:t> Src2, Src1, which would change the result in the destination register Src1.  </a:t>
            </a:r>
            <a:r>
              <a:rPr lang="en-US" baseline="0" dirty="0" err="1" smtClean="0"/>
              <a:t>Cmpq</a:t>
            </a:r>
            <a:r>
              <a:rPr lang="en-US" baseline="0" dirty="0" smtClean="0"/>
              <a:t> doesn’t change the result in Src1, and only affects the condition codes.</a:t>
            </a:r>
          </a:p>
          <a:p>
            <a:r>
              <a:rPr lang="en-US" dirty="0" smtClean="0"/>
              <a:t>Should </a:t>
            </a:r>
            <a:r>
              <a:rPr lang="en-US" dirty="0"/>
              <a:t>that be (a-b)&gt;=0 on the last test on the right side of the “OF set”, per the slide on </a:t>
            </a:r>
            <a:r>
              <a:rPr lang="en-US" dirty="0" err="1" smtClean="0"/>
              <a:t>addq</a:t>
            </a:r>
            <a:r>
              <a:rPr lang="en-US" dirty="0" smtClean="0"/>
              <a:t> </a:t>
            </a:r>
            <a:r>
              <a:rPr lang="en-US" dirty="0"/>
              <a:t>setting the OF bit</a:t>
            </a:r>
            <a:r>
              <a:rPr lang="en-US" dirty="0" smtClean="0"/>
              <a:t>?  If a-b=0, i.e. a=b,</a:t>
            </a:r>
            <a:r>
              <a:rPr lang="en-US" baseline="0" dirty="0" smtClean="0"/>
              <a:t> then we cannot have both a&lt;0 and b&gt;0.</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See p. 204</a:t>
            </a:r>
            <a:r>
              <a:rPr lang="en-US" baseline="0" dirty="0" smtClean="0"/>
              <a:t> </a:t>
            </a:r>
            <a:r>
              <a:rPr lang="en-US" dirty="0" smtClean="0"/>
              <a:t>of text for explanation of how </a:t>
            </a:r>
            <a:r>
              <a:rPr lang="en-US" dirty="0" err="1" smtClean="0"/>
              <a:t>setl</a:t>
            </a:r>
            <a:r>
              <a:rPr lang="en-US" dirty="0" smtClean="0"/>
              <a:t> = (SF^OF).</a:t>
            </a:r>
          </a:p>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t>Typically, we have a </a:t>
            </a:r>
            <a:r>
              <a:rPr lang="en-US" dirty="0" err="1" smtClean="0"/>
              <a:t>cmpq</a:t>
            </a:r>
            <a:r>
              <a:rPr lang="en-US" dirty="0" smtClean="0"/>
              <a:t> </a:t>
            </a:r>
            <a:r>
              <a:rPr lang="en-US" dirty="0" err="1" smtClean="0"/>
              <a:t>b,a</a:t>
            </a:r>
            <a:r>
              <a:rPr lang="en-US" dirty="0" smtClean="0"/>
              <a:t> preceding the set statement.  Then for example a </a:t>
            </a:r>
            <a:r>
              <a:rPr lang="en-US" dirty="0" err="1" smtClean="0"/>
              <a:t>setl</a:t>
            </a:r>
            <a:r>
              <a:rPr lang="en-US" dirty="0" smtClean="0"/>
              <a:t> immediately following the </a:t>
            </a:r>
            <a:r>
              <a:rPr lang="en-US" dirty="0" err="1" smtClean="0"/>
              <a:t>cmpq</a:t>
            </a:r>
            <a:r>
              <a:rPr lang="en-US" dirty="0" smtClean="0"/>
              <a:t> will set the appropriate </a:t>
            </a:r>
            <a:r>
              <a:rPr lang="en-US" dirty="0" err="1" smtClean="0"/>
              <a:t>dest</a:t>
            </a:r>
            <a:r>
              <a:rPr lang="en-US" dirty="0" smtClean="0"/>
              <a:t> register if a&lt;b. Note how</a:t>
            </a:r>
            <a:r>
              <a:rPr lang="en-US" baseline="0" dirty="0" smtClean="0"/>
              <a:t> the logic is reversed from intuition, which would tell us to set the </a:t>
            </a:r>
            <a:r>
              <a:rPr lang="en-US" baseline="0" dirty="0" err="1" smtClean="0"/>
              <a:t>reg</a:t>
            </a:r>
            <a:r>
              <a:rPr lang="en-US" baseline="0" dirty="0" smtClean="0"/>
              <a:t> if b&lt;a.  I think this is a byproduct of </a:t>
            </a:r>
            <a:r>
              <a:rPr lang="en-US" baseline="0" dirty="0" err="1" smtClean="0"/>
              <a:t>cmp</a:t>
            </a:r>
            <a:r>
              <a:rPr lang="en-US" baseline="0" dirty="0" smtClean="0"/>
              <a:t> staying consistent with the syntax of the sub instruction, which subtracts the first </a:t>
            </a:r>
            <a:r>
              <a:rPr lang="en-US" baseline="0" dirty="0" err="1" smtClean="0"/>
              <a:t>arg</a:t>
            </a:r>
            <a:r>
              <a:rPr lang="en-US" baseline="0" dirty="0" smtClean="0"/>
              <a:t> from the second arg.</a:t>
            </a:r>
            <a:endParaRPr lang="en-US" dirty="0" smtClean="0"/>
          </a:p>
          <a:p>
            <a:pPr marL="0" marR="0" indent="0" algn="l" defTabSz="914400" rtl="0" eaLnBrk="0" fontAlgn="base" latinLnBrk="0" hangingPunct="0">
              <a:lnSpc>
                <a:spcPct val="90000"/>
              </a:lnSpc>
              <a:spcBef>
                <a:spcPct val="4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515169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 are the lowest 8 bits(least significant) in the %</a:t>
            </a:r>
            <a:r>
              <a:rPr lang="en-US" dirty="0" err="1" smtClean="0"/>
              <a:t>eax</a:t>
            </a:r>
            <a:r>
              <a:rPr lang="en-US" dirty="0" smtClean="0"/>
              <a:t> register – see p.180in textbook.</a:t>
            </a:r>
          </a:p>
          <a:p>
            <a:r>
              <a:rPr lang="en-US" dirty="0" err="1" smtClean="0"/>
              <a:t>movzbl</a:t>
            </a:r>
            <a:r>
              <a:rPr lang="en-US" dirty="0" smtClean="0"/>
              <a:t> = Move zero-extended byte to double word.  The </a:t>
            </a:r>
            <a:r>
              <a:rPr lang="en-US" dirty="0" err="1" smtClean="0"/>
              <a:t>movzbl</a:t>
            </a:r>
            <a:r>
              <a:rPr lang="en-US" dirty="0" smtClean="0"/>
              <a:t> instruction clears the high-order 3 bytes of %</a:t>
            </a:r>
            <a:r>
              <a:rPr lang="en-US" dirty="0" err="1" smtClean="0"/>
              <a:t>eax</a:t>
            </a:r>
            <a:r>
              <a:rPr lang="en-US" dirty="0" smtClean="0"/>
              <a:t>.</a:t>
            </a:r>
          </a:p>
          <a:p>
            <a:r>
              <a:rPr lang="en-US" dirty="0" smtClean="0"/>
              <a:t>Note %ax, %</a:t>
            </a:r>
            <a:r>
              <a:rPr lang="en-US" dirty="0" err="1" smtClean="0"/>
              <a:t>bx</a:t>
            </a:r>
            <a:r>
              <a:rPr lang="en-US" dirty="0" smtClean="0"/>
              <a:t>, %cx, and %dx are the lowest word in the %</a:t>
            </a:r>
            <a:r>
              <a:rPr lang="en-US" dirty="0" err="1" smtClean="0"/>
              <a:t>eax</a:t>
            </a:r>
            <a:r>
              <a:rPr lang="en-US" dirty="0" smtClean="0"/>
              <a:t>, %</a:t>
            </a:r>
            <a:r>
              <a:rPr lang="en-US" dirty="0" err="1" smtClean="0"/>
              <a:t>ebx</a:t>
            </a:r>
            <a:r>
              <a:rPr lang="en-US" dirty="0" smtClean="0"/>
              <a:t>, %</a:t>
            </a:r>
            <a:r>
              <a:rPr lang="en-US" dirty="0" err="1" smtClean="0"/>
              <a:t>ecx</a:t>
            </a:r>
            <a:r>
              <a:rPr lang="en-US" dirty="0" smtClean="0"/>
              <a:t>, and %</a:t>
            </a:r>
            <a:r>
              <a:rPr lang="en-US" dirty="0" err="1" smtClean="0"/>
              <a:t>edx</a:t>
            </a:r>
            <a:r>
              <a:rPr lang="en-US" dirty="0" smtClean="0"/>
              <a:t> registers respectively.  Also %</a:t>
            </a:r>
            <a:r>
              <a:rPr lang="en-US" dirty="0" err="1" smtClean="0"/>
              <a:t>si</a:t>
            </a:r>
            <a:r>
              <a:rPr lang="en-US" dirty="0" smtClean="0"/>
              <a:t> and %di.  Also %</a:t>
            </a:r>
            <a:r>
              <a:rPr lang="en-US" dirty="0" err="1" smtClean="0"/>
              <a:t>sp</a:t>
            </a:r>
            <a:r>
              <a:rPr lang="en-US" dirty="0" smtClean="0"/>
              <a:t> and %</a:t>
            </a:r>
            <a:r>
              <a:rPr lang="en-US" dirty="0" err="1" smtClean="0"/>
              <a:t>bp.</a:t>
            </a:r>
            <a:r>
              <a:rPr lang="en-US" dirty="0" smtClean="0"/>
              <a:t>  See Figure 3.2 on p. 180.</a:t>
            </a:r>
          </a:p>
          <a:p>
            <a:pPr marL="0" marR="0" lvl="2" indent="0" algn="l" defTabSz="914400" rtl="0" eaLnBrk="0" fontAlgn="base" latinLnBrk="0" hangingPunct="0">
              <a:lnSpc>
                <a:spcPct val="90000"/>
              </a:lnSpc>
              <a:spcBef>
                <a:spcPct val="40000"/>
              </a:spcBef>
              <a:spcAft>
                <a:spcPct val="0"/>
              </a:spcAft>
              <a:buClrTx/>
              <a:buSzTx/>
              <a:buFontTx/>
              <a:buNone/>
              <a:tabLst/>
              <a:defRPr/>
            </a:pPr>
            <a:r>
              <a:rPr lang="en-US" dirty="0" smtClean="0"/>
              <a:t>Note “32-bit instructions also set upper 32 bits to 0” (from textbook</a:t>
            </a:r>
            <a:r>
              <a:rPr lang="en-US" baseline="0" dirty="0" smtClean="0"/>
              <a:t> slides, commenting on </a:t>
            </a:r>
            <a:r>
              <a:rPr lang="en-US" baseline="0" dirty="0" err="1" smtClean="0"/>
              <a:t>movzbl</a:t>
            </a:r>
            <a:r>
              <a:rPr lang="en-US" baseline="0" dirty="0" smtClean="0"/>
              <a:t>)</a:t>
            </a:r>
            <a:endParaRPr lang="en-US" dirty="0" smtClean="0"/>
          </a:p>
          <a:p>
            <a:endParaRPr lang="en-US" dirty="0" smtClean="0"/>
          </a:p>
        </p:txBody>
      </p:sp>
    </p:spTree>
    <p:extLst>
      <p:ext uri="{BB962C8B-B14F-4D97-AF65-F5344CB8AC3E}">
        <p14:creationId xmlns:p14="http://schemas.microsoft.com/office/powerpoint/2010/main" val="261763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pointers are 32-bits or 4 bytes wide on 32-bit systems, which is the assumption in this slide</a:t>
            </a:r>
          </a:p>
          <a:p>
            <a:r>
              <a:rPr lang="en-US" dirty="0" smtClean="0"/>
              <a:t>Pointers</a:t>
            </a:r>
            <a:r>
              <a:rPr lang="en-US" baseline="0" dirty="0" smtClean="0"/>
              <a:t> like p1 and p2 would be 64-bits or 8 bytes long on 64-bit systems.</a:t>
            </a:r>
            <a:endParaRPr lang="en-US" dirty="0"/>
          </a:p>
        </p:txBody>
      </p:sp>
    </p:spTree>
    <p:extLst>
      <p:ext uri="{BB962C8B-B14F-4D97-AF65-F5344CB8AC3E}">
        <p14:creationId xmlns:p14="http://schemas.microsoft.com/office/powerpoint/2010/main" val="2685491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dirty="0" smtClean="0"/>
              <a:t>Generation </a:t>
            </a:r>
            <a:r>
              <a:rPr lang="en-US" dirty="0" err="1" smtClean="0"/>
              <a:t>gcc</a:t>
            </a:r>
            <a:r>
              <a:rPr lang="en-US" dirty="0" smtClean="0"/>
              <a:t> –</a:t>
            </a:r>
            <a:r>
              <a:rPr lang="en-US" dirty="0" err="1" smtClean="0"/>
              <a:t>Og</a:t>
            </a:r>
            <a:r>
              <a:rPr lang="en-US" dirty="0" smtClean="0"/>
              <a:t> -S –</a:t>
            </a:r>
            <a:r>
              <a:rPr lang="en-US" dirty="0" err="1" smtClean="0"/>
              <a:t>fno</a:t>
            </a:r>
            <a:r>
              <a:rPr lang="en-US" dirty="0" smtClean="0"/>
              <a:t>-if-conversion </a:t>
            </a:r>
            <a:r>
              <a:rPr lang="en-US" dirty="0" err="1" smtClean="0"/>
              <a:t>control.c</a:t>
            </a:r>
            <a:endParaRPr lang="en-US" dirty="0" smtClean="0"/>
          </a:p>
          <a:p>
            <a:pPr marL="0" marR="0" lvl="1"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1522470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 believe cmov’s src must be a register while cmov’s dest can be either register or memory.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see such an assembly</a:t>
            </a:r>
            <a:r>
              <a:rPr lang="en-US" baseline="0" dirty="0" smtClean="0"/>
              <a:t> line, you should think switch statement (hint for bomb lab)</a:t>
            </a:r>
            <a:endParaRPr lang="en-US" dirty="0"/>
          </a:p>
        </p:txBody>
      </p:sp>
    </p:spTree>
    <p:extLst>
      <p:ext uri="{BB962C8B-B14F-4D97-AF65-F5344CB8AC3E}">
        <p14:creationId xmlns:p14="http://schemas.microsoft.com/office/powerpoint/2010/main" val="842033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ln/>
        </p:spPr>
      </p:sp>
      <p:sp>
        <p:nvSpPr>
          <p:cNvPr id="9216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register eax is used to store the return value.  In this example, it is set first to x-y.  Conditionally, the cmovl instruction will *reset* eax to edx=y-x if x&lt;y.  If however x&gt;=y, then nothing happens, i.e. cmov doesn’t change the contents of eax, and the correct value is returned in eax.</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ln/>
        </p:spPr>
      </p:sp>
      <p:sp>
        <p:nvSpPr>
          <p:cNvPr id="9421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ln/>
        </p:spPr>
      </p:sp>
      <p:sp>
        <p:nvSpPr>
          <p:cNvPr id="9625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ln/>
        </p:spPr>
      </p:sp>
      <p:sp>
        <p:nvSpPr>
          <p:cNvPr id="9830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ln/>
        </p:spPr>
      </p:sp>
      <p:sp>
        <p:nvSpPr>
          <p:cNvPr id="10035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ln/>
        </p:spPr>
      </p:sp>
      <p:sp>
        <p:nvSpPr>
          <p:cNvPr id="10240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ChangeArrowheads="1" noTextEdit="1"/>
          </p:cNvSpPr>
          <p:nvPr>
            <p:ph type="sldImg"/>
          </p:nvPr>
        </p:nvSpPr>
        <p:spPr>
          <a:ln/>
        </p:spPr>
      </p:sp>
      <p:sp>
        <p:nvSpPr>
          <p:cNvPr id="11981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ChangeArrowheads="1" noTextEdit="1"/>
          </p:cNvSpPr>
          <p:nvPr>
            <p:ph type="sldImg"/>
          </p:nvPr>
        </p:nvSpPr>
        <p:spPr>
          <a:ln/>
        </p:spPr>
      </p:sp>
      <p:sp>
        <p:nvSpPr>
          <p:cNvPr id="12185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ChangeArrowheads="1" noTextEdit="1"/>
          </p:cNvSpPr>
          <p:nvPr>
            <p:ph type="sldImg"/>
          </p:nvPr>
        </p:nvSpPr>
        <p:spPr>
          <a:ln/>
        </p:spPr>
      </p:sp>
      <p:sp>
        <p:nvSpPr>
          <p:cNvPr id="12390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ln/>
        </p:spPr>
      </p:sp>
      <p:sp>
        <p:nvSpPr>
          <p:cNvPr id="1044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Want to calculate x^p.  Could implement as a for loop that multiplies a partial product times x each time.  But for large p, that would execute the for loop p times.  Instead, is there a shortcut that executes the for loop fewer times, but still computes the right value x^p?  Yes, multiply the partial product not times x, but times itself!  That squares the partial product.  Keep squaring the partial product until you can no longer square the partial product without exceeding x^p.  Multiply by the remaining amount x^p/(squares of partial product x^(2^s)), where s=# times you squared the partial product.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typedef int points;</a:t>
            </a:r>
          </a:p>
          <a:p>
            <a:r>
              <a:rPr lang="en-US">
                <a:ea typeface="ＭＳ Ｐゴシック" charset="0"/>
                <a:cs typeface="ＭＳ Ｐゴシック" charset="0"/>
              </a:rPr>
              <a:t>typedef struct MyStruct newtype;</a:t>
            </a:r>
          </a:p>
          <a:p>
            <a:r>
              <a:rPr lang="en-US">
                <a:ea typeface="ＭＳ Ｐゴシック" charset="0"/>
                <a:cs typeface="ＭＳ Ｐゴシック" charset="0"/>
              </a:rPr>
              <a:t>typedef enum {…} op_type;  -- means you’re defining op_type as type enum, where the {…} defines the values of the enum</a:t>
            </a:r>
          </a:p>
          <a:p>
            <a:r>
              <a:rPr lang="en-US">
                <a:ea typeface="ＭＳ Ｐゴシック" charset="0"/>
                <a:cs typeface="ＭＳ Ｐゴシック" charset="0"/>
              </a:rPr>
              <a:t>C allows:</a:t>
            </a:r>
          </a:p>
          <a:p>
            <a:r>
              <a:rPr lang="en-US">
                <a:ea typeface="ＭＳ Ｐゴシック" charset="0"/>
                <a:cs typeface="ＭＳ Ｐゴシック" charset="0"/>
              </a:rPr>
              <a:t>enum cardsuit { CLUBS = 1, DIAMONDS = 2, HEARTS = 4, SPADES = 8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966337618"/>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8242689"/>
      </p:ext>
    </p:extLst>
  </p:cSld>
  <p:clrMapOvr>
    <a:masterClrMapping/>
  </p:clrMapOvr>
  <p:transition xmlns:p14="http://schemas.microsoft.com/office/powerpoint/2010/mai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73315141"/>
      </p:ext>
    </p:extLst>
  </p:cSld>
  <p:clrMapOvr>
    <a:masterClrMapping/>
  </p:clrMapOvr>
  <p:transition xmlns:p14="http://schemas.microsoft.com/office/powerpoint/2010/mai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299969"/>
      </p:ext>
    </p:extLst>
  </p:cSld>
  <p:clrMapOvr>
    <a:masterClrMapping/>
  </p:clrMapOvr>
  <p:transition xmlns:p14="http://schemas.microsoft.com/office/powerpoint/2010/mai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19665375"/>
      </p:ext>
    </p:extLst>
  </p:cSld>
  <p:clrMapOvr>
    <a:masterClrMapping/>
  </p:clrMapOvr>
  <p:transition xmlns:p14="http://schemas.microsoft.com/office/powerpoint/2010/mai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9766282"/>
      </p:ext>
    </p:extLst>
  </p:cSld>
  <p:clrMapOvr>
    <a:masterClrMapping/>
  </p:clrMapOvr>
  <p:transition xmlns:p14="http://schemas.microsoft.com/office/powerpoint/2010/mai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8150311"/>
      </p:ext>
    </p:extLst>
  </p:cSld>
  <p:clrMapOvr>
    <a:masterClrMapping/>
  </p:clrMapOvr>
  <p:transition xmlns:p14="http://schemas.microsoft.com/office/powerpoint/2010/mai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7743007"/>
      </p:ext>
    </p:extLst>
  </p:cSld>
  <p:clrMapOvr>
    <a:masterClrMapping/>
  </p:clrMapOvr>
  <p:transition xmlns:p14="http://schemas.microsoft.com/office/powerpoint/2010/mai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514411"/>
      </p:ext>
    </p:extLst>
  </p:cSld>
  <p:clrMapOvr>
    <a:masterClrMapping/>
  </p:clrMapOvr>
  <p:transition xmlns:p14="http://schemas.microsoft.com/office/powerpoint/2010/mai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3921784"/>
      </p:ext>
    </p:extLst>
  </p:cSld>
  <p:clrMapOvr>
    <a:masterClrMapping/>
  </p:clrMapOvr>
  <p:transition xmlns:p14="http://schemas.microsoft.com/office/powerpoint/2010/mai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5383735"/>
      </p:ext>
    </p:extLst>
  </p:cSld>
  <p:clrMapOvr>
    <a:masterClrMapping/>
  </p:clrMapOvr>
  <p:transition xmlns:p14="http://schemas.microsoft.com/office/powerpoint/2010/mai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5178413"/>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5536145"/>
      </p:ext>
    </p:extLst>
  </p:cSld>
  <p:clrMapOvr>
    <a:masterClrMapping/>
  </p:clrMapOvr>
  <p:transition xmlns:p14="http://schemas.microsoft.com/office/powerpoint/2010/mai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7946011"/>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194456332"/>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3637598"/>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5136505"/>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5408100"/>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474552"/>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3301467"/>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733973"/>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6940142"/>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7127211"/>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9799200"/>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8625459"/>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0832187"/>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056166465"/>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4381855"/>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5704854"/>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7851077"/>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0795729"/>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6900020"/>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555048"/>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3683026"/>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2372625"/>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1963800"/>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7692444"/>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8440403"/>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67959631"/>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98051581"/>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17949919"/>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2673119"/>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8181882"/>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0994049"/>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7262007"/>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959805"/>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4087369"/>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9293429"/>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4438285"/>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9303225"/>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51481709"/>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0855749"/>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64125545"/>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448442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914383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3323612"/>
      </p:ext>
    </p:extLst>
  </p:cSld>
  <p:clrMapOvr>
    <a:masterClrMapping/>
  </p:clrMapOvr>
  <p:transition xmlns:p14="http://schemas.microsoft.com/office/powerpoint/2010/mai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8068615"/>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777905"/>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070400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322277"/>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21719743"/>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2165604"/>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550971394"/>
      </p:ext>
    </p:extLst>
  </p:cSld>
  <p:clrMapOvr>
    <a:masterClrMapping/>
  </p:clrMapOvr>
  <p:transition xmlns:p14="http://schemas.microsoft.com/office/powerpoint/2010/mai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7284184"/>
      </p:ext>
    </p:extLst>
  </p:cSld>
  <p:clrMapOvr>
    <a:masterClrMapping/>
  </p:clrMapOvr>
  <p:transition xmlns:p14="http://schemas.microsoft.com/office/powerpoint/2010/mai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4095371"/>
      </p:ext>
    </p:extLst>
  </p:cSld>
  <p:clrMapOvr>
    <a:masterClrMapping/>
  </p:clrMapOvr>
  <p:transition xmlns:p14="http://schemas.microsoft.com/office/powerpoint/2010/mai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238199"/>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9997543"/>
      </p:ext>
    </p:extLst>
  </p:cSld>
  <p:clrMapOvr>
    <a:masterClrMapping/>
  </p:clrMapOvr>
  <p:transition xmlns:p14="http://schemas.microsoft.com/office/powerpoint/2010/mai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9819665"/>
      </p:ext>
    </p:extLst>
  </p:cSld>
  <p:clrMapOvr>
    <a:masterClrMapping/>
  </p:clrMapOvr>
  <p:transition xmlns:p14="http://schemas.microsoft.com/office/powerpoint/2010/mai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4867338"/>
      </p:ext>
    </p:extLst>
  </p:cSld>
  <p:clrMapOvr>
    <a:masterClrMapping/>
  </p:clrMapOvr>
  <p:transition xmlns:p14="http://schemas.microsoft.com/office/powerpoint/2010/mai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947163"/>
      </p:ext>
    </p:extLst>
  </p:cSld>
  <p:clrMapOvr>
    <a:masterClrMapping/>
  </p:clrMapOvr>
  <p:transition xmlns:p14="http://schemas.microsoft.com/office/powerpoint/2010/mai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1666278"/>
      </p:ext>
    </p:extLst>
  </p:cSld>
  <p:clrMapOvr>
    <a:masterClrMapping/>
  </p:clrMapOvr>
  <p:transition xmlns:p14="http://schemas.microsoft.com/office/powerpoint/2010/mai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8291904"/>
      </p:ext>
    </p:extLst>
  </p:cSld>
  <p:clrMapOvr>
    <a:masterClrMapping/>
  </p:clrMapOvr>
  <p:transition xmlns:p14="http://schemas.microsoft.com/office/powerpoint/2010/mai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3470263"/>
      </p:ext>
    </p:extLst>
  </p:cSld>
  <p:clrMapOvr>
    <a:masterClrMapping/>
  </p:clrMapOvr>
  <p:transition xmlns:p14="http://schemas.microsoft.com/office/powerpoint/2010/mai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7470417"/>
      </p:ext>
    </p:extLst>
  </p:cSld>
  <p:clrMapOvr>
    <a:masterClrMapping/>
  </p:clrMapOvr>
  <p:transition xmlns:p14="http://schemas.microsoft.com/office/powerpoint/2010/mai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1535821395"/>
      </p:ext>
    </p:extLst>
  </p:cSld>
  <p:clrMapOvr>
    <a:masterClrMapping/>
  </p:clrMapOvr>
  <p:transition xmlns:p14="http://schemas.microsoft.com/office/powerpoint/2010/mai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0353877"/>
      </p:ext>
    </p:extLst>
  </p:cSld>
  <p:clrMapOvr>
    <a:masterClrMapping/>
  </p:clrMapOvr>
  <p:transition xmlns:p14="http://schemas.microsoft.com/office/powerpoint/2010/mai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04413877"/>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599145"/>
      </p:ext>
    </p:extLst>
  </p:cSld>
  <p:clrMapOvr>
    <a:masterClrMapping/>
  </p:clrMapOvr>
  <p:transition xmlns:p14="http://schemas.microsoft.com/office/powerpoint/2010/mai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6262338"/>
      </p:ext>
    </p:extLst>
  </p:cSld>
  <p:clrMapOvr>
    <a:masterClrMapping/>
  </p:clrMapOvr>
  <p:transition xmlns:p14="http://schemas.microsoft.com/office/powerpoint/2010/mai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4562219"/>
      </p:ext>
    </p:extLst>
  </p:cSld>
  <p:clrMapOvr>
    <a:masterClrMapping/>
  </p:clrMapOvr>
  <p:transition xmlns:p14="http://schemas.microsoft.com/office/powerpoint/2010/mai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9646646"/>
      </p:ext>
    </p:extLst>
  </p:cSld>
  <p:clrMapOvr>
    <a:masterClrMapping/>
  </p:clrMapOvr>
  <p:transition xmlns:p14="http://schemas.microsoft.com/office/powerpoint/2010/mai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969836"/>
      </p:ext>
    </p:extLst>
  </p:cSld>
  <p:clrMapOvr>
    <a:masterClrMapping/>
  </p:clrMapOvr>
  <p:transition xmlns:p14="http://schemas.microsoft.com/office/powerpoint/2010/mai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1441036"/>
      </p:ext>
    </p:extLst>
  </p:cSld>
  <p:clrMapOvr>
    <a:masterClrMapping/>
  </p:clrMapOvr>
  <p:transition xmlns:p14="http://schemas.microsoft.com/office/powerpoint/2010/mai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5045033"/>
      </p:ext>
    </p:extLst>
  </p:cSld>
  <p:clrMapOvr>
    <a:masterClrMapping/>
  </p:clrMapOvr>
  <p:transition xmlns:p14="http://schemas.microsoft.com/office/powerpoint/2010/mai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663804"/>
      </p:ext>
    </p:extLst>
  </p:cSld>
  <p:clrMapOvr>
    <a:masterClrMapping/>
  </p:clrMapOvr>
  <p:transition xmlns:p14="http://schemas.microsoft.com/office/powerpoint/2010/mai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37861024"/>
      </p:ext>
    </p:extLst>
  </p:cSld>
  <p:clrMapOvr>
    <a:masterClrMapping/>
  </p:clrMapOvr>
  <p:transition xmlns:p14="http://schemas.microsoft.com/office/powerpoint/2010/mai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970507784"/>
      </p:ext>
    </p:extLst>
  </p:cSld>
  <p:clrMapOvr>
    <a:masterClrMapping/>
  </p:clrMapOvr>
  <p:transition xmlns:p14="http://schemas.microsoft.com/office/powerpoint/2010/mai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3344250"/>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9702192"/>
      </p:ext>
    </p:extLst>
  </p:cSld>
  <p:clrMapOvr>
    <a:masterClrMapping/>
  </p:clrMapOvr>
  <p:transition xmlns:p14="http://schemas.microsoft.com/office/powerpoint/2010/mai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10948966"/>
      </p:ext>
    </p:extLst>
  </p:cSld>
  <p:clrMapOvr>
    <a:masterClrMapping/>
  </p:clrMapOvr>
  <p:transition xmlns:p14="http://schemas.microsoft.com/office/powerpoint/2010/mai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1055897"/>
      </p:ext>
    </p:extLst>
  </p:cSld>
  <p:clrMapOvr>
    <a:masterClrMapping/>
  </p:clrMapOvr>
  <p:transition xmlns:p14="http://schemas.microsoft.com/office/powerpoint/2010/mai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6528912"/>
      </p:ext>
    </p:extLst>
  </p:cSld>
  <p:clrMapOvr>
    <a:masterClrMapping/>
  </p:clrMapOvr>
  <p:transition xmlns:p14="http://schemas.microsoft.com/office/powerpoint/2010/mai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6801079"/>
      </p:ext>
    </p:extLst>
  </p:cSld>
  <p:clrMapOvr>
    <a:masterClrMapping/>
  </p:clrMapOvr>
  <p:transition xmlns:p14="http://schemas.microsoft.com/office/powerpoint/2010/mai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946557"/>
      </p:ext>
    </p:extLst>
  </p:cSld>
  <p:clrMapOvr>
    <a:masterClrMapping/>
  </p:clrMapOvr>
  <p:transition xmlns:p14="http://schemas.microsoft.com/office/powerpoint/2010/mai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8945461"/>
      </p:ext>
    </p:extLst>
  </p:cSld>
  <p:clrMapOvr>
    <a:masterClrMapping/>
  </p:clrMapOvr>
  <p:transition xmlns:p14="http://schemas.microsoft.com/office/powerpoint/2010/mai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7854168"/>
      </p:ext>
    </p:extLst>
  </p:cSld>
  <p:clrMapOvr>
    <a:masterClrMapping/>
  </p:clrMapOvr>
  <p:transition xmlns:p14="http://schemas.microsoft.com/office/powerpoint/2010/mai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4550966"/>
      </p:ext>
    </p:extLst>
  </p:cSld>
  <p:clrMapOvr>
    <a:masterClrMapping/>
  </p:clrMapOvr>
  <p:transition xmlns:p14="http://schemas.microsoft.com/office/powerpoint/2010/mai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2006609"/>
      </p:ext>
    </p:extLst>
  </p:cSld>
  <p:clrMapOvr>
    <a:masterClrMapping/>
  </p:clrMapOvr>
  <p:transition xmlns:p14="http://schemas.microsoft.com/office/powerpoint/2010/mai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5474"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105475"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244335839"/>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0890628"/>
      </p:ext>
    </p:extLst>
  </p:cSld>
  <p:clrMapOvr>
    <a:masterClrMapping/>
  </p:clrMapOvr>
  <p:transition xmlns:p14="http://schemas.microsoft.com/office/powerpoint/2010/mai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40658"/>
      </p:ext>
    </p:extLst>
  </p:cSld>
  <p:clrMapOvr>
    <a:masterClrMapping/>
  </p:clrMapOvr>
  <p:transition xmlns:p14="http://schemas.microsoft.com/office/powerpoint/2010/mai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33777286"/>
      </p:ext>
    </p:extLst>
  </p:cSld>
  <p:clrMapOvr>
    <a:masterClrMapping/>
  </p:clrMapOvr>
  <p:transition xmlns:p14="http://schemas.microsoft.com/office/powerpoint/2010/mai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6522032"/>
      </p:ext>
    </p:extLst>
  </p:cSld>
  <p:clrMapOvr>
    <a:masterClrMapping/>
  </p:clrMapOvr>
  <p:transition xmlns:p14="http://schemas.microsoft.com/office/powerpoint/2010/mai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1121974"/>
      </p:ext>
    </p:extLst>
  </p:cSld>
  <p:clrMapOvr>
    <a:masterClrMapping/>
  </p:clrMapOvr>
  <p:transition xmlns:p14="http://schemas.microsoft.com/office/powerpoint/2010/mai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7246177"/>
      </p:ext>
    </p:extLst>
  </p:cSld>
  <p:clrMapOvr>
    <a:masterClrMapping/>
  </p:clrMapOvr>
  <p:transition xmlns:p14="http://schemas.microsoft.com/office/powerpoint/2010/mai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996425"/>
      </p:ext>
    </p:extLst>
  </p:cSld>
  <p:clrMapOvr>
    <a:masterClrMapping/>
  </p:clrMapOvr>
  <p:transition xmlns:p14="http://schemas.microsoft.com/office/powerpoint/2010/mai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8085035"/>
      </p:ext>
    </p:extLst>
  </p:cSld>
  <p:clrMapOvr>
    <a:masterClrMapping/>
  </p:clrMapOvr>
  <p:transition xmlns:p14="http://schemas.microsoft.com/office/powerpoint/2010/mai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7126322"/>
      </p:ext>
    </p:extLst>
  </p:cSld>
  <p:clrMapOvr>
    <a:masterClrMapping/>
  </p:clrMapOvr>
  <p:transition xmlns:p14="http://schemas.microsoft.com/office/powerpoint/2010/mai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045039"/>
      </p:ext>
    </p:extLst>
  </p:cSld>
  <p:clrMapOvr>
    <a:masterClrMapping/>
  </p:clrMapOvr>
  <p:transition xmlns:p14="http://schemas.microsoft.com/office/powerpoint/2010/mai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73991636"/>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6BC50690-A1B7-9E49-B392-B7D3E98093F4}"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04"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858E5A07-6C19-AC46-AD55-20AD14D40259}"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849197974"/>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0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929F90BD-9EBA-AB41-9844-05408FB173E5}"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06"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19E2DD42-C030-324D-A5AC-0E213F37A1D8}"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07"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BD34B211-3216-2340-A672-8CD337B844AC}"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208"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smtClean="0">
                <a:sym typeface="Calibri Bold" charset="0"/>
              </a:rPr>
              <a:t>Click to edit Master title style</a:t>
            </a:r>
          </a:p>
        </p:txBody>
      </p:sp>
      <p:sp>
        <p:nvSpPr>
          <p:cNvPr id="3" name="Rectangle 2"/>
          <p:cNvSpPr/>
          <p:nvPr userDrawn="1"/>
        </p:nvSpPr>
        <p:spPr>
          <a:xfrm>
            <a:off x="8830843" y="6601841"/>
            <a:ext cx="313157" cy="246221"/>
          </a:xfrm>
          <a:prstGeom prst="rect">
            <a:avLst/>
          </a:prstGeom>
        </p:spPr>
        <p:txBody>
          <a:bodyPr wrap="none">
            <a:spAutoFit/>
          </a:bodyPr>
          <a:lstStyle/>
          <a:p>
            <a:pPr eaLnBrk="1" hangingPunct="1">
              <a:lnSpc>
                <a:spcPct val="100000"/>
              </a:lnSpc>
            </a:pPr>
            <a:fld id="{F5551B27-49BC-4291-80C6-707CDCF1D651}" type="slidenum">
              <a:rPr lang="en-US" sz="1000">
                <a:solidFill>
                  <a:srgbClr val="000000"/>
                </a:solidFill>
                <a:latin typeface="Arial Narrow" pitchFamily="-96" charset="0"/>
                <a:ea typeface="ＭＳ Ｐゴシック" pitchFamily="-96" charset="-128"/>
                <a:cs typeface="ＭＳ Ｐゴシック" pitchFamily="-96" charset="-128"/>
                <a:sym typeface="Gill Sans" charset="0"/>
              </a:rPr>
              <a:pPr eaLnBrk="1" hangingPunct="1">
                <a:lnSpc>
                  <a:spcPct val="100000"/>
                </a:lnSpc>
              </a:pPr>
              <a:t>‹#›</a:t>
            </a:fld>
            <a:endParaRPr lang="en-US" sz="4200" b="0" dirty="0">
              <a:solidFill>
                <a:srgbClr val="000000"/>
              </a:solidFill>
              <a:latin typeface="Gill Sans" charset="0"/>
              <a:ea typeface="ヒラギノ角ゴ ProN W3" charset="0"/>
              <a:cs typeface="ヒラギノ角ゴ ProN W3" charset="0"/>
              <a:sym typeface="Gill Sans" charset="0"/>
            </a:endParaRPr>
          </a:p>
        </p:txBody>
      </p:sp>
      <p:sp>
        <p:nvSpPr>
          <p:cNvPr id="4" name="TextBox 3"/>
          <p:cNvSpPr txBox="1"/>
          <p:nvPr userDrawn="1"/>
        </p:nvSpPr>
        <p:spPr>
          <a:xfrm>
            <a:off x="-16031" y="6629400"/>
            <a:ext cx="4649342" cy="246221"/>
          </a:xfrm>
          <a:prstGeom prst="rect">
            <a:avLst/>
          </a:prstGeom>
          <a:noFill/>
        </p:spPr>
        <p:txBody>
          <a:bodyPr wrap="none" rtlCol="0">
            <a:spAutoFit/>
          </a:bodyPr>
          <a:lstStyle/>
          <a:p>
            <a:pPr eaLnBrk="1" hangingPunct="1">
              <a:lnSpc>
                <a:spcPct val="100000"/>
              </a:lnSpc>
            </a:pPr>
            <a:r>
              <a:rPr lang="en-US" sz="1000" b="0" dirty="0">
                <a:solidFill>
                  <a:srgbClr val="000000"/>
                </a:solidFill>
                <a:latin typeface="Calibri" pitchFamily="34" charset="0"/>
                <a:ea typeface="ヒラギノ角ゴ ProN W3" charset="0"/>
                <a:cs typeface="ヒラギノ角ゴ ProN W3" charset="0"/>
                <a:sym typeface="Gill Sans" charset="0"/>
              </a:rPr>
              <a:t>Bryant and </a:t>
            </a:r>
            <a:r>
              <a:rPr lang="en-US" sz="1000" b="0" dirty="0" err="1">
                <a:solidFill>
                  <a:srgbClr val="000000"/>
                </a:solidFill>
                <a:latin typeface="Calibri" pitchFamily="34" charset="0"/>
                <a:ea typeface="ヒラギノ角ゴ ProN W3" charset="0"/>
                <a:cs typeface="ヒラギノ角ゴ ProN W3" charset="0"/>
                <a:sym typeface="Gill Sans" charset="0"/>
              </a:rPr>
              <a:t>O’Hallaron</a:t>
            </a:r>
            <a:r>
              <a:rPr lang="en-US" sz="1000" b="0" dirty="0">
                <a:solidFill>
                  <a:srgbClr val="000000"/>
                </a:solidFill>
                <a:latin typeface="Calibri" pitchFamily="34" charset="0"/>
                <a:ea typeface="ヒラギノ角ゴ ProN W3" charset="0"/>
                <a:cs typeface="ヒラギノ角ゴ ProN W3" charset="0"/>
                <a:sym typeface="Gill Sans" charset="0"/>
              </a:rPr>
              <a:t>, Computer Systems: A Programmer’s Perspective, Third Edition</a:t>
            </a:r>
          </a:p>
        </p:txBody>
      </p:sp>
      <p:sp>
        <p:nvSpPr>
          <p:cNvPr id="5" name="Rectangle 4"/>
          <p:cNvSpPr>
            <a:spLocks noChangeArrowheads="1"/>
          </p:cNvSpPr>
          <p:nvPr userDrawn="1"/>
        </p:nvSpPr>
        <p:spPr bwMode="auto">
          <a:xfrm>
            <a:off x="-16031" y="0"/>
            <a:ext cx="9160031" cy="228600"/>
          </a:xfrm>
          <a:prstGeom prst="rect">
            <a:avLst/>
          </a:prstGeom>
          <a:solidFill>
            <a:srgbClr val="CFB87C"/>
          </a:solidFill>
          <a:ln w="9525">
            <a:noFill/>
            <a:miter lim="800000"/>
            <a:headEnd/>
            <a:tailEnd/>
          </a:ln>
          <a:effectLst/>
        </p:spPr>
        <p:txBody>
          <a:bodyPr wrap="none" anchor="ctr"/>
          <a:lstStyle/>
          <a:p>
            <a:pPr eaLnBrk="1" hangingPunct="1">
              <a:lnSpc>
                <a:spcPct val="100000"/>
              </a:lnSpc>
              <a:defRPr/>
            </a:pPr>
            <a:endParaRPr lang="en-US" sz="4200" b="0">
              <a:solidFill>
                <a:srgbClr val="000000"/>
              </a:solidFill>
              <a:latin typeface="Times New Roman" pitchFamily="18" charset="0"/>
              <a:ea typeface="ヒラギノ角ゴ ProN W3" charset="0"/>
              <a:cs typeface="ヒラギノ角ゴ ProN W3" charset="0"/>
              <a:sym typeface="Gill Sans" charset="0"/>
            </a:endParaRPr>
          </a:p>
        </p:txBody>
      </p:sp>
      <p:sp>
        <p:nvSpPr>
          <p:cNvPr id="6" name="Text Box 5"/>
          <p:cNvSpPr txBox="1">
            <a:spLocks noChangeArrowheads="1"/>
          </p:cNvSpPr>
          <p:nvPr userDrawn="1"/>
        </p:nvSpPr>
        <p:spPr bwMode="auto">
          <a:xfrm>
            <a:off x="6934201" y="-26988"/>
            <a:ext cx="2273300" cy="276999"/>
          </a:xfrm>
          <a:prstGeom prst="rect">
            <a:avLst/>
          </a:prstGeom>
          <a:noFill/>
          <a:ln w="25400">
            <a:noFill/>
            <a:miter lim="800000"/>
            <a:headEnd/>
            <a:tailEnd/>
          </a:ln>
          <a:effectLst/>
        </p:spPr>
        <p:txBody>
          <a:bodyPr wrap="square">
            <a:spAutoFit/>
          </a:bodyPr>
          <a:lstStyle/>
          <a:p>
            <a:pPr eaLnBrk="1" hangingPunct="1">
              <a:lnSpc>
                <a:spcPct val="100000"/>
              </a:lnSpc>
              <a:defRPr/>
            </a:pPr>
            <a:r>
              <a:rPr lang="en-US" sz="1200" b="0" dirty="0">
                <a:solidFill>
                  <a:srgbClr val="565A5C"/>
                </a:solidFill>
                <a:latin typeface="Times New Roman" pitchFamily="18" charset="0"/>
                <a:ea typeface="ヒラギノ角ゴ ProN W3" charset="0"/>
                <a:cs typeface="ヒラギノ角ゴ ProN W3" charset="0"/>
                <a:sym typeface="Gill Sans" charset="0"/>
              </a:rPr>
              <a:t>University of Colorado Boulder</a:t>
            </a:r>
          </a:p>
        </p:txBody>
      </p:sp>
      <p:sp>
        <p:nvSpPr>
          <p:cNvPr id="8"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smtClean="0">
                <a:sym typeface="Calibri Bold" charset="0"/>
              </a:rPr>
              <a:t>Click to edit Master text styles</a:t>
            </a:r>
          </a:p>
          <a:p>
            <a:pPr lvl="1"/>
            <a:r>
              <a:rPr lang="en-US" dirty="0" smtClean="0">
                <a:sym typeface="Calibri" charset="0"/>
              </a:rPr>
              <a:t>Second level</a:t>
            </a:r>
          </a:p>
          <a:p>
            <a:pPr lvl="2"/>
            <a:r>
              <a:rPr lang="en-US" dirty="0" smtClean="0">
                <a:sym typeface="Calibri" charset="0"/>
              </a:rPr>
              <a:t>Third level</a:t>
            </a:r>
          </a:p>
          <a:p>
            <a:pPr lvl="3"/>
            <a:r>
              <a:rPr lang="en-US" dirty="0" smtClean="0">
                <a:sym typeface="Calibri" charset="0"/>
              </a:rPr>
              <a:t>Fourth level</a:t>
            </a:r>
          </a:p>
          <a:p>
            <a:pPr lvl="4"/>
            <a:r>
              <a:rPr lang="en-US" dirty="0" smtClean="0">
                <a:sym typeface="Calibri" charset="0"/>
              </a:rPr>
              <a:t>Fifth level</a:t>
            </a:r>
          </a:p>
        </p:txBody>
      </p:sp>
    </p:spTree>
    <p:extLst>
      <p:ext uri="{BB962C8B-B14F-4D97-AF65-F5344CB8AC3E}">
        <p14:creationId xmlns:p14="http://schemas.microsoft.com/office/powerpoint/2010/main" val="2684788622"/>
      </p:ext>
    </p:extLst>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ransition xmlns:p14="http://schemas.microsoft.com/office/powerpoint/2010/mai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CFB87C"/>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CFB87C"/>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858E5A07-6C19-AC46-AD55-20AD14D40259}"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801971572"/>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858E5A07-6C19-AC46-AD55-20AD14D40259}"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1030455618"/>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858E5A07-6C19-AC46-AD55-20AD14D40259}"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3434373396"/>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defRPr/>
            </a:pPr>
            <a:r>
              <a:rPr lang="en-US" sz="1400" b="0" smtClean="0">
                <a:solidFill>
                  <a:srgbClr val="660033"/>
                </a:solidFill>
              </a:rPr>
              <a:t>– </a:t>
            </a:r>
            <a:fld id="{858E5A07-6C19-AC46-AD55-20AD14D40259}" type="slidenum">
              <a:rPr lang="en-US" sz="1400" b="0" smtClean="0">
                <a:solidFill>
                  <a:srgbClr val="660033"/>
                </a:solidFill>
              </a:rPr>
              <a:pPr>
                <a:defRPr/>
              </a:pPr>
              <a:t>‹#›</a:t>
            </a:fld>
            <a:r>
              <a:rPr lang="en-US" sz="1400" b="0" smtClean="0">
                <a:solidFill>
                  <a:srgbClr val="660033"/>
                </a:solidFill>
              </a:rPr>
              <a:t> –</a:t>
            </a:r>
            <a:endParaRPr lang="en-US" sz="1400" b="0" smtClean="0">
              <a:solidFill>
                <a:srgbClr val="000066"/>
              </a:solidFill>
            </a:endParaRPr>
          </a:p>
        </p:txBody>
      </p:sp>
    </p:spTree>
    <p:extLst>
      <p:ext uri="{BB962C8B-B14F-4D97-AF65-F5344CB8AC3E}">
        <p14:creationId xmlns:p14="http://schemas.microsoft.com/office/powerpoint/2010/main" val="440335654"/>
      </p:ext>
    </p:extLst>
  </p:cSld>
  <p:clrMap bg1="lt1" tx1="dk1" bg2="lt2" tx2="dk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Lst>
  <p:transition xmlns:p14="http://schemas.microsoft.com/office/powerpoint/2010/main" spd="med"/>
  <p:timing>
    <p:tnLst>
      <p:par>
        <p:cTn xmlns:p14="http://schemas.microsoft.com/office/powerpoint/2010/main" id="1" dur="indefinite" restart="never" nodeType="tmRoot"/>
      </p:par>
    </p:tnLst>
  </p:timing>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4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181100" y="1143000"/>
            <a:ext cx="7148513" cy="2259013"/>
          </a:xfrm>
          <a:effectLst>
            <a:outerShdw blurRad="63500" dist="53882" dir="2700000" algn="ctr" rotWithShape="0">
              <a:srgbClr val="969696"/>
            </a:outerShdw>
          </a:effectLst>
        </p:spPr>
        <p:txBody>
          <a:bodyPr/>
          <a:lstStyle/>
          <a:p>
            <a:pPr algn="ctr" eaLnBrk="1" hangingPunct="1">
              <a:defRPr/>
            </a:pPr>
            <a:r>
              <a:rPr lang="en-US" dirty="0" smtClean="0"/>
              <a:t>Chapter 3: </a:t>
            </a:r>
            <a:br>
              <a:rPr lang="en-US" dirty="0" smtClean="0"/>
            </a:br>
            <a:r>
              <a:rPr lang="en-US" dirty="0" smtClean="0"/>
              <a:t/>
            </a:r>
            <a:br>
              <a:rPr lang="en-US" dirty="0" smtClean="0"/>
            </a:br>
            <a:r>
              <a:rPr lang="en-US" dirty="0" smtClean="0"/>
              <a:t>Introduction to x86 Assembly Language</a:t>
            </a:r>
            <a:endParaRPr lang="en-US" dirty="0"/>
          </a:p>
        </p:txBody>
      </p:sp>
      <p:sp>
        <p:nvSpPr>
          <p:cNvPr id="141315" name="Rectangle 3"/>
          <p:cNvSpPr>
            <a:spLocks noGrp="1" noChangeArrowheads="1"/>
          </p:cNvSpPr>
          <p:nvPr>
            <p:ph type="body" idx="1"/>
          </p:nvPr>
        </p:nvSpPr>
        <p:spPr>
          <a:xfrm>
            <a:off x="2130425" y="3719513"/>
            <a:ext cx="5718175" cy="2462212"/>
          </a:xfrm>
        </p:spPr>
        <p:txBody>
          <a:bodyPr lIns="90487" tIns="44450" rIns="90487" bIns="44450"/>
          <a:lstStyle/>
          <a:p>
            <a:pPr eaLnBrk="1" hangingPunct="1">
              <a:lnSpc>
                <a:spcPct val="85000"/>
              </a:lnSpc>
              <a:buFont typeface="Wingdings" charset="2"/>
              <a:buNone/>
              <a:defRPr/>
            </a:pPr>
            <a:r>
              <a:rPr lang="en-US" dirty="0"/>
              <a:t>Topics</a:t>
            </a:r>
          </a:p>
          <a:p>
            <a:pPr lvl="1" eaLnBrk="1" hangingPunct="1">
              <a:lnSpc>
                <a:spcPct val="90000"/>
              </a:lnSpc>
              <a:buFont typeface="Wingdings" charset="2"/>
              <a:buChar char="n"/>
              <a:defRPr/>
            </a:pPr>
            <a:r>
              <a:rPr lang="en-US" dirty="0"/>
              <a:t>Move operations to/from memory</a:t>
            </a:r>
          </a:p>
          <a:p>
            <a:pPr lvl="1" eaLnBrk="1" hangingPunct="1">
              <a:lnSpc>
                <a:spcPct val="90000"/>
              </a:lnSpc>
              <a:buFont typeface="Wingdings" charset="2"/>
              <a:buChar char="n"/>
              <a:defRPr/>
            </a:pPr>
            <a:r>
              <a:rPr lang="en-US" dirty="0"/>
              <a:t>Addressing modes</a:t>
            </a:r>
          </a:p>
          <a:p>
            <a:pPr lvl="1" eaLnBrk="1" hangingPunct="1">
              <a:lnSpc>
                <a:spcPct val="90000"/>
              </a:lnSpc>
              <a:buFont typeface="Wingdings" charset="2"/>
              <a:buChar char="n"/>
              <a:defRPr/>
            </a:pPr>
            <a:r>
              <a:rPr lang="en-US" dirty="0"/>
              <a:t>Arithmetic operations</a:t>
            </a:r>
          </a:p>
          <a:p>
            <a:pPr lvl="1" eaLnBrk="1" hangingPunct="1">
              <a:lnSpc>
                <a:spcPct val="90000"/>
              </a:lnSpc>
              <a:buFont typeface="Wingdings" charset="2"/>
              <a:buChar char="n"/>
              <a:defRPr/>
            </a:pPr>
            <a:r>
              <a:rPr lang="en-US" dirty="0" smtClean="0"/>
              <a:t>Condition Codes</a:t>
            </a:r>
          </a:p>
          <a:p>
            <a:pPr lvl="1" eaLnBrk="1" hangingPunct="1">
              <a:lnSpc>
                <a:spcPct val="90000"/>
              </a:lnSpc>
              <a:buFont typeface="Wingdings" charset="2"/>
              <a:buChar char="n"/>
              <a:defRPr/>
            </a:pPr>
            <a:r>
              <a:rPr lang="en-US" dirty="0" smtClean="0"/>
              <a:t>Conditional Jumping/Branching</a:t>
            </a:r>
          </a:p>
          <a:p>
            <a:pPr lvl="1" eaLnBrk="1" hangingPunct="1">
              <a:lnSpc>
                <a:spcPct val="90000"/>
              </a:lnSpc>
              <a:buFont typeface="Wingdings" charset="2"/>
              <a:buChar char="n"/>
              <a:defRPr/>
            </a:pPr>
            <a:r>
              <a:rPr lang="en-US" dirty="0" smtClean="0"/>
              <a:t>Loops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304800"/>
            <a:ext cx="6375400" cy="573088"/>
          </a:xfrm>
        </p:spPr>
        <p:txBody>
          <a:bodyPr/>
          <a:lstStyle/>
          <a:p>
            <a:r>
              <a:rPr lang="en-US" dirty="0"/>
              <a:t>Understanding </a:t>
            </a:r>
            <a:r>
              <a:rPr lang="en-US" dirty="0" smtClean="0">
                <a:latin typeface="Courier New"/>
                <a:cs typeface="Courier New"/>
              </a:rPr>
              <a:t>Swap</a:t>
            </a:r>
            <a:r>
              <a:rPr lang="en-US" dirty="0" smtClean="0"/>
              <a:t>()</a:t>
            </a:r>
            <a:endParaRPr lang="en-US" dirty="0"/>
          </a:p>
        </p:txBody>
      </p:sp>
      <p:sp>
        <p:nvSpPr>
          <p:cNvPr id="53" name="Rectangle 8"/>
          <p:cNvSpPr>
            <a:spLocks noChangeArrowheads="1"/>
          </p:cNvSpPr>
          <p:nvPr/>
        </p:nvSpPr>
        <p:spPr bwMode="auto">
          <a:xfrm>
            <a:off x="4953000" y="1661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123</a:t>
            </a:r>
            <a:endParaRPr lang="en-US" sz="1800" dirty="0">
              <a:solidFill>
                <a:srgbClr val="000066"/>
              </a:solidFill>
              <a:latin typeface="Courier New" pitchFamily="49" charset="0"/>
            </a:endParaRPr>
          </a:p>
        </p:txBody>
      </p:sp>
      <p:sp>
        <p:nvSpPr>
          <p:cNvPr id="55" name="Rectangle 9"/>
          <p:cNvSpPr>
            <a:spLocks noChangeArrowheads="1"/>
          </p:cNvSpPr>
          <p:nvPr/>
        </p:nvSpPr>
        <p:spPr bwMode="auto">
          <a:xfrm>
            <a:off x="4953000" y="2042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ourier New" pitchFamily="49" charset="0"/>
            </a:endParaRPr>
          </a:p>
        </p:txBody>
      </p:sp>
      <p:sp>
        <p:nvSpPr>
          <p:cNvPr id="56" name="Rectangle 10"/>
          <p:cNvSpPr>
            <a:spLocks noChangeArrowheads="1"/>
          </p:cNvSpPr>
          <p:nvPr/>
        </p:nvSpPr>
        <p:spPr bwMode="auto">
          <a:xfrm>
            <a:off x="4953000" y="2423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7" name="Rectangle 11"/>
          <p:cNvSpPr>
            <a:spLocks noChangeArrowheads="1"/>
          </p:cNvSpPr>
          <p:nvPr/>
        </p:nvSpPr>
        <p:spPr bwMode="auto">
          <a:xfrm>
            <a:off x="4953000" y="2804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8" name="Rectangle 20"/>
          <p:cNvSpPr>
            <a:spLocks noChangeArrowheads="1"/>
          </p:cNvSpPr>
          <p:nvPr/>
        </p:nvSpPr>
        <p:spPr bwMode="auto">
          <a:xfrm>
            <a:off x="4953000" y="3185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a:solidFill>
                  <a:srgbClr val="000066"/>
                </a:solidFill>
                <a:latin typeface="Courier New" pitchFamily="49" charset="0"/>
              </a:rPr>
              <a:t>456</a:t>
            </a:r>
          </a:p>
        </p:txBody>
      </p:sp>
      <p:grpSp>
        <p:nvGrpSpPr>
          <p:cNvPr id="64" name="Group 63"/>
          <p:cNvGrpSpPr/>
          <p:nvPr/>
        </p:nvGrpSpPr>
        <p:grpSpPr>
          <a:xfrm>
            <a:off x="1110823" y="1814110"/>
            <a:ext cx="1752600" cy="1752600"/>
            <a:chOff x="9111129" y="1790700"/>
            <a:chExt cx="1752600" cy="1752600"/>
          </a:xfrm>
        </p:grpSpPr>
        <p:sp>
          <p:nvSpPr>
            <p:cNvPr id="65" name="Rectangle 43"/>
            <p:cNvSpPr>
              <a:spLocks noChangeArrowheads="1"/>
            </p:cNvSpPr>
            <p:nvPr/>
          </p:nvSpPr>
          <p:spPr bwMode="auto">
            <a:xfrm>
              <a:off x="9111129" y="17907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endParaRPr lang="en-US" sz="1800" dirty="0">
                <a:solidFill>
                  <a:srgbClr val="000066"/>
                </a:solidFill>
                <a:latin typeface="Courier New" pitchFamily="49" charset="0"/>
              </a:endParaRPr>
            </a:p>
          </p:txBody>
        </p:sp>
        <p:sp>
          <p:nvSpPr>
            <p:cNvPr id="66" name="Rectangle 44"/>
            <p:cNvSpPr>
              <a:spLocks noChangeArrowheads="1"/>
            </p:cNvSpPr>
            <p:nvPr/>
          </p:nvSpPr>
          <p:spPr bwMode="auto">
            <a:xfrm>
              <a:off x="9111129" y="22479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endParaRPr lang="en-US" sz="1800" dirty="0">
                <a:solidFill>
                  <a:srgbClr val="000066"/>
                </a:solidFill>
                <a:latin typeface="Courier New" pitchFamily="49" charset="0"/>
              </a:endParaRPr>
            </a:p>
          </p:txBody>
        </p:sp>
        <p:sp>
          <p:nvSpPr>
            <p:cNvPr id="67" name="Rectangle 45"/>
            <p:cNvSpPr>
              <a:spLocks noChangeArrowheads="1"/>
            </p:cNvSpPr>
            <p:nvPr/>
          </p:nvSpPr>
          <p:spPr bwMode="auto">
            <a:xfrm>
              <a:off x="9111129" y="27051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endParaRPr lang="en-US" sz="1800" dirty="0">
                <a:solidFill>
                  <a:srgbClr val="000066"/>
                </a:solidFill>
                <a:latin typeface="Courier New" pitchFamily="49" charset="0"/>
              </a:endParaRPr>
            </a:p>
          </p:txBody>
        </p:sp>
        <p:sp>
          <p:nvSpPr>
            <p:cNvPr id="68" name="Rectangle 46"/>
            <p:cNvSpPr>
              <a:spLocks noChangeArrowheads="1"/>
            </p:cNvSpPr>
            <p:nvPr/>
          </p:nvSpPr>
          <p:spPr bwMode="auto">
            <a:xfrm>
              <a:off x="9111129" y="31623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endParaRPr lang="en-US" sz="1800" dirty="0">
                <a:solidFill>
                  <a:srgbClr val="000066"/>
                </a:solidFill>
                <a:latin typeface="Courier New" pitchFamily="49" charset="0"/>
              </a:endParaRPr>
            </a:p>
          </p:txBody>
        </p:sp>
        <p:sp>
          <p:nvSpPr>
            <p:cNvPr id="69" name="Rectangle 52"/>
            <p:cNvSpPr>
              <a:spLocks noChangeArrowheads="1"/>
            </p:cNvSpPr>
            <p:nvPr/>
          </p:nvSpPr>
          <p:spPr bwMode="auto">
            <a:xfrm>
              <a:off x="9796929" y="17907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0x120</a:t>
              </a:r>
              <a:endParaRPr lang="en-US" sz="1800" dirty="0">
                <a:solidFill>
                  <a:srgbClr val="000066"/>
                </a:solidFill>
                <a:latin typeface="Courier New" pitchFamily="49" charset="0"/>
              </a:endParaRPr>
            </a:p>
          </p:txBody>
        </p:sp>
        <p:sp>
          <p:nvSpPr>
            <p:cNvPr id="70" name="Rectangle 53"/>
            <p:cNvSpPr>
              <a:spLocks noChangeArrowheads="1"/>
            </p:cNvSpPr>
            <p:nvPr/>
          </p:nvSpPr>
          <p:spPr bwMode="auto">
            <a:xfrm>
              <a:off x="9796929" y="22479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0x100</a:t>
              </a:r>
              <a:endParaRPr lang="en-US" sz="1800" dirty="0">
                <a:solidFill>
                  <a:srgbClr val="000066"/>
                </a:solidFill>
                <a:latin typeface="Courier New" pitchFamily="49" charset="0"/>
              </a:endParaRPr>
            </a:p>
          </p:txBody>
        </p:sp>
        <p:sp>
          <p:nvSpPr>
            <p:cNvPr id="71" name="Rectangle 54"/>
            <p:cNvSpPr>
              <a:spLocks noChangeArrowheads="1"/>
            </p:cNvSpPr>
            <p:nvPr/>
          </p:nvSpPr>
          <p:spPr bwMode="auto">
            <a:xfrm>
              <a:off x="9796929" y="27051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123</a:t>
              </a:r>
              <a:endParaRPr lang="en-US" sz="1800" dirty="0">
                <a:solidFill>
                  <a:srgbClr val="000066"/>
                </a:solidFill>
                <a:latin typeface="Courier New" pitchFamily="49" charset="0"/>
              </a:endParaRPr>
            </a:p>
          </p:txBody>
        </p:sp>
        <p:sp>
          <p:nvSpPr>
            <p:cNvPr id="72" name="Rectangle 55"/>
            <p:cNvSpPr>
              <a:spLocks noChangeArrowheads="1"/>
            </p:cNvSpPr>
            <p:nvPr/>
          </p:nvSpPr>
          <p:spPr bwMode="auto">
            <a:xfrm>
              <a:off x="9796929" y="31623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FF0000"/>
                  </a:solidFill>
                  <a:latin typeface="Courier New" pitchFamily="49" charset="0"/>
                </a:rPr>
                <a:t>456</a:t>
              </a:r>
              <a:endParaRPr lang="en-US" sz="1800" dirty="0">
                <a:solidFill>
                  <a:srgbClr val="FF0000"/>
                </a:solidFill>
                <a:latin typeface="Courier New" pitchFamily="49" charset="0"/>
              </a:endParaRPr>
            </a:p>
          </p:txBody>
        </p:sp>
      </p:grpSp>
      <p:sp>
        <p:nvSpPr>
          <p:cNvPr id="73" name="Text Box 5"/>
          <p:cNvSpPr txBox="1">
            <a:spLocks noChangeArrowheads="1"/>
          </p:cNvSpPr>
          <p:nvPr/>
        </p:nvSpPr>
        <p:spPr bwMode="auto">
          <a:xfrm>
            <a:off x="1295400" y="1252322"/>
            <a:ext cx="1351001"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Registers</a:t>
            </a:r>
            <a:endParaRPr lang="en-US" sz="2400" dirty="0">
              <a:solidFill>
                <a:srgbClr val="000066"/>
              </a:solidFill>
              <a:latin typeface="Calibri" pitchFamily="34" charset="0"/>
            </a:endParaRPr>
          </a:p>
        </p:txBody>
      </p:sp>
      <p:sp>
        <p:nvSpPr>
          <p:cNvPr id="76" name="Text Box 5"/>
          <p:cNvSpPr txBox="1">
            <a:spLocks noChangeArrowheads="1"/>
          </p:cNvSpPr>
          <p:nvPr/>
        </p:nvSpPr>
        <p:spPr bwMode="auto">
          <a:xfrm>
            <a:off x="4816383" y="1032633"/>
            <a:ext cx="1279617"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Memory</a:t>
            </a:r>
            <a:endParaRPr lang="en-US" sz="2400" dirty="0">
              <a:solidFill>
                <a:srgbClr val="000066"/>
              </a:solidFill>
              <a:latin typeface="Calibri" pitchFamily="34" charset="0"/>
            </a:endParaRPr>
          </a:p>
        </p:txBody>
      </p:sp>
      <p:cxnSp>
        <p:nvCxnSpPr>
          <p:cNvPr id="78" name="Straight Arrow Connector 77"/>
          <p:cNvCxnSpPr>
            <a:stCxn id="58" idx="1"/>
            <a:endCxn id="72" idx="3"/>
          </p:cNvCxnSpPr>
          <p:nvPr/>
        </p:nvCxnSpPr>
        <p:spPr bwMode="auto">
          <a:xfrm flipH="1">
            <a:off x="2863423" y="3376210"/>
            <a:ext cx="2089577" cy="0"/>
          </a:xfrm>
          <a:prstGeom prst="straightConnector1">
            <a:avLst/>
          </a:prstGeom>
          <a:noFill/>
          <a:ln w="25400" cap="flat" cmpd="sng" algn="ctr">
            <a:solidFill>
              <a:srgbClr val="CC0000"/>
            </a:solidFill>
            <a:prstDash val="solid"/>
            <a:round/>
            <a:headEnd type="none" w="med" len="med"/>
            <a:tailEnd type="arrow"/>
          </a:ln>
          <a:effectLst/>
        </p:spPr>
      </p:cxnSp>
      <p:sp>
        <p:nvSpPr>
          <p:cNvPr id="80" name="Rectangle 4"/>
          <p:cNvSpPr>
            <a:spLocks noChangeArrowheads="1"/>
          </p:cNvSpPr>
          <p:nvPr/>
        </p:nvSpPr>
        <p:spPr bwMode="auto">
          <a:xfrm>
            <a:off x="1447800" y="4114800"/>
            <a:ext cx="58674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movq    (%rdi), %</a:t>
            </a:r>
            <a:r>
              <a:rPr lang="ro-RO" sz="1800" dirty="0" smtClean="0">
                <a:solidFill>
                  <a:srgbClr val="000066"/>
                </a:solidFill>
                <a:latin typeface="Courier New" pitchFamily="49" charset="0"/>
              </a:rPr>
              <a:t>rax  # t0 = *xp  </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a:t>
            </a:r>
            <a:r>
              <a:rPr lang="ro-RO" sz="1800" dirty="0" smtClean="0">
                <a:solidFill>
                  <a:srgbClr val="FF0000"/>
                </a:solidFill>
                <a:latin typeface="Courier New" pitchFamily="49" charset="0"/>
              </a:rPr>
              <a:t> movq    </a:t>
            </a:r>
            <a:r>
              <a:rPr lang="ro-RO" sz="1800" dirty="0">
                <a:solidFill>
                  <a:srgbClr val="FF0000"/>
                </a:solidFill>
                <a:latin typeface="Courier New" pitchFamily="49" charset="0"/>
              </a:rPr>
              <a:t>(%rsi), %</a:t>
            </a:r>
            <a:r>
              <a:rPr lang="ro-RO" sz="1800" dirty="0" smtClean="0">
                <a:solidFill>
                  <a:srgbClr val="FF0000"/>
                </a:solidFill>
                <a:latin typeface="Courier New" pitchFamily="49" charset="0"/>
              </a:rPr>
              <a:t>rdx  # t1 = *yp</a:t>
            </a:r>
            <a:endParaRPr lang="ro-RO" sz="1800" dirty="0">
              <a:solidFill>
                <a:srgbClr val="FF0000"/>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%rdx, (%rdi</a:t>
            </a:r>
            <a:r>
              <a:rPr lang="ro-RO" sz="1800" dirty="0" smtClean="0">
                <a:solidFill>
                  <a:srgbClr val="000066"/>
                </a:solidFill>
                <a:latin typeface="Courier New" pitchFamily="49" charset="0"/>
              </a:rPr>
              <a:t>)  # *xp = t1</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%rax, (%rsi</a:t>
            </a:r>
            <a:r>
              <a:rPr lang="ro-RO" sz="1800" dirty="0" smtClean="0">
                <a:solidFill>
                  <a:srgbClr val="000066"/>
                </a:solidFill>
                <a:latin typeface="Courier New" pitchFamily="49" charset="0"/>
              </a:rPr>
              <a:t>)  # *yp = t0</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grpSp>
        <p:nvGrpSpPr>
          <p:cNvPr id="31" name="Group 30"/>
          <p:cNvGrpSpPr/>
          <p:nvPr/>
        </p:nvGrpSpPr>
        <p:grpSpPr>
          <a:xfrm>
            <a:off x="6096000" y="1414046"/>
            <a:ext cx="1219200" cy="2190764"/>
            <a:chOff x="6096000" y="1414046"/>
            <a:chExt cx="1219200" cy="2190764"/>
          </a:xfrm>
        </p:grpSpPr>
        <p:sp>
          <p:nvSpPr>
            <p:cNvPr id="32" name="Text Box 34"/>
            <p:cNvSpPr txBox="1">
              <a:spLocks noChangeArrowheads="1"/>
            </p:cNvSpPr>
            <p:nvPr/>
          </p:nvSpPr>
          <p:spPr bwMode="auto">
            <a:xfrm>
              <a:off x="6096000" y="1656948"/>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0x120 </a:t>
              </a:r>
              <a:endParaRPr lang="en-US" sz="1800" dirty="0">
                <a:solidFill>
                  <a:srgbClr val="000066"/>
                </a:solidFill>
                <a:latin typeface="Courier New" pitchFamily="49" charset="0"/>
              </a:endParaRPr>
            </a:p>
          </p:txBody>
        </p:sp>
        <p:sp>
          <p:nvSpPr>
            <p:cNvPr id="33" name="Text Box 35"/>
            <p:cNvSpPr txBox="1">
              <a:spLocks noChangeArrowheads="1"/>
            </p:cNvSpPr>
            <p:nvPr/>
          </p:nvSpPr>
          <p:spPr bwMode="auto">
            <a:xfrm>
              <a:off x="6096000" y="2052235"/>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0x118</a:t>
              </a:r>
              <a:endParaRPr lang="en-US" sz="1800" dirty="0">
                <a:solidFill>
                  <a:srgbClr val="000066"/>
                </a:solidFill>
                <a:latin typeface="Courier New" pitchFamily="49" charset="0"/>
              </a:endParaRPr>
            </a:p>
          </p:txBody>
        </p:sp>
        <p:sp>
          <p:nvSpPr>
            <p:cNvPr id="34" name="Text Box 36"/>
            <p:cNvSpPr txBox="1">
              <a:spLocks noChangeArrowheads="1"/>
            </p:cNvSpPr>
            <p:nvPr/>
          </p:nvSpPr>
          <p:spPr bwMode="auto">
            <a:xfrm>
              <a:off x="6096000" y="2447523"/>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0x110 </a:t>
              </a:r>
              <a:endParaRPr lang="en-US" sz="1800" dirty="0">
                <a:solidFill>
                  <a:srgbClr val="000066"/>
                </a:solidFill>
                <a:latin typeface="Courier New" pitchFamily="49" charset="0"/>
              </a:endParaRPr>
            </a:p>
          </p:txBody>
        </p:sp>
        <p:sp>
          <p:nvSpPr>
            <p:cNvPr id="35" name="Text Box 37"/>
            <p:cNvSpPr txBox="1">
              <a:spLocks noChangeArrowheads="1"/>
            </p:cNvSpPr>
            <p:nvPr/>
          </p:nvSpPr>
          <p:spPr bwMode="auto">
            <a:xfrm>
              <a:off x="6096000" y="2842810"/>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0x108 </a:t>
              </a:r>
              <a:endParaRPr lang="en-US" sz="1800" dirty="0">
                <a:solidFill>
                  <a:srgbClr val="000066"/>
                </a:solidFill>
                <a:latin typeface="Courier New" pitchFamily="49" charset="0"/>
              </a:endParaRPr>
            </a:p>
          </p:txBody>
        </p:sp>
        <p:sp>
          <p:nvSpPr>
            <p:cNvPr id="36" name="Text Box 38"/>
            <p:cNvSpPr txBox="1">
              <a:spLocks noChangeArrowheads="1"/>
            </p:cNvSpPr>
            <p:nvPr/>
          </p:nvSpPr>
          <p:spPr bwMode="auto">
            <a:xfrm>
              <a:off x="6096000" y="3238098"/>
              <a:ext cx="1219200" cy="366712"/>
            </a:xfrm>
            <a:prstGeom prst="rect">
              <a:avLst/>
            </a:prstGeom>
            <a:noFill/>
            <a:ln w="25400">
              <a:noFill/>
              <a:miter lim="800000"/>
              <a:headEnd/>
              <a:tailEnd/>
            </a:ln>
            <a:effectLst/>
          </p:spPr>
          <p:txBody>
            <a:bodyPr>
              <a:spAutoFit/>
            </a:bodyPr>
            <a:lstStyle/>
            <a:p>
              <a:pPr algn="l">
                <a:lnSpc>
                  <a:spcPct val="100000"/>
                </a:lnSpc>
              </a:pPr>
              <a:r>
                <a:rPr lang="en-US" sz="1800" dirty="0">
                  <a:solidFill>
                    <a:srgbClr val="000066"/>
                  </a:solidFill>
                  <a:latin typeface="Courier New" pitchFamily="49" charset="0"/>
                </a:rPr>
                <a:t>0x100 </a:t>
              </a:r>
            </a:p>
          </p:txBody>
        </p:sp>
        <p:sp>
          <p:nvSpPr>
            <p:cNvPr id="37" name="Text Box 34"/>
            <p:cNvSpPr txBox="1">
              <a:spLocks noChangeArrowheads="1"/>
            </p:cNvSpPr>
            <p:nvPr/>
          </p:nvSpPr>
          <p:spPr bwMode="auto">
            <a:xfrm>
              <a:off x="6096000" y="1414046"/>
              <a:ext cx="1219200" cy="338554"/>
            </a:xfrm>
            <a:prstGeom prst="rect">
              <a:avLst/>
            </a:prstGeom>
            <a:noFill/>
            <a:ln w="25400">
              <a:noFill/>
              <a:miter lim="800000"/>
              <a:headEnd/>
              <a:tailEnd/>
            </a:ln>
            <a:effectLst/>
          </p:spPr>
          <p:txBody>
            <a:bodyPr>
              <a:spAutoFit/>
            </a:bodyPr>
            <a:lstStyle/>
            <a:p>
              <a:pPr algn="l">
                <a:lnSpc>
                  <a:spcPct val="100000"/>
                </a:lnSpc>
              </a:pPr>
              <a:r>
                <a:rPr lang="en-US" sz="1600" dirty="0" smtClean="0">
                  <a:solidFill>
                    <a:srgbClr val="000066"/>
                  </a:solidFill>
                  <a:latin typeface="Calibri"/>
                  <a:cs typeface="Calibri"/>
                </a:rPr>
                <a:t>Address</a:t>
              </a:r>
              <a:endParaRPr lang="en-US" sz="1600" dirty="0">
                <a:solidFill>
                  <a:srgbClr val="000066"/>
                </a:solidFill>
                <a:latin typeface="Calibri"/>
                <a:cs typeface="Calibri"/>
              </a:endParaRPr>
            </a:p>
          </p:txBody>
        </p:sp>
      </p:grpSp>
    </p:spTree>
    <p:extLst>
      <p:ext uri="{BB962C8B-B14F-4D97-AF65-F5344CB8AC3E}">
        <p14:creationId xmlns:p14="http://schemas.microsoft.com/office/powerpoint/2010/main" val="42027011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304800"/>
            <a:ext cx="6375400" cy="573088"/>
          </a:xfrm>
        </p:spPr>
        <p:txBody>
          <a:bodyPr/>
          <a:lstStyle/>
          <a:p>
            <a:r>
              <a:rPr lang="en-US" dirty="0"/>
              <a:t>Understanding </a:t>
            </a:r>
            <a:r>
              <a:rPr lang="en-US" dirty="0" smtClean="0">
                <a:latin typeface="Courier New"/>
                <a:cs typeface="Courier New"/>
              </a:rPr>
              <a:t>Swap</a:t>
            </a:r>
            <a:r>
              <a:rPr lang="en-US" dirty="0" smtClean="0"/>
              <a:t>()</a:t>
            </a:r>
            <a:endParaRPr lang="en-US" dirty="0"/>
          </a:p>
        </p:txBody>
      </p:sp>
      <p:sp>
        <p:nvSpPr>
          <p:cNvPr id="53" name="Rectangle 8"/>
          <p:cNvSpPr>
            <a:spLocks noChangeArrowheads="1"/>
          </p:cNvSpPr>
          <p:nvPr/>
        </p:nvSpPr>
        <p:spPr bwMode="auto">
          <a:xfrm>
            <a:off x="4953000" y="1661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FF0000"/>
                </a:solidFill>
                <a:latin typeface="Courier New" pitchFamily="49" charset="0"/>
              </a:rPr>
              <a:t>456</a:t>
            </a:r>
            <a:endParaRPr lang="en-US" sz="1800" dirty="0">
              <a:solidFill>
                <a:srgbClr val="FF0000"/>
              </a:solidFill>
              <a:latin typeface="Courier New" pitchFamily="49" charset="0"/>
            </a:endParaRPr>
          </a:p>
        </p:txBody>
      </p:sp>
      <p:sp>
        <p:nvSpPr>
          <p:cNvPr id="55" name="Rectangle 9"/>
          <p:cNvSpPr>
            <a:spLocks noChangeArrowheads="1"/>
          </p:cNvSpPr>
          <p:nvPr/>
        </p:nvSpPr>
        <p:spPr bwMode="auto">
          <a:xfrm>
            <a:off x="4953000" y="2042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ourier New" pitchFamily="49" charset="0"/>
            </a:endParaRPr>
          </a:p>
        </p:txBody>
      </p:sp>
      <p:sp>
        <p:nvSpPr>
          <p:cNvPr id="56" name="Rectangle 10"/>
          <p:cNvSpPr>
            <a:spLocks noChangeArrowheads="1"/>
          </p:cNvSpPr>
          <p:nvPr/>
        </p:nvSpPr>
        <p:spPr bwMode="auto">
          <a:xfrm>
            <a:off x="4953000" y="2423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7" name="Rectangle 11"/>
          <p:cNvSpPr>
            <a:spLocks noChangeArrowheads="1"/>
          </p:cNvSpPr>
          <p:nvPr/>
        </p:nvSpPr>
        <p:spPr bwMode="auto">
          <a:xfrm>
            <a:off x="4953000" y="2804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8" name="Rectangle 20"/>
          <p:cNvSpPr>
            <a:spLocks noChangeArrowheads="1"/>
          </p:cNvSpPr>
          <p:nvPr/>
        </p:nvSpPr>
        <p:spPr bwMode="auto">
          <a:xfrm>
            <a:off x="4953000" y="3185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a:solidFill>
                  <a:srgbClr val="000066"/>
                </a:solidFill>
                <a:latin typeface="Courier New" pitchFamily="49" charset="0"/>
              </a:rPr>
              <a:t>456</a:t>
            </a:r>
          </a:p>
        </p:txBody>
      </p:sp>
      <p:grpSp>
        <p:nvGrpSpPr>
          <p:cNvPr id="64" name="Group 63"/>
          <p:cNvGrpSpPr/>
          <p:nvPr/>
        </p:nvGrpSpPr>
        <p:grpSpPr>
          <a:xfrm>
            <a:off x="1110823" y="1814110"/>
            <a:ext cx="1752600" cy="1752600"/>
            <a:chOff x="9111129" y="1790700"/>
            <a:chExt cx="1752600" cy="1752600"/>
          </a:xfrm>
        </p:grpSpPr>
        <p:sp>
          <p:nvSpPr>
            <p:cNvPr id="65" name="Rectangle 43"/>
            <p:cNvSpPr>
              <a:spLocks noChangeArrowheads="1"/>
            </p:cNvSpPr>
            <p:nvPr/>
          </p:nvSpPr>
          <p:spPr bwMode="auto">
            <a:xfrm>
              <a:off x="9111129" y="17907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endParaRPr lang="en-US" sz="1800" dirty="0">
                <a:solidFill>
                  <a:srgbClr val="000066"/>
                </a:solidFill>
                <a:latin typeface="Courier New" pitchFamily="49" charset="0"/>
              </a:endParaRPr>
            </a:p>
          </p:txBody>
        </p:sp>
        <p:sp>
          <p:nvSpPr>
            <p:cNvPr id="66" name="Rectangle 44"/>
            <p:cNvSpPr>
              <a:spLocks noChangeArrowheads="1"/>
            </p:cNvSpPr>
            <p:nvPr/>
          </p:nvSpPr>
          <p:spPr bwMode="auto">
            <a:xfrm>
              <a:off x="9111129" y="22479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endParaRPr lang="en-US" sz="1800" dirty="0">
                <a:solidFill>
                  <a:srgbClr val="000066"/>
                </a:solidFill>
                <a:latin typeface="Courier New" pitchFamily="49" charset="0"/>
              </a:endParaRPr>
            </a:p>
          </p:txBody>
        </p:sp>
        <p:sp>
          <p:nvSpPr>
            <p:cNvPr id="67" name="Rectangle 45"/>
            <p:cNvSpPr>
              <a:spLocks noChangeArrowheads="1"/>
            </p:cNvSpPr>
            <p:nvPr/>
          </p:nvSpPr>
          <p:spPr bwMode="auto">
            <a:xfrm>
              <a:off x="9111129" y="27051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endParaRPr lang="en-US" sz="1800" dirty="0">
                <a:solidFill>
                  <a:srgbClr val="000066"/>
                </a:solidFill>
                <a:latin typeface="Courier New" pitchFamily="49" charset="0"/>
              </a:endParaRPr>
            </a:p>
          </p:txBody>
        </p:sp>
        <p:sp>
          <p:nvSpPr>
            <p:cNvPr id="68" name="Rectangle 46"/>
            <p:cNvSpPr>
              <a:spLocks noChangeArrowheads="1"/>
            </p:cNvSpPr>
            <p:nvPr/>
          </p:nvSpPr>
          <p:spPr bwMode="auto">
            <a:xfrm>
              <a:off x="9111129" y="31623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endParaRPr lang="en-US" sz="1800" dirty="0">
                <a:solidFill>
                  <a:srgbClr val="000066"/>
                </a:solidFill>
                <a:latin typeface="Courier New" pitchFamily="49" charset="0"/>
              </a:endParaRPr>
            </a:p>
          </p:txBody>
        </p:sp>
        <p:sp>
          <p:nvSpPr>
            <p:cNvPr id="69" name="Rectangle 52"/>
            <p:cNvSpPr>
              <a:spLocks noChangeArrowheads="1"/>
            </p:cNvSpPr>
            <p:nvPr/>
          </p:nvSpPr>
          <p:spPr bwMode="auto">
            <a:xfrm>
              <a:off x="9796929" y="17907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0x120</a:t>
              </a:r>
              <a:endParaRPr lang="en-US" sz="1800" dirty="0">
                <a:solidFill>
                  <a:srgbClr val="000066"/>
                </a:solidFill>
                <a:latin typeface="Courier New" pitchFamily="49" charset="0"/>
              </a:endParaRPr>
            </a:p>
          </p:txBody>
        </p:sp>
        <p:sp>
          <p:nvSpPr>
            <p:cNvPr id="70" name="Rectangle 53"/>
            <p:cNvSpPr>
              <a:spLocks noChangeArrowheads="1"/>
            </p:cNvSpPr>
            <p:nvPr/>
          </p:nvSpPr>
          <p:spPr bwMode="auto">
            <a:xfrm>
              <a:off x="9796929" y="22479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0x100</a:t>
              </a:r>
              <a:endParaRPr lang="en-US" sz="1800" dirty="0">
                <a:solidFill>
                  <a:srgbClr val="000066"/>
                </a:solidFill>
                <a:latin typeface="Courier New" pitchFamily="49" charset="0"/>
              </a:endParaRPr>
            </a:p>
          </p:txBody>
        </p:sp>
        <p:sp>
          <p:nvSpPr>
            <p:cNvPr id="71" name="Rectangle 54"/>
            <p:cNvSpPr>
              <a:spLocks noChangeArrowheads="1"/>
            </p:cNvSpPr>
            <p:nvPr/>
          </p:nvSpPr>
          <p:spPr bwMode="auto">
            <a:xfrm>
              <a:off x="9796929" y="27051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123</a:t>
              </a:r>
              <a:endParaRPr lang="en-US" sz="1800" dirty="0">
                <a:solidFill>
                  <a:srgbClr val="000066"/>
                </a:solidFill>
                <a:latin typeface="Courier New" pitchFamily="49" charset="0"/>
              </a:endParaRPr>
            </a:p>
          </p:txBody>
        </p:sp>
        <p:sp>
          <p:nvSpPr>
            <p:cNvPr id="72" name="Rectangle 55"/>
            <p:cNvSpPr>
              <a:spLocks noChangeArrowheads="1"/>
            </p:cNvSpPr>
            <p:nvPr/>
          </p:nvSpPr>
          <p:spPr bwMode="auto">
            <a:xfrm>
              <a:off x="9796929" y="31623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456</a:t>
              </a:r>
              <a:endParaRPr lang="en-US" sz="1800" dirty="0">
                <a:solidFill>
                  <a:srgbClr val="000066"/>
                </a:solidFill>
                <a:latin typeface="Courier New" pitchFamily="49" charset="0"/>
              </a:endParaRPr>
            </a:p>
          </p:txBody>
        </p:sp>
      </p:grpSp>
      <p:sp>
        <p:nvSpPr>
          <p:cNvPr id="73" name="Text Box 5"/>
          <p:cNvSpPr txBox="1">
            <a:spLocks noChangeArrowheads="1"/>
          </p:cNvSpPr>
          <p:nvPr/>
        </p:nvSpPr>
        <p:spPr bwMode="auto">
          <a:xfrm>
            <a:off x="1295400" y="1252322"/>
            <a:ext cx="1351001"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Registers</a:t>
            </a:r>
            <a:endParaRPr lang="en-US" sz="2400" dirty="0">
              <a:solidFill>
                <a:srgbClr val="000066"/>
              </a:solidFill>
              <a:latin typeface="Calibri" pitchFamily="34" charset="0"/>
            </a:endParaRPr>
          </a:p>
        </p:txBody>
      </p:sp>
      <p:sp>
        <p:nvSpPr>
          <p:cNvPr id="76" name="Text Box 5"/>
          <p:cNvSpPr txBox="1">
            <a:spLocks noChangeArrowheads="1"/>
          </p:cNvSpPr>
          <p:nvPr/>
        </p:nvSpPr>
        <p:spPr bwMode="auto">
          <a:xfrm>
            <a:off x="4816383" y="1032633"/>
            <a:ext cx="1279617"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Memory</a:t>
            </a:r>
            <a:endParaRPr lang="en-US" sz="2400" dirty="0">
              <a:solidFill>
                <a:srgbClr val="000066"/>
              </a:solidFill>
              <a:latin typeface="Calibri" pitchFamily="34" charset="0"/>
            </a:endParaRPr>
          </a:p>
        </p:txBody>
      </p:sp>
      <p:cxnSp>
        <p:nvCxnSpPr>
          <p:cNvPr id="78" name="Straight Arrow Connector 77"/>
          <p:cNvCxnSpPr>
            <a:stCxn id="72" idx="3"/>
            <a:endCxn id="53" idx="1"/>
          </p:cNvCxnSpPr>
          <p:nvPr/>
        </p:nvCxnSpPr>
        <p:spPr bwMode="auto">
          <a:xfrm flipV="1">
            <a:off x="2863423" y="1852210"/>
            <a:ext cx="2089577" cy="1524000"/>
          </a:xfrm>
          <a:prstGeom prst="straightConnector1">
            <a:avLst/>
          </a:prstGeom>
          <a:noFill/>
          <a:ln w="25400" cap="flat" cmpd="sng" algn="ctr">
            <a:solidFill>
              <a:srgbClr val="CC0000"/>
            </a:solidFill>
            <a:prstDash val="solid"/>
            <a:round/>
            <a:headEnd type="none" w="med" len="med"/>
            <a:tailEnd type="arrow"/>
          </a:ln>
          <a:effectLst/>
        </p:spPr>
      </p:cxnSp>
      <p:sp>
        <p:nvSpPr>
          <p:cNvPr id="80" name="Rectangle 4"/>
          <p:cNvSpPr>
            <a:spLocks noChangeArrowheads="1"/>
          </p:cNvSpPr>
          <p:nvPr/>
        </p:nvSpPr>
        <p:spPr bwMode="auto">
          <a:xfrm>
            <a:off x="1447800" y="4114800"/>
            <a:ext cx="58674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movq    (%rdi), %</a:t>
            </a:r>
            <a:r>
              <a:rPr lang="ro-RO" sz="1800" dirty="0" smtClean="0">
                <a:solidFill>
                  <a:srgbClr val="000066"/>
                </a:solidFill>
                <a:latin typeface="Courier New" pitchFamily="49" charset="0"/>
              </a:rPr>
              <a:t>rax  # t0 = *xp  </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(%rsi), %</a:t>
            </a:r>
            <a:r>
              <a:rPr lang="ro-RO" sz="1800" dirty="0" smtClean="0">
                <a:solidFill>
                  <a:srgbClr val="000066"/>
                </a:solidFill>
                <a:latin typeface="Courier New" pitchFamily="49" charset="0"/>
              </a:rPr>
              <a:t>rdx  # t1 = *yp</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a:t>
            </a:r>
            <a:r>
              <a:rPr lang="ro-RO" sz="1800" dirty="0" smtClean="0">
                <a:solidFill>
                  <a:srgbClr val="FF0000"/>
                </a:solidFill>
                <a:latin typeface="Courier New" pitchFamily="49" charset="0"/>
              </a:rPr>
              <a:t> movq    </a:t>
            </a:r>
            <a:r>
              <a:rPr lang="ro-RO" sz="1800" dirty="0">
                <a:solidFill>
                  <a:srgbClr val="FF0000"/>
                </a:solidFill>
                <a:latin typeface="Courier New" pitchFamily="49" charset="0"/>
              </a:rPr>
              <a:t>%rdx, (%rdi</a:t>
            </a:r>
            <a:r>
              <a:rPr lang="ro-RO" sz="1800" dirty="0" smtClean="0">
                <a:solidFill>
                  <a:srgbClr val="FF0000"/>
                </a:solidFill>
                <a:latin typeface="Courier New" pitchFamily="49" charset="0"/>
              </a:rPr>
              <a:t>)  # *xp = t1</a:t>
            </a:r>
            <a:endParaRPr lang="ro-RO" sz="1800" dirty="0">
              <a:solidFill>
                <a:srgbClr val="FF0000"/>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%rax, (%rsi</a:t>
            </a:r>
            <a:r>
              <a:rPr lang="ro-RO" sz="1800" dirty="0" smtClean="0">
                <a:solidFill>
                  <a:srgbClr val="000066"/>
                </a:solidFill>
                <a:latin typeface="Courier New" pitchFamily="49" charset="0"/>
              </a:rPr>
              <a:t>)  # *yp = t0</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grpSp>
        <p:nvGrpSpPr>
          <p:cNvPr id="30" name="Group 29"/>
          <p:cNvGrpSpPr/>
          <p:nvPr/>
        </p:nvGrpSpPr>
        <p:grpSpPr>
          <a:xfrm>
            <a:off x="6096000" y="1414046"/>
            <a:ext cx="1219200" cy="2190764"/>
            <a:chOff x="6096000" y="1414046"/>
            <a:chExt cx="1219200" cy="2190764"/>
          </a:xfrm>
        </p:grpSpPr>
        <p:sp>
          <p:nvSpPr>
            <p:cNvPr id="31" name="Text Box 34"/>
            <p:cNvSpPr txBox="1">
              <a:spLocks noChangeArrowheads="1"/>
            </p:cNvSpPr>
            <p:nvPr/>
          </p:nvSpPr>
          <p:spPr bwMode="auto">
            <a:xfrm>
              <a:off x="6096000" y="1656948"/>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0x120 </a:t>
              </a:r>
              <a:endParaRPr lang="en-US" sz="1800" dirty="0">
                <a:solidFill>
                  <a:srgbClr val="000066"/>
                </a:solidFill>
                <a:latin typeface="Courier New" pitchFamily="49" charset="0"/>
              </a:endParaRPr>
            </a:p>
          </p:txBody>
        </p:sp>
        <p:sp>
          <p:nvSpPr>
            <p:cNvPr id="32" name="Text Box 35"/>
            <p:cNvSpPr txBox="1">
              <a:spLocks noChangeArrowheads="1"/>
            </p:cNvSpPr>
            <p:nvPr/>
          </p:nvSpPr>
          <p:spPr bwMode="auto">
            <a:xfrm>
              <a:off x="6096000" y="2052235"/>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0x118</a:t>
              </a:r>
              <a:endParaRPr lang="en-US" sz="1800" dirty="0">
                <a:solidFill>
                  <a:srgbClr val="000066"/>
                </a:solidFill>
                <a:latin typeface="Courier New" pitchFamily="49" charset="0"/>
              </a:endParaRPr>
            </a:p>
          </p:txBody>
        </p:sp>
        <p:sp>
          <p:nvSpPr>
            <p:cNvPr id="33" name="Text Box 36"/>
            <p:cNvSpPr txBox="1">
              <a:spLocks noChangeArrowheads="1"/>
            </p:cNvSpPr>
            <p:nvPr/>
          </p:nvSpPr>
          <p:spPr bwMode="auto">
            <a:xfrm>
              <a:off x="6096000" y="2447523"/>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0x110 </a:t>
              </a:r>
              <a:endParaRPr lang="en-US" sz="1800" dirty="0">
                <a:solidFill>
                  <a:srgbClr val="000066"/>
                </a:solidFill>
                <a:latin typeface="Courier New" pitchFamily="49" charset="0"/>
              </a:endParaRPr>
            </a:p>
          </p:txBody>
        </p:sp>
        <p:sp>
          <p:nvSpPr>
            <p:cNvPr id="34" name="Text Box 37"/>
            <p:cNvSpPr txBox="1">
              <a:spLocks noChangeArrowheads="1"/>
            </p:cNvSpPr>
            <p:nvPr/>
          </p:nvSpPr>
          <p:spPr bwMode="auto">
            <a:xfrm>
              <a:off x="6096000" y="2842810"/>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0x108 </a:t>
              </a:r>
              <a:endParaRPr lang="en-US" sz="1800" dirty="0">
                <a:solidFill>
                  <a:srgbClr val="000066"/>
                </a:solidFill>
                <a:latin typeface="Courier New" pitchFamily="49" charset="0"/>
              </a:endParaRPr>
            </a:p>
          </p:txBody>
        </p:sp>
        <p:sp>
          <p:nvSpPr>
            <p:cNvPr id="35" name="Text Box 38"/>
            <p:cNvSpPr txBox="1">
              <a:spLocks noChangeArrowheads="1"/>
            </p:cNvSpPr>
            <p:nvPr/>
          </p:nvSpPr>
          <p:spPr bwMode="auto">
            <a:xfrm>
              <a:off x="6096000" y="3238098"/>
              <a:ext cx="1219200" cy="366712"/>
            </a:xfrm>
            <a:prstGeom prst="rect">
              <a:avLst/>
            </a:prstGeom>
            <a:noFill/>
            <a:ln w="25400">
              <a:noFill/>
              <a:miter lim="800000"/>
              <a:headEnd/>
              <a:tailEnd/>
            </a:ln>
            <a:effectLst/>
          </p:spPr>
          <p:txBody>
            <a:bodyPr>
              <a:spAutoFit/>
            </a:bodyPr>
            <a:lstStyle/>
            <a:p>
              <a:pPr algn="l">
                <a:lnSpc>
                  <a:spcPct val="100000"/>
                </a:lnSpc>
              </a:pPr>
              <a:r>
                <a:rPr lang="en-US" sz="1800" dirty="0">
                  <a:solidFill>
                    <a:srgbClr val="000066"/>
                  </a:solidFill>
                  <a:latin typeface="Courier New" pitchFamily="49" charset="0"/>
                </a:rPr>
                <a:t>0x100 </a:t>
              </a:r>
            </a:p>
          </p:txBody>
        </p:sp>
        <p:sp>
          <p:nvSpPr>
            <p:cNvPr id="36" name="Text Box 34"/>
            <p:cNvSpPr txBox="1">
              <a:spLocks noChangeArrowheads="1"/>
            </p:cNvSpPr>
            <p:nvPr/>
          </p:nvSpPr>
          <p:spPr bwMode="auto">
            <a:xfrm>
              <a:off x="6096000" y="1414046"/>
              <a:ext cx="1219200" cy="338554"/>
            </a:xfrm>
            <a:prstGeom prst="rect">
              <a:avLst/>
            </a:prstGeom>
            <a:noFill/>
            <a:ln w="25400">
              <a:noFill/>
              <a:miter lim="800000"/>
              <a:headEnd/>
              <a:tailEnd/>
            </a:ln>
            <a:effectLst/>
          </p:spPr>
          <p:txBody>
            <a:bodyPr>
              <a:spAutoFit/>
            </a:bodyPr>
            <a:lstStyle/>
            <a:p>
              <a:pPr algn="l">
                <a:lnSpc>
                  <a:spcPct val="100000"/>
                </a:lnSpc>
              </a:pPr>
              <a:r>
                <a:rPr lang="en-US" sz="1600" dirty="0" smtClean="0">
                  <a:solidFill>
                    <a:srgbClr val="000066"/>
                  </a:solidFill>
                  <a:latin typeface="Calibri"/>
                  <a:cs typeface="Calibri"/>
                </a:rPr>
                <a:t>Address</a:t>
              </a:r>
              <a:endParaRPr lang="en-US" sz="1600" dirty="0">
                <a:solidFill>
                  <a:srgbClr val="000066"/>
                </a:solidFill>
                <a:latin typeface="Calibri"/>
                <a:cs typeface="Calibri"/>
              </a:endParaRPr>
            </a:p>
          </p:txBody>
        </p:sp>
      </p:grpSp>
    </p:spTree>
    <p:extLst>
      <p:ext uri="{BB962C8B-B14F-4D97-AF65-F5344CB8AC3E}">
        <p14:creationId xmlns:p14="http://schemas.microsoft.com/office/powerpoint/2010/main" val="42559547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304800"/>
            <a:ext cx="6375400" cy="573088"/>
          </a:xfrm>
        </p:spPr>
        <p:txBody>
          <a:bodyPr/>
          <a:lstStyle/>
          <a:p>
            <a:r>
              <a:rPr lang="en-US" dirty="0"/>
              <a:t>Understanding </a:t>
            </a:r>
            <a:r>
              <a:rPr lang="en-US" dirty="0" smtClean="0">
                <a:latin typeface="Courier New"/>
                <a:cs typeface="Courier New"/>
              </a:rPr>
              <a:t>Swap</a:t>
            </a:r>
            <a:r>
              <a:rPr lang="en-US" dirty="0" smtClean="0"/>
              <a:t>()</a:t>
            </a:r>
            <a:endParaRPr lang="en-US" dirty="0"/>
          </a:p>
        </p:txBody>
      </p:sp>
      <p:sp>
        <p:nvSpPr>
          <p:cNvPr id="53" name="Rectangle 8"/>
          <p:cNvSpPr>
            <a:spLocks noChangeArrowheads="1"/>
          </p:cNvSpPr>
          <p:nvPr/>
        </p:nvSpPr>
        <p:spPr bwMode="auto">
          <a:xfrm>
            <a:off x="4953000" y="1661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456</a:t>
            </a:r>
            <a:endParaRPr lang="en-US" sz="1800" dirty="0">
              <a:solidFill>
                <a:srgbClr val="000066"/>
              </a:solidFill>
              <a:latin typeface="Courier New" pitchFamily="49" charset="0"/>
            </a:endParaRPr>
          </a:p>
        </p:txBody>
      </p:sp>
      <p:sp>
        <p:nvSpPr>
          <p:cNvPr id="55" name="Rectangle 9"/>
          <p:cNvSpPr>
            <a:spLocks noChangeArrowheads="1"/>
          </p:cNvSpPr>
          <p:nvPr/>
        </p:nvSpPr>
        <p:spPr bwMode="auto">
          <a:xfrm>
            <a:off x="4953000" y="2042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ourier New" pitchFamily="49" charset="0"/>
            </a:endParaRPr>
          </a:p>
        </p:txBody>
      </p:sp>
      <p:sp>
        <p:nvSpPr>
          <p:cNvPr id="56" name="Rectangle 10"/>
          <p:cNvSpPr>
            <a:spLocks noChangeArrowheads="1"/>
          </p:cNvSpPr>
          <p:nvPr/>
        </p:nvSpPr>
        <p:spPr bwMode="auto">
          <a:xfrm>
            <a:off x="4953000" y="2423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7" name="Rectangle 11"/>
          <p:cNvSpPr>
            <a:spLocks noChangeArrowheads="1"/>
          </p:cNvSpPr>
          <p:nvPr/>
        </p:nvSpPr>
        <p:spPr bwMode="auto">
          <a:xfrm>
            <a:off x="4953000" y="2804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8" name="Rectangle 20"/>
          <p:cNvSpPr>
            <a:spLocks noChangeArrowheads="1"/>
          </p:cNvSpPr>
          <p:nvPr/>
        </p:nvSpPr>
        <p:spPr bwMode="auto">
          <a:xfrm>
            <a:off x="4953000" y="3185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FF0000"/>
                </a:solidFill>
                <a:latin typeface="Calibri" pitchFamily="34" charset="0"/>
              </a:rPr>
              <a:t>123</a:t>
            </a:r>
            <a:endParaRPr lang="en-US" sz="1800" dirty="0">
              <a:solidFill>
                <a:srgbClr val="FF0000"/>
              </a:solidFill>
              <a:latin typeface="Calibri" pitchFamily="34" charset="0"/>
            </a:endParaRPr>
          </a:p>
        </p:txBody>
      </p:sp>
      <p:grpSp>
        <p:nvGrpSpPr>
          <p:cNvPr id="64" name="Group 63"/>
          <p:cNvGrpSpPr/>
          <p:nvPr/>
        </p:nvGrpSpPr>
        <p:grpSpPr>
          <a:xfrm>
            <a:off x="1110823" y="1814110"/>
            <a:ext cx="1752600" cy="1752600"/>
            <a:chOff x="9111129" y="1790700"/>
            <a:chExt cx="1752600" cy="1752600"/>
          </a:xfrm>
        </p:grpSpPr>
        <p:sp>
          <p:nvSpPr>
            <p:cNvPr id="65" name="Rectangle 43"/>
            <p:cNvSpPr>
              <a:spLocks noChangeArrowheads="1"/>
            </p:cNvSpPr>
            <p:nvPr/>
          </p:nvSpPr>
          <p:spPr bwMode="auto">
            <a:xfrm>
              <a:off x="9111129" y="17907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endParaRPr lang="en-US" sz="1800" dirty="0">
                <a:solidFill>
                  <a:srgbClr val="000066"/>
                </a:solidFill>
                <a:latin typeface="Courier New" pitchFamily="49" charset="0"/>
              </a:endParaRPr>
            </a:p>
          </p:txBody>
        </p:sp>
        <p:sp>
          <p:nvSpPr>
            <p:cNvPr id="66" name="Rectangle 44"/>
            <p:cNvSpPr>
              <a:spLocks noChangeArrowheads="1"/>
            </p:cNvSpPr>
            <p:nvPr/>
          </p:nvSpPr>
          <p:spPr bwMode="auto">
            <a:xfrm>
              <a:off x="9111129" y="22479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endParaRPr lang="en-US" sz="1800" dirty="0">
                <a:solidFill>
                  <a:srgbClr val="000066"/>
                </a:solidFill>
                <a:latin typeface="Courier New" pitchFamily="49" charset="0"/>
              </a:endParaRPr>
            </a:p>
          </p:txBody>
        </p:sp>
        <p:sp>
          <p:nvSpPr>
            <p:cNvPr id="67" name="Rectangle 45"/>
            <p:cNvSpPr>
              <a:spLocks noChangeArrowheads="1"/>
            </p:cNvSpPr>
            <p:nvPr/>
          </p:nvSpPr>
          <p:spPr bwMode="auto">
            <a:xfrm>
              <a:off x="9111129" y="27051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endParaRPr lang="en-US" sz="1800" dirty="0">
                <a:solidFill>
                  <a:srgbClr val="000066"/>
                </a:solidFill>
                <a:latin typeface="Courier New" pitchFamily="49" charset="0"/>
              </a:endParaRPr>
            </a:p>
          </p:txBody>
        </p:sp>
        <p:sp>
          <p:nvSpPr>
            <p:cNvPr id="68" name="Rectangle 46"/>
            <p:cNvSpPr>
              <a:spLocks noChangeArrowheads="1"/>
            </p:cNvSpPr>
            <p:nvPr/>
          </p:nvSpPr>
          <p:spPr bwMode="auto">
            <a:xfrm>
              <a:off x="9111129" y="31623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endParaRPr lang="en-US" sz="1800" dirty="0">
                <a:solidFill>
                  <a:srgbClr val="000066"/>
                </a:solidFill>
                <a:latin typeface="Courier New" pitchFamily="49" charset="0"/>
              </a:endParaRPr>
            </a:p>
          </p:txBody>
        </p:sp>
        <p:sp>
          <p:nvSpPr>
            <p:cNvPr id="69" name="Rectangle 52"/>
            <p:cNvSpPr>
              <a:spLocks noChangeArrowheads="1"/>
            </p:cNvSpPr>
            <p:nvPr/>
          </p:nvSpPr>
          <p:spPr bwMode="auto">
            <a:xfrm>
              <a:off x="9796929" y="17907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0x120</a:t>
              </a:r>
              <a:endParaRPr lang="en-US" sz="1800" dirty="0">
                <a:solidFill>
                  <a:srgbClr val="000066"/>
                </a:solidFill>
                <a:latin typeface="Courier New" pitchFamily="49" charset="0"/>
              </a:endParaRPr>
            </a:p>
          </p:txBody>
        </p:sp>
        <p:sp>
          <p:nvSpPr>
            <p:cNvPr id="70" name="Rectangle 53"/>
            <p:cNvSpPr>
              <a:spLocks noChangeArrowheads="1"/>
            </p:cNvSpPr>
            <p:nvPr/>
          </p:nvSpPr>
          <p:spPr bwMode="auto">
            <a:xfrm>
              <a:off x="9796929" y="22479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0x100</a:t>
              </a:r>
              <a:endParaRPr lang="en-US" sz="1800" dirty="0">
                <a:solidFill>
                  <a:srgbClr val="000066"/>
                </a:solidFill>
                <a:latin typeface="Courier New" pitchFamily="49" charset="0"/>
              </a:endParaRPr>
            </a:p>
          </p:txBody>
        </p:sp>
        <p:sp>
          <p:nvSpPr>
            <p:cNvPr id="71" name="Rectangle 54"/>
            <p:cNvSpPr>
              <a:spLocks noChangeArrowheads="1"/>
            </p:cNvSpPr>
            <p:nvPr/>
          </p:nvSpPr>
          <p:spPr bwMode="auto">
            <a:xfrm>
              <a:off x="9796929" y="27051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123</a:t>
              </a:r>
              <a:endParaRPr lang="en-US" sz="1800" dirty="0">
                <a:solidFill>
                  <a:srgbClr val="000066"/>
                </a:solidFill>
                <a:latin typeface="Courier New" pitchFamily="49" charset="0"/>
              </a:endParaRPr>
            </a:p>
          </p:txBody>
        </p:sp>
        <p:sp>
          <p:nvSpPr>
            <p:cNvPr id="72" name="Rectangle 55"/>
            <p:cNvSpPr>
              <a:spLocks noChangeArrowheads="1"/>
            </p:cNvSpPr>
            <p:nvPr/>
          </p:nvSpPr>
          <p:spPr bwMode="auto">
            <a:xfrm>
              <a:off x="9796929" y="31623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456</a:t>
              </a:r>
              <a:endParaRPr lang="en-US" sz="1800" dirty="0">
                <a:solidFill>
                  <a:srgbClr val="000066"/>
                </a:solidFill>
                <a:latin typeface="Courier New" pitchFamily="49" charset="0"/>
              </a:endParaRPr>
            </a:p>
          </p:txBody>
        </p:sp>
      </p:grpSp>
      <p:sp>
        <p:nvSpPr>
          <p:cNvPr id="73" name="Text Box 5"/>
          <p:cNvSpPr txBox="1">
            <a:spLocks noChangeArrowheads="1"/>
          </p:cNvSpPr>
          <p:nvPr/>
        </p:nvSpPr>
        <p:spPr bwMode="auto">
          <a:xfrm>
            <a:off x="1295400" y="1252322"/>
            <a:ext cx="1351001"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Registers</a:t>
            </a:r>
            <a:endParaRPr lang="en-US" sz="2400" dirty="0">
              <a:solidFill>
                <a:srgbClr val="000066"/>
              </a:solidFill>
              <a:latin typeface="Calibri" pitchFamily="34" charset="0"/>
            </a:endParaRPr>
          </a:p>
        </p:txBody>
      </p:sp>
      <p:sp>
        <p:nvSpPr>
          <p:cNvPr id="76" name="Text Box 5"/>
          <p:cNvSpPr txBox="1">
            <a:spLocks noChangeArrowheads="1"/>
          </p:cNvSpPr>
          <p:nvPr/>
        </p:nvSpPr>
        <p:spPr bwMode="auto">
          <a:xfrm>
            <a:off x="4816383" y="1032633"/>
            <a:ext cx="1279617"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Memory</a:t>
            </a:r>
            <a:endParaRPr lang="en-US" sz="2400" dirty="0">
              <a:solidFill>
                <a:srgbClr val="000066"/>
              </a:solidFill>
              <a:latin typeface="Calibri" pitchFamily="34" charset="0"/>
            </a:endParaRPr>
          </a:p>
        </p:txBody>
      </p:sp>
      <p:cxnSp>
        <p:nvCxnSpPr>
          <p:cNvPr id="78" name="Straight Arrow Connector 77"/>
          <p:cNvCxnSpPr>
            <a:stCxn id="71" idx="3"/>
          </p:cNvCxnSpPr>
          <p:nvPr/>
        </p:nvCxnSpPr>
        <p:spPr bwMode="auto">
          <a:xfrm>
            <a:off x="2863423" y="2919010"/>
            <a:ext cx="2074636" cy="419100"/>
          </a:xfrm>
          <a:prstGeom prst="straightConnector1">
            <a:avLst/>
          </a:prstGeom>
          <a:noFill/>
          <a:ln w="25400" cap="flat" cmpd="sng" algn="ctr">
            <a:solidFill>
              <a:srgbClr val="CC0000"/>
            </a:solidFill>
            <a:prstDash val="solid"/>
            <a:round/>
            <a:headEnd type="none" w="med" len="med"/>
            <a:tailEnd type="arrow"/>
          </a:ln>
          <a:effectLst/>
        </p:spPr>
      </p:cxnSp>
      <p:sp>
        <p:nvSpPr>
          <p:cNvPr id="80" name="Rectangle 4"/>
          <p:cNvSpPr>
            <a:spLocks noChangeArrowheads="1"/>
          </p:cNvSpPr>
          <p:nvPr/>
        </p:nvSpPr>
        <p:spPr bwMode="auto">
          <a:xfrm>
            <a:off x="1447800" y="4114800"/>
            <a:ext cx="58674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movq    (%rdi), %</a:t>
            </a:r>
            <a:r>
              <a:rPr lang="ro-RO" sz="1800" dirty="0" smtClean="0">
                <a:solidFill>
                  <a:srgbClr val="000066"/>
                </a:solidFill>
                <a:latin typeface="Courier New" pitchFamily="49" charset="0"/>
              </a:rPr>
              <a:t>rax  # t0 = *xp  </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(%rsi), %</a:t>
            </a:r>
            <a:r>
              <a:rPr lang="ro-RO" sz="1800" dirty="0" smtClean="0">
                <a:solidFill>
                  <a:srgbClr val="000066"/>
                </a:solidFill>
                <a:latin typeface="Courier New" pitchFamily="49" charset="0"/>
              </a:rPr>
              <a:t>rdx  # t1 = *yp</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%rdx, (%rdi</a:t>
            </a:r>
            <a:r>
              <a:rPr lang="ro-RO" sz="1800" dirty="0" smtClean="0">
                <a:solidFill>
                  <a:srgbClr val="000066"/>
                </a:solidFill>
                <a:latin typeface="Courier New" pitchFamily="49" charset="0"/>
              </a:rPr>
              <a:t>)  # *xp = t1</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a:t>
            </a:r>
            <a:r>
              <a:rPr lang="ro-RO" sz="1800" dirty="0" smtClean="0">
                <a:solidFill>
                  <a:srgbClr val="FF0000"/>
                </a:solidFill>
                <a:latin typeface="Courier New" pitchFamily="49" charset="0"/>
              </a:rPr>
              <a:t>movq    </a:t>
            </a:r>
            <a:r>
              <a:rPr lang="ro-RO" sz="1800" dirty="0">
                <a:solidFill>
                  <a:srgbClr val="FF0000"/>
                </a:solidFill>
                <a:latin typeface="Courier New" pitchFamily="49" charset="0"/>
              </a:rPr>
              <a:t>%rax, (%rsi</a:t>
            </a:r>
            <a:r>
              <a:rPr lang="ro-RO" sz="1800" dirty="0" smtClean="0">
                <a:solidFill>
                  <a:srgbClr val="FF0000"/>
                </a:solidFill>
                <a:latin typeface="Courier New" pitchFamily="49" charset="0"/>
              </a:rPr>
              <a:t>)  # *yp = t0</a:t>
            </a:r>
            <a:endParaRPr lang="ro-RO" sz="1800" dirty="0">
              <a:solidFill>
                <a:srgbClr val="FF0000"/>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grpSp>
        <p:nvGrpSpPr>
          <p:cNvPr id="28" name="Group 27"/>
          <p:cNvGrpSpPr/>
          <p:nvPr/>
        </p:nvGrpSpPr>
        <p:grpSpPr>
          <a:xfrm>
            <a:off x="6096000" y="1414046"/>
            <a:ext cx="1219200" cy="2190764"/>
            <a:chOff x="6096000" y="1414046"/>
            <a:chExt cx="1219200" cy="2190764"/>
          </a:xfrm>
        </p:grpSpPr>
        <p:sp>
          <p:nvSpPr>
            <p:cNvPr id="29" name="Text Box 34"/>
            <p:cNvSpPr txBox="1">
              <a:spLocks noChangeArrowheads="1"/>
            </p:cNvSpPr>
            <p:nvPr/>
          </p:nvSpPr>
          <p:spPr bwMode="auto">
            <a:xfrm>
              <a:off x="6096000" y="1656948"/>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0x120 </a:t>
              </a:r>
              <a:endParaRPr lang="en-US" sz="1800" dirty="0">
                <a:solidFill>
                  <a:srgbClr val="000066"/>
                </a:solidFill>
                <a:latin typeface="Courier New" pitchFamily="49" charset="0"/>
              </a:endParaRPr>
            </a:p>
          </p:txBody>
        </p:sp>
        <p:sp>
          <p:nvSpPr>
            <p:cNvPr id="30" name="Text Box 35"/>
            <p:cNvSpPr txBox="1">
              <a:spLocks noChangeArrowheads="1"/>
            </p:cNvSpPr>
            <p:nvPr/>
          </p:nvSpPr>
          <p:spPr bwMode="auto">
            <a:xfrm>
              <a:off x="6096000" y="2052235"/>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0x118</a:t>
              </a:r>
              <a:endParaRPr lang="en-US" sz="1800" dirty="0">
                <a:solidFill>
                  <a:srgbClr val="000066"/>
                </a:solidFill>
                <a:latin typeface="Courier New" pitchFamily="49" charset="0"/>
              </a:endParaRPr>
            </a:p>
          </p:txBody>
        </p:sp>
        <p:sp>
          <p:nvSpPr>
            <p:cNvPr id="31" name="Text Box 36"/>
            <p:cNvSpPr txBox="1">
              <a:spLocks noChangeArrowheads="1"/>
            </p:cNvSpPr>
            <p:nvPr/>
          </p:nvSpPr>
          <p:spPr bwMode="auto">
            <a:xfrm>
              <a:off x="6096000" y="2447523"/>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0x110 </a:t>
              </a:r>
              <a:endParaRPr lang="en-US" sz="1800" dirty="0">
                <a:solidFill>
                  <a:srgbClr val="000066"/>
                </a:solidFill>
                <a:latin typeface="Courier New" pitchFamily="49" charset="0"/>
              </a:endParaRPr>
            </a:p>
          </p:txBody>
        </p:sp>
        <p:sp>
          <p:nvSpPr>
            <p:cNvPr id="32" name="Text Box 37"/>
            <p:cNvSpPr txBox="1">
              <a:spLocks noChangeArrowheads="1"/>
            </p:cNvSpPr>
            <p:nvPr/>
          </p:nvSpPr>
          <p:spPr bwMode="auto">
            <a:xfrm>
              <a:off x="6096000" y="2842810"/>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0x108 </a:t>
              </a:r>
              <a:endParaRPr lang="en-US" sz="1800" dirty="0">
                <a:solidFill>
                  <a:srgbClr val="000066"/>
                </a:solidFill>
                <a:latin typeface="Courier New" pitchFamily="49" charset="0"/>
              </a:endParaRPr>
            </a:p>
          </p:txBody>
        </p:sp>
        <p:sp>
          <p:nvSpPr>
            <p:cNvPr id="33" name="Text Box 38"/>
            <p:cNvSpPr txBox="1">
              <a:spLocks noChangeArrowheads="1"/>
            </p:cNvSpPr>
            <p:nvPr/>
          </p:nvSpPr>
          <p:spPr bwMode="auto">
            <a:xfrm>
              <a:off x="6096000" y="3238098"/>
              <a:ext cx="1219200" cy="366712"/>
            </a:xfrm>
            <a:prstGeom prst="rect">
              <a:avLst/>
            </a:prstGeom>
            <a:noFill/>
            <a:ln w="25400">
              <a:noFill/>
              <a:miter lim="800000"/>
              <a:headEnd/>
              <a:tailEnd/>
            </a:ln>
            <a:effectLst/>
          </p:spPr>
          <p:txBody>
            <a:bodyPr>
              <a:spAutoFit/>
            </a:bodyPr>
            <a:lstStyle/>
            <a:p>
              <a:pPr algn="l">
                <a:lnSpc>
                  <a:spcPct val="100000"/>
                </a:lnSpc>
              </a:pPr>
              <a:r>
                <a:rPr lang="en-US" sz="1800" dirty="0">
                  <a:solidFill>
                    <a:srgbClr val="000066"/>
                  </a:solidFill>
                  <a:latin typeface="Courier New" pitchFamily="49" charset="0"/>
                </a:rPr>
                <a:t>0x100 </a:t>
              </a:r>
            </a:p>
          </p:txBody>
        </p:sp>
        <p:sp>
          <p:nvSpPr>
            <p:cNvPr id="34" name="Text Box 34"/>
            <p:cNvSpPr txBox="1">
              <a:spLocks noChangeArrowheads="1"/>
            </p:cNvSpPr>
            <p:nvPr/>
          </p:nvSpPr>
          <p:spPr bwMode="auto">
            <a:xfrm>
              <a:off x="6096000" y="1414046"/>
              <a:ext cx="1219200" cy="338554"/>
            </a:xfrm>
            <a:prstGeom prst="rect">
              <a:avLst/>
            </a:prstGeom>
            <a:noFill/>
            <a:ln w="25400">
              <a:noFill/>
              <a:miter lim="800000"/>
              <a:headEnd/>
              <a:tailEnd/>
            </a:ln>
            <a:effectLst/>
          </p:spPr>
          <p:txBody>
            <a:bodyPr>
              <a:spAutoFit/>
            </a:bodyPr>
            <a:lstStyle/>
            <a:p>
              <a:pPr algn="l">
                <a:lnSpc>
                  <a:spcPct val="100000"/>
                </a:lnSpc>
              </a:pPr>
              <a:r>
                <a:rPr lang="en-US" sz="1600" dirty="0" smtClean="0">
                  <a:solidFill>
                    <a:srgbClr val="000066"/>
                  </a:solidFill>
                  <a:latin typeface="Calibri"/>
                  <a:cs typeface="Calibri"/>
                </a:rPr>
                <a:t>Address</a:t>
              </a:r>
              <a:endParaRPr lang="en-US" sz="1600" dirty="0">
                <a:solidFill>
                  <a:srgbClr val="000066"/>
                </a:solidFill>
                <a:latin typeface="Calibri"/>
                <a:cs typeface="Calibri"/>
              </a:endParaRPr>
            </a:p>
          </p:txBody>
        </p:sp>
      </p:grpSp>
    </p:spTree>
    <p:extLst>
      <p:ext uri="{BB962C8B-B14F-4D97-AF65-F5344CB8AC3E}">
        <p14:creationId xmlns:p14="http://schemas.microsoft.com/office/powerpoint/2010/main" val="323772893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different word sizes</a:t>
            </a:r>
            <a:endParaRPr lang="en-US" dirty="0"/>
          </a:p>
        </p:txBody>
      </p:sp>
      <p:sp>
        <p:nvSpPr>
          <p:cNvPr id="3" name="Content Placeholder 2"/>
          <p:cNvSpPr txBox="1">
            <a:spLocks/>
          </p:cNvSpPr>
          <p:nvPr/>
        </p:nvSpPr>
        <p:spPr>
          <a:xfrm>
            <a:off x="290513" y="1220788"/>
            <a:ext cx="8307387" cy="5224462"/>
          </a:xfrm>
          <a:prstGeom prst="rect">
            <a:avLst/>
          </a:prstGeom>
        </p:spPr>
        <p:txBody>
          <a:bodyPr/>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a:buClr>
                <a:srgbClr val="660033"/>
              </a:buClr>
              <a:defRPr/>
            </a:pPr>
            <a:r>
              <a:rPr lang="en-US" b="0" dirty="0" err="1" smtClean="0">
                <a:solidFill>
                  <a:srgbClr val="000066"/>
                </a:solidFill>
                <a:latin typeface="Courier"/>
                <a:ea typeface="ＭＳ Ｐゴシック" charset="0"/>
                <a:cs typeface="Courier"/>
              </a:rPr>
              <a:t>movq</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rax</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rdx</a:t>
            </a:r>
            <a:endParaRPr lang="en-US" b="0" dirty="0" smtClean="0">
              <a:solidFill>
                <a:srgbClr val="000066"/>
              </a:solidFill>
              <a:latin typeface="Courier"/>
              <a:ea typeface="ＭＳ Ｐゴシック" charset="0"/>
              <a:cs typeface="Courier"/>
            </a:endParaRPr>
          </a:p>
          <a:p>
            <a:pPr lvl="1">
              <a:buClr>
                <a:srgbClr val="660033"/>
              </a:buClr>
              <a:defRPr/>
            </a:pPr>
            <a:r>
              <a:rPr lang="en-US" dirty="0" smtClean="0">
                <a:solidFill>
                  <a:srgbClr val="000066"/>
                </a:solidFill>
                <a:latin typeface="Helvetica" charset="0"/>
                <a:ea typeface="ＭＳ Ｐゴシック" charset="0"/>
              </a:rPr>
              <a:t>Move a “quad” word (4*16 = 64 bits = 8 bytes) from register %</a:t>
            </a:r>
            <a:r>
              <a:rPr lang="en-US" dirty="0" err="1" smtClean="0">
                <a:solidFill>
                  <a:srgbClr val="000066"/>
                </a:solidFill>
                <a:latin typeface="Helvetica" charset="0"/>
                <a:ea typeface="ＭＳ Ｐゴシック" charset="0"/>
              </a:rPr>
              <a:t>rax</a:t>
            </a:r>
            <a:r>
              <a:rPr lang="en-US" dirty="0" smtClean="0">
                <a:solidFill>
                  <a:srgbClr val="000066"/>
                </a:solidFill>
                <a:latin typeface="Helvetica" charset="0"/>
                <a:ea typeface="ＭＳ Ｐゴシック" charset="0"/>
              </a:rPr>
              <a:t> to register %</a:t>
            </a:r>
            <a:r>
              <a:rPr lang="en-US" dirty="0" err="1" smtClean="0">
                <a:solidFill>
                  <a:srgbClr val="000066"/>
                </a:solidFill>
                <a:latin typeface="Helvetica" charset="0"/>
                <a:ea typeface="ＭＳ Ｐゴシック" charset="0"/>
              </a:rPr>
              <a:t>rdx</a:t>
            </a:r>
            <a:endParaRPr lang="en-US" dirty="0" smtClean="0">
              <a:solidFill>
                <a:srgbClr val="000066"/>
              </a:solidFill>
              <a:latin typeface="Helvetica" charset="0"/>
              <a:ea typeface="ＭＳ Ｐゴシック" charset="0"/>
            </a:endParaRPr>
          </a:p>
          <a:p>
            <a:pPr>
              <a:buClr>
                <a:srgbClr val="660033"/>
              </a:buClr>
              <a:defRPr/>
            </a:pPr>
            <a:r>
              <a:rPr lang="en-US" b="0" dirty="0" err="1" smtClean="0">
                <a:solidFill>
                  <a:srgbClr val="000066"/>
                </a:solidFill>
                <a:latin typeface="Courier"/>
                <a:ea typeface="ＭＳ Ｐゴシック" charset="0"/>
                <a:cs typeface="Courier"/>
              </a:rPr>
              <a:t>movl</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eax</a:t>
            </a:r>
            <a:r>
              <a:rPr lang="en-US" b="0" dirty="0" smtClean="0">
                <a:solidFill>
                  <a:srgbClr val="000066"/>
                </a:solidFill>
                <a:latin typeface="Courier"/>
                <a:ea typeface="ＭＳ Ｐゴシック" charset="0"/>
                <a:cs typeface="Courier"/>
              </a:rPr>
              <a:t>, %</a:t>
            </a:r>
            <a:r>
              <a:rPr lang="en-US" b="0" dirty="0" err="1" smtClean="0">
                <a:solidFill>
                  <a:srgbClr val="000066"/>
                </a:solidFill>
                <a:latin typeface="Courier"/>
                <a:ea typeface="ＭＳ Ｐゴシック" charset="0"/>
                <a:cs typeface="Courier"/>
              </a:rPr>
              <a:t>edx</a:t>
            </a:r>
            <a:endParaRPr lang="en-US" b="0" dirty="0" smtClean="0">
              <a:solidFill>
                <a:srgbClr val="000066"/>
              </a:solidFill>
              <a:latin typeface="Courier"/>
              <a:ea typeface="ＭＳ Ｐゴシック" charset="0"/>
              <a:cs typeface="Courier"/>
            </a:endParaRPr>
          </a:p>
          <a:p>
            <a:pPr lvl="1">
              <a:buClr>
                <a:srgbClr val="660033"/>
              </a:buClr>
              <a:defRPr/>
            </a:pPr>
            <a:r>
              <a:rPr lang="en-US" dirty="0">
                <a:solidFill>
                  <a:srgbClr val="000066"/>
                </a:solidFill>
                <a:latin typeface="Helvetica" charset="0"/>
                <a:ea typeface="ＭＳ Ｐゴシック" charset="0"/>
              </a:rPr>
              <a:t>Move a </a:t>
            </a:r>
            <a:r>
              <a:rPr lang="en-US" dirty="0" smtClean="0">
                <a:solidFill>
                  <a:srgbClr val="000066"/>
                </a:solidFill>
                <a:latin typeface="Helvetica" charset="0"/>
                <a:ea typeface="ＭＳ Ｐゴシック" charset="0"/>
              </a:rPr>
              <a:t>“long” </a:t>
            </a:r>
            <a:r>
              <a:rPr lang="en-US" dirty="0">
                <a:solidFill>
                  <a:srgbClr val="000066"/>
                </a:solidFill>
                <a:latin typeface="Helvetica" charset="0"/>
                <a:ea typeface="ＭＳ Ｐゴシック" charset="0"/>
              </a:rPr>
              <a:t>word </a:t>
            </a:r>
            <a:r>
              <a:rPr lang="en-US" dirty="0" smtClean="0">
                <a:solidFill>
                  <a:srgbClr val="000066"/>
                </a:solidFill>
                <a:latin typeface="Helvetica" charset="0"/>
                <a:ea typeface="ＭＳ Ｐゴシック" charset="0"/>
              </a:rPr>
              <a:t>(2*</a:t>
            </a:r>
            <a:r>
              <a:rPr lang="en-US" dirty="0">
                <a:solidFill>
                  <a:srgbClr val="000066"/>
                </a:solidFill>
                <a:latin typeface="Helvetica" charset="0"/>
                <a:ea typeface="ＭＳ Ｐゴシック" charset="0"/>
              </a:rPr>
              <a:t>16 = </a:t>
            </a:r>
            <a:r>
              <a:rPr lang="en-US" dirty="0" smtClean="0">
                <a:solidFill>
                  <a:srgbClr val="000066"/>
                </a:solidFill>
                <a:latin typeface="Helvetica" charset="0"/>
                <a:ea typeface="ＭＳ Ｐゴシック" charset="0"/>
              </a:rPr>
              <a:t>32 </a:t>
            </a:r>
            <a:r>
              <a:rPr lang="en-US" dirty="0">
                <a:solidFill>
                  <a:srgbClr val="000066"/>
                </a:solidFill>
                <a:latin typeface="Helvetica" charset="0"/>
                <a:ea typeface="ＭＳ Ｐゴシック" charset="0"/>
              </a:rPr>
              <a:t>bits = </a:t>
            </a:r>
            <a:r>
              <a:rPr lang="en-US" dirty="0" smtClean="0">
                <a:solidFill>
                  <a:srgbClr val="000066"/>
                </a:solidFill>
                <a:latin typeface="Helvetica" charset="0"/>
                <a:ea typeface="ＭＳ Ｐゴシック" charset="0"/>
              </a:rPr>
              <a:t>4 </a:t>
            </a:r>
            <a:r>
              <a:rPr lang="en-US" dirty="0">
                <a:solidFill>
                  <a:srgbClr val="000066"/>
                </a:solidFill>
                <a:latin typeface="Helvetica" charset="0"/>
                <a:ea typeface="ＭＳ Ｐゴシック" charset="0"/>
              </a:rPr>
              <a:t>bytes) from register </a:t>
            </a:r>
            <a:r>
              <a:rPr lang="en-US" dirty="0" smtClean="0">
                <a:solidFill>
                  <a:srgbClr val="000066"/>
                </a:solidFill>
                <a:latin typeface="Helvetica" charset="0"/>
                <a:ea typeface="ＭＳ Ｐゴシック" charset="0"/>
              </a:rPr>
              <a:t>%</a:t>
            </a:r>
            <a:r>
              <a:rPr lang="en-US" dirty="0" err="1" smtClean="0">
                <a:solidFill>
                  <a:srgbClr val="000066"/>
                </a:solidFill>
                <a:latin typeface="Helvetica" charset="0"/>
                <a:ea typeface="ＭＳ Ｐゴシック" charset="0"/>
              </a:rPr>
              <a:t>eax</a:t>
            </a:r>
            <a:r>
              <a:rPr lang="en-US" dirty="0" smtClean="0">
                <a:solidFill>
                  <a:srgbClr val="000066"/>
                </a:solidFill>
                <a:latin typeface="Helvetica" charset="0"/>
                <a:ea typeface="ＭＳ Ｐゴシック" charset="0"/>
              </a:rPr>
              <a:t> </a:t>
            </a:r>
            <a:r>
              <a:rPr lang="en-US" dirty="0">
                <a:solidFill>
                  <a:srgbClr val="000066"/>
                </a:solidFill>
                <a:latin typeface="Helvetica" charset="0"/>
                <a:ea typeface="ＭＳ Ｐゴシック" charset="0"/>
              </a:rPr>
              <a:t>to register </a:t>
            </a:r>
            <a:r>
              <a:rPr lang="en-US" dirty="0" smtClean="0">
                <a:solidFill>
                  <a:srgbClr val="000066"/>
                </a:solidFill>
                <a:latin typeface="Helvetica" charset="0"/>
                <a:ea typeface="ＭＳ Ｐゴシック" charset="0"/>
              </a:rPr>
              <a:t>%</a:t>
            </a:r>
            <a:r>
              <a:rPr lang="en-US" dirty="0" err="1" smtClean="0">
                <a:solidFill>
                  <a:srgbClr val="000066"/>
                </a:solidFill>
                <a:latin typeface="Helvetica" charset="0"/>
                <a:ea typeface="ＭＳ Ｐゴシック" charset="0"/>
              </a:rPr>
              <a:t>edx</a:t>
            </a:r>
            <a:endParaRPr lang="en-US" dirty="0">
              <a:solidFill>
                <a:srgbClr val="000066"/>
              </a:solidFill>
              <a:latin typeface="Helvetica" charset="0"/>
              <a:ea typeface="ＭＳ Ｐゴシック" charset="0"/>
            </a:endParaRPr>
          </a:p>
          <a:p>
            <a:pPr>
              <a:buClr>
                <a:srgbClr val="660033"/>
              </a:buClr>
              <a:defRPr/>
            </a:pPr>
            <a:r>
              <a:rPr lang="en-US" b="0" dirty="0" err="1" smtClean="0">
                <a:solidFill>
                  <a:srgbClr val="000066"/>
                </a:solidFill>
                <a:latin typeface="Courier"/>
                <a:ea typeface="ＭＳ Ｐゴシック" charset="0"/>
                <a:cs typeface="Courier"/>
              </a:rPr>
              <a:t>movw</a:t>
            </a:r>
            <a:r>
              <a:rPr lang="en-US" b="0" dirty="0" smtClean="0">
                <a:solidFill>
                  <a:srgbClr val="000066"/>
                </a:solidFill>
                <a:latin typeface="Courier"/>
                <a:ea typeface="ＭＳ Ｐゴシック" charset="0"/>
                <a:cs typeface="Courier"/>
              </a:rPr>
              <a:t> %ax, %dx</a:t>
            </a:r>
          </a:p>
          <a:p>
            <a:pPr lvl="1">
              <a:buClr>
                <a:srgbClr val="660033"/>
              </a:buClr>
              <a:defRPr/>
            </a:pPr>
            <a:r>
              <a:rPr lang="en-US" dirty="0">
                <a:solidFill>
                  <a:srgbClr val="000066"/>
                </a:solidFill>
                <a:latin typeface="Helvetica" charset="0"/>
                <a:ea typeface="ＭＳ Ｐゴシック" charset="0"/>
              </a:rPr>
              <a:t>Move a </a:t>
            </a:r>
            <a:r>
              <a:rPr lang="en-US" dirty="0" smtClean="0">
                <a:solidFill>
                  <a:srgbClr val="000066"/>
                </a:solidFill>
                <a:latin typeface="Helvetica" charset="0"/>
                <a:ea typeface="ＭＳ Ｐゴシック" charset="0"/>
              </a:rPr>
              <a:t>word (16  </a:t>
            </a:r>
            <a:r>
              <a:rPr lang="en-US" dirty="0">
                <a:solidFill>
                  <a:srgbClr val="000066"/>
                </a:solidFill>
                <a:latin typeface="Helvetica" charset="0"/>
                <a:ea typeface="ＭＳ Ｐゴシック" charset="0"/>
              </a:rPr>
              <a:t>bits = </a:t>
            </a:r>
            <a:r>
              <a:rPr lang="en-US" dirty="0" smtClean="0">
                <a:solidFill>
                  <a:srgbClr val="000066"/>
                </a:solidFill>
                <a:latin typeface="Helvetica" charset="0"/>
                <a:ea typeface="ＭＳ Ｐゴシック" charset="0"/>
              </a:rPr>
              <a:t>2 </a:t>
            </a:r>
            <a:r>
              <a:rPr lang="en-US" dirty="0">
                <a:solidFill>
                  <a:srgbClr val="000066"/>
                </a:solidFill>
                <a:latin typeface="Helvetica" charset="0"/>
                <a:ea typeface="ＭＳ Ｐゴシック" charset="0"/>
              </a:rPr>
              <a:t>bytes) from register </a:t>
            </a:r>
            <a:r>
              <a:rPr lang="en-US" dirty="0" smtClean="0">
                <a:solidFill>
                  <a:srgbClr val="000066"/>
                </a:solidFill>
                <a:latin typeface="Helvetica" charset="0"/>
                <a:ea typeface="ＭＳ Ｐゴシック" charset="0"/>
              </a:rPr>
              <a:t>%ax </a:t>
            </a:r>
            <a:r>
              <a:rPr lang="en-US" dirty="0">
                <a:solidFill>
                  <a:srgbClr val="000066"/>
                </a:solidFill>
                <a:latin typeface="Helvetica" charset="0"/>
                <a:ea typeface="ＭＳ Ｐゴシック" charset="0"/>
              </a:rPr>
              <a:t>to register </a:t>
            </a:r>
            <a:r>
              <a:rPr lang="en-US" dirty="0" smtClean="0">
                <a:solidFill>
                  <a:srgbClr val="000066"/>
                </a:solidFill>
                <a:latin typeface="Helvetica" charset="0"/>
                <a:ea typeface="ＭＳ Ｐゴシック" charset="0"/>
              </a:rPr>
              <a:t>%dx</a:t>
            </a:r>
            <a:endParaRPr lang="en-US" b="0" dirty="0" smtClean="0">
              <a:solidFill>
                <a:srgbClr val="000066"/>
              </a:solidFill>
              <a:latin typeface="Courier"/>
              <a:ea typeface="ＭＳ Ｐゴシック" charset="0"/>
              <a:cs typeface="Courier"/>
            </a:endParaRPr>
          </a:p>
          <a:p>
            <a:pPr>
              <a:buClr>
                <a:srgbClr val="660033"/>
              </a:buClr>
              <a:defRPr/>
            </a:pPr>
            <a:r>
              <a:rPr lang="en-US" b="0" dirty="0" err="1" smtClean="0">
                <a:solidFill>
                  <a:srgbClr val="000066"/>
                </a:solidFill>
                <a:latin typeface="Courier"/>
                <a:ea typeface="ＭＳ Ｐゴシック" charset="0"/>
                <a:cs typeface="Courier"/>
              </a:rPr>
              <a:t>movb</a:t>
            </a:r>
            <a:r>
              <a:rPr lang="en-US" b="0" dirty="0" smtClean="0">
                <a:solidFill>
                  <a:srgbClr val="000066"/>
                </a:solidFill>
                <a:latin typeface="Courier"/>
                <a:ea typeface="ＭＳ Ｐゴシック" charset="0"/>
                <a:cs typeface="Courier"/>
              </a:rPr>
              <a:t> %al, %dl</a:t>
            </a:r>
          </a:p>
          <a:p>
            <a:pPr lvl="1">
              <a:buClr>
                <a:srgbClr val="660033"/>
              </a:buClr>
              <a:defRPr/>
            </a:pPr>
            <a:r>
              <a:rPr lang="en-US" dirty="0">
                <a:solidFill>
                  <a:srgbClr val="000066"/>
                </a:solidFill>
                <a:latin typeface="Helvetica" charset="0"/>
                <a:ea typeface="ＭＳ Ｐゴシック" charset="0"/>
              </a:rPr>
              <a:t>Move a </a:t>
            </a:r>
            <a:r>
              <a:rPr lang="en-US" dirty="0" smtClean="0">
                <a:solidFill>
                  <a:srgbClr val="000066"/>
                </a:solidFill>
                <a:latin typeface="Helvetica" charset="0"/>
                <a:ea typeface="ＭＳ Ｐゴシック" charset="0"/>
              </a:rPr>
              <a:t>byte </a:t>
            </a:r>
            <a:r>
              <a:rPr lang="en-US" dirty="0">
                <a:solidFill>
                  <a:srgbClr val="000066"/>
                </a:solidFill>
                <a:latin typeface="Helvetica" charset="0"/>
                <a:ea typeface="ＭＳ Ｐゴシック" charset="0"/>
              </a:rPr>
              <a:t>from register </a:t>
            </a:r>
            <a:r>
              <a:rPr lang="en-US" dirty="0" smtClean="0">
                <a:solidFill>
                  <a:srgbClr val="000066"/>
                </a:solidFill>
                <a:latin typeface="Helvetica" charset="0"/>
                <a:ea typeface="ＭＳ Ｐゴシック" charset="0"/>
              </a:rPr>
              <a:t>%al </a:t>
            </a:r>
            <a:r>
              <a:rPr lang="en-US" dirty="0">
                <a:solidFill>
                  <a:srgbClr val="000066"/>
                </a:solidFill>
                <a:latin typeface="Helvetica" charset="0"/>
                <a:ea typeface="ＭＳ Ｐゴシック" charset="0"/>
              </a:rPr>
              <a:t>to register </a:t>
            </a:r>
            <a:r>
              <a:rPr lang="en-US" dirty="0" smtClean="0">
                <a:solidFill>
                  <a:srgbClr val="000066"/>
                </a:solidFill>
                <a:latin typeface="Helvetica" charset="0"/>
                <a:ea typeface="ＭＳ Ｐゴシック" charset="0"/>
              </a:rPr>
              <a:t>%dl</a:t>
            </a:r>
            <a:endParaRPr lang="en-US" b="0" dirty="0" smtClean="0">
              <a:solidFill>
                <a:srgbClr val="000066"/>
              </a:solidFill>
              <a:latin typeface="Courier"/>
              <a:ea typeface="ＭＳ Ｐゴシック" charset="0"/>
              <a:cs typeface="Courier"/>
            </a:endParaRPr>
          </a:p>
          <a:p>
            <a:pPr lvl="1">
              <a:buClr>
                <a:srgbClr val="660033"/>
              </a:buClr>
              <a:defRPr/>
            </a:pPr>
            <a:endParaRPr lang="en-US" dirty="0" smtClean="0">
              <a:solidFill>
                <a:srgbClr val="000066"/>
              </a:solidFill>
              <a:latin typeface="Helvetica" charset="0"/>
              <a:ea typeface="ＭＳ Ｐゴシック" charset="0"/>
            </a:endParaRPr>
          </a:p>
          <a:p>
            <a:pPr>
              <a:buClr>
                <a:srgbClr val="660033"/>
              </a:buClr>
              <a:defRPr/>
            </a:pPr>
            <a:endParaRPr lang="en-US" dirty="0">
              <a:solidFill>
                <a:srgbClr val="003300"/>
              </a:solidFill>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31014759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04800" y="493712"/>
            <a:ext cx="8077200" cy="573088"/>
          </a:xfrm>
        </p:spPr>
        <p:txBody>
          <a:bodyPr/>
          <a:lstStyle/>
          <a:p>
            <a:r>
              <a:rPr lang="en-US" dirty="0" smtClean="0"/>
              <a:t>Indexed Addressing </a:t>
            </a:r>
            <a:r>
              <a:rPr lang="en-US" dirty="0"/>
              <a:t>Modes</a:t>
            </a:r>
          </a:p>
        </p:txBody>
      </p:sp>
      <p:sp>
        <p:nvSpPr>
          <p:cNvPr id="161795" name="Rectangle 3"/>
          <p:cNvSpPr>
            <a:spLocks noGrp="1" noChangeArrowheads="1"/>
          </p:cNvSpPr>
          <p:nvPr>
            <p:ph type="body" idx="1"/>
          </p:nvPr>
        </p:nvSpPr>
        <p:spPr>
          <a:xfrm>
            <a:off x="290513" y="1981200"/>
            <a:ext cx="8307387" cy="4800600"/>
          </a:xfrm>
        </p:spPr>
        <p:txBody>
          <a:bodyPr/>
          <a:lstStyle/>
          <a:p>
            <a:pPr marL="223838" indent="-223838" defTabSz="895350">
              <a:tabLst>
                <a:tab pos="1206500" algn="l"/>
                <a:tab pos="3657600" algn="l"/>
              </a:tabLst>
            </a:pPr>
            <a:r>
              <a:rPr lang="en-US" dirty="0" smtClean="0"/>
              <a:t>This means:</a:t>
            </a:r>
          </a:p>
          <a:p>
            <a:pPr marL="582613" lvl="1" indent="-223838" defTabSz="895350">
              <a:tabLst>
                <a:tab pos="1206500" algn="l"/>
                <a:tab pos="3657600" algn="l"/>
              </a:tabLst>
            </a:pPr>
            <a:r>
              <a:rPr lang="en-US" dirty="0" smtClean="0"/>
              <a:t>Move a quad word (8 bytes) from the memory location %</a:t>
            </a:r>
            <a:r>
              <a:rPr lang="en-US" dirty="0" err="1" smtClean="0"/>
              <a:t>rdi</a:t>
            </a:r>
            <a:r>
              <a:rPr lang="en-US" dirty="0" smtClean="0"/>
              <a:t> + 4*%</a:t>
            </a:r>
            <a:r>
              <a:rPr lang="en-US" dirty="0" err="1" smtClean="0"/>
              <a:t>rsi</a:t>
            </a:r>
            <a:r>
              <a:rPr lang="en-US" dirty="0" smtClean="0"/>
              <a:t> + 24 to register %</a:t>
            </a:r>
            <a:r>
              <a:rPr lang="en-US" dirty="0" err="1" smtClean="0"/>
              <a:t>rax</a:t>
            </a:r>
            <a:endParaRPr lang="en-US" dirty="0" smtClean="0"/>
          </a:p>
          <a:p>
            <a:pPr marL="223838" indent="-223838" defTabSz="895350">
              <a:tabLst>
                <a:tab pos="1206500" algn="l"/>
                <a:tab pos="3657600" algn="l"/>
              </a:tabLst>
            </a:pPr>
            <a:r>
              <a:rPr lang="en-US" dirty="0" smtClean="0"/>
              <a:t>Most </a:t>
            </a:r>
            <a:r>
              <a:rPr lang="en-US" dirty="0"/>
              <a:t>General Form</a:t>
            </a:r>
          </a:p>
          <a:p>
            <a:pPr marL="223838" indent="-223838" defTabSz="895350">
              <a:buNone/>
              <a:tabLst>
                <a:tab pos="1206500" algn="l"/>
                <a:tab pos="3657600" algn="l"/>
              </a:tabLst>
            </a:pPr>
            <a:r>
              <a:rPr lang="en-US" dirty="0"/>
              <a:t>	</a:t>
            </a:r>
            <a:r>
              <a:rPr lang="en-US" dirty="0" smtClean="0"/>
              <a:t>	D(</a:t>
            </a:r>
            <a:r>
              <a:rPr lang="en-US" dirty="0" err="1" smtClean="0"/>
              <a:t>Rb,Ri,S</a:t>
            </a:r>
            <a:r>
              <a:rPr lang="en-US" dirty="0"/>
              <a:t>)	</a:t>
            </a:r>
            <a:r>
              <a:rPr lang="en-US" dirty="0" err="1"/>
              <a:t>Mem</a:t>
            </a:r>
            <a:r>
              <a:rPr lang="en-US" dirty="0"/>
              <a:t>[</a:t>
            </a:r>
            <a:r>
              <a:rPr lang="en-US" dirty="0" err="1"/>
              <a:t>Reg</a:t>
            </a:r>
            <a:r>
              <a:rPr lang="en-US" dirty="0"/>
              <a:t>[</a:t>
            </a:r>
            <a:r>
              <a:rPr lang="en-US" dirty="0" err="1"/>
              <a:t>Rb</a:t>
            </a:r>
            <a:r>
              <a:rPr lang="en-US" dirty="0"/>
              <a:t>]+S*</a:t>
            </a:r>
            <a:r>
              <a:rPr lang="en-US" dirty="0" err="1"/>
              <a:t>Reg</a:t>
            </a:r>
            <a:r>
              <a:rPr lang="en-US" dirty="0"/>
              <a:t>[</a:t>
            </a:r>
            <a:r>
              <a:rPr lang="en-US" dirty="0" err="1"/>
              <a:t>Ri</a:t>
            </a:r>
            <a:r>
              <a:rPr lang="en-US" dirty="0"/>
              <a:t>]+ D]</a:t>
            </a:r>
          </a:p>
          <a:p>
            <a:pPr marL="560388" lvl="1" indent="-222250" defTabSz="895350">
              <a:tabLst>
                <a:tab pos="1206500" algn="l"/>
                <a:tab pos="3657600" algn="l"/>
              </a:tabLst>
            </a:pPr>
            <a:r>
              <a:rPr lang="en-US" dirty="0"/>
              <a:t>D: 	Constant “displacement” 1, 2, or 4 bytes</a:t>
            </a:r>
          </a:p>
          <a:p>
            <a:pPr marL="560388" lvl="1" indent="-222250" defTabSz="895350">
              <a:tabLst>
                <a:tab pos="1206500" algn="l"/>
                <a:tab pos="3657600" algn="l"/>
              </a:tabLst>
            </a:pPr>
            <a:r>
              <a:rPr lang="en-US" dirty="0" err="1"/>
              <a:t>Rb</a:t>
            </a:r>
            <a:r>
              <a:rPr lang="en-US" dirty="0"/>
              <a:t>: 	Base register: Any of </a:t>
            </a:r>
            <a:r>
              <a:rPr lang="en-US" dirty="0" smtClean="0"/>
              <a:t>16 </a:t>
            </a:r>
            <a:r>
              <a:rPr lang="en-US" dirty="0"/>
              <a:t>integer registers</a:t>
            </a:r>
          </a:p>
          <a:p>
            <a:pPr marL="560388" lvl="1" indent="-222250" defTabSz="895350">
              <a:tabLst>
                <a:tab pos="1206500" algn="l"/>
                <a:tab pos="3657600" algn="l"/>
              </a:tabLst>
            </a:pPr>
            <a:r>
              <a:rPr lang="en-US" dirty="0" err="1"/>
              <a:t>Ri</a:t>
            </a:r>
            <a:r>
              <a:rPr lang="en-US" dirty="0"/>
              <a:t>:	Index register: Any, except for </a:t>
            </a:r>
            <a:r>
              <a:rPr lang="en-US" b="1" dirty="0" smtClean="0">
                <a:latin typeface="Courier New" pitchFamily="49" charset="0"/>
              </a:rPr>
              <a:t>%</a:t>
            </a:r>
            <a:r>
              <a:rPr lang="en-US" b="1" dirty="0" err="1">
                <a:latin typeface="Courier New" pitchFamily="49" charset="0"/>
              </a:rPr>
              <a:t>r</a:t>
            </a:r>
            <a:r>
              <a:rPr lang="en-US" b="1" dirty="0" err="1" smtClean="0">
                <a:latin typeface="Courier New" pitchFamily="49" charset="0"/>
              </a:rPr>
              <a:t>sp</a:t>
            </a:r>
            <a:endParaRPr lang="en-US" b="1" dirty="0">
              <a:latin typeface="Courier New" pitchFamily="49" charset="0"/>
            </a:endParaRPr>
          </a:p>
          <a:p>
            <a:pPr marL="560388" lvl="1" indent="-222250" defTabSz="895350">
              <a:tabLst>
                <a:tab pos="1206500" algn="l"/>
                <a:tab pos="3657600" algn="l"/>
              </a:tabLst>
            </a:pPr>
            <a:r>
              <a:rPr lang="en-US" dirty="0" smtClean="0"/>
              <a:t>S</a:t>
            </a:r>
            <a:r>
              <a:rPr lang="en-US" dirty="0"/>
              <a:t>: 	Scale: 1, 2, 4, or </a:t>
            </a:r>
            <a:r>
              <a:rPr lang="en-US" dirty="0" smtClean="0"/>
              <a:t>8 (</a:t>
            </a:r>
            <a:r>
              <a:rPr lang="en-US" i="1" dirty="0" smtClean="0">
                <a:solidFill>
                  <a:srgbClr val="C00000"/>
                </a:solidFill>
              </a:rPr>
              <a:t>why these numbers?</a:t>
            </a:r>
            <a:r>
              <a:rPr lang="en-US" dirty="0" smtClean="0"/>
              <a:t>)</a:t>
            </a:r>
            <a:endParaRPr lang="en-US" dirty="0"/>
          </a:p>
        </p:txBody>
      </p:sp>
      <p:sp>
        <p:nvSpPr>
          <p:cNvPr id="4" name="Rectangle 5"/>
          <p:cNvSpPr>
            <a:spLocks noChangeArrowheads="1"/>
          </p:cNvSpPr>
          <p:nvPr/>
        </p:nvSpPr>
        <p:spPr bwMode="auto">
          <a:xfrm>
            <a:off x="1524000" y="1295400"/>
            <a:ext cx="5334000" cy="343684"/>
          </a:xfrm>
          <a:prstGeom prst="rect">
            <a:avLst/>
          </a:prstGeom>
          <a:noFill/>
          <a:ln w="12700">
            <a:solidFill>
              <a:schemeClr val="tx1"/>
            </a:solidFill>
            <a:miter lim="800000"/>
            <a:headEnd/>
            <a:tailEnd/>
          </a:ln>
        </p:spPr>
        <p:txBody>
          <a:bodyPr wrap="square" lIns="90487" tIns="44450" rIns="90487" bIns="44450">
            <a:prstTxWarp prst="textNoShape">
              <a:avLst/>
            </a:prstTxWarp>
            <a:spAutoFit/>
          </a:bodyPr>
          <a:lstStyle/>
          <a:p>
            <a:pPr>
              <a:tabLst>
                <a:tab pos="342900" algn="l"/>
                <a:tab pos="2628900" algn="l"/>
              </a:tabLst>
            </a:pPr>
            <a:r>
              <a:rPr lang="cs-CZ" sz="1800" dirty="0" smtClean="0">
                <a:solidFill>
                  <a:srgbClr val="000066"/>
                </a:solidFill>
                <a:latin typeface="Courier New" pitchFamily="-96" charset="0"/>
              </a:rPr>
              <a:t>movq 24(</a:t>
            </a:r>
            <a:r>
              <a:rPr lang="cs-CZ" sz="1800" dirty="0">
                <a:solidFill>
                  <a:srgbClr val="000066"/>
                </a:solidFill>
                <a:latin typeface="Courier New" pitchFamily="-96" charset="0"/>
              </a:rPr>
              <a:t>%rdi,%rsi,4), </a:t>
            </a:r>
            <a:r>
              <a:rPr lang="cs-CZ" sz="1800" dirty="0" smtClean="0">
                <a:solidFill>
                  <a:srgbClr val="000066"/>
                </a:solidFill>
                <a:latin typeface="Courier New" pitchFamily="-96" charset="0"/>
              </a:rPr>
              <a:t>%rax</a:t>
            </a:r>
            <a:endParaRPr lang="en-US" sz="1800" dirty="0">
              <a:solidFill>
                <a:srgbClr val="000066"/>
              </a:solidFill>
              <a:latin typeface="Courier New" pitchFamily="-96" charset="0"/>
            </a:endParaRPr>
          </a:p>
        </p:txBody>
      </p:sp>
    </p:spTree>
    <p:extLst>
      <p:ext uri="{BB962C8B-B14F-4D97-AF65-F5344CB8AC3E}">
        <p14:creationId xmlns:p14="http://schemas.microsoft.com/office/powerpoint/2010/main" val="1065317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dissolve">
                                      <p:cBhvr>
                                        <p:cTn id="7" dur="500"/>
                                        <p:tgtEl>
                                          <p:spTgt spid="1617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1795">
                                            <p:txEl>
                                              <p:pRg st="1" end="1"/>
                                            </p:txEl>
                                          </p:spTgt>
                                        </p:tgtEl>
                                        <p:attrNameLst>
                                          <p:attrName>style.visibility</p:attrName>
                                        </p:attrNameLst>
                                      </p:cBhvr>
                                      <p:to>
                                        <p:strVal val="visible"/>
                                      </p:to>
                                    </p:set>
                                    <p:animEffect transition="in" filter="dissolve">
                                      <p:cBhvr>
                                        <p:cTn id="10" dur="500"/>
                                        <p:tgtEl>
                                          <p:spTgt spid="1617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animEffect transition="in" filter="dissolve">
                                      <p:cBhvr>
                                        <p:cTn id="15" dur="500"/>
                                        <p:tgtEl>
                                          <p:spTgt spid="1617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1795">
                                            <p:txEl>
                                              <p:pRg st="3" end="3"/>
                                            </p:txEl>
                                          </p:spTgt>
                                        </p:tgtEl>
                                        <p:attrNameLst>
                                          <p:attrName>style.visibility</p:attrName>
                                        </p:attrNameLst>
                                      </p:cBhvr>
                                      <p:to>
                                        <p:strVal val="visible"/>
                                      </p:to>
                                    </p:set>
                                    <p:animEffect transition="in" filter="dissolve">
                                      <p:cBhvr>
                                        <p:cTn id="20" dur="500"/>
                                        <p:tgtEl>
                                          <p:spTgt spid="16179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1795">
                                            <p:txEl>
                                              <p:pRg st="4" end="4"/>
                                            </p:txEl>
                                          </p:spTgt>
                                        </p:tgtEl>
                                        <p:attrNameLst>
                                          <p:attrName>style.visibility</p:attrName>
                                        </p:attrNameLst>
                                      </p:cBhvr>
                                      <p:to>
                                        <p:strVal val="visible"/>
                                      </p:to>
                                    </p:set>
                                    <p:animEffect transition="in" filter="dissolve">
                                      <p:cBhvr>
                                        <p:cTn id="23" dur="500"/>
                                        <p:tgtEl>
                                          <p:spTgt spid="16179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1795">
                                            <p:txEl>
                                              <p:pRg st="5" end="5"/>
                                            </p:txEl>
                                          </p:spTgt>
                                        </p:tgtEl>
                                        <p:attrNameLst>
                                          <p:attrName>style.visibility</p:attrName>
                                        </p:attrNameLst>
                                      </p:cBhvr>
                                      <p:to>
                                        <p:strVal val="visible"/>
                                      </p:to>
                                    </p:set>
                                    <p:animEffect transition="in" filter="dissolve">
                                      <p:cBhvr>
                                        <p:cTn id="26" dur="500"/>
                                        <p:tgtEl>
                                          <p:spTgt spid="161795">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61795">
                                            <p:txEl>
                                              <p:pRg st="6" end="6"/>
                                            </p:txEl>
                                          </p:spTgt>
                                        </p:tgtEl>
                                        <p:attrNameLst>
                                          <p:attrName>style.visibility</p:attrName>
                                        </p:attrNameLst>
                                      </p:cBhvr>
                                      <p:to>
                                        <p:strVal val="visible"/>
                                      </p:to>
                                    </p:set>
                                    <p:animEffect transition="in" filter="dissolve">
                                      <p:cBhvr>
                                        <p:cTn id="29" dur="500"/>
                                        <p:tgtEl>
                                          <p:spTgt spid="161795">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61795">
                                            <p:txEl>
                                              <p:pRg st="7" end="7"/>
                                            </p:txEl>
                                          </p:spTgt>
                                        </p:tgtEl>
                                        <p:attrNameLst>
                                          <p:attrName>style.visibility</p:attrName>
                                        </p:attrNameLst>
                                      </p:cBhvr>
                                      <p:to>
                                        <p:strVal val="visible"/>
                                      </p:to>
                                    </p:set>
                                    <p:animEffect transition="in" filter="dissolve">
                                      <p:cBhvr>
                                        <p:cTn id="32" dur="500"/>
                                        <p:tgtEl>
                                          <p:spTgt spid="161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04800" y="493712"/>
            <a:ext cx="8077200" cy="573088"/>
          </a:xfrm>
        </p:spPr>
        <p:txBody>
          <a:bodyPr/>
          <a:lstStyle/>
          <a:p>
            <a:r>
              <a:rPr lang="en-US" dirty="0" smtClean="0"/>
              <a:t>Indexed Addressing Modes (2)</a:t>
            </a:r>
            <a:endParaRPr lang="en-US" dirty="0"/>
          </a:p>
        </p:txBody>
      </p:sp>
      <p:sp>
        <p:nvSpPr>
          <p:cNvPr id="5" name="Content Placeholder 2"/>
          <p:cNvSpPr txBox="1">
            <a:spLocks/>
          </p:cNvSpPr>
          <p:nvPr/>
        </p:nvSpPr>
        <p:spPr>
          <a:xfrm>
            <a:off x="290513" y="1220788"/>
            <a:ext cx="8307387" cy="5224462"/>
          </a:xfrm>
          <a:prstGeom prst="rect">
            <a:avLst/>
          </a:prstGeom>
        </p:spPr>
        <p:txBody>
          <a:bodyPr/>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223838" indent="-223838" defTabSz="895350">
              <a:buClr>
                <a:srgbClr val="660033"/>
              </a:buClr>
              <a:tabLst>
                <a:tab pos="1206500" algn="l"/>
                <a:tab pos="3657600" algn="l"/>
              </a:tabLst>
            </a:pPr>
            <a:r>
              <a:rPr lang="en-US" dirty="0" smtClean="0">
                <a:solidFill>
                  <a:srgbClr val="003300"/>
                </a:solidFill>
                <a:latin typeface="Helvetica"/>
              </a:rPr>
              <a:t>Special Cases</a:t>
            </a:r>
          </a:p>
          <a:p>
            <a:pPr marL="582613" lvl="1" indent="-223838" defTabSz="895350">
              <a:buClr>
                <a:srgbClr val="660033"/>
              </a:buClr>
              <a:tabLst>
                <a:tab pos="1206500" algn="l"/>
                <a:tab pos="3657600" algn="l"/>
              </a:tabLst>
            </a:pPr>
            <a:r>
              <a:rPr lang="en-US" dirty="0" smtClean="0">
                <a:solidFill>
                  <a:srgbClr val="000066"/>
                </a:solidFill>
                <a:latin typeface="Helvetica"/>
              </a:rPr>
              <a:t>(</a:t>
            </a:r>
            <a:r>
              <a:rPr lang="en-US" dirty="0" err="1" smtClean="0">
                <a:solidFill>
                  <a:srgbClr val="000066"/>
                </a:solidFill>
                <a:latin typeface="Helvetica"/>
              </a:rPr>
              <a:t>Rb,Ri</a:t>
            </a:r>
            <a:r>
              <a:rPr lang="en-US" dirty="0" smtClean="0">
                <a:solidFill>
                  <a:srgbClr val="000066"/>
                </a:solidFill>
                <a:latin typeface="Helvetica"/>
              </a:rPr>
              <a:t>)	</a:t>
            </a:r>
            <a:r>
              <a:rPr lang="en-US" dirty="0" err="1" smtClean="0">
                <a:solidFill>
                  <a:srgbClr val="000066"/>
                </a:solidFill>
                <a:latin typeface="Helvetica"/>
              </a:rPr>
              <a:t>Mem</a:t>
            </a:r>
            <a:r>
              <a:rPr lang="en-US" dirty="0" smtClean="0">
                <a:solidFill>
                  <a:srgbClr val="000066"/>
                </a:solidFill>
                <a:latin typeface="Helvetica"/>
              </a:rPr>
              <a:t>[</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Rb</a:t>
            </a:r>
            <a:r>
              <a:rPr lang="en-US" dirty="0" smtClean="0">
                <a:solidFill>
                  <a:srgbClr val="000066"/>
                </a:solidFill>
                <a:latin typeface="Helvetica"/>
              </a:rPr>
              <a:t>]+</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Ri</a:t>
            </a:r>
            <a:r>
              <a:rPr lang="en-US" dirty="0" smtClean="0">
                <a:solidFill>
                  <a:srgbClr val="000066"/>
                </a:solidFill>
                <a:latin typeface="Helvetica"/>
              </a:rPr>
              <a:t>]]</a:t>
            </a:r>
          </a:p>
          <a:p>
            <a:pPr marL="984250" lvl="2" indent="-223838" defTabSz="895350">
              <a:tabLst>
                <a:tab pos="1206500" algn="l"/>
                <a:tab pos="3657600" algn="l"/>
              </a:tabLst>
            </a:pPr>
            <a:r>
              <a:rPr lang="en-US" sz="2000" b="0" dirty="0" err="1" smtClean="0">
                <a:solidFill>
                  <a:srgbClr val="000066"/>
                </a:solidFill>
                <a:latin typeface="Courier"/>
                <a:ea typeface="ＭＳ Ｐゴシック" charset="0"/>
                <a:cs typeface="Courier"/>
              </a:rPr>
              <a:t>movq</a:t>
            </a:r>
            <a:r>
              <a:rPr lang="en-US" sz="2000" b="0" dirty="0" smtClean="0">
                <a:solidFill>
                  <a:srgbClr val="000066"/>
                </a:solidFill>
                <a:latin typeface="Courier"/>
                <a:ea typeface="ＭＳ Ｐゴシック" charset="0"/>
                <a:cs typeface="Courier"/>
              </a:rPr>
              <a:t> (%</a:t>
            </a:r>
            <a:r>
              <a:rPr lang="en-US" sz="2000" b="0" dirty="0" err="1" smtClean="0">
                <a:solidFill>
                  <a:srgbClr val="000066"/>
                </a:solidFill>
                <a:latin typeface="Courier"/>
                <a:ea typeface="ＭＳ Ｐゴシック" charset="0"/>
                <a:cs typeface="Courier"/>
              </a:rPr>
              <a:t>rax</a:t>
            </a:r>
            <a:r>
              <a:rPr lang="en-US" sz="2000" b="0" dirty="0" smtClean="0">
                <a:solidFill>
                  <a:srgbClr val="000066"/>
                </a:solidFill>
                <a:latin typeface="Courier"/>
                <a:ea typeface="ＭＳ Ｐゴシック" charset="0"/>
                <a:cs typeface="Courier"/>
              </a:rPr>
              <a:t>,%</a:t>
            </a:r>
            <a:r>
              <a:rPr lang="en-US" sz="2000" b="0" dirty="0" err="1" smtClean="0">
                <a:solidFill>
                  <a:srgbClr val="000066"/>
                </a:solidFill>
                <a:latin typeface="Courier"/>
                <a:ea typeface="ＭＳ Ｐゴシック" charset="0"/>
                <a:cs typeface="Courier"/>
              </a:rPr>
              <a:t>rbx</a:t>
            </a:r>
            <a:r>
              <a:rPr lang="en-US" sz="2000" b="0" dirty="0" smtClean="0">
                <a:solidFill>
                  <a:srgbClr val="000066"/>
                </a:solidFill>
                <a:latin typeface="Courier"/>
                <a:ea typeface="ＭＳ Ｐゴシック" charset="0"/>
                <a:cs typeface="Courier"/>
              </a:rPr>
              <a:t>), </a:t>
            </a:r>
            <a:r>
              <a:rPr lang="en-US" sz="2000" b="0" dirty="0">
                <a:solidFill>
                  <a:srgbClr val="000066"/>
                </a:solidFill>
                <a:latin typeface="Courier"/>
                <a:ea typeface="ＭＳ Ｐゴシック" charset="0"/>
                <a:cs typeface="Courier"/>
              </a:rPr>
              <a:t>%</a:t>
            </a:r>
            <a:r>
              <a:rPr lang="en-US" sz="2000" b="0" dirty="0" err="1" smtClean="0">
                <a:solidFill>
                  <a:srgbClr val="000066"/>
                </a:solidFill>
                <a:latin typeface="Courier"/>
                <a:ea typeface="ＭＳ Ｐゴシック" charset="0"/>
                <a:cs typeface="Courier"/>
              </a:rPr>
              <a:t>rdx</a:t>
            </a:r>
            <a:endParaRPr lang="en-US" sz="2000" b="0" dirty="0" smtClean="0">
              <a:solidFill>
                <a:srgbClr val="000066"/>
              </a:solidFill>
              <a:latin typeface="Courier"/>
              <a:ea typeface="ＭＳ Ｐゴシック" charset="0"/>
              <a:cs typeface="Courier"/>
            </a:endParaRPr>
          </a:p>
          <a:p>
            <a:pPr marL="760412" lvl="2" indent="0" defTabSz="895350">
              <a:buFont typeface="Wingdings" charset="0"/>
              <a:buNone/>
              <a:tabLst>
                <a:tab pos="1206500" algn="l"/>
                <a:tab pos="3657600" algn="l"/>
              </a:tabLst>
            </a:pPr>
            <a:endParaRPr lang="en-US" sz="2000" dirty="0">
              <a:solidFill>
                <a:srgbClr val="000099"/>
              </a:solidFill>
              <a:latin typeface="Helvetica"/>
            </a:endParaRPr>
          </a:p>
          <a:p>
            <a:pPr marL="582613" lvl="1" indent="-223838" defTabSz="895350">
              <a:buClr>
                <a:srgbClr val="660033"/>
              </a:buClr>
              <a:tabLst>
                <a:tab pos="1206500" algn="l"/>
                <a:tab pos="3657600" algn="l"/>
              </a:tabLst>
            </a:pPr>
            <a:r>
              <a:rPr lang="en-US" dirty="0" smtClean="0">
                <a:solidFill>
                  <a:srgbClr val="000066"/>
                </a:solidFill>
                <a:latin typeface="Helvetica"/>
              </a:rPr>
              <a:t>D(</a:t>
            </a:r>
            <a:r>
              <a:rPr lang="en-US" dirty="0" err="1" smtClean="0">
                <a:solidFill>
                  <a:srgbClr val="000066"/>
                </a:solidFill>
                <a:latin typeface="Helvetica"/>
              </a:rPr>
              <a:t>Rb,Ri</a:t>
            </a:r>
            <a:r>
              <a:rPr lang="en-US" dirty="0" smtClean="0">
                <a:solidFill>
                  <a:srgbClr val="000066"/>
                </a:solidFill>
                <a:latin typeface="Helvetica"/>
              </a:rPr>
              <a:t>)	</a:t>
            </a:r>
            <a:r>
              <a:rPr lang="en-US" dirty="0" err="1" smtClean="0">
                <a:solidFill>
                  <a:srgbClr val="000066"/>
                </a:solidFill>
                <a:latin typeface="Helvetica"/>
              </a:rPr>
              <a:t>Mem</a:t>
            </a:r>
            <a:r>
              <a:rPr lang="en-US" dirty="0" smtClean="0">
                <a:solidFill>
                  <a:srgbClr val="000066"/>
                </a:solidFill>
                <a:latin typeface="Helvetica"/>
              </a:rPr>
              <a:t>[</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Rb</a:t>
            </a:r>
            <a:r>
              <a:rPr lang="en-US" dirty="0" smtClean="0">
                <a:solidFill>
                  <a:srgbClr val="000066"/>
                </a:solidFill>
                <a:latin typeface="Helvetica"/>
              </a:rPr>
              <a:t>]+</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Ri</a:t>
            </a:r>
            <a:r>
              <a:rPr lang="en-US" dirty="0" smtClean="0">
                <a:solidFill>
                  <a:srgbClr val="000066"/>
                </a:solidFill>
                <a:latin typeface="Helvetica"/>
              </a:rPr>
              <a:t>]+D]</a:t>
            </a:r>
          </a:p>
          <a:p>
            <a:pPr marL="984250" lvl="2" indent="-223838" defTabSz="895350">
              <a:tabLst>
                <a:tab pos="1206500" algn="l"/>
                <a:tab pos="3657600" algn="l"/>
              </a:tabLst>
            </a:pPr>
            <a:r>
              <a:rPr lang="en-US" sz="2000" b="0" dirty="0" err="1" smtClean="0">
                <a:solidFill>
                  <a:srgbClr val="000066"/>
                </a:solidFill>
                <a:latin typeface="Courier"/>
                <a:ea typeface="ＭＳ Ｐゴシック" charset="0"/>
                <a:cs typeface="Courier"/>
              </a:rPr>
              <a:t>movq</a:t>
            </a:r>
            <a:r>
              <a:rPr lang="en-US" sz="2000" b="0" dirty="0" smtClean="0">
                <a:solidFill>
                  <a:srgbClr val="000066"/>
                </a:solidFill>
                <a:latin typeface="Courier"/>
                <a:ea typeface="ＭＳ Ｐゴシック" charset="0"/>
                <a:cs typeface="Courier"/>
              </a:rPr>
              <a:t> %</a:t>
            </a:r>
            <a:r>
              <a:rPr lang="en-US" sz="2000" b="0" dirty="0" err="1" smtClean="0">
                <a:solidFill>
                  <a:srgbClr val="000066"/>
                </a:solidFill>
                <a:latin typeface="Courier"/>
                <a:ea typeface="ＭＳ Ｐゴシック" charset="0"/>
                <a:cs typeface="Courier"/>
              </a:rPr>
              <a:t>rdx</a:t>
            </a:r>
            <a:r>
              <a:rPr lang="en-US" sz="2000" b="0" dirty="0" smtClean="0">
                <a:solidFill>
                  <a:srgbClr val="000066"/>
                </a:solidFill>
                <a:latin typeface="Courier"/>
                <a:ea typeface="ＭＳ Ｐゴシック" charset="0"/>
                <a:cs typeface="Courier"/>
              </a:rPr>
              <a:t>, 12(%</a:t>
            </a:r>
            <a:r>
              <a:rPr lang="en-US" sz="2000" b="0" dirty="0" err="1" smtClean="0">
                <a:solidFill>
                  <a:srgbClr val="000066"/>
                </a:solidFill>
                <a:latin typeface="Courier"/>
                <a:ea typeface="ＭＳ Ｐゴシック" charset="0"/>
                <a:cs typeface="Courier"/>
              </a:rPr>
              <a:t>rax</a:t>
            </a:r>
            <a:r>
              <a:rPr lang="en-US" sz="2000" b="0" dirty="0" smtClean="0">
                <a:solidFill>
                  <a:srgbClr val="000066"/>
                </a:solidFill>
                <a:latin typeface="Courier"/>
                <a:ea typeface="ＭＳ Ｐゴシック" charset="0"/>
                <a:cs typeface="Courier"/>
              </a:rPr>
              <a:t>,%</a:t>
            </a:r>
            <a:r>
              <a:rPr lang="en-US" sz="2000" b="0" dirty="0" err="1" smtClean="0">
                <a:solidFill>
                  <a:srgbClr val="000066"/>
                </a:solidFill>
                <a:latin typeface="Courier"/>
                <a:ea typeface="ＭＳ Ｐゴシック" charset="0"/>
                <a:cs typeface="Courier"/>
              </a:rPr>
              <a:t>rbx</a:t>
            </a:r>
            <a:r>
              <a:rPr lang="en-US" sz="2000" b="0" dirty="0">
                <a:solidFill>
                  <a:srgbClr val="000066"/>
                </a:solidFill>
                <a:latin typeface="Courier"/>
                <a:ea typeface="ＭＳ Ｐゴシック" charset="0"/>
                <a:cs typeface="Courier"/>
              </a:rPr>
              <a:t>)</a:t>
            </a:r>
            <a:endParaRPr lang="en-US" sz="2000" b="0" dirty="0" smtClean="0">
              <a:solidFill>
                <a:srgbClr val="000066"/>
              </a:solidFill>
              <a:latin typeface="Courier"/>
              <a:ea typeface="ＭＳ Ｐゴシック" charset="0"/>
              <a:cs typeface="Courier"/>
            </a:endParaRPr>
          </a:p>
          <a:p>
            <a:pPr marL="760412" lvl="2" indent="0" defTabSz="895350">
              <a:buFont typeface="Wingdings" charset="0"/>
              <a:buNone/>
              <a:tabLst>
                <a:tab pos="1206500" algn="l"/>
                <a:tab pos="3657600" algn="l"/>
              </a:tabLst>
            </a:pPr>
            <a:endParaRPr lang="en-US" sz="2000" dirty="0" smtClean="0">
              <a:solidFill>
                <a:srgbClr val="000099"/>
              </a:solidFill>
              <a:latin typeface="Helvetica"/>
            </a:endParaRPr>
          </a:p>
          <a:p>
            <a:pPr marL="582613" lvl="1" indent="-223838" defTabSz="895350">
              <a:buClr>
                <a:srgbClr val="660033"/>
              </a:buClr>
              <a:tabLst>
                <a:tab pos="1206500" algn="l"/>
                <a:tab pos="3657600" algn="l"/>
              </a:tabLst>
            </a:pPr>
            <a:r>
              <a:rPr lang="en-US" dirty="0" smtClean="0">
                <a:solidFill>
                  <a:srgbClr val="000066"/>
                </a:solidFill>
                <a:latin typeface="Helvetica"/>
              </a:rPr>
              <a:t>(</a:t>
            </a:r>
            <a:r>
              <a:rPr lang="en-US" dirty="0" err="1" smtClean="0">
                <a:solidFill>
                  <a:srgbClr val="000066"/>
                </a:solidFill>
                <a:latin typeface="Helvetica"/>
              </a:rPr>
              <a:t>Rb,Ri,S</a:t>
            </a:r>
            <a:r>
              <a:rPr lang="en-US" dirty="0" smtClean="0">
                <a:solidFill>
                  <a:srgbClr val="000066"/>
                </a:solidFill>
                <a:latin typeface="Helvetica"/>
              </a:rPr>
              <a:t>)	</a:t>
            </a:r>
            <a:r>
              <a:rPr lang="en-US" dirty="0" err="1" smtClean="0">
                <a:solidFill>
                  <a:srgbClr val="000066"/>
                </a:solidFill>
                <a:latin typeface="Helvetica"/>
              </a:rPr>
              <a:t>Mem</a:t>
            </a:r>
            <a:r>
              <a:rPr lang="en-US" dirty="0" smtClean="0">
                <a:solidFill>
                  <a:srgbClr val="000066"/>
                </a:solidFill>
                <a:latin typeface="Helvetica"/>
              </a:rPr>
              <a:t>[</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Rb</a:t>
            </a:r>
            <a:r>
              <a:rPr lang="en-US" dirty="0" smtClean="0">
                <a:solidFill>
                  <a:srgbClr val="000066"/>
                </a:solidFill>
                <a:latin typeface="Helvetica"/>
              </a:rPr>
              <a:t>]+S*</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Ri</a:t>
            </a:r>
            <a:r>
              <a:rPr lang="en-US" dirty="0" smtClean="0">
                <a:solidFill>
                  <a:srgbClr val="000066"/>
                </a:solidFill>
                <a:latin typeface="Helvetica"/>
              </a:rPr>
              <a:t>]]</a:t>
            </a:r>
          </a:p>
          <a:p>
            <a:pPr marL="984250" lvl="2" indent="-223838" defTabSz="895350">
              <a:tabLst>
                <a:tab pos="1206500" algn="l"/>
                <a:tab pos="3657600" algn="l"/>
              </a:tabLst>
            </a:pPr>
            <a:r>
              <a:rPr lang="en-US" sz="2000" b="0" dirty="0" err="1" smtClean="0">
                <a:solidFill>
                  <a:srgbClr val="000066"/>
                </a:solidFill>
                <a:latin typeface="Courier"/>
                <a:ea typeface="ＭＳ Ｐゴシック" charset="0"/>
                <a:cs typeface="Courier"/>
              </a:rPr>
              <a:t>movq</a:t>
            </a:r>
            <a:r>
              <a:rPr lang="en-US" sz="2000" b="0" dirty="0" smtClean="0">
                <a:solidFill>
                  <a:srgbClr val="000066"/>
                </a:solidFill>
                <a:latin typeface="Courier"/>
                <a:ea typeface="ＭＳ Ｐゴシック" charset="0"/>
                <a:cs typeface="Courier"/>
              </a:rPr>
              <a:t> (%rax,%rbx,8), %</a:t>
            </a:r>
            <a:r>
              <a:rPr lang="en-US" sz="2000" b="0" dirty="0" err="1" smtClean="0">
                <a:solidFill>
                  <a:srgbClr val="000066"/>
                </a:solidFill>
                <a:latin typeface="Courier"/>
                <a:ea typeface="ＭＳ Ｐゴシック" charset="0"/>
                <a:cs typeface="Courier"/>
              </a:rPr>
              <a:t>rdx</a:t>
            </a:r>
            <a:endParaRPr lang="en-US" sz="2000" b="0" dirty="0" smtClean="0">
              <a:solidFill>
                <a:srgbClr val="000066"/>
              </a:solidFill>
              <a:latin typeface="Courier"/>
              <a:ea typeface="ＭＳ Ｐゴシック" charset="0"/>
              <a:cs typeface="Courier"/>
            </a:endParaRPr>
          </a:p>
          <a:p>
            <a:pPr marL="984250" lvl="2" indent="-223838" defTabSz="895350">
              <a:tabLst>
                <a:tab pos="1206500" algn="l"/>
                <a:tab pos="3657600" algn="l"/>
              </a:tabLst>
            </a:pPr>
            <a:endParaRPr lang="en-US" dirty="0" smtClean="0">
              <a:solidFill>
                <a:srgbClr val="000099"/>
              </a:solidFill>
              <a:latin typeface="Helvetica"/>
            </a:endParaRPr>
          </a:p>
          <a:p>
            <a:pPr marL="582613" lvl="1" indent="-223838" defTabSz="895350">
              <a:buClr>
                <a:srgbClr val="660033"/>
              </a:buClr>
              <a:tabLst>
                <a:tab pos="1206500" algn="l"/>
                <a:tab pos="3657600" algn="l"/>
              </a:tabLst>
            </a:pPr>
            <a:r>
              <a:rPr lang="en-US" dirty="0" smtClean="0">
                <a:solidFill>
                  <a:srgbClr val="000066"/>
                </a:solidFill>
                <a:latin typeface="Helvetica"/>
              </a:rPr>
              <a:t>(</a:t>
            </a:r>
            <a:r>
              <a:rPr lang="en-US" dirty="0" err="1" smtClean="0">
                <a:solidFill>
                  <a:srgbClr val="000066"/>
                </a:solidFill>
                <a:latin typeface="Helvetica"/>
              </a:rPr>
              <a:t>Rb</a:t>
            </a:r>
            <a:r>
              <a:rPr lang="en-US" dirty="0" smtClean="0">
                <a:solidFill>
                  <a:srgbClr val="000066"/>
                </a:solidFill>
                <a:latin typeface="Helvetica"/>
              </a:rPr>
              <a:t>)		</a:t>
            </a:r>
            <a:r>
              <a:rPr lang="en-US" dirty="0" err="1" smtClean="0">
                <a:solidFill>
                  <a:srgbClr val="000066"/>
                </a:solidFill>
                <a:latin typeface="Helvetica"/>
              </a:rPr>
              <a:t>Mem</a:t>
            </a:r>
            <a:r>
              <a:rPr lang="en-US" dirty="0" smtClean="0">
                <a:solidFill>
                  <a:srgbClr val="000066"/>
                </a:solidFill>
                <a:latin typeface="Helvetica"/>
              </a:rPr>
              <a:t>[</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Rb</a:t>
            </a:r>
            <a:r>
              <a:rPr lang="en-US" dirty="0" smtClean="0">
                <a:solidFill>
                  <a:srgbClr val="000066"/>
                </a:solidFill>
                <a:latin typeface="Helvetica"/>
              </a:rPr>
              <a:t>]+S*</a:t>
            </a:r>
            <a:r>
              <a:rPr lang="en-US" dirty="0" err="1" smtClean="0">
                <a:solidFill>
                  <a:srgbClr val="000066"/>
                </a:solidFill>
                <a:latin typeface="Helvetica"/>
              </a:rPr>
              <a:t>Reg</a:t>
            </a:r>
            <a:r>
              <a:rPr lang="en-US" dirty="0" smtClean="0">
                <a:solidFill>
                  <a:srgbClr val="000066"/>
                </a:solidFill>
                <a:latin typeface="Helvetica"/>
              </a:rPr>
              <a:t>[</a:t>
            </a:r>
            <a:r>
              <a:rPr lang="en-US" dirty="0" err="1" smtClean="0">
                <a:solidFill>
                  <a:srgbClr val="000066"/>
                </a:solidFill>
                <a:latin typeface="Helvetica"/>
              </a:rPr>
              <a:t>Ri</a:t>
            </a:r>
            <a:r>
              <a:rPr lang="en-US" dirty="0" smtClean="0">
                <a:solidFill>
                  <a:srgbClr val="000066"/>
                </a:solidFill>
                <a:latin typeface="Helvetica"/>
              </a:rPr>
              <a:t>]]</a:t>
            </a:r>
          </a:p>
          <a:p>
            <a:pPr marL="984250" lvl="2" indent="-223838" defTabSz="895350">
              <a:tabLst>
                <a:tab pos="1206500" algn="l"/>
                <a:tab pos="3657600" algn="l"/>
              </a:tabLst>
            </a:pPr>
            <a:r>
              <a:rPr lang="en-US" sz="2000" b="0" dirty="0" err="1">
                <a:solidFill>
                  <a:srgbClr val="000066"/>
                </a:solidFill>
                <a:latin typeface="Courier"/>
                <a:ea typeface="ＭＳ Ｐゴシック" charset="0"/>
                <a:cs typeface="Courier"/>
              </a:rPr>
              <a:t>movq</a:t>
            </a:r>
            <a:r>
              <a:rPr lang="en-US" sz="2000" b="0" dirty="0">
                <a:solidFill>
                  <a:srgbClr val="000066"/>
                </a:solidFill>
                <a:latin typeface="Courier"/>
                <a:ea typeface="ＭＳ Ｐゴシック" charset="0"/>
                <a:cs typeface="Courier"/>
              </a:rPr>
              <a:t> </a:t>
            </a:r>
            <a:r>
              <a:rPr lang="en-US" sz="2000" b="0" dirty="0" smtClean="0">
                <a:solidFill>
                  <a:srgbClr val="000066"/>
                </a:solidFill>
                <a:latin typeface="Courier"/>
                <a:ea typeface="ＭＳ Ｐゴシック" charset="0"/>
                <a:cs typeface="Courier"/>
              </a:rPr>
              <a:t>%</a:t>
            </a:r>
            <a:r>
              <a:rPr lang="en-US" sz="2000" b="0" dirty="0" err="1" smtClean="0">
                <a:solidFill>
                  <a:srgbClr val="000066"/>
                </a:solidFill>
                <a:latin typeface="Courier"/>
                <a:ea typeface="ＭＳ Ｐゴシック" charset="0"/>
                <a:cs typeface="Courier"/>
              </a:rPr>
              <a:t>rdx</a:t>
            </a:r>
            <a:r>
              <a:rPr lang="en-US" sz="2000" b="0" dirty="0" smtClean="0">
                <a:solidFill>
                  <a:srgbClr val="000066"/>
                </a:solidFill>
                <a:latin typeface="Courier"/>
                <a:ea typeface="ＭＳ Ｐゴシック" charset="0"/>
                <a:cs typeface="Courier"/>
              </a:rPr>
              <a:t>, (%</a:t>
            </a:r>
            <a:r>
              <a:rPr lang="en-US" sz="2000" b="0" dirty="0" err="1" smtClean="0">
                <a:solidFill>
                  <a:srgbClr val="000066"/>
                </a:solidFill>
                <a:latin typeface="Courier"/>
                <a:ea typeface="ＭＳ Ｐゴシック" charset="0"/>
                <a:cs typeface="Courier"/>
              </a:rPr>
              <a:t>rax</a:t>
            </a:r>
            <a:r>
              <a:rPr lang="en-US" sz="2000" b="0" dirty="0" smtClean="0">
                <a:solidFill>
                  <a:srgbClr val="000066"/>
                </a:solidFill>
                <a:latin typeface="Courier"/>
                <a:ea typeface="ＭＳ Ｐゴシック" charset="0"/>
                <a:cs typeface="Courier"/>
              </a:rPr>
              <a:t>)</a:t>
            </a:r>
            <a:endParaRPr lang="en-US" sz="2000" b="0" dirty="0">
              <a:solidFill>
                <a:srgbClr val="000066"/>
              </a:solidFill>
              <a:latin typeface="Courier"/>
              <a:ea typeface="ＭＳ Ｐゴシック" charset="0"/>
              <a:cs typeface="Courier"/>
            </a:endParaRPr>
          </a:p>
          <a:p>
            <a:pPr marL="582613" lvl="1" indent="-223838" defTabSz="895350">
              <a:buClr>
                <a:srgbClr val="660033"/>
              </a:buClr>
              <a:tabLst>
                <a:tab pos="1206500" algn="l"/>
                <a:tab pos="3657600" algn="l"/>
              </a:tabLst>
            </a:pPr>
            <a:endParaRPr lang="en-US" dirty="0" smtClean="0">
              <a:solidFill>
                <a:srgbClr val="000066"/>
              </a:solidFill>
              <a:latin typeface="Helvetica"/>
            </a:endParaRPr>
          </a:p>
        </p:txBody>
      </p:sp>
    </p:spTree>
    <p:extLst>
      <p:ext uri="{BB962C8B-B14F-4D97-AF65-F5344CB8AC3E}">
        <p14:creationId xmlns:p14="http://schemas.microsoft.com/office/powerpoint/2010/main" val="248877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dissolve">
                                      <p:cBhvr>
                                        <p:cTn id="20" dur="500"/>
                                        <p:tgtEl>
                                          <p:spTgt spid="5">
                                            <p:txEl>
                                              <p:pRg st="4" end="4"/>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dissolv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dissolve">
                                      <p:cBhvr>
                                        <p:cTn id="28" dur="500"/>
                                        <p:tgtEl>
                                          <p:spTgt spid="5">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dissolv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dissolve">
                                      <p:cBhvr>
                                        <p:cTn id="36" dur="500"/>
                                        <p:tgtEl>
                                          <p:spTgt spid="5">
                                            <p:txEl>
                                              <p:pRg st="10" end="10"/>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dissolve">
                                      <p:cBhvr>
                                        <p:cTn id="39" dur="500"/>
                                        <p:tgtEl>
                                          <p:spTgt spid="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
                                            <p:txEl>
                                              <p:pRg st="12" end="12"/>
                                            </p:txEl>
                                          </p:spTgt>
                                        </p:tgtEl>
                                        <p:attrNameLst>
                                          <p:attrName>style.visibility</p:attrName>
                                        </p:attrNameLst>
                                      </p:cBhvr>
                                      <p:to>
                                        <p:strVal val="visible"/>
                                      </p:to>
                                    </p:set>
                                    <p:animEffect transition="in" filter="dissolve">
                                      <p:cBhvr>
                                        <p:cTn id="44"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67" name="Group 79"/>
          <p:cNvGraphicFramePr>
            <a:graphicFrameLocks noGrp="1"/>
          </p:cNvGraphicFramePr>
          <p:nvPr>
            <p:extLst>
              <p:ext uri="{D42A27DB-BD31-4B8C-83A1-F6EECF244321}">
                <p14:modId xmlns:p14="http://schemas.microsoft.com/office/powerpoint/2010/main" val="2509593593"/>
              </p:ext>
            </p:extLst>
          </p:nvPr>
        </p:nvGraphicFramePr>
        <p:xfrm>
          <a:off x="1050585" y="3886200"/>
          <a:ext cx="6934200" cy="2540000"/>
        </p:xfrm>
        <a:graphic>
          <a:graphicData uri="http://schemas.openxmlformats.org/drawingml/2006/table">
            <a:tbl>
              <a:tblPr/>
              <a:tblGrid>
                <a:gridCol w="2671763">
                  <a:extLst>
                    <a:ext uri="{9D8B030D-6E8A-4147-A177-3AD203B41FA5}">
                      <a16:colId xmlns:a16="http://schemas.microsoft.com/office/drawing/2014/main" xmlns="" val="20000"/>
                    </a:ext>
                  </a:extLst>
                </a:gridCol>
                <a:gridCol w="2741612">
                  <a:extLst>
                    <a:ext uri="{9D8B030D-6E8A-4147-A177-3AD203B41FA5}">
                      <a16:colId xmlns:a16="http://schemas.microsoft.com/office/drawing/2014/main" xmlns="" val="20001"/>
                    </a:ext>
                  </a:extLst>
                </a:gridCol>
                <a:gridCol w="1520825">
                  <a:extLst>
                    <a:ext uri="{9D8B030D-6E8A-4147-A177-3AD203B41FA5}">
                      <a16:colId xmlns:a16="http://schemas.microsoft.com/office/drawing/2014/main" xmlns="" val="20002"/>
                    </a:ext>
                  </a:extLst>
                </a:gridCol>
              </a:tblGrid>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Expression</a:t>
                      </a:r>
                    </a:p>
                  </a:txBody>
                  <a:tcPr marL="101600" marR="101600" marT="101600" marB="1016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Address Computation</a:t>
                      </a:r>
                    </a:p>
                  </a:txBody>
                  <a:tcPr marL="101600" marR="101600" marT="101600" marB="101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Address</a:t>
                      </a:r>
                    </a:p>
                  </a:txBody>
                  <a:tcPr marL="101600" marR="101600" marT="101600" marB="1016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xmlns="" val="10000"/>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0x8(%</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rdx</a:t>
                      </a: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1"/>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rdx</a:t>
                      </a: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rcx</a:t>
                      </a: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2"/>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(%rdx,%rcx,4)</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3"/>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0x80(,%rdx,2)</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smtClean="0">
                        <a:ln>
                          <a:noFill/>
                        </a:ln>
                        <a:solidFill>
                          <a:schemeClr val="tx1"/>
                        </a:solidFill>
                        <a:effectLst/>
                        <a:latin typeface="Courier New" charset="0"/>
                        <a:ea typeface="ヒラギノ角ゴ ProN W3" charset="0"/>
                        <a:cs typeface="ヒラギノ角ゴ ProN W3" charset="0"/>
                        <a:sym typeface="Courier New" charset="0"/>
                      </a:endParaRP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4"/>
                  </a:ext>
                </a:extLst>
              </a:tr>
            </a:tbl>
          </a:graphicData>
        </a:graphic>
      </p:graphicFrame>
      <p:sp>
        <p:nvSpPr>
          <p:cNvPr id="12295" name="Rectangle 7"/>
          <p:cNvSpPr>
            <a:spLocks noGrp="1" noChangeArrowheads="1"/>
          </p:cNvSpPr>
          <p:nvPr>
            <p:ph type="title"/>
          </p:nvPr>
        </p:nvSpPr>
        <p:spPr>
          <a:ln/>
        </p:spPr>
        <p:txBody>
          <a:bodyPr/>
          <a:lstStyle/>
          <a:p>
            <a:pPr marL="80963" indent="-80963"/>
            <a:r>
              <a:rPr lang="en-US" dirty="0">
                <a:latin typeface="Calibri" charset="0"/>
                <a:ea typeface="Calibri" charset="0"/>
                <a:cs typeface="Calibri" charset="0"/>
                <a:sym typeface="Calibri" charset="0"/>
              </a:rPr>
              <a:t>Address Computation Examples</a:t>
            </a:r>
            <a:endParaRPr lang="en-US" dirty="0">
              <a:latin typeface="Calibri" charset="0"/>
              <a:ea typeface="ヒラギノ角ゴ ProN W3" charset="0"/>
              <a:cs typeface="ヒラギノ角ゴ ProN W3" charset="0"/>
              <a:sym typeface="Calibri" charset="0"/>
            </a:endParaRPr>
          </a:p>
        </p:txBody>
      </p:sp>
      <p:graphicFrame>
        <p:nvGraphicFramePr>
          <p:cNvPr id="12296" name="Group 8"/>
          <p:cNvGraphicFramePr>
            <a:graphicFrameLocks noGrp="1"/>
          </p:cNvGraphicFramePr>
          <p:nvPr>
            <p:extLst>
              <p:ext uri="{D42A27DB-BD31-4B8C-83A1-F6EECF244321}">
                <p14:modId xmlns:p14="http://schemas.microsoft.com/office/powerpoint/2010/main" val="351845249"/>
              </p:ext>
            </p:extLst>
          </p:nvPr>
        </p:nvGraphicFramePr>
        <p:xfrm>
          <a:off x="1050585" y="3893820"/>
          <a:ext cx="6934200" cy="2524760"/>
        </p:xfrm>
        <a:graphic>
          <a:graphicData uri="http://schemas.openxmlformats.org/drawingml/2006/table">
            <a:tbl>
              <a:tblPr/>
              <a:tblGrid>
                <a:gridCol w="2671763">
                  <a:extLst>
                    <a:ext uri="{9D8B030D-6E8A-4147-A177-3AD203B41FA5}">
                      <a16:colId xmlns:a16="http://schemas.microsoft.com/office/drawing/2014/main" xmlns="" val="20000"/>
                    </a:ext>
                  </a:extLst>
                </a:gridCol>
                <a:gridCol w="2741612">
                  <a:extLst>
                    <a:ext uri="{9D8B030D-6E8A-4147-A177-3AD203B41FA5}">
                      <a16:colId xmlns:a16="http://schemas.microsoft.com/office/drawing/2014/main" xmlns="" val="20001"/>
                    </a:ext>
                  </a:extLst>
                </a:gridCol>
                <a:gridCol w="1520825">
                  <a:extLst>
                    <a:ext uri="{9D8B030D-6E8A-4147-A177-3AD203B41FA5}">
                      <a16:colId xmlns:a16="http://schemas.microsoft.com/office/drawing/2014/main" xmlns="" val="20002"/>
                    </a:ext>
                  </a:extLst>
                </a:gridCol>
              </a:tblGrid>
              <a:tr h="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Expression</a:t>
                      </a:r>
                    </a:p>
                  </a:txBody>
                  <a:tcPr marL="101600" marR="101600" marT="101600" marB="1016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Bold" charset="0"/>
                          <a:ea typeface="ヒラギノ角ゴ ProN W6" charset="0"/>
                          <a:cs typeface="ヒラギノ角ゴ ProN W6" charset="0"/>
                          <a:sym typeface="Calibri Bold" charset="0"/>
                        </a:rPr>
                        <a:t>Address Computation</a:t>
                      </a:r>
                    </a:p>
                  </a:txBody>
                  <a:tcPr marL="101600" marR="101600" marT="101600" marB="1016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Bold" charset="0"/>
                          <a:ea typeface="ヒラギノ角ゴ ProN W6" charset="0"/>
                          <a:cs typeface="ヒラギノ角ゴ ProN W6" charset="0"/>
                          <a:sym typeface="Calibri Bold" charset="0"/>
                        </a:rPr>
                        <a:t>Address</a:t>
                      </a:r>
                    </a:p>
                  </a:txBody>
                  <a:tcPr marL="101600" marR="101600" marT="101600" marB="1016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D6F4"/>
                    </a:solidFill>
                  </a:tcPr>
                </a:tc>
                <a:extLst>
                  <a:ext uri="{0D108BD9-81ED-4DB2-BD59-A6C34878D82A}">
                    <a16:rowId xmlns:a16="http://schemas.microsoft.com/office/drawing/2014/main" xmlns="" val="10000"/>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0x8(%</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rdx</a:t>
                      </a: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0xf000 + 0x8</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0xf008</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rdx</a:t>
                      </a: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rcx</a:t>
                      </a: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0xf000 + 0x100</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0xf100</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(%rdx,%rcx,4)</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0xf000 + 4*0x100</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0xf400</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508000">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0x80(,%rdx,2)</a:t>
                      </a:r>
                    </a:p>
                  </a:txBody>
                  <a:tcPr marL="76200" marR="76200" marT="76200" marB="762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2*0xf000 + 0x80</a:t>
                      </a:r>
                    </a:p>
                  </a:txBody>
                  <a:tcPr marL="76200" marR="76200" marT="76200" marB="762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0x1e080</a:t>
                      </a:r>
                    </a:p>
                  </a:txBody>
                  <a:tcPr marL="76200" marR="76200" marT="76200" marB="762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bl>
          </a:graphicData>
        </a:graphic>
      </p:graphicFrame>
      <p:graphicFrame>
        <p:nvGraphicFramePr>
          <p:cNvPr id="12350" name="Group 62"/>
          <p:cNvGraphicFramePr>
            <a:graphicFrameLocks noGrp="1"/>
          </p:cNvGraphicFramePr>
          <p:nvPr>
            <p:extLst>
              <p:ext uri="{D42A27DB-BD31-4B8C-83A1-F6EECF244321}">
                <p14:modId xmlns:p14="http://schemas.microsoft.com/office/powerpoint/2010/main" val="3237903076"/>
              </p:ext>
            </p:extLst>
          </p:nvPr>
        </p:nvGraphicFramePr>
        <p:xfrm>
          <a:off x="1066800" y="1511300"/>
          <a:ext cx="2362200" cy="1016000"/>
        </p:xfrm>
        <a:graphic>
          <a:graphicData uri="http://schemas.openxmlformats.org/drawingml/2006/table">
            <a:tbl>
              <a:tblPr/>
              <a:tblGrid>
                <a:gridCol w="1041400">
                  <a:extLst>
                    <a:ext uri="{9D8B030D-6E8A-4147-A177-3AD203B41FA5}">
                      <a16:colId xmlns:a16="http://schemas.microsoft.com/office/drawing/2014/main" xmlns="" val="20000"/>
                    </a:ext>
                  </a:extLst>
                </a:gridCol>
                <a:gridCol w="1320800">
                  <a:extLst>
                    <a:ext uri="{9D8B030D-6E8A-4147-A177-3AD203B41FA5}">
                      <a16:colId xmlns:a16="http://schemas.microsoft.com/office/drawing/2014/main" xmlns="" val="20001"/>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rdx</a:t>
                      </a:r>
                      <a:endPar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endParaRP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ourier New Bold" charset="0"/>
                          <a:cs typeface="Courier New Bold" charset="0"/>
                          <a:sym typeface="Courier New Bold" charset="0"/>
                        </a:rPr>
                        <a:t>0xf000</a:t>
                      </a: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0"/>
                  </a:ext>
                </a:extLst>
              </a:tr>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a:t>
                      </a:r>
                      <a:r>
                        <a:rPr kumimoji="0" lang="en-US" sz="2000" b="0" i="0" u="none" strike="noStrike" cap="none" normalizeH="0" baseline="0" dirty="0" err="1" smtClean="0">
                          <a:ln>
                            <a:noFill/>
                          </a:ln>
                          <a:solidFill>
                            <a:schemeClr val="tx1"/>
                          </a:solidFill>
                          <a:effectLst/>
                          <a:latin typeface="Courier New Bold" charset="0"/>
                          <a:cs typeface="Courier New Bold" charset="0"/>
                          <a:sym typeface="Courier New Bold" charset="0"/>
                        </a:rPr>
                        <a:t>rcx</a:t>
                      </a:r>
                      <a:endPar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endParaRP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ourier New Bold" charset="0"/>
                          <a:cs typeface="Courier New Bold" charset="0"/>
                          <a:sym typeface="Courier New Bold" charset="0"/>
                        </a:rPr>
                        <a:t>0x0100</a:t>
                      </a:r>
                    </a:p>
                  </a:txBody>
                  <a:tcPr marL="76200" marR="76200" marT="76200" marB="762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99193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838200" y="228600"/>
            <a:ext cx="8153400" cy="573088"/>
          </a:xfrm>
        </p:spPr>
        <p:txBody>
          <a:bodyPr/>
          <a:lstStyle/>
          <a:p>
            <a:pPr eaLnBrk="1" hangingPunct="1">
              <a:defRPr/>
            </a:pPr>
            <a:r>
              <a:rPr lang="en-US" dirty="0">
                <a:ea typeface="+mj-ea"/>
                <a:cs typeface="+mj-cs"/>
              </a:rPr>
              <a:t>C </a:t>
            </a:r>
            <a:r>
              <a:rPr lang="en-US" dirty="0" smtClean="0">
                <a:ea typeface="+mj-ea"/>
                <a:cs typeface="+mj-cs"/>
              </a:rPr>
              <a:t>operators – Assembly Equivalents?</a:t>
            </a:r>
            <a:endParaRPr lang="en-US" dirty="0">
              <a:ea typeface="+mj-ea"/>
              <a:cs typeface="+mj-cs"/>
            </a:endParaRPr>
          </a:p>
        </p:txBody>
      </p:sp>
      <p:sp>
        <p:nvSpPr>
          <p:cNvPr id="25602" name="Text Box 3"/>
          <p:cNvSpPr txBox="1">
            <a:spLocks noChangeArrowheads="1"/>
          </p:cNvSpPr>
          <p:nvPr/>
        </p:nvSpPr>
        <p:spPr bwMode="auto">
          <a:xfrm>
            <a:off x="685800" y="1219200"/>
            <a:ext cx="798195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800000"/>
                </a:solidFill>
              </a:rPr>
              <a:t>Operators					</a:t>
            </a:r>
          </a:p>
          <a:p>
            <a:pPr algn="l">
              <a:lnSpc>
                <a:spcPct val="100000"/>
              </a:lnSpc>
            </a:pPr>
            <a:r>
              <a:rPr lang="en-US" sz="1800">
                <a:solidFill>
                  <a:srgbClr val="000066"/>
                </a:solidFill>
                <a:latin typeface="Courier New" charset="0"/>
              </a:rPr>
              <a:t>()  []  -&gt;  .					</a:t>
            </a:r>
          </a:p>
          <a:p>
            <a:pPr algn="l">
              <a:lnSpc>
                <a:spcPct val="100000"/>
              </a:lnSpc>
            </a:pPr>
            <a:r>
              <a:rPr lang="en-US" sz="1800">
                <a:solidFill>
                  <a:srgbClr val="000066"/>
                </a:solidFill>
                <a:latin typeface="Courier New" charset="0"/>
              </a:rPr>
              <a:t>!  ~  ++  --  +  -  *  &amp; (type) sizeof	</a:t>
            </a:r>
          </a:p>
          <a:p>
            <a:pPr algn="l">
              <a:lnSpc>
                <a:spcPct val="100000"/>
              </a:lnSpc>
            </a:pPr>
            <a:r>
              <a:rPr lang="en-US" sz="1800">
                <a:solidFill>
                  <a:srgbClr val="000066"/>
                </a:solidFill>
                <a:latin typeface="Courier New" charset="0"/>
              </a:rPr>
              <a:t>*  /  %					</a:t>
            </a:r>
          </a:p>
          <a:p>
            <a:pPr algn="l">
              <a:lnSpc>
                <a:spcPct val="100000"/>
              </a:lnSpc>
            </a:pPr>
            <a:r>
              <a:rPr lang="en-US" sz="1800">
                <a:solidFill>
                  <a:srgbClr val="000066"/>
                </a:solidFill>
                <a:latin typeface="Courier New" charset="0"/>
              </a:rPr>
              <a:t>+  -						</a:t>
            </a:r>
          </a:p>
          <a:p>
            <a:pPr algn="l">
              <a:lnSpc>
                <a:spcPct val="100000"/>
              </a:lnSpc>
            </a:pPr>
            <a:r>
              <a:rPr lang="en-US" sz="1800">
                <a:solidFill>
                  <a:srgbClr val="000066"/>
                </a:solidFill>
                <a:latin typeface="Courier New" charset="0"/>
              </a:rPr>
              <a:t>&lt;&lt;  &gt;&gt;						</a:t>
            </a:r>
          </a:p>
          <a:p>
            <a:pPr algn="l">
              <a:lnSpc>
                <a:spcPct val="100000"/>
              </a:lnSpc>
            </a:pPr>
            <a:r>
              <a:rPr lang="en-US" sz="1800">
                <a:solidFill>
                  <a:srgbClr val="000066"/>
                </a:solidFill>
                <a:latin typeface="Courier New" charset="0"/>
              </a:rPr>
              <a:t>&lt;  &lt;=  &gt;  &gt;=					</a:t>
            </a:r>
          </a:p>
          <a:p>
            <a:pPr algn="l">
              <a:lnSpc>
                <a:spcPct val="100000"/>
              </a:lnSpc>
            </a:pPr>
            <a:r>
              <a:rPr lang="en-US" sz="1800">
                <a:solidFill>
                  <a:srgbClr val="000066"/>
                </a:solidFill>
                <a:latin typeface="Courier New" charset="0"/>
              </a:rPr>
              <a:t>==  !=						</a:t>
            </a:r>
          </a:p>
          <a:p>
            <a:pPr algn="l">
              <a:lnSpc>
                <a:spcPct val="100000"/>
              </a:lnSpc>
            </a:pPr>
            <a:r>
              <a:rPr lang="en-US" sz="1800">
                <a:solidFill>
                  <a:srgbClr val="000066"/>
                </a:solidFill>
                <a:latin typeface="Courier New" charset="0"/>
              </a:rPr>
              <a:t>&amp;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&amp;&amp;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 -= *= /= %= &amp;= ^= != &lt;&lt;= &gt;&gt;=		</a:t>
            </a:r>
          </a:p>
          <a:p>
            <a:pPr algn="l">
              <a:lnSpc>
                <a:spcPct val="100000"/>
              </a:lnSpc>
            </a:pPr>
            <a:r>
              <a:rPr lang="en-US" sz="1800">
                <a:solidFill>
                  <a:srgbClr val="000066"/>
                </a:solidFill>
                <a:latin typeface="Courier New" charset="0"/>
              </a:rPr>
              <a:t>,						</a:t>
            </a:r>
          </a:p>
          <a:p>
            <a:pPr algn="l">
              <a:lnSpc>
                <a:spcPct val="100000"/>
              </a:lnSpc>
            </a:pPr>
            <a:endParaRPr lang="en-US" sz="1800">
              <a:solidFill>
                <a:srgbClr val="000066"/>
              </a:solidFill>
              <a:latin typeface="Courier New" charset="0"/>
            </a:endParaRPr>
          </a:p>
          <a:p>
            <a:pPr algn="l">
              <a:lnSpc>
                <a:spcPct val="100000"/>
              </a:lnSpc>
            </a:pPr>
            <a:r>
              <a:rPr lang="en-US" sz="2000">
                <a:solidFill>
                  <a:srgbClr val="000066"/>
                </a:solidFill>
              </a:rPr>
              <a:t>Many of these C operators have direct x86 assembly equivalents</a:t>
            </a:r>
          </a:p>
        </p:txBody>
      </p:sp>
    </p:spTree>
    <p:extLst>
      <p:ext uri="{BB962C8B-B14F-4D97-AF65-F5344CB8AC3E}">
        <p14:creationId xmlns:p14="http://schemas.microsoft.com/office/powerpoint/2010/main" val="20058158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ln/>
        </p:spPr>
        <p:txBody>
          <a:bodyPr/>
          <a:lstStyle/>
          <a:p>
            <a:pPr marL="119063" indent="-119063"/>
            <a:r>
              <a:rPr lang="en-US" dirty="0"/>
              <a:t>Some Arithmetic Operations</a:t>
            </a:r>
          </a:p>
        </p:txBody>
      </p:sp>
      <p:sp>
        <p:nvSpPr>
          <p:cNvPr id="15364" name="Rectangle 4"/>
          <p:cNvSpPr>
            <a:spLocks noGrp="1" noChangeArrowheads="1"/>
          </p:cNvSpPr>
          <p:nvPr>
            <p:ph type="body" idx="1"/>
          </p:nvPr>
        </p:nvSpPr>
        <p:spPr>
          <a:ln/>
        </p:spPr>
        <p:txBody>
          <a:bodyPr/>
          <a:lstStyle/>
          <a:p>
            <a:pPr>
              <a:tabLst>
                <a:tab pos="2597150" algn="l"/>
                <a:tab pos="1409700" algn="l"/>
                <a:tab pos="1409700" algn="l"/>
                <a:tab pos="1409700" algn="l"/>
                <a:tab pos="1409700" algn="l"/>
                <a:tab pos="1409700" algn="l"/>
                <a:tab pos="1409700" algn="l"/>
                <a:tab pos="1409700" algn="l"/>
                <a:tab pos="1409700" algn="l"/>
                <a:tab pos="1409700" algn="l"/>
              </a:tabLst>
            </a:pPr>
            <a:r>
              <a:rPr lang="en-US" dirty="0"/>
              <a:t>Two Operand Instructions:</a:t>
            </a:r>
          </a:p>
          <a:p>
            <a:pPr marL="0" lvl="1" indent="0">
              <a:buNone/>
              <a:tabLst>
                <a:tab pos="1409700" algn="l"/>
                <a:tab pos="1409700" algn="l"/>
                <a:tab pos="1409700" algn="l"/>
                <a:tab pos="1409700" algn="l"/>
                <a:tab pos="1409700" algn="l"/>
                <a:tab pos="1409700" algn="l"/>
                <a:tab pos="1409700" algn="l"/>
                <a:tab pos="1409700" algn="l"/>
                <a:tab pos="1409700" algn="l"/>
                <a:tab pos="1604963" algn="l"/>
              </a:tabLst>
            </a:pPr>
            <a:r>
              <a:rPr lang="en-US" b="0" dirty="0">
                <a:solidFill>
                  <a:srgbClr val="980002"/>
                </a:solidFill>
                <a:latin typeface="Calibri Bold Italic" charset="0"/>
                <a:ea typeface="Calibri Bold Italic" charset="0"/>
                <a:cs typeface="Calibri Bold Italic" charset="0"/>
                <a:sym typeface="Calibri Bold Italic" charset="0"/>
              </a:rPr>
              <a:t>Format</a:t>
            </a:r>
            <a:r>
              <a:rPr lang="en-US" b="0" dirty="0">
                <a:solidFill>
                  <a:srgbClr val="980002"/>
                </a:solidFill>
                <a:latin typeface="Calibri Bold Italic" charset="0"/>
                <a:ea typeface="ヒラギノ角ゴ ProN W6" charset="0"/>
                <a:cs typeface="ヒラギノ角ゴ ProN W6" charset="0"/>
                <a:sym typeface="Calibri Bold Italic" charset="0"/>
              </a:rPr>
              <a:t>	</a:t>
            </a:r>
            <a:r>
              <a:rPr lang="en-US" b="0" dirty="0">
                <a:solidFill>
                  <a:srgbClr val="980002"/>
                </a:solidFill>
                <a:latin typeface="Calibri Bold Italic" charset="0"/>
                <a:ea typeface="Calibri Bold Italic" charset="0"/>
                <a:cs typeface="Calibri Bold Italic" charset="0"/>
                <a:sym typeface="Calibri Bold Italic" charset="0"/>
              </a:rPr>
              <a:t>Computation</a:t>
            </a:r>
            <a:endParaRPr lang="en-US" b="0" dirty="0">
              <a:solidFill>
                <a:srgbClr val="980002"/>
              </a:solidFill>
              <a:latin typeface="Calibri Bold Italic" charset="0"/>
              <a:ea typeface="ヒラギノ角ゴ ProN W6" charset="0"/>
              <a:cs typeface="ヒラギノ角ゴ ProN W6" charset="0"/>
              <a:sym typeface="Calibri Bold Italic" charset="0"/>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addq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 </a:t>
            </a:r>
            <a:r>
              <a:rPr lang="en-US" sz="2000" b="0" dirty="0" err="1">
                <a:solidFill>
                  <a:schemeClr val="tx1">
                    <a:lumMod val="50000"/>
                  </a:schemeClr>
                </a:solidFill>
              </a:rPr>
              <a:t>Src</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subq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a:t>
            </a:r>
            <a:r>
              <a:rPr lang="en-US" sz="2000" b="0" dirty="0" smtClean="0">
                <a:solidFill>
                  <a:schemeClr val="tx1">
                    <a:lumMod val="50000"/>
                  </a:schemeClr>
                </a:solidFill>
                <a:latin typeface="Calibri Italic" charset="0"/>
                <a:ea typeface="Calibri Italic" charset="0"/>
                <a:cs typeface="Calibri Italic" charset="0"/>
                <a:sym typeface="Symbol"/>
              </a:rPr>
              <a:t></a:t>
            </a:r>
            <a:r>
              <a:rPr lang="en-US" sz="2000" b="0" dirty="0" smtClean="0">
                <a:solidFill>
                  <a:schemeClr val="tx1">
                    <a:lumMod val="50000"/>
                  </a:schemeClr>
                </a:solidFill>
              </a:rPr>
              <a:t> </a:t>
            </a:r>
            <a:r>
              <a:rPr lang="en-US" sz="2000" b="0" dirty="0" err="1">
                <a:solidFill>
                  <a:schemeClr val="tx1">
                    <a:lumMod val="50000"/>
                  </a:schemeClr>
                </a:solidFill>
              </a:rPr>
              <a:t>Src</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imulq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 </a:t>
            </a:r>
            <a:r>
              <a:rPr lang="en-US" sz="2000" b="0" dirty="0" err="1">
                <a:solidFill>
                  <a:schemeClr val="tx1">
                    <a:lumMod val="50000"/>
                  </a:schemeClr>
                </a:solidFill>
              </a:rPr>
              <a:t>Src</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salq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&lt;&lt; </a:t>
            </a:r>
            <a:r>
              <a:rPr lang="en-US" sz="2000" b="0" dirty="0" err="1">
                <a:solidFill>
                  <a:schemeClr val="tx1">
                    <a:lumMod val="50000"/>
                  </a:schemeClr>
                </a:solidFill>
              </a:rPr>
              <a:t>Src</a:t>
            </a:r>
            <a:r>
              <a:rPr lang="en-US" sz="2000" b="0" dirty="0">
                <a:solidFill>
                  <a:schemeClr val="tx1">
                    <a:lumMod val="50000"/>
                  </a:schemeClr>
                </a:solidFill>
              </a:rPr>
              <a:t>	</a:t>
            </a:r>
            <a:r>
              <a:rPr lang="en-US" sz="2000" b="0" dirty="0">
                <a:solidFill>
                  <a:schemeClr val="tx1">
                    <a:lumMod val="50000"/>
                  </a:schemeClr>
                </a:solidFill>
                <a:latin typeface="Calibri Bold Italic" charset="0"/>
                <a:ea typeface="Calibri Bold Italic" charset="0"/>
                <a:cs typeface="Calibri Bold Italic" charset="0"/>
                <a:sym typeface="Calibri Bold Italic" charset="0"/>
              </a:rPr>
              <a:t>Also called </a:t>
            </a:r>
            <a:r>
              <a:rPr lang="en-US" sz="2000" b="0" dirty="0" err="1" smtClean="0">
                <a:solidFill>
                  <a:schemeClr val="tx1">
                    <a:lumMod val="50000"/>
                  </a:schemeClr>
                </a:solidFill>
                <a:latin typeface="Calibri Bold Italic" charset="0"/>
                <a:ea typeface="Calibri Bold Italic" charset="0"/>
                <a:cs typeface="Calibri Bold Italic" charset="0"/>
                <a:sym typeface="Calibri Bold Italic" charset="0"/>
              </a:rPr>
              <a:t>shlq</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sarq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&gt;&gt; </a:t>
            </a:r>
            <a:r>
              <a:rPr lang="en-US" sz="2000" b="0" dirty="0" err="1">
                <a:solidFill>
                  <a:schemeClr val="tx1">
                    <a:lumMod val="50000"/>
                  </a:schemeClr>
                </a:solidFill>
              </a:rPr>
              <a:t>Src</a:t>
            </a:r>
            <a:r>
              <a:rPr lang="en-US" sz="2000" b="0" dirty="0">
                <a:solidFill>
                  <a:schemeClr val="tx1">
                    <a:lumMod val="50000"/>
                  </a:schemeClr>
                </a:solidFill>
              </a:rPr>
              <a:t>	</a:t>
            </a:r>
            <a:r>
              <a:rPr lang="en-US" sz="2000" b="0" dirty="0">
                <a:solidFill>
                  <a:schemeClr val="tx1">
                    <a:lumMod val="50000"/>
                  </a:schemeClr>
                </a:solidFill>
                <a:latin typeface="Calibri Bold Italic" charset="0"/>
                <a:ea typeface="Calibri Bold Italic" charset="0"/>
                <a:cs typeface="Calibri Bold Italic" charset="0"/>
                <a:sym typeface="Calibri Bold Italic" charset="0"/>
              </a:rPr>
              <a:t>Arithmetic</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shrq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&gt;&gt; </a:t>
            </a:r>
            <a:r>
              <a:rPr lang="en-US" sz="2000" b="0" dirty="0" err="1">
                <a:solidFill>
                  <a:schemeClr val="tx1">
                    <a:lumMod val="50000"/>
                  </a:schemeClr>
                </a:solidFill>
              </a:rPr>
              <a:t>Src</a:t>
            </a:r>
            <a:r>
              <a:rPr lang="en-US" sz="2000" b="0" dirty="0">
                <a:solidFill>
                  <a:schemeClr val="tx1">
                    <a:lumMod val="50000"/>
                  </a:schemeClr>
                </a:solidFill>
              </a:rPr>
              <a:t>	</a:t>
            </a:r>
            <a:r>
              <a:rPr lang="en-US" sz="2000" b="0" dirty="0">
                <a:solidFill>
                  <a:schemeClr val="tx1">
                    <a:lumMod val="50000"/>
                  </a:schemeClr>
                </a:solidFill>
                <a:latin typeface="Calibri Bold Italic" charset="0"/>
                <a:ea typeface="Calibri Bold Italic" charset="0"/>
                <a:cs typeface="Calibri Bold Italic" charset="0"/>
                <a:sym typeface="Calibri Bold Italic" charset="0"/>
              </a:rPr>
              <a:t>Logical</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xorq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 </a:t>
            </a:r>
            <a:r>
              <a:rPr lang="en-US" sz="2000" b="0" dirty="0" err="1">
                <a:solidFill>
                  <a:schemeClr val="tx1">
                    <a:lumMod val="50000"/>
                  </a:schemeClr>
                </a:solidFill>
              </a:rPr>
              <a:t>Src</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andq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&amp; </a:t>
            </a:r>
            <a:r>
              <a:rPr lang="en-US" sz="2000" b="0" dirty="0" err="1">
                <a:solidFill>
                  <a:schemeClr val="tx1">
                    <a:lumMod val="50000"/>
                  </a:schemeClr>
                </a:solidFill>
              </a:rPr>
              <a:t>Src</a:t>
            </a:r>
            <a:endParaRPr lang="en-US" sz="2000" b="0" dirty="0">
              <a:solidFill>
                <a:schemeClr val="tx1">
                  <a:lumMod val="50000"/>
                </a:schemeClr>
              </a:solidFill>
            </a:endParaRPr>
          </a:p>
          <a:p>
            <a:pPr marL="285750" lvl="2" indent="0">
              <a:buNone/>
              <a:tabLst>
                <a:tab pos="1409700" algn="l"/>
                <a:tab pos="1409700" algn="l"/>
                <a:tab pos="1409700" algn="l"/>
                <a:tab pos="1409700" algn="l"/>
                <a:tab pos="1409700" algn="l"/>
                <a:tab pos="1409700" algn="l"/>
                <a:tab pos="1409700" algn="l"/>
                <a:tab pos="1409700" algn="l"/>
                <a:tab pos="1409700" algn="l"/>
                <a:tab pos="1604963" algn="l"/>
              </a:tabLst>
            </a:pPr>
            <a:r>
              <a:rPr lang="en-US" sz="2000" b="0" dirty="0" err="1" smtClean="0">
                <a:solidFill>
                  <a:schemeClr val="tx1">
                    <a:lumMod val="50000"/>
                  </a:schemeClr>
                </a:solidFill>
                <a:latin typeface="Courier New" pitchFamily="49" charset="0"/>
                <a:cs typeface="Courier New" pitchFamily="49" charset="0"/>
                <a:sym typeface="Courier New Bold" charset="0"/>
              </a:rPr>
              <a:t>orq</a:t>
            </a:r>
            <a:r>
              <a:rPr lang="en-US" sz="2000" b="0" dirty="0">
                <a:solidFill>
                  <a:schemeClr val="tx1">
                    <a:lumMod val="50000"/>
                  </a:schemeClr>
                </a:solidFill>
                <a:latin typeface="Calibri Bold Italic" charset="0"/>
                <a:ea typeface="ヒラギノ角ゴ ProN W6" charset="0"/>
                <a:cs typeface="ヒラギノ角ゴ ProN W6" charset="0"/>
                <a:sym typeface="Calibri Bold Italic" charset="0"/>
              </a:rPr>
              <a:t>	</a:t>
            </a:r>
            <a:r>
              <a:rPr lang="en-US" sz="2000" b="0" dirty="0" err="1">
                <a:solidFill>
                  <a:schemeClr val="tx1">
                    <a:lumMod val="50000"/>
                  </a:schemeClr>
                </a:solidFill>
                <a:latin typeface="Calibri Italic" charset="0"/>
                <a:ea typeface="Calibri Italic" charset="0"/>
                <a:cs typeface="Calibri Italic" charset="0"/>
                <a:sym typeface="Calibri Italic" charset="0"/>
              </a:rPr>
              <a:t>Src,Dest</a:t>
            </a:r>
            <a:r>
              <a:rPr lang="en-US" sz="2000" b="0" dirty="0">
                <a:solidFill>
                  <a:schemeClr val="tx1">
                    <a:lumMod val="50000"/>
                  </a:schemeClr>
                </a:solidFill>
              </a:rPr>
              <a:t>	</a:t>
            </a:r>
            <a:r>
              <a:rPr lang="en-US" sz="2000" b="0" dirty="0" smtClean="0">
                <a:solidFill>
                  <a:schemeClr val="tx1">
                    <a:lumMod val="50000"/>
                  </a:schemeClr>
                </a:solidFill>
              </a:rPr>
              <a:t>	</a:t>
            </a:r>
            <a:r>
              <a:rPr lang="en-US" sz="2000" b="0" dirty="0" err="1" smtClean="0">
                <a:solidFill>
                  <a:schemeClr val="tx1">
                    <a:lumMod val="50000"/>
                  </a:schemeClr>
                </a:solidFill>
              </a:rPr>
              <a:t>Dest</a:t>
            </a:r>
            <a:r>
              <a:rPr lang="en-US" sz="2000" b="0" dirty="0" smtClean="0">
                <a:solidFill>
                  <a:schemeClr val="tx1">
                    <a:lumMod val="50000"/>
                  </a:schemeClr>
                </a:solidFill>
              </a:rPr>
              <a:t> </a:t>
            </a:r>
            <a:r>
              <a:rPr lang="en-US" sz="2000" b="0" dirty="0">
                <a:solidFill>
                  <a:schemeClr val="tx1">
                    <a:lumMod val="50000"/>
                  </a:schemeClr>
                </a:solidFill>
              </a:rPr>
              <a:t>= </a:t>
            </a:r>
            <a:r>
              <a:rPr lang="en-US" sz="2000" b="0" dirty="0" err="1">
                <a:solidFill>
                  <a:schemeClr val="tx1">
                    <a:lumMod val="50000"/>
                  </a:schemeClr>
                </a:solidFill>
              </a:rPr>
              <a:t>Dest</a:t>
            </a:r>
            <a:r>
              <a:rPr lang="en-US" sz="2000" b="0" dirty="0">
                <a:solidFill>
                  <a:schemeClr val="tx1">
                    <a:lumMod val="50000"/>
                  </a:schemeClr>
                </a:solidFill>
              </a:rPr>
              <a:t> | </a:t>
            </a:r>
            <a:r>
              <a:rPr lang="en-US" sz="2000" b="0" dirty="0" err="1">
                <a:solidFill>
                  <a:schemeClr val="tx1">
                    <a:lumMod val="50000"/>
                  </a:schemeClr>
                </a:solidFill>
              </a:rPr>
              <a:t>Src</a:t>
            </a:r>
            <a:endParaRPr lang="en-US" sz="2000" b="0" dirty="0">
              <a:solidFill>
                <a:schemeClr val="tx1">
                  <a:lumMod val="50000"/>
                </a:schemeClr>
              </a:solidFill>
            </a:endParaRPr>
          </a:p>
          <a:p>
            <a:pPr>
              <a:tabLst>
                <a:tab pos="1409700" algn="l"/>
                <a:tab pos="1409700" algn="l"/>
                <a:tab pos="1409700" algn="l"/>
                <a:tab pos="1409700" algn="l"/>
                <a:tab pos="1409700" algn="l"/>
                <a:tab pos="1409700" algn="l"/>
                <a:tab pos="1409700" algn="l"/>
                <a:tab pos="1409700" algn="l"/>
                <a:tab pos="1409700" algn="l"/>
                <a:tab pos="1604963" algn="l"/>
              </a:tabLst>
            </a:pPr>
            <a:r>
              <a:rPr lang="en-US" dirty="0" smtClean="0"/>
              <a:t>Watch out for argument order!</a:t>
            </a:r>
          </a:p>
          <a:p>
            <a:pPr>
              <a:tabLst>
                <a:tab pos="1409700" algn="l"/>
                <a:tab pos="1409700" algn="l"/>
                <a:tab pos="1409700" algn="l"/>
                <a:tab pos="1409700" algn="l"/>
                <a:tab pos="1409700" algn="l"/>
                <a:tab pos="1409700" algn="l"/>
                <a:tab pos="1409700" algn="l"/>
                <a:tab pos="1409700" algn="l"/>
                <a:tab pos="1409700" algn="l"/>
                <a:tab pos="1604963" algn="l"/>
              </a:tabLst>
            </a:pPr>
            <a:r>
              <a:rPr lang="en-US" dirty="0" smtClean="0"/>
              <a:t>No </a:t>
            </a:r>
            <a:r>
              <a:rPr lang="en-US" dirty="0"/>
              <a:t>distinction between signed and unsigned </a:t>
            </a:r>
            <a:r>
              <a:rPr lang="en-US" dirty="0" err="1"/>
              <a:t>int</a:t>
            </a:r>
            <a:r>
              <a:rPr lang="en-US" dirty="0"/>
              <a:t> (why?)</a:t>
            </a:r>
          </a:p>
        </p:txBody>
      </p:sp>
    </p:spTree>
    <p:extLst>
      <p:ext uri="{BB962C8B-B14F-4D97-AF65-F5344CB8AC3E}">
        <p14:creationId xmlns:p14="http://schemas.microsoft.com/office/powerpoint/2010/main" val="187342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ln/>
        </p:spPr>
        <p:txBody>
          <a:bodyPr/>
          <a:lstStyle/>
          <a:p>
            <a:pPr marL="119063" indent="-119063"/>
            <a:r>
              <a:rPr lang="en-US"/>
              <a:t>Some Arithmetic Operations</a:t>
            </a:r>
          </a:p>
        </p:txBody>
      </p:sp>
      <p:sp>
        <p:nvSpPr>
          <p:cNvPr id="16388" name="Rectangle 4"/>
          <p:cNvSpPr>
            <a:spLocks noGrp="1" noChangeArrowheads="1"/>
          </p:cNvSpPr>
          <p:nvPr>
            <p:ph type="body" idx="1"/>
          </p:nvPr>
        </p:nvSpPr>
        <p:spPr>
          <a:ln/>
        </p:spPr>
        <p:txBody>
          <a:bodyPr/>
          <a:lstStyle/>
          <a:p>
            <a:pPr>
              <a:tabLst>
                <a:tab pos="1409700" algn="l"/>
                <a:tab pos="1409700" algn="l"/>
                <a:tab pos="1409700" algn="l"/>
                <a:tab pos="1409700" algn="l"/>
              </a:tabLst>
            </a:pPr>
            <a:r>
              <a:rPr lang="en-US" dirty="0"/>
              <a:t>One Operand Instructions</a:t>
            </a:r>
          </a:p>
          <a:p>
            <a:pPr marL="285750" lvl="2" indent="0">
              <a:buNone/>
              <a:tabLst>
                <a:tab pos="1409700" algn="l"/>
                <a:tab pos="1409700" algn="l"/>
                <a:tab pos="1409700" algn="l"/>
                <a:tab pos="1409700" algn="l"/>
              </a:tabLst>
            </a:pPr>
            <a:r>
              <a:rPr lang="en-US" sz="2000" b="0" dirty="0" err="1" smtClean="0">
                <a:solidFill>
                  <a:srgbClr val="000033"/>
                </a:solidFill>
                <a:latin typeface="Courier New" pitchFamily="49" charset="0"/>
                <a:cs typeface="Courier New" pitchFamily="49" charset="0"/>
                <a:sym typeface="Courier New Bold" charset="0"/>
              </a:rPr>
              <a:t>incq</a:t>
            </a:r>
            <a:r>
              <a:rPr lang="en-US" sz="2000" b="0" dirty="0">
                <a:solidFill>
                  <a:srgbClr val="000033"/>
                </a:solidFill>
                <a:latin typeface="Calibri Bold Italic" charset="0"/>
                <a:ea typeface="ヒラギノ角ゴ ProN W6" charset="0"/>
                <a:cs typeface="ヒラギノ角ゴ ProN W6" charset="0"/>
                <a:sym typeface="Calibri Bold Italic" charset="0"/>
              </a:rPr>
              <a:t>	</a:t>
            </a:r>
            <a:r>
              <a:rPr lang="en-US" sz="2000" b="0" dirty="0" err="1">
                <a:solidFill>
                  <a:srgbClr val="000033"/>
                </a:solidFill>
                <a:latin typeface="Calibri Italic" charset="0"/>
                <a:ea typeface="Calibri Italic" charset="0"/>
                <a:cs typeface="Calibri Italic" charset="0"/>
                <a:sym typeface="Calibri Italic" charset="0"/>
              </a:rPr>
              <a:t>Dest</a:t>
            </a:r>
            <a:r>
              <a:rPr lang="en-US" sz="2000" b="0" dirty="0">
                <a:solidFill>
                  <a:srgbClr val="000033"/>
                </a:solidFill>
                <a:latin typeface="Calibri Italic" charset="0"/>
                <a:sym typeface="Calibri Italic" charset="0"/>
              </a:rPr>
              <a:t>	</a:t>
            </a:r>
            <a:r>
              <a:rPr lang="en-US" sz="2000" b="0" dirty="0" smtClean="0">
                <a:solidFill>
                  <a:srgbClr val="000033"/>
                </a:solidFill>
                <a:latin typeface="Calibri Italic" charset="0"/>
                <a:sym typeface="Calibri Italic" charset="0"/>
              </a:rPr>
              <a:t>	</a:t>
            </a:r>
            <a:r>
              <a:rPr lang="en-US" sz="2000" b="0" dirty="0" err="1" smtClean="0">
                <a:solidFill>
                  <a:srgbClr val="000033"/>
                </a:solidFill>
                <a:latin typeface="Calibri Italic" charset="0"/>
                <a:ea typeface="Calibri Italic" charset="0"/>
                <a:cs typeface="Calibri Italic" charset="0"/>
                <a:sym typeface="Calibri Italic" charset="0"/>
              </a:rPr>
              <a:t>Dest</a:t>
            </a:r>
            <a:r>
              <a:rPr lang="en-US" sz="2000" b="0" dirty="0" smtClean="0">
                <a:solidFill>
                  <a:srgbClr val="000033"/>
                </a:solidFill>
                <a:latin typeface="Calibri Italic" charset="0"/>
                <a:ea typeface="Calibri Italic" charset="0"/>
                <a:cs typeface="Calibri Italic" charset="0"/>
                <a:sym typeface="Calibri Italic" charset="0"/>
              </a:rPr>
              <a:t> </a:t>
            </a:r>
            <a:r>
              <a:rPr lang="en-US" sz="2000" b="0" dirty="0">
                <a:solidFill>
                  <a:srgbClr val="000033"/>
                </a:solidFill>
                <a:latin typeface="Calibri Italic" charset="0"/>
                <a:ea typeface="Calibri Italic" charset="0"/>
                <a:cs typeface="Calibri Italic" charset="0"/>
                <a:sym typeface="Calibri Italic" charset="0"/>
              </a:rPr>
              <a:t>= </a:t>
            </a:r>
            <a:r>
              <a:rPr lang="en-US" sz="2000" b="0" dirty="0" err="1">
                <a:solidFill>
                  <a:srgbClr val="000033"/>
                </a:solidFill>
                <a:latin typeface="Calibri Italic" charset="0"/>
                <a:ea typeface="Calibri Italic" charset="0"/>
                <a:cs typeface="Calibri Italic" charset="0"/>
                <a:sym typeface="Calibri Italic" charset="0"/>
              </a:rPr>
              <a:t>Dest</a:t>
            </a:r>
            <a:r>
              <a:rPr lang="en-US" sz="2000" b="0" dirty="0">
                <a:solidFill>
                  <a:srgbClr val="000033"/>
                </a:solidFill>
                <a:latin typeface="Calibri Italic" charset="0"/>
                <a:ea typeface="Calibri Italic" charset="0"/>
                <a:cs typeface="Calibri Italic" charset="0"/>
                <a:sym typeface="Calibri Italic" charset="0"/>
              </a:rPr>
              <a:t> + 1</a:t>
            </a:r>
            <a:endParaRPr lang="en-US" sz="2000" b="0" dirty="0">
              <a:solidFill>
                <a:srgbClr val="000033"/>
              </a:solidFill>
              <a:latin typeface="Calibri Italic" charset="0"/>
              <a:sym typeface="Calibri Italic" charset="0"/>
            </a:endParaRPr>
          </a:p>
          <a:p>
            <a:pPr marL="285750" lvl="2" indent="0">
              <a:buNone/>
              <a:tabLst>
                <a:tab pos="1409700" algn="l"/>
                <a:tab pos="1409700" algn="l"/>
                <a:tab pos="1409700" algn="l"/>
                <a:tab pos="1409700" algn="l"/>
              </a:tabLst>
            </a:pPr>
            <a:r>
              <a:rPr lang="en-US" sz="2000" b="0" dirty="0" err="1" smtClean="0">
                <a:solidFill>
                  <a:srgbClr val="000033"/>
                </a:solidFill>
                <a:latin typeface="Courier New" pitchFamily="49" charset="0"/>
                <a:cs typeface="Courier New" pitchFamily="49" charset="0"/>
                <a:sym typeface="Courier New Bold" charset="0"/>
              </a:rPr>
              <a:t>decq</a:t>
            </a:r>
            <a:r>
              <a:rPr lang="en-US" sz="2000" b="0" dirty="0">
                <a:solidFill>
                  <a:srgbClr val="000033"/>
                </a:solidFill>
                <a:latin typeface="Calibri Bold Italic" charset="0"/>
                <a:ea typeface="ヒラギノ角ゴ ProN W6" charset="0"/>
                <a:cs typeface="ヒラギノ角ゴ ProN W6" charset="0"/>
                <a:sym typeface="Calibri Bold Italic" charset="0"/>
              </a:rPr>
              <a:t>	</a:t>
            </a:r>
            <a:r>
              <a:rPr lang="en-US" sz="2000" b="0" dirty="0" err="1">
                <a:solidFill>
                  <a:srgbClr val="000033"/>
                </a:solidFill>
                <a:latin typeface="Calibri Italic" charset="0"/>
                <a:ea typeface="Calibri Italic" charset="0"/>
                <a:cs typeface="Calibri Italic" charset="0"/>
                <a:sym typeface="Calibri Italic" charset="0"/>
              </a:rPr>
              <a:t>Dest</a:t>
            </a:r>
            <a:r>
              <a:rPr lang="en-US" sz="2000" b="0" dirty="0">
                <a:solidFill>
                  <a:srgbClr val="000033"/>
                </a:solidFill>
                <a:latin typeface="Calibri Italic" charset="0"/>
                <a:sym typeface="Calibri Italic" charset="0"/>
              </a:rPr>
              <a:t>	</a:t>
            </a:r>
            <a:r>
              <a:rPr lang="en-US" sz="2000" b="0" dirty="0" smtClean="0">
                <a:solidFill>
                  <a:srgbClr val="000033"/>
                </a:solidFill>
                <a:latin typeface="Calibri Italic" charset="0"/>
                <a:sym typeface="Calibri Italic" charset="0"/>
              </a:rPr>
              <a:t>	</a:t>
            </a:r>
            <a:r>
              <a:rPr lang="en-US" sz="2000" b="0" dirty="0" err="1" smtClean="0">
                <a:solidFill>
                  <a:srgbClr val="000033"/>
                </a:solidFill>
                <a:latin typeface="Calibri Italic" charset="0"/>
                <a:ea typeface="Calibri Italic" charset="0"/>
                <a:cs typeface="Calibri Italic" charset="0"/>
                <a:sym typeface="Calibri Italic" charset="0"/>
              </a:rPr>
              <a:t>Dest</a:t>
            </a:r>
            <a:r>
              <a:rPr lang="en-US" sz="2000" b="0" dirty="0" smtClean="0">
                <a:solidFill>
                  <a:srgbClr val="000033"/>
                </a:solidFill>
                <a:latin typeface="Calibri Italic" charset="0"/>
                <a:ea typeface="Calibri Italic" charset="0"/>
                <a:cs typeface="Calibri Italic" charset="0"/>
                <a:sym typeface="Calibri Italic" charset="0"/>
              </a:rPr>
              <a:t> </a:t>
            </a:r>
            <a:r>
              <a:rPr lang="en-US" sz="2000" b="0" dirty="0">
                <a:solidFill>
                  <a:srgbClr val="000033"/>
                </a:solidFill>
                <a:latin typeface="Calibri Italic" charset="0"/>
                <a:ea typeface="Calibri Italic" charset="0"/>
                <a:cs typeface="Calibri Italic" charset="0"/>
                <a:sym typeface="Calibri Italic" charset="0"/>
              </a:rPr>
              <a:t>= </a:t>
            </a:r>
            <a:r>
              <a:rPr lang="en-US" sz="2000" b="0" dirty="0" err="1">
                <a:solidFill>
                  <a:srgbClr val="000033"/>
                </a:solidFill>
                <a:latin typeface="Calibri Italic" charset="0"/>
                <a:ea typeface="Calibri Italic" charset="0"/>
                <a:cs typeface="Calibri Italic" charset="0"/>
                <a:sym typeface="Calibri Italic" charset="0"/>
              </a:rPr>
              <a:t>Dest</a:t>
            </a:r>
            <a:r>
              <a:rPr lang="en-US" sz="2000" b="0" dirty="0">
                <a:solidFill>
                  <a:srgbClr val="000033"/>
                </a:solidFill>
                <a:latin typeface="Calibri Italic" charset="0"/>
                <a:ea typeface="Calibri Italic" charset="0"/>
                <a:cs typeface="Calibri Italic" charset="0"/>
                <a:sym typeface="Calibri Italic" charset="0"/>
              </a:rPr>
              <a:t> </a:t>
            </a:r>
            <a:r>
              <a:rPr lang="en-US" sz="2000" b="0" dirty="0" smtClean="0">
                <a:solidFill>
                  <a:srgbClr val="000033"/>
                </a:solidFill>
                <a:latin typeface="Calibri Italic" charset="0"/>
                <a:ea typeface="Calibri Italic" charset="0"/>
                <a:cs typeface="Calibri Italic" charset="0"/>
                <a:sym typeface="Symbol"/>
              </a:rPr>
              <a:t></a:t>
            </a:r>
            <a:r>
              <a:rPr lang="en-US" sz="2000" b="0" dirty="0" smtClean="0">
                <a:solidFill>
                  <a:srgbClr val="000033"/>
                </a:solidFill>
                <a:latin typeface="Calibri Italic" charset="0"/>
                <a:ea typeface="Calibri Italic" charset="0"/>
                <a:cs typeface="Calibri Italic" charset="0"/>
                <a:sym typeface="Calibri Italic" charset="0"/>
              </a:rPr>
              <a:t> </a:t>
            </a:r>
            <a:r>
              <a:rPr lang="en-US" sz="2000" b="0" dirty="0">
                <a:solidFill>
                  <a:srgbClr val="000033"/>
                </a:solidFill>
                <a:latin typeface="Calibri Italic" charset="0"/>
                <a:ea typeface="Calibri Italic" charset="0"/>
                <a:cs typeface="Calibri Italic" charset="0"/>
                <a:sym typeface="Calibri Italic" charset="0"/>
              </a:rPr>
              <a:t>1</a:t>
            </a:r>
            <a:endParaRPr lang="en-US" sz="2000" b="0" dirty="0">
              <a:solidFill>
                <a:srgbClr val="000033"/>
              </a:solidFill>
              <a:latin typeface="Calibri Italic" charset="0"/>
              <a:sym typeface="Calibri Italic" charset="0"/>
            </a:endParaRPr>
          </a:p>
          <a:p>
            <a:pPr marL="285750" lvl="2" indent="0">
              <a:buNone/>
              <a:tabLst>
                <a:tab pos="1409700" algn="l"/>
                <a:tab pos="1409700" algn="l"/>
                <a:tab pos="1409700" algn="l"/>
                <a:tab pos="1409700" algn="l"/>
              </a:tabLst>
            </a:pPr>
            <a:r>
              <a:rPr lang="en-US" sz="2000" b="0" dirty="0" err="1" smtClean="0">
                <a:solidFill>
                  <a:srgbClr val="000033"/>
                </a:solidFill>
                <a:latin typeface="Courier New" pitchFamily="49" charset="0"/>
                <a:cs typeface="Courier New" pitchFamily="49" charset="0"/>
                <a:sym typeface="Courier New Bold" charset="0"/>
              </a:rPr>
              <a:t>negq</a:t>
            </a:r>
            <a:r>
              <a:rPr lang="en-US" sz="2000" b="0" dirty="0">
                <a:solidFill>
                  <a:srgbClr val="000033"/>
                </a:solidFill>
                <a:latin typeface="Calibri Bold Italic" charset="0"/>
                <a:ea typeface="ヒラギノ角ゴ ProN W6" charset="0"/>
                <a:cs typeface="ヒラギノ角ゴ ProN W6" charset="0"/>
                <a:sym typeface="Calibri Bold Italic" charset="0"/>
              </a:rPr>
              <a:t>	</a:t>
            </a:r>
            <a:r>
              <a:rPr lang="en-US" sz="2000" b="0" dirty="0" err="1">
                <a:solidFill>
                  <a:srgbClr val="000033"/>
                </a:solidFill>
                <a:latin typeface="Calibri Italic" charset="0"/>
                <a:ea typeface="Calibri Italic" charset="0"/>
                <a:cs typeface="Calibri Italic" charset="0"/>
                <a:sym typeface="Calibri Italic" charset="0"/>
              </a:rPr>
              <a:t>Dest</a:t>
            </a:r>
            <a:r>
              <a:rPr lang="en-US" sz="2000" b="0" dirty="0">
                <a:solidFill>
                  <a:srgbClr val="000033"/>
                </a:solidFill>
                <a:latin typeface="Calibri Italic" charset="0"/>
                <a:sym typeface="Calibri Italic" charset="0"/>
              </a:rPr>
              <a:t>	</a:t>
            </a:r>
            <a:r>
              <a:rPr lang="en-US" sz="2000" b="0" dirty="0" smtClean="0">
                <a:solidFill>
                  <a:srgbClr val="000033"/>
                </a:solidFill>
                <a:latin typeface="Calibri Italic" charset="0"/>
                <a:sym typeface="Calibri Italic" charset="0"/>
              </a:rPr>
              <a:t>	</a:t>
            </a:r>
            <a:r>
              <a:rPr lang="en-US" sz="2000" b="0" dirty="0" err="1" smtClean="0">
                <a:solidFill>
                  <a:srgbClr val="000033"/>
                </a:solidFill>
                <a:latin typeface="Calibri Italic" charset="0"/>
                <a:ea typeface="Calibri Italic" charset="0"/>
                <a:cs typeface="Calibri Italic" charset="0"/>
                <a:sym typeface="Calibri Italic" charset="0"/>
              </a:rPr>
              <a:t>Dest</a:t>
            </a:r>
            <a:r>
              <a:rPr lang="en-US" sz="2000" b="0" dirty="0" smtClean="0">
                <a:solidFill>
                  <a:srgbClr val="000033"/>
                </a:solidFill>
                <a:latin typeface="Calibri Italic" charset="0"/>
                <a:ea typeface="Calibri Italic" charset="0"/>
                <a:cs typeface="Calibri Italic" charset="0"/>
                <a:sym typeface="Calibri Italic" charset="0"/>
              </a:rPr>
              <a:t> </a:t>
            </a:r>
            <a:r>
              <a:rPr lang="en-US" sz="2000" b="0" dirty="0">
                <a:solidFill>
                  <a:srgbClr val="000033"/>
                </a:solidFill>
                <a:latin typeface="Calibri Italic" charset="0"/>
                <a:ea typeface="Calibri Italic" charset="0"/>
                <a:cs typeface="Calibri Italic" charset="0"/>
                <a:sym typeface="Calibri Italic" charset="0"/>
              </a:rPr>
              <a:t>= </a:t>
            </a:r>
            <a:r>
              <a:rPr lang="en-US" sz="2000" b="0" dirty="0" smtClean="0">
                <a:solidFill>
                  <a:srgbClr val="000033"/>
                </a:solidFill>
                <a:latin typeface="Calibri Italic" charset="0"/>
                <a:ea typeface="Calibri Italic" charset="0"/>
                <a:cs typeface="Calibri Italic" charset="0"/>
                <a:sym typeface="Symbol"/>
              </a:rPr>
              <a:t> </a:t>
            </a:r>
            <a:r>
              <a:rPr lang="en-US" sz="2000" b="0" dirty="0" err="1" smtClean="0">
                <a:solidFill>
                  <a:srgbClr val="000033"/>
                </a:solidFill>
                <a:latin typeface="Calibri Italic" charset="0"/>
                <a:ea typeface="Calibri Italic" charset="0"/>
                <a:cs typeface="Calibri Italic" charset="0"/>
                <a:sym typeface="Calibri Italic" charset="0"/>
              </a:rPr>
              <a:t>Dest</a:t>
            </a:r>
            <a:endParaRPr lang="en-US" sz="2000" b="0" dirty="0">
              <a:solidFill>
                <a:srgbClr val="000033"/>
              </a:solidFill>
              <a:latin typeface="Calibri Italic" charset="0"/>
              <a:sym typeface="Calibri Italic" charset="0"/>
            </a:endParaRPr>
          </a:p>
          <a:p>
            <a:pPr marL="285750" lvl="2" indent="0">
              <a:buNone/>
              <a:tabLst>
                <a:tab pos="1409700" algn="l"/>
                <a:tab pos="1409700" algn="l"/>
                <a:tab pos="1409700" algn="l"/>
                <a:tab pos="1409700" algn="l"/>
              </a:tabLst>
            </a:pPr>
            <a:r>
              <a:rPr lang="en-US" sz="2000" b="0" dirty="0" err="1" smtClean="0">
                <a:solidFill>
                  <a:srgbClr val="000033"/>
                </a:solidFill>
                <a:latin typeface="Courier New" pitchFamily="49" charset="0"/>
                <a:cs typeface="Courier New" pitchFamily="49" charset="0"/>
                <a:sym typeface="Courier New Bold" charset="0"/>
              </a:rPr>
              <a:t>notq</a:t>
            </a:r>
            <a:r>
              <a:rPr lang="en-US" sz="2000" b="0" dirty="0">
                <a:solidFill>
                  <a:srgbClr val="000033"/>
                </a:solidFill>
                <a:latin typeface="Calibri Bold Italic" charset="0"/>
                <a:ea typeface="ヒラギノ角ゴ ProN W6" charset="0"/>
                <a:cs typeface="ヒラギノ角ゴ ProN W6" charset="0"/>
                <a:sym typeface="Calibri Bold Italic" charset="0"/>
              </a:rPr>
              <a:t>	</a:t>
            </a:r>
            <a:r>
              <a:rPr lang="en-US" sz="2000" b="0" dirty="0" err="1">
                <a:solidFill>
                  <a:srgbClr val="000033"/>
                </a:solidFill>
                <a:latin typeface="Calibri Italic" charset="0"/>
                <a:ea typeface="Calibri Italic" charset="0"/>
                <a:cs typeface="Calibri Italic" charset="0"/>
                <a:sym typeface="Calibri Italic" charset="0"/>
              </a:rPr>
              <a:t>Dest</a:t>
            </a:r>
            <a:r>
              <a:rPr lang="en-US" sz="2000" b="0" dirty="0">
                <a:solidFill>
                  <a:srgbClr val="000033"/>
                </a:solidFill>
                <a:latin typeface="Calibri Italic" charset="0"/>
                <a:sym typeface="Calibri Italic" charset="0"/>
              </a:rPr>
              <a:t>	</a:t>
            </a:r>
            <a:r>
              <a:rPr lang="en-US" sz="2000" b="0" dirty="0" smtClean="0">
                <a:solidFill>
                  <a:srgbClr val="000033"/>
                </a:solidFill>
                <a:latin typeface="Calibri Italic" charset="0"/>
                <a:sym typeface="Calibri Italic" charset="0"/>
              </a:rPr>
              <a:t>	</a:t>
            </a:r>
            <a:r>
              <a:rPr lang="en-US" sz="2000" b="0" dirty="0" err="1" smtClean="0">
                <a:solidFill>
                  <a:srgbClr val="000033"/>
                </a:solidFill>
                <a:latin typeface="Calibri Italic" charset="0"/>
                <a:ea typeface="Calibri Italic" charset="0"/>
                <a:cs typeface="Calibri Italic" charset="0"/>
                <a:sym typeface="Calibri Italic" charset="0"/>
              </a:rPr>
              <a:t>Dest</a:t>
            </a:r>
            <a:r>
              <a:rPr lang="en-US" sz="2000" b="0" dirty="0" smtClean="0">
                <a:solidFill>
                  <a:srgbClr val="000033"/>
                </a:solidFill>
                <a:latin typeface="Calibri Italic" charset="0"/>
                <a:ea typeface="Calibri Italic" charset="0"/>
                <a:cs typeface="Calibri Italic" charset="0"/>
                <a:sym typeface="Calibri Italic" charset="0"/>
              </a:rPr>
              <a:t> </a:t>
            </a:r>
            <a:r>
              <a:rPr lang="en-US" sz="2000" b="0" dirty="0">
                <a:solidFill>
                  <a:srgbClr val="000033"/>
                </a:solidFill>
                <a:latin typeface="Calibri Italic" charset="0"/>
                <a:ea typeface="Calibri Italic" charset="0"/>
                <a:cs typeface="Calibri Italic" charset="0"/>
                <a:sym typeface="Calibri Italic" charset="0"/>
              </a:rPr>
              <a:t>= ~</a:t>
            </a:r>
            <a:r>
              <a:rPr lang="en-US" sz="2000" b="0" dirty="0" err="1">
                <a:solidFill>
                  <a:srgbClr val="000033"/>
                </a:solidFill>
                <a:latin typeface="Calibri Italic" charset="0"/>
                <a:ea typeface="Calibri Italic" charset="0"/>
                <a:cs typeface="Calibri Italic" charset="0"/>
                <a:sym typeface="Calibri Italic" charset="0"/>
              </a:rPr>
              <a:t>Dest</a:t>
            </a:r>
            <a:endParaRPr lang="en-US" sz="2000" b="0" dirty="0">
              <a:solidFill>
                <a:srgbClr val="000033"/>
              </a:solidFill>
              <a:latin typeface="Calibri Italic" charset="0"/>
              <a:sym typeface="Calibri Italic" charset="0"/>
            </a:endParaRPr>
          </a:p>
          <a:p>
            <a:pPr>
              <a:spcBef>
                <a:spcPts val="3500"/>
              </a:spcBef>
              <a:tabLst>
                <a:tab pos="1409700" algn="l"/>
                <a:tab pos="1409700" algn="l"/>
                <a:tab pos="1409700" algn="l"/>
                <a:tab pos="1409700" algn="l"/>
              </a:tabLst>
            </a:pPr>
            <a:r>
              <a:rPr lang="en-US" dirty="0"/>
              <a:t>See book for more instructions</a:t>
            </a:r>
          </a:p>
        </p:txBody>
      </p:sp>
    </p:spTree>
    <p:extLst>
      <p:ext uri="{BB962C8B-B14F-4D97-AF65-F5344CB8AC3E}">
        <p14:creationId xmlns:p14="http://schemas.microsoft.com/office/powerpoint/2010/main" val="270097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Data Lab grading this week</a:t>
            </a:r>
          </a:p>
          <a:p>
            <a:pPr lvl="1">
              <a:defRPr/>
            </a:pPr>
            <a:r>
              <a:rPr lang="en-US" dirty="0" smtClean="0">
                <a:latin typeface="Helvetica" charset="0"/>
                <a:ea typeface="ＭＳ Ｐゴシック" charset="0"/>
                <a:cs typeface="ＭＳ Ｐゴシック" charset="0"/>
              </a:rPr>
              <a:t>Sign up for 12-minute slots, come prepared and don’t forget!</a:t>
            </a:r>
            <a:endParaRPr lang="en-US" dirty="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Next Assembly Quiz on </a:t>
            </a:r>
            <a:r>
              <a:rPr lang="en-US" dirty="0" err="1" smtClean="0">
                <a:latin typeface="Helvetica" charset="0"/>
                <a:ea typeface="ＭＳ Ｐゴシック" charset="0"/>
                <a:cs typeface="ＭＳ Ｐゴシック" charset="0"/>
              </a:rPr>
              <a:t>moodle</a:t>
            </a:r>
            <a:r>
              <a:rPr lang="en-US" dirty="0" smtClean="0">
                <a:latin typeface="Helvetica" charset="0"/>
                <a:ea typeface="ＭＳ Ｐゴシック" charset="0"/>
                <a:cs typeface="ＭＳ Ｐゴシック" charset="0"/>
              </a:rPr>
              <a:t>, due </a:t>
            </a:r>
            <a:r>
              <a:rPr lang="en-US" dirty="0" smtClean="0">
                <a:latin typeface="Helvetica" charset="0"/>
                <a:ea typeface="ＭＳ Ｐゴシック" charset="0"/>
                <a:cs typeface="ＭＳ Ｐゴシック" charset="0"/>
              </a:rPr>
              <a:t>soon</a:t>
            </a: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Bomb </a:t>
            </a:r>
            <a:r>
              <a:rPr lang="en-US" dirty="0">
                <a:latin typeface="Helvetica" charset="0"/>
                <a:ea typeface="ＭＳ Ｐゴシック" charset="0"/>
                <a:cs typeface="ＭＳ Ｐゴシック" charset="0"/>
              </a:rPr>
              <a:t>Lab #2 </a:t>
            </a:r>
            <a:r>
              <a:rPr lang="en-US" dirty="0" smtClean="0">
                <a:latin typeface="Helvetica" charset="0"/>
                <a:ea typeface="ＭＳ Ｐゴシック" charset="0"/>
                <a:cs typeface="ＭＳ Ｐゴシック" charset="0"/>
              </a:rPr>
              <a:t>released this week, </a:t>
            </a:r>
            <a:r>
              <a:rPr lang="en-US" dirty="0">
                <a:latin typeface="Helvetica" charset="0"/>
                <a:ea typeface="ＭＳ Ｐゴシック" charset="0"/>
                <a:cs typeface="ＭＳ Ｐゴシック" charset="0"/>
              </a:rPr>
              <a:t>due </a:t>
            </a:r>
            <a:r>
              <a:rPr lang="en-US" smtClean="0">
                <a:latin typeface="Helvetica" charset="0"/>
                <a:ea typeface="ＭＳ Ｐゴシック" charset="0"/>
                <a:cs typeface="ＭＳ Ｐゴシック" charset="0"/>
              </a:rPr>
              <a:t>Friday Oct 4</a:t>
            </a:r>
          </a:p>
          <a:p>
            <a:pPr>
              <a:defRPr/>
            </a:pPr>
            <a:r>
              <a:rPr lang="en-US" dirty="0" smtClean="0">
                <a:latin typeface="Helvetica" charset="0"/>
                <a:ea typeface="ＭＳ Ｐゴシック" charset="0"/>
                <a:cs typeface="ＭＳ Ｐゴシック" charset="0"/>
              </a:rPr>
              <a:t>Read </a:t>
            </a:r>
            <a:r>
              <a:rPr lang="en-US" dirty="0" smtClean="0">
                <a:latin typeface="Helvetica" charset="0"/>
                <a:ea typeface="ＭＳ Ｐゴシック" charset="0"/>
                <a:cs typeface="ＭＳ Ｐゴシック" charset="0"/>
              </a:rPr>
              <a:t>Chapter 3.1-3.12 (except 3.11) and do practice problems</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419637515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876300" y="304800"/>
            <a:ext cx="7886700" cy="573088"/>
          </a:xfrm>
        </p:spPr>
        <p:txBody>
          <a:bodyPr/>
          <a:lstStyle/>
          <a:p>
            <a:pPr algn="ctr" eaLnBrk="1" hangingPunct="1">
              <a:defRPr/>
            </a:pPr>
            <a:r>
              <a:rPr lang="en-US" b="0" dirty="0" smtClean="0">
                <a:latin typeface="Courier New"/>
                <a:cs typeface="Courier New"/>
              </a:rPr>
              <a:t>lea</a:t>
            </a:r>
            <a:r>
              <a:rPr lang="en-US" dirty="0" smtClean="0"/>
              <a:t> Instruction for </a:t>
            </a:r>
            <a:br>
              <a:rPr lang="en-US" dirty="0" smtClean="0"/>
            </a:br>
            <a:r>
              <a:rPr lang="en-US" dirty="0" smtClean="0"/>
              <a:t>Address Computation</a:t>
            </a:r>
            <a:endParaRPr lang="en-US" dirty="0"/>
          </a:p>
        </p:txBody>
      </p:sp>
      <p:sp>
        <p:nvSpPr>
          <p:cNvPr id="162819" name="Rectangle 3"/>
          <p:cNvSpPr>
            <a:spLocks noGrp="1" noChangeArrowheads="1"/>
          </p:cNvSpPr>
          <p:nvPr>
            <p:ph type="body" idx="1"/>
          </p:nvPr>
        </p:nvSpPr>
        <p:spPr>
          <a:xfrm>
            <a:off x="290513" y="1219200"/>
            <a:ext cx="8396287" cy="1752600"/>
          </a:xfrm>
        </p:spPr>
        <p:txBody>
          <a:bodyPr/>
          <a:lstStyle/>
          <a:p>
            <a:pPr eaLnBrk="1" hangingPunct="1">
              <a:buFont typeface="Wingdings" charset="0"/>
              <a:buNone/>
              <a:defRPr/>
            </a:pPr>
            <a:r>
              <a:rPr lang="en-US" dirty="0" smtClean="0">
                <a:latin typeface="Courier New" charset="0"/>
                <a:ea typeface="ＭＳ Ｐゴシック" charset="0"/>
                <a:cs typeface="ＭＳ Ｐゴシック" charset="0"/>
              </a:rPr>
              <a:t>lea </a:t>
            </a:r>
            <a:r>
              <a:rPr lang="en-US" dirty="0" smtClean="0">
                <a:latin typeface="+mj-lt"/>
                <a:ea typeface="ＭＳ Ｐゴシック" charset="0"/>
                <a:cs typeface="ＭＳ Ｐゴシック" charset="0"/>
              </a:rPr>
              <a:t>= “Load effective address”</a:t>
            </a:r>
          </a:p>
          <a:p>
            <a:pPr eaLnBrk="1" hangingPunct="1">
              <a:buFont typeface="Wingdings" charset="0"/>
              <a:buNone/>
              <a:defRPr/>
            </a:pPr>
            <a:r>
              <a:rPr lang="en-US" dirty="0" err="1" smtClean="0">
                <a:latin typeface="Courier New" charset="0"/>
                <a:ea typeface="ＭＳ Ｐゴシック" charset="0"/>
                <a:cs typeface="ＭＳ Ｐゴシック" charset="0"/>
              </a:rPr>
              <a:t>leaq</a:t>
            </a:r>
            <a:r>
              <a:rPr lang="en-US" dirty="0" smtClean="0">
                <a:latin typeface="Helvetica" charset="0"/>
                <a:ea typeface="ＭＳ Ｐゴシック" charset="0"/>
                <a:cs typeface="ＭＳ Ｐゴシック" charset="0"/>
              </a:rPr>
              <a:t> </a:t>
            </a:r>
            <a:r>
              <a:rPr lang="en-US" i="1" dirty="0" err="1">
                <a:latin typeface="Helvetica" charset="0"/>
                <a:ea typeface="ＭＳ Ｐゴシック" charset="0"/>
                <a:cs typeface="ＭＳ Ｐゴシック" charset="0"/>
              </a:rPr>
              <a:t>Src</a:t>
            </a:r>
            <a:r>
              <a:rPr lang="en-US" dirty="0" err="1">
                <a:latin typeface="Helvetica" charset="0"/>
                <a:ea typeface="ＭＳ Ｐゴシック" charset="0"/>
                <a:cs typeface="ＭＳ Ｐゴシック" charset="0"/>
              </a:rPr>
              <a:t>,</a:t>
            </a:r>
            <a:r>
              <a:rPr lang="en-US" i="1" dirty="0" err="1">
                <a:latin typeface="Helvetica" charset="0"/>
                <a:ea typeface="ＭＳ Ｐゴシック" charset="0"/>
                <a:cs typeface="ＭＳ Ｐゴシック" charset="0"/>
              </a:rPr>
              <a:t>Dest</a:t>
            </a:r>
            <a:endParaRPr lang="en-US" dirty="0">
              <a:latin typeface="Helvetica" charset="0"/>
              <a:ea typeface="ＭＳ Ｐゴシック" charset="0"/>
              <a:cs typeface="ＭＳ Ｐゴシック" charset="0"/>
            </a:endParaRPr>
          </a:p>
          <a:p>
            <a:pPr lvl="1" eaLnBrk="1" hangingPunct="1">
              <a:defRPr/>
            </a:pPr>
            <a:r>
              <a:rPr lang="en-US" i="1" dirty="0" err="1">
                <a:latin typeface="Helvetica" charset="0"/>
                <a:ea typeface="ＭＳ Ｐゴシック" charset="0"/>
              </a:rPr>
              <a:t>Src</a:t>
            </a:r>
            <a:r>
              <a:rPr lang="en-US" dirty="0">
                <a:latin typeface="Helvetica" charset="0"/>
                <a:ea typeface="ＭＳ Ｐゴシック" charset="0"/>
              </a:rPr>
              <a:t> is </a:t>
            </a:r>
            <a:r>
              <a:rPr lang="en-US" dirty="0" smtClean="0">
                <a:latin typeface="Helvetica" charset="0"/>
                <a:ea typeface="ＭＳ Ｐゴシック" charset="0"/>
              </a:rPr>
              <a:t>indexed address </a:t>
            </a:r>
            <a:r>
              <a:rPr lang="en-US" dirty="0">
                <a:latin typeface="Helvetica" charset="0"/>
                <a:ea typeface="ＭＳ Ｐゴシック" charset="0"/>
              </a:rPr>
              <a:t>mode expression</a:t>
            </a:r>
          </a:p>
          <a:p>
            <a:pPr lvl="1" eaLnBrk="1" hangingPunct="1">
              <a:defRPr/>
            </a:pPr>
            <a:r>
              <a:rPr lang="en-US" dirty="0">
                <a:latin typeface="Helvetica" charset="0"/>
                <a:ea typeface="ＭＳ Ｐゴシック" charset="0"/>
              </a:rPr>
              <a:t>Set </a:t>
            </a:r>
            <a:r>
              <a:rPr lang="en-US" i="1" dirty="0" err="1">
                <a:latin typeface="Helvetica" charset="0"/>
                <a:ea typeface="ＭＳ Ｐゴシック" charset="0"/>
              </a:rPr>
              <a:t>Dest</a:t>
            </a:r>
            <a:r>
              <a:rPr lang="en-US" dirty="0">
                <a:latin typeface="Helvetica" charset="0"/>
                <a:ea typeface="ＭＳ Ｐゴシック" charset="0"/>
              </a:rPr>
              <a:t> </a:t>
            </a:r>
            <a:r>
              <a:rPr lang="en-US" dirty="0" smtClean="0">
                <a:latin typeface="Helvetica" charset="0"/>
                <a:ea typeface="ＭＳ Ｐゴシック" charset="0"/>
              </a:rPr>
              <a:t>(must be register) to value denoted </a:t>
            </a:r>
            <a:r>
              <a:rPr lang="en-US" dirty="0">
                <a:latin typeface="Helvetica" charset="0"/>
                <a:ea typeface="ＭＳ Ｐゴシック" charset="0"/>
              </a:rPr>
              <a:t>by </a:t>
            </a:r>
            <a:r>
              <a:rPr lang="en-US" dirty="0" smtClean="0">
                <a:latin typeface="Helvetica" charset="0"/>
                <a:ea typeface="ＭＳ Ｐゴシック" charset="0"/>
              </a:rPr>
              <a:t>expression</a:t>
            </a:r>
            <a:endParaRPr lang="en-US" dirty="0">
              <a:latin typeface="Helvetica" charset="0"/>
              <a:ea typeface="ＭＳ Ｐゴシック" charset="0"/>
            </a:endParaRPr>
          </a:p>
        </p:txBody>
      </p:sp>
      <p:sp>
        <p:nvSpPr>
          <p:cNvPr id="4" name="Rectangle 3"/>
          <p:cNvSpPr txBox="1">
            <a:spLocks noChangeArrowheads="1"/>
          </p:cNvSpPr>
          <p:nvPr/>
        </p:nvSpPr>
        <p:spPr bwMode="auto">
          <a:xfrm>
            <a:off x="304800" y="3081338"/>
            <a:ext cx="8396288" cy="8810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lvl="1" eaLnBrk="1" hangingPunct="1">
              <a:buClr>
                <a:srgbClr val="660033"/>
              </a:buClr>
              <a:defRPr/>
            </a:pPr>
            <a:r>
              <a:rPr lang="en-US" altLang="ja-JP" dirty="0" smtClean="0">
                <a:solidFill>
                  <a:srgbClr val="000066"/>
                </a:solidFill>
                <a:latin typeface="Helvetica" charset="0"/>
                <a:ea typeface="ＭＳ Ｐゴシック" charset="0"/>
              </a:rPr>
              <a:t>Example:</a:t>
            </a:r>
          </a:p>
          <a:p>
            <a:pPr marL="498475" lvl="1" indent="0" eaLnBrk="1" hangingPunct="1">
              <a:buClr>
                <a:srgbClr val="660033"/>
              </a:buClr>
              <a:buFont typeface="Wingdings" charset="0"/>
              <a:buNone/>
              <a:defRPr/>
            </a:pPr>
            <a:r>
              <a:rPr lang="en-US" b="0" dirty="0" smtClean="0">
                <a:solidFill>
                  <a:srgbClr val="000066"/>
                </a:solidFill>
                <a:latin typeface="Courier New"/>
                <a:ea typeface="ＭＳ Ｐゴシック" charset="0"/>
                <a:cs typeface="Courier New"/>
              </a:rPr>
              <a:t>     </a:t>
            </a:r>
            <a:r>
              <a:rPr lang="en-US" b="0" dirty="0" err="1" smtClean="0">
                <a:solidFill>
                  <a:srgbClr val="000066"/>
                </a:solidFill>
                <a:latin typeface="Courier New"/>
                <a:ea typeface="ＭＳ Ｐゴシック" charset="0"/>
                <a:cs typeface="Courier New"/>
              </a:rPr>
              <a:t>leaq</a:t>
            </a:r>
            <a:r>
              <a:rPr lang="en-US" b="0" dirty="0" smtClean="0">
                <a:solidFill>
                  <a:srgbClr val="000066"/>
                </a:solidFill>
                <a:latin typeface="Courier New"/>
                <a:ea typeface="ＭＳ Ｐゴシック" charset="0"/>
                <a:cs typeface="Courier New"/>
              </a:rPr>
              <a:t> 10(%</a:t>
            </a:r>
            <a:r>
              <a:rPr lang="en-US" b="0" dirty="0" err="1">
                <a:solidFill>
                  <a:srgbClr val="000066"/>
                </a:solidFill>
                <a:latin typeface="Courier New"/>
                <a:ea typeface="ＭＳ Ｐゴシック" charset="0"/>
                <a:cs typeface="Courier New"/>
              </a:rPr>
              <a:t>r</a:t>
            </a:r>
            <a:r>
              <a:rPr lang="en-US" b="0" dirty="0" err="1" smtClean="0">
                <a:solidFill>
                  <a:srgbClr val="000066"/>
                </a:solidFill>
                <a:latin typeface="Courier New"/>
                <a:ea typeface="ＭＳ Ｐゴシック" charset="0"/>
                <a:cs typeface="Courier New"/>
              </a:rPr>
              <a:t>dx</a:t>
            </a:r>
            <a:r>
              <a:rPr lang="en-US" b="0" dirty="0" smtClean="0">
                <a:solidFill>
                  <a:srgbClr val="000066"/>
                </a:solidFill>
                <a:latin typeface="Courier New"/>
                <a:ea typeface="ＭＳ Ｐゴシック" charset="0"/>
                <a:cs typeface="Courier New"/>
              </a:rPr>
              <a:t>, %</a:t>
            </a:r>
            <a:r>
              <a:rPr lang="en-US" b="0" dirty="0" err="1" smtClean="0">
                <a:solidFill>
                  <a:srgbClr val="000066"/>
                </a:solidFill>
                <a:latin typeface="Courier New"/>
                <a:ea typeface="ＭＳ Ｐゴシック" charset="0"/>
                <a:cs typeface="Courier New"/>
              </a:rPr>
              <a:t>rdx</a:t>
            </a:r>
            <a:r>
              <a:rPr lang="en-US" b="0" dirty="0" smtClean="0">
                <a:solidFill>
                  <a:srgbClr val="000066"/>
                </a:solidFill>
                <a:latin typeface="Courier New"/>
                <a:ea typeface="ＭＳ Ｐゴシック" charset="0"/>
                <a:cs typeface="Courier New"/>
              </a:rPr>
              <a:t>, 4), %</a:t>
            </a:r>
            <a:r>
              <a:rPr lang="en-US" b="0" dirty="0" err="1">
                <a:solidFill>
                  <a:srgbClr val="000066"/>
                </a:solidFill>
                <a:latin typeface="Courier New"/>
                <a:ea typeface="ＭＳ Ｐゴシック" charset="0"/>
                <a:cs typeface="Courier New"/>
              </a:rPr>
              <a:t>r</a:t>
            </a:r>
            <a:r>
              <a:rPr lang="en-US" b="0" dirty="0" err="1" smtClean="0">
                <a:solidFill>
                  <a:srgbClr val="000066"/>
                </a:solidFill>
                <a:latin typeface="Courier New"/>
                <a:ea typeface="ＭＳ Ｐゴシック" charset="0"/>
                <a:cs typeface="Courier New"/>
              </a:rPr>
              <a:t>ax</a:t>
            </a:r>
            <a:endParaRPr lang="en-US" sz="1600" dirty="0" smtClean="0">
              <a:solidFill>
                <a:srgbClr val="00004D"/>
              </a:solidFill>
              <a:latin typeface="Helvetica" charset="0"/>
              <a:ea typeface="ＭＳ Ｐゴシック" charset="0"/>
            </a:endParaRPr>
          </a:p>
        </p:txBody>
      </p:sp>
      <p:sp>
        <p:nvSpPr>
          <p:cNvPr id="5" name="Rectangle 3"/>
          <p:cNvSpPr txBox="1">
            <a:spLocks noChangeArrowheads="1"/>
          </p:cNvSpPr>
          <p:nvPr/>
        </p:nvSpPr>
        <p:spPr bwMode="auto">
          <a:xfrm>
            <a:off x="366713" y="5105400"/>
            <a:ext cx="8396287" cy="13716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498475" lvl="1" indent="0" eaLnBrk="1" hangingPunct="1">
              <a:buClr>
                <a:srgbClr val="660033"/>
              </a:buClr>
              <a:buFont typeface="Wingdings" charset="0"/>
              <a:buNone/>
              <a:defRPr/>
            </a:pPr>
            <a:r>
              <a:rPr lang="en-US" b="0" dirty="0" smtClean="0">
                <a:solidFill>
                  <a:srgbClr val="000066"/>
                </a:solidFill>
                <a:latin typeface="Courier New"/>
                <a:ea typeface="ＭＳ Ｐゴシック" charset="0"/>
                <a:cs typeface="Courier New"/>
              </a:rPr>
              <a:t>     </a:t>
            </a:r>
            <a:r>
              <a:rPr lang="en-US" dirty="0" smtClean="0">
                <a:solidFill>
                  <a:srgbClr val="000066"/>
                </a:solidFill>
                <a:latin typeface="Helvetica" charset="0"/>
                <a:ea typeface="ＭＳ Ｐゴシック" charset="0"/>
              </a:rPr>
              <a:t>Therefore</a:t>
            </a:r>
            <a:r>
              <a:rPr lang="ja-JP" altLang="en-US" dirty="0" smtClean="0">
                <a:solidFill>
                  <a:srgbClr val="000066"/>
                </a:solidFill>
                <a:latin typeface="Helvetica" charset="0"/>
                <a:ea typeface="ＭＳ Ｐゴシック" charset="0"/>
              </a:rPr>
              <a:t>“</a:t>
            </a:r>
            <a:r>
              <a:rPr lang="en-US" altLang="ja-JP" dirty="0" smtClean="0">
                <a:solidFill>
                  <a:srgbClr val="000066"/>
                </a:solidFill>
                <a:latin typeface="Helvetica" charset="0"/>
                <a:ea typeface="ＭＳ Ｐゴシック" charset="0"/>
              </a:rPr>
              <a:t>%</a:t>
            </a:r>
            <a:r>
              <a:rPr lang="en-US" altLang="ja-JP" dirty="0" err="1">
                <a:solidFill>
                  <a:srgbClr val="000066"/>
                </a:solidFill>
                <a:latin typeface="Helvetica" charset="0"/>
                <a:ea typeface="ＭＳ Ｐゴシック" charset="0"/>
              </a:rPr>
              <a:t>r</a:t>
            </a:r>
            <a:r>
              <a:rPr lang="en-US" altLang="ja-JP" dirty="0" err="1" smtClean="0">
                <a:solidFill>
                  <a:srgbClr val="000066"/>
                </a:solidFill>
                <a:latin typeface="Helvetica" charset="0"/>
                <a:ea typeface="ＭＳ Ｐゴシック" charset="0"/>
              </a:rPr>
              <a:t>ax</a:t>
            </a:r>
            <a:r>
              <a:rPr lang="en-US" altLang="ja-JP" dirty="0" smtClean="0">
                <a:solidFill>
                  <a:srgbClr val="000066"/>
                </a:solidFill>
                <a:latin typeface="Helvetica" charset="0"/>
                <a:ea typeface="ＭＳ Ｐゴシック" charset="0"/>
              </a:rPr>
              <a:t> = 5 * %</a:t>
            </a:r>
            <a:r>
              <a:rPr lang="en-US" altLang="ja-JP" dirty="0" err="1">
                <a:solidFill>
                  <a:srgbClr val="000066"/>
                </a:solidFill>
                <a:latin typeface="Helvetica" charset="0"/>
                <a:ea typeface="ＭＳ Ｐゴシック" charset="0"/>
              </a:rPr>
              <a:t>r</a:t>
            </a:r>
            <a:r>
              <a:rPr lang="en-US" altLang="ja-JP" dirty="0" err="1" smtClean="0">
                <a:solidFill>
                  <a:srgbClr val="000066"/>
                </a:solidFill>
                <a:latin typeface="Helvetica" charset="0"/>
                <a:ea typeface="ＭＳ Ｐゴシック" charset="0"/>
              </a:rPr>
              <a:t>dx</a:t>
            </a:r>
            <a:r>
              <a:rPr lang="en-US" altLang="ja-JP" dirty="0" smtClean="0">
                <a:solidFill>
                  <a:srgbClr val="000066"/>
                </a:solidFill>
                <a:latin typeface="Helvetica" charset="0"/>
                <a:ea typeface="ＭＳ Ｐゴシック" charset="0"/>
              </a:rPr>
              <a:t> + 10</a:t>
            </a:r>
            <a:r>
              <a:rPr lang="ja-JP" altLang="en-US" dirty="0" smtClean="0">
                <a:solidFill>
                  <a:srgbClr val="000066"/>
                </a:solidFill>
                <a:latin typeface="Helvetica" charset="0"/>
                <a:ea typeface="ＭＳ Ｐゴシック" charset="0"/>
              </a:rPr>
              <a:t>”</a:t>
            </a:r>
            <a:endParaRPr lang="en-US" altLang="ja-JP" dirty="0" smtClean="0">
              <a:solidFill>
                <a:srgbClr val="000066"/>
              </a:solidFill>
              <a:latin typeface="Helvetica" charset="0"/>
              <a:ea typeface="ＭＳ Ｐゴシック" charset="0"/>
            </a:endParaRPr>
          </a:p>
          <a:p>
            <a:pPr lvl="1" eaLnBrk="1" hangingPunct="1">
              <a:buClr>
                <a:srgbClr val="660033"/>
              </a:buClr>
              <a:defRPr/>
            </a:pPr>
            <a:r>
              <a:rPr lang="en-US" altLang="ja-JP" dirty="0" smtClean="0">
                <a:solidFill>
                  <a:srgbClr val="FF0000"/>
                </a:solidFill>
                <a:latin typeface="Helvetica" charset="0"/>
                <a:ea typeface="ＭＳ Ｐゴシック" charset="0"/>
              </a:rPr>
              <a:t>Compare to:</a:t>
            </a:r>
          </a:p>
          <a:p>
            <a:pPr marL="498475" lvl="1" indent="0" eaLnBrk="1" hangingPunct="1">
              <a:buClr>
                <a:srgbClr val="660033"/>
              </a:buClr>
              <a:buFont typeface="Wingdings" charset="0"/>
              <a:buNone/>
              <a:defRPr/>
            </a:pPr>
            <a:r>
              <a:rPr lang="en-US" altLang="ja-JP" dirty="0" smtClean="0">
                <a:solidFill>
                  <a:srgbClr val="000066"/>
                </a:solidFill>
                <a:latin typeface="Helvetica" charset="0"/>
                <a:ea typeface="ＭＳ Ｐゴシック" charset="0"/>
              </a:rPr>
              <a:t>           </a:t>
            </a:r>
            <a:r>
              <a:rPr lang="en-US" altLang="ja-JP" b="0" dirty="0" err="1" smtClean="0">
                <a:solidFill>
                  <a:srgbClr val="FF0000"/>
                </a:solidFill>
                <a:latin typeface="Courier New"/>
                <a:ea typeface="ＭＳ Ｐゴシック" charset="0"/>
                <a:cs typeface="Courier New"/>
              </a:rPr>
              <a:t>movq</a:t>
            </a:r>
            <a:r>
              <a:rPr lang="en-US" altLang="ja-JP" b="0" dirty="0" smtClean="0">
                <a:solidFill>
                  <a:srgbClr val="FF0000"/>
                </a:solidFill>
                <a:latin typeface="Courier New"/>
                <a:ea typeface="ＭＳ Ｐゴシック" charset="0"/>
                <a:cs typeface="Courier New"/>
              </a:rPr>
              <a:t> </a:t>
            </a:r>
            <a:r>
              <a:rPr lang="en-US" b="0" dirty="0" smtClean="0">
                <a:solidFill>
                  <a:srgbClr val="000066"/>
                </a:solidFill>
                <a:latin typeface="Courier New"/>
                <a:ea typeface="ＭＳ Ｐゴシック" charset="0"/>
                <a:cs typeface="Courier New"/>
              </a:rPr>
              <a:t>10(%</a:t>
            </a:r>
            <a:r>
              <a:rPr lang="en-US" b="0" dirty="0" err="1">
                <a:solidFill>
                  <a:srgbClr val="000066"/>
                </a:solidFill>
                <a:latin typeface="Courier New"/>
                <a:ea typeface="ＭＳ Ｐゴシック" charset="0"/>
                <a:cs typeface="Courier New"/>
              </a:rPr>
              <a:t>r</a:t>
            </a:r>
            <a:r>
              <a:rPr lang="en-US" b="0" dirty="0" err="1" smtClean="0">
                <a:solidFill>
                  <a:srgbClr val="000066"/>
                </a:solidFill>
                <a:latin typeface="Courier New"/>
                <a:ea typeface="ＭＳ Ｐゴシック" charset="0"/>
                <a:cs typeface="Courier New"/>
              </a:rPr>
              <a:t>dx</a:t>
            </a:r>
            <a:r>
              <a:rPr lang="en-US" b="0" dirty="0" smtClean="0">
                <a:solidFill>
                  <a:srgbClr val="000066"/>
                </a:solidFill>
                <a:latin typeface="Courier New"/>
                <a:ea typeface="ＭＳ Ｐゴシック" charset="0"/>
                <a:cs typeface="Courier New"/>
              </a:rPr>
              <a:t>, %</a:t>
            </a:r>
            <a:r>
              <a:rPr lang="en-US" b="0" dirty="0" err="1">
                <a:solidFill>
                  <a:srgbClr val="000066"/>
                </a:solidFill>
                <a:latin typeface="Courier New"/>
                <a:ea typeface="ＭＳ Ｐゴシック" charset="0"/>
                <a:cs typeface="Courier New"/>
              </a:rPr>
              <a:t>r</a:t>
            </a:r>
            <a:r>
              <a:rPr lang="en-US" b="0" dirty="0" err="1" smtClean="0">
                <a:solidFill>
                  <a:srgbClr val="000066"/>
                </a:solidFill>
                <a:latin typeface="Courier New"/>
                <a:ea typeface="ＭＳ Ｐゴシック" charset="0"/>
                <a:cs typeface="Courier New"/>
              </a:rPr>
              <a:t>dx</a:t>
            </a:r>
            <a:r>
              <a:rPr lang="en-US" b="0" dirty="0" smtClean="0">
                <a:solidFill>
                  <a:srgbClr val="000066"/>
                </a:solidFill>
                <a:latin typeface="Courier New"/>
                <a:ea typeface="ＭＳ Ｐゴシック" charset="0"/>
                <a:cs typeface="Courier New"/>
              </a:rPr>
              <a:t>, 4), %</a:t>
            </a:r>
            <a:r>
              <a:rPr lang="en-US" b="0" dirty="0" err="1">
                <a:solidFill>
                  <a:srgbClr val="000066"/>
                </a:solidFill>
                <a:latin typeface="Courier New"/>
                <a:ea typeface="ＭＳ Ｐゴシック" charset="0"/>
                <a:cs typeface="Courier New"/>
              </a:rPr>
              <a:t>r</a:t>
            </a:r>
            <a:r>
              <a:rPr lang="en-US" b="0" dirty="0" err="1" smtClean="0">
                <a:solidFill>
                  <a:srgbClr val="000066"/>
                </a:solidFill>
                <a:latin typeface="Courier New"/>
                <a:ea typeface="ＭＳ Ｐゴシック" charset="0"/>
                <a:cs typeface="Courier New"/>
              </a:rPr>
              <a:t>ax</a:t>
            </a:r>
            <a:endParaRPr lang="en-US" b="0" dirty="0" smtClean="0">
              <a:solidFill>
                <a:srgbClr val="000066"/>
              </a:solidFill>
              <a:latin typeface="Courier New"/>
              <a:ea typeface="ＭＳ Ｐゴシック" charset="0"/>
              <a:cs typeface="Courier New"/>
            </a:endParaRPr>
          </a:p>
          <a:p>
            <a:pPr lvl="1" eaLnBrk="1" hangingPunct="1">
              <a:buClr>
                <a:srgbClr val="660033"/>
              </a:buClr>
              <a:buFont typeface="Wingdings" charset="0"/>
              <a:buNone/>
              <a:defRPr/>
            </a:pPr>
            <a:r>
              <a:rPr lang="en-US" altLang="ja-JP" dirty="0" smtClean="0">
                <a:solidFill>
                  <a:srgbClr val="000066"/>
                </a:solidFill>
                <a:latin typeface="Helvetica" charset="0"/>
                <a:ea typeface="ＭＳ Ｐゴシック" charset="0"/>
              </a:rPr>
              <a:t>           means “%</a:t>
            </a:r>
            <a:r>
              <a:rPr lang="en-US" altLang="ja-JP" dirty="0" err="1">
                <a:solidFill>
                  <a:srgbClr val="000066"/>
                </a:solidFill>
                <a:latin typeface="Helvetica" charset="0"/>
                <a:ea typeface="ＭＳ Ｐゴシック" charset="0"/>
              </a:rPr>
              <a:t>r</a:t>
            </a:r>
            <a:r>
              <a:rPr lang="en-US" altLang="ja-JP" dirty="0" err="1" smtClean="0">
                <a:solidFill>
                  <a:srgbClr val="000066"/>
                </a:solidFill>
                <a:latin typeface="Helvetica" charset="0"/>
                <a:ea typeface="ＭＳ Ｐゴシック" charset="0"/>
              </a:rPr>
              <a:t>ax</a:t>
            </a:r>
            <a:r>
              <a:rPr lang="en-US" altLang="ja-JP" dirty="0" smtClean="0">
                <a:solidFill>
                  <a:srgbClr val="000066"/>
                </a:solidFill>
                <a:latin typeface="Helvetica" charset="0"/>
                <a:ea typeface="ＭＳ Ｐゴシック" charset="0"/>
              </a:rPr>
              <a:t> = </a:t>
            </a:r>
            <a:r>
              <a:rPr lang="en-US" altLang="ja-JP" dirty="0" err="1" smtClean="0">
                <a:solidFill>
                  <a:srgbClr val="FF0000"/>
                </a:solidFill>
                <a:latin typeface="Helvetica" charset="0"/>
                <a:ea typeface="ＭＳ Ｐゴシック" charset="0"/>
              </a:rPr>
              <a:t>Mem</a:t>
            </a:r>
            <a:r>
              <a:rPr lang="en-US" altLang="ja-JP" dirty="0" smtClean="0">
                <a:solidFill>
                  <a:srgbClr val="000066"/>
                </a:solidFill>
                <a:latin typeface="Helvetica" charset="0"/>
                <a:ea typeface="ＭＳ Ｐゴシック" charset="0"/>
              </a:rPr>
              <a:t>[5*%</a:t>
            </a:r>
            <a:r>
              <a:rPr lang="en-US" altLang="ja-JP" dirty="0" err="1">
                <a:solidFill>
                  <a:srgbClr val="000066"/>
                </a:solidFill>
                <a:latin typeface="Helvetica" charset="0"/>
                <a:ea typeface="ＭＳ Ｐゴシック" charset="0"/>
              </a:rPr>
              <a:t>r</a:t>
            </a:r>
            <a:r>
              <a:rPr lang="en-US" altLang="ja-JP" dirty="0" err="1" smtClean="0">
                <a:solidFill>
                  <a:srgbClr val="000066"/>
                </a:solidFill>
                <a:latin typeface="Helvetica" charset="0"/>
                <a:ea typeface="ＭＳ Ｐゴシック" charset="0"/>
              </a:rPr>
              <a:t>dx</a:t>
            </a:r>
            <a:r>
              <a:rPr lang="en-US" altLang="ja-JP" dirty="0" smtClean="0">
                <a:solidFill>
                  <a:srgbClr val="000066"/>
                </a:solidFill>
                <a:latin typeface="Helvetica" charset="0"/>
                <a:ea typeface="ＭＳ Ｐゴシック" charset="0"/>
              </a:rPr>
              <a:t> + 10]</a:t>
            </a:r>
            <a:endParaRPr lang="en-US" sz="1600" dirty="0" smtClean="0">
              <a:solidFill>
                <a:srgbClr val="00004D"/>
              </a:solidFill>
              <a:latin typeface="Helvetica" charset="0"/>
              <a:ea typeface="ＭＳ Ｐゴシック" charset="0"/>
            </a:endParaRPr>
          </a:p>
        </p:txBody>
      </p:sp>
      <p:sp>
        <p:nvSpPr>
          <p:cNvPr id="2" name="TextBox 1"/>
          <p:cNvSpPr txBox="1">
            <a:spLocks noChangeArrowheads="1"/>
          </p:cNvSpPr>
          <p:nvPr/>
        </p:nvSpPr>
        <p:spPr bwMode="auto">
          <a:xfrm>
            <a:off x="2358906" y="4114800"/>
            <a:ext cx="2551350" cy="6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2000" dirty="0" smtClean="0">
                <a:solidFill>
                  <a:srgbClr val="000066"/>
                </a:solidFill>
              </a:rPr>
              <a:t>%</a:t>
            </a:r>
            <a:r>
              <a:rPr lang="en-US" sz="2000" dirty="0" err="1" smtClean="0">
                <a:solidFill>
                  <a:srgbClr val="000066"/>
                </a:solidFill>
              </a:rPr>
              <a:t>rdx</a:t>
            </a:r>
            <a:r>
              <a:rPr lang="en-US" sz="2000" dirty="0" smtClean="0">
                <a:solidFill>
                  <a:srgbClr val="000066"/>
                </a:solidFill>
              </a:rPr>
              <a:t> </a:t>
            </a:r>
            <a:r>
              <a:rPr lang="en-US" sz="2000" dirty="0">
                <a:solidFill>
                  <a:srgbClr val="000066"/>
                </a:solidFill>
              </a:rPr>
              <a:t>+ 4*</a:t>
            </a:r>
            <a:r>
              <a:rPr lang="en-US" sz="2000" dirty="0" smtClean="0">
                <a:solidFill>
                  <a:srgbClr val="000066"/>
                </a:solidFill>
              </a:rPr>
              <a:t>%</a:t>
            </a:r>
            <a:r>
              <a:rPr lang="en-US" sz="2000" dirty="0" err="1" smtClean="0">
                <a:solidFill>
                  <a:srgbClr val="000066"/>
                </a:solidFill>
              </a:rPr>
              <a:t>rdx</a:t>
            </a:r>
            <a:r>
              <a:rPr lang="en-US" sz="2000" dirty="0" smtClean="0">
                <a:solidFill>
                  <a:srgbClr val="000066"/>
                </a:solidFill>
              </a:rPr>
              <a:t> </a:t>
            </a:r>
            <a:r>
              <a:rPr lang="en-US" sz="2000" dirty="0">
                <a:solidFill>
                  <a:srgbClr val="000066"/>
                </a:solidFill>
              </a:rPr>
              <a:t>+ 10</a:t>
            </a:r>
          </a:p>
          <a:p>
            <a:r>
              <a:rPr lang="en-US" sz="2000" dirty="0">
                <a:solidFill>
                  <a:srgbClr val="000066"/>
                </a:solidFill>
              </a:rPr>
              <a:t>= 5*</a:t>
            </a:r>
            <a:r>
              <a:rPr lang="en-US" sz="2000" dirty="0" smtClean="0">
                <a:solidFill>
                  <a:srgbClr val="000066"/>
                </a:solidFill>
              </a:rPr>
              <a:t>%</a:t>
            </a:r>
            <a:r>
              <a:rPr lang="en-US" sz="2000" dirty="0" err="1" smtClean="0">
                <a:solidFill>
                  <a:srgbClr val="000066"/>
                </a:solidFill>
              </a:rPr>
              <a:t>rdx</a:t>
            </a:r>
            <a:r>
              <a:rPr lang="en-US" sz="2000" dirty="0" smtClean="0">
                <a:solidFill>
                  <a:srgbClr val="000066"/>
                </a:solidFill>
              </a:rPr>
              <a:t> </a:t>
            </a:r>
            <a:r>
              <a:rPr lang="en-US" sz="2000" dirty="0">
                <a:solidFill>
                  <a:srgbClr val="000066"/>
                </a:solidFill>
              </a:rPr>
              <a:t>+ 10</a:t>
            </a:r>
          </a:p>
        </p:txBody>
      </p:sp>
      <p:sp>
        <p:nvSpPr>
          <p:cNvPr id="3" name="Left Brace 2"/>
          <p:cNvSpPr>
            <a:spLocks/>
          </p:cNvSpPr>
          <p:nvPr/>
        </p:nvSpPr>
        <p:spPr bwMode="auto">
          <a:xfrm rot="-5400000">
            <a:off x="3543300" y="2705100"/>
            <a:ext cx="381000" cy="2590800"/>
          </a:xfrm>
          <a:prstGeom prst="leftBrace">
            <a:avLst>
              <a:gd name="adj1" fmla="val 834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1800">
              <a:solidFill>
                <a:srgbClr val="000066"/>
              </a:solidFill>
            </a:endParaRPr>
          </a:p>
        </p:txBody>
      </p:sp>
      <p:sp>
        <p:nvSpPr>
          <p:cNvPr id="10" name="Left Brace 9"/>
          <p:cNvSpPr>
            <a:spLocks/>
          </p:cNvSpPr>
          <p:nvPr/>
        </p:nvSpPr>
        <p:spPr bwMode="auto">
          <a:xfrm rot="-5400000">
            <a:off x="3581400" y="2667000"/>
            <a:ext cx="457200" cy="4419600"/>
          </a:xfrm>
          <a:prstGeom prst="leftBrace">
            <a:avLst>
              <a:gd name="adj1" fmla="val 8324"/>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1800">
              <a:solidFill>
                <a:srgbClr val="000066"/>
              </a:solidFill>
            </a:endParaRPr>
          </a:p>
        </p:txBody>
      </p:sp>
    </p:spTree>
    <p:extLst>
      <p:ext uri="{BB962C8B-B14F-4D97-AF65-F5344CB8AC3E}">
        <p14:creationId xmlns:p14="http://schemas.microsoft.com/office/powerpoint/2010/main" val="62058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dissolve">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dissolve">
                                      <p:cBhvr>
                                        <p:cTn id="12" dur="500"/>
                                        <p:tgtEl>
                                          <p:spTgt spid="16281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animEffect transition="in" filter="dissolve">
                                      <p:cBhvr>
                                        <p:cTn id="15" dur="500"/>
                                        <p:tgtEl>
                                          <p:spTgt spid="16281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62819">
                                            <p:txEl>
                                              <p:pRg st="3" end="3"/>
                                            </p:txEl>
                                          </p:spTgt>
                                        </p:tgtEl>
                                        <p:attrNameLst>
                                          <p:attrName>style.visibility</p:attrName>
                                        </p:attrNameLst>
                                      </p:cBhvr>
                                      <p:to>
                                        <p:strVal val="visible"/>
                                      </p:to>
                                    </p:set>
                                    <p:animEffect transition="in" filter="dissolve">
                                      <p:cBhvr>
                                        <p:cTn id="18" dur="500"/>
                                        <p:tgtEl>
                                          <p:spTgt spid="1628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dissolve">
                                      <p:cBhvr>
                                        <p:cTn id="23" dur="500"/>
                                        <p:tgtEl>
                                          <p:spTgt spid="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dissolve">
                                      <p:cBhvr>
                                        <p:cTn id="28" dur="500"/>
                                        <p:tgtEl>
                                          <p:spTgt spid="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
                                            <p:txEl>
                                              <p:pRg st="0" end="0"/>
                                            </p:txEl>
                                          </p:spTgt>
                                        </p:tgtEl>
                                        <p:attrNameLst>
                                          <p:attrName>style.visibility</p:attrName>
                                        </p:attrNameLst>
                                      </p:cBhvr>
                                      <p:to>
                                        <p:strVal val="visible"/>
                                      </p:to>
                                    </p:set>
                                    <p:animEffect transition="in" filter="dissolve">
                                      <p:cBhvr>
                                        <p:cTn id="38" dur="500"/>
                                        <p:tgtEl>
                                          <p:spTgt spid="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Effect transition="in" filter="dissolve">
                                      <p:cBhvr>
                                        <p:cTn id="43" dur="500"/>
                                        <p:tgtEl>
                                          <p:spTgt spid="2">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dissolve">
                                      <p:cBhvr>
                                        <p:cTn id="48" dur="500"/>
                                        <p:tgtEl>
                                          <p:spTgt spid="1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
                                            <p:txEl>
                                              <p:pRg st="0" end="0"/>
                                            </p:txEl>
                                          </p:spTgt>
                                        </p:tgtEl>
                                        <p:attrNameLst>
                                          <p:attrName>style.visibility</p:attrName>
                                        </p:attrNameLst>
                                      </p:cBhvr>
                                      <p:to>
                                        <p:strVal val="visible"/>
                                      </p:to>
                                    </p:set>
                                    <p:animEffect transition="in" filter="dissolve">
                                      <p:cBhvr>
                                        <p:cTn id="53" dur="500"/>
                                        <p:tgtEl>
                                          <p:spTgt spid="5">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
                                            <p:txEl>
                                              <p:pRg st="1" end="1"/>
                                            </p:txEl>
                                          </p:spTgt>
                                        </p:tgtEl>
                                        <p:attrNameLst>
                                          <p:attrName>style.visibility</p:attrName>
                                        </p:attrNameLst>
                                      </p:cBhvr>
                                      <p:to>
                                        <p:strVal val="visible"/>
                                      </p:to>
                                    </p:set>
                                    <p:animEffect transition="in" filter="dissolve">
                                      <p:cBhvr>
                                        <p:cTn id="58" dur="500"/>
                                        <p:tgtEl>
                                          <p:spTgt spid="5">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animEffect transition="in" filter="dissolve">
                                      <p:cBhvr>
                                        <p:cTn id="63" dur="500"/>
                                        <p:tgtEl>
                                          <p:spTgt spid="5">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
                                            <p:txEl>
                                              <p:pRg st="3" end="3"/>
                                            </p:txEl>
                                          </p:spTgt>
                                        </p:tgtEl>
                                        <p:attrNameLst>
                                          <p:attrName>style.visibility</p:attrName>
                                        </p:attrNameLst>
                                      </p:cBhvr>
                                      <p:to>
                                        <p:strVal val="visible"/>
                                      </p:to>
                                    </p:set>
                                    <p:animEffect transition="in" filter="dissolve">
                                      <p:cBhvr>
                                        <p:cTn id="6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P spid="4" grpId="0" build="p" bldLvl="2"/>
      <p:bldP spid="5" grpId="0" build="p" bldLvl="2"/>
      <p:bldP spid="2" grpId="0" build="p" bldLvl="2"/>
      <p:bldP spid="3"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876300" y="304800"/>
            <a:ext cx="7886700" cy="573088"/>
          </a:xfrm>
        </p:spPr>
        <p:txBody>
          <a:bodyPr/>
          <a:lstStyle/>
          <a:p>
            <a:pPr algn="ctr" eaLnBrk="1" hangingPunct="1">
              <a:defRPr/>
            </a:pPr>
            <a:r>
              <a:rPr lang="en-US" b="0" dirty="0" smtClean="0">
                <a:latin typeface="Courier New"/>
                <a:cs typeface="Courier New"/>
              </a:rPr>
              <a:t>lea</a:t>
            </a:r>
            <a:r>
              <a:rPr lang="en-US" dirty="0" smtClean="0"/>
              <a:t> Instruction for </a:t>
            </a:r>
            <a:br>
              <a:rPr lang="en-US" dirty="0" smtClean="0"/>
            </a:br>
            <a:r>
              <a:rPr lang="en-US" dirty="0" smtClean="0"/>
              <a:t>Address Computation</a:t>
            </a:r>
            <a:endParaRPr lang="en-US" dirty="0"/>
          </a:p>
        </p:txBody>
      </p:sp>
      <p:sp>
        <p:nvSpPr>
          <p:cNvPr id="162819" name="Rectangle 3"/>
          <p:cNvSpPr>
            <a:spLocks noGrp="1" noChangeArrowheads="1"/>
          </p:cNvSpPr>
          <p:nvPr>
            <p:ph type="body" idx="1"/>
          </p:nvPr>
        </p:nvSpPr>
        <p:spPr>
          <a:xfrm>
            <a:off x="290513" y="1066800"/>
            <a:ext cx="8396287" cy="1752600"/>
          </a:xfrm>
        </p:spPr>
        <p:txBody>
          <a:bodyPr/>
          <a:lstStyle/>
          <a:p>
            <a:pPr eaLnBrk="1" hangingPunct="1">
              <a:buFont typeface="Wingdings" charset="0"/>
              <a:buNone/>
              <a:defRPr/>
            </a:pPr>
            <a:r>
              <a:rPr lang="en-US" dirty="0">
                <a:latin typeface="Helvetica" charset="0"/>
                <a:ea typeface="ＭＳ Ｐゴシック" charset="0"/>
                <a:cs typeface="ＭＳ Ｐゴシック" charset="0"/>
              </a:rPr>
              <a:t>Uses</a:t>
            </a:r>
          </a:p>
          <a:p>
            <a:pPr lvl="1" eaLnBrk="1" hangingPunct="1">
              <a:defRPr/>
            </a:pPr>
            <a:r>
              <a:rPr lang="en-US" dirty="0">
                <a:latin typeface="Helvetica" charset="0"/>
                <a:ea typeface="ＭＳ Ｐゴシック" charset="0"/>
              </a:rPr>
              <a:t>Computing arithmetic expressions of the form x + k*y</a:t>
            </a:r>
          </a:p>
          <a:p>
            <a:pPr lvl="2" eaLnBrk="1" hangingPunct="1">
              <a:defRPr/>
            </a:pPr>
            <a:r>
              <a:rPr lang="en-US" sz="1800" dirty="0">
                <a:latin typeface="Helvetica" charset="0"/>
                <a:ea typeface="ＭＳ Ｐゴシック" charset="0"/>
              </a:rPr>
              <a:t>k = 1, 2, 4, or 8.</a:t>
            </a:r>
          </a:p>
          <a:p>
            <a:pPr lvl="1" eaLnBrk="1" hangingPunct="1">
              <a:defRPr/>
            </a:pPr>
            <a:r>
              <a:rPr lang="en-US" dirty="0" smtClean="0">
                <a:latin typeface="Helvetica" charset="0"/>
                <a:ea typeface="ＭＳ Ｐゴシック" charset="0"/>
              </a:rPr>
              <a:t>Computing </a:t>
            </a:r>
            <a:r>
              <a:rPr lang="en-US" dirty="0">
                <a:latin typeface="Helvetica" charset="0"/>
                <a:ea typeface="ＭＳ Ｐゴシック" charset="0"/>
              </a:rPr>
              <a:t>address without doing memory reference</a:t>
            </a:r>
          </a:p>
          <a:p>
            <a:pPr lvl="2" eaLnBrk="1" hangingPunct="1">
              <a:defRPr/>
            </a:pPr>
            <a:r>
              <a:rPr lang="en-US" sz="1800" dirty="0">
                <a:latin typeface="Helvetica" charset="0"/>
                <a:ea typeface="ＭＳ Ｐゴシック" charset="0"/>
              </a:rPr>
              <a:t>E.g., translation of </a:t>
            </a:r>
            <a:r>
              <a:rPr lang="en-US" sz="1800" dirty="0">
                <a:latin typeface="Courier New" charset="0"/>
                <a:ea typeface="ＭＳ Ｐゴシック" charset="0"/>
              </a:rPr>
              <a:t>p = &amp;x[</a:t>
            </a:r>
            <a:r>
              <a:rPr lang="en-US" sz="1800" dirty="0" err="1">
                <a:latin typeface="Courier New" charset="0"/>
                <a:ea typeface="ＭＳ Ｐゴシック" charset="0"/>
              </a:rPr>
              <a:t>i</a:t>
            </a:r>
            <a:r>
              <a:rPr lang="en-US" sz="1800" dirty="0">
                <a:latin typeface="Courier New" charset="0"/>
                <a:ea typeface="ＭＳ Ｐゴシック" charset="0"/>
              </a:rPr>
              <a:t>];</a:t>
            </a:r>
            <a:endParaRPr lang="en-US" sz="1800" dirty="0">
              <a:latin typeface="Helvetica" charset="0"/>
              <a:ea typeface="ＭＳ Ｐゴシック" charset="0"/>
            </a:endParaRPr>
          </a:p>
          <a:p>
            <a:pPr marL="498475" lvl="1" indent="0" eaLnBrk="1" hangingPunct="1">
              <a:buNone/>
              <a:defRPr/>
            </a:pPr>
            <a:endParaRPr lang="en-US" sz="1000" dirty="0">
              <a:latin typeface="Helvetica" charset="0"/>
              <a:ea typeface="ＭＳ Ｐゴシック" charset="0"/>
            </a:endParaRPr>
          </a:p>
        </p:txBody>
      </p:sp>
      <p:grpSp>
        <p:nvGrpSpPr>
          <p:cNvPr id="3" name="Group 2"/>
          <p:cNvGrpSpPr/>
          <p:nvPr/>
        </p:nvGrpSpPr>
        <p:grpSpPr>
          <a:xfrm>
            <a:off x="304800" y="3505200"/>
            <a:ext cx="8559800" cy="1955800"/>
            <a:chOff x="304800" y="3505200"/>
            <a:chExt cx="8559800" cy="1955800"/>
          </a:xfrm>
        </p:grpSpPr>
        <p:grpSp>
          <p:nvGrpSpPr>
            <p:cNvPr id="2" name="Group 1"/>
            <p:cNvGrpSpPr/>
            <p:nvPr/>
          </p:nvGrpSpPr>
          <p:grpSpPr>
            <a:xfrm>
              <a:off x="304800" y="4114800"/>
              <a:ext cx="8559800" cy="1346200"/>
              <a:chOff x="304800" y="5219700"/>
              <a:chExt cx="8559800" cy="1346200"/>
            </a:xfrm>
          </p:grpSpPr>
          <p:sp>
            <p:nvSpPr>
              <p:cNvPr id="4" name="Rectangle 5"/>
              <p:cNvSpPr>
                <a:spLocks/>
              </p:cNvSpPr>
              <p:nvPr/>
            </p:nvSpPr>
            <p:spPr bwMode="auto">
              <a:xfrm>
                <a:off x="304800" y="5219700"/>
                <a:ext cx="2514600" cy="1346200"/>
              </a:xfrm>
              <a:prstGeom prst="rect">
                <a:avLst/>
              </a:prstGeom>
              <a:solidFill>
                <a:srgbClr val="CDF1C5"/>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182880" tIns="0" rIns="0" bIns="0"/>
              <a:lstStyle/>
              <a:p>
                <a:pPr algn="l"/>
                <a:r>
                  <a:rPr lang="en-US" sz="1800" dirty="0" smtClean="0">
                    <a:solidFill>
                      <a:srgbClr val="000066"/>
                    </a:solidFill>
                    <a:latin typeface="Courier New" pitchFamily="49" charset="0"/>
                    <a:ea typeface="Monaco" charset="0"/>
                    <a:cs typeface="Courier New" pitchFamily="49" charset="0"/>
                    <a:sym typeface="Monaco" charset="0"/>
                  </a:rPr>
                  <a:t>long m12(long </a:t>
                </a:r>
                <a:r>
                  <a:rPr lang="en-US" sz="1800" dirty="0">
                    <a:solidFill>
                      <a:srgbClr val="000066"/>
                    </a:solidFill>
                    <a:latin typeface="Courier New" pitchFamily="49" charset="0"/>
                    <a:ea typeface="Monaco" charset="0"/>
                    <a:cs typeface="Courier New" pitchFamily="49" charset="0"/>
                    <a:sym typeface="Monaco" charset="0"/>
                  </a:rPr>
                  <a:t>x)</a:t>
                </a:r>
                <a:endParaRPr lang="en-US" dirty="0">
                  <a:solidFill>
                    <a:srgbClr val="000066"/>
                  </a:solidFill>
                  <a:latin typeface="Courier New" pitchFamily="49" charset="0"/>
                  <a:ea typeface="Monaco" charset="0"/>
                  <a:cs typeface="Courier New" pitchFamily="49" charset="0"/>
                  <a:sym typeface="Monaco" charset="0"/>
                </a:endParaRPr>
              </a:p>
              <a:p>
                <a:pPr algn="l"/>
                <a:r>
                  <a:rPr lang="en-US" sz="1800" dirty="0">
                    <a:solidFill>
                      <a:srgbClr val="000066"/>
                    </a:solidFill>
                    <a:latin typeface="Courier New" pitchFamily="49" charset="0"/>
                    <a:ea typeface="Monaco" charset="0"/>
                    <a:cs typeface="Courier New" pitchFamily="49" charset="0"/>
                    <a:sym typeface="Monaco" charset="0"/>
                  </a:rPr>
                  <a:t>{</a:t>
                </a:r>
                <a:endParaRPr lang="en-US" dirty="0">
                  <a:solidFill>
                    <a:srgbClr val="000066"/>
                  </a:solidFill>
                  <a:latin typeface="Courier New" pitchFamily="49" charset="0"/>
                  <a:ea typeface="Monaco" charset="0"/>
                  <a:cs typeface="Courier New" pitchFamily="49" charset="0"/>
                  <a:sym typeface="Monaco" charset="0"/>
                </a:endParaRPr>
              </a:p>
              <a:p>
                <a:pPr algn="l"/>
                <a:r>
                  <a:rPr lang="en-US" sz="1800" dirty="0">
                    <a:solidFill>
                      <a:srgbClr val="000066"/>
                    </a:solidFill>
                    <a:latin typeface="Courier New" pitchFamily="49" charset="0"/>
                    <a:ea typeface="Monaco" charset="0"/>
                    <a:cs typeface="Courier New" pitchFamily="49" charset="0"/>
                    <a:sym typeface="Monaco" charset="0"/>
                  </a:rPr>
                  <a:t>  return x*12;</a:t>
                </a:r>
                <a:endParaRPr lang="en-US" dirty="0">
                  <a:solidFill>
                    <a:srgbClr val="000066"/>
                  </a:solidFill>
                  <a:latin typeface="Courier New" pitchFamily="49" charset="0"/>
                  <a:ea typeface="Monaco" charset="0"/>
                  <a:cs typeface="Courier New" pitchFamily="49" charset="0"/>
                  <a:sym typeface="Monaco" charset="0"/>
                </a:endParaRPr>
              </a:p>
              <a:p>
                <a:pPr algn="l"/>
                <a:r>
                  <a:rPr lang="en-US" sz="1800" dirty="0">
                    <a:solidFill>
                      <a:srgbClr val="000066"/>
                    </a:solidFill>
                    <a:latin typeface="Courier New" pitchFamily="49" charset="0"/>
                    <a:ea typeface="Monaco" charset="0"/>
                    <a:cs typeface="Courier New" pitchFamily="49" charset="0"/>
                    <a:sym typeface="Monaco" charset="0"/>
                  </a:rPr>
                  <a:t>}</a:t>
                </a:r>
              </a:p>
            </p:txBody>
          </p:sp>
          <p:sp>
            <p:nvSpPr>
              <p:cNvPr id="5" name="Rectangle 6"/>
              <p:cNvSpPr>
                <a:spLocks/>
              </p:cNvSpPr>
              <p:nvPr/>
            </p:nvSpPr>
            <p:spPr bwMode="auto">
              <a:xfrm>
                <a:off x="3340100" y="5740400"/>
                <a:ext cx="5524500" cy="685800"/>
              </a:xfrm>
              <a:prstGeom prst="rect">
                <a:avLst/>
              </a:prstGeom>
              <a:solidFill>
                <a:srgbClr val="FFFF99"/>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76200" tIns="76200" rIns="76200" bIns="76200"/>
              <a:lstStyle/>
              <a:p>
                <a:pPr algn="l">
                  <a:tabLst>
                    <a:tab pos="228600" algn="l"/>
                    <a:tab pos="228600" algn="l"/>
                  </a:tabLst>
                </a:pPr>
                <a:r>
                  <a:rPr lang="en-US" sz="1800" dirty="0" err="1" smtClean="0">
                    <a:solidFill>
                      <a:srgbClr val="000066"/>
                    </a:solidFill>
                    <a:latin typeface="Courier New" charset="0"/>
                    <a:cs typeface="Courier New" charset="0"/>
                    <a:sym typeface="Courier New" charset="0"/>
                  </a:rPr>
                  <a:t>leaq</a:t>
                </a:r>
                <a:r>
                  <a:rPr lang="en-US" sz="1800" dirty="0" smtClean="0">
                    <a:solidFill>
                      <a:srgbClr val="000066"/>
                    </a:solidFill>
                    <a:latin typeface="Courier New" charset="0"/>
                    <a:cs typeface="Courier New" charset="0"/>
                    <a:sym typeface="Courier New" charset="0"/>
                  </a:rPr>
                  <a:t> </a:t>
                </a:r>
                <a:r>
                  <a:rPr lang="en-US" sz="1800" dirty="0">
                    <a:solidFill>
                      <a:srgbClr val="000066"/>
                    </a:solidFill>
                    <a:latin typeface="Courier New" charset="0"/>
                    <a:cs typeface="Courier New" charset="0"/>
                    <a:sym typeface="Courier New" charset="0"/>
                  </a:rPr>
                  <a:t>(</a:t>
                </a:r>
                <a:r>
                  <a:rPr lang="en-US" sz="1800" dirty="0" smtClean="0">
                    <a:solidFill>
                      <a:srgbClr val="000066"/>
                    </a:solidFill>
                    <a:latin typeface="Courier New" charset="0"/>
                    <a:cs typeface="Courier New" charset="0"/>
                    <a:sym typeface="Courier New" charset="0"/>
                  </a:rPr>
                  <a:t>%rdi,%rdi,</a:t>
                </a:r>
                <a:r>
                  <a:rPr lang="en-US" sz="1800" dirty="0">
                    <a:solidFill>
                      <a:srgbClr val="000066"/>
                    </a:solidFill>
                    <a:latin typeface="Courier New" charset="0"/>
                    <a:cs typeface="Courier New" charset="0"/>
                    <a:sym typeface="Courier New" charset="0"/>
                  </a:rPr>
                  <a:t>2), </a:t>
                </a:r>
                <a:r>
                  <a:rPr lang="en-US" sz="1800" dirty="0" smtClean="0">
                    <a:solidFill>
                      <a:srgbClr val="000066"/>
                    </a:solidFill>
                    <a:latin typeface="Courier New" charset="0"/>
                    <a:cs typeface="Courier New" charset="0"/>
                    <a:sym typeface="Courier New" charset="0"/>
                  </a:rPr>
                  <a:t>%</a:t>
                </a:r>
                <a:r>
                  <a:rPr lang="en-US" sz="1800" dirty="0" err="1">
                    <a:solidFill>
                      <a:srgbClr val="000066"/>
                    </a:solidFill>
                    <a:latin typeface="Courier New" charset="0"/>
                    <a:cs typeface="Courier New" charset="0"/>
                    <a:sym typeface="Courier New" charset="0"/>
                  </a:rPr>
                  <a:t>r</a:t>
                </a:r>
                <a:r>
                  <a:rPr lang="en-US" sz="1800" dirty="0" err="1" smtClean="0">
                    <a:solidFill>
                      <a:srgbClr val="000066"/>
                    </a:solidFill>
                    <a:latin typeface="Courier New" charset="0"/>
                    <a:cs typeface="Courier New" charset="0"/>
                    <a:sym typeface="Courier New" charset="0"/>
                  </a:rPr>
                  <a:t>ax</a:t>
                </a:r>
                <a:r>
                  <a:rPr lang="en-US" sz="1800" dirty="0" smtClean="0">
                    <a:solidFill>
                      <a:srgbClr val="000066"/>
                    </a:solidFill>
                    <a:latin typeface="Courier New" charset="0"/>
                    <a:cs typeface="Courier New" charset="0"/>
                    <a:sym typeface="Courier New" charset="0"/>
                  </a:rPr>
                  <a:t> # t </a:t>
                </a:r>
                <a:r>
                  <a:rPr lang="en-US" sz="1800" dirty="0">
                    <a:solidFill>
                      <a:srgbClr val="000066"/>
                    </a:solidFill>
                    <a:latin typeface="Courier New" charset="0"/>
                    <a:cs typeface="Courier New" charset="0"/>
                    <a:sym typeface="Courier New" charset="0"/>
                  </a:rPr>
                  <a:t>&lt;- </a:t>
                </a:r>
                <a:r>
                  <a:rPr lang="en-US" sz="1800" dirty="0" err="1">
                    <a:solidFill>
                      <a:srgbClr val="000066"/>
                    </a:solidFill>
                    <a:latin typeface="Courier New" charset="0"/>
                    <a:cs typeface="Courier New" charset="0"/>
                    <a:sym typeface="Courier New" charset="0"/>
                  </a:rPr>
                  <a:t>x+x</a:t>
                </a:r>
                <a:r>
                  <a:rPr lang="en-US" sz="1800" dirty="0">
                    <a:solidFill>
                      <a:srgbClr val="000066"/>
                    </a:solidFill>
                    <a:latin typeface="Courier New" charset="0"/>
                    <a:cs typeface="Courier New" charset="0"/>
                    <a:sym typeface="Courier New" charset="0"/>
                  </a:rPr>
                  <a:t>*2</a:t>
                </a:r>
                <a:endParaRPr lang="en-US" dirty="0">
                  <a:solidFill>
                    <a:srgbClr val="000066"/>
                  </a:solidFill>
                  <a:latin typeface="Arial Narrow" charset="0"/>
                  <a:ea typeface="Lucida Grande" charset="0"/>
                  <a:cs typeface="Lucida Grande" charset="0"/>
                  <a:sym typeface="Arial Narrow" charset="0"/>
                </a:endParaRPr>
              </a:p>
              <a:p>
                <a:pPr algn="l">
                  <a:tabLst>
                    <a:tab pos="228600" algn="l"/>
                    <a:tab pos="228600" algn="l"/>
                  </a:tabLst>
                </a:pPr>
                <a:r>
                  <a:rPr lang="en-US" sz="1800" dirty="0" err="1" smtClean="0">
                    <a:solidFill>
                      <a:srgbClr val="000066"/>
                    </a:solidFill>
                    <a:latin typeface="Courier New" charset="0"/>
                    <a:cs typeface="Courier New" charset="0"/>
                    <a:sym typeface="Courier New" charset="0"/>
                  </a:rPr>
                  <a:t>salq</a:t>
                </a:r>
                <a:r>
                  <a:rPr lang="en-US" sz="1800" dirty="0" smtClean="0">
                    <a:solidFill>
                      <a:srgbClr val="000066"/>
                    </a:solidFill>
                    <a:latin typeface="Courier New" charset="0"/>
                    <a:cs typeface="Courier New" charset="0"/>
                    <a:sym typeface="Courier New" charset="0"/>
                  </a:rPr>
                  <a:t> </a:t>
                </a:r>
                <a:r>
                  <a:rPr lang="en-US" sz="1800" dirty="0">
                    <a:solidFill>
                      <a:srgbClr val="000066"/>
                    </a:solidFill>
                    <a:latin typeface="Courier New" charset="0"/>
                    <a:cs typeface="Courier New" charset="0"/>
                    <a:sym typeface="Courier New" charset="0"/>
                  </a:rPr>
                  <a:t>$2, </a:t>
                </a:r>
                <a:r>
                  <a:rPr lang="en-US" sz="1800" dirty="0" smtClean="0">
                    <a:solidFill>
                      <a:srgbClr val="000066"/>
                    </a:solidFill>
                    <a:latin typeface="Courier New" charset="0"/>
                    <a:cs typeface="Courier New" charset="0"/>
                    <a:sym typeface="Courier New" charset="0"/>
                  </a:rPr>
                  <a:t>%</a:t>
                </a:r>
                <a:r>
                  <a:rPr lang="en-US" sz="1800" dirty="0" err="1">
                    <a:solidFill>
                      <a:srgbClr val="000066"/>
                    </a:solidFill>
                    <a:latin typeface="Courier New" charset="0"/>
                    <a:cs typeface="Courier New" charset="0"/>
                    <a:sym typeface="Courier New" charset="0"/>
                  </a:rPr>
                  <a:t>r</a:t>
                </a:r>
                <a:r>
                  <a:rPr lang="en-US" sz="1800" dirty="0" err="1" smtClean="0">
                    <a:solidFill>
                      <a:srgbClr val="000066"/>
                    </a:solidFill>
                    <a:latin typeface="Courier New" charset="0"/>
                    <a:cs typeface="Courier New" charset="0"/>
                    <a:sym typeface="Courier New" charset="0"/>
                  </a:rPr>
                  <a:t>ax</a:t>
                </a:r>
                <a:r>
                  <a:rPr lang="en-US" sz="1800" dirty="0" smtClean="0">
                    <a:solidFill>
                      <a:srgbClr val="000066"/>
                    </a:solidFill>
                    <a:latin typeface="Courier New" charset="0"/>
                    <a:cs typeface="Courier New" charset="0"/>
                    <a:sym typeface="Courier New" charset="0"/>
                  </a:rPr>
                  <a:t>            # return </a:t>
                </a:r>
                <a:r>
                  <a:rPr lang="en-US" sz="1800" dirty="0">
                    <a:solidFill>
                      <a:srgbClr val="000066"/>
                    </a:solidFill>
                    <a:latin typeface="Courier New" charset="0"/>
                    <a:cs typeface="Courier New" charset="0"/>
                    <a:sym typeface="Courier New" charset="0"/>
                  </a:rPr>
                  <a:t>t&lt;&lt;2</a:t>
                </a:r>
              </a:p>
            </p:txBody>
          </p:sp>
          <p:sp>
            <p:nvSpPr>
              <p:cNvPr id="6" name="Rectangle 7"/>
              <p:cNvSpPr>
                <a:spLocks/>
              </p:cNvSpPr>
              <p:nvPr/>
            </p:nvSpPr>
            <p:spPr bwMode="auto">
              <a:xfrm>
                <a:off x="3297238" y="5295900"/>
                <a:ext cx="3949700" cy="444500"/>
              </a:xfrm>
              <a:prstGeom prst="rect">
                <a:avLst/>
              </a:prstGeom>
              <a:noFill/>
              <a:ln w="12700" cap="flat">
                <a:noFill/>
                <a:miter lim="800000"/>
                <a:headEnd type="none" w="med" len="med"/>
                <a:tailEnd type="none" w="med" len="med"/>
              </a:ln>
            </p:spPr>
            <p:txBody>
              <a:bodyPr wrap="none" lIns="0" tIns="0" rIns="0" bIns="0">
                <a:spAutoFit/>
              </a:bodyPr>
              <a:lstStyle/>
              <a:p>
                <a:r>
                  <a:rPr lang="en-US" sz="2400">
                    <a:solidFill>
                      <a:srgbClr val="000066"/>
                    </a:solidFill>
                    <a:latin typeface="Calibri" charset="0"/>
                    <a:ea typeface="Calibri" charset="0"/>
                    <a:cs typeface="Calibri" charset="0"/>
                    <a:sym typeface="Calibri" charset="0"/>
                  </a:rPr>
                  <a:t>Converted to ASM by compiler:</a:t>
                </a:r>
              </a:p>
            </p:txBody>
          </p:sp>
        </p:grpSp>
        <p:sp>
          <p:nvSpPr>
            <p:cNvPr id="8" name="Rectangle 3"/>
            <p:cNvSpPr txBox="1">
              <a:spLocks noChangeArrowheads="1"/>
            </p:cNvSpPr>
            <p:nvPr/>
          </p:nvSpPr>
          <p:spPr bwMode="auto">
            <a:xfrm>
              <a:off x="304800" y="3505200"/>
              <a:ext cx="8396287" cy="685800"/>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Clr>
                  <a:srgbClr val="660033"/>
                </a:buClr>
                <a:buFont typeface="Wingdings" charset="0"/>
                <a:buNone/>
                <a:defRPr/>
              </a:pPr>
              <a:r>
                <a:rPr lang="en-US" dirty="0" smtClean="0">
                  <a:solidFill>
                    <a:srgbClr val="003300"/>
                  </a:solidFill>
                  <a:latin typeface="Helvetica" charset="0"/>
                  <a:ea typeface="ＭＳ Ｐゴシック" charset="0"/>
                  <a:cs typeface="ＭＳ Ｐゴシック" charset="0"/>
                </a:rPr>
                <a:t>Example</a:t>
              </a:r>
              <a:endParaRPr lang="en-US" sz="1000" dirty="0">
                <a:solidFill>
                  <a:srgbClr val="003300"/>
                </a:solidFill>
                <a:latin typeface="Helvetica" charset="0"/>
                <a:ea typeface="ＭＳ Ｐゴシック" charset="0"/>
              </a:endParaRPr>
            </a:p>
          </p:txBody>
        </p:sp>
      </p:grpSp>
    </p:spTree>
    <p:extLst>
      <p:ext uri="{BB962C8B-B14F-4D97-AF65-F5344CB8AC3E}">
        <p14:creationId xmlns:p14="http://schemas.microsoft.com/office/powerpoint/2010/main" val="1319841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dissolve">
                                      <p:cBhvr>
                                        <p:cTn id="7" dur="500"/>
                                        <p:tgtEl>
                                          <p:spTgt spid="1628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2819">
                                            <p:txEl>
                                              <p:pRg st="1" end="1"/>
                                            </p:txEl>
                                          </p:spTgt>
                                        </p:tgtEl>
                                        <p:attrNameLst>
                                          <p:attrName>style.visibility</p:attrName>
                                        </p:attrNameLst>
                                      </p:cBhvr>
                                      <p:to>
                                        <p:strVal val="visible"/>
                                      </p:to>
                                    </p:set>
                                    <p:animEffect transition="in" filter="dissolve">
                                      <p:cBhvr>
                                        <p:cTn id="10" dur="500"/>
                                        <p:tgtEl>
                                          <p:spTgt spid="1628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2819">
                                            <p:txEl>
                                              <p:pRg st="2" end="2"/>
                                            </p:txEl>
                                          </p:spTgt>
                                        </p:tgtEl>
                                        <p:attrNameLst>
                                          <p:attrName>style.visibility</p:attrName>
                                        </p:attrNameLst>
                                      </p:cBhvr>
                                      <p:to>
                                        <p:strVal val="visible"/>
                                      </p:to>
                                    </p:set>
                                    <p:animEffect transition="in" filter="dissolve">
                                      <p:cBhvr>
                                        <p:cTn id="13" dur="500"/>
                                        <p:tgtEl>
                                          <p:spTgt spid="1628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2819">
                                            <p:txEl>
                                              <p:pRg st="3" end="3"/>
                                            </p:txEl>
                                          </p:spTgt>
                                        </p:tgtEl>
                                        <p:attrNameLst>
                                          <p:attrName>style.visibility</p:attrName>
                                        </p:attrNameLst>
                                      </p:cBhvr>
                                      <p:to>
                                        <p:strVal val="visible"/>
                                      </p:to>
                                    </p:set>
                                    <p:animEffect transition="in" filter="dissolve">
                                      <p:cBhvr>
                                        <p:cTn id="16" dur="500"/>
                                        <p:tgtEl>
                                          <p:spTgt spid="16281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2819">
                                            <p:txEl>
                                              <p:pRg st="4" end="4"/>
                                            </p:txEl>
                                          </p:spTgt>
                                        </p:tgtEl>
                                        <p:attrNameLst>
                                          <p:attrName>style.visibility</p:attrName>
                                        </p:attrNameLst>
                                      </p:cBhvr>
                                      <p:to>
                                        <p:strVal val="visible"/>
                                      </p:to>
                                    </p:set>
                                    <p:animEffect transition="in" filter="dissolve">
                                      <p:cBhvr>
                                        <p:cTn id="19" dur="500"/>
                                        <p:tgtEl>
                                          <p:spTgt spid="16281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ln/>
        </p:spPr>
        <p:txBody>
          <a:bodyPr/>
          <a:lstStyle/>
          <a:p>
            <a:pPr marL="119063" indent="-119063"/>
            <a:r>
              <a:rPr lang="en-US" dirty="0" smtClean="0"/>
              <a:t>Arithmetic Expression Example</a:t>
            </a:r>
            <a:endParaRPr lang="en-US" dirty="0"/>
          </a:p>
        </p:txBody>
      </p:sp>
      <p:sp>
        <p:nvSpPr>
          <p:cNvPr id="2" name="Content Placeholder 1"/>
          <p:cNvSpPr>
            <a:spLocks noGrp="1"/>
          </p:cNvSpPr>
          <p:nvPr>
            <p:ph idx="1"/>
          </p:nvPr>
        </p:nvSpPr>
        <p:spPr>
          <a:xfrm>
            <a:off x="3886200" y="3505199"/>
            <a:ext cx="4406900" cy="2828925"/>
          </a:xfrm>
        </p:spPr>
        <p:txBody>
          <a:bodyPr/>
          <a:lstStyle/>
          <a:p>
            <a:pPr marL="0" indent="0">
              <a:buNone/>
            </a:pPr>
            <a:r>
              <a:rPr lang="en-US" dirty="0" smtClean="0"/>
              <a:t>Interesting Instructions</a:t>
            </a:r>
          </a:p>
          <a:p>
            <a:pPr lvl="1" indent="-342900"/>
            <a:r>
              <a:rPr lang="en-US" b="1" dirty="0" err="1" smtClean="0">
                <a:latin typeface="Courier New"/>
                <a:cs typeface="Courier New"/>
              </a:rPr>
              <a:t>leaq</a:t>
            </a:r>
            <a:r>
              <a:rPr lang="en-US" dirty="0" smtClean="0"/>
              <a:t>: address computation</a:t>
            </a:r>
          </a:p>
          <a:p>
            <a:pPr lvl="1" indent="-342900"/>
            <a:r>
              <a:rPr lang="en-US" b="1" dirty="0" err="1" smtClean="0">
                <a:latin typeface="Courier New"/>
                <a:cs typeface="Courier New"/>
              </a:rPr>
              <a:t>salq</a:t>
            </a:r>
            <a:r>
              <a:rPr lang="en-US" dirty="0" smtClean="0"/>
              <a:t>: shift</a:t>
            </a:r>
          </a:p>
          <a:p>
            <a:pPr lvl="1" indent="-342900"/>
            <a:r>
              <a:rPr lang="en-US" b="1" dirty="0" err="1" smtClean="0">
                <a:latin typeface="Courier New"/>
                <a:cs typeface="Courier New"/>
              </a:rPr>
              <a:t>imulq</a:t>
            </a:r>
            <a:r>
              <a:rPr lang="en-US" dirty="0" smtClean="0"/>
              <a:t>: multiplication</a:t>
            </a:r>
          </a:p>
          <a:p>
            <a:pPr lvl="2" indent="-342900"/>
            <a:r>
              <a:rPr lang="en-US" sz="2000" dirty="0" smtClean="0"/>
              <a:t>But, only used once</a:t>
            </a:r>
            <a:endParaRPr lang="en-US" sz="2000" dirty="0"/>
          </a:p>
        </p:txBody>
      </p:sp>
      <p:sp>
        <p:nvSpPr>
          <p:cNvPr id="17412" name="Rectangle 4"/>
          <p:cNvSpPr>
            <a:spLocks/>
          </p:cNvSpPr>
          <p:nvPr/>
        </p:nvSpPr>
        <p:spPr bwMode="auto">
          <a:xfrm>
            <a:off x="152400" y="1752600"/>
            <a:ext cx="3581400" cy="34290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long </a:t>
            </a:r>
            <a:r>
              <a:rPr lang="en-US" sz="1800" dirty="0" err="1">
                <a:solidFill>
                  <a:srgbClr val="000066"/>
                </a:solidFill>
                <a:latin typeface="Courier New" pitchFamily="49" charset="0"/>
                <a:ea typeface="Monaco" charset="0"/>
                <a:cs typeface="Courier New" pitchFamily="49" charset="0"/>
                <a:sym typeface="Monaco" charset="0"/>
              </a:rPr>
              <a:t>arith</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(long x, long y, long z)</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t1 = </a:t>
            </a:r>
            <a:r>
              <a:rPr lang="en-US" sz="1800" dirty="0" err="1">
                <a:solidFill>
                  <a:srgbClr val="000066"/>
                </a:solidFill>
                <a:latin typeface="Courier New" pitchFamily="49" charset="0"/>
                <a:ea typeface="Monaco" charset="0"/>
                <a:cs typeface="Courier New" pitchFamily="49" charset="0"/>
                <a:sym typeface="Monaco" charset="0"/>
              </a:rPr>
              <a:t>x+y</a:t>
            </a:r>
            <a:r>
              <a:rPr lang="en-US" sz="1800" dirty="0">
                <a:solidFill>
                  <a:srgbClr val="000066"/>
                </a:solidFill>
                <a:latin typeface="Courier New" pitchFamily="49" charset="0"/>
                <a:ea typeface="Monaco" charset="0"/>
                <a:cs typeface="Courier New" pitchFamily="49" charset="0"/>
                <a:sym typeface="Monaco"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t2 = z+t1;</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t3 = x+4;</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t4 = y * 48;</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t5 = t3 + t4;</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a:t>
            </a:r>
            <a:r>
              <a:rPr lang="en-US" sz="1800" dirty="0" err="1">
                <a:solidFill>
                  <a:srgbClr val="000066"/>
                </a:solidFill>
                <a:latin typeface="Courier New" pitchFamily="49" charset="0"/>
                <a:ea typeface="Monaco" charset="0"/>
                <a:cs typeface="Courier New" pitchFamily="49" charset="0"/>
                <a:sym typeface="Monaco" charset="0"/>
              </a:rPr>
              <a:t>rval</a:t>
            </a:r>
            <a:r>
              <a:rPr lang="en-US" sz="1800" dirty="0">
                <a:solidFill>
                  <a:srgbClr val="000066"/>
                </a:solidFill>
                <a:latin typeface="Courier New" pitchFamily="49" charset="0"/>
                <a:ea typeface="Monaco" charset="0"/>
                <a:cs typeface="Courier New" pitchFamily="49" charset="0"/>
                <a:sym typeface="Monaco" charset="0"/>
              </a:rPr>
              <a:t> = t2 * t5;</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return </a:t>
            </a:r>
            <a:r>
              <a:rPr lang="en-US" sz="1800" dirty="0" err="1">
                <a:solidFill>
                  <a:srgbClr val="000066"/>
                </a:solidFill>
                <a:latin typeface="Courier New" pitchFamily="49" charset="0"/>
                <a:ea typeface="Monaco" charset="0"/>
                <a:cs typeface="Courier New" pitchFamily="49" charset="0"/>
                <a:sym typeface="Monaco" charset="0"/>
              </a:rPr>
              <a:t>rval</a:t>
            </a:r>
            <a:r>
              <a:rPr lang="en-US" sz="1800" dirty="0">
                <a:solidFill>
                  <a:srgbClr val="000066"/>
                </a:solidFill>
                <a:latin typeface="Courier New" pitchFamily="49" charset="0"/>
                <a:ea typeface="Monaco" charset="0"/>
                <a:cs typeface="Courier New" pitchFamily="49" charset="0"/>
                <a:sym typeface="Monaco"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a:t>
            </a:r>
          </a:p>
        </p:txBody>
      </p:sp>
      <p:sp>
        <p:nvSpPr>
          <p:cNvPr id="17413" name="Rectangle 5"/>
          <p:cNvSpPr>
            <a:spLocks/>
          </p:cNvSpPr>
          <p:nvPr/>
        </p:nvSpPr>
        <p:spPr bwMode="auto">
          <a:xfrm>
            <a:off x="4249737" y="1193800"/>
            <a:ext cx="4127500" cy="2463800"/>
          </a:xfrm>
          <a:prstGeom prst="rect">
            <a:avLst/>
          </a:prstGeom>
          <a:noFill/>
          <a:ln w="12700" cap="flat">
            <a:noFill/>
            <a:miter lim="800000"/>
            <a:headEnd type="none" w="med" len="med"/>
            <a:tailEnd type="none" w="med" len="med"/>
          </a:ln>
        </p:spPr>
        <p:txBody>
          <a:bodyPr lIns="38100" tIns="38100" rIns="38100" bIns="38100"/>
          <a:lstStyle/>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err="1" smtClean="0">
                <a:solidFill>
                  <a:srgbClr val="000066"/>
                </a:solidFill>
                <a:latin typeface="Courier New" pitchFamily="49" charset="0"/>
                <a:ea typeface="Monaco" charset="0"/>
                <a:cs typeface="Courier New" pitchFamily="49" charset="0"/>
                <a:sym typeface="Monaco" charset="0"/>
              </a:rPr>
              <a:t>arith</a:t>
            </a:r>
            <a:r>
              <a:rPr lang="en-US" sz="1800" dirty="0" smtClean="0">
                <a:solidFill>
                  <a:srgbClr val="000066"/>
                </a:solidFill>
                <a:latin typeface="Courier New" pitchFamily="49" charset="0"/>
                <a:ea typeface="Monaco" charset="0"/>
                <a:cs typeface="Courier New" pitchFamily="49" charset="0"/>
                <a:sym typeface="Monaco" charset="0"/>
              </a:rPr>
              <a:t>:</a:t>
            </a: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leaq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a:t>
            </a:r>
            <a:r>
              <a:rPr lang="en-US" sz="1800" dirty="0" err="1">
                <a:solidFill>
                  <a:srgbClr val="000066"/>
                </a:solidFill>
                <a:latin typeface="Courier New" pitchFamily="49" charset="0"/>
                <a:ea typeface="Monaco" charset="0"/>
                <a:cs typeface="Courier New" pitchFamily="49" charset="0"/>
                <a:sym typeface="Monaco" charset="0"/>
              </a:rPr>
              <a:t>rdi</a:t>
            </a:r>
            <a:r>
              <a:rPr lang="en-US" sz="1800" dirty="0">
                <a:solidFill>
                  <a:srgbClr val="000066"/>
                </a:solidFill>
                <a:latin typeface="Courier New" pitchFamily="49" charset="0"/>
                <a:ea typeface="Monaco" charset="0"/>
                <a:cs typeface="Courier New" pitchFamily="49" charset="0"/>
                <a:sym typeface="Monaco" charset="0"/>
              </a:rPr>
              <a:t>,%</a:t>
            </a:r>
            <a:r>
              <a:rPr lang="en-US" sz="1800" dirty="0" err="1">
                <a:solidFill>
                  <a:srgbClr val="000066"/>
                </a:solidFill>
                <a:latin typeface="Courier New" pitchFamily="49" charset="0"/>
                <a:ea typeface="Monaco" charset="0"/>
                <a:cs typeface="Courier New" pitchFamily="49" charset="0"/>
                <a:sym typeface="Monaco" charset="0"/>
              </a:rPr>
              <a:t>rsi</a:t>
            </a:r>
            <a:r>
              <a:rPr lang="en-US" sz="1800" dirty="0">
                <a:solidFill>
                  <a:srgbClr val="000066"/>
                </a:solidFill>
                <a:latin typeface="Courier New" pitchFamily="49" charset="0"/>
                <a:ea typeface="Monaco" charset="0"/>
                <a:cs typeface="Courier New" pitchFamily="49" charset="0"/>
                <a:sym typeface="Monaco" charset="0"/>
              </a:rPr>
              <a:t>), %</a:t>
            </a:r>
            <a:r>
              <a:rPr lang="en-US" sz="1800" dirty="0" err="1">
                <a:solidFill>
                  <a:srgbClr val="000066"/>
                </a:solidFill>
                <a:latin typeface="Courier New" pitchFamily="49" charset="0"/>
                <a:ea typeface="Monaco" charset="0"/>
                <a:cs typeface="Courier New" pitchFamily="49" charset="0"/>
                <a:sym typeface="Monaco" charset="0"/>
              </a:rPr>
              <a:t>rax</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addq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a:t>
            </a:r>
            <a:r>
              <a:rPr lang="en-US" sz="1800" dirty="0" err="1">
                <a:solidFill>
                  <a:srgbClr val="000066"/>
                </a:solidFill>
                <a:latin typeface="Courier New" pitchFamily="49" charset="0"/>
                <a:ea typeface="Monaco" charset="0"/>
                <a:cs typeface="Courier New" pitchFamily="49" charset="0"/>
                <a:sym typeface="Monaco" charset="0"/>
              </a:rPr>
              <a:t>rdx</a:t>
            </a:r>
            <a:r>
              <a:rPr lang="en-US" sz="1800" dirty="0">
                <a:solidFill>
                  <a:srgbClr val="000066"/>
                </a:solidFill>
                <a:latin typeface="Courier New" pitchFamily="49" charset="0"/>
                <a:ea typeface="Monaco" charset="0"/>
                <a:cs typeface="Courier New" pitchFamily="49" charset="0"/>
                <a:sym typeface="Monaco" charset="0"/>
              </a:rPr>
              <a:t>, %</a:t>
            </a:r>
            <a:r>
              <a:rPr lang="en-US" sz="1800" dirty="0" err="1">
                <a:solidFill>
                  <a:srgbClr val="000066"/>
                </a:solidFill>
                <a:latin typeface="Courier New" pitchFamily="49" charset="0"/>
                <a:ea typeface="Monaco" charset="0"/>
                <a:cs typeface="Courier New" pitchFamily="49" charset="0"/>
                <a:sym typeface="Monaco" charset="0"/>
              </a:rPr>
              <a:t>rax</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leaq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(%rsi,%rsi,2), %</a:t>
            </a:r>
            <a:r>
              <a:rPr lang="en-US" sz="1800" dirty="0" err="1">
                <a:solidFill>
                  <a:srgbClr val="000066"/>
                </a:solidFill>
                <a:latin typeface="Courier New" pitchFamily="49" charset="0"/>
                <a:ea typeface="Monaco" charset="0"/>
                <a:cs typeface="Courier New" pitchFamily="49" charset="0"/>
                <a:sym typeface="Monaco" charset="0"/>
              </a:rPr>
              <a:t>rdx</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salq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$4, %</a:t>
            </a:r>
            <a:r>
              <a:rPr lang="en-US" sz="1800" dirty="0" err="1">
                <a:solidFill>
                  <a:srgbClr val="000066"/>
                </a:solidFill>
                <a:latin typeface="Courier New" pitchFamily="49" charset="0"/>
                <a:ea typeface="Monaco" charset="0"/>
                <a:cs typeface="Courier New" pitchFamily="49" charset="0"/>
                <a:sym typeface="Monaco" charset="0"/>
              </a:rPr>
              <a:t>rdx</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leaq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4(%</a:t>
            </a:r>
            <a:r>
              <a:rPr lang="en-US" sz="1800" dirty="0" err="1">
                <a:solidFill>
                  <a:srgbClr val="000066"/>
                </a:solidFill>
                <a:latin typeface="Courier New" pitchFamily="49" charset="0"/>
                <a:ea typeface="Monaco" charset="0"/>
                <a:cs typeface="Courier New" pitchFamily="49" charset="0"/>
                <a:sym typeface="Monaco" charset="0"/>
              </a:rPr>
              <a:t>rdi</a:t>
            </a:r>
            <a:r>
              <a:rPr lang="en-US" sz="1800" dirty="0">
                <a:solidFill>
                  <a:srgbClr val="000066"/>
                </a:solidFill>
                <a:latin typeface="Courier New" pitchFamily="49" charset="0"/>
                <a:ea typeface="Monaco" charset="0"/>
                <a:cs typeface="Courier New" pitchFamily="49" charset="0"/>
                <a:sym typeface="Monaco" charset="0"/>
              </a:rPr>
              <a:t>,%</a:t>
            </a:r>
            <a:r>
              <a:rPr lang="en-US" sz="1800" dirty="0" err="1">
                <a:solidFill>
                  <a:srgbClr val="000066"/>
                </a:solidFill>
                <a:latin typeface="Courier New" pitchFamily="49" charset="0"/>
                <a:ea typeface="Monaco" charset="0"/>
                <a:cs typeface="Courier New" pitchFamily="49" charset="0"/>
                <a:sym typeface="Monaco" charset="0"/>
              </a:rPr>
              <a:t>rdx</a:t>
            </a:r>
            <a:r>
              <a:rPr lang="en-US" sz="1800" dirty="0">
                <a:solidFill>
                  <a:srgbClr val="000066"/>
                </a:solidFill>
                <a:latin typeface="Courier New" pitchFamily="49" charset="0"/>
                <a:ea typeface="Monaco" charset="0"/>
                <a:cs typeface="Courier New" pitchFamily="49" charset="0"/>
                <a:sym typeface="Monaco" charset="0"/>
              </a:rPr>
              <a:t>), %</a:t>
            </a:r>
            <a:r>
              <a:rPr lang="en-US" sz="1800" dirty="0" err="1">
                <a:solidFill>
                  <a:srgbClr val="000066"/>
                </a:solidFill>
                <a:latin typeface="Courier New" pitchFamily="49" charset="0"/>
                <a:ea typeface="Monaco" charset="0"/>
                <a:cs typeface="Courier New" pitchFamily="49" charset="0"/>
                <a:sym typeface="Monaco" charset="0"/>
              </a:rPr>
              <a:t>rcx</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imulq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a:t>
            </a:r>
            <a:r>
              <a:rPr lang="en-US" sz="1800" dirty="0" err="1">
                <a:solidFill>
                  <a:srgbClr val="000066"/>
                </a:solidFill>
                <a:latin typeface="Courier New" pitchFamily="49" charset="0"/>
                <a:ea typeface="Monaco" charset="0"/>
                <a:cs typeface="Courier New" pitchFamily="49" charset="0"/>
                <a:sym typeface="Monaco" charset="0"/>
              </a:rPr>
              <a:t>rcx</a:t>
            </a:r>
            <a:r>
              <a:rPr lang="en-US" sz="1800" dirty="0">
                <a:solidFill>
                  <a:srgbClr val="000066"/>
                </a:solidFill>
                <a:latin typeface="Courier New" pitchFamily="49" charset="0"/>
                <a:ea typeface="Monaco" charset="0"/>
                <a:cs typeface="Courier New" pitchFamily="49" charset="0"/>
                <a:sym typeface="Monaco" charset="0"/>
              </a:rPr>
              <a:t>, %</a:t>
            </a:r>
            <a:r>
              <a:rPr lang="en-US" sz="1800" dirty="0" err="1">
                <a:solidFill>
                  <a:srgbClr val="000066"/>
                </a:solidFill>
                <a:latin typeface="Courier New" pitchFamily="49" charset="0"/>
                <a:ea typeface="Monaco" charset="0"/>
                <a:cs typeface="Courier New" pitchFamily="49" charset="0"/>
                <a:sym typeface="Monaco" charset="0"/>
              </a:rPr>
              <a:t>rax</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ret</a:t>
            </a:r>
          </a:p>
        </p:txBody>
      </p:sp>
    </p:spTree>
    <p:extLst>
      <p:ext uri="{BB962C8B-B14F-4D97-AF65-F5344CB8AC3E}">
        <p14:creationId xmlns:p14="http://schemas.microsoft.com/office/powerpoint/2010/main" val="167601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ln/>
        </p:spPr>
        <p:txBody>
          <a:bodyPr/>
          <a:lstStyle/>
          <a:p>
            <a:pPr marL="119063" indent="-119063"/>
            <a:r>
              <a:rPr lang="en-US" dirty="0" smtClean="0"/>
              <a:t>Understanding Arithmetic Expression Example</a:t>
            </a:r>
            <a:endParaRPr lang="en-US" dirty="0"/>
          </a:p>
        </p:txBody>
      </p:sp>
      <p:sp>
        <p:nvSpPr>
          <p:cNvPr id="17412" name="Rectangle 4"/>
          <p:cNvSpPr>
            <a:spLocks/>
          </p:cNvSpPr>
          <p:nvPr/>
        </p:nvSpPr>
        <p:spPr bwMode="auto">
          <a:xfrm>
            <a:off x="152400" y="1752600"/>
            <a:ext cx="3505200" cy="34290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long </a:t>
            </a:r>
            <a:r>
              <a:rPr lang="en-US" sz="1800" dirty="0" err="1">
                <a:solidFill>
                  <a:srgbClr val="000066"/>
                </a:solidFill>
                <a:latin typeface="Courier New" pitchFamily="49" charset="0"/>
                <a:ea typeface="Monaco" charset="0"/>
                <a:cs typeface="Courier New" pitchFamily="49" charset="0"/>
                <a:sym typeface="Monaco" charset="0"/>
              </a:rPr>
              <a:t>arith</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(long x, long y, long z)</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a:t>
            </a:r>
            <a:r>
              <a:rPr lang="en-US" sz="1800" dirty="0">
                <a:solidFill>
                  <a:srgbClr val="FF0000"/>
                </a:solidFill>
                <a:latin typeface="Courier New" pitchFamily="49" charset="0"/>
                <a:ea typeface="Monaco" charset="0"/>
                <a:cs typeface="Courier New" pitchFamily="49" charset="0"/>
                <a:sym typeface="Monaco" charset="0"/>
              </a:rPr>
              <a:t>long t1 = </a:t>
            </a:r>
            <a:r>
              <a:rPr lang="en-US" sz="1800" dirty="0" err="1">
                <a:solidFill>
                  <a:srgbClr val="FF0000"/>
                </a:solidFill>
                <a:latin typeface="Courier New" pitchFamily="49" charset="0"/>
                <a:ea typeface="Monaco" charset="0"/>
                <a:cs typeface="Courier New" pitchFamily="49" charset="0"/>
                <a:sym typeface="Monaco" charset="0"/>
              </a:rPr>
              <a:t>x+y</a:t>
            </a:r>
            <a:r>
              <a:rPr lang="en-US" sz="1800" dirty="0">
                <a:solidFill>
                  <a:srgbClr val="FF0000"/>
                </a:solidFill>
                <a:latin typeface="Courier New" pitchFamily="49" charset="0"/>
                <a:ea typeface="Monaco" charset="0"/>
                <a:cs typeface="Courier New" pitchFamily="49" charset="0"/>
                <a:sym typeface="Monaco"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a:t>
            </a:r>
            <a:r>
              <a:rPr lang="en-US" sz="1800" dirty="0">
                <a:solidFill>
                  <a:srgbClr val="000066">
                    <a:lumMod val="60000"/>
                    <a:lumOff val="40000"/>
                  </a:srgbClr>
                </a:solidFill>
                <a:latin typeface="Courier New" pitchFamily="49" charset="0"/>
                <a:ea typeface="Monaco" charset="0"/>
                <a:cs typeface="Courier New" pitchFamily="49" charset="0"/>
                <a:sym typeface="Monaco" charset="0"/>
              </a:rPr>
              <a:t>long t2 = z+t1;</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t3 = x+4;</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a:t>
            </a:r>
            <a:r>
              <a:rPr lang="en-US" sz="1800" dirty="0">
                <a:solidFill>
                  <a:srgbClr val="003300">
                    <a:lumMod val="75000"/>
                    <a:lumOff val="25000"/>
                  </a:srgbClr>
                </a:solidFill>
                <a:latin typeface="Courier New" pitchFamily="49" charset="0"/>
                <a:ea typeface="Monaco" charset="0"/>
                <a:cs typeface="Courier New" pitchFamily="49" charset="0"/>
                <a:sym typeface="Monaco" charset="0"/>
              </a:rPr>
              <a:t>long t4 = y * 48;</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a:t>
            </a:r>
            <a:r>
              <a:rPr lang="en-US" sz="1800" dirty="0">
                <a:solidFill>
                  <a:srgbClr val="FF00FF"/>
                </a:solidFill>
                <a:latin typeface="Courier New" pitchFamily="49" charset="0"/>
                <a:ea typeface="Monaco" charset="0"/>
                <a:cs typeface="Courier New" pitchFamily="49" charset="0"/>
                <a:sym typeface="Monaco" charset="0"/>
              </a:rPr>
              <a:t>long t5 = t3 + t4;</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long </a:t>
            </a:r>
            <a:r>
              <a:rPr lang="en-US" sz="1800" dirty="0" err="1">
                <a:solidFill>
                  <a:srgbClr val="000066"/>
                </a:solidFill>
                <a:latin typeface="Courier New" pitchFamily="49" charset="0"/>
                <a:ea typeface="Monaco" charset="0"/>
                <a:cs typeface="Courier New" pitchFamily="49" charset="0"/>
                <a:sym typeface="Monaco" charset="0"/>
              </a:rPr>
              <a:t>rval</a:t>
            </a:r>
            <a:r>
              <a:rPr lang="en-US" sz="1800" dirty="0">
                <a:solidFill>
                  <a:srgbClr val="000066"/>
                </a:solidFill>
                <a:latin typeface="Courier New" pitchFamily="49" charset="0"/>
                <a:ea typeface="Monaco" charset="0"/>
                <a:cs typeface="Courier New" pitchFamily="49" charset="0"/>
                <a:sym typeface="Monaco" charset="0"/>
              </a:rPr>
              <a:t> = t2 * t5;</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  return </a:t>
            </a:r>
            <a:r>
              <a:rPr lang="en-US" sz="1800" dirty="0" err="1">
                <a:solidFill>
                  <a:srgbClr val="000066"/>
                </a:solidFill>
                <a:latin typeface="Courier New" pitchFamily="49" charset="0"/>
                <a:ea typeface="Monaco" charset="0"/>
                <a:cs typeface="Courier New" pitchFamily="49" charset="0"/>
                <a:sym typeface="Monaco" charset="0"/>
              </a:rPr>
              <a:t>rval</a:t>
            </a:r>
            <a:r>
              <a:rPr lang="en-US" sz="1800" dirty="0">
                <a:solidFill>
                  <a:srgbClr val="000066"/>
                </a:solidFill>
                <a:latin typeface="Courier New" pitchFamily="49" charset="0"/>
                <a:ea typeface="Monaco" charset="0"/>
                <a:cs typeface="Courier New" pitchFamily="49" charset="0"/>
                <a:sym typeface="Monaco" charset="0"/>
              </a:rPr>
              <a:t>;</a:t>
            </a:r>
          </a:p>
          <a:p>
            <a:pPr algn="l">
              <a:tabLst>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a:solidFill>
                  <a:srgbClr val="000066"/>
                </a:solidFill>
                <a:latin typeface="Courier New" pitchFamily="49" charset="0"/>
                <a:ea typeface="Monaco" charset="0"/>
                <a:cs typeface="Courier New" pitchFamily="49" charset="0"/>
                <a:sym typeface="Monaco" charset="0"/>
              </a:rPr>
              <a:t>}</a:t>
            </a:r>
          </a:p>
        </p:txBody>
      </p:sp>
      <p:sp>
        <p:nvSpPr>
          <p:cNvPr id="17413" name="Rectangle 5"/>
          <p:cNvSpPr>
            <a:spLocks/>
          </p:cNvSpPr>
          <p:nvPr/>
        </p:nvSpPr>
        <p:spPr bwMode="auto">
          <a:xfrm>
            <a:off x="3810000" y="1193800"/>
            <a:ext cx="5181600" cy="2463800"/>
          </a:xfrm>
          <a:prstGeom prst="rect">
            <a:avLst/>
          </a:prstGeom>
          <a:noFill/>
          <a:ln w="12700" cap="flat">
            <a:noFill/>
            <a:miter lim="800000"/>
            <a:headEnd type="none" w="med" len="med"/>
            <a:tailEnd type="none" w="med" len="med"/>
          </a:ln>
        </p:spPr>
        <p:txBody>
          <a:bodyPr lIns="38100" tIns="38100" rIns="38100" bIns="38100"/>
          <a:lstStyle/>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err="1" smtClean="0">
                <a:solidFill>
                  <a:srgbClr val="000066"/>
                </a:solidFill>
                <a:latin typeface="Courier New" pitchFamily="49" charset="0"/>
                <a:ea typeface="Monaco" charset="0"/>
                <a:cs typeface="Courier New" pitchFamily="49" charset="0"/>
                <a:sym typeface="Monaco" charset="0"/>
              </a:rPr>
              <a:t>arith</a:t>
            </a:r>
            <a:r>
              <a:rPr lang="en-US" sz="1800" dirty="0" smtClean="0">
                <a:solidFill>
                  <a:srgbClr val="000066"/>
                </a:solidFill>
                <a:latin typeface="Courier New" pitchFamily="49" charset="0"/>
                <a:ea typeface="Monaco" charset="0"/>
                <a:cs typeface="Courier New" pitchFamily="49" charset="0"/>
                <a:sym typeface="Monaco" charset="0"/>
              </a:rPr>
              <a:t>:</a:t>
            </a: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FF0000"/>
                </a:solidFill>
                <a:latin typeface="Courier New" pitchFamily="49" charset="0"/>
                <a:ea typeface="Monaco" charset="0"/>
                <a:cs typeface="Courier New" pitchFamily="49" charset="0"/>
                <a:sym typeface="Monaco" charset="0"/>
              </a:rPr>
              <a:t>leaq</a:t>
            </a:r>
            <a:r>
              <a:rPr lang="en-US" sz="1800" dirty="0" smtClean="0">
                <a:solidFill>
                  <a:srgbClr val="FF0000"/>
                </a:solidFill>
                <a:latin typeface="Courier New" pitchFamily="49" charset="0"/>
                <a:ea typeface="Monaco" charset="0"/>
                <a:cs typeface="Courier New" pitchFamily="49" charset="0"/>
                <a:sym typeface="Monaco" charset="0"/>
              </a:rPr>
              <a:t>    </a:t>
            </a:r>
            <a:r>
              <a:rPr lang="en-US" sz="1800" dirty="0">
                <a:solidFill>
                  <a:srgbClr val="FF0000"/>
                </a:solidFill>
                <a:latin typeface="Courier New" pitchFamily="49" charset="0"/>
                <a:ea typeface="Monaco" charset="0"/>
                <a:cs typeface="Courier New" pitchFamily="49" charset="0"/>
                <a:sym typeface="Monaco" charset="0"/>
              </a:rPr>
              <a:t>(%</a:t>
            </a:r>
            <a:r>
              <a:rPr lang="en-US" sz="1800" dirty="0" err="1">
                <a:solidFill>
                  <a:srgbClr val="FF0000"/>
                </a:solidFill>
                <a:latin typeface="Courier New" pitchFamily="49" charset="0"/>
                <a:ea typeface="Monaco" charset="0"/>
                <a:cs typeface="Courier New" pitchFamily="49" charset="0"/>
                <a:sym typeface="Monaco" charset="0"/>
              </a:rPr>
              <a:t>rdi</a:t>
            </a:r>
            <a:r>
              <a:rPr lang="en-US" sz="1800" dirty="0">
                <a:solidFill>
                  <a:srgbClr val="FF0000"/>
                </a:solidFill>
                <a:latin typeface="Courier New" pitchFamily="49" charset="0"/>
                <a:ea typeface="Monaco" charset="0"/>
                <a:cs typeface="Courier New" pitchFamily="49" charset="0"/>
                <a:sym typeface="Monaco" charset="0"/>
              </a:rPr>
              <a:t>,%</a:t>
            </a:r>
            <a:r>
              <a:rPr lang="en-US" sz="1800" dirty="0" err="1">
                <a:solidFill>
                  <a:srgbClr val="FF0000"/>
                </a:solidFill>
                <a:latin typeface="Courier New" pitchFamily="49" charset="0"/>
                <a:ea typeface="Monaco" charset="0"/>
                <a:cs typeface="Courier New" pitchFamily="49" charset="0"/>
                <a:sym typeface="Monaco" charset="0"/>
              </a:rPr>
              <a:t>rsi</a:t>
            </a:r>
            <a:r>
              <a:rPr lang="en-US" sz="1800" dirty="0">
                <a:solidFill>
                  <a:srgbClr val="FF0000"/>
                </a:solidFill>
                <a:latin typeface="Courier New" pitchFamily="49" charset="0"/>
                <a:ea typeface="Monaco" charset="0"/>
                <a:cs typeface="Courier New" pitchFamily="49" charset="0"/>
                <a:sym typeface="Monaco" charset="0"/>
              </a:rPr>
              <a:t>), %</a:t>
            </a:r>
            <a:r>
              <a:rPr lang="en-US" sz="1800" dirty="0" err="1" smtClean="0">
                <a:solidFill>
                  <a:srgbClr val="FF0000"/>
                </a:solidFill>
                <a:latin typeface="Courier New" pitchFamily="49" charset="0"/>
                <a:ea typeface="Monaco" charset="0"/>
                <a:cs typeface="Courier New" pitchFamily="49" charset="0"/>
                <a:sym typeface="Monaco" charset="0"/>
              </a:rPr>
              <a:t>rax</a:t>
            </a:r>
            <a:r>
              <a:rPr lang="en-US" sz="1800" dirty="0" smtClean="0">
                <a:solidFill>
                  <a:srgbClr val="FF0000"/>
                </a:solidFill>
                <a:latin typeface="Courier New" pitchFamily="49" charset="0"/>
                <a:ea typeface="Monaco" charset="0"/>
                <a:cs typeface="Courier New" pitchFamily="49" charset="0"/>
                <a:sym typeface="Monaco" charset="0"/>
              </a:rPr>
              <a:t>   # t1</a:t>
            </a:r>
            <a:endParaRPr lang="en-US" sz="1800" dirty="0">
              <a:solidFill>
                <a:srgbClr val="FF0000"/>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A0AFF"/>
                </a:solidFill>
                <a:latin typeface="Courier New" pitchFamily="49" charset="0"/>
                <a:ea typeface="Monaco" charset="0"/>
                <a:cs typeface="Courier New" pitchFamily="49" charset="0"/>
                <a:sym typeface="Monaco" charset="0"/>
              </a:rPr>
              <a:t>addq</a:t>
            </a:r>
            <a:r>
              <a:rPr lang="en-US" sz="1800" dirty="0" smtClean="0">
                <a:solidFill>
                  <a:srgbClr val="0A0AFF"/>
                </a:solidFill>
                <a:latin typeface="Courier New" pitchFamily="49" charset="0"/>
                <a:ea typeface="Monaco" charset="0"/>
                <a:cs typeface="Courier New" pitchFamily="49" charset="0"/>
                <a:sym typeface="Monaco" charset="0"/>
              </a:rPr>
              <a:t>    </a:t>
            </a:r>
            <a:r>
              <a:rPr lang="en-US" sz="1800" dirty="0">
                <a:solidFill>
                  <a:srgbClr val="0A0AFF"/>
                </a:solidFill>
                <a:latin typeface="Courier New" pitchFamily="49" charset="0"/>
                <a:ea typeface="Monaco" charset="0"/>
                <a:cs typeface="Courier New" pitchFamily="49" charset="0"/>
                <a:sym typeface="Monaco" charset="0"/>
              </a:rPr>
              <a:t>%</a:t>
            </a:r>
            <a:r>
              <a:rPr lang="en-US" sz="1800" dirty="0" err="1">
                <a:solidFill>
                  <a:srgbClr val="0A0AFF"/>
                </a:solidFill>
                <a:latin typeface="Courier New" pitchFamily="49" charset="0"/>
                <a:ea typeface="Monaco" charset="0"/>
                <a:cs typeface="Courier New" pitchFamily="49" charset="0"/>
                <a:sym typeface="Monaco" charset="0"/>
              </a:rPr>
              <a:t>rdx</a:t>
            </a:r>
            <a:r>
              <a:rPr lang="en-US" sz="1800" dirty="0">
                <a:solidFill>
                  <a:srgbClr val="0A0AFF"/>
                </a:solidFill>
                <a:latin typeface="Courier New" pitchFamily="49" charset="0"/>
                <a:ea typeface="Monaco" charset="0"/>
                <a:cs typeface="Courier New" pitchFamily="49" charset="0"/>
                <a:sym typeface="Monaco" charset="0"/>
              </a:rPr>
              <a:t>, %</a:t>
            </a:r>
            <a:r>
              <a:rPr lang="en-US" sz="1800" dirty="0" err="1" smtClean="0">
                <a:solidFill>
                  <a:srgbClr val="0A0AFF"/>
                </a:solidFill>
                <a:latin typeface="Courier New" pitchFamily="49" charset="0"/>
                <a:ea typeface="Monaco" charset="0"/>
                <a:cs typeface="Courier New" pitchFamily="49" charset="0"/>
                <a:sym typeface="Monaco" charset="0"/>
              </a:rPr>
              <a:t>rax</a:t>
            </a:r>
            <a:r>
              <a:rPr lang="en-US" sz="1800" dirty="0" smtClean="0">
                <a:solidFill>
                  <a:srgbClr val="0A0AFF"/>
                </a:solidFill>
                <a:latin typeface="Courier New" pitchFamily="49" charset="0"/>
                <a:ea typeface="Monaco" charset="0"/>
                <a:cs typeface="Courier New" pitchFamily="49" charset="0"/>
                <a:sym typeface="Monaco" charset="0"/>
              </a:rPr>
              <a:t>          # t2</a:t>
            </a:r>
            <a:endParaRPr lang="en-US" sz="1800" dirty="0">
              <a:solidFill>
                <a:srgbClr val="0A0AFF"/>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A600"/>
                </a:solidFill>
                <a:latin typeface="Courier New" pitchFamily="49" charset="0"/>
                <a:ea typeface="Monaco" charset="0"/>
                <a:cs typeface="Courier New" pitchFamily="49" charset="0"/>
                <a:sym typeface="Monaco" charset="0"/>
              </a:rPr>
              <a:t>leaq</a:t>
            </a:r>
            <a:r>
              <a:rPr lang="en-US" sz="1800" dirty="0" smtClean="0">
                <a:solidFill>
                  <a:srgbClr val="00A600"/>
                </a:solidFill>
                <a:latin typeface="Courier New" pitchFamily="49" charset="0"/>
                <a:ea typeface="Monaco" charset="0"/>
                <a:cs typeface="Courier New" pitchFamily="49" charset="0"/>
                <a:sym typeface="Monaco" charset="0"/>
              </a:rPr>
              <a:t>    </a:t>
            </a:r>
            <a:r>
              <a:rPr lang="en-US" sz="1800" dirty="0">
                <a:solidFill>
                  <a:srgbClr val="00A600"/>
                </a:solidFill>
                <a:latin typeface="Courier New" pitchFamily="49" charset="0"/>
                <a:ea typeface="Monaco" charset="0"/>
                <a:cs typeface="Courier New" pitchFamily="49" charset="0"/>
                <a:sym typeface="Monaco" charset="0"/>
              </a:rPr>
              <a:t>(%rsi,%rsi,2), %</a:t>
            </a:r>
            <a:r>
              <a:rPr lang="en-US" sz="1800" dirty="0" err="1">
                <a:solidFill>
                  <a:srgbClr val="00A600"/>
                </a:solidFill>
                <a:latin typeface="Courier New" pitchFamily="49" charset="0"/>
                <a:ea typeface="Monaco" charset="0"/>
                <a:cs typeface="Courier New" pitchFamily="49" charset="0"/>
                <a:sym typeface="Monaco" charset="0"/>
              </a:rPr>
              <a:t>rdx</a:t>
            </a:r>
            <a:endParaRPr lang="en-US" sz="1800" dirty="0">
              <a:solidFill>
                <a:srgbClr val="00A600"/>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A600"/>
                </a:solidFill>
                <a:latin typeface="Courier New" pitchFamily="49" charset="0"/>
                <a:ea typeface="Monaco" charset="0"/>
                <a:cs typeface="Courier New" pitchFamily="49" charset="0"/>
                <a:sym typeface="Monaco" charset="0"/>
              </a:rPr>
              <a:t>  </a:t>
            </a:r>
            <a:r>
              <a:rPr lang="en-US" sz="1800" dirty="0" err="1" smtClean="0">
                <a:solidFill>
                  <a:srgbClr val="00A600"/>
                </a:solidFill>
                <a:latin typeface="Courier New" pitchFamily="49" charset="0"/>
                <a:ea typeface="Monaco" charset="0"/>
                <a:cs typeface="Courier New" pitchFamily="49" charset="0"/>
                <a:sym typeface="Monaco" charset="0"/>
              </a:rPr>
              <a:t>salq</a:t>
            </a:r>
            <a:r>
              <a:rPr lang="en-US" sz="1800" dirty="0" smtClean="0">
                <a:solidFill>
                  <a:srgbClr val="00A600"/>
                </a:solidFill>
                <a:latin typeface="Courier New" pitchFamily="49" charset="0"/>
                <a:ea typeface="Monaco" charset="0"/>
                <a:cs typeface="Courier New" pitchFamily="49" charset="0"/>
                <a:sym typeface="Monaco" charset="0"/>
              </a:rPr>
              <a:t>    </a:t>
            </a:r>
            <a:r>
              <a:rPr lang="en-US" sz="1800" dirty="0">
                <a:solidFill>
                  <a:srgbClr val="00A600"/>
                </a:solidFill>
                <a:latin typeface="Courier New" pitchFamily="49" charset="0"/>
                <a:ea typeface="Monaco" charset="0"/>
                <a:cs typeface="Courier New" pitchFamily="49" charset="0"/>
                <a:sym typeface="Monaco" charset="0"/>
              </a:rPr>
              <a:t>$4, %</a:t>
            </a:r>
            <a:r>
              <a:rPr lang="en-US" sz="1800" dirty="0" err="1" smtClean="0">
                <a:solidFill>
                  <a:srgbClr val="00A600"/>
                </a:solidFill>
                <a:latin typeface="Courier New" pitchFamily="49" charset="0"/>
                <a:ea typeface="Monaco" charset="0"/>
                <a:cs typeface="Courier New" pitchFamily="49" charset="0"/>
                <a:sym typeface="Monaco" charset="0"/>
              </a:rPr>
              <a:t>rdx</a:t>
            </a:r>
            <a:r>
              <a:rPr lang="en-US" sz="1800" dirty="0" smtClean="0">
                <a:solidFill>
                  <a:srgbClr val="00A600"/>
                </a:solidFill>
                <a:latin typeface="Courier New" pitchFamily="49" charset="0"/>
                <a:ea typeface="Monaco" charset="0"/>
                <a:cs typeface="Courier New" pitchFamily="49" charset="0"/>
                <a:sym typeface="Monaco" charset="0"/>
              </a:rPr>
              <a:t>            # t4</a:t>
            </a:r>
            <a:endParaRPr lang="en-US" sz="1800" dirty="0">
              <a:solidFill>
                <a:srgbClr val="00A600"/>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FF00FF"/>
                </a:solidFill>
                <a:latin typeface="Courier New" pitchFamily="49" charset="0"/>
                <a:ea typeface="Monaco" charset="0"/>
                <a:cs typeface="Courier New" pitchFamily="49" charset="0"/>
                <a:sym typeface="Monaco" charset="0"/>
              </a:rPr>
              <a:t>leaq</a:t>
            </a:r>
            <a:r>
              <a:rPr lang="en-US" sz="1800" dirty="0" smtClean="0">
                <a:solidFill>
                  <a:srgbClr val="FF00FF"/>
                </a:solidFill>
                <a:latin typeface="Courier New" pitchFamily="49" charset="0"/>
                <a:ea typeface="Monaco" charset="0"/>
                <a:cs typeface="Courier New" pitchFamily="49" charset="0"/>
                <a:sym typeface="Monaco" charset="0"/>
              </a:rPr>
              <a:t>    </a:t>
            </a:r>
            <a:r>
              <a:rPr lang="en-US" sz="1800" dirty="0">
                <a:solidFill>
                  <a:srgbClr val="FF00FF"/>
                </a:solidFill>
                <a:latin typeface="Courier New" pitchFamily="49" charset="0"/>
                <a:ea typeface="Monaco" charset="0"/>
                <a:cs typeface="Courier New" pitchFamily="49" charset="0"/>
                <a:sym typeface="Monaco" charset="0"/>
              </a:rPr>
              <a:t>4(%</a:t>
            </a:r>
            <a:r>
              <a:rPr lang="en-US" sz="1800" dirty="0" err="1">
                <a:solidFill>
                  <a:srgbClr val="FF00FF"/>
                </a:solidFill>
                <a:latin typeface="Courier New" pitchFamily="49" charset="0"/>
                <a:ea typeface="Monaco" charset="0"/>
                <a:cs typeface="Courier New" pitchFamily="49" charset="0"/>
                <a:sym typeface="Monaco" charset="0"/>
              </a:rPr>
              <a:t>rdi</a:t>
            </a:r>
            <a:r>
              <a:rPr lang="en-US" sz="1800" dirty="0">
                <a:solidFill>
                  <a:srgbClr val="FF00FF"/>
                </a:solidFill>
                <a:latin typeface="Courier New" pitchFamily="49" charset="0"/>
                <a:ea typeface="Monaco" charset="0"/>
                <a:cs typeface="Courier New" pitchFamily="49" charset="0"/>
                <a:sym typeface="Monaco" charset="0"/>
              </a:rPr>
              <a:t>,%</a:t>
            </a:r>
            <a:r>
              <a:rPr lang="en-US" sz="1800" dirty="0" err="1">
                <a:solidFill>
                  <a:srgbClr val="FF00FF"/>
                </a:solidFill>
                <a:latin typeface="Courier New" pitchFamily="49" charset="0"/>
                <a:ea typeface="Monaco" charset="0"/>
                <a:cs typeface="Courier New" pitchFamily="49" charset="0"/>
                <a:sym typeface="Monaco" charset="0"/>
              </a:rPr>
              <a:t>rdx</a:t>
            </a:r>
            <a:r>
              <a:rPr lang="en-US" sz="1800" dirty="0">
                <a:solidFill>
                  <a:srgbClr val="FF00FF"/>
                </a:solidFill>
                <a:latin typeface="Courier New" pitchFamily="49" charset="0"/>
                <a:ea typeface="Monaco" charset="0"/>
                <a:cs typeface="Courier New" pitchFamily="49" charset="0"/>
                <a:sym typeface="Monaco" charset="0"/>
              </a:rPr>
              <a:t>), %</a:t>
            </a:r>
            <a:r>
              <a:rPr lang="en-US" sz="1800" dirty="0" err="1" smtClean="0">
                <a:solidFill>
                  <a:srgbClr val="FF00FF"/>
                </a:solidFill>
                <a:latin typeface="Courier New" pitchFamily="49" charset="0"/>
                <a:ea typeface="Monaco" charset="0"/>
                <a:cs typeface="Courier New" pitchFamily="49" charset="0"/>
                <a:sym typeface="Monaco" charset="0"/>
              </a:rPr>
              <a:t>rcx</a:t>
            </a:r>
            <a:r>
              <a:rPr lang="en-US" sz="1800" dirty="0" smtClean="0">
                <a:solidFill>
                  <a:srgbClr val="FF00FF"/>
                </a:solidFill>
                <a:latin typeface="Courier New" pitchFamily="49" charset="0"/>
                <a:ea typeface="Monaco" charset="0"/>
                <a:cs typeface="Courier New" pitchFamily="49" charset="0"/>
                <a:sym typeface="Monaco" charset="0"/>
              </a:rPr>
              <a:t>  # t5</a:t>
            </a:r>
            <a:endParaRPr lang="en-US" sz="1800" dirty="0">
              <a:solidFill>
                <a:srgbClr val="FF00FF"/>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imulq</a:t>
            </a:r>
            <a:r>
              <a:rPr lang="en-US" sz="1800" dirty="0" smtClean="0">
                <a:solidFill>
                  <a:srgbClr val="000066"/>
                </a:solidFill>
                <a:latin typeface="Courier New" pitchFamily="49" charset="0"/>
                <a:ea typeface="Monaco" charset="0"/>
                <a:cs typeface="Courier New" pitchFamily="49" charset="0"/>
                <a:sym typeface="Monaco" charset="0"/>
              </a:rPr>
              <a:t>   </a:t>
            </a:r>
            <a:r>
              <a:rPr lang="en-US" sz="1800" dirty="0">
                <a:solidFill>
                  <a:srgbClr val="000066"/>
                </a:solidFill>
                <a:latin typeface="Courier New" pitchFamily="49" charset="0"/>
                <a:ea typeface="Monaco" charset="0"/>
                <a:cs typeface="Courier New" pitchFamily="49" charset="0"/>
                <a:sym typeface="Monaco" charset="0"/>
              </a:rPr>
              <a:t>%</a:t>
            </a:r>
            <a:r>
              <a:rPr lang="en-US" sz="1800" dirty="0" err="1">
                <a:solidFill>
                  <a:srgbClr val="000066"/>
                </a:solidFill>
                <a:latin typeface="Courier New" pitchFamily="49" charset="0"/>
                <a:ea typeface="Monaco" charset="0"/>
                <a:cs typeface="Courier New" pitchFamily="49" charset="0"/>
                <a:sym typeface="Monaco" charset="0"/>
              </a:rPr>
              <a:t>rcx</a:t>
            </a:r>
            <a:r>
              <a:rPr lang="en-US" sz="1800" dirty="0">
                <a:solidFill>
                  <a:srgbClr val="000066"/>
                </a:solidFill>
                <a:latin typeface="Courier New" pitchFamily="49" charset="0"/>
                <a:ea typeface="Monaco" charset="0"/>
                <a:cs typeface="Courier New" pitchFamily="49" charset="0"/>
                <a:sym typeface="Monaco" charset="0"/>
              </a:rPr>
              <a:t>, %</a:t>
            </a:r>
            <a:r>
              <a:rPr lang="en-US" sz="1800" dirty="0" err="1" smtClean="0">
                <a:solidFill>
                  <a:srgbClr val="000066"/>
                </a:solidFill>
                <a:latin typeface="Courier New" pitchFamily="49" charset="0"/>
                <a:ea typeface="Monaco" charset="0"/>
                <a:cs typeface="Courier New" pitchFamily="49" charset="0"/>
                <a:sym typeface="Monaco" charset="0"/>
              </a:rPr>
              <a:t>rax</a:t>
            </a:r>
            <a:r>
              <a:rPr lang="en-US" sz="1800" dirty="0" smtClean="0">
                <a:solidFill>
                  <a:srgbClr val="000066"/>
                </a:solidFill>
                <a:latin typeface="Courier New" pitchFamily="49" charset="0"/>
                <a:ea typeface="Monaco" charset="0"/>
                <a:cs typeface="Courier New" pitchFamily="49" charset="0"/>
                <a:sym typeface="Monaco" charset="0"/>
              </a:rPr>
              <a:t>          # </a:t>
            </a:r>
            <a:r>
              <a:rPr lang="en-US" sz="1800" dirty="0" err="1" smtClean="0">
                <a:solidFill>
                  <a:srgbClr val="000066"/>
                </a:solidFill>
                <a:latin typeface="Courier New" pitchFamily="49" charset="0"/>
                <a:ea typeface="Monaco" charset="0"/>
                <a:cs typeface="Courier New" pitchFamily="49" charset="0"/>
                <a:sym typeface="Monaco" charset="0"/>
              </a:rPr>
              <a:t>rval</a:t>
            </a:r>
            <a:endParaRPr lang="en-US" sz="1800" dirty="0">
              <a:solidFill>
                <a:srgbClr val="000066"/>
              </a:solidFill>
              <a:latin typeface="Courier New" pitchFamily="49" charset="0"/>
              <a:ea typeface="Monaco" charset="0"/>
              <a:cs typeface="Courier New" pitchFamily="49" charset="0"/>
              <a:sym typeface="Monaco" charset="0"/>
            </a:endParaRPr>
          </a:p>
          <a:p>
            <a:pPr algn="l">
              <a:tabLst>
                <a:tab pos="346075" algn="l"/>
                <a:tab pos="457200" algn="l"/>
                <a:tab pos="1201738"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 pos="457200" algn="l"/>
                <a:tab pos="1485900" algn="l"/>
              </a:tabLst>
            </a:pPr>
            <a:r>
              <a:rPr lang="en-US" sz="1800" dirty="0" smtClean="0">
                <a:solidFill>
                  <a:srgbClr val="000066"/>
                </a:solidFill>
                <a:latin typeface="Courier New" pitchFamily="49" charset="0"/>
                <a:ea typeface="Monaco" charset="0"/>
                <a:cs typeface="Courier New" pitchFamily="49" charset="0"/>
                <a:sym typeface="Monaco" charset="0"/>
              </a:rPr>
              <a:t>  ret</a:t>
            </a:r>
          </a:p>
        </p:txBody>
      </p:sp>
      <p:graphicFrame>
        <p:nvGraphicFramePr>
          <p:cNvPr id="9" name="Table 8"/>
          <p:cNvGraphicFramePr>
            <a:graphicFrameLocks noGrp="1"/>
          </p:cNvGraphicFramePr>
          <p:nvPr>
            <p:extLst>
              <p:ext uri="{D42A27DB-BD31-4B8C-83A1-F6EECF244321}">
                <p14:modId xmlns:p14="http://schemas.microsoft.com/office/powerpoint/2010/main" val="3987751748"/>
              </p:ext>
            </p:extLst>
          </p:nvPr>
        </p:nvGraphicFramePr>
        <p:xfrm>
          <a:off x="4648200" y="3733800"/>
          <a:ext cx="3352800" cy="2667000"/>
        </p:xfrm>
        <a:graphic>
          <a:graphicData uri="http://schemas.openxmlformats.org/drawingml/2006/table">
            <a:tbl>
              <a:tblPr firstRow="1" bandRow="1"/>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lvl1pPr marL="0" algn="l" defTabSz="914400" rtl="0" eaLnBrk="1" latinLnBrk="0" hangingPunct="1">
                        <a:defRPr sz="1800" b="1" kern="1200">
                          <a:solidFill>
                            <a:schemeClr val="lt1"/>
                          </a:solidFill>
                          <a:latin typeface="Calibri Bold"/>
                          <a:ea typeface="ヒラギノ角ゴ ProN W6"/>
                          <a:cs typeface="ヒラギノ角ゴ ProN W6"/>
                        </a:defRPr>
                      </a:lvl1pPr>
                      <a:lvl2pPr marL="457200" algn="l" defTabSz="914400" rtl="0" eaLnBrk="1" latinLnBrk="0" hangingPunct="1">
                        <a:defRPr sz="1800" b="1" kern="1200">
                          <a:solidFill>
                            <a:schemeClr val="lt1"/>
                          </a:solidFill>
                          <a:latin typeface="Calibri Bold"/>
                          <a:ea typeface="ヒラギノ角ゴ ProN W6"/>
                          <a:cs typeface="ヒラギノ角ゴ ProN W6"/>
                        </a:defRPr>
                      </a:lvl2pPr>
                      <a:lvl3pPr marL="914400" algn="l" defTabSz="914400" rtl="0" eaLnBrk="1" latinLnBrk="0" hangingPunct="1">
                        <a:defRPr sz="1800" b="1" kern="1200">
                          <a:solidFill>
                            <a:schemeClr val="lt1"/>
                          </a:solidFill>
                          <a:latin typeface="Calibri Bold"/>
                          <a:ea typeface="ヒラギノ角ゴ ProN W6"/>
                          <a:cs typeface="ヒラギノ角ゴ ProN W6"/>
                        </a:defRPr>
                      </a:lvl3pPr>
                      <a:lvl4pPr marL="1371600" algn="l" defTabSz="914400" rtl="0" eaLnBrk="1" latinLnBrk="0" hangingPunct="1">
                        <a:defRPr sz="1800" b="1" kern="1200">
                          <a:solidFill>
                            <a:schemeClr val="lt1"/>
                          </a:solidFill>
                          <a:latin typeface="Calibri Bold"/>
                          <a:ea typeface="ヒラギノ角ゴ ProN W6"/>
                          <a:cs typeface="ヒラギノ角ゴ ProN W6"/>
                        </a:defRPr>
                      </a:lvl4pPr>
                      <a:lvl5pPr marL="1828800" algn="l" defTabSz="914400" rtl="0" eaLnBrk="1" latinLnBrk="0" hangingPunct="1">
                        <a:defRPr sz="1800" b="1" kern="1200">
                          <a:solidFill>
                            <a:schemeClr val="lt1"/>
                          </a:solidFill>
                          <a:latin typeface="Calibri Bold"/>
                          <a:ea typeface="ヒラギノ角ゴ ProN W6"/>
                          <a:cs typeface="ヒラギノ角ゴ ProN W6"/>
                        </a:defRPr>
                      </a:lvl5pPr>
                      <a:lvl6pPr marL="2286000" algn="l" defTabSz="914400" rtl="0" eaLnBrk="1" latinLnBrk="0" hangingPunct="1">
                        <a:defRPr sz="1800" b="1" kern="1200">
                          <a:solidFill>
                            <a:schemeClr val="lt1"/>
                          </a:solidFill>
                          <a:latin typeface="Calibri Bold"/>
                          <a:ea typeface="ヒラギノ角ゴ ProN W6"/>
                          <a:cs typeface="ヒラギノ角ゴ ProN W6"/>
                        </a:defRPr>
                      </a:lvl6pPr>
                      <a:lvl7pPr marL="2743200" algn="l" defTabSz="914400" rtl="0" eaLnBrk="1" latinLnBrk="0" hangingPunct="1">
                        <a:defRPr sz="1800" b="1" kern="1200">
                          <a:solidFill>
                            <a:schemeClr val="lt1"/>
                          </a:solidFill>
                          <a:latin typeface="Calibri Bold"/>
                          <a:ea typeface="ヒラギノ角ゴ ProN W6"/>
                          <a:cs typeface="ヒラギノ角ゴ ProN W6"/>
                        </a:defRPr>
                      </a:lvl7pPr>
                      <a:lvl8pPr marL="3200400" algn="l" defTabSz="914400" rtl="0" eaLnBrk="1" latinLnBrk="0" hangingPunct="1">
                        <a:defRPr sz="1800" b="1" kern="1200">
                          <a:solidFill>
                            <a:schemeClr val="lt1"/>
                          </a:solidFill>
                          <a:latin typeface="Calibri Bold"/>
                          <a:ea typeface="ヒラギノ角ゴ ProN W6"/>
                          <a:cs typeface="ヒラギノ角ゴ ProN W6"/>
                        </a:defRPr>
                      </a:lvl8pPr>
                      <a:lvl9pPr marL="3657600" algn="l" defTabSz="914400" rtl="0" eaLnBrk="1" latinLnBrk="0" hangingPunct="1">
                        <a:defRPr sz="1800" b="1" kern="1200">
                          <a:solidFill>
                            <a:schemeClr val="lt1"/>
                          </a:solidFill>
                          <a:latin typeface="Calibri Bold"/>
                          <a:ea typeface="ヒラギノ角ゴ ProN W6"/>
                          <a:cs typeface="ヒラギノ角ゴ ProN W6"/>
                        </a:defRPr>
                      </a:lvl9pPr>
                    </a:lstStyle>
                    <a:p>
                      <a:r>
                        <a:rPr lang="en-US" dirty="0" smtClean="0">
                          <a:latin typeface="Calibri"/>
                          <a:cs typeface="Calibri"/>
                        </a:rPr>
                        <a:t>Register</a:t>
                      </a:r>
                      <a:endParaRPr lang="en-US" dirty="0">
                        <a:latin typeface="Calibri"/>
                        <a:cs typeface="Calibri"/>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90000"/>
                    </a:solidFill>
                  </a:tcPr>
                </a:tc>
                <a:tc>
                  <a:txBody>
                    <a:bodyPr/>
                    <a:lstStyle>
                      <a:lvl1pPr marL="0" algn="l" defTabSz="914400" rtl="0" eaLnBrk="1" latinLnBrk="0" hangingPunct="1">
                        <a:defRPr sz="1800" b="1" kern="1200">
                          <a:solidFill>
                            <a:schemeClr val="lt1"/>
                          </a:solidFill>
                          <a:latin typeface="Calibri Bold"/>
                          <a:ea typeface="ヒラギノ角ゴ ProN W6"/>
                          <a:cs typeface="ヒラギノ角ゴ ProN W6"/>
                        </a:defRPr>
                      </a:lvl1pPr>
                      <a:lvl2pPr marL="457200" algn="l" defTabSz="914400" rtl="0" eaLnBrk="1" latinLnBrk="0" hangingPunct="1">
                        <a:defRPr sz="1800" b="1" kern="1200">
                          <a:solidFill>
                            <a:schemeClr val="lt1"/>
                          </a:solidFill>
                          <a:latin typeface="Calibri Bold"/>
                          <a:ea typeface="ヒラギノ角ゴ ProN W6"/>
                          <a:cs typeface="ヒラギノ角ゴ ProN W6"/>
                        </a:defRPr>
                      </a:lvl2pPr>
                      <a:lvl3pPr marL="914400" algn="l" defTabSz="914400" rtl="0" eaLnBrk="1" latinLnBrk="0" hangingPunct="1">
                        <a:defRPr sz="1800" b="1" kern="1200">
                          <a:solidFill>
                            <a:schemeClr val="lt1"/>
                          </a:solidFill>
                          <a:latin typeface="Calibri Bold"/>
                          <a:ea typeface="ヒラギノ角ゴ ProN W6"/>
                          <a:cs typeface="ヒラギノ角ゴ ProN W6"/>
                        </a:defRPr>
                      </a:lvl3pPr>
                      <a:lvl4pPr marL="1371600" algn="l" defTabSz="914400" rtl="0" eaLnBrk="1" latinLnBrk="0" hangingPunct="1">
                        <a:defRPr sz="1800" b="1" kern="1200">
                          <a:solidFill>
                            <a:schemeClr val="lt1"/>
                          </a:solidFill>
                          <a:latin typeface="Calibri Bold"/>
                          <a:ea typeface="ヒラギノ角ゴ ProN W6"/>
                          <a:cs typeface="ヒラギノ角ゴ ProN W6"/>
                        </a:defRPr>
                      </a:lvl4pPr>
                      <a:lvl5pPr marL="1828800" algn="l" defTabSz="914400" rtl="0" eaLnBrk="1" latinLnBrk="0" hangingPunct="1">
                        <a:defRPr sz="1800" b="1" kern="1200">
                          <a:solidFill>
                            <a:schemeClr val="lt1"/>
                          </a:solidFill>
                          <a:latin typeface="Calibri Bold"/>
                          <a:ea typeface="ヒラギノ角ゴ ProN W6"/>
                          <a:cs typeface="ヒラギノ角ゴ ProN W6"/>
                        </a:defRPr>
                      </a:lvl5pPr>
                      <a:lvl6pPr marL="2286000" algn="l" defTabSz="914400" rtl="0" eaLnBrk="1" latinLnBrk="0" hangingPunct="1">
                        <a:defRPr sz="1800" b="1" kern="1200">
                          <a:solidFill>
                            <a:schemeClr val="lt1"/>
                          </a:solidFill>
                          <a:latin typeface="Calibri Bold"/>
                          <a:ea typeface="ヒラギノ角ゴ ProN W6"/>
                          <a:cs typeface="ヒラギノ角ゴ ProN W6"/>
                        </a:defRPr>
                      </a:lvl6pPr>
                      <a:lvl7pPr marL="2743200" algn="l" defTabSz="914400" rtl="0" eaLnBrk="1" latinLnBrk="0" hangingPunct="1">
                        <a:defRPr sz="1800" b="1" kern="1200">
                          <a:solidFill>
                            <a:schemeClr val="lt1"/>
                          </a:solidFill>
                          <a:latin typeface="Calibri Bold"/>
                          <a:ea typeface="ヒラギノ角ゴ ProN W6"/>
                          <a:cs typeface="ヒラギノ角ゴ ProN W6"/>
                        </a:defRPr>
                      </a:lvl7pPr>
                      <a:lvl8pPr marL="3200400" algn="l" defTabSz="914400" rtl="0" eaLnBrk="1" latinLnBrk="0" hangingPunct="1">
                        <a:defRPr sz="1800" b="1" kern="1200">
                          <a:solidFill>
                            <a:schemeClr val="lt1"/>
                          </a:solidFill>
                          <a:latin typeface="Calibri Bold"/>
                          <a:ea typeface="ヒラギノ角ゴ ProN W6"/>
                          <a:cs typeface="ヒラギノ角ゴ ProN W6"/>
                        </a:defRPr>
                      </a:lvl8pPr>
                      <a:lvl9pPr marL="3657600" algn="l" defTabSz="914400" rtl="0" eaLnBrk="1" latinLnBrk="0" hangingPunct="1">
                        <a:defRPr sz="1800" b="1" kern="1200">
                          <a:solidFill>
                            <a:schemeClr val="lt1"/>
                          </a:solidFill>
                          <a:latin typeface="Calibri Bold"/>
                          <a:ea typeface="ヒラギノ角ゴ ProN W6"/>
                          <a:cs typeface="ヒラギノ角ゴ ProN W6"/>
                        </a:defRPr>
                      </a:lvl9pPr>
                    </a:lstStyle>
                    <a:p>
                      <a:r>
                        <a:rPr lang="en-US" dirty="0" smtClean="0">
                          <a:latin typeface="Calibri"/>
                          <a:cs typeface="Calibri"/>
                        </a:rPr>
                        <a:t>Use(s)</a:t>
                      </a:r>
                      <a:endParaRPr lang="en-US" dirty="0">
                        <a:latin typeface="Calibri"/>
                        <a:cs typeface="Calibri"/>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90000"/>
                    </a:solidFill>
                  </a:tcPr>
                </a:tc>
                <a:extLst>
                  <a:ext uri="{0D108BD9-81ED-4DB2-BD59-A6C34878D82A}">
                    <a16:rowId xmlns:a16="http://schemas.microsoft.com/office/drawing/2014/main" xmlns="" val="10000"/>
                  </a:ext>
                </a:extLst>
              </a:tr>
              <a:tr h="381000">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40000"/>
                      </a:srgbClr>
                    </a:solidFill>
                  </a:tcPr>
                </a:tc>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40000"/>
                      </a:srgbClr>
                    </a:solidFill>
                  </a:tcPr>
                </a:tc>
                <a:extLst>
                  <a:ext uri="{0D108BD9-81ED-4DB2-BD59-A6C34878D82A}">
                    <a16:rowId xmlns:a16="http://schemas.microsoft.com/office/drawing/2014/main" xmlns="" val="10001"/>
                  </a:ext>
                </a:extLst>
              </a:tr>
              <a:tr h="381000">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20000"/>
                      </a:srgbClr>
                    </a:solidFill>
                  </a:tcPr>
                </a:tc>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20000"/>
                      </a:srgbClr>
                    </a:solidFill>
                  </a:tcPr>
                </a:tc>
                <a:extLst>
                  <a:ext uri="{0D108BD9-81ED-4DB2-BD59-A6C34878D82A}">
                    <a16:rowId xmlns:a16="http://schemas.microsoft.com/office/drawing/2014/main" xmlns="" val="10002"/>
                  </a:ext>
                </a:extLst>
              </a:tr>
              <a:tr h="381000">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a:t>
                      </a:r>
                      <a:r>
                        <a:rPr lang="en-US" b="1" i="0" dirty="0" err="1" smtClean="0">
                          <a:latin typeface="Courier New"/>
                          <a:cs typeface="Courier New"/>
                        </a:rPr>
                        <a:t>rdx</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40000"/>
                      </a:srgbClr>
                    </a:solidFill>
                  </a:tcPr>
                </a:tc>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dirty="0" smtClean="0">
                          <a:latin typeface="Calibri"/>
                          <a:cs typeface="Calibri"/>
                        </a:rPr>
                        <a:t>Argument </a:t>
                      </a:r>
                      <a:r>
                        <a:rPr lang="en-US" b="1" i="0" dirty="0" smtClean="0">
                          <a:latin typeface="Courier New"/>
                          <a:cs typeface="Courier New"/>
                        </a:rPr>
                        <a:t>z</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40000"/>
                      </a:srgbClr>
                    </a:solidFill>
                  </a:tcPr>
                </a:tc>
                <a:extLst>
                  <a:ext uri="{0D108BD9-81ED-4DB2-BD59-A6C34878D82A}">
                    <a16:rowId xmlns:a16="http://schemas.microsoft.com/office/drawing/2014/main" xmlns="" val="10003"/>
                  </a:ext>
                </a:extLst>
              </a:tr>
              <a:tr h="381000">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20000"/>
                      </a:srgbClr>
                    </a:solidFill>
                  </a:tcPr>
                </a:tc>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t1</a:t>
                      </a:r>
                      <a:r>
                        <a:rPr lang="en-US" dirty="0" smtClean="0">
                          <a:latin typeface="Calibri"/>
                          <a:cs typeface="Calibri"/>
                        </a:rPr>
                        <a:t>,</a:t>
                      </a:r>
                      <a:r>
                        <a:rPr lang="en-US" baseline="0" dirty="0" smtClean="0">
                          <a:latin typeface="Calibri"/>
                          <a:cs typeface="Calibri"/>
                        </a:rPr>
                        <a:t> </a:t>
                      </a:r>
                      <a:r>
                        <a:rPr lang="en-US" b="1" i="0" dirty="0" smtClean="0">
                          <a:latin typeface="Courier New"/>
                          <a:cs typeface="Courier New"/>
                        </a:rPr>
                        <a:t>t2</a:t>
                      </a:r>
                      <a:r>
                        <a:rPr lang="en-US" baseline="0" dirty="0" smtClean="0">
                          <a:latin typeface="Calibri"/>
                          <a:cs typeface="Calibri"/>
                        </a:rPr>
                        <a:t>, </a:t>
                      </a:r>
                      <a:r>
                        <a:rPr lang="en-US" b="1" i="0" baseline="0" dirty="0" err="1" smtClean="0">
                          <a:latin typeface="Courier New"/>
                          <a:cs typeface="Courier New"/>
                        </a:rPr>
                        <a:t>rval</a:t>
                      </a:r>
                      <a:endParaRPr lang="en-US" dirty="0">
                        <a:latin typeface="Calibri"/>
                        <a:cs typeface="Calibri"/>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20000"/>
                      </a:srgbClr>
                    </a:solidFill>
                  </a:tcPr>
                </a:tc>
                <a:extLst>
                  <a:ext uri="{0D108BD9-81ED-4DB2-BD59-A6C34878D82A}">
                    <a16:rowId xmlns:a16="http://schemas.microsoft.com/office/drawing/2014/main" xmlns="" val="10004"/>
                  </a:ext>
                </a:extLst>
              </a:tr>
              <a:tr h="381000">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a:t>
                      </a:r>
                      <a:r>
                        <a:rPr lang="en-US" b="1" i="0" dirty="0" err="1" smtClean="0">
                          <a:latin typeface="Courier New"/>
                          <a:cs typeface="Courier New"/>
                        </a:rPr>
                        <a:t>rdx</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40000"/>
                      </a:srgbClr>
                    </a:solidFill>
                  </a:tcPr>
                </a:tc>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t4</a:t>
                      </a:r>
                      <a:endParaRPr lang="en-US" dirty="0">
                        <a:latin typeface="Calibri"/>
                        <a:cs typeface="Calibri"/>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40000"/>
                      </a:srgbClr>
                    </a:solidFill>
                  </a:tcPr>
                </a:tc>
                <a:extLst>
                  <a:ext uri="{0D108BD9-81ED-4DB2-BD59-A6C34878D82A}">
                    <a16:rowId xmlns:a16="http://schemas.microsoft.com/office/drawing/2014/main" xmlns="" val="10005"/>
                  </a:ext>
                </a:extLst>
              </a:tr>
              <a:tr h="381000">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a:t>
                      </a:r>
                      <a:r>
                        <a:rPr lang="en-US" b="1" i="0" dirty="0" err="1" smtClean="0">
                          <a:latin typeface="Courier New"/>
                          <a:cs typeface="Courier New"/>
                        </a:rPr>
                        <a:t>rcx</a:t>
                      </a:r>
                      <a:endParaRPr lang="en-US" b="1" i="0" dirty="0">
                        <a:latin typeface="Courier New"/>
                        <a:cs typeface="Courier New"/>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20000"/>
                      </a:srgbClr>
                    </a:solidFill>
                  </a:tcPr>
                </a:tc>
                <a:tc>
                  <a:txBody>
                    <a:bodyPr/>
                    <a:lstStyle>
                      <a:lvl1pPr marL="0" algn="l" defTabSz="914400" rtl="0" eaLnBrk="1" latinLnBrk="0" hangingPunct="1">
                        <a:defRPr sz="1800" kern="1200">
                          <a:solidFill>
                            <a:schemeClr val="dk1"/>
                          </a:solidFill>
                          <a:latin typeface="Calibri Bold"/>
                          <a:ea typeface="ヒラギノ角ゴ ProN W6"/>
                          <a:cs typeface="ヒラギノ角ゴ ProN W6"/>
                        </a:defRPr>
                      </a:lvl1pPr>
                      <a:lvl2pPr marL="457200" algn="l" defTabSz="914400" rtl="0" eaLnBrk="1" latinLnBrk="0" hangingPunct="1">
                        <a:defRPr sz="1800" kern="1200">
                          <a:solidFill>
                            <a:schemeClr val="dk1"/>
                          </a:solidFill>
                          <a:latin typeface="Calibri Bold"/>
                          <a:ea typeface="ヒラギノ角ゴ ProN W6"/>
                          <a:cs typeface="ヒラギノ角ゴ ProN W6"/>
                        </a:defRPr>
                      </a:lvl2pPr>
                      <a:lvl3pPr marL="914400" algn="l" defTabSz="914400" rtl="0" eaLnBrk="1" latinLnBrk="0" hangingPunct="1">
                        <a:defRPr sz="1800" kern="1200">
                          <a:solidFill>
                            <a:schemeClr val="dk1"/>
                          </a:solidFill>
                          <a:latin typeface="Calibri Bold"/>
                          <a:ea typeface="ヒラギノ角ゴ ProN W6"/>
                          <a:cs typeface="ヒラギノ角ゴ ProN W6"/>
                        </a:defRPr>
                      </a:lvl3pPr>
                      <a:lvl4pPr marL="1371600" algn="l" defTabSz="914400" rtl="0" eaLnBrk="1" latinLnBrk="0" hangingPunct="1">
                        <a:defRPr sz="1800" kern="1200">
                          <a:solidFill>
                            <a:schemeClr val="dk1"/>
                          </a:solidFill>
                          <a:latin typeface="Calibri Bold"/>
                          <a:ea typeface="ヒラギノ角ゴ ProN W6"/>
                          <a:cs typeface="ヒラギノ角ゴ ProN W6"/>
                        </a:defRPr>
                      </a:lvl4pPr>
                      <a:lvl5pPr marL="1828800" algn="l" defTabSz="914400" rtl="0" eaLnBrk="1" latinLnBrk="0" hangingPunct="1">
                        <a:defRPr sz="1800" kern="1200">
                          <a:solidFill>
                            <a:schemeClr val="dk1"/>
                          </a:solidFill>
                          <a:latin typeface="Calibri Bold"/>
                          <a:ea typeface="ヒラギノ角ゴ ProN W6"/>
                          <a:cs typeface="ヒラギノ角ゴ ProN W6"/>
                        </a:defRPr>
                      </a:lvl5pPr>
                      <a:lvl6pPr marL="2286000" algn="l" defTabSz="914400" rtl="0" eaLnBrk="1" latinLnBrk="0" hangingPunct="1">
                        <a:defRPr sz="1800" kern="1200">
                          <a:solidFill>
                            <a:schemeClr val="dk1"/>
                          </a:solidFill>
                          <a:latin typeface="Calibri Bold"/>
                          <a:ea typeface="ヒラギノ角ゴ ProN W6"/>
                          <a:cs typeface="ヒラギノ角ゴ ProN W6"/>
                        </a:defRPr>
                      </a:lvl6pPr>
                      <a:lvl7pPr marL="2743200" algn="l" defTabSz="914400" rtl="0" eaLnBrk="1" latinLnBrk="0" hangingPunct="1">
                        <a:defRPr sz="1800" kern="1200">
                          <a:solidFill>
                            <a:schemeClr val="dk1"/>
                          </a:solidFill>
                          <a:latin typeface="Calibri Bold"/>
                          <a:ea typeface="ヒラギノ角ゴ ProN W6"/>
                          <a:cs typeface="ヒラギノ角ゴ ProN W6"/>
                        </a:defRPr>
                      </a:lvl7pPr>
                      <a:lvl8pPr marL="3200400" algn="l" defTabSz="914400" rtl="0" eaLnBrk="1" latinLnBrk="0" hangingPunct="1">
                        <a:defRPr sz="1800" kern="1200">
                          <a:solidFill>
                            <a:schemeClr val="dk1"/>
                          </a:solidFill>
                          <a:latin typeface="Calibri Bold"/>
                          <a:ea typeface="ヒラギノ角ゴ ProN W6"/>
                          <a:cs typeface="ヒラギノ角ゴ ProN W6"/>
                        </a:defRPr>
                      </a:lvl8pPr>
                      <a:lvl9pPr marL="3657600" algn="l" defTabSz="914400" rtl="0" eaLnBrk="1" latinLnBrk="0" hangingPunct="1">
                        <a:defRPr sz="1800" kern="1200">
                          <a:solidFill>
                            <a:schemeClr val="dk1"/>
                          </a:solidFill>
                          <a:latin typeface="Calibri Bold"/>
                          <a:ea typeface="ヒラギノ角ゴ ProN W6"/>
                          <a:cs typeface="ヒラギノ角ゴ ProN W6"/>
                        </a:defRPr>
                      </a:lvl9pPr>
                    </a:lstStyle>
                    <a:p>
                      <a:r>
                        <a:rPr lang="en-US" b="1" i="0" dirty="0" smtClean="0">
                          <a:latin typeface="Courier New"/>
                          <a:cs typeface="Courier New"/>
                        </a:rPr>
                        <a:t>t5</a:t>
                      </a:r>
                      <a:endParaRPr lang="en-US" dirty="0">
                        <a:latin typeface="Calibri"/>
                        <a:cs typeface="Calibri"/>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0000">
                        <a:tint val="20000"/>
                      </a:srgb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91698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a:lstStyle/>
          <a:p>
            <a:pPr marL="119063" indent="-119063"/>
            <a:r>
              <a:rPr lang="en-US" dirty="0"/>
              <a:t>Processor State </a:t>
            </a:r>
            <a:r>
              <a:rPr lang="en-US" dirty="0" smtClean="0"/>
              <a:t>(x86-64, </a:t>
            </a:r>
            <a:r>
              <a:rPr lang="en-US" dirty="0"/>
              <a:t>Partial)</a:t>
            </a:r>
          </a:p>
        </p:txBody>
      </p:sp>
      <p:sp>
        <p:nvSpPr>
          <p:cNvPr id="33796" name="Rectangle 4"/>
          <p:cNvSpPr>
            <a:spLocks noGrp="1" noChangeArrowheads="1"/>
          </p:cNvSpPr>
          <p:nvPr>
            <p:ph type="body" idx="1"/>
          </p:nvPr>
        </p:nvSpPr>
        <p:spPr>
          <a:xfrm>
            <a:off x="381000" y="1397000"/>
            <a:ext cx="3340100" cy="2946400"/>
          </a:xfrm>
          <a:ln/>
        </p:spPr>
        <p:txBody>
          <a:bodyPr/>
          <a:lstStyle/>
          <a:p>
            <a:r>
              <a:rPr lang="en-US" dirty="0"/>
              <a:t>Information about currently executing program</a:t>
            </a:r>
          </a:p>
          <a:p>
            <a:pPr marL="552450" lvl="1"/>
            <a:r>
              <a:rPr lang="en-US" dirty="0"/>
              <a:t>Temporary data</a:t>
            </a:r>
            <a:br>
              <a:rPr lang="en-US" dirty="0"/>
            </a:br>
            <a:r>
              <a:rPr lang="en-US" dirty="0"/>
              <a:t>( </a:t>
            </a:r>
            <a:r>
              <a:rPr lang="en-US" dirty="0" smtClean="0">
                <a:latin typeface="Courier New Bold" charset="0"/>
                <a:cs typeface="Courier New Bold" charset="0"/>
                <a:sym typeface="Courier New Bold" charset="0"/>
              </a:rPr>
              <a:t>%</a:t>
            </a:r>
            <a:r>
              <a:rPr lang="en-US" dirty="0" err="1" smtClean="0">
                <a:latin typeface="Courier New Bold" charset="0"/>
                <a:cs typeface="Courier New Bold" charset="0"/>
                <a:sym typeface="Courier New Bold" charset="0"/>
              </a:rPr>
              <a:t>rax</a:t>
            </a:r>
            <a:r>
              <a:rPr lang="en-US" dirty="0"/>
              <a:t>, … )</a:t>
            </a:r>
          </a:p>
          <a:p>
            <a:pPr marL="552450" lvl="1"/>
            <a:r>
              <a:rPr lang="en-US" dirty="0"/>
              <a:t>Location of runtime stack</a:t>
            </a:r>
            <a:br>
              <a:rPr lang="en-US" dirty="0"/>
            </a:br>
            <a:r>
              <a:rPr lang="en-US" dirty="0"/>
              <a:t>( </a:t>
            </a:r>
            <a:r>
              <a:rPr lang="en-US" dirty="0" smtClean="0">
                <a:latin typeface="Courier New Bold" charset="0"/>
                <a:cs typeface="Courier New Bold" charset="0"/>
                <a:sym typeface="Courier New Bold" charset="0"/>
              </a:rPr>
              <a:t>%</a:t>
            </a:r>
            <a:r>
              <a:rPr lang="en-US" dirty="0" err="1" smtClean="0">
                <a:latin typeface="Courier New Bold" charset="0"/>
                <a:cs typeface="Courier New Bold" charset="0"/>
                <a:sym typeface="Courier New Bold" charset="0"/>
              </a:rPr>
              <a:t>rsp</a:t>
            </a:r>
            <a:r>
              <a:rPr lang="en-US" dirty="0" smtClean="0"/>
              <a:t> )</a:t>
            </a:r>
            <a:endParaRPr lang="en-US" dirty="0">
              <a:solidFill>
                <a:srgbClr val="FF0000"/>
              </a:solidFill>
            </a:endParaRPr>
          </a:p>
        </p:txBody>
      </p:sp>
      <p:sp>
        <p:nvSpPr>
          <p:cNvPr id="33798" name="Rectangle 6"/>
          <p:cNvSpPr>
            <a:spLocks/>
          </p:cNvSpPr>
          <p:nvPr/>
        </p:nvSpPr>
        <p:spPr bwMode="auto">
          <a:xfrm>
            <a:off x="4466772" y="1828800"/>
            <a:ext cx="1026974" cy="384721"/>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dirty="0" smtClean="0">
                <a:solidFill>
                  <a:schemeClr val="tx1"/>
                </a:solidFill>
                <a:latin typeface="Calibri Bold" charset="0"/>
                <a:ea typeface="Calibri Bold" charset="0"/>
                <a:cs typeface="Calibri Bold" charset="0"/>
                <a:sym typeface="Calibri Bold" charset="0"/>
              </a:rPr>
              <a:t>Registers</a:t>
            </a:r>
            <a:endParaRPr lang="en-US" sz="2000" dirty="0">
              <a:solidFill>
                <a:schemeClr val="tx1"/>
              </a:solidFill>
              <a:latin typeface="Calibri Bold" charset="0"/>
              <a:ea typeface="Calibri Bold" charset="0"/>
              <a:cs typeface="Calibri Bold" charset="0"/>
              <a:sym typeface="Calibri Bold" charset="0"/>
            </a:endParaRPr>
          </a:p>
        </p:txBody>
      </p:sp>
      <p:sp>
        <p:nvSpPr>
          <p:cNvPr id="33799" name="Rectangle 7"/>
          <p:cNvSpPr>
            <a:spLocks/>
          </p:cNvSpPr>
          <p:nvPr/>
        </p:nvSpPr>
        <p:spPr bwMode="auto">
          <a:xfrm>
            <a:off x="2057400" y="43434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Current stack top</a:t>
            </a:r>
          </a:p>
        </p:txBody>
      </p:sp>
      <p:grpSp>
        <p:nvGrpSpPr>
          <p:cNvPr id="26" name="Group 25"/>
          <p:cNvGrpSpPr/>
          <p:nvPr/>
        </p:nvGrpSpPr>
        <p:grpSpPr>
          <a:xfrm>
            <a:off x="4466772" y="2286000"/>
            <a:ext cx="4296228" cy="2743200"/>
            <a:chOff x="762000" y="1143000"/>
            <a:chExt cx="7518400" cy="4800600"/>
          </a:xfrm>
        </p:grpSpPr>
        <p:sp>
          <p:nvSpPr>
            <p:cNvPr id="27"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%rsp</a:t>
              </a:r>
            </a:p>
          </p:txBody>
        </p:sp>
        <p:sp>
          <p:nvSpPr>
            <p:cNvPr id="28"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%r8</a:t>
              </a:r>
            </a:p>
          </p:txBody>
        </p:sp>
        <p:sp>
          <p:nvSpPr>
            <p:cNvPr id="29"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%r9</a:t>
              </a:r>
            </a:p>
          </p:txBody>
        </p:sp>
        <p:sp>
          <p:nvSpPr>
            <p:cNvPr id="30"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%r10</a:t>
              </a:r>
            </a:p>
          </p:txBody>
        </p:sp>
        <p:sp>
          <p:nvSpPr>
            <p:cNvPr id="31"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%r11</a:t>
              </a:r>
            </a:p>
          </p:txBody>
        </p:sp>
        <p:sp>
          <p:nvSpPr>
            <p:cNvPr id="32"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%r12</a:t>
              </a:r>
            </a:p>
          </p:txBody>
        </p:sp>
        <p:sp>
          <p:nvSpPr>
            <p:cNvPr id="33"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%r13</a:t>
              </a:r>
            </a:p>
          </p:txBody>
        </p:sp>
        <p:sp>
          <p:nvSpPr>
            <p:cNvPr id="34"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%r14</a:t>
              </a:r>
            </a:p>
          </p:txBody>
        </p:sp>
        <p:sp>
          <p:nvSpPr>
            <p:cNvPr id="35"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%r15</a:t>
              </a:r>
            </a:p>
          </p:txBody>
        </p:sp>
        <p:sp>
          <p:nvSpPr>
            <p:cNvPr id="36"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rax</a:t>
              </a:r>
              <a:endParaRPr lang="en-US" sz="1800" dirty="0">
                <a:solidFill>
                  <a:schemeClr val="tx1"/>
                </a:solidFill>
                <a:latin typeface="Courier New Bold" charset="0"/>
                <a:cs typeface="Courier New Bold" charset="0"/>
                <a:sym typeface="Courier New Bold" charset="0"/>
              </a:endParaRPr>
            </a:p>
          </p:txBody>
        </p:sp>
        <p:sp>
          <p:nvSpPr>
            <p:cNvPr id="37"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dirty="0">
                  <a:solidFill>
                    <a:schemeClr val="tx1"/>
                  </a:solidFill>
                  <a:latin typeface="Courier New Bold" charset="0"/>
                  <a:cs typeface="Courier New Bold" charset="0"/>
                  <a:sym typeface="Courier New Bold" charset="0"/>
                </a:rPr>
                <a:t>%</a:t>
              </a:r>
              <a:r>
                <a:rPr lang="en-US" sz="1800" dirty="0" err="1">
                  <a:solidFill>
                    <a:schemeClr val="tx1"/>
                  </a:solidFill>
                  <a:latin typeface="Courier New Bold" charset="0"/>
                  <a:cs typeface="Courier New Bold" charset="0"/>
                  <a:sym typeface="Courier New Bold" charset="0"/>
                </a:rPr>
                <a:t>rbx</a:t>
              </a:r>
              <a:endParaRPr lang="en-US" sz="1800" dirty="0">
                <a:solidFill>
                  <a:schemeClr val="tx1"/>
                </a:solidFill>
                <a:latin typeface="Courier New Bold" charset="0"/>
                <a:cs typeface="Courier New Bold" charset="0"/>
                <a:sym typeface="Courier New Bold" charset="0"/>
              </a:endParaRPr>
            </a:p>
          </p:txBody>
        </p:sp>
        <p:sp>
          <p:nvSpPr>
            <p:cNvPr id="38"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%rcx</a:t>
              </a:r>
            </a:p>
          </p:txBody>
        </p:sp>
        <p:sp>
          <p:nvSpPr>
            <p:cNvPr id="39"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%rdx</a:t>
              </a:r>
            </a:p>
          </p:txBody>
        </p:sp>
        <p:sp>
          <p:nvSpPr>
            <p:cNvPr id="40"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%rsi</a:t>
              </a:r>
            </a:p>
          </p:txBody>
        </p:sp>
        <p:sp>
          <p:nvSpPr>
            <p:cNvPr id="41"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%rdi</a:t>
              </a:r>
            </a:p>
          </p:txBody>
        </p:sp>
        <p:sp>
          <p:nvSpPr>
            <p:cNvPr id="42"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1800">
                  <a:solidFill>
                    <a:schemeClr val="tx1"/>
                  </a:solidFill>
                  <a:latin typeface="Courier New Bold" charset="0"/>
                  <a:cs typeface="Courier New Bold" charset="0"/>
                  <a:sym typeface="Courier New Bold" charset="0"/>
                </a:rPr>
                <a:t>%rbp</a:t>
              </a:r>
            </a:p>
          </p:txBody>
        </p:sp>
      </p:grpSp>
      <p:cxnSp>
        <p:nvCxnSpPr>
          <p:cNvPr id="3" name="Straight Arrow Connector 2"/>
          <p:cNvCxnSpPr>
            <a:stCxn id="33799" idx="3"/>
            <a:endCxn id="27" idx="1"/>
          </p:cNvCxnSpPr>
          <p:nvPr/>
        </p:nvCxnSpPr>
        <p:spPr bwMode="auto">
          <a:xfrm flipV="1">
            <a:off x="3956050" y="4528457"/>
            <a:ext cx="510722" cy="5443"/>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grpSp>
        <p:nvGrpSpPr>
          <p:cNvPr id="6" name="Group 5"/>
          <p:cNvGrpSpPr/>
          <p:nvPr/>
        </p:nvGrpSpPr>
        <p:grpSpPr>
          <a:xfrm>
            <a:off x="381000" y="4876800"/>
            <a:ext cx="8359322" cy="1066800"/>
            <a:chOff x="381000" y="4876800"/>
            <a:chExt cx="8359322" cy="1066800"/>
          </a:xfrm>
        </p:grpSpPr>
        <p:sp>
          <p:nvSpPr>
            <p:cNvPr id="33797" name="Rectangle 5"/>
            <p:cNvSpPr>
              <a:spLocks/>
            </p:cNvSpPr>
            <p:nvPr/>
          </p:nvSpPr>
          <p:spPr bwMode="auto">
            <a:xfrm>
              <a:off x="4466772" y="5410200"/>
              <a:ext cx="2057400" cy="30861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gn="l">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smtClean="0">
                  <a:solidFill>
                    <a:schemeClr val="tx1"/>
                  </a:solidFill>
                  <a:latin typeface="Courier New Bold" charset="0"/>
                  <a:cs typeface="Courier New Bold" charset="0"/>
                  <a:sym typeface="Courier New Bold" charset="0"/>
                </a:rPr>
                <a:t>%rip</a:t>
              </a:r>
              <a:endParaRPr lang="en-US" sz="1800" dirty="0">
                <a:solidFill>
                  <a:schemeClr val="tx1"/>
                </a:solidFill>
                <a:latin typeface="Courier New Bold" charset="0"/>
                <a:cs typeface="Courier New Bold" charset="0"/>
                <a:sym typeface="Courier New Bold" charset="0"/>
              </a:endParaRPr>
            </a:p>
          </p:txBody>
        </p:sp>
        <p:sp>
          <p:nvSpPr>
            <p:cNvPr id="33801" name="Rectangle 9"/>
            <p:cNvSpPr>
              <a:spLocks/>
            </p:cNvSpPr>
            <p:nvPr/>
          </p:nvSpPr>
          <p:spPr bwMode="auto">
            <a:xfrm>
              <a:off x="6676572" y="5334000"/>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Instruction pointer</a:t>
              </a:r>
            </a:p>
          </p:txBody>
        </p:sp>
        <p:sp>
          <p:nvSpPr>
            <p:cNvPr id="43" name="Rectangle 4"/>
            <p:cNvSpPr txBox="1">
              <a:spLocks noChangeArrowheads="1"/>
            </p:cNvSpPr>
            <p:nvPr/>
          </p:nvSpPr>
          <p:spPr bwMode="auto">
            <a:xfrm>
              <a:off x="381000" y="4876800"/>
              <a:ext cx="3340100" cy="1066800"/>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552450" lvl="1"/>
              <a:r>
                <a:rPr lang="en-US" dirty="0" smtClean="0"/>
                <a:t>Location of current code control point</a:t>
              </a:r>
              <a:br>
                <a:rPr lang="en-US" dirty="0" smtClean="0"/>
              </a:br>
              <a:r>
                <a:rPr lang="en-US" dirty="0" smtClean="0"/>
                <a:t>( </a:t>
              </a:r>
              <a:r>
                <a:rPr lang="en-US" dirty="0" smtClean="0">
                  <a:latin typeface="Courier New Bold" charset="0"/>
                  <a:cs typeface="Courier New Bold" charset="0"/>
                  <a:sym typeface="Courier New Bold" charset="0"/>
                </a:rPr>
                <a:t>%rip</a:t>
              </a:r>
              <a:r>
                <a:rPr lang="en-US" dirty="0" smtClean="0"/>
                <a:t>, … )</a:t>
              </a:r>
            </a:p>
          </p:txBody>
        </p:sp>
      </p:grpSp>
      <p:grpSp>
        <p:nvGrpSpPr>
          <p:cNvPr id="5" name="Group 4"/>
          <p:cNvGrpSpPr/>
          <p:nvPr/>
        </p:nvGrpSpPr>
        <p:grpSpPr>
          <a:xfrm>
            <a:off x="381000" y="6019800"/>
            <a:ext cx="8610600" cy="762000"/>
            <a:chOff x="381000" y="6019800"/>
            <a:chExt cx="8610600" cy="762000"/>
          </a:xfrm>
        </p:grpSpPr>
        <p:sp>
          <p:nvSpPr>
            <p:cNvPr id="33802" name="Rectangle 10"/>
            <p:cNvSpPr>
              <a:spLocks/>
            </p:cNvSpPr>
            <p:nvPr/>
          </p:nvSpPr>
          <p:spPr bwMode="auto">
            <a:xfrm>
              <a:off x="44858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CF</a:t>
              </a:r>
            </a:p>
          </p:txBody>
        </p:sp>
        <p:sp>
          <p:nvSpPr>
            <p:cNvPr id="33803" name="Rectangle 11"/>
            <p:cNvSpPr>
              <a:spLocks/>
            </p:cNvSpPr>
            <p:nvPr/>
          </p:nvSpPr>
          <p:spPr bwMode="auto">
            <a:xfrm>
              <a:off x="51589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ZF</a:t>
              </a:r>
            </a:p>
          </p:txBody>
        </p:sp>
        <p:sp>
          <p:nvSpPr>
            <p:cNvPr id="33804" name="Rectangle 12"/>
            <p:cNvSpPr>
              <a:spLocks/>
            </p:cNvSpPr>
            <p:nvPr/>
          </p:nvSpPr>
          <p:spPr bwMode="auto">
            <a:xfrm>
              <a:off x="58320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SF</a:t>
              </a:r>
            </a:p>
          </p:txBody>
        </p:sp>
        <p:sp>
          <p:nvSpPr>
            <p:cNvPr id="33805" name="Rectangle 13"/>
            <p:cNvSpPr>
              <a:spLocks/>
            </p:cNvSpPr>
            <p:nvPr/>
          </p:nvSpPr>
          <p:spPr bwMode="auto">
            <a:xfrm>
              <a:off x="6505122" y="6019800"/>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chemeClr val="tx1"/>
                  </a:solidFill>
                  <a:latin typeface="Courier New Bold" charset="0"/>
                  <a:cs typeface="Courier New Bold" charset="0"/>
                  <a:sym typeface="Courier New Bold" charset="0"/>
                </a:rPr>
                <a:t>OF</a:t>
              </a:r>
            </a:p>
          </p:txBody>
        </p:sp>
        <p:sp>
          <p:nvSpPr>
            <p:cNvPr id="33806" name="Rectangle 14"/>
            <p:cNvSpPr>
              <a:spLocks/>
            </p:cNvSpPr>
            <p:nvPr/>
          </p:nvSpPr>
          <p:spPr bwMode="auto">
            <a:xfrm>
              <a:off x="7189788" y="6019800"/>
              <a:ext cx="1801812" cy="444500"/>
            </a:xfrm>
            <a:prstGeom prst="rect">
              <a:avLst/>
            </a:prstGeom>
            <a:noFill/>
            <a:ln w="19050" cap="flat">
              <a:noFill/>
              <a:miter lim="800000"/>
              <a:headEnd type="none" w="med" len="med"/>
              <a:tailEnd type="none" w="med" len="med"/>
            </a:ln>
          </p:spPr>
          <p:txBody>
            <a:bodyPr lIns="38100" tIns="38100" rIns="38100" bIns="38100"/>
            <a:lstStyle/>
            <a:p>
              <a:pPr algn="l"/>
              <a:r>
                <a:rPr lang="en-US" sz="2000" dirty="0">
                  <a:solidFill>
                    <a:srgbClr val="C00000"/>
                  </a:solidFill>
                  <a:latin typeface="Calibri Bold" charset="0"/>
                  <a:ea typeface="Calibri Bold" charset="0"/>
                  <a:cs typeface="Calibri Bold" charset="0"/>
                  <a:sym typeface="Calibri Bold" charset="0"/>
                </a:rPr>
                <a:t>Condition codes</a:t>
              </a:r>
            </a:p>
          </p:txBody>
        </p:sp>
        <p:sp>
          <p:nvSpPr>
            <p:cNvPr id="44" name="Rectangle 4"/>
            <p:cNvSpPr txBox="1">
              <a:spLocks noChangeArrowheads="1"/>
            </p:cNvSpPr>
            <p:nvPr/>
          </p:nvSpPr>
          <p:spPr bwMode="auto">
            <a:xfrm>
              <a:off x="381000" y="6019800"/>
              <a:ext cx="3340100" cy="762000"/>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552450" lvl="1"/>
              <a:r>
                <a:rPr lang="en-US" dirty="0" smtClean="0">
                  <a:solidFill>
                    <a:srgbClr val="FF0000"/>
                  </a:solidFill>
                </a:rPr>
                <a:t>Status of recent tests</a:t>
              </a:r>
              <a:br>
                <a:rPr lang="en-US" dirty="0" smtClean="0">
                  <a:solidFill>
                    <a:srgbClr val="FF0000"/>
                  </a:solidFill>
                </a:rPr>
              </a:br>
              <a:r>
                <a:rPr lang="en-US" dirty="0" smtClean="0">
                  <a:solidFill>
                    <a:srgbClr val="FF0000"/>
                  </a:solidFill>
                </a:rPr>
                <a:t>( </a:t>
              </a:r>
              <a:r>
                <a:rPr lang="en-US" dirty="0" smtClean="0">
                  <a:solidFill>
                    <a:srgbClr val="FF0000"/>
                  </a:solidFill>
                  <a:latin typeface="Calibri Bold" charset="0"/>
                  <a:ea typeface="Calibri Bold" charset="0"/>
                  <a:cs typeface="Calibri Bold" charset="0"/>
                  <a:sym typeface="Calibri Bold" charset="0"/>
                </a:rPr>
                <a:t>CF, ZF, SF, OF</a:t>
              </a:r>
              <a:r>
                <a:rPr lang="en-US" dirty="0" smtClean="0">
                  <a:solidFill>
                    <a:srgbClr val="FF0000"/>
                  </a:solidFill>
                </a:rPr>
                <a:t> )</a:t>
              </a:r>
              <a:endParaRPr lang="en-US" dirty="0">
                <a:solidFill>
                  <a:srgbClr val="FF0000"/>
                </a:solidFill>
              </a:endParaRPr>
            </a:p>
          </p:txBody>
        </p:sp>
      </p:grpSp>
    </p:spTree>
    <p:extLst>
      <p:ext uri="{BB962C8B-B14F-4D97-AF65-F5344CB8AC3E}">
        <p14:creationId xmlns:p14="http://schemas.microsoft.com/office/powerpoint/2010/main" val="9320015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026"/>
          <p:cNvSpPr>
            <a:spLocks noGrp="1" noChangeArrowheads="1"/>
          </p:cNvSpPr>
          <p:nvPr>
            <p:ph type="title"/>
          </p:nvPr>
        </p:nvSpPr>
        <p:spPr>
          <a:xfrm>
            <a:off x="381000" y="304800"/>
            <a:ext cx="8064500" cy="573088"/>
          </a:xfrm>
        </p:spPr>
        <p:txBody>
          <a:bodyPr/>
          <a:lstStyle/>
          <a:p>
            <a:pPr>
              <a:defRPr/>
            </a:pPr>
            <a:r>
              <a:rPr lang="en-US"/>
              <a:t>Condition Codes (Implicit Setting)</a:t>
            </a:r>
          </a:p>
        </p:txBody>
      </p:sp>
      <p:sp>
        <p:nvSpPr>
          <p:cNvPr id="190467" name="Rectangle 1027"/>
          <p:cNvSpPr>
            <a:spLocks noGrp="1" noChangeArrowheads="1"/>
          </p:cNvSpPr>
          <p:nvPr>
            <p:ph type="body" idx="1"/>
          </p:nvPr>
        </p:nvSpPr>
        <p:spPr>
          <a:xfrm>
            <a:off x="381000" y="1066800"/>
            <a:ext cx="8472488" cy="1219200"/>
          </a:xfrm>
        </p:spPr>
        <p:txBody>
          <a:bodyPr/>
          <a:lstStyle/>
          <a:p>
            <a:pPr marL="223838" indent="-223838" defTabSz="895350">
              <a:tabLst>
                <a:tab pos="1085850" algn="l"/>
                <a:tab pos="4057650" algn="l"/>
                <a:tab pos="4743450" algn="l"/>
              </a:tabLst>
              <a:defRPr/>
            </a:pPr>
            <a:r>
              <a:rPr lang="en-US" sz="2000" dirty="0">
                <a:latin typeface="Helvetica" charset="0"/>
                <a:ea typeface="ＭＳ Ｐゴシック" charset="0"/>
                <a:cs typeface="ＭＳ Ｐゴシック" charset="0"/>
              </a:rPr>
              <a:t>Single bit registers</a:t>
            </a:r>
          </a:p>
          <a:p>
            <a:pPr marL="742950" lvl="1" indent="-404813" defTabSz="895350">
              <a:buFont typeface="Wingdings" charset="0"/>
              <a:buNone/>
              <a:tabLst>
                <a:tab pos="1085850" algn="l"/>
                <a:tab pos="4057650" algn="l"/>
                <a:tab pos="4743450" algn="l"/>
              </a:tabLst>
              <a:defRPr/>
            </a:pPr>
            <a:r>
              <a:rPr lang="en-US" sz="1800" dirty="0">
                <a:latin typeface="Courier New" charset="0"/>
                <a:ea typeface="ＭＳ Ｐゴシック" charset="0"/>
              </a:rPr>
              <a:t>CF</a:t>
            </a:r>
            <a:r>
              <a:rPr lang="en-US" sz="1800" dirty="0">
                <a:latin typeface="Helvetica" charset="0"/>
                <a:ea typeface="ＭＳ Ｐゴシック" charset="0"/>
              </a:rPr>
              <a:t>	 Carry Flag (for unsigned)	</a:t>
            </a:r>
            <a:r>
              <a:rPr lang="en-US" sz="1800" dirty="0">
                <a:latin typeface="Courier New" charset="0"/>
                <a:ea typeface="ＭＳ Ｐゴシック" charset="0"/>
              </a:rPr>
              <a:t>SF</a:t>
            </a:r>
            <a:r>
              <a:rPr lang="en-US" sz="1800" dirty="0">
                <a:latin typeface="Helvetica" charset="0"/>
                <a:ea typeface="ＭＳ Ｐゴシック" charset="0"/>
              </a:rPr>
              <a:t>  Sign Flag (for signed)</a:t>
            </a:r>
          </a:p>
          <a:p>
            <a:pPr marL="742950" lvl="1" indent="-404813" defTabSz="895350">
              <a:buFont typeface="Wingdings" charset="0"/>
              <a:buNone/>
              <a:tabLst>
                <a:tab pos="1085850" algn="l"/>
                <a:tab pos="4057650" algn="l"/>
                <a:tab pos="4743450" algn="l"/>
              </a:tabLst>
              <a:defRPr/>
            </a:pPr>
            <a:r>
              <a:rPr lang="en-US" sz="1800" dirty="0">
                <a:latin typeface="Courier New" charset="0"/>
                <a:ea typeface="ＭＳ Ｐゴシック" charset="0"/>
              </a:rPr>
              <a:t>ZF</a:t>
            </a:r>
            <a:r>
              <a:rPr lang="en-US" sz="1800" dirty="0">
                <a:latin typeface="Helvetica" charset="0"/>
                <a:ea typeface="ＭＳ Ｐゴシック" charset="0"/>
              </a:rPr>
              <a:t>	 Zero Flag	</a:t>
            </a:r>
            <a:r>
              <a:rPr lang="en-US" sz="1800" dirty="0">
                <a:latin typeface="Courier New" charset="0"/>
                <a:ea typeface="ＭＳ Ｐゴシック" charset="0"/>
              </a:rPr>
              <a:t>OF</a:t>
            </a:r>
            <a:r>
              <a:rPr lang="en-US" sz="1800" dirty="0">
                <a:latin typeface="Helvetica" charset="0"/>
                <a:ea typeface="ＭＳ Ｐゴシック" charset="0"/>
              </a:rPr>
              <a:t>  Overflow Flag (for signed</a:t>
            </a:r>
            <a:r>
              <a:rPr lang="en-US" sz="1800" dirty="0" smtClean="0">
                <a:latin typeface="Helvetica" charset="0"/>
                <a:ea typeface="ＭＳ Ｐゴシック" charset="0"/>
              </a:rPr>
              <a:t>)</a:t>
            </a:r>
            <a:endParaRPr lang="en-US" sz="1800" dirty="0">
              <a:latin typeface="Helvetica" charset="0"/>
              <a:ea typeface="ＭＳ Ｐゴシック" charset="0"/>
            </a:endParaRPr>
          </a:p>
        </p:txBody>
      </p:sp>
      <p:sp>
        <p:nvSpPr>
          <p:cNvPr id="4" name="Rectangle 1027"/>
          <p:cNvSpPr txBox="1">
            <a:spLocks noChangeArrowheads="1"/>
          </p:cNvSpPr>
          <p:nvPr/>
        </p:nvSpPr>
        <p:spPr bwMode="auto">
          <a:xfrm>
            <a:off x="381000" y="2514600"/>
            <a:ext cx="8472488" cy="1219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223838" indent="-223838" defTabSz="895350">
              <a:buClr>
                <a:srgbClr val="660033"/>
              </a:buClr>
              <a:tabLst>
                <a:tab pos="1085850" algn="l"/>
                <a:tab pos="4057650" algn="l"/>
                <a:tab pos="4743450" algn="l"/>
              </a:tabLst>
              <a:defRPr/>
            </a:pPr>
            <a:r>
              <a:rPr lang="en-US" sz="2000" dirty="0" smtClean="0">
                <a:solidFill>
                  <a:srgbClr val="003300"/>
                </a:solidFill>
                <a:latin typeface="Helvetica" charset="0"/>
                <a:ea typeface="ＭＳ Ｐゴシック" charset="0"/>
                <a:cs typeface="ＭＳ Ｐゴシック" charset="0"/>
              </a:rPr>
              <a:t>Implicitly set (think of it as side effect) by arithmetic operations</a:t>
            </a:r>
            <a:endParaRPr lang="en-US" sz="2000" dirty="0" smtClean="0">
              <a:solidFill>
                <a:srgbClr val="003300"/>
              </a:solidFill>
              <a:latin typeface="Courier New" charset="0"/>
              <a:ea typeface="ＭＳ Ｐゴシック" charset="0"/>
              <a:cs typeface="ＭＳ Ｐゴシック" charset="0"/>
            </a:endParaRPr>
          </a:p>
          <a:p>
            <a:pPr marL="742950" lvl="1" indent="-404813" defTabSz="895350">
              <a:buClr>
                <a:srgbClr val="660033"/>
              </a:buClr>
              <a:buFont typeface="Wingdings" charset="0"/>
              <a:buNone/>
              <a:tabLst>
                <a:tab pos="1085850" algn="l"/>
                <a:tab pos="4057650" algn="l"/>
                <a:tab pos="4743450" algn="l"/>
              </a:tabLst>
              <a:defRPr/>
            </a:pPr>
            <a:r>
              <a:rPr lang="en-US" sz="1800" dirty="0" err="1" smtClean="0">
                <a:solidFill>
                  <a:srgbClr val="000066"/>
                </a:solidFill>
                <a:latin typeface="Courier New" charset="0"/>
                <a:ea typeface="ＭＳ Ｐゴシック" charset="0"/>
              </a:rPr>
              <a:t>addq</a:t>
            </a:r>
            <a:r>
              <a:rPr lang="en-US" sz="1800" dirty="0" smtClean="0">
                <a:solidFill>
                  <a:srgbClr val="000066"/>
                </a:solidFill>
                <a:latin typeface="Courier New" charset="0"/>
                <a:ea typeface="ＭＳ Ｐゴシック" charset="0"/>
              </a:rPr>
              <a:t> </a:t>
            </a:r>
            <a:r>
              <a:rPr lang="en-US" sz="1800" i="1" dirty="0" err="1" smtClean="0">
                <a:solidFill>
                  <a:srgbClr val="000066"/>
                </a:solidFill>
                <a:latin typeface="Helvetica" charset="0"/>
                <a:ea typeface="ＭＳ Ｐゴシック" charset="0"/>
              </a:rPr>
              <a:t>Src,Dest</a:t>
            </a:r>
            <a:r>
              <a:rPr lang="en-US" sz="1800" dirty="0" smtClean="0">
                <a:solidFill>
                  <a:srgbClr val="000066"/>
                </a:solidFill>
                <a:latin typeface="Courier New" charset="0"/>
                <a:ea typeface="ＭＳ Ｐゴシック" charset="0"/>
              </a:rPr>
              <a:t> </a:t>
            </a:r>
            <a:r>
              <a:rPr lang="en-US" sz="1800" dirty="0" smtClean="0">
                <a:solidFill>
                  <a:srgbClr val="000066"/>
                </a:solidFill>
                <a:latin typeface="Helvetica" charset="0"/>
                <a:ea typeface="ＭＳ Ｐゴシック" charset="0"/>
              </a:rPr>
              <a:t> </a:t>
            </a:r>
          </a:p>
          <a:p>
            <a:pPr marL="742950" lvl="1" indent="-404813" defTabSz="895350">
              <a:buClr>
                <a:srgbClr val="660033"/>
              </a:buClr>
              <a:buFont typeface="Wingdings" charset="0"/>
              <a:buNone/>
              <a:tabLst>
                <a:tab pos="1085850" algn="l"/>
                <a:tab pos="4057650" algn="l"/>
                <a:tab pos="4743450" algn="l"/>
              </a:tabLst>
              <a:defRPr/>
            </a:pPr>
            <a:r>
              <a:rPr lang="en-US" sz="1800" dirty="0" smtClean="0">
                <a:solidFill>
                  <a:srgbClr val="000066"/>
                </a:solidFill>
                <a:latin typeface="Helvetica" charset="0"/>
                <a:ea typeface="ＭＳ Ｐゴシック" charset="0"/>
              </a:rPr>
              <a:t>C analog: </a:t>
            </a:r>
            <a:r>
              <a:rPr lang="en-US" sz="1800" dirty="0" smtClean="0">
                <a:solidFill>
                  <a:srgbClr val="000066"/>
                </a:solidFill>
                <a:latin typeface="Courier New" charset="0"/>
                <a:ea typeface="ＭＳ Ｐゴシック" charset="0"/>
              </a:rPr>
              <a:t>t = </a:t>
            </a:r>
            <a:r>
              <a:rPr lang="en-US" sz="1800" dirty="0" err="1" smtClean="0">
                <a:solidFill>
                  <a:srgbClr val="000066"/>
                </a:solidFill>
                <a:latin typeface="Courier New" charset="0"/>
                <a:ea typeface="ＭＳ Ｐゴシック" charset="0"/>
              </a:rPr>
              <a:t>a+b</a:t>
            </a:r>
            <a:endParaRPr lang="en-US" sz="1800" dirty="0" smtClean="0">
              <a:solidFill>
                <a:srgbClr val="000066"/>
              </a:solidFill>
              <a:latin typeface="Courier New" charset="0"/>
              <a:ea typeface="ＭＳ Ｐゴシック" charset="0"/>
            </a:endParaRPr>
          </a:p>
        </p:txBody>
      </p:sp>
      <p:sp>
        <p:nvSpPr>
          <p:cNvPr id="5" name="Rectangle 1027"/>
          <p:cNvSpPr txBox="1">
            <a:spLocks noChangeArrowheads="1"/>
          </p:cNvSpPr>
          <p:nvPr/>
        </p:nvSpPr>
        <p:spPr bwMode="auto">
          <a:xfrm>
            <a:off x="381000" y="3505200"/>
            <a:ext cx="8472488" cy="31242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742950" lvl="1" indent="-404813" defTabSz="895350">
              <a:buClr>
                <a:srgbClr val="660033"/>
              </a:buClr>
              <a:tabLst>
                <a:tab pos="1085850" algn="l"/>
                <a:tab pos="4057650" algn="l"/>
                <a:tab pos="4743450" algn="l"/>
              </a:tabLst>
              <a:defRPr/>
            </a:pPr>
            <a:r>
              <a:rPr lang="en-US" sz="1800" dirty="0" smtClean="0">
                <a:solidFill>
                  <a:srgbClr val="C00000"/>
                </a:solidFill>
                <a:latin typeface="Helvetica" charset="0"/>
                <a:ea typeface="ＭＳ Ｐゴシック" charset="0"/>
              </a:rPr>
              <a:t>CF set</a:t>
            </a:r>
            <a:r>
              <a:rPr lang="en-US" sz="1800" dirty="0" smtClean="0">
                <a:solidFill>
                  <a:srgbClr val="000066"/>
                </a:solidFill>
                <a:latin typeface="Helvetica" charset="0"/>
                <a:ea typeface="ＭＳ Ｐゴシック" charset="0"/>
              </a:rPr>
              <a:t> if carry out from most significant bit</a:t>
            </a:r>
          </a:p>
          <a:p>
            <a:pPr marL="1143000" lvl="2" indent="-404813" defTabSz="895350">
              <a:tabLst>
                <a:tab pos="1085850" algn="l"/>
                <a:tab pos="4057650" algn="l"/>
                <a:tab pos="4743450" algn="l"/>
              </a:tabLst>
              <a:defRPr/>
            </a:pPr>
            <a:r>
              <a:rPr lang="en-US" sz="1800" dirty="0" smtClean="0">
                <a:solidFill>
                  <a:srgbClr val="000099"/>
                </a:solidFill>
                <a:latin typeface="Helvetica" charset="0"/>
                <a:ea typeface="ＭＳ Ｐゴシック" charset="0"/>
              </a:rPr>
              <a:t>Used to detect unsigned overflow</a:t>
            </a:r>
          </a:p>
          <a:p>
            <a:pPr marL="742950" lvl="1" indent="-404813" defTabSz="895350">
              <a:buClr>
                <a:srgbClr val="660033"/>
              </a:buClr>
              <a:tabLst>
                <a:tab pos="1085850" algn="l"/>
                <a:tab pos="4057650" algn="l"/>
                <a:tab pos="4743450" algn="l"/>
              </a:tabLst>
              <a:defRPr/>
            </a:pPr>
            <a:r>
              <a:rPr lang="en-US" sz="1800" dirty="0" smtClean="0">
                <a:solidFill>
                  <a:srgbClr val="C00000"/>
                </a:solidFill>
                <a:latin typeface="Helvetica" charset="0"/>
                <a:ea typeface="ＭＳ Ｐゴシック" charset="0"/>
              </a:rPr>
              <a:t>ZF set </a:t>
            </a:r>
            <a:r>
              <a:rPr lang="en-US" sz="1800" dirty="0" smtClean="0">
                <a:solidFill>
                  <a:srgbClr val="000066"/>
                </a:solidFill>
                <a:latin typeface="Helvetica" charset="0"/>
                <a:ea typeface="ＭＳ Ｐゴシック" charset="0"/>
              </a:rPr>
              <a:t>if </a:t>
            </a:r>
            <a:r>
              <a:rPr lang="en-US" sz="1800" dirty="0" smtClean="0">
                <a:solidFill>
                  <a:srgbClr val="000066"/>
                </a:solidFill>
                <a:latin typeface="Courier New" charset="0"/>
                <a:ea typeface="ＭＳ Ｐゴシック" charset="0"/>
              </a:rPr>
              <a:t>t == 0</a:t>
            </a:r>
            <a:endParaRPr lang="en-US" sz="1800" dirty="0" smtClean="0">
              <a:solidFill>
                <a:srgbClr val="000066"/>
              </a:solidFill>
              <a:latin typeface="Helvetica" charset="0"/>
              <a:ea typeface="ＭＳ Ｐゴシック" charset="0"/>
            </a:endParaRPr>
          </a:p>
          <a:p>
            <a:pPr marL="742950" lvl="1" indent="-404813" defTabSz="895350">
              <a:buClr>
                <a:srgbClr val="660033"/>
              </a:buClr>
              <a:tabLst>
                <a:tab pos="1085850" algn="l"/>
                <a:tab pos="4057650" algn="l"/>
                <a:tab pos="4743450" algn="l"/>
              </a:tabLst>
              <a:defRPr/>
            </a:pPr>
            <a:r>
              <a:rPr lang="en-US" sz="1800" dirty="0" smtClean="0">
                <a:solidFill>
                  <a:srgbClr val="C00000"/>
                </a:solidFill>
                <a:latin typeface="Helvetica" charset="0"/>
                <a:ea typeface="ＭＳ Ｐゴシック" charset="0"/>
              </a:rPr>
              <a:t>SF set </a:t>
            </a:r>
            <a:r>
              <a:rPr lang="en-US" sz="1800" dirty="0" smtClean="0">
                <a:solidFill>
                  <a:srgbClr val="000066"/>
                </a:solidFill>
                <a:latin typeface="Helvetica" charset="0"/>
                <a:ea typeface="ＭＳ Ｐゴシック" charset="0"/>
              </a:rPr>
              <a:t>if </a:t>
            </a:r>
            <a:r>
              <a:rPr lang="en-US" sz="1800" dirty="0" smtClean="0">
                <a:solidFill>
                  <a:srgbClr val="000066"/>
                </a:solidFill>
                <a:latin typeface="Courier New" charset="0"/>
                <a:ea typeface="ＭＳ Ｐゴシック" charset="0"/>
              </a:rPr>
              <a:t>t &lt; 0 </a:t>
            </a:r>
            <a:r>
              <a:rPr lang="en-US" sz="1800" dirty="0" smtClean="0">
                <a:solidFill>
                  <a:srgbClr val="000066"/>
                </a:solidFill>
                <a:latin typeface="Helvetica" charset="0"/>
                <a:ea typeface="ＭＳ Ｐゴシック" charset="0"/>
              </a:rPr>
              <a:t>(as signed)</a:t>
            </a:r>
          </a:p>
          <a:p>
            <a:pPr marL="742950" lvl="1" indent="-404813" defTabSz="895350">
              <a:buClr>
                <a:srgbClr val="660033"/>
              </a:buClr>
              <a:tabLst>
                <a:tab pos="1085850" algn="l"/>
                <a:tab pos="4057650" algn="l"/>
                <a:tab pos="4743450" algn="l"/>
              </a:tabLst>
              <a:defRPr/>
            </a:pPr>
            <a:r>
              <a:rPr lang="en-US" sz="1800" dirty="0" smtClean="0">
                <a:solidFill>
                  <a:srgbClr val="C00000"/>
                </a:solidFill>
                <a:latin typeface="Helvetica" charset="0"/>
                <a:ea typeface="ＭＳ Ｐゴシック" charset="0"/>
              </a:rPr>
              <a:t>OF set </a:t>
            </a:r>
            <a:r>
              <a:rPr lang="en-US" sz="1800" dirty="0" smtClean="0">
                <a:solidFill>
                  <a:srgbClr val="000066"/>
                </a:solidFill>
                <a:latin typeface="Helvetica" charset="0"/>
                <a:ea typeface="ＭＳ Ｐゴシック" charset="0"/>
              </a:rPr>
              <a:t>if two</a:t>
            </a:r>
            <a:r>
              <a:rPr lang="ja-JP" altLang="en-US" sz="1800" dirty="0" smtClean="0">
                <a:solidFill>
                  <a:srgbClr val="000066"/>
                </a:solidFill>
                <a:latin typeface="Helvetica" charset="0"/>
                <a:ea typeface="ＭＳ Ｐゴシック" charset="0"/>
              </a:rPr>
              <a:t>’</a:t>
            </a:r>
            <a:r>
              <a:rPr lang="en-US" altLang="ja-JP" sz="1800" dirty="0" smtClean="0">
                <a:solidFill>
                  <a:srgbClr val="000066"/>
                </a:solidFill>
                <a:latin typeface="Helvetica" charset="0"/>
                <a:ea typeface="ＭＳ Ｐゴシック" charset="0"/>
              </a:rPr>
              <a:t>s complement (signed) overflow</a:t>
            </a:r>
            <a:br>
              <a:rPr lang="en-US" altLang="ja-JP" sz="1800" dirty="0" smtClean="0">
                <a:solidFill>
                  <a:srgbClr val="000066"/>
                </a:solidFill>
                <a:latin typeface="Helvetica" charset="0"/>
                <a:ea typeface="ＭＳ Ｐゴシック" charset="0"/>
              </a:rPr>
            </a:br>
            <a:r>
              <a:rPr lang="en-US" altLang="ja-JP" sz="1800" dirty="0" smtClean="0">
                <a:solidFill>
                  <a:srgbClr val="000066"/>
                </a:solidFill>
                <a:latin typeface="Courier New" charset="0"/>
                <a:ea typeface="ＭＳ Ｐゴシック" charset="0"/>
              </a:rPr>
              <a:t>(a&gt;0 &amp;&amp; b&gt;0 &amp;&amp; t&lt;0) || (a&lt;0 &amp;&amp; b&lt;0 &amp;&amp; t&gt;=0)</a:t>
            </a:r>
          </a:p>
          <a:p>
            <a:pPr marL="223838" indent="-223838" defTabSz="895350">
              <a:buClr>
                <a:srgbClr val="660033"/>
              </a:buClr>
              <a:tabLst>
                <a:tab pos="1085850" algn="l"/>
                <a:tab pos="4057650" algn="l"/>
                <a:tab pos="4743450" algn="l"/>
              </a:tabLst>
              <a:defRPr/>
            </a:pPr>
            <a:endParaRPr lang="en-US" sz="2000" i="1" dirty="0" smtClean="0">
              <a:solidFill>
                <a:srgbClr val="003300"/>
              </a:solidFill>
              <a:latin typeface="Helvetica" charset="0"/>
              <a:ea typeface="ＭＳ Ｐゴシック" charset="0"/>
              <a:cs typeface="ＭＳ Ｐゴシック" charset="0"/>
            </a:endParaRPr>
          </a:p>
          <a:p>
            <a:pPr marL="223838" indent="-223838" defTabSz="895350">
              <a:buClr>
                <a:srgbClr val="660033"/>
              </a:buClr>
              <a:tabLst>
                <a:tab pos="1085850" algn="l"/>
                <a:tab pos="4057650" algn="l"/>
                <a:tab pos="4743450" algn="l"/>
              </a:tabLst>
              <a:defRPr/>
            </a:pPr>
            <a:r>
              <a:rPr lang="en-US" sz="2000" dirty="0" smtClean="0">
                <a:solidFill>
                  <a:srgbClr val="003300"/>
                </a:solidFill>
                <a:latin typeface="Helvetica" charset="0"/>
                <a:ea typeface="ＭＳ Ｐゴシック" charset="0"/>
                <a:cs typeface="ＭＳ Ｐゴシック" charset="0"/>
              </a:rPr>
              <a:t>Codes set differently depending on instructions, and in some cases not set at all, e.g. </a:t>
            </a:r>
            <a:r>
              <a:rPr lang="en-US" sz="2000" dirty="0" smtClean="0">
                <a:solidFill>
                  <a:srgbClr val="003300"/>
                </a:solidFill>
                <a:latin typeface="Courier New" charset="0"/>
                <a:ea typeface="ＭＳ Ｐゴシック" charset="0"/>
                <a:cs typeface="ＭＳ Ｐゴシック" charset="0"/>
              </a:rPr>
              <a:t>lea </a:t>
            </a:r>
            <a:r>
              <a:rPr lang="en-US" sz="2000" dirty="0" smtClean="0">
                <a:solidFill>
                  <a:srgbClr val="003300"/>
                </a:solidFill>
                <a:latin typeface="Helvetica" charset="0"/>
                <a:ea typeface="ＭＳ Ｐゴシック" charset="0"/>
                <a:cs typeface="ＭＳ Ｐゴシック" charset="0"/>
              </a:rPr>
              <a:t>instruction</a:t>
            </a:r>
            <a:endParaRPr lang="en-US" sz="2000" dirty="0">
              <a:solidFill>
                <a:srgbClr val="003300"/>
              </a:solidFill>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dissolve">
                                      <p:cBhvr>
                                        <p:cTn id="18" dur="500"/>
                                        <p:tgtEl>
                                          <p:spTgt spid="5">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dissolve">
                                      <p:cBhvr>
                                        <p:cTn id="21" dur="500"/>
                                        <p:tgtEl>
                                          <p:spTgt spid="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dissolve">
                                      <p:cBhvr>
                                        <p:cTn id="26" dur="500"/>
                                        <p:tgtEl>
                                          <p:spTgt spid="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dissolve">
                                      <p:cBhvr>
                                        <p:cTn id="31" dur="500"/>
                                        <p:tgtEl>
                                          <p:spTgt spid="5">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dissolve">
                                      <p:cBhvr>
                                        <p:cTn id="36" dur="500"/>
                                        <p:tgtEl>
                                          <p:spTgt spid="5">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dissolve">
                                      <p:cBhvr>
                                        <p:cTn id="4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04800" y="569913"/>
            <a:ext cx="8534400" cy="573087"/>
          </a:xfrm>
        </p:spPr>
        <p:txBody>
          <a:bodyPr/>
          <a:lstStyle/>
          <a:p>
            <a:pPr>
              <a:defRPr/>
            </a:pPr>
            <a:r>
              <a:rPr lang="en-US" smtClean="0"/>
              <a:t>Condition Codes (Explicit Setting: Compare)</a:t>
            </a:r>
          </a:p>
        </p:txBody>
      </p:sp>
      <p:sp>
        <p:nvSpPr>
          <p:cNvPr id="191491" name="Rectangle 3"/>
          <p:cNvSpPr>
            <a:spLocks noGrp="1" noChangeArrowheads="1"/>
          </p:cNvSpPr>
          <p:nvPr>
            <p:ph type="body" idx="1"/>
          </p:nvPr>
        </p:nvSpPr>
        <p:spPr>
          <a:xfrm>
            <a:off x="290513" y="1525588"/>
            <a:ext cx="8701087" cy="4799012"/>
          </a:xfrm>
        </p:spPr>
        <p:txBody>
          <a:bodyPr/>
          <a:lstStyle/>
          <a:p>
            <a:pPr marL="282575" indent="-282575">
              <a:buFont typeface="Wingdings" pitchFamily="-1" charset="2"/>
              <a:buChar char="•"/>
              <a:defRPr/>
            </a:pPr>
            <a:r>
              <a:rPr lang="en-US" dirty="0">
                <a:ea typeface="ＭＳ Ｐゴシック" pitchFamily="-1" charset="-128"/>
                <a:cs typeface="ＭＳ Ｐゴシック" pitchFamily="-1" charset="-128"/>
              </a:rPr>
              <a:t>Explicit Setting by Compare Instruction</a:t>
            </a:r>
          </a:p>
          <a:p>
            <a:pPr marL="631825" lvl="1" indent="-290513">
              <a:buFont typeface="Wingdings" pitchFamily="-1" charset="2"/>
              <a:buNone/>
              <a:defRPr/>
            </a:pPr>
            <a:r>
              <a:rPr lang="en-US" dirty="0">
                <a:latin typeface="Courier New" pitchFamily="-1" charset="0"/>
              </a:rPr>
              <a:t>	</a:t>
            </a:r>
            <a:r>
              <a:rPr lang="en-US" dirty="0" err="1" smtClean="0">
                <a:latin typeface="Courier New" pitchFamily="-1" charset="0"/>
              </a:rPr>
              <a:t>cmpq</a:t>
            </a:r>
            <a:r>
              <a:rPr lang="en-US" dirty="0" smtClean="0">
                <a:latin typeface="Courier New" pitchFamily="-1" charset="0"/>
              </a:rPr>
              <a:t> </a:t>
            </a:r>
            <a:r>
              <a:rPr lang="en-US" i="1" dirty="0"/>
              <a:t>Src2</a:t>
            </a:r>
            <a:r>
              <a:rPr lang="en-US" dirty="0"/>
              <a:t>,</a:t>
            </a:r>
            <a:r>
              <a:rPr lang="en-US" i="1" dirty="0"/>
              <a:t>Src1</a:t>
            </a:r>
            <a:endParaRPr lang="en-US" dirty="0">
              <a:latin typeface="Courier New" pitchFamily="-1" charset="0"/>
            </a:endParaRPr>
          </a:p>
          <a:p>
            <a:pPr marL="631825" lvl="1" indent="-290513">
              <a:buFont typeface="Wingdings" pitchFamily="-1" charset="2"/>
              <a:buNone/>
              <a:defRPr/>
            </a:pPr>
            <a:r>
              <a:rPr lang="en-US" dirty="0">
                <a:latin typeface="Courier New" pitchFamily="-1" charset="0"/>
              </a:rPr>
              <a:t>  </a:t>
            </a:r>
            <a:r>
              <a:rPr lang="en-US" dirty="0" err="1" smtClean="0">
                <a:latin typeface="Courier New" pitchFamily="-1" charset="0"/>
              </a:rPr>
              <a:t>cmpq</a:t>
            </a:r>
            <a:r>
              <a:rPr lang="en-US" dirty="0" smtClean="0">
                <a:latin typeface="Courier New" pitchFamily="-1" charset="0"/>
              </a:rPr>
              <a:t> </a:t>
            </a:r>
            <a:r>
              <a:rPr lang="en-US" dirty="0" err="1">
                <a:latin typeface="Courier New" pitchFamily="-1" charset="0"/>
              </a:rPr>
              <a:t>b,a</a:t>
            </a:r>
            <a:r>
              <a:rPr lang="en-US" dirty="0">
                <a:latin typeface="Courier New" pitchFamily="-1" charset="0"/>
              </a:rPr>
              <a:t> </a:t>
            </a:r>
            <a:r>
              <a:rPr lang="en-US" dirty="0"/>
              <a:t>like computing</a:t>
            </a:r>
            <a:r>
              <a:rPr lang="en-US" dirty="0">
                <a:latin typeface="Courier New" pitchFamily="-1" charset="0"/>
              </a:rPr>
              <a:t> a-b</a:t>
            </a:r>
            <a:r>
              <a:rPr lang="en-US" dirty="0"/>
              <a:t> without setting destination</a:t>
            </a:r>
            <a:endParaRPr lang="en-US" dirty="0">
              <a:latin typeface="Courier New" pitchFamily="-1" charset="0"/>
            </a:endParaRPr>
          </a:p>
          <a:p>
            <a:pPr marL="631825" lvl="1" indent="-290513">
              <a:buFont typeface="Wingdings" pitchFamily="-1" charset="2"/>
              <a:buChar char="n"/>
              <a:defRPr/>
            </a:pPr>
            <a:endParaRPr lang="en-US" dirty="0"/>
          </a:p>
          <a:p>
            <a:pPr marL="631825" lvl="1" indent="-290513">
              <a:buFont typeface="Wingdings" pitchFamily="-1" charset="2"/>
              <a:buChar char="n"/>
              <a:defRPr/>
            </a:pPr>
            <a:r>
              <a:rPr lang="en-US" dirty="0">
                <a:solidFill>
                  <a:srgbClr val="C00000"/>
                </a:solidFill>
              </a:rPr>
              <a:t>CF set </a:t>
            </a:r>
            <a:r>
              <a:rPr lang="en-US" dirty="0"/>
              <a:t>if carry out from most significant bit (used for unsigned comparisons)</a:t>
            </a:r>
          </a:p>
          <a:p>
            <a:pPr marL="631825" lvl="1" indent="-290513">
              <a:buFont typeface="Wingdings" pitchFamily="-1" charset="2"/>
              <a:buChar char="n"/>
              <a:defRPr/>
            </a:pPr>
            <a:r>
              <a:rPr lang="en-US" dirty="0">
                <a:solidFill>
                  <a:srgbClr val="C00000"/>
                </a:solidFill>
              </a:rPr>
              <a:t>ZF set </a:t>
            </a:r>
            <a:r>
              <a:rPr lang="en-US" dirty="0"/>
              <a:t>if </a:t>
            </a:r>
            <a:r>
              <a:rPr lang="en-US" dirty="0">
                <a:latin typeface="Courier New" pitchFamily="-1" charset="0"/>
              </a:rPr>
              <a:t>a == b</a:t>
            </a:r>
            <a:endParaRPr lang="en-US" dirty="0"/>
          </a:p>
          <a:p>
            <a:pPr marL="631825" lvl="1" indent="-290513">
              <a:buFont typeface="Wingdings" pitchFamily="-1" charset="2"/>
              <a:buChar char="n"/>
              <a:defRPr/>
            </a:pPr>
            <a:r>
              <a:rPr lang="en-US" dirty="0">
                <a:solidFill>
                  <a:srgbClr val="C00000"/>
                </a:solidFill>
              </a:rPr>
              <a:t>SF set </a:t>
            </a:r>
            <a:r>
              <a:rPr lang="en-US" dirty="0"/>
              <a:t>if </a:t>
            </a:r>
            <a:r>
              <a:rPr lang="en-US" dirty="0">
                <a:latin typeface="Courier New" pitchFamily="-1" charset="0"/>
              </a:rPr>
              <a:t>(a-b) &lt; 0 </a:t>
            </a:r>
            <a:r>
              <a:rPr lang="en-US" dirty="0"/>
              <a:t>(as signed)</a:t>
            </a:r>
          </a:p>
          <a:p>
            <a:pPr marL="631825" lvl="1" indent="-290513">
              <a:buFont typeface="Wingdings" pitchFamily="-1" charset="2"/>
              <a:buChar char="n"/>
              <a:defRPr/>
            </a:pPr>
            <a:r>
              <a:rPr lang="en-US" dirty="0">
                <a:solidFill>
                  <a:srgbClr val="C00000"/>
                </a:solidFill>
              </a:rPr>
              <a:t>OF set </a:t>
            </a:r>
            <a:r>
              <a:rPr lang="en-US" dirty="0"/>
              <a:t>if two’s complement (signed) overflow</a:t>
            </a:r>
            <a:br>
              <a:rPr lang="en-US" dirty="0"/>
            </a:br>
            <a:r>
              <a:rPr lang="en-US" dirty="0">
                <a:latin typeface="Courier New" pitchFamily="-1" charset="0"/>
              </a:rPr>
              <a:t>(a&gt;0 &amp;&amp; b&lt;0 &amp;&amp; (a-b)&lt;0) || (a&lt;0 &amp;&amp; b&gt;0 &amp;&amp; (a-b)</a:t>
            </a:r>
            <a:r>
              <a:rPr lang="en-US" dirty="0" smtClean="0">
                <a:latin typeface="Courier New" pitchFamily="-1" charset="0"/>
              </a:rPr>
              <a:t>&gt;0</a:t>
            </a:r>
            <a:r>
              <a:rPr lang="en-US" dirty="0">
                <a:latin typeface="Courier New" pitchFamily="-1" charset="0"/>
              </a:rPr>
              <a: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49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1026"/>
          <p:cNvSpPr>
            <a:spLocks noGrp="1" noChangeArrowheads="1"/>
          </p:cNvSpPr>
          <p:nvPr>
            <p:ph type="title"/>
          </p:nvPr>
        </p:nvSpPr>
        <p:spPr>
          <a:xfrm>
            <a:off x="381000" y="609600"/>
            <a:ext cx="7607300" cy="573088"/>
          </a:xfrm>
        </p:spPr>
        <p:txBody>
          <a:bodyPr/>
          <a:lstStyle/>
          <a:p>
            <a:pPr>
              <a:defRPr/>
            </a:pPr>
            <a:r>
              <a:rPr lang="en-US" smtClean="0"/>
              <a:t>Condition Codes (Explicit Setting: Test)</a:t>
            </a:r>
          </a:p>
        </p:txBody>
      </p:sp>
      <p:sp>
        <p:nvSpPr>
          <p:cNvPr id="192515" name="Rectangle 1027"/>
          <p:cNvSpPr>
            <a:spLocks noGrp="1" noChangeArrowheads="1"/>
          </p:cNvSpPr>
          <p:nvPr>
            <p:ph type="body" idx="1"/>
          </p:nvPr>
        </p:nvSpPr>
        <p:spPr>
          <a:xfrm>
            <a:off x="381000" y="1581150"/>
            <a:ext cx="7896225" cy="4972050"/>
          </a:xfrm>
        </p:spPr>
        <p:txBody>
          <a:bodyPr/>
          <a:lstStyle/>
          <a:p>
            <a:pPr>
              <a:buFont typeface="Wingdings" charset="2"/>
              <a:buChar char="•"/>
              <a:defRPr/>
            </a:pPr>
            <a:r>
              <a:rPr lang="en-US" dirty="0"/>
              <a:t>Explicit Setting by Test instruction</a:t>
            </a:r>
          </a:p>
          <a:p>
            <a:pPr marL="401638" lvl="1" indent="169863">
              <a:buFont typeface="Wingdings" charset="2"/>
              <a:buNone/>
              <a:defRPr/>
            </a:pPr>
            <a:r>
              <a:rPr lang="en-US" dirty="0" err="1" smtClean="0">
                <a:latin typeface="Courier New" charset="0"/>
              </a:rPr>
              <a:t>testq</a:t>
            </a:r>
            <a:r>
              <a:rPr lang="en-US" dirty="0" smtClean="0">
                <a:latin typeface="Courier New" charset="0"/>
              </a:rPr>
              <a:t> </a:t>
            </a:r>
            <a:r>
              <a:rPr lang="en-US" i="1" dirty="0"/>
              <a:t>Src2</a:t>
            </a:r>
            <a:r>
              <a:rPr lang="en-US" dirty="0"/>
              <a:t>,</a:t>
            </a:r>
            <a:r>
              <a:rPr lang="en-US" i="1" dirty="0"/>
              <a:t>Src1</a:t>
            </a:r>
            <a:br>
              <a:rPr lang="en-US" i="1" dirty="0"/>
            </a:br>
            <a:r>
              <a:rPr lang="en-US" dirty="0">
                <a:latin typeface="Courier New" charset="0"/>
              </a:rPr>
              <a:t> </a:t>
            </a:r>
            <a:r>
              <a:rPr lang="en-US" dirty="0" err="1" smtClean="0">
                <a:latin typeface="Courier New" charset="0"/>
              </a:rPr>
              <a:t>testq</a:t>
            </a:r>
            <a:r>
              <a:rPr lang="en-US" dirty="0" smtClean="0">
                <a:latin typeface="Courier New" charset="0"/>
              </a:rPr>
              <a:t> </a:t>
            </a:r>
            <a:r>
              <a:rPr lang="en-US" dirty="0" err="1">
                <a:latin typeface="Courier New" charset="0"/>
              </a:rPr>
              <a:t>b,a</a:t>
            </a:r>
            <a:r>
              <a:rPr lang="en-US" dirty="0">
                <a:latin typeface="Courier New" charset="0"/>
              </a:rPr>
              <a:t> </a:t>
            </a:r>
            <a:r>
              <a:rPr lang="en-US" dirty="0"/>
              <a:t>like computing</a:t>
            </a:r>
            <a:r>
              <a:rPr lang="en-US" dirty="0">
                <a:latin typeface="Courier New" charset="0"/>
              </a:rPr>
              <a:t> </a:t>
            </a:r>
            <a:r>
              <a:rPr lang="en-US" dirty="0" err="1">
                <a:latin typeface="Courier New" charset="0"/>
              </a:rPr>
              <a:t>a&amp;b</a:t>
            </a:r>
            <a:r>
              <a:rPr lang="en-US" dirty="0"/>
              <a:t> without setting destination </a:t>
            </a:r>
            <a:endParaRPr lang="en-US" i="1" dirty="0"/>
          </a:p>
          <a:p>
            <a:pPr marL="401638" lvl="1" indent="169863">
              <a:buFont typeface="Wingdings" charset="2"/>
              <a:buNone/>
              <a:defRPr/>
            </a:pPr>
            <a:endParaRPr lang="en-US" i="1" dirty="0"/>
          </a:p>
          <a:p>
            <a:pPr marL="401638" lvl="1" indent="169863">
              <a:buFont typeface="Wingdings" charset="2"/>
              <a:buChar char="n"/>
              <a:defRPr/>
            </a:pPr>
            <a:r>
              <a:rPr lang="en-US" dirty="0"/>
              <a:t>Sets condition codes based on value of </a:t>
            </a:r>
            <a:r>
              <a:rPr lang="en-US" i="1" dirty="0"/>
              <a:t>Src1</a:t>
            </a:r>
            <a:r>
              <a:rPr lang="en-US" dirty="0"/>
              <a:t> </a:t>
            </a:r>
            <a:r>
              <a:rPr lang="en-US" dirty="0">
                <a:latin typeface="Courier New" charset="0"/>
              </a:rPr>
              <a:t>&amp;</a:t>
            </a:r>
            <a:r>
              <a:rPr lang="en-US" dirty="0"/>
              <a:t> </a:t>
            </a:r>
            <a:r>
              <a:rPr lang="en-US" i="1" dirty="0"/>
              <a:t>Src2</a:t>
            </a:r>
          </a:p>
          <a:p>
            <a:pPr marL="401638" lvl="1" indent="169863">
              <a:buFont typeface="Wingdings" charset="2"/>
              <a:buChar char="n"/>
              <a:defRPr/>
            </a:pPr>
            <a:r>
              <a:rPr lang="en-US" dirty="0"/>
              <a:t>Useful to have one of the operands be a mask</a:t>
            </a:r>
          </a:p>
          <a:p>
            <a:pPr marL="401638" lvl="1" indent="169863">
              <a:buFont typeface="Wingdings" charset="2"/>
              <a:buChar char="n"/>
              <a:defRPr/>
            </a:pPr>
            <a:endParaRPr lang="en-US" dirty="0"/>
          </a:p>
          <a:p>
            <a:pPr marL="401638" lvl="1" indent="169863">
              <a:buFont typeface="Wingdings" charset="2"/>
              <a:buChar char="n"/>
              <a:defRPr/>
            </a:pPr>
            <a:r>
              <a:rPr lang="en-US" dirty="0"/>
              <a:t>ZF set when </a:t>
            </a:r>
            <a:r>
              <a:rPr lang="en-US" dirty="0" err="1">
                <a:latin typeface="Courier New" charset="0"/>
              </a:rPr>
              <a:t>a&amp;b</a:t>
            </a:r>
            <a:r>
              <a:rPr lang="en-US" dirty="0">
                <a:latin typeface="Courier New" charset="0"/>
              </a:rPr>
              <a:t> == 0</a:t>
            </a:r>
          </a:p>
          <a:p>
            <a:pPr marL="401638" lvl="1" indent="169863">
              <a:buFont typeface="Wingdings" charset="2"/>
              <a:buChar char="n"/>
              <a:defRPr/>
            </a:pPr>
            <a:r>
              <a:rPr lang="en-US" dirty="0"/>
              <a:t>SF set when </a:t>
            </a:r>
            <a:r>
              <a:rPr lang="en-US" dirty="0" err="1">
                <a:latin typeface="Courier New" charset="0"/>
              </a:rPr>
              <a:t>a&amp;b</a:t>
            </a:r>
            <a:r>
              <a:rPr lang="en-US" dirty="0">
                <a:latin typeface="Courier New" charset="0"/>
              </a:rPr>
              <a:t> &lt; 0</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5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25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2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762000" y="4800600"/>
            <a:ext cx="3556000" cy="53340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%rsp</a:t>
            </a:r>
          </a:p>
        </p:txBody>
      </p:sp>
      <p:sp>
        <p:nvSpPr>
          <p:cNvPr id="27652" name="Rectangle 4"/>
          <p:cNvSpPr>
            <a:spLocks noGrp="1" noChangeArrowheads="1"/>
          </p:cNvSpPr>
          <p:nvPr>
            <p:ph type="title"/>
          </p:nvPr>
        </p:nvSpPr>
        <p:spPr>
          <a:ln/>
        </p:spPr>
        <p:txBody>
          <a:bodyPr/>
          <a:lstStyle/>
          <a:p>
            <a:pPr marL="119063" indent="-119063"/>
            <a:r>
              <a:rPr lang="en-US"/>
              <a:t>x86-64 Integer Registers</a:t>
            </a:r>
          </a:p>
        </p:txBody>
      </p:sp>
      <p:sp>
        <p:nvSpPr>
          <p:cNvPr id="27653" name="Rectangle 5"/>
          <p:cNvSpPr>
            <a:spLocks noGrp="1" noChangeArrowheads="1"/>
          </p:cNvSpPr>
          <p:nvPr>
            <p:ph type="body" idx="1"/>
          </p:nvPr>
        </p:nvSpPr>
        <p:spPr>
          <a:xfrm>
            <a:off x="318682" y="6019800"/>
            <a:ext cx="7329487" cy="838200"/>
          </a:xfrm>
          <a:ln/>
        </p:spPr>
        <p:txBody>
          <a:bodyPr/>
          <a:lstStyle/>
          <a:p>
            <a:pPr lvl="1"/>
            <a:r>
              <a:rPr lang="en-US" dirty="0" smtClean="0"/>
              <a:t>Can reference low-order byte</a:t>
            </a:r>
          </a:p>
        </p:txBody>
      </p:sp>
      <p:sp>
        <p:nvSpPr>
          <p:cNvPr id="27654" name="Rectangle 6"/>
          <p:cNvSpPr>
            <a:spLocks/>
          </p:cNvSpPr>
          <p:nvPr/>
        </p:nvSpPr>
        <p:spPr bwMode="auto">
          <a:xfrm>
            <a:off x="36576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%al</a:t>
            </a:r>
            <a:endParaRPr lang="en-US" sz="1400" dirty="0">
              <a:solidFill>
                <a:schemeClr val="tx1"/>
              </a:solidFill>
              <a:latin typeface="Courier New Bold" charset="0"/>
              <a:cs typeface="Courier New Bold" charset="0"/>
              <a:sym typeface="Courier New Bold" charset="0"/>
            </a:endParaRPr>
          </a:p>
        </p:txBody>
      </p:sp>
      <p:sp>
        <p:nvSpPr>
          <p:cNvPr id="27655" name="Rectangle 7"/>
          <p:cNvSpPr>
            <a:spLocks/>
          </p:cNvSpPr>
          <p:nvPr/>
        </p:nvSpPr>
        <p:spPr bwMode="auto">
          <a:xfrm>
            <a:off x="36576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a:t>
            </a:r>
            <a:r>
              <a:rPr lang="en-US" sz="1400" dirty="0" err="1" smtClean="0">
                <a:solidFill>
                  <a:schemeClr val="tx1"/>
                </a:solidFill>
                <a:latin typeface="Courier New Bold" charset="0"/>
                <a:cs typeface="Courier New Bold" charset="0"/>
                <a:sym typeface="Courier New Bold" charset="0"/>
              </a:rPr>
              <a:t>bl</a:t>
            </a:r>
            <a:endParaRPr lang="en-US" sz="1400" dirty="0">
              <a:solidFill>
                <a:schemeClr val="tx1"/>
              </a:solidFill>
              <a:latin typeface="Courier New Bold" charset="0"/>
              <a:cs typeface="Courier New Bold" charset="0"/>
              <a:sym typeface="Courier New Bold" charset="0"/>
            </a:endParaRPr>
          </a:p>
        </p:txBody>
      </p:sp>
      <p:sp>
        <p:nvSpPr>
          <p:cNvPr id="27656" name="Rectangle 8"/>
          <p:cNvSpPr>
            <a:spLocks/>
          </p:cNvSpPr>
          <p:nvPr/>
        </p:nvSpPr>
        <p:spPr bwMode="auto">
          <a:xfrm>
            <a:off x="36576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%cl</a:t>
            </a:r>
            <a:endParaRPr lang="en-US" sz="1400" dirty="0">
              <a:solidFill>
                <a:schemeClr val="tx1"/>
              </a:solidFill>
              <a:latin typeface="Courier New Bold" charset="0"/>
              <a:cs typeface="Courier New Bold" charset="0"/>
              <a:sym typeface="Courier New Bold" charset="0"/>
            </a:endParaRPr>
          </a:p>
        </p:txBody>
      </p:sp>
      <p:sp>
        <p:nvSpPr>
          <p:cNvPr id="27657" name="Rectangle 9"/>
          <p:cNvSpPr>
            <a:spLocks/>
          </p:cNvSpPr>
          <p:nvPr/>
        </p:nvSpPr>
        <p:spPr bwMode="auto">
          <a:xfrm>
            <a:off x="36576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%dl</a:t>
            </a:r>
            <a:endParaRPr lang="en-US" sz="1400" dirty="0">
              <a:solidFill>
                <a:schemeClr val="tx1"/>
              </a:solidFill>
              <a:latin typeface="Courier New Bold" charset="0"/>
              <a:cs typeface="Courier New Bold" charset="0"/>
              <a:sym typeface="Courier New Bold" charset="0"/>
            </a:endParaRPr>
          </a:p>
        </p:txBody>
      </p:sp>
      <p:sp>
        <p:nvSpPr>
          <p:cNvPr id="27658" name="Rectangle 10"/>
          <p:cNvSpPr>
            <a:spLocks/>
          </p:cNvSpPr>
          <p:nvPr/>
        </p:nvSpPr>
        <p:spPr bwMode="auto">
          <a:xfrm>
            <a:off x="36576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a:t>
            </a:r>
            <a:r>
              <a:rPr lang="en-US" sz="1400" dirty="0" err="1" smtClean="0">
                <a:solidFill>
                  <a:schemeClr val="tx1"/>
                </a:solidFill>
                <a:latin typeface="Courier New Bold" charset="0"/>
                <a:cs typeface="Courier New Bold" charset="0"/>
                <a:sym typeface="Courier New Bold" charset="0"/>
              </a:rPr>
              <a:t>sil</a:t>
            </a:r>
            <a:endParaRPr lang="en-US" sz="1400" dirty="0">
              <a:solidFill>
                <a:schemeClr val="tx1"/>
              </a:solidFill>
              <a:latin typeface="Courier New Bold" charset="0"/>
              <a:cs typeface="Courier New Bold" charset="0"/>
              <a:sym typeface="Courier New Bold" charset="0"/>
            </a:endParaRPr>
          </a:p>
        </p:txBody>
      </p:sp>
      <p:sp>
        <p:nvSpPr>
          <p:cNvPr id="27659" name="Rectangle 11"/>
          <p:cNvSpPr>
            <a:spLocks/>
          </p:cNvSpPr>
          <p:nvPr/>
        </p:nvSpPr>
        <p:spPr bwMode="auto">
          <a:xfrm>
            <a:off x="36576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a:t>
            </a:r>
            <a:r>
              <a:rPr lang="en-US" sz="1400" dirty="0" err="1" smtClean="0">
                <a:solidFill>
                  <a:schemeClr val="tx1"/>
                </a:solidFill>
                <a:latin typeface="Courier New Bold" charset="0"/>
                <a:cs typeface="Courier New Bold" charset="0"/>
                <a:sym typeface="Courier New Bold" charset="0"/>
              </a:rPr>
              <a:t>dil</a:t>
            </a:r>
            <a:endParaRPr lang="en-US" sz="1400" dirty="0">
              <a:solidFill>
                <a:schemeClr val="tx1"/>
              </a:solidFill>
              <a:latin typeface="Courier New Bold" charset="0"/>
              <a:cs typeface="Courier New Bold" charset="0"/>
              <a:sym typeface="Courier New Bold" charset="0"/>
            </a:endParaRPr>
          </a:p>
        </p:txBody>
      </p:sp>
      <p:sp>
        <p:nvSpPr>
          <p:cNvPr id="27660" name="Rectangle 12"/>
          <p:cNvSpPr>
            <a:spLocks/>
          </p:cNvSpPr>
          <p:nvPr/>
        </p:nvSpPr>
        <p:spPr bwMode="auto">
          <a:xfrm>
            <a:off x="3649650" y="4838700"/>
            <a:ext cx="655649" cy="444500"/>
          </a:xfrm>
          <a:prstGeom prst="rect">
            <a:avLst/>
          </a:prstGeom>
          <a:solidFill>
            <a:srgbClr val="FF9999"/>
          </a:solidFill>
          <a:ln w="12700"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a:t>
            </a:r>
            <a:r>
              <a:rPr lang="en-US" sz="1400" dirty="0" err="1" smtClean="0">
                <a:solidFill>
                  <a:schemeClr val="tx1"/>
                </a:solidFill>
                <a:latin typeface="Courier New Bold" charset="0"/>
                <a:cs typeface="Courier New Bold" charset="0"/>
                <a:sym typeface="Courier New Bold" charset="0"/>
              </a:rPr>
              <a:t>spl</a:t>
            </a:r>
            <a:endParaRPr lang="en-US" sz="1400" dirty="0">
              <a:solidFill>
                <a:schemeClr val="tx1"/>
              </a:solidFill>
              <a:latin typeface="Courier New Bold" charset="0"/>
              <a:cs typeface="Courier New Bold" charset="0"/>
              <a:sym typeface="Courier New Bold" charset="0"/>
            </a:endParaRPr>
          </a:p>
        </p:txBody>
      </p:sp>
      <p:sp>
        <p:nvSpPr>
          <p:cNvPr id="27661" name="Rectangle 13"/>
          <p:cNvSpPr>
            <a:spLocks/>
          </p:cNvSpPr>
          <p:nvPr/>
        </p:nvSpPr>
        <p:spPr bwMode="auto">
          <a:xfrm>
            <a:off x="3657600" y="54356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smtClean="0">
                <a:solidFill>
                  <a:schemeClr val="tx1"/>
                </a:solidFill>
                <a:latin typeface="Courier New Bold" charset="0"/>
                <a:cs typeface="Courier New Bold" charset="0"/>
                <a:sym typeface="Courier New Bold" charset="0"/>
              </a:rPr>
              <a:t>%</a:t>
            </a:r>
            <a:r>
              <a:rPr lang="en-US" sz="1400" dirty="0" err="1" smtClean="0">
                <a:solidFill>
                  <a:schemeClr val="tx1"/>
                </a:solidFill>
                <a:latin typeface="Courier New Bold" charset="0"/>
                <a:cs typeface="Courier New Bold" charset="0"/>
                <a:sym typeface="Courier New Bold" charset="0"/>
              </a:rPr>
              <a:t>bpl</a:t>
            </a:r>
            <a:endParaRPr lang="en-US" sz="1400" dirty="0">
              <a:solidFill>
                <a:schemeClr val="tx1"/>
              </a:solidFill>
              <a:latin typeface="Courier New Bold" charset="0"/>
              <a:cs typeface="Courier New Bold" charset="0"/>
              <a:sym typeface="Courier New Bold" charset="0"/>
            </a:endParaRPr>
          </a:p>
        </p:txBody>
      </p:sp>
      <p:sp>
        <p:nvSpPr>
          <p:cNvPr id="27662" name="Rectangle 14"/>
          <p:cNvSpPr>
            <a:spLocks/>
          </p:cNvSpPr>
          <p:nvPr/>
        </p:nvSpPr>
        <p:spPr bwMode="auto">
          <a:xfrm>
            <a:off x="7620000" y="1181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r8b</a:t>
            </a:r>
            <a:endParaRPr lang="en-US" sz="1400" dirty="0">
              <a:solidFill>
                <a:schemeClr val="tx1"/>
              </a:solidFill>
              <a:latin typeface="Courier New Bold" charset="0"/>
              <a:cs typeface="Courier New Bold" charset="0"/>
              <a:sym typeface="Courier New Bold" charset="0"/>
            </a:endParaRPr>
          </a:p>
        </p:txBody>
      </p:sp>
      <p:sp>
        <p:nvSpPr>
          <p:cNvPr id="27663" name="Rectangle 15"/>
          <p:cNvSpPr>
            <a:spLocks/>
          </p:cNvSpPr>
          <p:nvPr/>
        </p:nvSpPr>
        <p:spPr bwMode="auto">
          <a:xfrm>
            <a:off x="7620000" y="1790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r9b</a:t>
            </a:r>
            <a:endParaRPr lang="en-US" sz="1400" dirty="0">
              <a:solidFill>
                <a:schemeClr val="tx1"/>
              </a:solidFill>
              <a:latin typeface="Courier New Bold" charset="0"/>
              <a:cs typeface="Courier New Bold" charset="0"/>
              <a:sym typeface="Courier New Bold" charset="0"/>
            </a:endParaRPr>
          </a:p>
        </p:txBody>
      </p:sp>
      <p:sp>
        <p:nvSpPr>
          <p:cNvPr id="27664" name="Rectangle 16"/>
          <p:cNvSpPr>
            <a:spLocks/>
          </p:cNvSpPr>
          <p:nvPr/>
        </p:nvSpPr>
        <p:spPr bwMode="auto">
          <a:xfrm>
            <a:off x="7620000" y="2400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r10b</a:t>
            </a:r>
            <a:endParaRPr lang="en-US" sz="1400" dirty="0">
              <a:solidFill>
                <a:schemeClr val="tx1"/>
              </a:solidFill>
              <a:latin typeface="Courier New Bold" charset="0"/>
              <a:cs typeface="Courier New Bold" charset="0"/>
              <a:sym typeface="Courier New Bold" charset="0"/>
            </a:endParaRPr>
          </a:p>
        </p:txBody>
      </p:sp>
      <p:sp>
        <p:nvSpPr>
          <p:cNvPr id="27665" name="Rectangle 17"/>
          <p:cNvSpPr>
            <a:spLocks/>
          </p:cNvSpPr>
          <p:nvPr/>
        </p:nvSpPr>
        <p:spPr bwMode="auto">
          <a:xfrm>
            <a:off x="7620000" y="30099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r11b</a:t>
            </a:r>
            <a:endParaRPr lang="en-US" sz="1400" dirty="0">
              <a:solidFill>
                <a:schemeClr val="tx1"/>
              </a:solidFill>
              <a:latin typeface="Courier New Bold" charset="0"/>
              <a:cs typeface="Courier New Bold" charset="0"/>
              <a:sym typeface="Courier New Bold" charset="0"/>
            </a:endParaRPr>
          </a:p>
        </p:txBody>
      </p:sp>
      <p:sp>
        <p:nvSpPr>
          <p:cNvPr id="27666" name="Rectangle 18"/>
          <p:cNvSpPr>
            <a:spLocks/>
          </p:cNvSpPr>
          <p:nvPr/>
        </p:nvSpPr>
        <p:spPr bwMode="auto">
          <a:xfrm>
            <a:off x="7620000" y="36195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r12b</a:t>
            </a:r>
            <a:endParaRPr lang="en-US" sz="1400" dirty="0">
              <a:solidFill>
                <a:schemeClr val="tx1"/>
              </a:solidFill>
              <a:latin typeface="Courier New Bold" charset="0"/>
              <a:cs typeface="Courier New Bold" charset="0"/>
              <a:sym typeface="Courier New Bold" charset="0"/>
            </a:endParaRPr>
          </a:p>
        </p:txBody>
      </p:sp>
      <p:sp>
        <p:nvSpPr>
          <p:cNvPr id="27667" name="Rectangle 19"/>
          <p:cNvSpPr>
            <a:spLocks/>
          </p:cNvSpPr>
          <p:nvPr/>
        </p:nvSpPr>
        <p:spPr bwMode="auto">
          <a:xfrm>
            <a:off x="7620000" y="42291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r13b</a:t>
            </a:r>
            <a:endParaRPr lang="en-US" sz="1400" dirty="0">
              <a:solidFill>
                <a:schemeClr val="tx1"/>
              </a:solidFill>
              <a:latin typeface="Courier New Bold" charset="0"/>
              <a:cs typeface="Courier New Bold" charset="0"/>
              <a:sym typeface="Courier New Bold" charset="0"/>
            </a:endParaRPr>
          </a:p>
        </p:txBody>
      </p:sp>
      <p:sp>
        <p:nvSpPr>
          <p:cNvPr id="27668" name="Rectangle 20"/>
          <p:cNvSpPr>
            <a:spLocks/>
          </p:cNvSpPr>
          <p:nvPr/>
        </p:nvSpPr>
        <p:spPr bwMode="auto">
          <a:xfrm>
            <a:off x="7620000" y="48387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r14b</a:t>
            </a:r>
            <a:endParaRPr lang="en-US" sz="1400" dirty="0">
              <a:solidFill>
                <a:schemeClr val="tx1"/>
              </a:solidFill>
              <a:latin typeface="Courier New Bold" charset="0"/>
              <a:cs typeface="Courier New Bold" charset="0"/>
              <a:sym typeface="Courier New Bold" charset="0"/>
            </a:endParaRPr>
          </a:p>
        </p:txBody>
      </p:sp>
      <p:sp>
        <p:nvSpPr>
          <p:cNvPr id="27669" name="Rectangle 21"/>
          <p:cNvSpPr>
            <a:spLocks/>
          </p:cNvSpPr>
          <p:nvPr/>
        </p:nvSpPr>
        <p:spPr bwMode="auto">
          <a:xfrm>
            <a:off x="7620000" y="5448300"/>
            <a:ext cx="660400" cy="444500"/>
          </a:xfrm>
          <a:prstGeom prst="rect">
            <a:avLst/>
          </a:prstGeom>
          <a:solidFill>
            <a:srgbClr val="D8D8D8"/>
          </a:solidFill>
          <a:ln w="9525" cap="flat">
            <a:solidFill>
              <a:schemeClr val="tx1"/>
            </a:solidFill>
            <a:prstDash val="solid"/>
            <a:miter lim="800000"/>
            <a:headEnd type="none" w="med" len="med"/>
            <a:tailEnd type="none" w="med" len="med"/>
          </a:ln>
        </p:spPr>
        <p:txBody>
          <a:bodyPr lIns="38100" tIns="38100" rIns="38100" bIns="38100" anchor="ctr"/>
          <a:lstStyle/>
          <a:p>
            <a:r>
              <a:rPr lang="en-US" sz="1400" dirty="0">
                <a:solidFill>
                  <a:schemeClr val="tx1"/>
                </a:solidFill>
                <a:latin typeface="Courier New Bold" charset="0"/>
                <a:cs typeface="Courier New Bold" charset="0"/>
                <a:sym typeface="Courier New Bold" charset="0"/>
              </a:rPr>
              <a:t>%</a:t>
            </a:r>
            <a:r>
              <a:rPr lang="en-US" sz="1400" dirty="0" smtClean="0">
                <a:solidFill>
                  <a:schemeClr val="tx1"/>
                </a:solidFill>
                <a:latin typeface="Courier New Bold" charset="0"/>
                <a:cs typeface="Courier New Bold" charset="0"/>
                <a:sym typeface="Courier New Bold" charset="0"/>
              </a:rPr>
              <a:t>r15b</a:t>
            </a:r>
            <a:endParaRPr lang="en-US" sz="1400" dirty="0">
              <a:solidFill>
                <a:schemeClr val="tx1"/>
              </a:solidFill>
              <a:latin typeface="Courier New Bold" charset="0"/>
              <a:cs typeface="Courier New Bold" charset="0"/>
              <a:sym typeface="Courier New Bold" charset="0"/>
            </a:endParaRPr>
          </a:p>
        </p:txBody>
      </p:sp>
      <p:sp>
        <p:nvSpPr>
          <p:cNvPr id="27670" name="Rectangle 22"/>
          <p:cNvSpPr>
            <a:spLocks/>
          </p:cNvSpPr>
          <p:nvPr/>
        </p:nvSpPr>
        <p:spPr bwMode="auto">
          <a:xfrm>
            <a:off x="47244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%r8</a:t>
            </a:r>
          </a:p>
        </p:txBody>
      </p:sp>
      <p:sp>
        <p:nvSpPr>
          <p:cNvPr id="27671" name="Rectangle 23"/>
          <p:cNvSpPr>
            <a:spLocks/>
          </p:cNvSpPr>
          <p:nvPr/>
        </p:nvSpPr>
        <p:spPr bwMode="auto">
          <a:xfrm>
            <a:off x="47244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%r9</a:t>
            </a:r>
          </a:p>
        </p:txBody>
      </p:sp>
      <p:sp>
        <p:nvSpPr>
          <p:cNvPr id="27672" name="Rectangle 24"/>
          <p:cNvSpPr>
            <a:spLocks/>
          </p:cNvSpPr>
          <p:nvPr/>
        </p:nvSpPr>
        <p:spPr bwMode="auto">
          <a:xfrm>
            <a:off x="47244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%r10</a:t>
            </a:r>
          </a:p>
        </p:txBody>
      </p:sp>
      <p:sp>
        <p:nvSpPr>
          <p:cNvPr id="27673" name="Rectangle 25"/>
          <p:cNvSpPr>
            <a:spLocks/>
          </p:cNvSpPr>
          <p:nvPr/>
        </p:nvSpPr>
        <p:spPr bwMode="auto">
          <a:xfrm>
            <a:off x="47244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%r11</a:t>
            </a:r>
          </a:p>
        </p:txBody>
      </p:sp>
      <p:sp>
        <p:nvSpPr>
          <p:cNvPr id="27674" name="Rectangle 26"/>
          <p:cNvSpPr>
            <a:spLocks/>
          </p:cNvSpPr>
          <p:nvPr/>
        </p:nvSpPr>
        <p:spPr bwMode="auto">
          <a:xfrm>
            <a:off x="47244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%r12</a:t>
            </a:r>
          </a:p>
        </p:txBody>
      </p:sp>
      <p:sp>
        <p:nvSpPr>
          <p:cNvPr id="27675" name="Rectangle 27"/>
          <p:cNvSpPr>
            <a:spLocks/>
          </p:cNvSpPr>
          <p:nvPr/>
        </p:nvSpPr>
        <p:spPr bwMode="auto">
          <a:xfrm>
            <a:off x="47244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%r13</a:t>
            </a:r>
          </a:p>
        </p:txBody>
      </p:sp>
      <p:sp>
        <p:nvSpPr>
          <p:cNvPr id="27676" name="Rectangle 28"/>
          <p:cNvSpPr>
            <a:spLocks/>
          </p:cNvSpPr>
          <p:nvPr/>
        </p:nvSpPr>
        <p:spPr bwMode="auto">
          <a:xfrm>
            <a:off x="4724400" y="4800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%r14</a:t>
            </a:r>
          </a:p>
        </p:txBody>
      </p:sp>
      <p:sp>
        <p:nvSpPr>
          <p:cNvPr id="27677" name="Rectangle 29"/>
          <p:cNvSpPr>
            <a:spLocks/>
          </p:cNvSpPr>
          <p:nvPr/>
        </p:nvSpPr>
        <p:spPr bwMode="auto">
          <a:xfrm>
            <a:off x="47244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%r15</a:t>
            </a:r>
          </a:p>
        </p:txBody>
      </p:sp>
      <p:sp>
        <p:nvSpPr>
          <p:cNvPr id="27678" name="Rectangle 30"/>
          <p:cNvSpPr>
            <a:spLocks/>
          </p:cNvSpPr>
          <p:nvPr/>
        </p:nvSpPr>
        <p:spPr bwMode="auto">
          <a:xfrm>
            <a:off x="762000" y="1143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rax</a:t>
            </a:r>
            <a:endParaRPr lang="en-US" sz="2400" dirty="0">
              <a:solidFill>
                <a:schemeClr val="tx1"/>
              </a:solidFill>
              <a:latin typeface="Courier New Bold" charset="0"/>
              <a:cs typeface="Courier New Bold" charset="0"/>
              <a:sym typeface="Courier New Bold" charset="0"/>
            </a:endParaRPr>
          </a:p>
        </p:txBody>
      </p:sp>
      <p:sp>
        <p:nvSpPr>
          <p:cNvPr id="27679" name="Rectangle 31"/>
          <p:cNvSpPr>
            <a:spLocks/>
          </p:cNvSpPr>
          <p:nvPr/>
        </p:nvSpPr>
        <p:spPr bwMode="auto">
          <a:xfrm>
            <a:off x="762000" y="17526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dirty="0">
                <a:solidFill>
                  <a:schemeClr val="tx1"/>
                </a:solidFill>
                <a:latin typeface="Courier New Bold" charset="0"/>
                <a:cs typeface="Courier New Bold" charset="0"/>
                <a:sym typeface="Courier New Bold" charset="0"/>
              </a:rPr>
              <a:t>%</a:t>
            </a:r>
            <a:r>
              <a:rPr lang="en-US" sz="2400" dirty="0" err="1">
                <a:solidFill>
                  <a:schemeClr val="tx1"/>
                </a:solidFill>
                <a:latin typeface="Courier New Bold" charset="0"/>
                <a:cs typeface="Courier New Bold" charset="0"/>
                <a:sym typeface="Courier New Bold" charset="0"/>
              </a:rPr>
              <a:t>rbx</a:t>
            </a:r>
            <a:endParaRPr lang="en-US" sz="2400" dirty="0">
              <a:solidFill>
                <a:schemeClr val="tx1"/>
              </a:solidFill>
              <a:latin typeface="Courier New Bold" charset="0"/>
              <a:cs typeface="Courier New Bold" charset="0"/>
              <a:sym typeface="Courier New Bold" charset="0"/>
            </a:endParaRPr>
          </a:p>
        </p:txBody>
      </p:sp>
      <p:sp>
        <p:nvSpPr>
          <p:cNvPr id="27680" name="Rectangle 32"/>
          <p:cNvSpPr>
            <a:spLocks/>
          </p:cNvSpPr>
          <p:nvPr/>
        </p:nvSpPr>
        <p:spPr bwMode="auto">
          <a:xfrm>
            <a:off x="762000" y="2362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%rcx</a:t>
            </a:r>
          </a:p>
        </p:txBody>
      </p:sp>
      <p:sp>
        <p:nvSpPr>
          <p:cNvPr id="27681" name="Rectangle 33"/>
          <p:cNvSpPr>
            <a:spLocks/>
          </p:cNvSpPr>
          <p:nvPr/>
        </p:nvSpPr>
        <p:spPr bwMode="auto">
          <a:xfrm>
            <a:off x="762000" y="29718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%rdx</a:t>
            </a:r>
          </a:p>
        </p:txBody>
      </p:sp>
      <p:sp>
        <p:nvSpPr>
          <p:cNvPr id="27682" name="Rectangle 34"/>
          <p:cNvSpPr>
            <a:spLocks/>
          </p:cNvSpPr>
          <p:nvPr/>
        </p:nvSpPr>
        <p:spPr bwMode="auto">
          <a:xfrm>
            <a:off x="762000" y="35814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%rsi</a:t>
            </a:r>
          </a:p>
        </p:txBody>
      </p:sp>
      <p:sp>
        <p:nvSpPr>
          <p:cNvPr id="27683" name="Rectangle 35"/>
          <p:cNvSpPr>
            <a:spLocks/>
          </p:cNvSpPr>
          <p:nvPr/>
        </p:nvSpPr>
        <p:spPr bwMode="auto">
          <a:xfrm>
            <a:off x="762000" y="41910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%rdi</a:t>
            </a:r>
          </a:p>
        </p:txBody>
      </p:sp>
      <p:sp>
        <p:nvSpPr>
          <p:cNvPr id="27684" name="Rectangle 36"/>
          <p:cNvSpPr>
            <a:spLocks/>
          </p:cNvSpPr>
          <p:nvPr/>
        </p:nvSpPr>
        <p:spPr bwMode="auto">
          <a:xfrm>
            <a:off x="762000" y="5410200"/>
            <a:ext cx="3556000" cy="533400"/>
          </a:xfrm>
          <a:prstGeom prst="rect">
            <a:avLst/>
          </a:prstGeom>
          <a:no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solidFill>
                  <a:schemeClr val="tx1"/>
                </a:solidFill>
                <a:latin typeface="Courier New Bold" charset="0"/>
                <a:cs typeface="Courier New Bold" charset="0"/>
                <a:sym typeface="Courier New Bold" charset="0"/>
              </a:rPr>
              <a:t>%rbp</a:t>
            </a:r>
          </a:p>
        </p:txBody>
      </p:sp>
    </p:spTree>
    <p:extLst>
      <p:ext uri="{BB962C8B-B14F-4D97-AF65-F5344CB8AC3E}">
        <p14:creationId xmlns:p14="http://schemas.microsoft.com/office/powerpoint/2010/main" val="1509557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a:t>Reading Condition Codes</a:t>
            </a:r>
          </a:p>
        </p:txBody>
      </p:sp>
      <p:sp>
        <p:nvSpPr>
          <p:cNvPr id="37892" name="Rectangle 4"/>
          <p:cNvSpPr>
            <a:spLocks noGrp="1" noChangeArrowheads="1"/>
          </p:cNvSpPr>
          <p:nvPr>
            <p:ph type="body" idx="1"/>
          </p:nvPr>
        </p:nvSpPr>
        <p:spPr>
          <a:xfrm>
            <a:off x="290513" y="1066800"/>
            <a:ext cx="8307387" cy="5224462"/>
          </a:xfrm>
          <a:ln/>
        </p:spPr>
        <p:txBody>
          <a:bodyPr/>
          <a:lstStyle/>
          <a:p>
            <a:pPr>
              <a:defRPr/>
            </a:pPr>
            <a:r>
              <a:rPr lang="en-US" dirty="0" err="1">
                <a:latin typeface="Helvetica" charset="0"/>
                <a:ea typeface="ＭＳ Ｐゴシック" charset="0"/>
                <a:cs typeface="ＭＳ Ｐゴシック" charset="0"/>
              </a:rPr>
              <a:t>setX</a:t>
            </a:r>
            <a:r>
              <a:rPr lang="en-US" dirty="0">
                <a:latin typeface="Helvetica" charset="0"/>
                <a:ea typeface="ＭＳ Ｐゴシック" charset="0"/>
                <a:cs typeface="ＭＳ Ｐゴシック" charset="0"/>
              </a:rPr>
              <a:t>  </a:t>
            </a:r>
            <a:r>
              <a:rPr lang="en-US" dirty="0" err="1">
                <a:latin typeface="Helvetica" charset="0"/>
                <a:ea typeface="ＭＳ Ｐゴシック" charset="0"/>
                <a:cs typeface="ＭＳ Ｐゴシック" charset="0"/>
              </a:rPr>
              <a:t>dest</a:t>
            </a:r>
            <a:r>
              <a:rPr lang="en-US" dirty="0">
                <a:latin typeface="Helvetica" charset="0"/>
                <a:ea typeface="ＭＳ Ｐゴシック" charset="0"/>
                <a:cs typeface="ＭＳ Ｐゴシック" charset="0"/>
              </a:rPr>
              <a:t>          // e.g. </a:t>
            </a:r>
            <a:r>
              <a:rPr lang="en-US" b="0" dirty="0" err="1">
                <a:latin typeface="Courier"/>
                <a:ea typeface="ＭＳ Ｐゴシック" charset="0"/>
                <a:cs typeface="Courier"/>
              </a:rPr>
              <a:t>setl</a:t>
            </a:r>
            <a:r>
              <a:rPr lang="en-US" b="0" dirty="0">
                <a:latin typeface="Courier"/>
                <a:ea typeface="ＭＳ Ｐゴシック" charset="0"/>
                <a:cs typeface="Courier"/>
              </a:rPr>
              <a:t> %al</a:t>
            </a:r>
          </a:p>
          <a:p>
            <a:pPr marL="552450" lvl="1"/>
            <a:r>
              <a:rPr lang="en-US" dirty="0" smtClean="0"/>
              <a:t>Set low-order byte of destination to 0 or 1 based </a:t>
            </a:r>
            <a:r>
              <a:rPr lang="en-US" dirty="0"/>
              <a:t>on combinations of condition </a:t>
            </a:r>
            <a:r>
              <a:rPr lang="en-US" dirty="0" smtClean="0"/>
              <a:t>codes</a:t>
            </a:r>
          </a:p>
          <a:p>
            <a:pPr marL="552450" lvl="1"/>
            <a:r>
              <a:rPr lang="en-US" dirty="0" smtClean="0"/>
              <a:t>Does not alter remaining 7 bytes</a:t>
            </a:r>
          </a:p>
          <a:p>
            <a:pPr marL="552450" lvl="1"/>
            <a:r>
              <a:rPr lang="en-US" dirty="0" smtClean="0"/>
              <a:t>Previous instruction should be a </a:t>
            </a:r>
            <a:r>
              <a:rPr lang="en-US" b="0" dirty="0" err="1" smtClean="0">
                <a:latin typeface="Courier"/>
                <a:cs typeface="Courier"/>
              </a:rPr>
              <a:t>cmp</a:t>
            </a:r>
            <a:endParaRPr lang="en-US" b="0" dirty="0" smtClean="0">
              <a:latin typeface="Courier"/>
              <a:cs typeface="Courier"/>
            </a:endParaRPr>
          </a:p>
          <a:p>
            <a:pPr marL="552450"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79598524"/>
              </p:ext>
            </p:extLst>
          </p:nvPr>
        </p:nvGraphicFramePr>
        <p:xfrm>
          <a:off x="1295400" y="3124200"/>
          <a:ext cx="6477000" cy="1571625"/>
        </p:xfrm>
        <a:graphic>
          <a:graphicData uri="http://schemas.openxmlformats.org/drawingml/2006/table">
            <a:tbl>
              <a:tblPr/>
              <a:tblGrid>
                <a:gridCol w="1179017"/>
                <a:gridCol w="2059483"/>
                <a:gridCol w="3238500"/>
              </a:tblGrid>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22425" algn="l"/>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SetX</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Condition</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22425" algn="l"/>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sete</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ourier New" charset="0"/>
                          <a:ea typeface="ＭＳ Ｐゴシック" charset="0"/>
                          <a:cs typeface="Times New Roman" charset="0"/>
                        </a:rPr>
                        <a:t>ZF</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Equal / Zero</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setne</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~ZF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Not Equal / Not Zero</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sets</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Negative</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setns</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Nonnegative</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4320716"/>
              </p:ext>
            </p:extLst>
          </p:nvPr>
        </p:nvGraphicFramePr>
        <p:xfrm>
          <a:off x="1295400" y="4695825"/>
          <a:ext cx="6477000" cy="1257300"/>
        </p:xfrm>
        <a:graphic>
          <a:graphicData uri="http://schemas.openxmlformats.org/drawingml/2006/table">
            <a:tbl>
              <a:tblPr/>
              <a:tblGrid>
                <a:gridCol w="1179017"/>
                <a:gridCol w="2059483"/>
                <a:gridCol w="3238500"/>
              </a:tblGrid>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err="1">
                          <a:ln>
                            <a:noFill/>
                          </a:ln>
                          <a:solidFill>
                            <a:schemeClr val="tx1"/>
                          </a:solidFill>
                          <a:effectLst/>
                          <a:latin typeface="Courier New" charset="0"/>
                          <a:ea typeface="ＭＳ Ｐゴシック" charset="0"/>
                          <a:cs typeface="Times New Roman" charset="0"/>
                        </a:rPr>
                        <a:t>setg</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~(SF^OF)&amp;~ZF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Greater (Signed)</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setge</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~(SF^OF)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Greater or Equal (Signed)</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err="1">
                          <a:ln>
                            <a:noFill/>
                          </a:ln>
                          <a:solidFill>
                            <a:srgbClr val="FF0000"/>
                          </a:solidFill>
                          <a:effectLst/>
                          <a:latin typeface="Courier New" charset="0"/>
                          <a:ea typeface="ＭＳ Ｐゴシック" charset="0"/>
                          <a:cs typeface="Times New Roman" charset="0"/>
                        </a:rPr>
                        <a:t>setl</a:t>
                      </a:r>
                      <a:endParaRPr kumimoji="0" lang="en-US" sz="1800" b="0" i="0" u="none" strike="noStrike" cap="none" normalizeH="0" baseline="0" dirty="0">
                        <a:ln>
                          <a:noFill/>
                        </a:ln>
                        <a:solidFill>
                          <a:srgbClr val="FF0000"/>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rgbClr val="FF0000"/>
                          </a:solidFill>
                          <a:effectLst/>
                          <a:latin typeface="Courier New" charset="0"/>
                          <a:ea typeface="ＭＳ Ｐゴシック" charset="0"/>
                          <a:cs typeface="Times New Roman" charset="0"/>
                        </a:rPr>
                        <a:t>(SF^OF)</a:t>
                      </a:r>
                      <a:endParaRPr kumimoji="0" lang="en-US" sz="1800" b="0" i="0" u="none" strike="noStrike" cap="none" normalizeH="0" baseline="0">
                        <a:ln>
                          <a:noFill/>
                        </a:ln>
                        <a:solidFill>
                          <a:srgbClr val="FF0000"/>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Less (Signed</a:t>
                      </a:r>
                      <a:r>
                        <a:rPr kumimoji="0" lang="en-US" sz="1800" b="1" i="0" u="none" strike="noStrike" cap="none" normalizeH="0" baseline="0" dirty="0" smtClean="0">
                          <a:ln>
                            <a:noFill/>
                          </a:ln>
                          <a:solidFill>
                            <a:srgbClr val="FF0000"/>
                          </a:solidFill>
                          <a:effectLst/>
                          <a:latin typeface="Calibri" charset="0"/>
                          <a:ea typeface="ＭＳ Ｐゴシック" charset="0"/>
                          <a:cs typeface="Times New Roman" charset="0"/>
                        </a:rPr>
                        <a:t>) – derivation in text</a:t>
                      </a:r>
                      <a:endParaRPr kumimoji="0" lang="en-US" sz="1800" b="0" i="0" u="none" strike="noStrike" cap="none" normalizeH="0" baseline="0" dirty="0">
                        <a:ln>
                          <a:noFill/>
                        </a:ln>
                        <a:solidFill>
                          <a:srgbClr val="FF0000"/>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setle</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(SF^OF)|ZF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Less or Equal (Signed)</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462677"/>
              </p:ext>
            </p:extLst>
          </p:nvPr>
        </p:nvGraphicFramePr>
        <p:xfrm>
          <a:off x="1295400" y="5972175"/>
          <a:ext cx="6477000" cy="628650"/>
        </p:xfrm>
        <a:graphic>
          <a:graphicData uri="http://schemas.openxmlformats.org/drawingml/2006/table">
            <a:tbl>
              <a:tblPr/>
              <a:tblGrid>
                <a:gridCol w="1179017"/>
                <a:gridCol w="2059483"/>
                <a:gridCol w="3238500"/>
              </a:tblGrid>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ourier New" charset="0"/>
                          <a:ea typeface="ＭＳ Ｐゴシック" charset="0"/>
                          <a:cs typeface="Times New Roman" charset="0"/>
                        </a:rPr>
                        <a:t>seta</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~CF&amp;~ZF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alibri" charset="0"/>
                          <a:ea typeface="ＭＳ Ｐゴシック" charset="0"/>
                          <a:cs typeface="Times New Roman" charset="0"/>
                        </a:rPr>
                        <a:t>Above (unsigned)</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setb</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a:ln>
                            <a:noFill/>
                          </a:ln>
                          <a:solidFill>
                            <a:schemeClr val="tx1"/>
                          </a:solidFill>
                          <a:effectLst/>
                          <a:latin typeface="Courier New" charset="0"/>
                          <a:ea typeface="ＭＳ Ｐゴシック" charset="0"/>
                          <a:cs typeface="Times New Roman" charset="0"/>
                        </a:rPr>
                        <a:t>CF</a:t>
                      </a:r>
                      <a:endParaRPr kumimoji="0" lang="en-US" sz="1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Below (unsigned)</a:t>
                      </a:r>
                      <a:endParaRPr kumimoji="0" lang="en-US" sz="1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16153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57200" y="304800"/>
            <a:ext cx="7035800" cy="573088"/>
          </a:xfrm>
        </p:spPr>
        <p:txBody>
          <a:bodyPr/>
          <a:lstStyle/>
          <a:p>
            <a:pPr eaLnBrk="1" hangingPunct="1">
              <a:defRPr/>
            </a:pPr>
            <a:r>
              <a:rPr lang="en-US"/>
              <a:t>Simple Addressing Modes</a:t>
            </a:r>
          </a:p>
        </p:txBody>
      </p:sp>
      <p:sp>
        <p:nvSpPr>
          <p:cNvPr id="158723" name="Rectangle 3"/>
          <p:cNvSpPr>
            <a:spLocks noGrp="1" noChangeArrowheads="1"/>
          </p:cNvSpPr>
          <p:nvPr>
            <p:ph type="body" idx="1"/>
          </p:nvPr>
        </p:nvSpPr>
        <p:spPr>
          <a:xfrm>
            <a:off x="290513" y="1220788"/>
            <a:ext cx="8307387" cy="2970212"/>
          </a:xfrm>
        </p:spPr>
        <p:txBody>
          <a:bodyPr/>
          <a:lstStyle/>
          <a:p>
            <a:pPr marL="223838" indent="-223838" defTabSz="895350" eaLnBrk="1" hangingPunct="1">
              <a:buFont typeface="Wingdings" charset="0"/>
              <a:buNone/>
              <a:tabLst>
                <a:tab pos="2349500" algn="l"/>
                <a:tab pos="4114800" algn="l"/>
              </a:tabLst>
              <a:defRPr/>
            </a:pPr>
            <a:r>
              <a:rPr lang="en-US" dirty="0">
                <a:latin typeface="Helvetica" charset="0"/>
                <a:ea typeface="ＭＳ Ｐゴシック" charset="0"/>
                <a:cs typeface="ＭＳ Ｐゴシック" charset="0"/>
              </a:rPr>
              <a:t>Normal	(R)	</a:t>
            </a:r>
            <a:r>
              <a:rPr lang="en-US" dirty="0" err="1">
                <a:latin typeface="Helvetica" charset="0"/>
                <a:ea typeface="ＭＳ Ｐゴシック" charset="0"/>
                <a:cs typeface="ＭＳ Ｐゴシック" charset="0"/>
              </a:rPr>
              <a:t>Mem</a:t>
            </a:r>
            <a:r>
              <a:rPr lang="en-US" dirty="0">
                <a:latin typeface="Helvetica" charset="0"/>
                <a:ea typeface="ＭＳ Ｐゴシック" charset="0"/>
                <a:cs typeface="ＭＳ Ｐゴシック" charset="0"/>
              </a:rPr>
              <a:t>[</a:t>
            </a:r>
            <a:r>
              <a:rPr lang="en-US" dirty="0" err="1">
                <a:latin typeface="Helvetica" charset="0"/>
                <a:ea typeface="ＭＳ Ｐゴシック" charset="0"/>
                <a:cs typeface="ＭＳ Ｐゴシック" charset="0"/>
              </a:rPr>
              <a:t>Reg</a:t>
            </a:r>
            <a:r>
              <a:rPr lang="en-US" dirty="0">
                <a:latin typeface="Helvetica" charset="0"/>
                <a:ea typeface="ＭＳ Ｐゴシック" charset="0"/>
                <a:cs typeface="ＭＳ Ｐゴシック" charset="0"/>
              </a:rPr>
              <a:t>[R]]</a:t>
            </a:r>
          </a:p>
          <a:p>
            <a:pPr marL="560388" lvl="1" indent="-222250" defTabSz="895350" eaLnBrk="1" hangingPunct="1">
              <a:tabLst>
                <a:tab pos="2349500" algn="l"/>
                <a:tab pos="4114800" algn="l"/>
              </a:tabLst>
              <a:defRPr/>
            </a:pPr>
            <a:r>
              <a:rPr lang="en-US" dirty="0">
                <a:latin typeface="Helvetica" charset="0"/>
                <a:ea typeface="ＭＳ Ｐゴシック" charset="0"/>
              </a:rPr>
              <a:t>Register R specifies memory address</a:t>
            </a:r>
          </a:p>
          <a:p>
            <a:pPr marL="560388" lvl="1" indent="-222250" defTabSz="895350" eaLnBrk="1" hangingPunct="1">
              <a:buFont typeface="Wingdings" charset="0"/>
              <a:buNone/>
              <a:tabLst>
                <a:tab pos="2349500" algn="l"/>
                <a:tab pos="4114800" algn="l"/>
              </a:tabLst>
              <a:defRPr/>
            </a:pPr>
            <a:r>
              <a:rPr lang="en-US" dirty="0" err="1" smtClean="0">
                <a:solidFill>
                  <a:srgbClr val="FF0000"/>
                </a:solidFill>
                <a:latin typeface="Courier New" charset="0"/>
                <a:ea typeface="ＭＳ Ｐゴシック" charset="0"/>
              </a:rPr>
              <a:t>movq</a:t>
            </a:r>
            <a:r>
              <a:rPr lang="en-US" dirty="0" smtClean="0">
                <a:solidFill>
                  <a:srgbClr val="FF0000"/>
                </a:solidFill>
                <a:latin typeface="Courier New" charset="0"/>
                <a:ea typeface="ＭＳ Ｐゴシック" charset="0"/>
              </a:rPr>
              <a:t> </a:t>
            </a:r>
            <a:r>
              <a:rPr lang="en-US" dirty="0">
                <a:solidFill>
                  <a:srgbClr val="FF0000"/>
                </a:solidFill>
                <a:latin typeface="Courier New" charset="0"/>
                <a:ea typeface="ＭＳ Ｐゴシック" charset="0"/>
              </a:rPr>
              <a:t>(</a:t>
            </a:r>
            <a:r>
              <a:rPr lang="en-US" dirty="0" smtClean="0">
                <a:solidFill>
                  <a:srgbClr val="FF0000"/>
                </a:solidFill>
                <a:latin typeface="Courier New" charset="0"/>
                <a:ea typeface="ＭＳ Ｐゴシック" charset="0"/>
              </a:rPr>
              <a:t>%</a:t>
            </a:r>
            <a:r>
              <a:rPr lang="en-US" dirty="0" err="1">
                <a:solidFill>
                  <a:srgbClr val="FF0000"/>
                </a:solidFill>
                <a:latin typeface="Courier New" charset="0"/>
                <a:ea typeface="ＭＳ Ｐゴシック" charset="0"/>
              </a:rPr>
              <a:t>r</a:t>
            </a:r>
            <a:r>
              <a:rPr lang="en-US" dirty="0" err="1" smtClean="0">
                <a:solidFill>
                  <a:srgbClr val="FF0000"/>
                </a:solidFill>
                <a:latin typeface="Courier New" charset="0"/>
                <a:ea typeface="ＭＳ Ｐゴシック" charset="0"/>
              </a:rPr>
              <a:t>cx</a:t>
            </a:r>
            <a:r>
              <a:rPr lang="en-US" dirty="0">
                <a:solidFill>
                  <a:srgbClr val="FF0000"/>
                </a:solidFill>
                <a:latin typeface="Courier New" charset="0"/>
                <a:ea typeface="ＭＳ Ｐゴシック" charset="0"/>
              </a:rPr>
              <a:t>),</a:t>
            </a:r>
            <a:r>
              <a:rPr lang="en-US" dirty="0" smtClean="0">
                <a:solidFill>
                  <a:srgbClr val="FF0000"/>
                </a:solidFill>
                <a:latin typeface="Courier New" charset="0"/>
                <a:ea typeface="ＭＳ Ｐゴシック" charset="0"/>
              </a:rPr>
              <a:t>%</a:t>
            </a:r>
            <a:r>
              <a:rPr lang="en-US" dirty="0" err="1">
                <a:solidFill>
                  <a:srgbClr val="FF0000"/>
                </a:solidFill>
                <a:latin typeface="Courier New" charset="0"/>
                <a:ea typeface="ＭＳ Ｐゴシック" charset="0"/>
              </a:rPr>
              <a:t>r</a:t>
            </a:r>
            <a:r>
              <a:rPr lang="en-US" dirty="0" err="1" smtClean="0">
                <a:solidFill>
                  <a:srgbClr val="FF0000"/>
                </a:solidFill>
                <a:latin typeface="Courier New" charset="0"/>
                <a:ea typeface="ＭＳ Ｐゴシック" charset="0"/>
              </a:rPr>
              <a:t>ax</a:t>
            </a:r>
            <a:endParaRPr lang="en-US" dirty="0">
              <a:solidFill>
                <a:srgbClr val="FF0000"/>
              </a:solidFill>
              <a:latin typeface="Helvetica" charset="0"/>
              <a:ea typeface="ＭＳ Ｐゴシック" charset="0"/>
            </a:endParaRPr>
          </a:p>
          <a:p>
            <a:pPr marL="223838" indent="-223838" defTabSz="895350" eaLnBrk="1" hangingPunct="1">
              <a:buFont typeface="Wingdings" charset="0"/>
              <a:buNone/>
              <a:tabLst>
                <a:tab pos="2349500" algn="l"/>
                <a:tab pos="4114800" algn="l"/>
              </a:tabLst>
              <a:defRPr/>
            </a:pPr>
            <a:r>
              <a:rPr lang="en-US" dirty="0">
                <a:latin typeface="Helvetica" charset="0"/>
                <a:ea typeface="ＭＳ Ｐゴシック" charset="0"/>
                <a:cs typeface="ＭＳ Ｐゴシック" charset="0"/>
              </a:rPr>
              <a:t>Displacement	D(R)	</a:t>
            </a:r>
            <a:r>
              <a:rPr lang="en-US" dirty="0" err="1">
                <a:latin typeface="Helvetica" charset="0"/>
                <a:ea typeface="ＭＳ Ｐゴシック" charset="0"/>
                <a:cs typeface="ＭＳ Ｐゴシック" charset="0"/>
              </a:rPr>
              <a:t>Mem</a:t>
            </a:r>
            <a:r>
              <a:rPr lang="en-US" dirty="0">
                <a:latin typeface="Helvetica" charset="0"/>
                <a:ea typeface="ＭＳ Ｐゴシック" charset="0"/>
                <a:cs typeface="ＭＳ Ｐゴシック" charset="0"/>
              </a:rPr>
              <a:t>[</a:t>
            </a:r>
            <a:r>
              <a:rPr lang="en-US" dirty="0" err="1">
                <a:latin typeface="Helvetica" charset="0"/>
                <a:ea typeface="ＭＳ Ｐゴシック" charset="0"/>
                <a:cs typeface="ＭＳ Ｐゴシック" charset="0"/>
              </a:rPr>
              <a:t>Reg</a:t>
            </a:r>
            <a:r>
              <a:rPr lang="en-US" dirty="0">
                <a:latin typeface="Helvetica" charset="0"/>
                <a:ea typeface="ＭＳ Ｐゴシック" charset="0"/>
                <a:cs typeface="ＭＳ Ｐゴシック" charset="0"/>
              </a:rPr>
              <a:t>[R]+D]</a:t>
            </a:r>
          </a:p>
          <a:p>
            <a:pPr marL="560388" lvl="1" indent="-222250" defTabSz="895350" eaLnBrk="1" hangingPunct="1">
              <a:tabLst>
                <a:tab pos="2349500" algn="l"/>
                <a:tab pos="4114800" algn="l"/>
              </a:tabLst>
              <a:defRPr/>
            </a:pPr>
            <a:r>
              <a:rPr lang="en-US" dirty="0">
                <a:latin typeface="Helvetica" charset="0"/>
                <a:ea typeface="ＭＳ Ｐゴシック" charset="0"/>
              </a:rPr>
              <a:t>Register R specifies start of memory region</a:t>
            </a:r>
          </a:p>
          <a:p>
            <a:pPr marL="560388" lvl="1" indent="-222250" defTabSz="895350" eaLnBrk="1" hangingPunct="1">
              <a:tabLst>
                <a:tab pos="2349500" algn="l"/>
                <a:tab pos="4114800" algn="l"/>
              </a:tabLst>
              <a:defRPr/>
            </a:pPr>
            <a:r>
              <a:rPr lang="en-US" dirty="0">
                <a:latin typeface="Helvetica" charset="0"/>
                <a:ea typeface="ＭＳ Ｐゴシック" charset="0"/>
              </a:rPr>
              <a:t>Constant displacement D specifies offset</a:t>
            </a:r>
          </a:p>
          <a:p>
            <a:pPr marL="560388" lvl="1" indent="-222250" defTabSz="895350" eaLnBrk="1" hangingPunct="1">
              <a:buFont typeface="Wingdings" charset="0"/>
              <a:buNone/>
              <a:tabLst>
                <a:tab pos="2349500" algn="l"/>
                <a:tab pos="4114800" algn="l"/>
              </a:tabLst>
              <a:defRPr/>
            </a:pPr>
            <a:r>
              <a:rPr lang="en-US" dirty="0" err="1" smtClean="0">
                <a:solidFill>
                  <a:srgbClr val="FF0000"/>
                </a:solidFill>
                <a:latin typeface="Courier New" charset="0"/>
                <a:ea typeface="ＭＳ Ｐゴシック" charset="0"/>
              </a:rPr>
              <a:t>movq</a:t>
            </a:r>
            <a:r>
              <a:rPr lang="en-US" dirty="0" smtClean="0">
                <a:solidFill>
                  <a:srgbClr val="FF0000"/>
                </a:solidFill>
                <a:latin typeface="Courier New" charset="0"/>
                <a:ea typeface="ＭＳ Ｐゴシック" charset="0"/>
              </a:rPr>
              <a:t> </a:t>
            </a:r>
            <a:r>
              <a:rPr lang="en-US" dirty="0">
                <a:solidFill>
                  <a:srgbClr val="FF0000"/>
                </a:solidFill>
                <a:latin typeface="Courier New" charset="0"/>
                <a:ea typeface="ＭＳ Ｐゴシック" charset="0"/>
              </a:rPr>
              <a:t>8(</a:t>
            </a:r>
            <a:r>
              <a:rPr lang="en-US" dirty="0" smtClean="0">
                <a:solidFill>
                  <a:srgbClr val="FF0000"/>
                </a:solidFill>
                <a:latin typeface="Courier New" charset="0"/>
                <a:ea typeface="ＭＳ Ｐゴシック" charset="0"/>
              </a:rPr>
              <a:t>%</a:t>
            </a:r>
            <a:r>
              <a:rPr lang="en-US" dirty="0" err="1">
                <a:solidFill>
                  <a:srgbClr val="FF0000"/>
                </a:solidFill>
                <a:latin typeface="Courier New" charset="0"/>
                <a:ea typeface="ＭＳ Ｐゴシック" charset="0"/>
              </a:rPr>
              <a:t>r</a:t>
            </a:r>
            <a:r>
              <a:rPr lang="en-US" dirty="0" err="1" smtClean="0">
                <a:solidFill>
                  <a:srgbClr val="FF0000"/>
                </a:solidFill>
                <a:latin typeface="Courier New" charset="0"/>
                <a:ea typeface="ＭＳ Ｐゴシック" charset="0"/>
              </a:rPr>
              <a:t>bp</a:t>
            </a:r>
            <a:r>
              <a:rPr lang="en-US" dirty="0">
                <a:solidFill>
                  <a:srgbClr val="FF0000"/>
                </a:solidFill>
                <a:latin typeface="Courier New" charset="0"/>
                <a:ea typeface="ＭＳ Ｐゴシック" charset="0"/>
              </a:rPr>
              <a:t>),</a:t>
            </a:r>
            <a:r>
              <a:rPr lang="en-US" dirty="0" smtClean="0">
                <a:solidFill>
                  <a:srgbClr val="FF0000"/>
                </a:solidFill>
                <a:latin typeface="Courier New" charset="0"/>
                <a:ea typeface="ＭＳ Ｐゴシック" charset="0"/>
              </a:rPr>
              <a:t>%</a:t>
            </a:r>
            <a:r>
              <a:rPr lang="en-US" dirty="0" err="1" smtClean="0">
                <a:solidFill>
                  <a:srgbClr val="FF0000"/>
                </a:solidFill>
                <a:latin typeface="Courier New" charset="0"/>
                <a:ea typeface="ＭＳ Ｐゴシック" charset="0"/>
              </a:rPr>
              <a:t>rdx</a:t>
            </a:r>
            <a:endParaRPr lang="en-US" dirty="0">
              <a:solidFill>
                <a:srgbClr val="FF0000"/>
              </a:solidFill>
              <a:latin typeface="Helvetica" charset="0"/>
              <a:ea typeface="ＭＳ Ｐゴシック" charset="0"/>
            </a:endParaRPr>
          </a:p>
          <a:p>
            <a:pPr marL="338138" lvl="1" indent="0" defTabSz="895350" eaLnBrk="1" hangingPunct="1">
              <a:buFont typeface="Wingdings" charset="0"/>
              <a:buNone/>
              <a:tabLst>
                <a:tab pos="2349500" algn="l"/>
                <a:tab pos="4114800" algn="l"/>
              </a:tabLst>
              <a:defRPr/>
            </a:pPr>
            <a:endParaRPr lang="en-US" dirty="0">
              <a:latin typeface="Helvetica" charset="0"/>
              <a:ea typeface="ＭＳ Ｐゴシック" charset="0"/>
            </a:endParaRPr>
          </a:p>
        </p:txBody>
      </p:sp>
      <p:grpSp>
        <p:nvGrpSpPr>
          <p:cNvPr id="4" name="Group 3"/>
          <p:cNvGrpSpPr>
            <a:grpSpLocks/>
          </p:cNvGrpSpPr>
          <p:nvPr/>
        </p:nvGrpSpPr>
        <p:grpSpPr bwMode="auto">
          <a:xfrm>
            <a:off x="925513" y="4114800"/>
            <a:ext cx="3698875" cy="976313"/>
            <a:chOff x="925244" y="4114800"/>
            <a:chExt cx="3698999" cy="976548"/>
          </a:xfrm>
        </p:grpSpPr>
        <p:sp>
          <p:nvSpPr>
            <p:cNvPr id="59396" name="TextBox 1"/>
            <p:cNvSpPr txBox="1">
              <a:spLocks noChangeArrowheads="1"/>
            </p:cNvSpPr>
            <p:nvPr/>
          </p:nvSpPr>
          <p:spPr bwMode="auto">
            <a:xfrm>
              <a:off x="925244" y="4495800"/>
              <a:ext cx="3698999"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a:solidFill>
                    <a:srgbClr val="000066"/>
                  </a:solidFill>
                </a:rPr>
                <a:t>Go to memory address </a:t>
              </a:r>
              <a:r>
                <a:rPr lang="en-US" sz="1800" dirty="0" smtClean="0">
                  <a:solidFill>
                    <a:srgbClr val="000066"/>
                  </a:solidFill>
                </a:rPr>
                <a:t>%rbp</a:t>
              </a:r>
              <a:r>
                <a:rPr lang="en-US" sz="1800" dirty="0">
                  <a:solidFill>
                    <a:srgbClr val="000066"/>
                  </a:solidFill>
                </a:rPr>
                <a:t>+8</a:t>
              </a:r>
            </a:p>
            <a:p>
              <a:r>
                <a:rPr lang="en-US" sz="1800" dirty="0">
                  <a:solidFill>
                    <a:srgbClr val="000066"/>
                  </a:solidFill>
                </a:rPr>
                <a:t>and fetch the data located there</a:t>
              </a:r>
            </a:p>
          </p:txBody>
        </p:sp>
        <p:sp>
          <p:nvSpPr>
            <p:cNvPr id="59397" name="Left Brace 2"/>
            <p:cNvSpPr>
              <a:spLocks/>
            </p:cNvSpPr>
            <p:nvPr/>
          </p:nvSpPr>
          <p:spPr bwMode="auto">
            <a:xfrm rot="-5400000">
              <a:off x="1790701" y="3771900"/>
              <a:ext cx="304800" cy="990600"/>
            </a:xfrm>
            <a:prstGeom prst="leftBrace">
              <a:avLst>
                <a:gd name="adj1" fmla="val 8336"/>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endParaRPr lang="en-US" sz="1800">
                <a:solidFill>
                  <a:srgbClr val="000066"/>
                </a:solidFill>
              </a:endParaRPr>
            </a:p>
          </p:txBody>
        </p:sp>
      </p:grpSp>
    </p:spTree>
    <p:extLst>
      <p:ext uri="{BB962C8B-B14F-4D97-AF65-F5344CB8AC3E}">
        <p14:creationId xmlns:p14="http://schemas.microsoft.com/office/powerpoint/2010/main" val="1176119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dissolve">
                                      <p:cBhvr>
                                        <p:cTn id="7" dur="500"/>
                                        <p:tgtEl>
                                          <p:spTgt spid="1587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8723">
                                            <p:txEl>
                                              <p:pRg st="1" end="1"/>
                                            </p:txEl>
                                          </p:spTgt>
                                        </p:tgtEl>
                                        <p:attrNameLst>
                                          <p:attrName>style.visibility</p:attrName>
                                        </p:attrNameLst>
                                      </p:cBhvr>
                                      <p:to>
                                        <p:strVal val="visible"/>
                                      </p:to>
                                    </p:set>
                                    <p:animEffect transition="in" filter="dissolve">
                                      <p:cBhvr>
                                        <p:cTn id="10" dur="500"/>
                                        <p:tgtEl>
                                          <p:spTgt spid="1587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8723">
                                            <p:txEl>
                                              <p:pRg st="2" end="2"/>
                                            </p:txEl>
                                          </p:spTgt>
                                        </p:tgtEl>
                                        <p:attrNameLst>
                                          <p:attrName>style.visibility</p:attrName>
                                        </p:attrNameLst>
                                      </p:cBhvr>
                                      <p:to>
                                        <p:strVal val="visible"/>
                                      </p:to>
                                    </p:set>
                                    <p:animEffect transition="in" filter="dissolve">
                                      <p:cBhvr>
                                        <p:cTn id="13" dur="500"/>
                                        <p:tgtEl>
                                          <p:spTgt spid="1587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8723">
                                            <p:txEl>
                                              <p:pRg st="3" end="3"/>
                                            </p:txEl>
                                          </p:spTgt>
                                        </p:tgtEl>
                                        <p:attrNameLst>
                                          <p:attrName>style.visibility</p:attrName>
                                        </p:attrNameLst>
                                      </p:cBhvr>
                                      <p:to>
                                        <p:strVal val="visible"/>
                                      </p:to>
                                    </p:set>
                                    <p:animEffect transition="in" filter="dissolve">
                                      <p:cBhvr>
                                        <p:cTn id="18" dur="500"/>
                                        <p:tgtEl>
                                          <p:spTgt spid="15872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8723">
                                            <p:txEl>
                                              <p:pRg st="4" end="4"/>
                                            </p:txEl>
                                          </p:spTgt>
                                        </p:tgtEl>
                                        <p:attrNameLst>
                                          <p:attrName>style.visibility</p:attrName>
                                        </p:attrNameLst>
                                      </p:cBhvr>
                                      <p:to>
                                        <p:strVal val="visible"/>
                                      </p:to>
                                    </p:set>
                                    <p:animEffect transition="in" filter="dissolve">
                                      <p:cBhvr>
                                        <p:cTn id="21" dur="500"/>
                                        <p:tgtEl>
                                          <p:spTgt spid="15872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8723">
                                            <p:txEl>
                                              <p:pRg st="5" end="5"/>
                                            </p:txEl>
                                          </p:spTgt>
                                        </p:tgtEl>
                                        <p:attrNameLst>
                                          <p:attrName>style.visibility</p:attrName>
                                        </p:attrNameLst>
                                      </p:cBhvr>
                                      <p:to>
                                        <p:strVal val="visible"/>
                                      </p:to>
                                    </p:set>
                                    <p:animEffect transition="in" filter="dissolve">
                                      <p:cBhvr>
                                        <p:cTn id="24" dur="500"/>
                                        <p:tgtEl>
                                          <p:spTgt spid="158723">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58723">
                                            <p:txEl>
                                              <p:pRg st="6" end="6"/>
                                            </p:txEl>
                                          </p:spTgt>
                                        </p:tgtEl>
                                        <p:attrNameLst>
                                          <p:attrName>style.visibility</p:attrName>
                                        </p:attrNameLst>
                                      </p:cBhvr>
                                      <p:to>
                                        <p:strVal val="visible"/>
                                      </p:to>
                                    </p:set>
                                    <p:animEffect transition="in" filter="dissolve">
                                      <p:cBhvr>
                                        <p:cTn id="27" dur="500"/>
                                        <p:tgtEl>
                                          <p:spTgt spid="1587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p:cNvSpPr>
          <p:nvPr/>
        </p:nvSpPr>
        <p:spPr bwMode="auto">
          <a:xfrm>
            <a:off x="304800" y="5410200"/>
            <a:ext cx="6629400" cy="1117600"/>
          </a:xfrm>
          <a:prstGeom prst="rect">
            <a:avLst/>
          </a:prstGeom>
          <a:solidFill>
            <a:srgbClr val="FFFFFF"/>
          </a:solidFill>
          <a:ln w="12700" cap="flat">
            <a:solidFill>
              <a:schemeClr val="tx1"/>
            </a:solidFill>
            <a:prstDash val="solid"/>
            <a:miter lim="800000"/>
            <a:headEnd type="none" w="med" len="med"/>
            <a:tailEnd type="none" w="med" len="med"/>
          </a:ln>
        </p:spPr>
        <p:txBody>
          <a:bodyPr lIns="38100" tIns="38100" rIns="38100" bIns="38100"/>
          <a:lstStyle/>
          <a:p>
            <a:pPr algn="l">
              <a:tabLst>
                <a:tab pos="514350" algn="l"/>
                <a:tab pos="2801938" algn="l"/>
                <a:tab pos="3086100" algn="l"/>
                <a:tab pos="3086100" algn="l"/>
                <a:tab pos="3086100" algn="l"/>
                <a:tab pos="3086100" algn="l"/>
              </a:tabLst>
            </a:pPr>
            <a:r>
              <a:rPr lang="cs-CZ" sz="1800" b="1" dirty="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cmpq</a:t>
            </a:r>
            <a:r>
              <a:rPr lang="cs-CZ" sz="1800" b="1" dirty="0" smtClean="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rdi</a:t>
            </a:r>
            <a:r>
              <a:rPr lang="cs-CZ" sz="1800" b="1" dirty="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Compare</a:t>
            </a: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x:y</a:t>
            </a:r>
            <a:endParaRPr lang="cs-CZ" sz="1800" b="1" dirty="0">
              <a:solidFill>
                <a:schemeClr val="tx1"/>
              </a:solidFill>
              <a:latin typeface="Courier New" pitchFamily="49" charset="0"/>
              <a:cs typeface="Courier New" pitchFamily="49" charset="0"/>
              <a:sym typeface="Courier New Bold" charset="0"/>
            </a:endParaRPr>
          </a:p>
          <a:p>
            <a:pPr lvl="1" algn="l">
              <a:tabLst>
                <a:tab pos="514350"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setg</a:t>
            </a:r>
            <a:r>
              <a:rPr lang="cs-CZ" sz="1800" b="1" dirty="0" smtClean="0">
                <a:solidFill>
                  <a:schemeClr val="tx1"/>
                </a:solidFill>
                <a:latin typeface="Courier New" pitchFamily="49" charset="0"/>
                <a:cs typeface="Courier New" pitchFamily="49" charset="0"/>
                <a:sym typeface="Courier New Bold" charset="0"/>
              </a:rPr>
              <a:t>   %al          # Set </a:t>
            </a:r>
            <a:r>
              <a:rPr lang="cs-CZ" sz="1800" b="1" dirty="0" err="1" smtClean="0">
                <a:solidFill>
                  <a:schemeClr val="tx1"/>
                </a:solidFill>
                <a:latin typeface="Courier New" pitchFamily="49" charset="0"/>
                <a:cs typeface="Courier New" pitchFamily="49" charset="0"/>
                <a:sym typeface="Courier New Bold" charset="0"/>
              </a:rPr>
              <a:t>when</a:t>
            </a:r>
            <a:r>
              <a:rPr lang="cs-CZ" sz="1800" b="1" dirty="0" smtClean="0">
                <a:solidFill>
                  <a:schemeClr val="tx1"/>
                </a:solidFill>
                <a:latin typeface="Courier New" pitchFamily="49" charset="0"/>
                <a:cs typeface="Courier New" pitchFamily="49" charset="0"/>
                <a:sym typeface="Courier New Bold" charset="0"/>
              </a:rPr>
              <a:t> &gt;</a:t>
            </a:r>
            <a:endParaRPr lang="cs-CZ" sz="1800" b="1" dirty="0">
              <a:solidFill>
                <a:schemeClr val="tx1"/>
              </a:solidFill>
              <a:latin typeface="Courier New" pitchFamily="49" charset="0"/>
              <a:cs typeface="Courier New" pitchFamily="49" charset="0"/>
              <a:sym typeface="Courier New Bold" charset="0"/>
            </a:endParaRPr>
          </a:p>
          <a:p>
            <a:pPr lvl="1" algn="l">
              <a:tabLst>
                <a:tab pos="514350"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movzbl</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al, %</a:t>
            </a:r>
            <a:r>
              <a:rPr lang="cs-CZ" sz="1800" b="1" dirty="0" err="1" smtClean="0">
                <a:solidFill>
                  <a:schemeClr val="tx1"/>
                </a:solidFill>
                <a:latin typeface="Courier New" pitchFamily="49" charset="0"/>
                <a:cs typeface="Courier New" pitchFamily="49" charset="0"/>
                <a:sym typeface="Courier New Bold" charset="0"/>
              </a:rPr>
              <a:t>eax</a:t>
            </a:r>
            <a:r>
              <a:rPr lang="cs-CZ" sz="1800" b="1" dirty="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Zero</a:t>
            </a:r>
            <a:r>
              <a:rPr lang="cs-CZ" sz="1800" b="1" dirty="0" smtClean="0">
                <a:solidFill>
                  <a:schemeClr val="tx1"/>
                </a:solidFill>
                <a:latin typeface="Courier New" pitchFamily="49" charset="0"/>
                <a:cs typeface="Courier New" pitchFamily="49" charset="0"/>
                <a:sym typeface="Courier New Bold" charset="0"/>
              </a:rPr>
              <a:t> rest </a:t>
            </a:r>
            <a:r>
              <a:rPr lang="cs-CZ" sz="1800" b="1" dirty="0" err="1" smtClean="0">
                <a:solidFill>
                  <a:schemeClr val="tx1"/>
                </a:solidFill>
                <a:latin typeface="Courier New" pitchFamily="49" charset="0"/>
                <a:cs typeface="Courier New" pitchFamily="49" charset="0"/>
                <a:sym typeface="Courier New Bold" charset="0"/>
              </a:rPr>
              <a:t>of</a:t>
            </a: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514350" algn="l"/>
                <a:tab pos="2801938" algn="l"/>
                <a:tab pos="3086100" algn="l"/>
                <a:tab pos="3086100" algn="l"/>
                <a:tab pos="3086100" algn="l"/>
                <a:tab pos="3086100" algn="l"/>
              </a:tabLst>
            </a:pPr>
            <a:r>
              <a:rPr lang="cs-CZ" sz="1800" b="1" dirty="0" smtClean="0">
                <a:solidFill>
                  <a:schemeClr val="tx1"/>
                </a:solidFill>
                <a:latin typeface="Courier New" pitchFamily="49" charset="0"/>
                <a:cs typeface="Courier New" pitchFamily="49" charset="0"/>
                <a:sym typeface="Courier New Bold" charset="0"/>
              </a:rPr>
              <a:t>	ret</a:t>
            </a:r>
            <a:endParaRPr lang="en-US" sz="1800" b="1" dirty="0">
              <a:solidFill>
                <a:schemeClr val="tx1"/>
              </a:solidFill>
              <a:latin typeface="Courier New" pitchFamily="49" charset="0"/>
              <a:cs typeface="Courier New" pitchFamily="49" charset="0"/>
              <a:sym typeface="Courier New Bold" charset="0"/>
            </a:endParaRPr>
          </a:p>
        </p:txBody>
      </p:sp>
      <p:sp>
        <p:nvSpPr>
          <p:cNvPr id="38920" name="Rectangle 8"/>
          <p:cNvSpPr>
            <a:spLocks noGrp="1" noChangeArrowheads="1"/>
          </p:cNvSpPr>
          <p:nvPr>
            <p:ph type="title"/>
          </p:nvPr>
        </p:nvSpPr>
        <p:spPr>
          <a:xfrm>
            <a:off x="381000" y="228600"/>
            <a:ext cx="8382000" cy="1143000"/>
          </a:xfrm>
          <a:ln/>
        </p:spPr>
        <p:txBody>
          <a:bodyPr/>
          <a:lstStyle/>
          <a:p>
            <a:pPr marL="119063" indent="-119063"/>
            <a:r>
              <a:rPr lang="en-US" dirty="0"/>
              <a:t>Reading Condition Codes (Cont.)</a:t>
            </a:r>
          </a:p>
        </p:txBody>
      </p:sp>
      <p:sp>
        <p:nvSpPr>
          <p:cNvPr id="38921" name="Rectangle 9"/>
          <p:cNvSpPr>
            <a:spLocks noGrp="1" noChangeArrowheads="1"/>
          </p:cNvSpPr>
          <p:nvPr>
            <p:ph type="body" idx="1"/>
          </p:nvPr>
        </p:nvSpPr>
        <p:spPr>
          <a:xfrm>
            <a:off x="381000" y="1155700"/>
            <a:ext cx="5880100" cy="3327400"/>
          </a:xfrm>
          <a:ln/>
        </p:spPr>
        <p:txBody>
          <a:bodyPr/>
          <a:lstStyle/>
          <a:p>
            <a:r>
              <a:rPr lang="en-US" dirty="0" err="1"/>
              <a:t>SetX</a:t>
            </a:r>
            <a:r>
              <a:rPr lang="en-US" dirty="0"/>
              <a:t> Instructions: </a:t>
            </a:r>
          </a:p>
          <a:p>
            <a:pPr marL="552450" lvl="1"/>
            <a:r>
              <a:rPr lang="en-US" dirty="0"/>
              <a:t>Set single byte based on combination of condition codes</a:t>
            </a:r>
          </a:p>
          <a:p>
            <a:r>
              <a:rPr lang="en-US" dirty="0"/>
              <a:t>One of </a:t>
            </a:r>
            <a:r>
              <a:rPr lang="en-US" dirty="0" smtClean="0"/>
              <a:t>addressable </a:t>
            </a:r>
            <a:r>
              <a:rPr lang="en-US" dirty="0"/>
              <a:t>byte registers</a:t>
            </a:r>
          </a:p>
          <a:p>
            <a:pPr marL="552450" lvl="1"/>
            <a:r>
              <a:rPr lang="en-US" dirty="0"/>
              <a:t>Does not alter remaining </a:t>
            </a:r>
            <a:r>
              <a:rPr lang="en-US" dirty="0" smtClean="0"/>
              <a:t>bytes</a:t>
            </a:r>
            <a:endParaRPr lang="en-US" dirty="0"/>
          </a:p>
          <a:p>
            <a:pPr marL="552450" lvl="1"/>
            <a:r>
              <a:rPr lang="en-US" dirty="0"/>
              <a:t>Typically use </a:t>
            </a:r>
            <a:r>
              <a:rPr lang="en-US" dirty="0" err="1" smtClean="0">
                <a:latin typeface="Courier New Bold" charset="0"/>
                <a:cs typeface="Courier New Bold" charset="0"/>
                <a:sym typeface="Courier New Bold" charset="0"/>
              </a:rPr>
              <a:t>movzbl</a:t>
            </a:r>
            <a:r>
              <a:rPr lang="en-US" dirty="0" smtClean="0"/>
              <a:t> </a:t>
            </a:r>
            <a:r>
              <a:rPr lang="en-US" dirty="0"/>
              <a:t>to finish </a:t>
            </a:r>
            <a:r>
              <a:rPr lang="en-US" dirty="0" smtClean="0"/>
              <a:t>job</a:t>
            </a:r>
          </a:p>
          <a:p>
            <a:pPr marL="838200" lvl="2"/>
            <a:r>
              <a:rPr lang="en-US" sz="1800" dirty="0" smtClean="0"/>
              <a:t>Also a </a:t>
            </a:r>
            <a:r>
              <a:rPr lang="en-US" sz="1800" b="0" dirty="0" err="1" smtClean="0">
                <a:latin typeface="Courier"/>
                <a:cs typeface="Courier"/>
              </a:rPr>
              <a:t>movzbq</a:t>
            </a:r>
            <a:r>
              <a:rPr lang="en-US" sz="1800" dirty="0" smtClean="0"/>
              <a:t>, etc.</a:t>
            </a:r>
            <a:endParaRPr lang="en-US" sz="1800" dirty="0"/>
          </a:p>
        </p:txBody>
      </p:sp>
      <p:sp>
        <p:nvSpPr>
          <p:cNvPr id="38922" name="Rectangle 10"/>
          <p:cNvSpPr>
            <a:spLocks/>
          </p:cNvSpPr>
          <p:nvPr/>
        </p:nvSpPr>
        <p:spPr bwMode="auto">
          <a:xfrm>
            <a:off x="1143000" y="3886200"/>
            <a:ext cx="3429000" cy="1295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gt</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x,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return x &gt; y;</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1243845684"/>
              </p:ext>
            </p:extLst>
          </p:nvPr>
        </p:nvGraphicFramePr>
        <p:xfrm>
          <a:off x="5638800" y="37338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2926377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06400" y="569913"/>
            <a:ext cx="7823200" cy="573087"/>
          </a:xfrm>
        </p:spPr>
        <p:txBody>
          <a:bodyPr/>
          <a:lstStyle/>
          <a:p>
            <a:pPr>
              <a:defRPr/>
            </a:pPr>
            <a:r>
              <a:rPr lang="en-US" dirty="0">
                <a:latin typeface="Helvetica" charset="0"/>
                <a:ea typeface="ＭＳ Ｐゴシック" charset="0"/>
                <a:cs typeface="ＭＳ Ｐゴシック" charset="0"/>
              </a:rPr>
              <a:t>Jumping – </a:t>
            </a:r>
            <a:r>
              <a:rPr lang="en-US" dirty="0" smtClean="0">
                <a:latin typeface="Helvetica" charset="0"/>
                <a:ea typeface="ＭＳ Ｐゴシック" charset="0"/>
                <a:cs typeface="ＭＳ Ｐゴシック" charset="0"/>
              </a:rPr>
              <a:t>Conditional </a:t>
            </a:r>
            <a:endParaRPr lang="en-US" dirty="0">
              <a:latin typeface="Helvetica" charset="0"/>
              <a:ea typeface="ＭＳ Ｐゴシック" charset="0"/>
              <a:cs typeface="ＭＳ Ｐゴシック" charset="0"/>
            </a:endParaRPr>
          </a:p>
        </p:txBody>
      </p:sp>
      <p:sp>
        <p:nvSpPr>
          <p:cNvPr id="195588" name="Rectangle 4"/>
          <p:cNvSpPr>
            <a:spLocks noGrp="1" noChangeArrowheads="1"/>
          </p:cNvSpPr>
          <p:nvPr>
            <p:ph type="body" idx="1"/>
          </p:nvPr>
        </p:nvSpPr>
        <p:spPr>
          <a:xfrm>
            <a:off x="379413" y="1343025"/>
            <a:ext cx="8459787" cy="1219200"/>
          </a:xfrm>
        </p:spPr>
        <p:txBody>
          <a:bodyPr/>
          <a:lstStyle/>
          <a:p>
            <a:pPr>
              <a:defRPr/>
            </a:pPr>
            <a:r>
              <a:rPr lang="en-US" dirty="0" err="1">
                <a:latin typeface="Helvetica" charset="0"/>
                <a:ea typeface="ＭＳ Ｐゴシック" charset="0"/>
                <a:cs typeface="ＭＳ Ｐゴシック" charset="0"/>
              </a:rPr>
              <a:t>jX</a:t>
            </a:r>
            <a:r>
              <a:rPr lang="en-US" dirty="0">
                <a:latin typeface="Helvetica" charset="0"/>
                <a:ea typeface="ＭＳ Ｐゴシック" charset="0"/>
                <a:cs typeface="ＭＳ Ｐゴシック" charset="0"/>
              </a:rPr>
              <a:t> Instructions</a:t>
            </a:r>
          </a:p>
          <a:p>
            <a:pPr lvl="1">
              <a:defRPr/>
            </a:pPr>
            <a:r>
              <a:rPr lang="en-US" dirty="0" smtClean="0">
                <a:latin typeface="Helvetica" charset="0"/>
                <a:ea typeface="ＭＳ Ｐゴシック" charset="0"/>
              </a:rPr>
              <a:t>Conditional </a:t>
            </a:r>
            <a:r>
              <a:rPr lang="en-US" dirty="0">
                <a:latin typeface="Helvetica" charset="0"/>
                <a:ea typeface="ＭＳ Ｐゴシック" charset="0"/>
              </a:rPr>
              <a:t>jumps to different part of code depending on condition codes, e.g. </a:t>
            </a:r>
            <a:r>
              <a:rPr lang="en-US" b="0" dirty="0" err="1">
                <a:latin typeface="Courier" charset="0"/>
                <a:ea typeface="ＭＳ Ｐゴシック" charset="0"/>
                <a:cs typeface="Courier" charset="0"/>
              </a:rPr>
              <a:t>jle</a:t>
            </a:r>
            <a:r>
              <a:rPr lang="en-US" b="0" dirty="0">
                <a:latin typeface="Courier" charset="0"/>
                <a:ea typeface="ＭＳ Ｐゴシック" charset="0"/>
                <a:cs typeface="Courier" charset="0"/>
              </a:rPr>
              <a:t> </a:t>
            </a:r>
            <a:r>
              <a:rPr lang="en-US" dirty="0">
                <a:latin typeface="Helvetica" charset="0"/>
                <a:ea typeface="ＭＳ Ｐゴシック" charset="0"/>
              </a:rPr>
              <a:t>Label   </a:t>
            </a:r>
            <a:endParaRPr lang="en-US" dirty="0" smtClean="0">
              <a:latin typeface="Helvetica" charset="0"/>
              <a:ea typeface="ＭＳ Ｐゴシック" charset="0"/>
            </a:endParaRPr>
          </a:p>
          <a:p>
            <a:pPr lvl="1">
              <a:defRPr/>
            </a:pPr>
            <a:r>
              <a:rPr lang="en-US" dirty="0" smtClean="0">
                <a:solidFill>
                  <a:srgbClr val="FF0000"/>
                </a:solidFill>
                <a:latin typeface="Helvetica" charset="0"/>
                <a:ea typeface="ＭＳ Ｐゴシック" charset="0"/>
              </a:rPr>
              <a:t>Critical for implementing if-then-else and for loops!</a:t>
            </a:r>
            <a:endParaRPr lang="en-US" dirty="0">
              <a:solidFill>
                <a:srgbClr val="FF0000"/>
              </a:solidFill>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2357391"/>
              </p:ext>
            </p:extLst>
          </p:nvPr>
        </p:nvGraphicFramePr>
        <p:xfrm>
          <a:off x="1600200" y="3086100"/>
          <a:ext cx="6096000" cy="1571625"/>
        </p:xfrm>
        <a:graphic>
          <a:graphicData uri="http://schemas.openxmlformats.org/drawingml/2006/table">
            <a:tbl>
              <a:tblPr/>
              <a:tblGrid>
                <a:gridCol w="1109663"/>
                <a:gridCol w="2216150"/>
                <a:gridCol w="2770187"/>
              </a:tblGrid>
              <a:tr h="3143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657350" algn="l"/>
                        </a:tabLst>
                      </a:pPr>
                      <a:r>
                        <a:rPr kumimoji="0" lang="en-US" sz="2000" b="1" i="0" u="none" strike="noStrike" cap="none" normalizeH="0" baseline="0">
                          <a:ln>
                            <a:noFill/>
                          </a:ln>
                          <a:solidFill>
                            <a:schemeClr val="tx1"/>
                          </a:solidFill>
                          <a:effectLst/>
                          <a:latin typeface="Calibri" charset="0"/>
                          <a:ea typeface="ＭＳ Ｐゴシック" charset="0"/>
                          <a:cs typeface="Times New Roman" charset="0"/>
                        </a:rPr>
                        <a:t>jX</a:t>
                      </a: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2000" b="1" i="0" u="none" strike="noStrike" cap="none" normalizeH="0" baseline="0">
                          <a:ln>
                            <a:noFill/>
                          </a:ln>
                          <a:solidFill>
                            <a:schemeClr val="tx1"/>
                          </a:solidFill>
                          <a:effectLst/>
                          <a:latin typeface="Calibri" charset="0"/>
                          <a:ea typeface="ＭＳ Ｐゴシック" charset="0"/>
                          <a:cs typeface="Times New Roman" charset="0"/>
                        </a:rPr>
                        <a:t>Condition</a:t>
                      </a: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2000" b="1" i="0" u="none" strike="noStrike" cap="none" normalizeH="0" baseline="0">
                          <a:ln>
                            <a:noFill/>
                          </a:ln>
                          <a:solidFill>
                            <a:schemeClr val="tx1"/>
                          </a:solidFill>
                          <a:effectLst/>
                          <a:latin typeface="Calibri" charset="0"/>
                          <a:ea typeface="ＭＳ Ｐゴシック" charset="0"/>
                          <a:cs typeface="Times New Roman" charset="0"/>
                        </a:rPr>
                        <a:t>Description</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22425" algn="l"/>
                          <a:tab pos="1657350" algn="l"/>
                        </a:tabLst>
                      </a:pPr>
                      <a:r>
                        <a:rPr kumimoji="0" lang="en-US" sz="1600" b="1" i="0" u="none" strike="noStrike" cap="none" normalizeH="0" baseline="0" dirty="0">
                          <a:ln>
                            <a:noFill/>
                          </a:ln>
                          <a:solidFill>
                            <a:schemeClr val="tx1"/>
                          </a:solidFill>
                          <a:effectLst/>
                          <a:latin typeface="Courier New" charset="0"/>
                          <a:ea typeface="ＭＳ Ｐゴシック" charset="0"/>
                          <a:cs typeface="Times New Roman" charset="0"/>
                        </a:rPr>
                        <a:t>je</a:t>
                      </a:r>
                      <a:endParaRPr kumimoji="0" lang="en-US" sz="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a:ln>
                            <a:noFill/>
                          </a:ln>
                          <a:solidFill>
                            <a:schemeClr val="tx1"/>
                          </a:solidFill>
                          <a:effectLst/>
                          <a:latin typeface="Courier New" charset="0"/>
                          <a:ea typeface="ＭＳ Ｐゴシック" charset="0"/>
                          <a:cs typeface="Times New Roman" charset="0"/>
                        </a:rPr>
                        <a:t>ZF</a:t>
                      </a:r>
                      <a:endParaRPr kumimoji="0" lang="en-US" sz="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Equal / Zero</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jne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Not Equal / Not Zero</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js</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Negative</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jns</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Nonnegative</a:t>
                      </a:r>
                      <a:endParaRPr kumimoji="0" lang="en-US" sz="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689"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eaLnBrk="1" hangingPunct="1">
              <a:lnSpc>
                <a:spcPct val="100000"/>
              </a:lnSpc>
              <a:tabLst>
                <a:tab pos="1657350" algn="l"/>
              </a:tabLst>
            </a:pPr>
            <a:endParaRPr lang="en-US" sz="1800" b="0">
              <a:solidFill>
                <a:srgbClr val="000066"/>
              </a:solidFill>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61087602"/>
              </p:ext>
            </p:extLst>
          </p:nvPr>
        </p:nvGraphicFramePr>
        <p:xfrm>
          <a:off x="1600200" y="4667250"/>
          <a:ext cx="6096000" cy="1885950"/>
        </p:xfrm>
        <a:graphic>
          <a:graphicData uri="http://schemas.openxmlformats.org/drawingml/2006/table">
            <a:tbl>
              <a:tblPr/>
              <a:tblGrid>
                <a:gridCol w="1109663"/>
                <a:gridCol w="2216150"/>
                <a:gridCol w="2770187"/>
              </a:tblGrid>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err="1">
                          <a:ln>
                            <a:noFill/>
                          </a:ln>
                          <a:solidFill>
                            <a:schemeClr val="tx1"/>
                          </a:solidFill>
                          <a:effectLst/>
                          <a:latin typeface="Courier New" charset="0"/>
                          <a:ea typeface="ＭＳ Ｐゴシック" charset="0"/>
                          <a:cs typeface="Times New Roman" charset="0"/>
                        </a:rPr>
                        <a:t>jg</a:t>
                      </a:r>
                      <a:endParaRPr kumimoji="0" lang="en-US" sz="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~(SF^OF)&amp;~ZF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Greater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jge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Greater or Equal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jl</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Less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jle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Less or Equal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ja</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~CF&amp;~ZF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Above (unsigned)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jb</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Below (unsigned)</a:t>
                      </a:r>
                      <a:endParaRPr kumimoji="0" lang="en-US" sz="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Effect transition="in" filter="dissolve">
                                      <p:cBhvr>
                                        <p:cTn id="7" dur="500"/>
                                        <p:tgtEl>
                                          <p:spTgt spid="195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588">
                                            <p:txEl>
                                              <p:pRg st="1" end="1"/>
                                            </p:txEl>
                                          </p:spTgt>
                                        </p:tgtEl>
                                        <p:attrNameLst>
                                          <p:attrName>style.visibility</p:attrName>
                                        </p:attrNameLst>
                                      </p:cBhvr>
                                      <p:to>
                                        <p:strVal val="visible"/>
                                      </p:to>
                                    </p:set>
                                    <p:animEffect transition="in" filter="dissolve">
                                      <p:cBhvr>
                                        <p:cTn id="12" dur="500"/>
                                        <p:tgtEl>
                                          <p:spTgt spid="1955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5588">
                                            <p:txEl>
                                              <p:pRg st="2" end="2"/>
                                            </p:txEl>
                                          </p:spTgt>
                                        </p:tgtEl>
                                        <p:attrNameLst>
                                          <p:attrName>style.visibility</p:attrName>
                                        </p:attrNameLst>
                                      </p:cBhvr>
                                      <p:to>
                                        <p:strVal val="visible"/>
                                      </p:to>
                                    </p:set>
                                    <p:animEffect transition="in" filter="dissolve">
                                      <p:cBhvr>
                                        <p:cTn id="17" dur="500"/>
                                        <p:tgtEl>
                                          <p:spTgt spid="195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Jumping - Unconditional</a:t>
            </a:r>
            <a:endParaRPr lang="en-US" dirty="0"/>
          </a:p>
        </p:txBody>
      </p:sp>
      <p:sp>
        <p:nvSpPr>
          <p:cNvPr id="3" name="Content Placeholder 2"/>
          <p:cNvSpPr>
            <a:spLocks noGrp="1"/>
          </p:cNvSpPr>
          <p:nvPr>
            <p:ph idx="1"/>
          </p:nvPr>
        </p:nvSpPr>
        <p:spPr/>
        <p:txBody>
          <a:bodyPr/>
          <a:lstStyle/>
          <a:p>
            <a:r>
              <a:rPr lang="en-US" b="0" dirty="0" err="1" smtClean="0">
                <a:latin typeface="Courier"/>
                <a:cs typeface="Courier"/>
              </a:rPr>
              <a:t>jmp</a:t>
            </a:r>
            <a:r>
              <a:rPr lang="en-US" dirty="0" smtClean="0"/>
              <a:t> Label</a:t>
            </a:r>
          </a:p>
          <a:p>
            <a:pPr lvl="1"/>
            <a:r>
              <a:rPr lang="en-US" dirty="0" smtClean="0"/>
              <a:t>will encode the Label (address to jump to) as part of the jump instruction at compile time</a:t>
            </a:r>
          </a:p>
          <a:p>
            <a:r>
              <a:rPr lang="en-US" b="0" dirty="0" err="1" smtClean="0">
                <a:latin typeface="Courier"/>
                <a:cs typeface="Courier"/>
              </a:rPr>
              <a:t>jmp</a:t>
            </a:r>
            <a:r>
              <a:rPr lang="en-US" dirty="0" smtClean="0"/>
              <a:t> *%</a:t>
            </a:r>
            <a:r>
              <a:rPr lang="en-US" dirty="0" err="1" smtClean="0"/>
              <a:t>eax</a:t>
            </a:r>
            <a:endParaRPr lang="en-US" dirty="0" smtClean="0"/>
          </a:p>
          <a:p>
            <a:pPr lvl="1"/>
            <a:r>
              <a:rPr lang="en-US" dirty="0" smtClean="0"/>
              <a:t>uses the value in register %</a:t>
            </a:r>
            <a:r>
              <a:rPr lang="en-US" dirty="0" err="1" smtClean="0"/>
              <a:t>eax</a:t>
            </a:r>
            <a:r>
              <a:rPr lang="en-US" dirty="0" smtClean="0"/>
              <a:t> at run time as the jump target</a:t>
            </a:r>
          </a:p>
          <a:p>
            <a:r>
              <a:rPr lang="cs-CZ" b="0" dirty="0" smtClean="0">
                <a:latin typeface="Courier"/>
                <a:cs typeface="Courier"/>
              </a:rPr>
              <a:t>jmp</a:t>
            </a:r>
            <a:r>
              <a:rPr lang="cs-CZ" dirty="0" smtClean="0"/>
              <a:t> *(%eax)</a:t>
            </a:r>
          </a:p>
          <a:p>
            <a:pPr lvl="1"/>
            <a:r>
              <a:rPr lang="en-US" dirty="0" smtClean="0"/>
              <a:t>reads the jump target from memory, using the value in %</a:t>
            </a:r>
            <a:r>
              <a:rPr lang="en-US" dirty="0" err="1" smtClean="0"/>
              <a:t>eax</a:t>
            </a:r>
            <a:r>
              <a:rPr lang="en-US" dirty="0" smtClean="0"/>
              <a:t> as the read address.</a:t>
            </a:r>
          </a:p>
          <a:p>
            <a:r>
              <a:rPr lang="en-US" dirty="0" smtClean="0"/>
              <a:t>There is no </a:t>
            </a:r>
            <a:r>
              <a:rPr lang="en-US" dirty="0" err="1" smtClean="0"/>
              <a:t>jmp</a:t>
            </a:r>
            <a:r>
              <a:rPr lang="en-US" dirty="0" smtClean="0"/>
              <a:t> %</a:t>
            </a:r>
            <a:r>
              <a:rPr lang="en-US" dirty="0" err="1" smtClean="0"/>
              <a:t>eax</a:t>
            </a:r>
            <a:r>
              <a:rPr lang="en-US" dirty="0" smtClean="0"/>
              <a:t> or </a:t>
            </a:r>
            <a:r>
              <a:rPr lang="en-US" dirty="0" err="1" smtClean="0"/>
              <a:t>jmp</a:t>
            </a:r>
            <a:r>
              <a:rPr lang="en-US" dirty="0" smtClean="0"/>
              <a:t> (%</a:t>
            </a:r>
            <a:r>
              <a:rPr lang="en-US" dirty="0" err="1" smtClean="0"/>
              <a:t>eax</a:t>
            </a:r>
            <a:r>
              <a:rPr lang="en-US" dirty="0" smtClean="0"/>
              <a:t>) – compiler won’t generate this syntax.</a:t>
            </a:r>
            <a:endParaRPr lang="en-US" dirty="0"/>
          </a:p>
        </p:txBody>
      </p:sp>
    </p:spTree>
    <p:extLst>
      <p:ext uri="{BB962C8B-B14F-4D97-AF65-F5344CB8AC3E}">
        <p14:creationId xmlns:p14="http://schemas.microsoft.com/office/powerpoint/2010/main" val="1793260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a:t>Conditional Branch </a:t>
            </a:r>
            <a:r>
              <a:rPr lang="en-US" dirty="0" smtClean="0"/>
              <a:t>Example (Old Style)</a:t>
            </a:r>
            <a:endParaRPr lang="en-US" dirty="0"/>
          </a:p>
        </p:txBody>
      </p:sp>
      <p:sp>
        <p:nvSpPr>
          <p:cNvPr id="43012" name="Rectangle 4"/>
          <p:cNvSpPr>
            <a:spLocks/>
          </p:cNvSpPr>
          <p:nvPr/>
        </p:nvSpPr>
        <p:spPr bwMode="auto">
          <a:xfrm>
            <a:off x="508000" y="22352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absdiff</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a:t>
            </a:r>
          </a:p>
          <a:p>
            <a:pPr algn="l"/>
            <a:r>
              <a:rPr lang="en-US" sz="1800" b="1" dirty="0">
                <a:solidFill>
                  <a:schemeClr val="tx1"/>
                </a:solidFill>
                <a:latin typeface="Courier New" pitchFamily="49" charset="0"/>
                <a:cs typeface="Courier New" pitchFamily="49" charset="0"/>
                <a:sym typeface="Courier New Bold" charset="0"/>
              </a:rPr>
              <a:t>  if (x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739655963"/>
              </p:ext>
            </p:extLst>
          </p:nvPr>
        </p:nvGraphicFramePr>
        <p:xfrm>
          <a:off x="4800600" y="50292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3"/>
                  </a:ext>
                </a:extLst>
              </a:tr>
            </a:tbl>
          </a:graphicData>
        </a:graphic>
      </p:graphicFrame>
      <p:sp>
        <p:nvSpPr>
          <p:cNvPr id="7" name="Rectangle 5"/>
          <p:cNvSpPr>
            <a:spLocks/>
          </p:cNvSpPr>
          <p:nvPr/>
        </p:nvSpPr>
        <p:spPr bwMode="auto">
          <a:xfrm>
            <a:off x="4597400" y="2044700"/>
            <a:ext cx="4394200" cy="4813300"/>
          </a:xfrm>
          <a:prstGeom prst="rect">
            <a:avLst/>
          </a:prstGeom>
          <a:noFill/>
          <a:ln w="12700" cap="flat">
            <a:noFill/>
            <a:miter lim="800000"/>
            <a:headEnd type="none" w="med" len="med"/>
            <a:tailEnd type="none" w="med" len="med"/>
          </a:ln>
        </p:spPr>
        <p:txBody>
          <a:bodyPr lIns="38100" tIns="38100" rIns="38100" bIns="38100"/>
          <a:lstStyle/>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err="1">
                <a:solidFill>
                  <a:schemeClr val="tx1"/>
                </a:solidFill>
                <a:latin typeface="Courier New" pitchFamily="49" charset="0"/>
                <a:ea typeface="Monaco" charset="0"/>
                <a:cs typeface="Courier New" pitchFamily="49" charset="0"/>
                <a:sym typeface="Monaco" charset="0"/>
              </a:rPr>
              <a:t>absdiff</a:t>
            </a:r>
            <a:r>
              <a:rPr lang="en-US" sz="1800" b="1" dirty="0">
                <a:solidFill>
                  <a:schemeClr val="tx1"/>
                </a:solidFill>
                <a:latin typeface="Courier New" pitchFamily="49" charset="0"/>
                <a:ea typeface="Monaco" charset="0"/>
                <a:cs typeface="Courier New" pitchFamily="49" charset="0"/>
                <a:sym typeface="Monaco" charset="0"/>
              </a:rPr>
              <a:t>:</a:t>
            </a:r>
            <a:endParaRPr lang="en-US"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 </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cmpq</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a:solidFill>
                  <a:schemeClr val="tx1"/>
                </a:solidFill>
                <a:latin typeface="Courier New" pitchFamily="49" charset="0"/>
                <a:ea typeface="Monaco" charset="0"/>
                <a:cs typeface="Courier New" pitchFamily="49" charset="0"/>
                <a:sym typeface="Monaco" charset="0"/>
              </a:rPr>
              <a:t>%</a:t>
            </a:r>
            <a:r>
              <a:rPr lang="en-US" sz="1800" b="1" dirty="0" err="1">
                <a:solidFill>
                  <a:schemeClr val="tx1"/>
                </a:solidFill>
                <a:latin typeface="Courier New" pitchFamily="49" charset="0"/>
                <a:ea typeface="Monaco" charset="0"/>
                <a:cs typeface="Courier New" pitchFamily="49" charset="0"/>
                <a:sym typeface="Monaco" charset="0"/>
              </a:rPr>
              <a:t>rsi</a:t>
            </a:r>
            <a:r>
              <a:rPr lang="en-US" sz="1800" b="1" dirty="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rdi</a:t>
            </a:r>
            <a:r>
              <a:rPr lang="en-US" sz="1800" b="1" dirty="0" smtClean="0">
                <a:solidFill>
                  <a:schemeClr val="tx1"/>
                </a:solidFill>
                <a:latin typeface="Courier New" pitchFamily="49" charset="0"/>
                <a:ea typeface="Monaco" charset="0"/>
                <a:cs typeface="Courier New" pitchFamily="49" charset="0"/>
                <a:sym typeface="Monaco" charset="0"/>
              </a:rPr>
              <a:t>  # </a:t>
            </a:r>
            <a:r>
              <a:rPr lang="en-US" sz="1800" b="1" dirty="0" err="1" smtClean="0">
                <a:solidFill>
                  <a:schemeClr val="tx1"/>
                </a:solidFill>
                <a:latin typeface="Courier New" pitchFamily="49" charset="0"/>
                <a:ea typeface="Monaco" charset="0"/>
                <a:cs typeface="Courier New" pitchFamily="49" charset="0"/>
                <a:sym typeface="Monaco" charset="0"/>
              </a:rPr>
              <a:t>x:y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chemeClr val="tx1"/>
                </a:solidFill>
                <a:latin typeface="Courier New" pitchFamily="49" charset="0"/>
                <a:ea typeface="Monaco" charset="0"/>
                <a:cs typeface="Courier New" pitchFamily="49" charset="0"/>
                <a:sym typeface="Monaco" charset="0"/>
              </a:rPr>
              <a:t>jle</a:t>
            </a: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a:solidFill>
                  <a:schemeClr val="tx1"/>
                </a:solidFill>
                <a:latin typeface="Courier New" pitchFamily="49" charset="0"/>
                <a:ea typeface="Monaco" charset="0"/>
                <a:cs typeface="Courier New" pitchFamily="49" charset="0"/>
                <a:sym typeface="Monaco" charset="0"/>
              </a:rPr>
              <a:t>.L4</a:t>
            </a: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0000FF"/>
                </a:solidFill>
                <a:latin typeface="Courier New" pitchFamily="49" charset="0"/>
                <a:ea typeface="Monaco" charset="0"/>
                <a:cs typeface="Courier New" pitchFamily="49" charset="0"/>
                <a:sym typeface="Monaco" charset="0"/>
              </a:rPr>
              <a:t>movq</a:t>
            </a:r>
            <a:r>
              <a:rPr lang="en-US" sz="1800" b="1" dirty="0" smtClean="0">
                <a:solidFill>
                  <a:srgbClr val="0000FF"/>
                </a:solidFill>
                <a:latin typeface="Courier New" pitchFamily="49" charset="0"/>
                <a:ea typeface="Monaco" charset="0"/>
                <a:cs typeface="Courier New" pitchFamily="49" charset="0"/>
                <a:sym typeface="Monaco" charset="0"/>
              </a:rPr>
              <a:t>    </a:t>
            </a:r>
            <a:r>
              <a:rPr lang="en-US" sz="1800" b="1" dirty="0">
                <a:solidFill>
                  <a:srgbClr val="0000FF"/>
                </a:solidFill>
                <a:latin typeface="Courier New" pitchFamily="49" charset="0"/>
                <a:ea typeface="Monaco" charset="0"/>
                <a:cs typeface="Courier New" pitchFamily="49" charset="0"/>
                <a:sym typeface="Monaco" charset="0"/>
              </a:rPr>
              <a:t>%</a:t>
            </a:r>
            <a:r>
              <a:rPr lang="en-US" sz="1800" b="1" dirty="0" err="1">
                <a:solidFill>
                  <a:srgbClr val="0000FF"/>
                </a:solidFill>
                <a:latin typeface="Courier New" pitchFamily="49" charset="0"/>
                <a:ea typeface="Monaco" charset="0"/>
                <a:cs typeface="Courier New" pitchFamily="49" charset="0"/>
                <a:sym typeface="Monaco" charset="0"/>
              </a:rPr>
              <a:t>rdi</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rax</a:t>
            </a:r>
            <a:endParaRPr lang="en-US" sz="1800" b="1" dirty="0">
              <a:solidFill>
                <a:srgbClr val="0000FF"/>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rgbClr val="0000FF"/>
                </a:solidFill>
                <a:latin typeface="Courier New" pitchFamily="49" charset="0"/>
                <a:ea typeface="Monaco" charset="0"/>
                <a:cs typeface="Courier New" pitchFamily="49" charset="0"/>
                <a:sym typeface="Monaco" charset="0"/>
              </a:rPr>
              <a:t>   </a:t>
            </a:r>
            <a:r>
              <a:rPr lang="en-US" sz="1800" b="1" dirty="0" err="1" smtClean="0">
                <a:solidFill>
                  <a:srgbClr val="0000FF"/>
                </a:solidFill>
                <a:latin typeface="Courier New" pitchFamily="49" charset="0"/>
                <a:ea typeface="Monaco" charset="0"/>
                <a:cs typeface="Courier New" pitchFamily="49" charset="0"/>
                <a:sym typeface="Monaco" charset="0"/>
              </a:rPr>
              <a:t>subq</a:t>
            </a:r>
            <a:r>
              <a:rPr lang="en-US" sz="1800" b="1" dirty="0" smtClean="0">
                <a:solidFill>
                  <a:srgbClr val="0000FF"/>
                </a:solidFill>
                <a:latin typeface="Courier New" pitchFamily="49" charset="0"/>
                <a:ea typeface="Monaco" charset="0"/>
                <a:cs typeface="Courier New" pitchFamily="49" charset="0"/>
                <a:sym typeface="Monaco" charset="0"/>
              </a:rPr>
              <a:t>    </a:t>
            </a:r>
            <a:r>
              <a:rPr lang="en-US" sz="1800" b="1" dirty="0">
                <a:solidFill>
                  <a:srgbClr val="0000FF"/>
                </a:solidFill>
                <a:latin typeface="Courier New" pitchFamily="49" charset="0"/>
                <a:ea typeface="Monaco" charset="0"/>
                <a:cs typeface="Courier New" pitchFamily="49" charset="0"/>
                <a:sym typeface="Monaco" charset="0"/>
              </a:rPr>
              <a:t>%</a:t>
            </a:r>
            <a:r>
              <a:rPr lang="en-US" sz="1800" b="1" dirty="0" err="1">
                <a:solidFill>
                  <a:srgbClr val="0000FF"/>
                </a:solidFill>
                <a:latin typeface="Courier New" pitchFamily="49" charset="0"/>
                <a:ea typeface="Monaco" charset="0"/>
                <a:cs typeface="Courier New" pitchFamily="49" charset="0"/>
                <a:sym typeface="Monaco" charset="0"/>
              </a:rPr>
              <a:t>rsi</a:t>
            </a:r>
            <a:r>
              <a:rPr lang="en-US" sz="1800" b="1" dirty="0">
                <a:solidFill>
                  <a:srgbClr val="0000FF"/>
                </a:solidFill>
                <a:latin typeface="Courier New" pitchFamily="49" charset="0"/>
                <a:ea typeface="Monaco" charset="0"/>
                <a:cs typeface="Courier New" pitchFamily="49" charset="0"/>
                <a:sym typeface="Monaco" charset="0"/>
              </a:rPr>
              <a:t>, %</a:t>
            </a:r>
            <a:r>
              <a:rPr lang="en-US" sz="1800" b="1" dirty="0" err="1">
                <a:solidFill>
                  <a:srgbClr val="0000FF"/>
                </a:solidFill>
                <a:latin typeface="Courier New" pitchFamily="49" charset="0"/>
                <a:ea typeface="Monaco" charset="0"/>
                <a:cs typeface="Courier New" pitchFamily="49" charset="0"/>
                <a:sym typeface="Monaco" charset="0"/>
              </a:rPr>
              <a:t>rax</a:t>
            </a:r>
            <a:endParaRPr lang="en-US" sz="1800" b="1" dirty="0">
              <a:solidFill>
                <a:srgbClr val="0000FF"/>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a:solidFill>
                  <a:schemeClr val="tx1"/>
                </a:solidFill>
                <a:latin typeface="Courier New" pitchFamily="49" charset="0"/>
                <a:ea typeface="Monaco" charset="0"/>
                <a:cs typeface="Courier New" pitchFamily="49" charset="0"/>
                <a:sym typeface="Monaco" charset="0"/>
              </a:rPr>
              <a:t>.L4</a:t>
            </a:r>
            <a:r>
              <a:rPr lang="en-US" sz="1800" b="1" dirty="0" smtClean="0">
                <a:solidFill>
                  <a:schemeClr val="tx1"/>
                </a:solidFill>
                <a:latin typeface="Courier New" pitchFamily="49" charset="0"/>
                <a:ea typeface="Monaco" charset="0"/>
                <a:cs typeface="Courier New" pitchFamily="49" charset="0"/>
                <a:sym typeface="Monaco" charset="0"/>
              </a:rPr>
              <a:t>:       # x &lt;= y</a:t>
            </a:r>
            <a:endParaRPr lang="en-US" sz="1800" b="1" dirty="0">
              <a:solidFill>
                <a:schemeClr val="tx1"/>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C0000"/>
                </a:solidFill>
                <a:latin typeface="Courier New" pitchFamily="49" charset="0"/>
                <a:ea typeface="Monaco" charset="0"/>
                <a:cs typeface="Courier New" pitchFamily="49" charset="0"/>
                <a:sym typeface="Monaco" charset="0"/>
              </a:rPr>
              <a:t>movq</a:t>
            </a:r>
            <a:r>
              <a:rPr lang="en-US" sz="1800" b="1" dirty="0" smtClean="0">
                <a:solidFill>
                  <a:srgbClr val="CC0000"/>
                </a:solidFill>
                <a:latin typeface="Courier New" pitchFamily="49" charset="0"/>
                <a:ea typeface="Monaco" charset="0"/>
                <a:cs typeface="Courier New" pitchFamily="49" charset="0"/>
                <a:sym typeface="Monaco" charset="0"/>
              </a:rPr>
              <a:t>    </a:t>
            </a:r>
            <a:r>
              <a:rPr lang="en-US" sz="1800" b="1" dirty="0">
                <a:solidFill>
                  <a:srgbClr val="CC0000"/>
                </a:solidFill>
                <a:latin typeface="Courier New" pitchFamily="49" charset="0"/>
                <a:ea typeface="Monaco" charset="0"/>
                <a:cs typeface="Courier New" pitchFamily="49" charset="0"/>
                <a:sym typeface="Monaco" charset="0"/>
              </a:rPr>
              <a:t>%</a:t>
            </a:r>
            <a:r>
              <a:rPr lang="en-US" sz="1800" b="1" dirty="0" err="1">
                <a:solidFill>
                  <a:srgbClr val="CC0000"/>
                </a:solidFill>
                <a:latin typeface="Courier New" pitchFamily="49" charset="0"/>
                <a:ea typeface="Monaco" charset="0"/>
                <a:cs typeface="Courier New" pitchFamily="49" charset="0"/>
                <a:sym typeface="Monaco" charset="0"/>
              </a:rPr>
              <a:t>rsi</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rax</a:t>
            </a:r>
            <a:endParaRPr lang="en-US" sz="1800" b="1" dirty="0">
              <a:solidFill>
                <a:srgbClr val="CC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en-US" sz="1800" b="1" dirty="0" err="1" smtClean="0">
                <a:solidFill>
                  <a:srgbClr val="CC0000"/>
                </a:solidFill>
                <a:latin typeface="Courier New" pitchFamily="49" charset="0"/>
                <a:ea typeface="Monaco" charset="0"/>
                <a:cs typeface="Courier New" pitchFamily="49" charset="0"/>
                <a:sym typeface="Monaco" charset="0"/>
              </a:rPr>
              <a:t>subq</a:t>
            </a:r>
            <a:r>
              <a:rPr lang="en-US" sz="1800" b="1" dirty="0" smtClean="0">
                <a:solidFill>
                  <a:srgbClr val="CC0000"/>
                </a:solidFill>
                <a:latin typeface="Courier New" pitchFamily="49" charset="0"/>
                <a:ea typeface="Monaco" charset="0"/>
                <a:cs typeface="Courier New" pitchFamily="49" charset="0"/>
                <a:sym typeface="Monaco" charset="0"/>
              </a:rPr>
              <a:t>    </a:t>
            </a:r>
            <a:r>
              <a:rPr lang="en-US" sz="1800" b="1" dirty="0">
                <a:solidFill>
                  <a:srgbClr val="CC0000"/>
                </a:solidFill>
                <a:latin typeface="Courier New" pitchFamily="49" charset="0"/>
                <a:ea typeface="Monaco" charset="0"/>
                <a:cs typeface="Courier New" pitchFamily="49" charset="0"/>
                <a:sym typeface="Monaco" charset="0"/>
              </a:rPr>
              <a:t>%</a:t>
            </a:r>
            <a:r>
              <a:rPr lang="en-US" sz="1800" b="1" dirty="0" err="1">
                <a:solidFill>
                  <a:srgbClr val="CC0000"/>
                </a:solidFill>
                <a:latin typeface="Courier New" pitchFamily="49" charset="0"/>
                <a:ea typeface="Monaco" charset="0"/>
                <a:cs typeface="Courier New" pitchFamily="49" charset="0"/>
                <a:sym typeface="Monaco" charset="0"/>
              </a:rPr>
              <a:t>rdi</a:t>
            </a:r>
            <a:r>
              <a:rPr lang="en-US" sz="1800" b="1" dirty="0">
                <a:solidFill>
                  <a:srgbClr val="CC0000"/>
                </a:solidFill>
                <a:latin typeface="Courier New" pitchFamily="49" charset="0"/>
                <a:ea typeface="Monaco" charset="0"/>
                <a:cs typeface="Courier New" pitchFamily="49" charset="0"/>
                <a:sym typeface="Monaco" charset="0"/>
              </a:rPr>
              <a:t>, %</a:t>
            </a:r>
            <a:r>
              <a:rPr lang="en-US" sz="1800" b="1" dirty="0" err="1">
                <a:solidFill>
                  <a:srgbClr val="CC0000"/>
                </a:solidFill>
                <a:latin typeface="Courier New" pitchFamily="49" charset="0"/>
                <a:ea typeface="Monaco" charset="0"/>
                <a:cs typeface="Courier New" pitchFamily="49" charset="0"/>
                <a:sym typeface="Monaco" charset="0"/>
              </a:rPr>
              <a:t>rax</a:t>
            </a:r>
            <a:endParaRPr lang="en-US" sz="1800" b="1" dirty="0">
              <a:solidFill>
                <a:srgbClr val="CC0000"/>
              </a:solidFill>
              <a:latin typeface="Courier New" pitchFamily="49" charset="0"/>
              <a:ea typeface="Monaco" charset="0"/>
              <a:cs typeface="Courier New" pitchFamily="49" charset="0"/>
              <a:sym typeface="Monaco" charset="0"/>
            </a:endParaRPr>
          </a:p>
          <a:p>
            <a:pPr algn="l">
              <a:tabLst>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 pos="1828800" algn="l"/>
                <a:tab pos="457200" algn="l"/>
                <a:tab pos="1371600" algn="l"/>
              </a:tabLst>
            </a:pPr>
            <a:r>
              <a:rPr lang="en-US" sz="1800" b="1" dirty="0" smtClean="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2" name="Content Placeholder 1"/>
          <p:cNvSpPr>
            <a:spLocks noGrp="1"/>
          </p:cNvSpPr>
          <p:nvPr>
            <p:ph idx="1"/>
          </p:nvPr>
        </p:nvSpPr>
        <p:spPr/>
        <p:txBody>
          <a:bodyPr/>
          <a:lstStyle/>
          <a:p>
            <a:r>
              <a:rPr lang="en-US" dirty="0" smtClean="0"/>
              <a:t>If-then-else converted to assembly form</a:t>
            </a:r>
            <a:endParaRPr lang="en-US" dirty="0"/>
          </a:p>
        </p:txBody>
      </p:sp>
    </p:spTree>
    <p:extLst>
      <p:ext uri="{BB962C8B-B14F-4D97-AF65-F5344CB8AC3E}">
        <p14:creationId xmlns:p14="http://schemas.microsoft.com/office/powerpoint/2010/main" val="248914604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dirty="0" smtClean="0"/>
              <a:t>Expressing with </a:t>
            </a:r>
            <a:r>
              <a:rPr lang="en-US" dirty="0" err="1" smtClean="0"/>
              <a:t>Goto</a:t>
            </a:r>
            <a:r>
              <a:rPr lang="en-US" dirty="0" smtClean="0"/>
              <a:t> Code</a:t>
            </a:r>
            <a:endParaRPr lang="en-US" dirty="0"/>
          </a:p>
        </p:txBody>
      </p:sp>
      <p:sp>
        <p:nvSpPr>
          <p:cNvPr id="43012" name="Rectangle 4"/>
          <p:cNvSpPr>
            <a:spLocks/>
          </p:cNvSpPr>
          <p:nvPr/>
        </p:nvSpPr>
        <p:spPr bwMode="auto">
          <a:xfrm>
            <a:off x="508000" y="28448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absdiff</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if </a:t>
            </a:r>
            <a:r>
              <a:rPr lang="en-US" sz="1800" b="1" dirty="0">
                <a:solidFill>
                  <a:schemeClr val="tx1"/>
                </a:solidFill>
                <a:latin typeface="Courier New" pitchFamily="49" charset="0"/>
                <a:cs typeface="Courier New" pitchFamily="49" charset="0"/>
                <a:sym typeface="Courier New Bold" charset="0"/>
              </a:rPr>
              <a:t>(x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result </a:t>
            </a:r>
            <a:r>
              <a:rPr lang="en-US" sz="1800" b="1" dirty="0">
                <a:solidFill>
                  <a:srgbClr val="0000FF"/>
                </a:solidFill>
                <a:latin typeface="Courier New" pitchFamily="49" charset="0"/>
                <a:cs typeface="Courier New" pitchFamily="49" charset="0"/>
                <a:sym typeface="Courier New Bold" charset="0"/>
              </a:rPr>
              <a:t>= x-y;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else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result </a:t>
            </a:r>
            <a:r>
              <a:rPr lang="en-US" sz="1800" b="1" dirty="0">
                <a:solidFill>
                  <a:srgbClr val="CC0000"/>
                </a:solidFill>
                <a:latin typeface="Courier New" pitchFamily="49" charset="0"/>
                <a:cs typeface="Courier New" pitchFamily="49" charset="0"/>
                <a:sym typeface="Courier New Bold" charset="0"/>
              </a:rPr>
              <a:t>= y-x;</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17" name="Content Placeholder 1"/>
          <p:cNvSpPr>
            <a:spLocks noGrp="1"/>
          </p:cNvSpPr>
          <p:nvPr>
            <p:ph idx="1"/>
          </p:nvPr>
        </p:nvSpPr>
        <p:spPr>
          <a:xfrm>
            <a:off x="457200" y="1066800"/>
            <a:ext cx="8153400" cy="1041400"/>
          </a:xfrm>
        </p:spPr>
        <p:txBody>
          <a:bodyPr/>
          <a:lstStyle/>
          <a:p>
            <a:r>
              <a:rPr lang="en-US" dirty="0" smtClean="0"/>
              <a:t>C allows </a:t>
            </a:r>
            <a:r>
              <a:rPr lang="en-US" b="1" dirty="0" err="1" smtClean="0">
                <a:latin typeface="Courier New"/>
                <a:cs typeface="Courier New"/>
              </a:rPr>
              <a:t>goto</a:t>
            </a:r>
            <a:r>
              <a:rPr lang="en-US" dirty="0"/>
              <a:t> </a:t>
            </a:r>
            <a:r>
              <a:rPr lang="en-US" dirty="0" smtClean="0"/>
              <a:t>statement</a:t>
            </a:r>
          </a:p>
          <a:p>
            <a:r>
              <a:rPr lang="en-US" dirty="0" smtClean="0"/>
              <a:t>Jump to position designated by label</a:t>
            </a:r>
          </a:p>
          <a:p>
            <a:r>
              <a:rPr lang="en-US" dirty="0" smtClean="0"/>
              <a:t>Generally considered bad programming practice</a:t>
            </a:r>
            <a:endParaRPr lang="en-US" dirty="0"/>
          </a:p>
          <a:p>
            <a:endParaRPr lang="en-US" dirty="0" smtClean="0"/>
          </a:p>
        </p:txBody>
      </p:sp>
      <p:sp>
        <p:nvSpPr>
          <p:cNvPr id="9" name="Rectangle 4"/>
          <p:cNvSpPr>
            <a:spLocks/>
          </p:cNvSpPr>
          <p:nvPr/>
        </p:nvSpPr>
        <p:spPr bwMode="auto">
          <a:xfrm>
            <a:off x="4495800" y="2819400"/>
            <a:ext cx="36576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absdiff_j</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ntest</a:t>
            </a:r>
            <a:r>
              <a:rPr lang="en-US" sz="1800" b="1" dirty="0">
                <a:solidFill>
                  <a:schemeClr val="tx1"/>
                </a:solidFill>
                <a:latin typeface="Courier New" pitchFamily="49" charset="0"/>
                <a:cs typeface="Courier New" pitchFamily="49" charset="0"/>
                <a:sym typeface="Courier New Bold" charset="0"/>
              </a:rPr>
              <a:t> = x &lt;= y;</a:t>
            </a:r>
          </a:p>
          <a:p>
            <a:pPr algn="l"/>
            <a:r>
              <a:rPr lang="en-US" sz="1800" b="1" dirty="0">
                <a:solidFill>
                  <a:schemeClr val="tx1"/>
                </a:solidFill>
                <a:latin typeface="Courier New" pitchFamily="49" charset="0"/>
                <a:cs typeface="Courier New" pitchFamily="49" charset="0"/>
                <a:sym typeface="Courier New Bold" charset="0"/>
              </a:rPr>
              <a:t>    if (</a:t>
            </a:r>
            <a:r>
              <a:rPr lang="en-US" sz="1800" b="1" dirty="0" err="1">
                <a:solidFill>
                  <a:schemeClr val="tx1"/>
                </a:solidFill>
                <a:latin typeface="Courier New" pitchFamily="49" charset="0"/>
                <a:cs typeface="Courier New" pitchFamily="49" charset="0"/>
                <a:sym typeface="Courier New Bold" charset="0"/>
              </a:rPr>
              <a:t>ntest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0000FF"/>
                </a:solidFill>
                <a:latin typeface="Courier New" pitchFamily="49" charset="0"/>
                <a:cs typeface="Courier New" pitchFamily="49" charset="0"/>
                <a:sym typeface="Courier New Bold" charset="0"/>
              </a:rPr>
              <a:t>result = x-y;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Else:</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result = y-x;</a:t>
            </a:r>
          </a:p>
          <a:p>
            <a:pPr algn="l"/>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a:solidFill>
                  <a:schemeClr val="tx1"/>
                </a:solidFill>
                <a:latin typeface="Courier New" pitchFamily="49" charset="0"/>
                <a:cs typeface="Courier New" pitchFamily="49" charset="0"/>
                <a:sym typeface="Courier New Bold" charset="0"/>
              </a:rPr>
              <a:t>    return result</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p:txBody>
      </p:sp>
    </p:spTree>
    <p:extLst>
      <p:ext uri="{BB962C8B-B14F-4D97-AF65-F5344CB8AC3E}">
        <p14:creationId xmlns:p14="http://schemas.microsoft.com/office/powerpoint/2010/main" val="31285773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p:cNvSpPr>
          <p:nvPr/>
        </p:nvSpPr>
        <p:spPr bwMode="auto">
          <a:xfrm>
            <a:off x="366713" y="141605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457200" y="1887538"/>
            <a:ext cx="5715000" cy="419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i="1" dirty="0">
                <a:solidFill>
                  <a:schemeClr val="tx1"/>
                </a:solidFill>
                <a:latin typeface="Calibri"/>
                <a:ea typeface="Calibri Bold Italic" charset="0"/>
                <a:cs typeface="Calibri"/>
                <a:sym typeface="Calibri Bold Italic" charset="0"/>
              </a:rPr>
              <a:t>Test</a:t>
            </a:r>
            <a:r>
              <a:rPr lang="en-US" sz="2000" b="1" dirty="0">
                <a:solidFill>
                  <a:schemeClr val="tx1"/>
                </a:solidFill>
                <a:latin typeface="Courier New" pitchFamily="49" charset="0"/>
                <a:cs typeface="Courier New" pitchFamily="49" charset="0"/>
                <a:sym typeface="Courier New Bold" charset="0"/>
              </a:rPr>
              <a:t> ? </a:t>
            </a:r>
            <a:r>
              <a:rPr lang="en-US" sz="2000" b="1" i="1" dirty="0" err="1" smtClean="0">
                <a:solidFill>
                  <a:schemeClr val="tx1"/>
                </a:solidFill>
                <a:latin typeface="Calibri"/>
                <a:ea typeface="Calibri Bold Italic" charset="0"/>
                <a:cs typeface="Calibri"/>
                <a:sym typeface="Calibri Bold Italic" charset="0"/>
              </a:rPr>
              <a:t>Then_Expr</a:t>
            </a:r>
            <a:r>
              <a:rPr lang="en-US" sz="2000" b="1" dirty="0" smtClean="0">
                <a:solidFill>
                  <a:schemeClr val="tx1"/>
                </a:solidFill>
                <a:latin typeface="Courier New" pitchFamily="49" charset="0"/>
                <a:cs typeface="Courier New" pitchFamily="49" charset="0"/>
                <a:sym typeface="Courier New Bold" charset="0"/>
              </a:rPr>
              <a:t> </a:t>
            </a:r>
            <a:r>
              <a:rPr lang="en-US" sz="2000" b="1" dirty="0">
                <a:solidFill>
                  <a:schemeClr val="tx1"/>
                </a:solidFill>
                <a:latin typeface="Courier New" pitchFamily="49" charset="0"/>
                <a:cs typeface="Courier New" pitchFamily="49" charset="0"/>
                <a:sym typeface="Courier New Bold" charset="0"/>
              </a:rPr>
              <a:t>: </a:t>
            </a:r>
            <a:r>
              <a:rPr lang="en-US" sz="2000" b="1" i="1" dirty="0" err="1" smtClean="0">
                <a:solidFill>
                  <a:schemeClr val="tx1"/>
                </a:solidFill>
                <a:latin typeface="Calibri"/>
                <a:ea typeface="Calibri Bold Italic" charset="0"/>
                <a:cs typeface="Calibri"/>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sp>
        <p:nvSpPr>
          <p:cNvPr id="49157" name="Rectangle 5"/>
          <p:cNvSpPr>
            <a:spLocks/>
          </p:cNvSpPr>
          <p:nvPr/>
        </p:nvSpPr>
        <p:spPr bwMode="auto">
          <a:xfrm>
            <a:off x="381000" y="339725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49158" name="Rectangle 6"/>
          <p:cNvSpPr>
            <a:spLocks/>
          </p:cNvSpPr>
          <p:nvPr/>
        </p:nvSpPr>
        <p:spPr bwMode="auto">
          <a:xfrm>
            <a:off x="457200" y="3816350"/>
            <a:ext cx="3746500" cy="2355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Courier New Bold" charset="0"/>
              </a:rPr>
              <a:t>ntest</a:t>
            </a:r>
            <a:r>
              <a:rPr lang="en-US" sz="1800" b="1" dirty="0" smtClean="0">
                <a:solidFill>
                  <a:schemeClr val="tx1"/>
                </a:solidFill>
                <a:latin typeface="Courier New" pitchFamily="49" charset="0"/>
                <a:ea typeface="Monaco" charset="0"/>
                <a:cs typeface="Courier New" pitchFamily="49" charset="0"/>
                <a:sym typeface="Courier New Bold" charset="0"/>
              </a:rPr>
              <a:t> </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chemeClr val="tx1"/>
                </a:solidFill>
                <a:latin typeface="Courier New" pitchFamily="49" charset="0"/>
                <a:ea typeface="Calibri Bold Italic" charset="0"/>
                <a:cs typeface="Courier New" pitchFamily="49" charset="0"/>
                <a:sym typeface="Calibri Bold Italic" charset="0"/>
              </a:rPr>
              <a:t>!</a:t>
            </a:r>
            <a:r>
              <a:rPr lang="en-US" sz="1800" b="1" i="1" dirty="0">
                <a:solidFill>
                  <a:schemeClr val="tx1"/>
                </a:solidFill>
                <a:latin typeface="Calibri"/>
                <a:ea typeface="Calibri Bold Italic" charset="0"/>
                <a:cs typeface="Calibri"/>
                <a:sym typeface="Calibri Bold Italic" charset="0"/>
              </a:rPr>
              <a:t>Test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if (</a:t>
            </a:r>
            <a:r>
              <a:rPr lang="en-US" sz="1800" b="1" dirty="0" err="1" smtClean="0">
                <a:solidFill>
                  <a:schemeClr val="tx1"/>
                </a:solidFill>
                <a:latin typeface="Courier New" pitchFamily="49" charset="0"/>
                <a:ea typeface="Monaco" charset="0"/>
                <a:cs typeface="Courier New" pitchFamily="49" charset="0"/>
                <a:sym typeface="Courier New Bold" charset="0"/>
              </a:rPr>
              <a:t>ntest</a:t>
            </a:r>
            <a:r>
              <a:rPr lang="en-US" sz="1800" b="1" dirty="0" smtClean="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goto</a:t>
            </a: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a:solidFill>
                  <a:schemeClr val="tx1"/>
                </a:solidFill>
                <a:latin typeface="Courier New" pitchFamily="49" charset="0"/>
                <a:ea typeface="Monaco" charset="0"/>
                <a:cs typeface="Courier New" pitchFamily="49" charset="0"/>
                <a:sym typeface="Courier New Bold" charset="0"/>
              </a:rPr>
              <a:t>val</a:t>
            </a:r>
            <a:r>
              <a:rPr lang="en-US" sz="1800" b="1" dirty="0">
                <a:solidFill>
                  <a:schemeClr val="tx1"/>
                </a:solidFill>
                <a:latin typeface="Courier New" pitchFamily="49" charset="0"/>
                <a:ea typeface="Monaco" charset="0"/>
                <a:cs typeface="Courier New" pitchFamily="49" charset="0"/>
                <a:sym typeface="Courier New Bold" charset="0"/>
              </a:rPr>
              <a:t> = </a:t>
            </a:r>
            <a:r>
              <a:rPr lang="en-US" sz="1800" b="1" i="1" dirty="0" err="1" smtClean="0">
                <a:solidFill>
                  <a:schemeClr val="tx1"/>
                </a:solidFill>
                <a:latin typeface="Calibri"/>
                <a:ea typeface="Calibri Bold Italic" charset="0"/>
                <a:cs typeface="Calibri"/>
                <a:sym typeface="Calibri Bold Italic" charset="0"/>
              </a:rPr>
              <a:t>Then_Expr</a:t>
            </a:r>
            <a:r>
              <a:rPr lang="en-US" sz="1800" b="1" dirty="0" smtClean="0">
                <a:solidFill>
                  <a:schemeClr val="tx1"/>
                </a:solidFill>
                <a:latin typeface="Courier New" pitchFamily="49"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Lucida Grande" charset="0"/>
                <a:cs typeface="Courier New" pitchFamily="49" charset="0"/>
                <a:sym typeface="Courier New Bold" charset="0"/>
              </a:rPr>
              <a:t> </a:t>
            </a:r>
            <a:r>
              <a:rPr lang="en-US" sz="1800" b="1" dirty="0" smtClean="0">
                <a:solidFill>
                  <a:schemeClr val="tx1"/>
                </a:solidFill>
                <a:latin typeface="Courier New" pitchFamily="49" charset="0"/>
                <a:ea typeface="Lucida Grande" charset="0"/>
                <a:cs typeface="Courier New" pitchFamily="49" charset="0"/>
                <a:sym typeface="Courier New Bold" charset="0"/>
              </a:rPr>
              <a:t> </a:t>
            </a:r>
            <a:r>
              <a:rPr lang="en-US" sz="1800" b="1" dirty="0" err="1" smtClean="0">
                <a:solidFill>
                  <a:schemeClr val="tx1"/>
                </a:solidFill>
                <a:latin typeface="Courier New" pitchFamily="49" charset="0"/>
                <a:ea typeface="Lucida Grande" charset="0"/>
                <a:cs typeface="Courier New" pitchFamily="49" charset="0"/>
                <a:sym typeface="Courier New Bold" charset="0"/>
              </a:rPr>
              <a:t>goto</a:t>
            </a:r>
            <a:r>
              <a:rPr lang="en-US" sz="1800" b="1" dirty="0" smtClean="0">
                <a:solidFill>
                  <a:schemeClr val="tx1"/>
                </a:solidFill>
                <a:latin typeface="Courier New" pitchFamily="49" charset="0"/>
                <a:ea typeface="Lucida Grande" charset="0"/>
                <a:cs typeface="Courier New" pitchFamily="49" charset="0"/>
                <a:sym typeface="Courier New Bold" charset="0"/>
              </a:rPr>
              <a:t> Done;</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smtClean="0">
                <a:solidFill>
                  <a:schemeClr val="tx1"/>
                </a:solidFill>
                <a:latin typeface="Courier New" pitchFamily="49" charset="0"/>
                <a:cs typeface="Courier New" pitchFamily="49" charset="0"/>
                <a:sym typeface="Courier New Bold Italic" charset="0"/>
              </a:rPr>
              <a:t>Else</a:t>
            </a:r>
            <a:r>
              <a:rPr lang="en-US" sz="1800" b="1" dirty="0">
                <a:solidFill>
                  <a:schemeClr val="tx1"/>
                </a:solidFill>
                <a:latin typeface="Courier New" pitchFamily="49" charset="0"/>
                <a:cs typeface="Courier New" pitchFamily="49" charset="0"/>
                <a:sym typeface="Courier New Bold Italic"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i="1" dirty="0" err="1" smtClean="0">
                <a:solidFill>
                  <a:schemeClr val="tx1"/>
                </a:solidFill>
                <a:latin typeface="Calibri"/>
                <a:ea typeface="Calibri Bold Italic" charset="0"/>
                <a:cs typeface="Calibri"/>
                <a:sym typeface="Calibri Bold Italic" charset="0"/>
              </a:rPr>
              <a:t>Else_Expr</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smtClean="0">
                <a:solidFill>
                  <a:schemeClr val="tx1"/>
                </a:solidFill>
                <a:latin typeface="Courier New" pitchFamily="49" charset="0"/>
                <a:cs typeface="Courier New" pitchFamily="49" charset="0"/>
                <a:sym typeface="Courier New Bold Italic" charset="0"/>
              </a:rPr>
              <a:t>Done:</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tabLst>
                <a:tab pos="279400" algn="l"/>
                <a:tab pos="279400" algn="l"/>
                <a:tab pos="279400" algn="l"/>
                <a:tab pos="279400" algn="l"/>
                <a:tab pos="279400" algn="l"/>
                <a:tab pos="279400" algn="l"/>
                <a:tab pos="279400" algn="l"/>
                <a:tab pos="279400" algn="l"/>
              </a:tabLst>
            </a:pPr>
            <a:r>
              <a:rPr lang="en-US" sz="1800" b="1" dirty="0" smtClean="0">
                <a:solidFill>
                  <a:schemeClr val="tx1"/>
                </a:solidFill>
                <a:latin typeface="Courier New" pitchFamily="49" charset="0"/>
                <a:ea typeface="Monaco" charset="0"/>
                <a:cs typeface="Courier New" pitchFamily="49" charset="0"/>
                <a:sym typeface="Courier New Bold" charset="0"/>
              </a:rPr>
              <a:t>	. . .</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p:txBody>
      </p:sp>
      <p:sp>
        <p:nvSpPr>
          <p:cNvPr id="49159" name="Rectangle 7"/>
          <p:cNvSpPr>
            <a:spLocks noGrp="1" noChangeArrowheads="1"/>
          </p:cNvSpPr>
          <p:nvPr>
            <p:ph type="title"/>
          </p:nvPr>
        </p:nvSpPr>
        <p:spPr>
          <a:ln/>
        </p:spPr>
        <p:txBody>
          <a:bodyPr/>
          <a:lstStyle/>
          <a:p>
            <a:pPr marL="119063" indent="-119063"/>
            <a:r>
              <a:rPr lang="en-US" dirty="0"/>
              <a:t>General Conditional Expression </a:t>
            </a:r>
            <a:r>
              <a:rPr lang="en-US" dirty="0" smtClean="0"/>
              <a:t>Translation (Using Branches)</a:t>
            </a:r>
            <a:endParaRPr lang="en-US" dirty="0"/>
          </a:p>
        </p:txBody>
      </p:sp>
      <p:sp>
        <p:nvSpPr>
          <p:cNvPr id="49160" name="Rectangle 8"/>
          <p:cNvSpPr>
            <a:spLocks noGrp="1" noChangeArrowheads="1"/>
          </p:cNvSpPr>
          <p:nvPr>
            <p:ph type="body" idx="1"/>
          </p:nvPr>
        </p:nvSpPr>
        <p:spPr>
          <a:xfrm>
            <a:off x="4330700" y="3886200"/>
            <a:ext cx="4432300" cy="2946400"/>
          </a:xfrm>
          <a:ln/>
        </p:spPr>
        <p:txBody>
          <a:bodyPr/>
          <a:lstStyle/>
          <a:p>
            <a:pPr marL="560388" lvl="1" indent="-222250" defTabSz="895350">
              <a:tabLst>
                <a:tab pos="3660775" algn="l"/>
              </a:tabLst>
            </a:pPr>
            <a:r>
              <a:rPr lang="en-US" i="1" dirty="0" smtClean="0">
                <a:latin typeface="Helvetica" charset="0"/>
                <a:ea typeface="ＭＳ Ｐゴシック" charset="0"/>
              </a:rPr>
              <a:t>Test</a:t>
            </a:r>
            <a:r>
              <a:rPr lang="en-US" dirty="0" smtClean="0">
                <a:latin typeface="Helvetica" charset="0"/>
                <a:ea typeface="ＭＳ Ｐゴシック" charset="0"/>
              </a:rPr>
              <a:t> is expression returning integer</a:t>
            </a:r>
          </a:p>
          <a:p>
            <a:pPr marL="839788" lvl="2" indent="-165100" defTabSz="895350">
              <a:buNone/>
              <a:tabLst>
                <a:tab pos="3660775" algn="l"/>
              </a:tabLst>
            </a:pPr>
            <a:r>
              <a:rPr lang="en-US" sz="2000" dirty="0" smtClean="0">
                <a:latin typeface="Helvetica" charset="0"/>
                <a:ea typeface="ＭＳ Ｐゴシック" charset="0"/>
              </a:rPr>
              <a:t>= 0 interpreted as false</a:t>
            </a:r>
          </a:p>
          <a:p>
            <a:pPr marL="839788" lvl="2" indent="-165100" defTabSz="895350">
              <a:buNone/>
              <a:tabLst>
                <a:tab pos="3660775" algn="l"/>
              </a:tabLst>
            </a:pPr>
            <a:r>
              <a:rPr lang="en-US" sz="2000" dirty="0" smtClean="0">
                <a:latin typeface="Helvetica" charset="0"/>
                <a:ea typeface="ＭＳ Ｐゴシック" charset="0"/>
                <a:sym typeface="Symbol" charset="0"/>
              </a:rPr>
              <a:t></a:t>
            </a:r>
            <a:r>
              <a:rPr lang="en-US" sz="2000" dirty="0" smtClean="0">
                <a:latin typeface="Helvetica" charset="0"/>
                <a:ea typeface="ＭＳ Ｐゴシック" charset="0"/>
              </a:rPr>
              <a:t>0 interpreted as true</a:t>
            </a:r>
          </a:p>
          <a:p>
            <a:pPr marL="552450" lvl="1"/>
            <a:r>
              <a:rPr lang="en-US" dirty="0" smtClean="0"/>
              <a:t>Create </a:t>
            </a:r>
            <a:r>
              <a:rPr lang="en-US" dirty="0"/>
              <a:t>separate code regions for then &amp; else expressions</a:t>
            </a:r>
          </a:p>
          <a:p>
            <a:pPr marL="552450" lvl="1"/>
            <a:r>
              <a:rPr lang="en-US" dirty="0"/>
              <a:t>Execute appropriate one</a:t>
            </a:r>
          </a:p>
        </p:txBody>
      </p:sp>
      <p:sp>
        <p:nvSpPr>
          <p:cNvPr id="49161" name="Rectangle 9"/>
          <p:cNvSpPr>
            <a:spLocks/>
          </p:cNvSpPr>
          <p:nvPr/>
        </p:nvSpPr>
        <p:spPr bwMode="auto">
          <a:xfrm>
            <a:off x="1193800" y="2540000"/>
            <a:ext cx="3149600" cy="355600"/>
          </a:xfrm>
          <a:prstGeom prst="rect">
            <a:avLst/>
          </a:prstGeom>
          <a:solidFill>
            <a:srgbClr val="99CCF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Lst>
            </a:pPr>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x&gt;y ? x-y : y-x;</a:t>
            </a:r>
          </a:p>
        </p:txBody>
      </p:sp>
    </p:spTree>
    <p:extLst>
      <p:ext uri="{BB962C8B-B14F-4D97-AF65-F5344CB8AC3E}">
        <p14:creationId xmlns:p14="http://schemas.microsoft.com/office/powerpoint/2010/main" val="36551488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06400" y="341313"/>
            <a:ext cx="8204200" cy="573087"/>
          </a:xfrm>
        </p:spPr>
        <p:txBody>
          <a:bodyPr/>
          <a:lstStyle/>
          <a:p>
            <a:pPr>
              <a:defRPr/>
            </a:pPr>
            <a:r>
              <a:rPr lang="en-US">
                <a:latin typeface="Helvetica" charset="0"/>
                <a:ea typeface="ＭＳ Ｐゴシック" charset="0"/>
                <a:cs typeface="ＭＳ Ｐゴシック" charset="0"/>
              </a:rPr>
              <a:t>Conditional Move </a:t>
            </a:r>
          </a:p>
        </p:txBody>
      </p:sp>
      <p:sp>
        <p:nvSpPr>
          <p:cNvPr id="195588" name="Rectangle 4"/>
          <p:cNvSpPr>
            <a:spLocks noGrp="1" noChangeArrowheads="1"/>
          </p:cNvSpPr>
          <p:nvPr>
            <p:ph type="body" idx="1"/>
          </p:nvPr>
        </p:nvSpPr>
        <p:spPr>
          <a:xfrm>
            <a:off x="379413" y="1114425"/>
            <a:ext cx="8459787" cy="1219200"/>
          </a:xfrm>
        </p:spPr>
        <p:txBody>
          <a:bodyPr/>
          <a:lstStyle/>
          <a:p>
            <a:pPr>
              <a:buFont typeface="Wingdings" pitchFamily="-1" charset="2"/>
              <a:buChar char="•"/>
              <a:defRPr/>
            </a:pPr>
            <a:r>
              <a:rPr lang="en-US" dirty="0" err="1" smtClean="0">
                <a:ea typeface="ＭＳ Ｐゴシック" pitchFamily="-1" charset="-128"/>
                <a:cs typeface="ＭＳ Ｐゴシック" pitchFamily="-1" charset="-128"/>
              </a:rPr>
              <a:t>cmovX</a:t>
            </a:r>
            <a:r>
              <a:rPr lang="en-US" dirty="0" smtClean="0">
                <a:ea typeface="ＭＳ Ｐゴシック" pitchFamily="-1" charset="-128"/>
                <a:cs typeface="ＭＳ Ｐゴシック" pitchFamily="-1" charset="-128"/>
              </a:rPr>
              <a:t> </a:t>
            </a:r>
            <a:r>
              <a:rPr lang="en-US" dirty="0" err="1" smtClean="0">
                <a:ea typeface="ＭＳ Ｐゴシック" pitchFamily="-1" charset="-128"/>
                <a:cs typeface="ＭＳ Ｐゴシック" pitchFamily="-1" charset="-128"/>
              </a:rPr>
              <a:t>src</a:t>
            </a:r>
            <a:r>
              <a:rPr lang="en-US" dirty="0" smtClean="0">
                <a:ea typeface="ＭＳ Ｐゴシック" pitchFamily="-1" charset="-128"/>
                <a:cs typeface="ＭＳ Ｐゴシック" pitchFamily="-1" charset="-128"/>
              </a:rPr>
              <a:t>, </a:t>
            </a:r>
            <a:r>
              <a:rPr lang="en-US" dirty="0" err="1" smtClean="0">
                <a:ea typeface="ＭＳ Ｐゴシック" pitchFamily="-1" charset="-128"/>
                <a:cs typeface="ＭＳ Ｐゴシック" pitchFamily="-1" charset="-128"/>
              </a:rPr>
              <a:t>dest</a:t>
            </a:r>
            <a:endParaRPr lang="en-US" dirty="0" smtClean="0">
              <a:ea typeface="ＭＳ Ｐゴシック" pitchFamily="-1" charset="-128"/>
              <a:cs typeface="ＭＳ Ｐゴシック" pitchFamily="-1" charset="-128"/>
            </a:endParaRPr>
          </a:p>
          <a:p>
            <a:pPr lvl="1">
              <a:buFont typeface="Wingdings" pitchFamily="-1" charset="2"/>
              <a:buChar char="n"/>
              <a:defRPr/>
            </a:pPr>
            <a:r>
              <a:rPr lang="en-US" i="1" dirty="0" smtClean="0">
                <a:solidFill>
                  <a:srgbClr val="FF0000"/>
                </a:solidFill>
              </a:rPr>
              <a:t>Set </a:t>
            </a:r>
            <a:r>
              <a:rPr lang="en-US" i="1" dirty="0" err="1" smtClean="0">
                <a:solidFill>
                  <a:srgbClr val="FF0000"/>
                </a:solidFill>
              </a:rPr>
              <a:t>dest</a:t>
            </a:r>
            <a:r>
              <a:rPr lang="en-US" i="1" dirty="0" smtClean="0">
                <a:solidFill>
                  <a:srgbClr val="FF0000"/>
                </a:solidFill>
              </a:rPr>
              <a:t>=</a:t>
            </a:r>
            <a:r>
              <a:rPr lang="en-US" i="1" dirty="0" err="1" smtClean="0">
                <a:solidFill>
                  <a:srgbClr val="FF0000"/>
                </a:solidFill>
              </a:rPr>
              <a:t>src</a:t>
            </a:r>
            <a:r>
              <a:rPr lang="en-US" i="1" dirty="0" smtClean="0">
                <a:solidFill>
                  <a:srgbClr val="FF0000"/>
                </a:solidFill>
              </a:rPr>
              <a:t> only if condition X holds</a:t>
            </a:r>
          </a:p>
          <a:p>
            <a:pPr lvl="1">
              <a:buFont typeface="Wingdings" pitchFamily="-1" charset="2"/>
              <a:buChar char="n"/>
              <a:defRPr/>
            </a:pPr>
            <a:r>
              <a:rPr lang="en-US" dirty="0" smtClean="0"/>
              <a:t>More efficient than conditional branching for highly pipelined processors – easier to guess the next instruction to execute</a:t>
            </a:r>
          </a:p>
          <a:p>
            <a:pPr lvl="1">
              <a:buFont typeface="Wingdings" charset="2"/>
              <a:buChar char="n"/>
              <a:defRPr/>
            </a:pPr>
            <a:r>
              <a:rPr lang="en-US" dirty="0" smtClean="0"/>
              <a:t>But overhead: both branches are evaluated</a:t>
            </a:r>
          </a:p>
        </p:txBody>
      </p:sp>
      <p:graphicFrame>
        <p:nvGraphicFramePr>
          <p:cNvPr id="5" name="Table 4"/>
          <p:cNvGraphicFramePr>
            <a:graphicFrameLocks noGrp="1"/>
          </p:cNvGraphicFramePr>
          <p:nvPr/>
        </p:nvGraphicFramePr>
        <p:xfrm>
          <a:off x="1600200" y="3152775"/>
          <a:ext cx="6096000" cy="1571625"/>
        </p:xfrm>
        <a:graphic>
          <a:graphicData uri="http://schemas.openxmlformats.org/drawingml/2006/table">
            <a:tbl>
              <a:tblPr/>
              <a:tblGrid>
                <a:gridCol w="1109663"/>
                <a:gridCol w="2216150"/>
                <a:gridCol w="2770187"/>
              </a:tblGrid>
              <a:tr h="3143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657350" algn="l"/>
                        </a:tabLst>
                      </a:pPr>
                      <a:r>
                        <a:rPr kumimoji="0" lang="en-US" sz="2000" b="1" i="0" u="none" strike="noStrike" cap="none" normalizeH="0" baseline="0">
                          <a:ln>
                            <a:noFill/>
                          </a:ln>
                          <a:solidFill>
                            <a:schemeClr val="tx1"/>
                          </a:solidFill>
                          <a:effectLst/>
                          <a:latin typeface="Calibri" charset="0"/>
                          <a:ea typeface="ＭＳ Ｐゴシック" charset="0"/>
                          <a:cs typeface="Times New Roman" charset="0"/>
                        </a:rPr>
                        <a:t>cmovX</a:t>
                      </a: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2000" b="1" i="0" u="none" strike="noStrike" cap="none" normalizeH="0" baseline="0">
                          <a:ln>
                            <a:noFill/>
                          </a:ln>
                          <a:solidFill>
                            <a:schemeClr val="tx1"/>
                          </a:solidFill>
                          <a:effectLst/>
                          <a:latin typeface="Calibri" charset="0"/>
                          <a:ea typeface="ＭＳ Ｐゴシック" charset="0"/>
                          <a:cs typeface="Times New Roman" charset="0"/>
                        </a:rPr>
                        <a:t>Condition</a:t>
                      </a: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2000" b="1" i="0" u="none" strike="noStrike" cap="none" normalizeH="0" baseline="0">
                          <a:ln>
                            <a:noFill/>
                          </a:ln>
                          <a:solidFill>
                            <a:schemeClr val="tx1"/>
                          </a:solidFill>
                          <a:effectLst/>
                          <a:latin typeface="Calibri" charset="0"/>
                          <a:ea typeface="ＭＳ Ｐゴシック" charset="0"/>
                          <a:cs typeface="Times New Roman" charset="0"/>
                        </a:rPr>
                        <a:t>Description</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6F5F5"/>
                    </a:solid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22425" algn="l"/>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Equal / Zero</a:t>
                      </a:r>
                      <a:endParaRPr kumimoji="0" lang="en-US" sz="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cmovne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Not Equal / Not Zero</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cmovs</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Negative</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cmovns</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Nonnegative</a:t>
                      </a:r>
                      <a:endParaRPr kumimoji="0" lang="en-US" sz="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9117" name="Rectangle 3"/>
          <p:cNvSpPr>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eaLnBrk="1" hangingPunct="1">
              <a:lnSpc>
                <a:spcPct val="100000"/>
              </a:lnSpc>
              <a:tabLst>
                <a:tab pos="1657350" algn="l"/>
              </a:tabLst>
            </a:pPr>
            <a:endParaRPr lang="en-US" sz="1800" b="0">
              <a:solidFill>
                <a:srgbClr val="000066"/>
              </a:solidFill>
              <a:latin typeface="Arial" charset="0"/>
            </a:endParaRPr>
          </a:p>
        </p:txBody>
      </p:sp>
      <p:graphicFrame>
        <p:nvGraphicFramePr>
          <p:cNvPr id="6" name="Table 5"/>
          <p:cNvGraphicFramePr>
            <a:graphicFrameLocks noGrp="1"/>
          </p:cNvGraphicFramePr>
          <p:nvPr/>
        </p:nvGraphicFramePr>
        <p:xfrm>
          <a:off x="1600200" y="4724400"/>
          <a:ext cx="6096000" cy="1885950"/>
        </p:xfrm>
        <a:graphic>
          <a:graphicData uri="http://schemas.openxmlformats.org/drawingml/2006/table">
            <a:tbl>
              <a:tblPr/>
              <a:tblGrid>
                <a:gridCol w="1109663"/>
                <a:gridCol w="2216150"/>
                <a:gridCol w="2770187"/>
              </a:tblGrid>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err="1">
                          <a:ln>
                            <a:noFill/>
                          </a:ln>
                          <a:solidFill>
                            <a:schemeClr val="tx1"/>
                          </a:solidFill>
                          <a:effectLst/>
                          <a:latin typeface="Courier New" charset="0"/>
                          <a:ea typeface="ＭＳ Ｐゴシック" charset="0"/>
                          <a:cs typeface="Times New Roman" charset="0"/>
                        </a:rPr>
                        <a:t>cmovg</a:t>
                      </a:r>
                      <a:endParaRPr kumimoji="0" lang="en-US" sz="800" b="0" i="0" u="none" strike="noStrike" cap="none" normalizeH="0" baseline="0" dirty="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~(SF^OF)&amp;~ZF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Greater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cmovge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Greater or Equal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cmovl</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Less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cmovle</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(SF^OF)|ZF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Less or Equal (Signed)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cmova</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~CF&amp;~ZF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alibri" charset="0"/>
                          <a:ea typeface="ＭＳ Ｐゴシック" charset="0"/>
                          <a:cs typeface="Times New Roman" charset="0"/>
                        </a:rPr>
                        <a:t>Above (unsigned)</a:t>
                      </a:r>
                      <a:endParaRPr kumimoji="0" lang="en-US" sz="800" b="0" i="0" u="none" strike="noStrike" cap="none" normalizeH="0" baseline="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cmovb</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a:ln>
                            <a:noFill/>
                          </a:ln>
                          <a:solidFill>
                            <a:schemeClr val="tx1"/>
                          </a:solidFill>
                          <a:effectLst/>
                          <a:latin typeface="Courier New" charset="0"/>
                          <a:ea typeface="ＭＳ Ｐゴシック" charset="0"/>
                          <a:cs typeface="Times New Roman" charset="0"/>
                        </a:rPr>
                        <a:t>CF</a:t>
                      </a:r>
                      <a:endParaRPr kumimoji="0" lang="en-US" sz="800" b="0" i="0" u="none" strike="noStrike" cap="none" normalizeH="0" baseline="0">
                        <a:ln>
                          <a:noFill/>
                        </a:ln>
                        <a:solidFill>
                          <a:schemeClr val="tx1"/>
                        </a:solidFill>
                        <a:effectLst/>
                        <a:latin typeface="Times New Roman"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tab pos="1657350" algn="l"/>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Below (unsigned)</a:t>
                      </a:r>
                      <a:endParaRPr kumimoji="0" lang="en-US" sz="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56444" marR="564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181600" y="2362200"/>
            <a:ext cx="2933700" cy="1617662"/>
            <a:chOff x="5181600" y="2362200"/>
            <a:chExt cx="2933700" cy="1617662"/>
          </a:xfrm>
        </p:grpSpPr>
        <p:sp>
          <p:nvSpPr>
            <p:cNvPr id="49155" name="Rectangle 3"/>
            <p:cNvSpPr>
              <a:spLocks/>
            </p:cNvSpPr>
            <p:nvPr/>
          </p:nvSpPr>
          <p:spPr bwMode="auto">
            <a:xfrm>
              <a:off x="5181600" y="2362200"/>
              <a:ext cx="29337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49156" name="Rectangle 4"/>
            <p:cNvSpPr>
              <a:spLocks/>
            </p:cNvSpPr>
            <p:nvPr/>
          </p:nvSpPr>
          <p:spPr bwMode="auto">
            <a:xfrm>
              <a:off x="5181600" y="2819400"/>
              <a:ext cx="2514600" cy="1160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000" b="1" dirty="0" err="1">
                  <a:solidFill>
                    <a:schemeClr val="tx1"/>
                  </a:solidFill>
                  <a:latin typeface="Courier New" pitchFamily="49" charset="0"/>
                  <a:cs typeface="Courier New" pitchFamily="49" charset="0"/>
                  <a:sym typeface="Courier New Bold" charset="0"/>
                </a:rPr>
                <a:t>val</a:t>
              </a:r>
              <a:r>
                <a:rPr lang="en-US" sz="2000" b="1" dirty="0">
                  <a:solidFill>
                    <a:schemeClr val="tx1"/>
                  </a:solidFill>
                  <a:latin typeface="Courier New" pitchFamily="49" charset="0"/>
                  <a:cs typeface="Courier New" pitchFamily="49" charset="0"/>
                  <a:sym typeface="Courier New Bold" charset="0"/>
                </a:rPr>
                <a:t> = </a:t>
              </a:r>
              <a:r>
                <a:rPr lang="en-US" sz="2000" b="1" i="1" dirty="0">
                  <a:solidFill>
                    <a:schemeClr val="tx1"/>
                  </a:solidFill>
                  <a:latin typeface="Calibri"/>
                  <a:ea typeface="Calibri Bold Italic" charset="0"/>
                  <a:cs typeface="Calibri"/>
                  <a:sym typeface="Calibri Bold Italic" charset="0"/>
                </a:rPr>
                <a:t>Test</a:t>
              </a:r>
              <a:r>
                <a:rPr lang="en-US" sz="2000" b="1" dirty="0">
                  <a:solidFill>
                    <a:schemeClr val="tx1"/>
                  </a:solidFill>
                  <a:latin typeface="Courier New" pitchFamily="49" charset="0"/>
                  <a:cs typeface="Courier New" pitchFamily="49" charset="0"/>
                  <a:sym typeface="Courier New Bold" charset="0"/>
                </a:rPr>
                <a:t> </a:t>
              </a:r>
              <a:endParaRPr lang="en-US" sz="2000" b="1" dirty="0" smtClean="0">
                <a:solidFill>
                  <a:schemeClr val="tx1"/>
                </a:solidFill>
                <a:latin typeface="Courier New" pitchFamily="49" charset="0"/>
                <a:cs typeface="Courier New" pitchFamily="49" charset="0"/>
                <a:sym typeface="Courier New Bold" charset="0"/>
              </a:endParaRPr>
            </a:p>
            <a:p>
              <a:pPr algn="l"/>
              <a:r>
                <a:rPr lang="en-US" sz="2000" b="1" dirty="0" smtClean="0">
                  <a:solidFill>
                    <a:schemeClr val="tx1"/>
                  </a:solidFill>
                  <a:latin typeface="Courier New" pitchFamily="49" charset="0"/>
                  <a:cs typeface="Courier New" pitchFamily="49" charset="0"/>
                  <a:sym typeface="Courier New Bold" charset="0"/>
                </a:rPr>
                <a:t>   ? </a:t>
              </a:r>
              <a:r>
                <a:rPr lang="en-US" sz="2000" b="1" i="1" dirty="0" err="1" smtClean="0">
                  <a:solidFill>
                    <a:schemeClr val="tx1"/>
                  </a:solidFill>
                  <a:latin typeface="Calibri"/>
                  <a:ea typeface="Calibri Bold Italic" charset="0"/>
                  <a:cs typeface="Calibri"/>
                  <a:sym typeface="Calibri Bold Italic" charset="0"/>
                </a:rPr>
                <a:t>Then_Expr</a:t>
              </a:r>
              <a:r>
                <a:rPr lang="en-US" sz="2000" b="1" dirty="0" smtClean="0">
                  <a:solidFill>
                    <a:schemeClr val="tx1"/>
                  </a:solidFill>
                  <a:latin typeface="Courier New" pitchFamily="49" charset="0"/>
                  <a:cs typeface="Courier New" pitchFamily="49" charset="0"/>
                  <a:sym typeface="Courier New Bold" charset="0"/>
                </a:rPr>
                <a:t> </a:t>
              </a:r>
            </a:p>
            <a:p>
              <a:pPr algn="l"/>
              <a:r>
                <a:rPr lang="en-US" sz="2000" b="1" dirty="0">
                  <a:solidFill>
                    <a:schemeClr val="tx1"/>
                  </a:solidFill>
                  <a:latin typeface="Courier New" pitchFamily="49" charset="0"/>
                  <a:cs typeface="Courier New" pitchFamily="49" charset="0"/>
                  <a:sym typeface="Courier New Bold" charset="0"/>
                </a:rPr>
                <a:t> </a:t>
              </a:r>
              <a:r>
                <a:rPr lang="en-US" sz="2000" b="1" dirty="0" smtClean="0">
                  <a:solidFill>
                    <a:schemeClr val="tx1"/>
                  </a:solidFill>
                  <a:latin typeface="Courier New" pitchFamily="49" charset="0"/>
                  <a:cs typeface="Courier New" pitchFamily="49" charset="0"/>
                  <a:sym typeface="Courier New Bold" charset="0"/>
                </a:rPr>
                <a:t>  : </a:t>
              </a:r>
              <a:r>
                <a:rPr lang="en-US" sz="2000" b="1" i="1" dirty="0" err="1" smtClean="0">
                  <a:solidFill>
                    <a:schemeClr val="tx1"/>
                  </a:solidFill>
                  <a:latin typeface="Calibri"/>
                  <a:ea typeface="Calibri Bold Italic" charset="0"/>
                  <a:cs typeface="Calibri"/>
                  <a:sym typeface="Calibri Bold Italic" charset="0"/>
                </a:rPr>
                <a:t>Else_Expr</a:t>
              </a:r>
              <a:r>
                <a:rPr lang="en-US" sz="2000" b="1" dirty="0">
                  <a:solidFill>
                    <a:schemeClr val="tx1"/>
                  </a:solidFill>
                  <a:latin typeface="Courier New" pitchFamily="49" charset="0"/>
                  <a:cs typeface="Courier New" pitchFamily="49" charset="0"/>
                  <a:sym typeface="Courier New Bold" charset="0"/>
                </a:rPr>
                <a:t>;</a:t>
              </a:r>
            </a:p>
          </p:txBody>
        </p:sp>
      </p:grpSp>
      <p:grpSp>
        <p:nvGrpSpPr>
          <p:cNvPr id="3" name="Group 2"/>
          <p:cNvGrpSpPr/>
          <p:nvPr/>
        </p:nvGrpSpPr>
        <p:grpSpPr>
          <a:xfrm>
            <a:off x="5105400" y="4038600"/>
            <a:ext cx="3746500" cy="2051050"/>
            <a:chOff x="5105400" y="4038600"/>
            <a:chExt cx="3746500" cy="2051050"/>
          </a:xfrm>
        </p:grpSpPr>
        <p:sp>
          <p:nvSpPr>
            <p:cNvPr id="49157" name="Rectangle 5"/>
            <p:cNvSpPr>
              <a:spLocks/>
            </p:cNvSpPr>
            <p:nvPr/>
          </p:nvSpPr>
          <p:spPr bwMode="auto">
            <a:xfrm>
              <a:off x="5105400" y="40386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49158" name="Rectangle 6"/>
            <p:cNvSpPr>
              <a:spLocks/>
            </p:cNvSpPr>
            <p:nvPr/>
          </p:nvSpPr>
          <p:spPr bwMode="auto">
            <a:xfrm>
              <a:off x="5105400" y="4495800"/>
              <a:ext cx="3746500" cy="159385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result = </a:t>
              </a:r>
              <a:r>
                <a:rPr lang="en-US" sz="1800" b="1" i="1" dirty="0" err="1" smtClean="0">
                  <a:solidFill>
                    <a:schemeClr val="tx1"/>
                  </a:solidFill>
                  <a:latin typeface="Calibri"/>
                  <a:ea typeface="Monaco" charset="0"/>
                  <a:cs typeface="Calibri"/>
                  <a:sym typeface="Courier New Bold" charset="0"/>
                </a:rPr>
                <a:t>Then_Expr</a:t>
              </a:r>
              <a:r>
                <a:rPr lang="en-US" sz="2400" b="1" dirty="0" smtClean="0">
                  <a:solidFill>
                    <a:schemeClr val="tx1"/>
                  </a:solidFill>
                  <a:latin typeface="Courier New" pitchFamily="49" charset="0"/>
                  <a:ea typeface="Monaco" charset="0"/>
                  <a:cs typeface="Courier New" pitchFamily="49" charset="0"/>
                  <a:sym typeface="Arial Narrow Bold" charset="0"/>
                </a:rPr>
                <a:t>;</a:t>
              </a:r>
              <a:endParaRPr lang="en-US" sz="1800" b="1" dirty="0">
                <a:solidFill>
                  <a:schemeClr val="tx1"/>
                </a:solidFill>
                <a:latin typeface="Courier New" pitchFamily="49" charset="0"/>
                <a:ea typeface="Monaco" charset="0"/>
                <a:cs typeface="Courier New" pitchFamily="49" charset="0"/>
                <a:sym typeface="Courier New Bold" charset="0"/>
              </a:endParaRP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Courier New Bold" charset="0"/>
                </a:rPr>
                <a:t>eval</a:t>
              </a:r>
              <a:r>
                <a:rPr lang="en-US" sz="1800" b="1" dirty="0" smtClean="0">
                  <a:solidFill>
                    <a:schemeClr val="tx1"/>
                  </a:solidFill>
                  <a:latin typeface="Courier New" pitchFamily="49" charset="0"/>
                  <a:ea typeface="Monaco" charset="0"/>
                  <a:cs typeface="Courier New" pitchFamily="49" charset="0"/>
                  <a:sym typeface="Courier New Bold" charset="0"/>
                </a:rPr>
                <a:t> = </a:t>
              </a:r>
              <a:r>
                <a:rPr lang="en-US" sz="1800" b="1" i="1" dirty="0" err="1" smtClean="0">
                  <a:solidFill>
                    <a:schemeClr val="tx1"/>
                  </a:solidFill>
                  <a:latin typeface="Calibri"/>
                  <a:ea typeface="Monaco" charset="0"/>
                  <a:cs typeface="Calibri"/>
                  <a:sym typeface="Courier New Bold" charset="0"/>
                </a:rPr>
                <a:t>Else_Expr</a:t>
              </a:r>
              <a:r>
                <a:rPr lang="en-US" sz="1800" b="1" dirty="0" smtClean="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err="1" smtClean="0">
                  <a:solidFill>
                    <a:schemeClr val="tx1"/>
                  </a:solidFill>
                  <a:latin typeface="Courier New" pitchFamily="49" charset="0"/>
                  <a:ea typeface="Monaco" charset="0"/>
                  <a:cs typeface="Courier New" pitchFamily="49" charset="0"/>
                  <a:sym typeface="Courier New Bold" charset="0"/>
                </a:rPr>
                <a:t>nt</a:t>
              </a:r>
              <a:r>
                <a:rPr lang="en-US" sz="1800" b="1" dirty="0" smtClean="0">
                  <a:solidFill>
                    <a:schemeClr val="tx1"/>
                  </a:solidFill>
                  <a:latin typeface="Courier New" pitchFamily="49" charset="0"/>
                  <a:ea typeface="Monaco" charset="0"/>
                  <a:cs typeface="Courier New" pitchFamily="49" charset="0"/>
                  <a:sym typeface="Courier New Bold" charset="0"/>
                </a:rPr>
                <a:t> = !</a:t>
              </a:r>
              <a:r>
                <a:rPr lang="en-US" sz="1800" b="1" i="1" dirty="0" smtClean="0">
                  <a:solidFill>
                    <a:schemeClr val="tx1"/>
                  </a:solidFill>
                  <a:latin typeface="Calibri"/>
                  <a:ea typeface="Monaco" charset="0"/>
                  <a:cs typeface="Calibri"/>
                  <a:sym typeface="Courier New Bold" charset="0"/>
                </a:rPr>
                <a:t>Test</a:t>
              </a:r>
              <a:r>
                <a:rPr lang="en-US" sz="1800" b="1" dirty="0" smtClean="0">
                  <a:solidFill>
                    <a:schemeClr val="tx1"/>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 </a:t>
              </a:r>
              <a:r>
                <a:rPr lang="en-US" sz="1800" b="1" dirty="0" smtClean="0">
                  <a:solidFill>
                    <a:srgbClr val="C00000"/>
                  </a:solidFill>
                  <a:latin typeface="Courier New" pitchFamily="49" charset="0"/>
                  <a:ea typeface="Monaco" charset="0"/>
                  <a:cs typeface="Courier New" pitchFamily="49" charset="0"/>
                  <a:sym typeface="Courier New Bold" charset="0"/>
                </a:rPr>
                <a:t>if (</a:t>
              </a:r>
              <a:r>
                <a:rPr lang="en-US" sz="1800" b="1" dirty="0" err="1" smtClean="0">
                  <a:solidFill>
                    <a:srgbClr val="C00000"/>
                  </a:solidFill>
                  <a:latin typeface="Courier New" pitchFamily="49" charset="0"/>
                  <a:ea typeface="Monaco" charset="0"/>
                  <a:cs typeface="Courier New" pitchFamily="49" charset="0"/>
                  <a:sym typeface="Courier New Bold" charset="0"/>
                </a:rPr>
                <a:t>nt</a:t>
              </a:r>
              <a:r>
                <a:rPr lang="en-US" sz="1800" b="1" dirty="0" smtClean="0">
                  <a:solidFill>
                    <a:srgbClr val="C00000"/>
                  </a:solidFill>
                  <a:latin typeface="Courier New" pitchFamily="49" charset="0"/>
                  <a:ea typeface="Monaco" charset="0"/>
                  <a:cs typeface="Courier New" pitchFamily="49" charset="0"/>
                  <a:sym typeface="Courier New Bold" charset="0"/>
                </a:rPr>
                <a:t>) result = </a:t>
              </a:r>
              <a:r>
                <a:rPr lang="en-US" sz="1800" b="1" dirty="0" err="1">
                  <a:solidFill>
                    <a:srgbClr val="C00000"/>
                  </a:solidFill>
                  <a:latin typeface="Courier New" pitchFamily="49" charset="0"/>
                  <a:ea typeface="Monaco" charset="0"/>
                  <a:cs typeface="Courier New" pitchFamily="49" charset="0"/>
                  <a:sym typeface="Courier New Bold" charset="0"/>
                </a:rPr>
                <a:t>e</a:t>
              </a:r>
              <a:r>
                <a:rPr lang="en-US" sz="1800" b="1" dirty="0" err="1" smtClean="0">
                  <a:solidFill>
                    <a:srgbClr val="C00000"/>
                  </a:solidFill>
                  <a:latin typeface="Courier New" pitchFamily="49" charset="0"/>
                  <a:ea typeface="Monaco" charset="0"/>
                  <a:cs typeface="Courier New" pitchFamily="49" charset="0"/>
                  <a:sym typeface="Courier New Bold" charset="0"/>
                </a:rPr>
                <a:t>val</a:t>
              </a:r>
              <a:r>
                <a:rPr lang="en-US" sz="1800" b="1" dirty="0" smtClean="0">
                  <a:solidFill>
                    <a:srgbClr val="C00000"/>
                  </a:solidFill>
                  <a:latin typeface="Courier New" pitchFamily="49" charset="0"/>
                  <a:ea typeface="Monaco" charset="0"/>
                  <a:cs typeface="Courier New" pitchFamily="49" charset="0"/>
                  <a:sym typeface="Courier New Bold" charset="0"/>
                </a:rPr>
                <a:t>;</a:t>
              </a:r>
            </a:p>
            <a:p>
              <a:pPr algn="l">
                <a:tabLst>
                  <a:tab pos="279400" algn="l"/>
                  <a:tab pos="279400" algn="l"/>
                  <a:tab pos="279400" algn="l"/>
                  <a:tab pos="279400" algn="l"/>
                  <a:tab pos="279400" algn="l"/>
                  <a:tab pos="279400" algn="l"/>
                  <a:tab pos="279400" algn="l"/>
                  <a:tab pos="279400" algn="l"/>
                </a:tabLst>
              </a:pPr>
              <a:r>
                <a:rPr lang="en-US" sz="1800" b="1" dirty="0">
                  <a:solidFill>
                    <a:schemeClr val="tx1"/>
                  </a:solidFill>
                  <a:latin typeface="Courier New" pitchFamily="49" charset="0"/>
                  <a:ea typeface="Monaco" charset="0"/>
                  <a:cs typeface="Courier New" pitchFamily="49" charset="0"/>
                  <a:sym typeface="Courier New Bold" charset="0"/>
                </a:rPr>
                <a:t> </a:t>
              </a:r>
              <a:r>
                <a:rPr lang="en-US" sz="1800" b="1" dirty="0" smtClean="0">
                  <a:solidFill>
                    <a:schemeClr val="tx1"/>
                  </a:solidFill>
                  <a:latin typeface="Courier New" pitchFamily="49" charset="0"/>
                  <a:ea typeface="Monaco" charset="0"/>
                  <a:cs typeface="Courier New" pitchFamily="49" charset="0"/>
                  <a:sym typeface="Courier New Bold" charset="0"/>
                </a:rPr>
                <a:t> return result;</a:t>
              </a:r>
              <a:endParaRPr lang="en-US" sz="2400" b="1" dirty="0" smtClean="0">
                <a:solidFill>
                  <a:schemeClr val="tx1"/>
                </a:solidFill>
                <a:latin typeface="Courier New" pitchFamily="49" charset="0"/>
                <a:ea typeface="Monaco" charset="0"/>
                <a:cs typeface="Courier New" pitchFamily="49" charset="0"/>
                <a:sym typeface="Arial Narrow Bold" charset="0"/>
              </a:endParaRPr>
            </a:p>
          </p:txBody>
        </p:sp>
      </p:grpSp>
      <p:sp>
        <p:nvSpPr>
          <p:cNvPr id="49159" name="Rectangle 7"/>
          <p:cNvSpPr>
            <a:spLocks noGrp="1" noChangeArrowheads="1"/>
          </p:cNvSpPr>
          <p:nvPr>
            <p:ph type="title"/>
          </p:nvPr>
        </p:nvSpPr>
        <p:spPr>
          <a:ln/>
        </p:spPr>
        <p:txBody>
          <a:bodyPr/>
          <a:lstStyle/>
          <a:p>
            <a:pPr marL="119063" indent="-119063"/>
            <a:r>
              <a:rPr lang="en-US" dirty="0" smtClean="0"/>
              <a:t>Using Conditional Moves</a:t>
            </a:r>
            <a:endParaRPr lang="en-US" dirty="0"/>
          </a:p>
        </p:txBody>
      </p:sp>
      <p:sp>
        <p:nvSpPr>
          <p:cNvPr id="49160" name="Rectangle 8"/>
          <p:cNvSpPr>
            <a:spLocks noGrp="1" noChangeArrowheads="1"/>
          </p:cNvSpPr>
          <p:nvPr>
            <p:ph type="body" idx="1"/>
          </p:nvPr>
        </p:nvSpPr>
        <p:spPr>
          <a:xfrm>
            <a:off x="63500" y="1219200"/>
            <a:ext cx="4889500" cy="4038600"/>
          </a:xfrm>
          <a:ln/>
        </p:spPr>
        <p:txBody>
          <a:bodyPr/>
          <a:lstStyle/>
          <a:p>
            <a:pPr marL="292100"/>
            <a:r>
              <a:rPr lang="en-US" dirty="0" smtClean="0"/>
              <a:t>Conditional Move Instructions</a:t>
            </a:r>
          </a:p>
          <a:p>
            <a:pPr marL="552450" lvl="1"/>
            <a:r>
              <a:rPr lang="en-US" dirty="0" smtClean="0"/>
              <a:t>Instruction supports:</a:t>
            </a:r>
          </a:p>
          <a:p>
            <a:pPr marL="838200" lvl="2">
              <a:buNone/>
            </a:pPr>
            <a:r>
              <a:rPr lang="en-US" sz="2000" dirty="0" smtClean="0"/>
              <a:t>if (Test) </a:t>
            </a:r>
            <a:r>
              <a:rPr lang="en-US" sz="2000" dirty="0" err="1" smtClean="0"/>
              <a:t>Dest</a:t>
            </a:r>
            <a:r>
              <a:rPr lang="en-US" sz="2000" dirty="0" smtClean="0"/>
              <a:t> </a:t>
            </a:r>
            <a:r>
              <a:rPr lang="en-US" sz="2000" dirty="0" smtClean="0">
                <a:sym typeface="Wingdings" pitchFamily="2" charset="2"/>
              </a:rPr>
              <a:t> </a:t>
            </a:r>
            <a:r>
              <a:rPr lang="en-US" sz="2000" dirty="0" err="1" smtClean="0">
                <a:sym typeface="Wingdings" pitchFamily="2" charset="2"/>
              </a:rPr>
              <a:t>Src</a:t>
            </a:r>
            <a:endParaRPr lang="en-US" sz="2000" dirty="0" smtClean="0"/>
          </a:p>
          <a:p>
            <a:pPr marL="552450" lvl="1"/>
            <a:r>
              <a:rPr lang="en-US" dirty="0" smtClean="0"/>
              <a:t>Supported in post-1995 x86 processors</a:t>
            </a:r>
          </a:p>
          <a:p>
            <a:pPr marL="552450" lvl="1"/>
            <a:r>
              <a:rPr lang="en-US" dirty="0" smtClean="0"/>
              <a:t>GCC tries to use them</a:t>
            </a:r>
          </a:p>
          <a:p>
            <a:pPr marL="838200" lvl="2"/>
            <a:r>
              <a:rPr lang="en-US" sz="2000" dirty="0" smtClean="0"/>
              <a:t>But, only when known to be safe</a:t>
            </a:r>
          </a:p>
          <a:p>
            <a:pPr marL="292100"/>
            <a:r>
              <a:rPr lang="en-US" dirty="0" smtClean="0"/>
              <a:t>Why?</a:t>
            </a:r>
          </a:p>
          <a:p>
            <a:pPr marL="552450" lvl="1"/>
            <a:r>
              <a:rPr lang="en-US" dirty="0" smtClean="0"/>
              <a:t>Branches are very disruptive to instruction flow through pipelines</a:t>
            </a:r>
          </a:p>
          <a:p>
            <a:pPr marL="552450" lvl="1"/>
            <a:r>
              <a:rPr lang="en-US" dirty="0" smtClean="0"/>
              <a:t>Conditional moves do not require control transfer</a:t>
            </a:r>
            <a:endParaRPr lang="en-US" dirty="0"/>
          </a:p>
        </p:txBody>
      </p:sp>
    </p:spTree>
    <p:extLst>
      <p:ext uri="{BB962C8B-B14F-4D97-AF65-F5344CB8AC3E}">
        <p14:creationId xmlns:p14="http://schemas.microsoft.com/office/powerpoint/2010/main" val="13299533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Grp="1" noChangeArrowheads="1"/>
          </p:cNvSpPr>
          <p:nvPr>
            <p:ph type="title"/>
          </p:nvPr>
        </p:nvSpPr>
        <p:spPr>
          <a:ln/>
        </p:spPr>
        <p:txBody>
          <a:bodyPr/>
          <a:lstStyle/>
          <a:p>
            <a:pPr marL="119063" indent="-119063"/>
            <a:r>
              <a:rPr lang="en-US" dirty="0" smtClean="0"/>
              <a:t>Conditional Move Example</a:t>
            </a:r>
            <a:endParaRPr lang="en-US" dirty="0"/>
          </a:p>
        </p:txBody>
      </p:sp>
      <p:sp>
        <p:nvSpPr>
          <p:cNvPr id="50186" name="Rectangle 10"/>
          <p:cNvSpPr>
            <a:spLocks/>
          </p:cNvSpPr>
          <p:nvPr/>
        </p:nvSpPr>
        <p:spPr bwMode="auto">
          <a:xfrm>
            <a:off x="6616700" y="1752600"/>
            <a:ext cx="2286000" cy="1981200"/>
          </a:xfrm>
          <a:prstGeom prst="rect">
            <a:avLst/>
          </a:prstGeom>
          <a:solidFill>
            <a:srgbClr val="FFFFFF"/>
          </a:solidFill>
          <a:ln w="25400" cap="flat">
            <a:noFill/>
            <a:miter lim="800000"/>
            <a:headEnd type="none" w="med" len="med"/>
            <a:tailEnd type="none" w="med" len="med"/>
          </a:ln>
        </p:spPr>
        <p:txBody>
          <a:bodyPr lIns="0" tIns="0" rIns="0" bIns="0"/>
          <a:lstStyle/>
          <a:p>
            <a:endParaRPr lang="en-US"/>
          </a:p>
        </p:txBody>
      </p:sp>
      <p:sp>
        <p:nvSpPr>
          <p:cNvPr id="12" name="Rectangle 8"/>
          <p:cNvSpPr>
            <a:spLocks/>
          </p:cNvSpPr>
          <p:nvPr/>
        </p:nvSpPr>
        <p:spPr bwMode="auto">
          <a:xfrm>
            <a:off x="2286000" y="4267200"/>
            <a:ext cx="6642100" cy="2590800"/>
          </a:xfrm>
          <a:prstGeom prst="rect">
            <a:avLst/>
          </a:prstGeom>
          <a:noFill/>
          <a:ln w="12700" cap="flat">
            <a:noFill/>
            <a:miter lim="800000"/>
            <a:headEnd type="none" w="med" len="med"/>
            <a:tailEnd type="none" w="med" len="med"/>
          </a:ln>
        </p:spPr>
        <p:txBody>
          <a:bodyPr lIns="38100" tIns="38100" rIns="38100" bIns="38100"/>
          <a:lstStyle/>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en-US" sz="1800" b="1" dirty="0" err="1" smtClean="0">
                <a:solidFill>
                  <a:schemeClr val="tx1"/>
                </a:solidFill>
                <a:latin typeface="Courier New" pitchFamily="49" charset="0"/>
                <a:ea typeface="Monaco" charset="0"/>
                <a:cs typeface="Courier New" pitchFamily="49" charset="0"/>
                <a:sym typeface="Monaco" charset="0"/>
              </a:rPr>
              <a:t>absdiff</a:t>
            </a:r>
            <a:r>
              <a:rPr lang="en-US" sz="1800" b="1" dirty="0" smtClean="0">
                <a:solidFill>
                  <a:schemeClr val="tx1"/>
                </a:solidFill>
                <a:latin typeface="Courier New" pitchFamily="49" charset="0"/>
                <a:ea typeface="Monaco" charset="0"/>
                <a:cs typeface="Courier New" pitchFamily="49" charset="0"/>
                <a:sym typeface="Monaco" charset="0"/>
              </a:rPr>
              <a:t>:</a:t>
            </a: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a:solidFill>
                  <a:schemeClr val="tx1"/>
                </a:solidFill>
                <a:latin typeface="Courier New" pitchFamily="49" charset="0"/>
                <a:ea typeface="Monaco" charset="0"/>
                <a:cs typeface="Courier New" pitchFamily="49" charset="0"/>
                <a:sym typeface="Monaco" charset="0"/>
              </a:rPr>
              <a:t> </a:t>
            </a: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movq</a:t>
            </a: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a:solidFill>
                  <a:schemeClr val="tx1"/>
                </a:solidFill>
                <a:latin typeface="Courier New" pitchFamily="49" charset="0"/>
                <a:ea typeface="Monaco" charset="0"/>
                <a:cs typeface="Courier New" pitchFamily="49" charset="0"/>
                <a:sym typeface="Monaco" charset="0"/>
              </a:rPr>
              <a:t>%</a:t>
            </a:r>
            <a:r>
              <a:rPr lang="tr-TR" sz="1800" b="1" dirty="0" err="1">
                <a:solidFill>
                  <a:schemeClr val="tx1"/>
                </a:solidFill>
                <a:latin typeface="Courier New" pitchFamily="49" charset="0"/>
                <a:ea typeface="Monaco" charset="0"/>
                <a:cs typeface="Courier New" pitchFamily="49" charset="0"/>
                <a:sym typeface="Monaco" charset="0"/>
              </a:rPr>
              <a:t>rdi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rax</a:t>
            </a:r>
            <a:r>
              <a:rPr lang="tr-TR" sz="1800" b="1" dirty="0" smtClean="0">
                <a:solidFill>
                  <a:schemeClr val="tx1"/>
                </a:solidFill>
                <a:latin typeface="Courier New" pitchFamily="49" charset="0"/>
                <a:ea typeface="Monaco" charset="0"/>
                <a:cs typeface="Courier New" pitchFamily="49" charset="0"/>
                <a:sym typeface="Monaco" charset="0"/>
              </a:rPr>
              <a:t>  # x</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err="1" smtClean="0">
                <a:solidFill>
                  <a:srgbClr val="0000FF"/>
                </a:solidFill>
                <a:latin typeface="Courier New" pitchFamily="49" charset="0"/>
                <a:ea typeface="Monaco" charset="0"/>
                <a:cs typeface="Courier New" pitchFamily="49" charset="0"/>
                <a:sym typeface="Monaco" charset="0"/>
              </a:rPr>
              <a:t>subq</a:t>
            </a:r>
            <a:r>
              <a:rPr lang="tr-TR" sz="1800" b="1" dirty="0" smtClean="0">
                <a:solidFill>
                  <a:srgbClr val="0000FF"/>
                </a:solidFill>
                <a:latin typeface="Courier New" pitchFamily="49" charset="0"/>
                <a:ea typeface="Monaco" charset="0"/>
                <a:cs typeface="Courier New" pitchFamily="49" charset="0"/>
                <a:sym typeface="Monaco" charset="0"/>
              </a:rPr>
              <a:t>    </a:t>
            </a:r>
            <a:r>
              <a:rPr lang="tr-TR" sz="1800" b="1" dirty="0">
                <a:solidFill>
                  <a:srgbClr val="0000FF"/>
                </a:solidFill>
                <a:latin typeface="Courier New" pitchFamily="49" charset="0"/>
                <a:ea typeface="Monaco" charset="0"/>
                <a:cs typeface="Courier New" pitchFamily="49" charset="0"/>
                <a:sym typeface="Monaco" charset="0"/>
              </a:rPr>
              <a:t>%</a:t>
            </a:r>
            <a:r>
              <a:rPr lang="tr-TR" sz="1800" b="1" dirty="0" err="1">
                <a:solidFill>
                  <a:srgbClr val="0000FF"/>
                </a:solidFill>
                <a:latin typeface="Courier New" pitchFamily="49" charset="0"/>
                <a:ea typeface="Monaco" charset="0"/>
                <a:cs typeface="Courier New" pitchFamily="49" charset="0"/>
                <a:sym typeface="Monaco" charset="0"/>
              </a:rPr>
              <a:t>rsi</a:t>
            </a:r>
            <a:r>
              <a:rPr lang="tr-TR" sz="1800" b="1" dirty="0">
                <a:solidFill>
                  <a:srgbClr val="0000FF"/>
                </a:solidFill>
                <a:latin typeface="Courier New" pitchFamily="49" charset="0"/>
                <a:ea typeface="Monaco" charset="0"/>
                <a:cs typeface="Courier New" pitchFamily="49" charset="0"/>
                <a:sym typeface="Monaco" charset="0"/>
              </a:rPr>
              <a:t>, %</a:t>
            </a:r>
            <a:r>
              <a:rPr lang="tr-TR" sz="1800" b="1" dirty="0" err="1" smtClean="0">
                <a:solidFill>
                  <a:srgbClr val="0000FF"/>
                </a:solidFill>
                <a:latin typeface="Courier New" pitchFamily="49" charset="0"/>
                <a:ea typeface="Monaco" charset="0"/>
                <a:cs typeface="Courier New" pitchFamily="49" charset="0"/>
                <a:sym typeface="Monaco" charset="0"/>
              </a:rPr>
              <a:t>rax</a:t>
            </a:r>
            <a:r>
              <a:rPr lang="tr-TR" sz="1800" b="1" dirty="0" smtClean="0">
                <a:solidFill>
                  <a:srgbClr val="0000FF"/>
                </a:solidFill>
                <a:latin typeface="Courier New" pitchFamily="49" charset="0"/>
                <a:ea typeface="Monaco" charset="0"/>
                <a:cs typeface="Courier New" pitchFamily="49" charset="0"/>
                <a:sym typeface="Monaco" charset="0"/>
              </a:rPr>
              <a:t>  # </a:t>
            </a:r>
            <a:r>
              <a:rPr lang="tr-TR" sz="1800" b="1" dirty="0" err="1" smtClean="0">
                <a:solidFill>
                  <a:srgbClr val="0000FF"/>
                </a:solidFill>
                <a:latin typeface="Courier New" pitchFamily="49" charset="0"/>
                <a:ea typeface="Monaco" charset="0"/>
                <a:cs typeface="Courier New" pitchFamily="49" charset="0"/>
                <a:sym typeface="Monaco" charset="0"/>
              </a:rPr>
              <a:t>result</a:t>
            </a:r>
            <a:r>
              <a:rPr lang="tr-TR" sz="1800" b="1" dirty="0" smtClean="0">
                <a:solidFill>
                  <a:srgbClr val="0000FF"/>
                </a:solidFill>
                <a:latin typeface="Courier New" pitchFamily="49" charset="0"/>
                <a:ea typeface="Monaco" charset="0"/>
                <a:cs typeface="Courier New" pitchFamily="49" charset="0"/>
                <a:sym typeface="Monaco" charset="0"/>
              </a:rPr>
              <a:t> = x-y</a:t>
            </a:r>
            <a:endParaRPr lang="tr-TR" sz="1800" b="1" dirty="0">
              <a:solidFill>
                <a:srgbClr val="0000FF"/>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movq</a:t>
            </a: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a:solidFill>
                  <a:schemeClr val="tx1"/>
                </a:solidFill>
                <a:latin typeface="Courier New" pitchFamily="49" charset="0"/>
                <a:ea typeface="Monaco" charset="0"/>
                <a:cs typeface="Courier New" pitchFamily="49" charset="0"/>
                <a:sym typeface="Monaco" charset="0"/>
              </a:rPr>
              <a:t>%</a:t>
            </a:r>
            <a:r>
              <a:rPr lang="tr-TR" sz="1800" b="1" dirty="0" err="1">
                <a:solidFill>
                  <a:schemeClr val="tx1"/>
                </a:solidFill>
                <a:latin typeface="Courier New" pitchFamily="49" charset="0"/>
                <a:ea typeface="Monaco" charset="0"/>
                <a:cs typeface="Courier New" pitchFamily="49" charset="0"/>
                <a:sym typeface="Monaco" charset="0"/>
              </a:rPr>
              <a:t>rsi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rdx</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err="1" smtClean="0">
                <a:solidFill>
                  <a:srgbClr val="CC0000"/>
                </a:solidFill>
                <a:latin typeface="Courier New" pitchFamily="49" charset="0"/>
                <a:ea typeface="Monaco" charset="0"/>
                <a:cs typeface="Courier New" pitchFamily="49" charset="0"/>
                <a:sym typeface="Monaco" charset="0"/>
              </a:rPr>
              <a:t>subq</a:t>
            </a:r>
            <a:r>
              <a:rPr lang="tr-TR" sz="1800" b="1" dirty="0" smtClean="0">
                <a:solidFill>
                  <a:srgbClr val="CC0000"/>
                </a:solidFill>
                <a:latin typeface="Courier New" pitchFamily="49" charset="0"/>
                <a:ea typeface="Monaco" charset="0"/>
                <a:cs typeface="Courier New" pitchFamily="49" charset="0"/>
                <a:sym typeface="Monaco" charset="0"/>
              </a:rPr>
              <a:t>    </a:t>
            </a:r>
            <a:r>
              <a:rPr lang="tr-TR" sz="1800" b="1" dirty="0">
                <a:solidFill>
                  <a:srgbClr val="CC0000"/>
                </a:solidFill>
                <a:latin typeface="Courier New" pitchFamily="49" charset="0"/>
                <a:ea typeface="Monaco" charset="0"/>
                <a:cs typeface="Courier New" pitchFamily="49" charset="0"/>
                <a:sym typeface="Monaco" charset="0"/>
              </a:rPr>
              <a:t>%</a:t>
            </a:r>
            <a:r>
              <a:rPr lang="tr-TR" sz="1800" b="1" dirty="0" err="1">
                <a:solidFill>
                  <a:srgbClr val="CC0000"/>
                </a:solidFill>
                <a:latin typeface="Courier New" pitchFamily="49" charset="0"/>
                <a:ea typeface="Monaco" charset="0"/>
                <a:cs typeface="Courier New" pitchFamily="49" charset="0"/>
                <a:sym typeface="Monaco" charset="0"/>
              </a:rPr>
              <a:t>rdi</a:t>
            </a:r>
            <a:r>
              <a:rPr lang="tr-TR" sz="1800" b="1" dirty="0">
                <a:solidFill>
                  <a:srgbClr val="CC0000"/>
                </a:solidFill>
                <a:latin typeface="Courier New" pitchFamily="49" charset="0"/>
                <a:ea typeface="Monaco" charset="0"/>
                <a:cs typeface="Courier New" pitchFamily="49" charset="0"/>
                <a:sym typeface="Monaco" charset="0"/>
              </a:rPr>
              <a:t>, %</a:t>
            </a:r>
            <a:r>
              <a:rPr lang="tr-TR" sz="1800" b="1" dirty="0" err="1" smtClean="0">
                <a:solidFill>
                  <a:srgbClr val="CC0000"/>
                </a:solidFill>
                <a:latin typeface="Courier New" pitchFamily="49" charset="0"/>
                <a:ea typeface="Monaco" charset="0"/>
                <a:cs typeface="Courier New" pitchFamily="49" charset="0"/>
                <a:sym typeface="Monaco" charset="0"/>
              </a:rPr>
              <a:t>rdx</a:t>
            </a:r>
            <a:r>
              <a:rPr lang="tr-TR" sz="1800" b="1" dirty="0" smtClean="0">
                <a:solidFill>
                  <a:srgbClr val="CC0000"/>
                </a:solidFill>
                <a:latin typeface="Courier New" pitchFamily="49" charset="0"/>
                <a:ea typeface="Monaco" charset="0"/>
                <a:cs typeface="Courier New" pitchFamily="49" charset="0"/>
                <a:sym typeface="Monaco" charset="0"/>
              </a:rPr>
              <a:t>  # </a:t>
            </a:r>
            <a:r>
              <a:rPr lang="tr-TR" sz="1800" b="1" dirty="0" err="1" smtClean="0">
                <a:solidFill>
                  <a:srgbClr val="CC0000"/>
                </a:solidFill>
                <a:latin typeface="Courier New" pitchFamily="49" charset="0"/>
                <a:ea typeface="Monaco" charset="0"/>
                <a:cs typeface="Courier New" pitchFamily="49" charset="0"/>
                <a:sym typeface="Monaco" charset="0"/>
              </a:rPr>
              <a:t>eval</a:t>
            </a:r>
            <a:r>
              <a:rPr lang="tr-TR" sz="1800" b="1" dirty="0" smtClean="0">
                <a:solidFill>
                  <a:srgbClr val="CC0000"/>
                </a:solidFill>
                <a:latin typeface="Courier New" pitchFamily="49" charset="0"/>
                <a:ea typeface="Monaco" charset="0"/>
                <a:cs typeface="Courier New" pitchFamily="49" charset="0"/>
                <a:sym typeface="Monaco" charset="0"/>
              </a:rPr>
              <a:t> = y-x</a:t>
            </a:r>
            <a:endParaRPr lang="tr-TR" sz="1800" b="1" dirty="0">
              <a:solidFill>
                <a:srgbClr val="CC0000"/>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cmpq</a:t>
            </a: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a:solidFill>
                  <a:schemeClr val="tx1"/>
                </a:solidFill>
                <a:latin typeface="Courier New" pitchFamily="49" charset="0"/>
                <a:ea typeface="Monaco" charset="0"/>
                <a:cs typeface="Courier New" pitchFamily="49" charset="0"/>
                <a:sym typeface="Monaco" charset="0"/>
              </a:rPr>
              <a:t>%</a:t>
            </a:r>
            <a:r>
              <a:rPr lang="tr-TR" sz="1800" b="1" dirty="0" err="1">
                <a:solidFill>
                  <a:schemeClr val="tx1"/>
                </a:solidFill>
                <a:latin typeface="Courier New" pitchFamily="49" charset="0"/>
                <a:ea typeface="Monaco" charset="0"/>
                <a:cs typeface="Courier New" pitchFamily="49" charset="0"/>
                <a:sym typeface="Monaco" charset="0"/>
              </a:rPr>
              <a:t>rsi</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rdi</a:t>
            </a:r>
            <a:r>
              <a:rPr lang="tr-TR" sz="1800" b="1" dirty="0" smtClean="0">
                <a:solidFill>
                  <a:schemeClr val="tx1"/>
                </a:solidFill>
                <a:latin typeface="Courier New" pitchFamily="49" charset="0"/>
                <a:ea typeface="Monaco" charset="0"/>
                <a:cs typeface="Courier New" pitchFamily="49" charset="0"/>
                <a:sym typeface="Monaco" charset="0"/>
              </a:rPr>
              <a:t>  # </a:t>
            </a:r>
            <a:r>
              <a:rPr lang="tr-TR" sz="1800" b="1" dirty="0" err="1" smtClean="0">
                <a:solidFill>
                  <a:schemeClr val="tx1"/>
                </a:solidFill>
                <a:latin typeface="Courier New" pitchFamily="49" charset="0"/>
                <a:ea typeface="Monaco" charset="0"/>
                <a:cs typeface="Courier New" pitchFamily="49" charset="0"/>
                <a:sym typeface="Monaco" charset="0"/>
              </a:rPr>
              <a:t>x:y</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cmovle</a:t>
            </a:r>
            <a:r>
              <a:rPr lang="tr-TR" sz="1800" b="1" dirty="0" smtClean="0">
                <a:solidFill>
                  <a:schemeClr val="tx1"/>
                </a:solidFill>
                <a:latin typeface="Courier New" pitchFamily="49" charset="0"/>
                <a:ea typeface="Monaco" charset="0"/>
                <a:cs typeface="Courier New" pitchFamily="49" charset="0"/>
                <a:sym typeface="Monaco" charset="0"/>
              </a:rPr>
              <a:t>  </a:t>
            </a:r>
            <a:r>
              <a:rPr lang="tr-TR" sz="1800" b="1" dirty="0">
                <a:solidFill>
                  <a:schemeClr val="tx1"/>
                </a:solidFill>
                <a:latin typeface="Courier New" pitchFamily="49" charset="0"/>
                <a:ea typeface="Monaco" charset="0"/>
                <a:cs typeface="Courier New" pitchFamily="49" charset="0"/>
                <a:sym typeface="Monaco" charset="0"/>
              </a:rPr>
              <a:t>%</a:t>
            </a:r>
            <a:r>
              <a:rPr lang="tr-TR" sz="1800" b="1" dirty="0" err="1">
                <a:solidFill>
                  <a:schemeClr val="tx1"/>
                </a:solidFill>
                <a:latin typeface="Courier New" pitchFamily="49" charset="0"/>
                <a:ea typeface="Monaco" charset="0"/>
                <a:cs typeface="Courier New" pitchFamily="49" charset="0"/>
                <a:sym typeface="Monaco" charset="0"/>
              </a:rPr>
              <a:t>rdx</a:t>
            </a:r>
            <a:r>
              <a:rPr lang="tr-TR" sz="1800" b="1" dirty="0">
                <a:solidFill>
                  <a:schemeClr val="tx1"/>
                </a:solidFill>
                <a:latin typeface="Courier New" pitchFamily="49" charset="0"/>
                <a:ea typeface="Monaco" charset="0"/>
                <a:cs typeface="Courier New" pitchFamily="49" charset="0"/>
                <a:sym typeface="Monaco" charset="0"/>
              </a:rPr>
              <a:t>, %</a:t>
            </a:r>
            <a:r>
              <a:rPr lang="tr-TR" sz="1800" b="1" dirty="0" err="1" smtClean="0">
                <a:solidFill>
                  <a:schemeClr val="tx1"/>
                </a:solidFill>
                <a:latin typeface="Courier New" pitchFamily="49" charset="0"/>
                <a:ea typeface="Monaco" charset="0"/>
                <a:cs typeface="Courier New" pitchFamily="49" charset="0"/>
                <a:sym typeface="Monaco" charset="0"/>
              </a:rPr>
              <a:t>rax</a:t>
            </a:r>
            <a:r>
              <a:rPr lang="tr-TR" sz="1800" b="1" dirty="0" smtClean="0">
                <a:solidFill>
                  <a:schemeClr val="tx1"/>
                </a:solidFill>
                <a:latin typeface="Courier New" pitchFamily="49" charset="0"/>
                <a:ea typeface="Monaco" charset="0"/>
                <a:cs typeface="Courier New" pitchFamily="49" charset="0"/>
                <a:sym typeface="Monaco" charset="0"/>
              </a:rPr>
              <a:t>  # </a:t>
            </a:r>
            <a:r>
              <a:rPr lang="tr-TR" sz="1800" b="1" dirty="0" err="1" smtClean="0">
                <a:solidFill>
                  <a:schemeClr val="tx1"/>
                </a:solidFill>
                <a:latin typeface="Courier New" pitchFamily="49" charset="0"/>
                <a:ea typeface="Monaco" charset="0"/>
                <a:cs typeface="Courier New" pitchFamily="49" charset="0"/>
                <a:sym typeface="Monaco" charset="0"/>
              </a:rPr>
              <a:t>if</a:t>
            </a:r>
            <a:r>
              <a:rPr lang="tr-TR" sz="1800" b="1" dirty="0" smtClean="0">
                <a:solidFill>
                  <a:schemeClr val="tx1"/>
                </a:solidFill>
                <a:latin typeface="Courier New" pitchFamily="49" charset="0"/>
                <a:ea typeface="Monaco" charset="0"/>
                <a:cs typeface="Courier New" pitchFamily="49" charset="0"/>
                <a:sym typeface="Monaco" charset="0"/>
              </a:rPr>
              <a:t> &lt;=, </a:t>
            </a:r>
            <a:r>
              <a:rPr lang="tr-TR" sz="1800" b="1" dirty="0" err="1" smtClean="0">
                <a:solidFill>
                  <a:schemeClr val="tx1"/>
                </a:solidFill>
                <a:latin typeface="Courier New" pitchFamily="49" charset="0"/>
                <a:ea typeface="Monaco" charset="0"/>
                <a:cs typeface="Courier New" pitchFamily="49" charset="0"/>
                <a:sym typeface="Monaco" charset="0"/>
              </a:rPr>
              <a:t>result</a:t>
            </a:r>
            <a:r>
              <a:rPr lang="tr-TR" sz="1800" b="1" dirty="0" smtClean="0">
                <a:solidFill>
                  <a:schemeClr val="tx1"/>
                </a:solidFill>
                <a:latin typeface="Courier New" pitchFamily="49" charset="0"/>
                <a:ea typeface="Monaco" charset="0"/>
                <a:cs typeface="Courier New" pitchFamily="49" charset="0"/>
                <a:sym typeface="Monaco" charset="0"/>
              </a:rPr>
              <a:t> = </a:t>
            </a:r>
            <a:r>
              <a:rPr lang="tr-TR" sz="1800" b="1" dirty="0" err="1" smtClean="0">
                <a:solidFill>
                  <a:schemeClr val="tx1"/>
                </a:solidFill>
                <a:latin typeface="Courier New" pitchFamily="49" charset="0"/>
                <a:ea typeface="Monaco" charset="0"/>
                <a:cs typeface="Courier New" pitchFamily="49" charset="0"/>
                <a:sym typeface="Monaco" charset="0"/>
              </a:rPr>
              <a:t>eval</a:t>
            </a:r>
            <a:endParaRPr lang="tr-TR" sz="1800" b="1" dirty="0">
              <a:solidFill>
                <a:schemeClr val="tx1"/>
              </a:solidFill>
              <a:latin typeface="Courier New" pitchFamily="49" charset="0"/>
              <a:ea typeface="Monaco" charset="0"/>
              <a:cs typeface="Courier New" pitchFamily="49" charset="0"/>
              <a:sym typeface="Monaco" charset="0"/>
            </a:endParaRPr>
          </a:p>
          <a:p>
            <a:pPr algn="l">
              <a:tabLst>
                <a:tab pos="215900" algn="l"/>
                <a:tab pos="1195388" algn="l"/>
                <a:tab pos="215900" algn="l"/>
                <a:tab pos="2860675" algn="l"/>
                <a:tab pos="2959100" algn="l"/>
                <a:tab pos="2159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 pos="215900" algn="l"/>
                <a:tab pos="1308100" algn="l"/>
                <a:tab pos="2959100" algn="l"/>
              </a:tabLst>
            </a:pPr>
            <a:r>
              <a:rPr lang="tr-TR" sz="1800" b="1" dirty="0" smtClean="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9" name="Rectangle 4"/>
          <p:cNvSpPr>
            <a:spLocks/>
          </p:cNvSpPr>
          <p:nvPr/>
        </p:nvSpPr>
        <p:spPr bwMode="auto">
          <a:xfrm>
            <a:off x="457200" y="1295400"/>
            <a:ext cx="3670300" cy="2946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absdiff</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long x, long y)</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if </a:t>
            </a:r>
            <a:r>
              <a:rPr lang="en-US" sz="1800" b="1" dirty="0">
                <a:solidFill>
                  <a:schemeClr val="tx1"/>
                </a:solidFill>
                <a:latin typeface="Courier New" pitchFamily="49" charset="0"/>
                <a:cs typeface="Courier New" pitchFamily="49" charset="0"/>
                <a:sym typeface="Courier New Bold" charset="0"/>
              </a:rPr>
              <a:t>(x &gt; 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result </a:t>
            </a:r>
            <a:r>
              <a:rPr lang="en-US" sz="1800" b="1" dirty="0">
                <a:solidFill>
                  <a:srgbClr val="0000FF"/>
                </a:solidFill>
                <a:latin typeface="Courier New" pitchFamily="49" charset="0"/>
                <a:cs typeface="Courier New" pitchFamily="49" charset="0"/>
                <a:sym typeface="Courier New Bold" charset="0"/>
              </a:rPr>
              <a:t>= x-y;</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else</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result </a:t>
            </a:r>
            <a:r>
              <a:rPr lang="en-US" sz="1800" b="1" dirty="0">
                <a:solidFill>
                  <a:srgbClr val="CC0000"/>
                </a:solidFill>
                <a:latin typeface="Courier New" pitchFamily="49" charset="0"/>
                <a:cs typeface="Courier New" pitchFamily="49" charset="0"/>
                <a:sym typeface="Courier New Bold" charset="0"/>
              </a:rPr>
              <a:t>= y-x;</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1622508832"/>
              </p:ext>
            </p:extLst>
          </p:nvPr>
        </p:nvGraphicFramePr>
        <p:xfrm>
          <a:off x="4724400" y="1905000"/>
          <a:ext cx="3352800" cy="1524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1040505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p:cNvSpPr>
          <p:nvPr/>
        </p:nvSpPr>
        <p:spPr bwMode="auto">
          <a:xfrm>
            <a:off x="457200" y="11430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Expensive Computations</a:t>
            </a:r>
            <a:endParaRPr lang="en-US" sz="2400" dirty="0">
              <a:solidFill>
                <a:schemeClr val="tx1"/>
              </a:solidFill>
              <a:latin typeface="Calibri Bold" charset="0"/>
              <a:ea typeface="Calibri Bold" charset="0"/>
              <a:cs typeface="Calibri Bold" charset="0"/>
              <a:sym typeface="Calibri Bold" charset="0"/>
            </a:endParaRPr>
          </a:p>
        </p:txBody>
      </p:sp>
      <p:sp>
        <p:nvSpPr>
          <p:cNvPr id="52230" name="Rectangle 6"/>
          <p:cNvSpPr>
            <a:spLocks noGrp="1" noChangeArrowheads="1"/>
          </p:cNvSpPr>
          <p:nvPr>
            <p:ph type="title"/>
          </p:nvPr>
        </p:nvSpPr>
        <p:spPr>
          <a:ln/>
        </p:spPr>
        <p:txBody>
          <a:bodyPr/>
          <a:lstStyle/>
          <a:p>
            <a:pPr marL="119063" indent="-119063"/>
            <a:r>
              <a:rPr lang="en-US" dirty="0" smtClean="0"/>
              <a:t>Bad Cases for </a:t>
            </a:r>
            <a:r>
              <a:rPr lang="en-US" dirty="0"/>
              <a:t>Conditional Move</a:t>
            </a:r>
          </a:p>
        </p:txBody>
      </p:sp>
      <p:sp>
        <p:nvSpPr>
          <p:cNvPr id="52231" name="Rectangle 7"/>
          <p:cNvSpPr>
            <a:spLocks noGrp="1" noChangeArrowheads="1"/>
          </p:cNvSpPr>
          <p:nvPr>
            <p:ph type="body" idx="1"/>
          </p:nvPr>
        </p:nvSpPr>
        <p:spPr>
          <a:xfrm>
            <a:off x="685800" y="2151062"/>
            <a:ext cx="4724400" cy="609600"/>
          </a:xfrm>
          <a:ln/>
        </p:spPr>
        <p:txBody>
          <a:bodyPr/>
          <a:lstStyle/>
          <a:p>
            <a:r>
              <a:rPr lang="en-US" sz="2000" dirty="0"/>
              <a:t>Both values get </a:t>
            </a:r>
            <a:r>
              <a:rPr lang="en-US" sz="2000" dirty="0" smtClean="0"/>
              <a:t>computed</a:t>
            </a:r>
          </a:p>
          <a:p>
            <a:r>
              <a:rPr lang="en-US" sz="2000" dirty="0" smtClean="0"/>
              <a:t>Only makes sense when computations are very simple</a:t>
            </a:r>
            <a:endParaRPr lang="en-US" sz="2000" dirty="0"/>
          </a:p>
        </p:txBody>
      </p:sp>
      <p:sp>
        <p:nvSpPr>
          <p:cNvPr id="52232" name="Rectangle 8"/>
          <p:cNvSpPr>
            <a:spLocks/>
          </p:cNvSpPr>
          <p:nvPr/>
        </p:nvSpPr>
        <p:spPr bwMode="auto">
          <a:xfrm>
            <a:off x="533400" y="16176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smtClean="0">
                <a:solidFill>
                  <a:schemeClr val="tx1"/>
                </a:solidFill>
                <a:latin typeface="Courier New" pitchFamily="49" charset="0"/>
                <a:ea typeface="Calibri Bold Italic" charset="0"/>
                <a:cs typeface="Courier New" pitchFamily="49" charset="0"/>
                <a:sym typeface="Calibri Bold Italic" charset="0"/>
              </a:rPr>
              <a:t>Test(x)</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Hard1(x)</a:t>
            </a:r>
            <a:r>
              <a:rPr lang="en-US" sz="1800" b="1" dirty="0" smtClean="0">
                <a:solidFill>
                  <a:schemeClr val="tx1"/>
                </a:solidFill>
                <a:latin typeface="Courier New" pitchFamily="49" charset="0"/>
                <a:cs typeface="Courier New" pitchFamily="49" charset="0"/>
                <a:sym typeface="Courier New Bold" charset="0"/>
              </a:rPr>
              <a:t> : Hard2(x);</a:t>
            </a:r>
            <a:endParaRPr lang="en-US" sz="1800" b="1" dirty="0">
              <a:solidFill>
                <a:schemeClr val="tx1"/>
              </a:solidFill>
              <a:latin typeface="Courier New" pitchFamily="49" charset="0"/>
              <a:cs typeface="Courier New" pitchFamily="49" charset="0"/>
              <a:sym typeface="Courier New Bold" charset="0"/>
            </a:endParaRPr>
          </a:p>
        </p:txBody>
      </p:sp>
      <p:grpSp>
        <p:nvGrpSpPr>
          <p:cNvPr id="2" name="Group 1"/>
          <p:cNvGrpSpPr/>
          <p:nvPr/>
        </p:nvGrpSpPr>
        <p:grpSpPr>
          <a:xfrm>
            <a:off x="457200" y="3276600"/>
            <a:ext cx="5486400" cy="1617662"/>
            <a:chOff x="457200" y="3276600"/>
            <a:chExt cx="5486400" cy="1617662"/>
          </a:xfrm>
        </p:grpSpPr>
        <p:sp>
          <p:nvSpPr>
            <p:cNvPr id="10" name="Rectangle 3"/>
            <p:cNvSpPr>
              <a:spLocks/>
            </p:cNvSpPr>
            <p:nvPr/>
          </p:nvSpPr>
          <p:spPr bwMode="auto">
            <a:xfrm>
              <a:off x="457200" y="32766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Risky Computations</a:t>
              </a:r>
              <a:endParaRPr lang="en-US" sz="2400" dirty="0">
                <a:solidFill>
                  <a:schemeClr val="tx1"/>
                </a:solidFill>
                <a:latin typeface="Calibri Bold" charset="0"/>
                <a:ea typeface="Calibri Bold" charset="0"/>
                <a:cs typeface="Calibri Bold" charset="0"/>
                <a:sym typeface="Calibri Bold" charset="0"/>
              </a:endParaRPr>
            </a:p>
          </p:txBody>
        </p:sp>
        <p:sp>
          <p:nvSpPr>
            <p:cNvPr id="11" name="Rectangle 7"/>
            <p:cNvSpPr txBox="1">
              <a:spLocks noChangeArrowheads="1"/>
            </p:cNvSpPr>
            <p:nvPr/>
          </p:nvSpPr>
          <p:spPr bwMode="auto">
            <a:xfrm>
              <a:off x="685800" y="42846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CFB87C"/>
                </a:buClr>
                <a:buSzPct val="60000"/>
                <a:buFont typeface="Wingdings 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CFB87C"/>
                </a:buClr>
                <a:buSzPct val="60000"/>
                <a:buFont typeface="Wingdings 2" charset="2"/>
                <a:buChar char="¢"/>
                <a:tabLst/>
                <a:defRPr/>
              </a:pPr>
              <a:r>
                <a:rPr lang="en-US" sz="2000" kern="0" dirty="0" smtClean="0">
                  <a:solidFill>
                    <a:schemeClr val="tx1"/>
                  </a:solidFill>
                  <a:latin typeface="+mn-lt"/>
                  <a:ea typeface="+mn-ea"/>
                  <a:cs typeface="+mn-cs"/>
                  <a:sym typeface="Calibri Bold" charset="0"/>
                </a:rPr>
                <a:t>May have undesirable effects</a:t>
              </a:r>
              <a:endPar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endParaRPr>
            </a:p>
          </p:txBody>
        </p:sp>
        <p:sp>
          <p:nvSpPr>
            <p:cNvPr id="12" name="Rectangle 8"/>
            <p:cNvSpPr>
              <a:spLocks/>
            </p:cNvSpPr>
            <p:nvPr/>
          </p:nvSpPr>
          <p:spPr bwMode="auto">
            <a:xfrm>
              <a:off x="533400" y="37512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a:solidFill>
                    <a:schemeClr val="tx1"/>
                  </a:solidFill>
                  <a:latin typeface="Courier New" pitchFamily="49" charset="0"/>
                  <a:cs typeface="Courier New" pitchFamily="49" charset="0"/>
                  <a:sym typeface="Courier New Bold" charset="0"/>
                </a:rPr>
                <a:t>val</a:t>
              </a:r>
              <a:r>
                <a:rPr lang="en-US" sz="1800" b="1" dirty="0">
                  <a:solidFill>
                    <a:schemeClr val="tx1"/>
                  </a:solidFill>
                  <a:latin typeface="Courier New" pitchFamily="49" charset="0"/>
                  <a:cs typeface="Courier New" pitchFamily="49" charset="0"/>
                  <a:sym typeface="Courier New Bold" charset="0"/>
                </a:rPr>
                <a:t> = </a:t>
              </a:r>
              <a:r>
                <a:rPr lang="en-US" sz="1800" b="1" dirty="0" smtClean="0">
                  <a:solidFill>
                    <a:schemeClr val="tx1"/>
                  </a:solidFill>
                  <a:latin typeface="Courier New" pitchFamily="49" charset="0"/>
                  <a:ea typeface="Calibri Bold Italic" charset="0"/>
                  <a:cs typeface="Courier New" pitchFamily="49" charset="0"/>
                  <a:sym typeface="Calibri Bold Italic" charset="0"/>
                </a:rPr>
                <a:t>p</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*p</a:t>
              </a:r>
              <a:r>
                <a:rPr lang="en-US" sz="1800" b="1" dirty="0" smtClean="0">
                  <a:solidFill>
                    <a:schemeClr val="tx1"/>
                  </a:solidFill>
                  <a:latin typeface="Courier New" pitchFamily="49" charset="0"/>
                  <a:cs typeface="Courier New" pitchFamily="49" charset="0"/>
                  <a:sym typeface="Courier New Bold" charset="0"/>
                </a:rPr>
                <a:t> : 0;</a:t>
              </a:r>
              <a:endParaRPr lang="en-US" sz="1800" b="1" dirty="0">
                <a:solidFill>
                  <a:schemeClr val="tx1"/>
                </a:solidFill>
                <a:latin typeface="Courier New" pitchFamily="49" charset="0"/>
                <a:cs typeface="Courier New" pitchFamily="49" charset="0"/>
                <a:sym typeface="Courier New Bold" charset="0"/>
              </a:endParaRPr>
            </a:p>
          </p:txBody>
        </p:sp>
      </p:grpSp>
      <p:grpSp>
        <p:nvGrpSpPr>
          <p:cNvPr id="3" name="Group 2"/>
          <p:cNvGrpSpPr/>
          <p:nvPr/>
        </p:nvGrpSpPr>
        <p:grpSpPr>
          <a:xfrm>
            <a:off x="457200" y="5029200"/>
            <a:ext cx="5486400" cy="1617662"/>
            <a:chOff x="457200" y="5029200"/>
            <a:chExt cx="5486400" cy="1617662"/>
          </a:xfrm>
        </p:grpSpPr>
        <p:sp>
          <p:nvSpPr>
            <p:cNvPr id="13" name="Rectangle 3"/>
            <p:cNvSpPr>
              <a:spLocks/>
            </p:cNvSpPr>
            <p:nvPr/>
          </p:nvSpPr>
          <p:spPr bwMode="auto">
            <a:xfrm>
              <a:off x="457200" y="5029200"/>
              <a:ext cx="4724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Computations with side effects</a:t>
              </a:r>
              <a:endParaRPr lang="en-US" sz="2400" dirty="0">
                <a:solidFill>
                  <a:schemeClr val="tx1"/>
                </a:solidFill>
                <a:latin typeface="Calibri Bold" charset="0"/>
                <a:ea typeface="Calibri Bold" charset="0"/>
                <a:cs typeface="Calibri Bold" charset="0"/>
                <a:sym typeface="Calibri Bold" charset="0"/>
              </a:endParaRPr>
            </a:p>
          </p:txBody>
        </p:sp>
        <p:sp>
          <p:nvSpPr>
            <p:cNvPr id="14" name="Rectangle 7"/>
            <p:cNvSpPr txBox="1">
              <a:spLocks noChangeArrowheads="1"/>
            </p:cNvSpPr>
            <p:nvPr/>
          </p:nvSpPr>
          <p:spPr bwMode="auto">
            <a:xfrm>
              <a:off x="685800" y="6037262"/>
              <a:ext cx="4724400" cy="609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marL="254000" marR="0" lvl="0" indent="-254000" algn="l" defTabSz="914400" rtl="0" eaLnBrk="1" fontAlgn="base" latinLnBrk="0" hangingPunct="1">
                <a:lnSpc>
                  <a:spcPct val="100000"/>
                </a:lnSpc>
                <a:spcBef>
                  <a:spcPts val="600"/>
                </a:spcBef>
                <a:spcAft>
                  <a:spcPct val="0"/>
                </a:spcAft>
                <a:buClr>
                  <a:srgbClr val="CFB87C"/>
                </a:buClr>
                <a:buSzPct val="60000"/>
                <a:buFont typeface="Wingdings 2" charset="2"/>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rPr>
                <a:t>Both values get computed</a:t>
              </a:r>
            </a:p>
            <a:p>
              <a:pPr marL="254000" marR="0" lvl="0" indent="-254000" algn="l" defTabSz="914400" rtl="0" eaLnBrk="1" fontAlgn="base" latinLnBrk="0" hangingPunct="1">
                <a:lnSpc>
                  <a:spcPct val="100000"/>
                </a:lnSpc>
                <a:spcBef>
                  <a:spcPts val="600"/>
                </a:spcBef>
                <a:spcAft>
                  <a:spcPct val="0"/>
                </a:spcAft>
                <a:buClr>
                  <a:srgbClr val="CFB87C"/>
                </a:buClr>
                <a:buSzPct val="60000"/>
                <a:buFont typeface="Wingdings 2" charset="2"/>
                <a:buChar char="¢"/>
                <a:tabLst/>
                <a:defRPr/>
              </a:pPr>
              <a:r>
                <a:rPr lang="en-US" sz="2000" kern="0" dirty="0" smtClean="0">
                  <a:solidFill>
                    <a:schemeClr val="tx1"/>
                  </a:solidFill>
                  <a:latin typeface="+mn-lt"/>
                  <a:ea typeface="+mn-ea"/>
                  <a:cs typeface="+mn-cs"/>
                  <a:sym typeface="Calibri Bold" charset="0"/>
                </a:rPr>
                <a:t>Must be side-effect free</a:t>
              </a:r>
              <a:endParaRPr kumimoji="0" lang="en-US" sz="2000" b="0" i="0" u="none" strike="noStrike" kern="0" cap="none" spc="0" normalizeH="0" baseline="0" noProof="0" dirty="0" smtClean="0">
                <a:ln>
                  <a:noFill/>
                </a:ln>
                <a:solidFill>
                  <a:schemeClr val="tx1"/>
                </a:solidFill>
                <a:effectLst/>
                <a:uLnTx/>
                <a:uFillTx/>
                <a:latin typeface="+mn-lt"/>
                <a:ea typeface="+mn-ea"/>
                <a:cs typeface="+mn-cs"/>
                <a:sym typeface="Calibri Bold" charset="0"/>
              </a:endParaRPr>
            </a:p>
          </p:txBody>
        </p:sp>
        <p:sp>
          <p:nvSpPr>
            <p:cNvPr id="15" name="Rectangle 8"/>
            <p:cNvSpPr>
              <a:spLocks/>
            </p:cNvSpPr>
            <p:nvPr/>
          </p:nvSpPr>
          <p:spPr bwMode="auto">
            <a:xfrm>
              <a:off x="533400" y="5503862"/>
              <a:ext cx="5410200" cy="398462"/>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val</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x &gt; 0</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ea typeface="Calibri Bold Italic" charset="0"/>
                  <a:cs typeface="Courier New" pitchFamily="49" charset="0"/>
                  <a:sym typeface="Calibri Bold Italic" charset="0"/>
                </a:rPr>
                <a:t>x*=7</a:t>
              </a:r>
              <a:r>
                <a:rPr lang="en-US" sz="1800" b="1" dirty="0" smtClean="0">
                  <a:solidFill>
                    <a:schemeClr val="tx1"/>
                  </a:solidFill>
                  <a:latin typeface="Courier New" pitchFamily="49" charset="0"/>
                  <a:cs typeface="Courier New" pitchFamily="49" charset="0"/>
                  <a:sym typeface="Courier New Bold" charset="0"/>
                </a:rPr>
                <a:t> : x+=3;</a:t>
              </a:r>
              <a:endParaRPr lang="en-US" sz="1800" b="1" dirty="0">
                <a:solidFill>
                  <a:schemeClr val="tx1"/>
                </a:solidFill>
                <a:latin typeface="Courier New" pitchFamily="49" charset="0"/>
                <a:cs typeface="Courier New" pitchFamily="49" charset="0"/>
                <a:sym typeface="Courier New Bold" charset="0"/>
              </a:endParaRPr>
            </a:p>
          </p:txBody>
        </p:sp>
      </p:grpSp>
    </p:spTree>
    <p:extLst>
      <p:ext uri="{BB962C8B-B14F-4D97-AF65-F5344CB8AC3E}">
        <p14:creationId xmlns:p14="http://schemas.microsoft.com/office/powerpoint/2010/main" val="2132704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3400" y="304800"/>
            <a:ext cx="7658100" cy="573088"/>
          </a:xfrm>
        </p:spPr>
        <p:txBody>
          <a:bodyPr/>
          <a:lstStyle/>
          <a:p>
            <a:r>
              <a:rPr lang="en-US" dirty="0" smtClean="0"/>
              <a:t>Example of Simple </a:t>
            </a:r>
            <a:r>
              <a:rPr lang="en-US" dirty="0"/>
              <a:t>Addressing Modes</a:t>
            </a:r>
          </a:p>
        </p:txBody>
      </p:sp>
      <p:sp>
        <p:nvSpPr>
          <p:cNvPr id="159747" name="Rectangle 3"/>
          <p:cNvSpPr>
            <a:spLocks noChangeArrowheads="1"/>
          </p:cNvSpPr>
          <p:nvPr/>
        </p:nvSpPr>
        <p:spPr bwMode="auto">
          <a:xfrm>
            <a:off x="152400" y="1600200"/>
            <a:ext cx="3962400" cy="2305760"/>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a:solidFill>
                  <a:srgbClr val="000066"/>
                </a:solidFill>
                <a:latin typeface="Courier New" pitchFamily="49" charset="0"/>
              </a:rPr>
              <a:t>void </a:t>
            </a:r>
            <a:r>
              <a:rPr lang="en-US" sz="1800" dirty="0" smtClean="0">
                <a:solidFill>
                  <a:srgbClr val="000066"/>
                </a:solidFill>
                <a:latin typeface="Courier New" pitchFamily="49" charset="0"/>
              </a:rPr>
              <a:t>swap</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smtClean="0">
                <a:solidFill>
                  <a:srgbClr val="000066"/>
                </a:solidFill>
                <a:latin typeface="Courier New" pitchFamily="49" charset="0"/>
              </a:rPr>
              <a:t>  (long </a:t>
            </a:r>
            <a:r>
              <a:rPr lang="en-US" sz="1800" dirty="0">
                <a:solidFill>
                  <a:srgbClr val="000066"/>
                </a:solidFill>
                <a:latin typeface="Courier New" pitchFamily="49" charset="0"/>
              </a:rPr>
              <a:t>*</a:t>
            </a:r>
            <a:r>
              <a:rPr lang="en-US" sz="1800" dirty="0" err="1">
                <a:solidFill>
                  <a:srgbClr val="000066"/>
                </a:solidFill>
                <a:latin typeface="Courier New" pitchFamily="49" charset="0"/>
              </a:rPr>
              <a:t>xp</a:t>
            </a:r>
            <a:r>
              <a:rPr lang="en-US" sz="1800" dirty="0">
                <a:solidFill>
                  <a:srgbClr val="000066"/>
                </a:solidFill>
                <a:latin typeface="Courier New" pitchFamily="49" charset="0"/>
              </a:rPr>
              <a:t>, </a:t>
            </a:r>
            <a:r>
              <a:rPr lang="en-US" sz="1800" dirty="0" smtClean="0">
                <a:solidFill>
                  <a:srgbClr val="000066"/>
                </a:solidFill>
                <a:latin typeface="Courier New" pitchFamily="49" charset="0"/>
              </a:rPr>
              <a:t>long </a:t>
            </a:r>
            <a:r>
              <a:rPr lang="en-US" sz="1800" dirty="0">
                <a:solidFill>
                  <a:srgbClr val="000066"/>
                </a:solidFill>
                <a:latin typeface="Courier New" pitchFamily="49" charset="0"/>
              </a:rPr>
              <a:t>*</a:t>
            </a:r>
            <a:r>
              <a:rPr lang="en-US" sz="1800" dirty="0" err="1">
                <a:solidFill>
                  <a:srgbClr val="000066"/>
                </a:solidFill>
                <a:latin typeface="Courier New" pitchFamily="49" charset="0"/>
              </a:rPr>
              <a:t>yp</a:t>
            </a:r>
            <a:r>
              <a:rPr lang="en-US" sz="1800" dirty="0">
                <a:solidFill>
                  <a:srgbClr val="000066"/>
                </a:solidFill>
                <a:latin typeface="Courier New" pitchFamily="49" charset="0"/>
              </a:rPr>
              <a:t>) </a:t>
            </a:r>
          </a:p>
          <a:p>
            <a:pPr algn="l">
              <a:lnSpc>
                <a:spcPct val="100000"/>
              </a:lnSpc>
              <a:tabLst>
                <a:tab pos="457200" algn="l"/>
                <a:tab pos="1485900" algn="l"/>
              </a:tabLst>
            </a:pPr>
            <a:r>
              <a:rPr lang="en-US" sz="1800" dirty="0">
                <a:solidFill>
                  <a:srgbClr val="000066"/>
                </a:solidFill>
                <a:latin typeface="Courier New" pitchFamily="49" charset="0"/>
              </a:rPr>
              <a:t>{</a:t>
            </a:r>
            <a:endParaRPr lang="en-US" sz="1800" dirty="0" smtClean="0">
              <a:solidFill>
                <a:srgbClr val="000066"/>
              </a:solidFill>
              <a:latin typeface="Courier New" pitchFamily="49" charset="0"/>
            </a:endParaRPr>
          </a:p>
          <a:p>
            <a:pPr algn="l">
              <a:lnSpc>
                <a:spcPct val="100000"/>
              </a:lnSpc>
              <a:tabLst>
                <a:tab pos="457200" algn="l"/>
                <a:tab pos="1485900" algn="l"/>
              </a:tabLst>
            </a:pPr>
            <a:r>
              <a:rPr lang="en-US" sz="1800" dirty="0" smtClean="0">
                <a:solidFill>
                  <a:srgbClr val="000066"/>
                </a:solidFill>
                <a:latin typeface="Courier New" pitchFamily="49" charset="0"/>
              </a:rPr>
              <a:t>  long </a:t>
            </a:r>
            <a:r>
              <a:rPr lang="en-US" sz="1800" dirty="0">
                <a:solidFill>
                  <a:srgbClr val="000066"/>
                </a:solidFill>
                <a:latin typeface="Courier New" pitchFamily="49" charset="0"/>
              </a:rPr>
              <a:t>t0 = *</a:t>
            </a:r>
            <a:r>
              <a:rPr lang="en-US" sz="1800" dirty="0" err="1">
                <a:solidFill>
                  <a:srgbClr val="000066"/>
                </a:solidFill>
                <a:latin typeface="Courier New" pitchFamily="49" charset="0"/>
              </a:rPr>
              <a:t>xp</a:t>
            </a:r>
            <a:r>
              <a:rPr lang="en-US" sz="1800" dirty="0">
                <a:solidFill>
                  <a:srgbClr val="000066"/>
                </a:solidFill>
                <a:latin typeface="Courier New" pitchFamily="49" charset="0"/>
              </a:rPr>
              <a:t>;</a:t>
            </a:r>
          </a:p>
          <a:p>
            <a:pPr algn="l">
              <a:lnSpc>
                <a:spcPct val="100000"/>
              </a:lnSpc>
              <a:tabLst>
                <a:tab pos="457200" algn="l"/>
                <a:tab pos="1485900" algn="l"/>
              </a:tabLst>
            </a:pPr>
            <a:r>
              <a:rPr lang="en-US" sz="1800" dirty="0" smtClean="0">
                <a:solidFill>
                  <a:srgbClr val="000066"/>
                </a:solidFill>
                <a:latin typeface="Courier New" pitchFamily="49" charset="0"/>
              </a:rPr>
              <a:t>  long </a:t>
            </a:r>
            <a:r>
              <a:rPr lang="en-US" sz="1800" dirty="0">
                <a:solidFill>
                  <a:srgbClr val="000066"/>
                </a:solidFill>
                <a:latin typeface="Courier New" pitchFamily="49" charset="0"/>
              </a:rPr>
              <a:t>t1 = *</a:t>
            </a:r>
            <a:r>
              <a:rPr lang="en-US" sz="1800" dirty="0" err="1">
                <a:solidFill>
                  <a:srgbClr val="000066"/>
                </a:solidFill>
                <a:latin typeface="Courier New" pitchFamily="49" charset="0"/>
              </a:rPr>
              <a:t>yp</a:t>
            </a:r>
            <a:r>
              <a:rPr lang="en-US" sz="1800" dirty="0">
                <a:solidFill>
                  <a:srgbClr val="000066"/>
                </a:solidFill>
                <a:latin typeface="Courier New" pitchFamily="49" charset="0"/>
              </a:rPr>
              <a:t>;</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err="1">
                <a:solidFill>
                  <a:srgbClr val="000066"/>
                </a:solidFill>
                <a:latin typeface="Courier New" pitchFamily="49" charset="0"/>
              </a:rPr>
              <a:t>xp</a:t>
            </a:r>
            <a:r>
              <a:rPr lang="en-US" sz="1800" dirty="0">
                <a:solidFill>
                  <a:srgbClr val="000066"/>
                </a:solidFill>
                <a:latin typeface="Courier New" pitchFamily="49" charset="0"/>
              </a:rPr>
              <a:t> = t1;</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err="1">
                <a:solidFill>
                  <a:srgbClr val="000066"/>
                </a:solidFill>
                <a:latin typeface="Courier New" pitchFamily="49" charset="0"/>
              </a:rPr>
              <a:t>yp</a:t>
            </a:r>
            <a:r>
              <a:rPr lang="en-US" sz="1800" dirty="0">
                <a:solidFill>
                  <a:srgbClr val="000066"/>
                </a:solidFill>
                <a:latin typeface="Courier New" pitchFamily="49" charset="0"/>
              </a:rPr>
              <a:t> = t0;</a:t>
            </a:r>
          </a:p>
          <a:p>
            <a:pPr algn="l">
              <a:lnSpc>
                <a:spcPct val="100000"/>
              </a:lnSpc>
              <a:tabLst>
                <a:tab pos="457200" algn="l"/>
                <a:tab pos="1485900" algn="l"/>
              </a:tabLst>
            </a:pPr>
            <a:r>
              <a:rPr lang="en-US" sz="1800" dirty="0">
                <a:solidFill>
                  <a:srgbClr val="000066"/>
                </a:solidFill>
                <a:latin typeface="Courier New" pitchFamily="49" charset="0"/>
              </a:rPr>
              <a:t>}</a:t>
            </a:r>
          </a:p>
        </p:txBody>
      </p:sp>
      <p:sp>
        <p:nvSpPr>
          <p:cNvPr id="11" name="Rectangle 4"/>
          <p:cNvSpPr>
            <a:spLocks noChangeArrowheads="1"/>
          </p:cNvSpPr>
          <p:nvPr/>
        </p:nvSpPr>
        <p:spPr bwMode="auto">
          <a:xfrm>
            <a:off x="4495800" y="2154198"/>
            <a:ext cx="41910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movq    (%rdi), %rax</a:t>
            </a: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(%rsi), %rdx</a:t>
            </a: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%rdx, (%rdi)</a:t>
            </a: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%rax, (%rsi)</a:t>
            </a: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spTree>
    <p:extLst>
      <p:ext uri="{BB962C8B-B14F-4D97-AF65-F5344CB8AC3E}">
        <p14:creationId xmlns:p14="http://schemas.microsoft.com/office/powerpoint/2010/main" val="160618641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Loops in C</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519113" y="1220788"/>
            <a:ext cx="2833687" cy="5224462"/>
          </a:xfrm>
        </p:spPr>
        <p:txBody>
          <a:bodyPr/>
          <a:lstStyle/>
          <a:p>
            <a:pPr marL="0" indent="0">
              <a:buFont typeface="Wingdings" charset="0"/>
              <a:buNone/>
              <a:defRPr/>
            </a:pPr>
            <a:r>
              <a:rPr lang="en-US" b="0" dirty="0" smtClean="0"/>
              <a:t>do {</a:t>
            </a:r>
            <a:endParaRPr lang="en-US" b="0" dirty="0"/>
          </a:p>
          <a:p>
            <a:pPr marL="0" indent="0">
              <a:buFont typeface="Wingdings" charset="0"/>
              <a:buNone/>
              <a:defRPr/>
            </a:pPr>
            <a:r>
              <a:rPr lang="en-US" b="0" i="1" dirty="0"/>
              <a:t> </a:t>
            </a:r>
            <a:r>
              <a:rPr lang="en-US" b="0" i="1" dirty="0" smtClean="0"/>
              <a:t>   body</a:t>
            </a:r>
            <a:r>
              <a:rPr lang="en-US" b="0" i="1" dirty="0"/>
              <a:t>-statement</a:t>
            </a:r>
          </a:p>
          <a:p>
            <a:pPr marL="0" indent="0">
              <a:buFont typeface="Wingdings" charset="0"/>
              <a:buNone/>
              <a:defRPr/>
            </a:pPr>
            <a:r>
              <a:rPr lang="en-US" b="0" dirty="0" smtClean="0"/>
              <a:t>} while </a:t>
            </a:r>
            <a:r>
              <a:rPr lang="en-US" b="0" dirty="0"/>
              <a:t>(</a:t>
            </a:r>
            <a:r>
              <a:rPr lang="en-US" b="0" i="1" dirty="0"/>
              <a:t>test-</a:t>
            </a:r>
            <a:r>
              <a:rPr lang="en-US" b="0" i="1" dirty="0" err="1"/>
              <a:t>expr</a:t>
            </a:r>
            <a:r>
              <a:rPr lang="en-US" b="0" dirty="0"/>
              <a:t>)</a:t>
            </a:r>
            <a:r>
              <a:rPr lang="en-US" b="0" dirty="0" smtClean="0"/>
              <a:t>;</a:t>
            </a:r>
          </a:p>
          <a:p>
            <a:pPr>
              <a:defRPr/>
            </a:pPr>
            <a:endParaRPr lang="en-US" dirty="0" smtClean="0">
              <a:latin typeface="Helvetica" charset="0"/>
              <a:ea typeface="ＭＳ Ｐゴシック" charset="0"/>
              <a:cs typeface="ＭＳ Ｐゴシック" charset="0"/>
            </a:endParaRPr>
          </a:p>
          <a:p>
            <a:pPr>
              <a:defRPr/>
            </a:pPr>
            <a:r>
              <a:rPr lang="en-US" dirty="0" smtClean="0">
                <a:latin typeface="Helvetica" charset="0"/>
                <a:ea typeface="ＭＳ Ｐゴシック" charset="0"/>
                <a:cs typeface="ＭＳ Ｐゴシック" charset="0"/>
              </a:rPr>
              <a:t>Executes body-statement</a:t>
            </a:r>
          </a:p>
          <a:p>
            <a:pPr>
              <a:defRPr/>
            </a:pPr>
            <a:r>
              <a:rPr lang="en-US" dirty="0" smtClean="0">
                <a:latin typeface="Helvetica" charset="0"/>
                <a:ea typeface="ＭＳ Ｐゴシック" charset="0"/>
                <a:cs typeface="ＭＳ Ｐゴシック" charset="0"/>
              </a:rPr>
              <a:t>Then tests expression </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rPr>
              <a:t>If true, loops back to ‘do’</a:t>
            </a:r>
          </a:p>
          <a:p>
            <a:pPr lvl="1">
              <a:defRPr/>
            </a:pPr>
            <a:r>
              <a:rPr lang="en-US" dirty="0" smtClean="0">
                <a:latin typeface="Helvetica" charset="0"/>
                <a:ea typeface="ＭＳ Ｐゴシック" charset="0"/>
              </a:rPr>
              <a:t>Else exit</a:t>
            </a:r>
          </a:p>
          <a:p>
            <a:pPr lvl="1">
              <a:defRPr/>
            </a:pPr>
            <a:endParaRPr lang="en-US" dirty="0">
              <a:latin typeface="Helvetica" charset="0"/>
              <a:ea typeface="ＭＳ Ｐゴシック" charset="0"/>
            </a:endParaRPr>
          </a:p>
        </p:txBody>
      </p:sp>
      <p:sp>
        <p:nvSpPr>
          <p:cNvPr id="4" name="Curved Left Arrow 3"/>
          <p:cNvSpPr/>
          <p:nvPr/>
        </p:nvSpPr>
        <p:spPr bwMode="auto">
          <a:xfrm flipH="1" flipV="1">
            <a:off x="76200" y="1371600"/>
            <a:ext cx="457200" cy="1143000"/>
          </a:xfrm>
          <a:prstGeom prst="curvedLeftArrow">
            <a:avLst/>
          </a:prstGeom>
          <a:solidFill>
            <a:schemeClr val="accent1">
              <a:lumMod val="60000"/>
              <a:lumOff val="40000"/>
            </a:schemeClr>
          </a:solidFill>
          <a:ln w="19050" cap="flat" cmpd="sng" algn="ctr">
            <a:solidFill>
              <a:schemeClr val="tx1">
                <a:lumMod val="50000"/>
              </a:schemeClr>
            </a:solidFill>
            <a:prstDash val="solid"/>
            <a:round/>
            <a:headEnd type="none" w="med" len="med"/>
            <a:tailEnd type="none" w="sm" len="sm"/>
          </a:ln>
          <a:effectLst/>
        </p:spPr>
        <p:txBody>
          <a:bodyPr lIns="45720" rIns="45720" anchor="ctr">
            <a:spAutoFit/>
          </a:bodyPr>
          <a:lstStyle/>
          <a:p>
            <a:pPr>
              <a:defRPr/>
            </a:pPr>
            <a:endParaRPr lang="en-US" sz="1800">
              <a:solidFill>
                <a:srgbClr val="000066"/>
              </a:solidFill>
            </a:endParaRPr>
          </a:p>
        </p:txBody>
      </p:sp>
      <p:grpSp>
        <p:nvGrpSpPr>
          <p:cNvPr id="8" name="Group 7"/>
          <p:cNvGrpSpPr>
            <a:grpSpLocks/>
          </p:cNvGrpSpPr>
          <p:nvPr/>
        </p:nvGrpSpPr>
        <p:grpSpPr bwMode="auto">
          <a:xfrm>
            <a:off x="3200400" y="1219200"/>
            <a:ext cx="2819400" cy="5224463"/>
            <a:chOff x="3290886" y="1295400"/>
            <a:chExt cx="3276601" cy="5224462"/>
          </a:xfrm>
        </p:grpSpPr>
        <p:sp>
          <p:nvSpPr>
            <p:cNvPr id="5" name="Content Placeholder 2"/>
            <p:cNvSpPr txBox="1">
              <a:spLocks/>
            </p:cNvSpPr>
            <p:nvPr/>
          </p:nvSpPr>
          <p:spPr bwMode="auto">
            <a:xfrm>
              <a:off x="3733670" y="1295400"/>
              <a:ext cx="2833817" cy="52244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b="0" dirty="0" smtClean="0">
                  <a:solidFill>
                    <a:srgbClr val="003300"/>
                  </a:solidFill>
                  <a:latin typeface="Helvetica"/>
                </a:rPr>
                <a:t>while (</a:t>
              </a:r>
              <a:r>
                <a:rPr lang="en-US" b="0" i="1" dirty="0" smtClean="0">
                  <a:solidFill>
                    <a:srgbClr val="003300"/>
                  </a:solidFill>
                  <a:latin typeface="Helvetica"/>
                </a:rPr>
                <a:t>test-</a:t>
              </a:r>
              <a:r>
                <a:rPr lang="en-US" b="0" i="1" dirty="0" err="1" smtClean="0">
                  <a:solidFill>
                    <a:srgbClr val="003300"/>
                  </a:solidFill>
                  <a:latin typeface="Helvetica"/>
                </a:rPr>
                <a:t>expr</a:t>
              </a:r>
              <a:r>
                <a:rPr lang="en-US" b="0" dirty="0" smtClean="0">
                  <a:solidFill>
                    <a:srgbClr val="003300"/>
                  </a:solidFill>
                  <a:latin typeface="Helvetica"/>
                </a:rPr>
                <a:t>) {</a:t>
              </a:r>
            </a:p>
            <a:p>
              <a:pPr marL="0" indent="0">
                <a:buClr>
                  <a:srgbClr val="660033"/>
                </a:buClr>
                <a:buFont typeface="Wingdings" charset="0"/>
                <a:buNone/>
                <a:defRPr/>
              </a:pPr>
              <a:r>
                <a:rPr lang="en-US" b="0" i="1" dirty="0" smtClean="0">
                  <a:solidFill>
                    <a:srgbClr val="003300"/>
                  </a:solidFill>
                  <a:latin typeface="Helvetica"/>
                </a:rPr>
                <a:t>    body-statement</a:t>
              </a:r>
            </a:p>
            <a:p>
              <a:pPr marL="0" indent="0">
                <a:buClr>
                  <a:srgbClr val="660033"/>
                </a:buClr>
                <a:buFont typeface="Wingdings" charset="0"/>
                <a:buNone/>
                <a:defRPr/>
              </a:pPr>
              <a:r>
                <a:rPr lang="en-US" b="0" dirty="0" smtClean="0">
                  <a:solidFill>
                    <a:srgbClr val="003300"/>
                  </a:solidFill>
                  <a:latin typeface="Helvetica"/>
                </a:rPr>
                <a:t>}</a:t>
              </a:r>
            </a:p>
            <a:p>
              <a:pPr>
                <a:buClr>
                  <a:srgbClr val="660033"/>
                </a:buClr>
                <a:defRPr/>
              </a:pPr>
              <a:r>
                <a:rPr lang="en-US" dirty="0" smtClean="0">
                  <a:solidFill>
                    <a:srgbClr val="003300"/>
                  </a:solidFill>
                  <a:latin typeface="Helvetica" charset="0"/>
                  <a:ea typeface="ＭＳ Ｐゴシック" charset="0"/>
                  <a:cs typeface="ＭＳ Ｐゴシック" charset="0"/>
                </a:rPr>
                <a:t>Tests expression first</a:t>
              </a:r>
            </a:p>
            <a:p>
              <a:pPr lvl="1">
                <a:buClr>
                  <a:srgbClr val="660033"/>
                </a:buClr>
                <a:defRPr/>
              </a:pPr>
              <a:r>
                <a:rPr lang="en-US" dirty="0" smtClean="0">
                  <a:solidFill>
                    <a:srgbClr val="000066"/>
                  </a:solidFill>
                  <a:latin typeface="Helvetica" charset="0"/>
                  <a:ea typeface="ＭＳ Ｐゴシック" charset="0"/>
                </a:rPr>
                <a:t>If true, executes body &amp; loops back to ‘while’</a:t>
              </a:r>
            </a:p>
            <a:p>
              <a:pPr lvl="1">
                <a:buClr>
                  <a:srgbClr val="660033"/>
                </a:buClr>
                <a:defRPr/>
              </a:pPr>
              <a:r>
                <a:rPr lang="en-US" dirty="0" smtClean="0">
                  <a:solidFill>
                    <a:srgbClr val="000066"/>
                  </a:solidFill>
                  <a:latin typeface="Helvetica" charset="0"/>
                  <a:ea typeface="ＭＳ Ｐゴシック" charset="0"/>
                </a:rPr>
                <a:t>Else exit</a:t>
              </a:r>
            </a:p>
            <a:p>
              <a:pPr lvl="1">
                <a:buClr>
                  <a:srgbClr val="660033"/>
                </a:buClr>
                <a:defRPr/>
              </a:pPr>
              <a:endParaRPr lang="en-US" dirty="0">
                <a:solidFill>
                  <a:srgbClr val="000066"/>
                </a:solidFill>
                <a:latin typeface="Helvetica" charset="0"/>
                <a:ea typeface="ＭＳ Ｐゴシック" charset="0"/>
              </a:endParaRPr>
            </a:p>
          </p:txBody>
        </p:sp>
        <p:sp>
          <p:nvSpPr>
            <p:cNvPr id="6" name="Curved Left Arrow 5"/>
            <p:cNvSpPr/>
            <p:nvPr/>
          </p:nvSpPr>
          <p:spPr bwMode="auto">
            <a:xfrm flipH="1" flipV="1">
              <a:off x="3290886" y="1446213"/>
              <a:ext cx="531341" cy="1830387"/>
            </a:xfrm>
            <a:prstGeom prst="curvedLeftArrow">
              <a:avLst/>
            </a:prstGeom>
            <a:solidFill>
              <a:schemeClr val="accent1">
                <a:lumMod val="60000"/>
                <a:lumOff val="40000"/>
              </a:schemeClr>
            </a:solidFill>
            <a:ln w="19050" cap="flat" cmpd="sng" algn="ctr">
              <a:solidFill>
                <a:schemeClr val="tx1">
                  <a:lumMod val="50000"/>
                </a:schemeClr>
              </a:solidFill>
              <a:prstDash val="solid"/>
              <a:round/>
              <a:headEnd type="none" w="med" len="med"/>
              <a:tailEnd type="none" w="sm" len="sm"/>
            </a:ln>
            <a:effectLst/>
          </p:spPr>
          <p:txBody>
            <a:bodyPr lIns="45720" rIns="45720" anchor="ctr">
              <a:spAutoFit/>
            </a:bodyPr>
            <a:lstStyle/>
            <a:p>
              <a:pPr>
                <a:defRPr/>
              </a:pPr>
              <a:endParaRPr lang="en-US" sz="1800">
                <a:solidFill>
                  <a:srgbClr val="000066"/>
                </a:solidFill>
              </a:endParaRPr>
            </a:p>
          </p:txBody>
        </p:sp>
      </p:grpSp>
      <p:grpSp>
        <p:nvGrpSpPr>
          <p:cNvPr id="12" name="Group 11"/>
          <p:cNvGrpSpPr>
            <a:grpSpLocks/>
          </p:cNvGrpSpPr>
          <p:nvPr/>
        </p:nvGrpSpPr>
        <p:grpSpPr bwMode="auto">
          <a:xfrm>
            <a:off x="5943600" y="1219200"/>
            <a:ext cx="3200400" cy="5224463"/>
            <a:chOff x="5943600" y="1252538"/>
            <a:chExt cx="3200400" cy="5224462"/>
          </a:xfrm>
        </p:grpSpPr>
        <p:sp>
          <p:nvSpPr>
            <p:cNvPr id="10" name="Content Placeholder 2"/>
            <p:cNvSpPr txBox="1">
              <a:spLocks/>
            </p:cNvSpPr>
            <p:nvPr/>
          </p:nvSpPr>
          <p:spPr bwMode="auto">
            <a:xfrm>
              <a:off x="6310313" y="1252538"/>
              <a:ext cx="2833687" cy="52244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660033"/>
                </a:buClr>
                <a:buFont typeface="Wingdings" charset="0"/>
                <a:buNone/>
                <a:defRPr/>
              </a:pPr>
              <a:r>
                <a:rPr lang="en-US" b="0" dirty="0" smtClean="0">
                  <a:solidFill>
                    <a:srgbClr val="003300"/>
                  </a:solidFill>
                  <a:latin typeface="Helvetica"/>
                </a:rPr>
                <a:t>for(</a:t>
              </a:r>
              <a:r>
                <a:rPr lang="en-US" b="0" dirty="0" err="1" smtClean="0">
                  <a:solidFill>
                    <a:srgbClr val="003300"/>
                  </a:solidFill>
                  <a:latin typeface="Helvetica"/>
                </a:rPr>
                <a:t>init</a:t>
              </a:r>
              <a:r>
                <a:rPr lang="en-US" b="0" dirty="0" smtClean="0">
                  <a:solidFill>
                    <a:srgbClr val="003300"/>
                  </a:solidFill>
                  <a:latin typeface="Helvetica"/>
                </a:rPr>
                <a:t>; </a:t>
              </a:r>
              <a:r>
                <a:rPr lang="en-US" b="0" i="1" dirty="0" smtClean="0">
                  <a:solidFill>
                    <a:srgbClr val="003300"/>
                  </a:solidFill>
                  <a:latin typeface="Helvetica"/>
                </a:rPr>
                <a:t>test; update</a:t>
              </a:r>
              <a:r>
                <a:rPr lang="en-US" b="0" dirty="0" smtClean="0">
                  <a:solidFill>
                    <a:srgbClr val="003300"/>
                  </a:solidFill>
                  <a:latin typeface="Helvetica"/>
                </a:rPr>
                <a:t>) {</a:t>
              </a:r>
            </a:p>
            <a:p>
              <a:pPr marL="0" indent="0">
                <a:buClr>
                  <a:srgbClr val="660033"/>
                </a:buClr>
                <a:buFont typeface="Wingdings" charset="0"/>
                <a:buNone/>
                <a:defRPr/>
              </a:pPr>
              <a:r>
                <a:rPr lang="en-US" b="0" i="1" dirty="0" smtClean="0">
                  <a:solidFill>
                    <a:srgbClr val="003300"/>
                  </a:solidFill>
                  <a:latin typeface="Helvetica"/>
                </a:rPr>
                <a:t>    body-statement</a:t>
              </a:r>
            </a:p>
            <a:p>
              <a:pPr marL="0" indent="0">
                <a:buClr>
                  <a:srgbClr val="660033"/>
                </a:buClr>
                <a:buFont typeface="Wingdings" charset="0"/>
                <a:buNone/>
                <a:defRPr/>
              </a:pPr>
              <a:r>
                <a:rPr lang="en-US" b="0" dirty="0" smtClean="0">
                  <a:solidFill>
                    <a:srgbClr val="003300"/>
                  </a:solidFill>
                  <a:latin typeface="Helvetica"/>
                </a:rPr>
                <a:t>}</a:t>
              </a:r>
            </a:p>
            <a:p>
              <a:pPr>
                <a:buClr>
                  <a:srgbClr val="660033"/>
                </a:buClr>
                <a:defRPr/>
              </a:pPr>
              <a:endParaRPr lang="en-US" dirty="0" smtClean="0">
                <a:solidFill>
                  <a:srgbClr val="003300"/>
                </a:solidFill>
                <a:latin typeface="Helvetica" charset="0"/>
                <a:ea typeface="ＭＳ Ｐゴシック" charset="0"/>
                <a:cs typeface="ＭＳ Ｐゴシック" charset="0"/>
              </a:endParaRPr>
            </a:p>
            <a:p>
              <a:pPr>
                <a:buClr>
                  <a:srgbClr val="660033"/>
                </a:buClr>
                <a:defRPr/>
              </a:pPr>
              <a:r>
                <a:rPr lang="en-US" dirty="0" smtClean="0">
                  <a:solidFill>
                    <a:srgbClr val="003300"/>
                  </a:solidFill>
                  <a:latin typeface="Helvetica" charset="0"/>
                  <a:ea typeface="ＭＳ Ｐゴシック" charset="0"/>
                  <a:cs typeface="ＭＳ Ｐゴシック" charset="0"/>
                </a:rPr>
                <a:t>Initializes first</a:t>
              </a:r>
            </a:p>
            <a:p>
              <a:pPr>
                <a:buClr>
                  <a:srgbClr val="660033"/>
                </a:buClr>
                <a:defRPr/>
              </a:pPr>
              <a:r>
                <a:rPr lang="en-US" dirty="0" smtClean="0">
                  <a:solidFill>
                    <a:srgbClr val="003300"/>
                  </a:solidFill>
                  <a:latin typeface="Helvetica" charset="0"/>
                  <a:ea typeface="ＭＳ Ｐゴシック" charset="0"/>
                  <a:cs typeface="ＭＳ Ｐゴシック" charset="0"/>
                </a:rPr>
                <a:t>If test is true</a:t>
              </a:r>
            </a:p>
            <a:p>
              <a:pPr lvl="1">
                <a:buClr>
                  <a:srgbClr val="660033"/>
                </a:buClr>
                <a:defRPr/>
              </a:pPr>
              <a:r>
                <a:rPr lang="en-US" dirty="0" smtClean="0">
                  <a:solidFill>
                    <a:srgbClr val="000066"/>
                  </a:solidFill>
                  <a:latin typeface="Helvetica" charset="0"/>
                  <a:ea typeface="ＭＳ Ｐゴシック" charset="0"/>
                </a:rPr>
                <a:t>Execute body statement</a:t>
              </a:r>
            </a:p>
            <a:p>
              <a:pPr lvl="1">
                <a:buClr>
                  <a:srgbClr val="660033"/>
                </a:buClr>
                <a:defRPr/>
              </a:pPr>
              <a:r>
                <a:rPr lang="en-US" dirty="0" smtClean="0">
                  <a:solidFill>
                    <a:srgbClr val="000066"/>
                  </a:solidFill>
                  <a:latin typeface="Helvetica" charset="0"/>
                  <a:ea typeface="ＭＳ Ｐゴシック" charset="0"/>
                </a:rPr>
                <a:t>Execute update &amp; loop back to ‘for’</a:t>
              </a:r>
            </a:p>
            <a:p>
              <a:pPr>
                <a:buClr>
                  <a:srgbClr val="660033"/>
                </a:buClr>
                <a:defRPr/>
              </a:pPr>
              <a:r>
                <a:rPr lang="en-US" dirty="0" smtClean="0">
                  <a:solidFill>
                    <a:srgbClr val="003300"/>
                  </a:solidFill>
                  <a:latin typeface="Helvetica" charset="0"/>
                  <a:ea typeface="ＭＳ Ｐゴシック" charset="0"/>
                </a:rPr>
                <a:t>Else exit</a:t>
              </a:r>
            </a:p>
            <a:p>
              <a:pPr lvl="1">
                <a:buClr>
                  <a:srgbClr val="660033"/>
                </a:buClr>
                <a:defRPr/>
              </a:pPr>
              <a:endParaRPr lang="en-US" dirty="0">
                <a:solidFill>
                  <a:srgbClr val="000066"/>
                </a:solidFill>
                <a:latin typeface="Helvetica" charset="0"/>
                <a:ea typeface="ＭＳ Ｐゴシック" charset="0"/>
              </a:endParaRPr>
            </a:p>
          </p:txBody>
        </p:sp>
        <p:sp>
          <p:nvSpPr>
            <p:cNvPr id="11" name="Curved Left Arrow 10"/>
            <p:cNvSpPr/>
            <p:nvPr/>
          </p:nvSpPr>
          <p:spPr bwMode="auto">
            <a:xfrm flipH="1" flipV="1">
              <a:off x="5943600" y="1371601"/>
              <a:ext cx="381000" cy="1600200"/>
            </a:xfrm>
            <a:prstGeom prst="curvedLeftArrow">
              <a:avLst/>
            </a:prstGeom>
            <a:solidFill>
              <a:schemeClr val="accent1">
                <a:lumMod val="60000"/>
                <a:lumOff val="40000"/>
              </a:schemeClr>
            </a:solidFill>
            <a:ln w="19050" cap="flat" cmpd="sng" algn="ctr">
              <a:solidFill>
                <a:schemeClr val="tx1">
                  <a:lumMod val="50000"/>
                </a:schemeClr>
              </a:solidFill>
              <a:prstDash val="solid"/>
              <a:round/>
              <a:headEnd type="none" w="med" len="med"/>
              <a:tailEnd type="none" w="sm" len="sm"/>
            </a:ln>
            <a:effectLst/>
          </p:spPr>
          <p:txBody>
            <a:bodyPr lIns="45720" rIns="45720" anchor="ctr">
              <a:spAutoFit/>
            </a:bodyPr>
            <a:lstStyle/>
            <a:p>
              <a:pPr>
                <a:defRPr/>
              </a:pPr>
              <a:endParaRPr lang="en-US" sz="1800">
                <a:solidFill>
                  <a:srgbClr val="000066"/>
                </a:solidFill>
              </a:endParaRPr>
            </a:p>
          </p:txBody>
        </p:sp>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pcount_do</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smtClean="0">
                <a:solidFill>
                  <a:schemeClr val="tx1"/>
                </a:solidFill>
                <a:latin typeface="Courier New" pitchFamily="49" charset="0"/>
                <a:cs typeface="Courier New" pitchFamily="49" charset="0"/>
                <a:sym typeface="Courier New Bold" charset="0"/>
              </a:rPr>
              <a:t>  do </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smtClean="0">
                <a:solidFill>
                  <a:schemeClr val="tx1"/>
                </a:solidFill>
                <a:latin typeface="Courier New" pitchFamily="49" charset="0"/>
                <a:cs typeface="Courier New" pitchFamily="49" charset="0"/>
                <a:sym typeface="Courier New Bold" charset="0"/>
              </a:rPr>
              <a:t>    x </a:t>
            </a:r>
            <a:r>
              <a:rPr lang="en-US" sz="1800" b="1" dirty="0">
                <a:solidFill>
                  <a:schemeClr val="tx1"/>
                </a:solidFill>
                <a:latin typeface="Courier New" pitchFamily="49" charset="0"/>
                <a:cs typeface="Courier New" pitchFamily="49" charset="0"/>
                <a:sym typeface="Courier New Bold" charset="0"/>
              </a:rPr>
              <a:t>&gt;&gt;= 1;</a:t>
            </a:r>
          </a:p>
          <a:p>
            <a:pPr algn="l"/>
            <a:r>
              <a:rPr lang="en-US" sz="1800" b="1" dirty="0" smtClean="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cs typeface="Courier New" pitchFamily="49" charset="0"/>
                <a:sym typeface="Courier New Bold" charset="0"/>
              </a:rPr>
              <a:t>while (x);</a:t>
            </a:r>
          </a:p>
          <a:p>
            <a:pPr algn="l"/>
            <a:r>
              <a:rPr lang="en-US" sz="1800" b="1" dirty="0" smtClean="0">
                <a:solidFill>
                  <a:schemeClr val="tx1"/>
                </a:solidFill>
                <a:latin typeface="Courier New" pitchFamily="49" charset="0"/>
                <a:cs typeface="Courier New" pitchFamily="49" charset="0"/>
                <a:sym typeface="Courier New Bold" charset="0"/>
              </a:rPr>
              <a:t>  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4278" name="Rectangle 6"/>
          <p:cNvSpPr>
            <a:spLocks/>
          </p:cNvSpPr>
          <p:nvPr/>
        </p:nvSpPr>
        <p:spPr bwMode="auto">
          <a:xfrm>
            <a:off x="4797424" y="1863724"/>
            <a:ext cx="4041775" cy="293687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pcount_goto</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a:t>
            </a:r>
            <a:r>
              <a:rPr lang="en-US" sz="1800" b="1" dirty="0">
                <a:solidFill>
                  <a:schemeClr val="tx1"/>
                </a:solidFill>
                <a:latin typeface="Courier New" pitchFamily="49" charset="0"/>
                <a:cs typeface="Courier New" pitchFamily="49" charset="0"/>
                <a:sym typeface="Courier New Bold" charset="0"/>
              </a:rPr>
              <a:t>&gt;&gt;= 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if(</a:t>
            </a:r>
            <a:r>
              <a:rPr lang="en-US" sz="1800" b="1" dirty="0">
                <a:solidFill>
                  <a:schemeClr val="tx1"/>
                </a:solidFill>
                <a:latin typeface="Courier New" pitchFamily="49" charset="0"/>
                <a:cs typeface="Courier New" pitchFamily="49" charset="0"/>
                <a:sym typeface="Courier New Bold" charset="0"/>
              </a:rPr>
              <a:t>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a:t>“Do-While” Loop Example</a:t>
            </a:r>
          </a:p>
        </p:txBody>
      </p:sp>
      <p:sp>
        <p:nvSpPr>
          <p:cNvPr id="54280" name="Rectangle 8"/>
          <p:cNvSpPr>
            <a:spLocks noGrp="1" noChangeArrowheads="1"/>
          </p:cNvSpPr>
          <p:nvPr>
            <p:ph type="body" idx="1"/>
          </p:nvPr>
        </p:nvSpPr>
        <p:spPr>
          <a:xfrm>
            <a:off x="381000" y="4953000"/>
            <a:ext cx="8382000" cy="1282700"/>
          </a:xfrm>
          <a:ln/>
        </p:spPr>
        <p:txBody>
          <a:bodyPr/>
          <a:lstStyle/>
          <a:p>
            <a:r>
              <a:rPr lang="en-US" dirty="0" smtClean="0"/>
              <a:t>Count number of 1’s in argument </a:t>
            </a:r>
            <a:r>
              <a:rPr lang="en-US" dirty="0" smtClean="0">
                <a:latin typeface="Courier New"/>
                <a:cs typeface="Courier New"/>
              </a:rPr>
              <a:t>x</a:t>
            </a:r>
            <a:r>
              <a:rPr lang="en-US" dirty="0" smtClean="0"/>
              <a:t> (“</a:t>
            </a:r>
            <a:r>
              <a:rPr lang="en-US" dirty="0" err="1" smtClean="0"/>
              <a:t>popcount</a:t>
            </a:r>
            <a:r>
              <a:rPr lang="en-US" dirty="0" smtClean="0"/>
              <a:t>”)</a:t>
            </a:r>
          </a:p>
          <a:p>
            <a:r>
              <a:rPr lang="en-US" dirty="0" smtClean="0"/>
              <a:t>Use conditional branch to either continue looping or to exit loop</a:t>
            </a:r>
            <a:endParaRPr lang="en-US" dirty="0"/>
          </a:p>
        </p:txBody>
      </p:sp>
      <p:sp>
        <p:nvSpPr>
          <p:cNvPr id="8" name="Curved Left Arrow 7"/>
          <p:cNvSpPr/>
          <p:nvPr/>
        </p:nvSpPr>
        <p:spPr bwMode="auto">
          <a:xfrm flipH="1" flipV="1">
            <a:off x="228600" y="2667000"/>
            <a:ext cx="533400" cy="914400"/>
          </a:xfrm>
          <a:prstGeom prst="curvedLeftArrow">
            <a:avLst/>
          </a:prstGeom>
          <a:solidFill>
            <a:schemeClr val="accent1">
              <a:lumMod val="60000"/>
              <a:lumOff val="40000"/>
            </a:schemeClr>
          </a:solidFill>
          <a:ln w="19050" cap="flat" cmpd="sng" algn="ctr">
            <a:solidFill>
              <a:schemeClr val="tx1">
                <a:lumMod val="50000"/>
              </a:schemeClr>
            </a:solidFill>
            <a:prstDash val="solid"/>
            <a:round/>
            <a:headEnd type="none" w="med" len="med"/>
            <a:tailEnd type="none" w="sm" len="sm"/>
          </a:ln>
          <a:effectLst/>
        </p:spPr>
        <p:txBody>
          <a:bodyPr wrap="square" lIns="45720" rIns="45720" anchor="ctr">
            <a:spAutoFit/>
          </a:bodyPr>
          <a:lstStyle/>
          <a:p>
            <a:pPr>
              <a:defRPr/>
            </a:pPr>
            <a:endParaRPr lang="en-US" sz="1800">
              <a:solidFill>
                <a:srgbClr val="000066"/>
              </a:solidFill>
            </a:endParaRPr>
          </a:p>
        </p:txBody>
      </p:sp>
    </p:spTree>
    <p:extLst>
      <p:ext uri="{BB962C8B-B14F-4D97-AF65-F5344CB8AC3E}">
        <p14:creationId xmlns:p14="http://schemas.microsoft.com/office/powerpoint/2010/main" val="163737101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Rectangle 7"/>
          <p:cNvSpPr>
            <a:spLocks/>
          </p:cNvSpPr>
          <p:nvPr/>
        </p:nvSpPr>
        <p:spPr bwMode="auto">
          <a:xfrm>
            <a:off x="290513" y="1066800"/>
            <a:ext cx="2311400" cy="444500"/>
          </a:xfrm>
          <a:prstGeom prst="rect">
            <a:avLst/>
          </a:prstGeom>
          <a:noFill/>
          <a:ln w="12700" cap="flat">
            <a:noFill/>
            <a:miter lim="800000"/>
            <a:headEnd type="none" w="med" len="med"/>
            <a:tailEnd type="none" w="med" len="med"/>
          </a:ln>
        </p:spPr>
        <p:txBody>
          <a:bodyPr lIns="38100" tIns="38100" rIns="38100" bIns="38100"/>
          <a:lstStyle/>
          <a:p>
            <a:pPr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5305" name="Rectangle 9"/>
          <p:cNvSpPr>
            <a:spLocks noGrp="1" noChangeArrowheads="1"/>
          </p:cNvSpPr>
          <p:nvPr>
            <p:ph type="title"/>
          </p:nvPr>
        </p:nvSpPr>
        <p:spPr>
          <a:ln/>
        </p:spPr>
        <p:txBody>
          <a:bodyPr/>
          <a:lstStyle/>
          <a:p>
            <a:pPr marL="119063" indent="-119063"/>
            <a:r>
              <a:rPr lang="en-US" dirty="0"/>
              <a:t>“Do-While” Loop Compilation</a:t>
            </a:r>
          </a:p>
        </p:txBody>
      </p:sp>
      <p:sp>
        <p:nvSpPr>
          <p:cNvPr id="55307" name="Rectangle 11"/>
          <p:cNvSpPr>
            <a:spLocks/>
          </p:cNvSpPr>
          <p:nvPr/>
        </p:nvSpPr>
        <p:spPr bwMode="auto">
          <a:xfrm>
            <a:off x="2133600" y="4343400"/>
            <a:ext cx="5791200" cy="2057400"/>
          </a:xfrm>
          <a:prstGeom prst="rect">
            <a:avLst/>
          </a:prstGeom>
          <a:noFill/>
          <a:ln w="12700" cap="flat">
            <a:noFill/>
            <a:miter lim="800000"/>
            <a:headEnd type="none" w="med" len="med"/>
            <a:tailEnd type="none" w="med" len="med"/>
          </a:ln>
        </p:spPr>
        <p:txBody>
          <a:bodyPr lIns="38100" tIns="38100" rIns="38100" bIns="38100"/>
          <a:lstStyle/>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en-US" sz="1800" b="1" dirty="0" smtClean="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 </a:t>
            </a:r>
            <a:r>
              <a:rPr lang="cs-CZ" sz="1800" b="1" dirty="0" err="1">
                <a:solidFill>
                  <a:schemeClr val="tx1"/>
                </a:solidFill>
                <a:latin typeface="Courier New" pitchFamily="49" charset="0"/>
                <a:ea typeface="Monaco" charset="0"/>
                <a:cs typeface="Courier New" pitchFamily="49" charset="0"/>
                <a:sym typeface="Monaco" charset="0"/>
              </a:rPr>
              <a:t>movl</a:t>
            </a:r>
            <a:r>
              <a:rPr lang="cs-CZ" sz="1800" b="1" dirty="0">
                <a:solidFill>
                  <a:schemeClr val="tx1"/>
                </a:solidFill>
                <a:latin typeface="Courier New" pitchFamily="49" charset="0"/>
                <a:ea typeface="Monaco" charset="0"/>
                <a:cs typeface="Courier New" pitchFamily="49" charset="0"/>
                <a:sym typeface="Monaco" charset="0"/>
              </a:rPr>
              <a:t>    $0, %</a:t>
            </a:r>
            <a:r>
              <a:rPr lang="cs-CZ" sz="1800" b="1" dirty="0" err="1" smtClean="0">
                <a:solidFill>
                  <a:schemeClr val="tx1"/>
                </a:solidFill>
                <a:latin typeface="Courier New" pitchFamily="49" charset="0"/>
                <a:ea typeface="Monaco" charset="0"/>
                <a:cs typeface="Courier New" pitchFamily="49" charset="0"/>
                <a:sym typeface="Monaco" charset="0"/>
              </a:rPr>
              <a:t>eax</a:t>
            </a:r>
            <a:r>
              <a:rPr lang="cs-CZ" sz="1800" b="1" dirty="0">
                <a:solidFill>
                  <a:schemeClr val="tx1"/>
                </a:solidFill>
                <a:latin typeface="Courier New" pitchFamily="49" charset="0"/>
                <a:ea typeface="Monaco" charset="0"/>
                <a:cs typeface="Courier New" pitchFamily="49" charset="0"/>
                <a:sym typeface="Monaco" charset="0"/>
              </a:rPr>
              <a:t>	</a:t>
            </a:r>
            <a:r>
              <a:rPr lang="cs-CZ" sz="1800" b="1" dirty="0" smtClean="0">
                <a:solidFill>
                  <a:schemeClr val="tx1"/>
                </a:solidFill>
                <a:latin typeface="Courier New" pitchFamily="49" charset="0"/>
                <a:ea typeface="Monaco" charset="0"/>
                <a:cs typeface="Courier New" pitchFamily="49" charset="0"/>
                <a:sym typeface="Monaco" charset="0"/>
              </a:rPr>
              <a:t>	#  </a:t>
            </a:r>
            <a:r>
              <a:rPr lang="cs-CZ" sz="1800" b="1" dirty="0" err="1" smtClean="0">
                <a:solidFill>
                  <a:schemeClr val="tx1"/>
                </a:solidFill>
                <a:latin typeface="Courier New" pitchFamily="49" charset="0"/>
                <a:ea typeface="Monaco" charset="0"/>
                <a:cs typeface="Courier New" pitchFamily="49" charset="0"/>
                <a:sym typeface="Monaco" charset="0"/>
              </a:rPr>
              <a:t>result</a:t>
            </a:r>
            <a:r>
              <a:rPr lang="cs-CZ" sz="1800" b="1" dirty="0" smtClean="0">
                <a:solidFill>
                  <a:schemeClr val="tx1"/>
                </a:solidFill>
                <a:latin typeface="Courier New" pitchFamily="49" charset="0"/>
                <a:ea typeface="Monaco" charset="0"/>
                <a:cs typeface="Courier New" pitchFamily="49" charset="0"/>
                <a:sym typeface="Monaco" charset="0"/>
              </a:rPr>
              <a:t> = 0</a:t>
            </a:r>
            <a:endParaRPr lang="cs-CZ" sz="1800" b="1" dirty="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a:solidFill>
                  <a:srgbClr val="FF0000"/>
                </a:solidFill>
                <a:latin typeface="Courier New" pitchFamily="49" charset="0"/>
                <a:ea typeface="Monaco" charset="0"/>
                <a:cs typeface="Courier New" pitchFamily="49" charset="0"/>
                <a:sym typeface="Monaco" charset="0"/>
              </a:rPr>
              <a:t>.</a:t>
            </a:r>
            <a:r>
              <a:rPr lang="cs-CZ" sz="1800" b="1" dirty="0" smtClean="0">
                <a:solidFill>
                  <a:srgbClr val="FF0000"/>
                </a:solidFill>
                <a:latin typeface="Courier New" pitchFamily="49" charset="0"/>
                <a:ea typeface="Monaco" charset="0"/>
                <a:cs typeface="Courier New" pitchFamily="49" charset="0"/>
                <a:sym typeface="Monaco" charset="0"/>
              </a:rPr>
              <a:t>L2:</a:t>
            </a:r>
            <a:r>
              <a:rPr lang="cs-CZ" sz="1800" b="1" dirty="0" smtClean="0">
                <a:solidFill>
                  <a:schemeClr val="tx1"/>
                </a:solidFill>
                <a:latin typeface="Courier New" pitchFamily="49" charset="0"/>
                <a:ea typeface="Monaco" charset="0"/>
                <a:cs typeface="Courier New" pitchFamily="49" charset="0"/>
                <a:sym typeface="Monaco" charset="0"/>
              </a:rPr>
              <a:t>			# </a:t>
            </a:r>
            <a:r>
              <a:rPr lang="cs-CZ" sz="1800" b="1" dirty="0" err="1" smtClean="0">
                <a:solidFill>
                  <a:schemeClr val="tx1"/>
                </a:solidFill>
                <a:latin typeface="Courier New" pitchFamily="49" charset="0"/>
                <a:ea typeface="Monaco" charset="0"/>
                <a:cs typeface="Courier New" pitchFamily="49" charset="0"/>
                <a:sym typeface="Monaco" charset="0"/>
              </a:rPr>
              <a:t>loop</a:t>
            </a:r>
            <a:r>
              <a:rPr lang="cs-CZ" sz="1800" b="1" dirty="0" smtClean="0">
                <a:solidFill>
                  <a:schemeClr val="tx1"/>
                </a:solidFill>
                <a:latin typeface="Courier New" pitchFamily="49" charset="0"/>
                <a:ea typeface="Monaco" charset="0"/>
                <a:cs typeface="Courier New" pitchFamily="49" charset="0"/>
                <a:sym typeface="Monaco" charset="0"/>
              </a:rPr>
              <a:t>:</a:t>
            </a:r>
            <a:endParaRPr lang="cs-CZ" sz="1800" b="1" dirty="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movq</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%rdi, %</a:t>
            </a:r>
            <a:r>
              <a:rPr lang="cs-CZ" sz="1800" b="1" dirty="0" err="1" smtClean="0">
                <a:solidFill>
                  <a:schemeClr val="tx1"/>
                </a:solidFill>
                <a:latin typeface="Courier New" pitchFamily="49" charset="0"/>
                <a:ea typeface="Monaco" charset="0"/>
                <a:cs typeface="Courier New" pitchFamily="49" charset="0"/>
                <a:sym typeface="Monaco" charset="0"/>
              </a:rPr>
              <a:t>rdx</a:t>
            </a:r>
            <a:r>
              <a:rPr lang="cs-CZ" sz="1800" b="1" dirty="0" smtClean="0">
                <a:solidFill>
                  <a:schemeClr val="tx1"/>
                </a:solidFill>
                <a:latin typeface="Courier New" pitchFamily="49" charset="0"/>
                <a:ea typeface="Monaco" charset="0"/>
                <a:cs typeface="Courier New" pitchFamily="49" charset="0"/>
                <a:sym typeface="Monaco" charset="0"/>
              </a:rPr>
              <a:t>	</a:t>
            </a:r>
            <a:endParaRPr lang="cs-CZ" sz="1800" b="1" dirty="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smtClean="0">
                <a:solidFill>
                  <a:schemeClr val="tx1"/>
                </a:solidFill>
                <a:latin typeface="Courier New" pitchFamily="49" charset="0"/>
                <a:ea typeface="Monaco" charset="0"/>
                <a:cs typeface="Courier New" pitchFamily="49" charset="0"/>
                <a:sym typeface="Monaco" charset="0"/>
              </a:rPr>
              <a:t>   andl    </a:t>
            </a:r>
            <a:r>
              <a:rPr lang="cs-CZ" sz="1800" b="1" dirty="0">
                <a:solidFill>
                  <a:schemeClr val="tx1"/>
                </a:solidFill>
                <a:latin typeface="Courier New" pitchFamily="49" charset="0"/>
                <a:ea typeface="Monaco" charset="0"/>
                <a:cs typeface="Courier New" pitchFamily="49" charset="0"/>
                <a:sym typeface="Monaco" charset="0"/>
              </a:rPr>
              <a:t>$1, </a:t>
            </a:r>
            <a:r>
              <a:rPr lang="cs-CZ" sz="1800" b="1" dirty="0" smtClean="0">
                <a:solidFill>
                  <a:schemeClr val="tx1"/>
                </a:solidFill>
                <a:latin typeface="Courier New" pitchFamily="49" charset="0"/>
                <a:ea typeface="Monaco" charset="0"/>
                <a:cs typeface="Courier New" pitchFamily="49" charset="0"/>
                <a:sym typeface="Monaco" charset="0"/>
              </a:rPr>
              <a:t>%edx		#  t = x &amp; 0x1</a:t>
            </a:r>
            <a:endParaRPr lang="cs-CZ" sz="1800" b="1" dirty="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addq</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a:t>
            </a:r>
            <a:r>
              <a:rPr lang="cs-CZ" sz="1800" b="1" dirty="0" err="1">
                <a:solidFill>
                  <a:schemeClr val="tx1"/>
                </a:solidFill>
                <a:latin typeface="Courier New" pitchFamily="49" charset="0"/>
                <a:ea typeface="Monaco" charset="0"/>
                <a:cs typeface="Courier New" pitchFamily="49" charset="0"/>
                <a:sym typeface="Monaco" charset="0"/>
              </a:rPr>
              <a:t>rdx</a:t>
            </a:r>
            <a:r>
              <a:rPr lang="cs-CZ" sz="1800" b="1" dirty="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rax</a:t>
            </a:r>
            <a:r>
              <a:rPr lang="cs-CZ" sz="1800" b="1" dirty="0" smtClean="0">
                <a:solidFill>
                  <a:schemeClr val="tx1"/>
                </a:solidFill>
                <a:latin typeface="Courier New" pitchFamily="49" charset="0"/>
                <a:ea typeface="Monaco" charset="0"/>
                <a:cs typeface="Courier New" pitchFamily="49" charset="0"/>
                <a:sym typeface="Monaco" charset="0"/>
              </a:rPr>
              <a:t>	#  </a:t>
            </a:r>
            <a:r>
              <a:rPr lang="cs-CZ" sz="1800" b="1" dirty="0" err="1" smtClean="0">
                <a:solidFill>
                  <a:schemeClr val="tx1"/>
                </a:solidFill>
                <a:latin typeface="Courier New" pitchFamily="49" charset="0"/>
                <a:ea typeface="Monaco" charset="0"/>
                <a:cs typeface="Courier New" pitchFamily="49" charset="0"/>
                <a:sym typeface="Monaco" charset="0"/>
              </a:rPr>
              <a:t>result</a:t>
            </a:r>
            <a:r>
              <a:rPr lang="cs-CZ" sz="1800" b="1" dirty="0" smtClean="0">
                <a:solidFill>
                  <a:schemeClr val="tx1"/>
                </a:solidFill>
                <a:latin typeface="Courier New" pitchFamily="49" charset="0"/>
                <a:ea typeface="Monaco" charset="0"/>
                <a:cs typeface="Courier New" pitchFamily="49" charset="0"/>
                <a:sym typeface="Monaco" charset="0"/>
              </a:rPr>
              <a:t> += t</a:t>
            </a:r>
            <a:endParaRPr lang="cs-CZ" sz="1800" b="1" dirty="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shrq</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a:solidFill>
                  <a:schemeClr val="tx1"/>
                </a:solidFill>
                <a:latin typeface="Courier New" pitchFamily="49" charset="0"/>
                <a:ea typeface="Monaco" charset="0"/>
                <a:cs typeface="Courier New" pitchFamily="49" charset="0"/>
                <a:sym typeface="Monaco" charset="0"/>
              </a:rPr>
              <a:t>%</a:t>
            </a:r>
            <a:r>
              <a:rPr lang="cs-CZ" sz="1800" b="1" dirty="0" smtClean="0">
                <a:solidFill>
                  <a:schemeClr val="tx1"/>
                </a:solidFill>
                <a:latin typeface="Courier New" pitchFamily="49" charset="0"/>
                <a:ea typeface="Monaco" charset="0"/>
                <a:cs typeface="Courier New" pitchFamily="49" charset="0"/>
                <a:sym typeface="Monaco" charset="0"/>
              </a:rPr>
              <a:t>rdi		#  </a:t>
            </a:r>
            <a:r>
              <a:rPr lang="cs-CZ" sz="1800" b="1" dirty="0" err="1" smtClean="0">
                <a:solidFill>
                  <a:schemeClr val="tx1"/>
                </a:solidFill>
                <a:latin typeface="Courier New" pitchFamily="49" charset="0"/>
                <a:ea typeface="Monaco" charset="0"/>
                <a:cs typeface="Courier New" pitchFamily="49" charset="0"/>
                <a:sym typeface="Monaco" charset="0"/>
              </a:rPr>
              <a:t>x</a:t>
            </a:r>
            <a:r>
              <a:rPr lang="cs-CZ" sz="1800" b="1" dirty="0" smtClean="0">
                <a:solidFill>
                  <a:schemeClr val="tx1"/>
                </a:solidFill>
                <a:latin typeface="Courier New" pitchFamily="49" charset="0"/>
                <a:ea typeface="Monaco" charset="0"/>
                <a:cs typeface="Courier New" pitchFamily="49" charset="0"/>
                <a:sym typeface="Monaco" charset="0"/>
              </a:rPr>
              <a:t> &gt;&gt;= 1</a:t>
            </a:r>
            <a:endParaRPr lang="cs-CZ" sz="1800" b="1" dirty="0">
              <a:solidFill>
                <a:schemeClr val="tx1"/>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jne</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a:solidFill>
                  <a:srgbClr val="FF0000"/>
                </a:solidFill>
                <a:latin typeface="Courier New" pitchFamily="49" charset="0"/>
                <a:ea typeface="Monaco" charset="0"/>
                <a:cs typeface="Courier New" pitchFamily="49" charset="0"/>
                <a:sym typeface="Monaco" charset="0"/>
              </a:rPr>
              <a:t>.</a:t>
            </a:r>
            <a:r>
              <a:rPr lang="cs-CZ" sz="1800" b="1" dirty="0" smtClean="0">
                <a:solidFill>
                  <a:srgbClr val="FF0000"/>
                </a:solidFill>
                <a:latin typeface="Courier New" pitchFamily="49" charset="0"/>
                <a:ea typeface="Monaco" charset="0"/>
                <a:cs typeface="Courier New" pitchFamily="49" charset="0"/>
                <a:sym typeface="Monaco" charset="0"/>
              </a:rPr>
              <a:t>L2</a:t>
            </a:r>
            <a:r>
              <a:rPr lang="cs-CZ" sz="1800" b="1" dirty="0" smtClean="0">
                <a:solidFill>
                  <a:schemeClr val="tx1"/>
                </a:solidFill>
                <a:latin typeface="Courier New" pitchFamily="49" charset="0"/>
                <a:ea typeface="Monaco" charset="0"/>
                <a:cs typeface="Courier New" pitchFamily="49" charset="0"/>
                <a:sym typeface="Monaco" charset="0"/>
              </a:rPr>
              <a:t>		#  </a:t>
            </a:r>
            <a:r>
              <a:rPr lang="cs-CZ" sz="1800" b="1" dirty="0" err="1" smtClean="0">
                <a:solidFill>
                  <a:schemeClr val="tx1"/>
                </a:solidFill>
                <a:latin typeface="Courier New" pitchFamily="49" charset="0"/>
                <a:ea typeface="Monaco" charset="0"/>
                <a:cs typeface="Courier New" pitchFamily="49" charset="0"/>
                <a:sym typeface="Monaco" charset="0"/>
              </a:rPr>
              <a:t>if</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x</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goto</a:t>
            </a: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rgbClr val="FF0000"/>
                </a:solidFill>
                <a:latin typeface="Courier New" pitchFamily="49" charset="0"/>
                <a:ea typeface="Monaco" charset="0"/>
                <a:cs typeface="Courier New" pitchFamily="49" charset="0"/>
                <a:sym typeface="Monaco" charset="0"/>
              </a:rPr>
              <a:t>loop</a:t>
            </a:r>
            <a:endParaRPr lang="cs-CZ" sz="1800" b="1" dirty="0">
              <a:solidFill>
                <a:srgbClr val="FF0000"/>
              </a:solidFill>
              <a:latin typeface="Courier New" pitchFamily="49" charset="0"/>
              <a:ea typeface="Monaco" charset="0"/>
              <a:cs typeface="Courier New" pitchFamily="49" charset="0"/>
              <a:sym typeface="Monaco" charset="0"/>
            </a:endParaRPr>
          </a:p>
          <a:p>
            <a:pPr algn="l">
              <a:tabLst>
                <a:tab pos="292100" algn="l"/>
                <a:tab pos="292100" algn="l"/>
                <a:tab pos="292100" algn="l"/>
                <a:tab pos="1150938" algn="l"/>
                <a:tab pos="292100" algn="l"/>
                <a:tab pos="2860675"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 pos="292100" algn="l"/>
                <a:tab pos="3086100" algn="l"/>
              </a:tabLst>
            </a:pPr>
            <a:r>
              <a:rPr lang="cs-CZ" sz="1800" b="1" dirty="0" smtClean="0">
                <a:solidFill>
                  <a:schemeClr val="tx1"/>
                </a:solidFill>
                <a:latin typeface="Courier New" pitchFamily="49" charset="0"/>
                <a:ea typeface="Monaco" charset="0"/>
                <a:cs typeface="Courier New" pitchFamily="49" charset="0"/>
                <a:sym typeface="Monaco" charset="0"/>
              </a:rPr>
              <a:t>   </a:t>
            </a:r>
            <a:r>
              <a:rPr lang="cs-CZ" sz="1800" b="1" dirty="0" err="1" smtClean="0">
                <a:solidFill>
                  <a:schemeClr val="tx1"/>
                </a:solidFill>
                <a:latin typeface="Courier New" pitchFamily="49" charset="0"/>
                <a:ea typeface="Monaco" charset="0"/>
                <a:cs typeface="Courier New" pitchFamily="49" charset="0"/>
                <a:sym typeface="Monaco" charset="0"/>
              </a:rPr>
              <a:t>rep</a:t>
            </a:r>
            <a:r>
              <a:rPr lang="cs-CZ" sz="1800" b="1" dirty="0">
                <a:solidFill>
                  <a:schemeClr val="tx1"/>
                </a:solidFill>
                <a:latin typeface="Courier New" pitchFamily="49" charset="0"/>
                <a:ea typeface="Monaco" charset="0"/>
                <a:cs typeface="Courier New" pitchFamily="49" charset="0"/>
                <a:sym typeface="Monaco" charset="0"/>
              </a:rPr>
              <a:t>; ret</a:t>
            </a:r>
            <a:endParaRPr lang="en-US" sz="1800" b="1" dirty="0">
              <a:solidFill>
                <a:schemeClr val="tx1"/>
              </a:solidFill>
              <a:latin typeface="Courier New" pitchFamily="49" charset="0"/>
              <a:ea typeface="Monaco" charset="0"/>
              <a:cs typeface="Courier New" pitchFamily="49" charset="0"/>
              <a:sym typeface="Monaco" charset="0"/>
            </a:endParaRPr>
          </a:p>
        </p:txBody>
      </p:sp>
      <p:sp>
        <p:nvSpPr>
          <p:cNvPr id="9" name="Rectangle 6"/>
          <p:cNvSpPr>
            <a:spLocks/>
          </p:cNvSpPr>
          <p:nvPr/>
        </p:nvSpPr>
        <p:spPr bwMode="auto">
          <a:xfrm>
            <a:off x="381000" y="1524001"/>
            <a:ext cx="4041775" cy="2590800"/>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pcount_goto</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a:t>
            </a:r>
            <a:r>
              <a:rPr lang="en-US" sz="1800" b="1" dirty="0">
                <a:solidFill>
                  <a:schemeClr val="tx1"/>
                </a:solidFill>
                <a:latin typeface="Courier New" pitchFamily="49" charset="0"/>
                <a:cs typeface="Courier New" pitchFamily="49" charset="0"/>
                <a:sym typeface="Courier New Bold" charset="0"/>
              </a:rPr>
              <a:t>&gt;&gt;= 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if(</a:t>
            </a:r>
            <a:r>
              <a:rPr lang="en-US" sz="1800" b="1" dirty="0">
                <a:solidFill>
                  <a:schemeClr val="tx1"/>
                </a:solidFill>
                <a:latin typeface="Courier New" pitchFamily="49" charset="0"/>
                <a:cs typeface="Courier New" pitchFamily="49" charset="0"/>
                <a:sym typeface="Courier New Bold" charset="0"/>
              </a:rPr>
              <a:t>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1325866840"/>
              </p:ext>
            </p:extLst>
          </p:nvPr>
        </p:nvGraphicFramePr>
        <p:xfrm>
          <a:off x="4724400" y="1905000"/>
          <a:ext cx="3352800" cy="1143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b="1" i="0" dirty="0" smtClean="0">
                          <a:latin typeface="Courier New"/>
                          <a:cs typeface="Courier New"/>
                        </a:rPr>
                        <a:t>result</a:t>
                      </a:r>
                      <a:endParaRPr lang="en-US" b="1" i="0" dirty="0">
                        <a:latin typeface="Courier New"/>
                        <a:cs typeface="Courier New"/>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5329595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p:cNvSpPr>
          <p:nvPr/>
        </p:nvSpPr>
        <p:spPr bwMode="auto">
          <a:xfrm>
            <a:off x="444500" y="1228725"/>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6324" name="Rectangle 4"/>
          <p:cNvSpPr>
            <a:spLocks/>
          </p:cNvSpPr>
          <p:nvPr/>
        </p:nvSpPr>
        <p:spPr bwMode="auto">
          <a:xfrm>
            <a:off x="533400" y="1641475"/>
            <a:ext cx="2895600" cy="1219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do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p>
        </p:txBody>
      </p:sp>
      <p:sp>
        <p:nvSpPr>
          <p:cNvPr id="56325" name="Rectangle 5"/>
          <p:cNvSpPr>
            <a:spLocks/>
          </p:cNvSpPr>
          <p:nvPr/>
        </p:nvSpPr>
        <p:spPr bwMode="auto">
          <a:xfrm>
            <a:off x="3810000" y="12192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6326" name="Rectangle 6"/>
          <p:cNvSpPr>
            <a:spLocks/>
          </p:cNvSpPr>
          <p:nvPr/>
        </p:nvSpPr>
        <p:spPr bwMode="auto">
          <a:xfrm>
            <a:off x="3886200" y="1631949"/>
            <a:ext cx="2743200" cy="1685925"/>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p>
        </p:txBody>
      </p:sp>
      <p:sp>
        <p:nvSpPr>
          <p:cNvPr id="56327" name="Rectangle 7"/>
          <p:cNvSpPr>
            <a:spLocks noGrp="1" noChangeArrowheads="1"/>
          </p:cNvSpPr>
          <p:nvPr>
            <p:ph type="title"/>
          </p:nvPr>
        </p:nvSpPr>
        <p:spPr>
          <a:ln/>
        </p:spPr>
        <p:txBody>
          <a:bodyPr/>
          <a:lstStyle/>
          <a:p>
            <a:pPr marL="119063" indent="-119063"/>
            <a:r>
              <a:rPr lang="en-US"/>
              <a:t>General “Do-While” Translation</a:t>
            </a:r>
          </a:p>
        </p:txBody>
      </p:sp>
      <p:sp>
        <p:nvSpPr>
          <p:cNvPr id="56328" name="Rectangle 8"/>
          <p:cNvSpPr>
            <a:spLocks noGrp="1" noChangeArrowheads="1"/>
          </p:cNvSpPr>
          <p:nvPr>
            <p:ph type="body" idx="1"/>
          </p:nvPr>
        </p:nvSpPr>
        <p:spPr>
          <a:xfrm>
            <a:off x="381000" y="3035300"/>
            <a:ext cx="8382000" cy="3797300"/>
          </a:xfrm>
          <a:ln/>
        </p:spPr>
        <p:txBody>
          <a:bodyPr/>
          <a:lstStyle/>
          <a:p>
            <a:r>
              <a:rPr lang="en-US" dirty="0"/>
              <a:t>Body:</a:t>
            </a:r>
          </a:p>
          <a:p>
            <a:pPr marL="234950" lvl="1"/>
            <a:endParaRPr lang="en-US" dirty="0"/>
          </a:p>
          <a:p>
            <a:pPr marL="234950" lvl="1"/>
            <a:endParaRPr lang="en-US" dirty="0"/>
          </a:p>
          <a:p>
            <a:pPr marL="234950" lvl="1"/>
            <a:endParaRPr lang="en-US" dirty="0"/>
          </a:p>
          <a:p>
            <a:pPr marL="234950" lvl="1"/>
            <a:endParaRPr lang="en-US" dirty="0"/>
          </a:p>
          <a:p>
            <a:endParaRPr lang="en-US" dirty="0"/>
          </a:p>
        </p:txBody>
      </p:sp>
      <p:sp>
        <p:nvSpPr>
          <p:cNvPr id="56329" name="Rectangle 9"/>
          <p:cNvSpPr>
            <a:spLocks/>
          </p:cNvSpPr>
          <p:nvPr/>
        </p:nvSpPr>
        <p:spPr bwMode="auto">
          <a:xfrm>
            <a:off x="1625600" y="3146425"/>
            <a:ext cx="2222500" cy="2260600"/>
          </a:xfrm>
          <a:prstGeom prst="rect">
            <a:avLst/>
          </a:prstGeom>
          <a:noFill/>
          <a:ln w="12700" cap="flat">
            <a:noFill/>
            <a:miter lim="800000"/>
            <a:headEnd type="none" w="med" len="med"/>
            <a:tailEnd type="none" w="med" len="med"/>
          </a:ln>
        </p:spPr>
        <p:txBody>
          <a:bodyPr lIns="38100" tIns="38100" rIns="38100" bIns="38100"/>
          <a:lstStyle/>
          <a:p>
            <a:pPr algn="l"/>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Statement</a:t>
            </a:r>
            <a:r>
              <a:rPr lang="en-US" sz="2000" b="1" baseline="-25000" dirty="0">
                <a:solidFill>
                  <a:schemeClr val="tx1"/>
                </a:solidFill>
                <a:latin typeface="Courier New"/>
                <a:ea typeface="Monaco" charset="0"/>
                <a:cs typeface="Courier New"/>
                <a:sym typeface="Monaco" charset="0"/>
              </a:rPr>
              <a:t>1</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Statement</a:t>
            </a:r>
            <a:r>
              <a:rPr lang="en-US" sz="2000" b="1" baseline="-25000" dirty="0">
                <a:solidFill>
                  <a:schemeClr val="tx1"/>
                </a:solidFill>
                <a:latin typeface="Courier New"/>
                <a:ea typeface="Monaco" charset="0"/>
                <a:cs typeface="Courier New"/>
                <a:sym typeface="Monaco" charset="0"/>
              </a:rPr>
              <a:t>2</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  </a:t>
            </a:r>
            <a:r>
              <a:rPr lang="en-US" sz="2000" b="1" dirty="0" err="1">
                <a:solidFill>
                  <a:schemeClr val="tx1"/>
                </a:solidFill>
                <a:latin typeface="Courier New"/>
                <a:ea typeface="Monaco" charset="0"/>
                <a:cs typeface="Courier New"/>
                <a:sym typeface="Monaco" charset="0"/>
              </a:rPr>
              <a:t>Statement</a:t>
            </a:r>
            <a:r>
              <a:rPr lang="en-US" sz="2000" b="1" baseline="-25000" dirty="0" err="1">
                <a:solidFill>
                  <a:schemeClr val="tx1"/>
                </a:solidFill>
                <a:latin typeface="Courier New"/>
                <a:ea typeface="Monaco" charset="0"/>
                <a:cs typeface="Courier New"/>
                <a:sym typeface="Monaco" charset="0"/>
              </a:rPr>
              <a:t>n</a:t>
            </a:r>
            <a:r>
              <a:rPr lang="en-US" sz="2000" b="1" dirty="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a:p>
            <a:pPr algn="l"/>
            <a:r>
              <a:rPr lang="en-US" sz="2000" b="1" dirty="0">
                <a:solidFill>
                  <a:schemeClr val="tx1"/>
                </a:solidFill>
                <a:latin typeface="Courier New"/>
                <a:ea typeface="Monaco" charset="0"/>
                <a:cs typeface="Courier New"/>
                <a:sym typeface="Monaco" charset="0"/>
              </a:rPr>
              <a:t>}</a:t>
            </a:r>
          </a:p>
        </p:txBody>
      </p:sp>
    </p:spTree>
    <p:extLst>
      <p:ext uri="{BB962C8B-B14F-4D97-AF65-F5344CB8AC3E}">
        <p14:creationId xmlns:p14="http://schemas.microsoft.com/office/powerpoint/2010/main" val="403546593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304800" y="30861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381000" y="3505200"/>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cs typeface="Courier New" pitchFamily="49" charset="0"/>
                <a:sym typeface="Courier New Bold" charset="0"/>
              </a:rPr>
              <a:t>Body</a:t>
            </a:r>
            <a:endParaRPr lang="en-US" sz="2400" i="1" dirty="0">
              <a:solidFill>
                <a:schemeClr val="tx1"/>
              </a:solidFill>
              <a:latin typeface="+mj-lt"/>
              <a:cs typeface="Courier New" pitchFamily="49" charset="0"/>
              <a:sym typeface="Courier New Bold" charset="0"/>
            </a:endParaRPr>
          </a:p>
        </p:txBody>
      </p:sp>
      <p:sp>
        <p:nvSpPr>
          <p:cNvPr id="59399" name="Rectangle 7"/>
          <p:cNvSpPr>
            <a:spLocks noGrp="1" noChangeArrowheads="1"/>
          </p:cNvSpPr>
          <p:nvPr>
            <p:ph type="title"/>
          </p:nvPr>
        </p:nvSpPr>
        <p:spPr>
          <a:ln/>
        </p:spPr>
        <p:txBody>
          <a:bodyPr/>
          <a:lstStyle/>
          <a:p>
            <a:pPr marL="119063" indent="-119063"/>
            <a:r>
              <a:rPr lang="en-US" dirty="0"/>
              <a:t>General “While” </a:t>
            </a:r>
            <a:r>
              <a:rPr lang="en-US" dirty="0" smtClean="0"/>
              <a:t>Translation #1</a:t>
            </a:r>
            <a:endParaRPr lang="en-US" dirty="0"/>
          </a:p>
        </p:txBody>
      </p:sp>
      <p:sp>
        <p:nvSpPr>
          <p:cNvPr id="2" name="Content Placeholder 1"/>
          <p:cNvSpPr>
            <a:spLocks noGrp="1"/>
          </p:cNvSpPr>
          <p:nvPr>
            <p:ph idx="1"/>
          </p:nvPr>
        </p:nvSpPr>
        <p:spPr>
          <a:xfrm>
            <a:off x="290513" y="1220788"/>
            <a:ext cx="8307387" cy="1370012"/>
          </a:xfrm>
        </p:spPr>
        <p:txBody>
          <a:bodyPr/>
          <a:lstStyle/>
          <a:p>
            <a:r>
              <a:rPr lang="en-US" dirty="0" smtClean="0"/>
              <a:t>“Jump-to-middle” translation</a:t>
            </a:r>
          </a:p>
          <a:p>
            <a:r>
              <a:rPr lang="en-US" dirty="0" smtClean="0"/>
              <a:t>Used with </a:t>
            </a:r>
            <a:r>
              <a:rPr lang="en-US" b="1" dirty="0" smtClean="0">
                <a:latin typeface="Courier New"/>
                <a:cs typeface="Courier New"/>
              </a:rPr>
              <a:t>-</a:t>
            </a:r>
            <a:r>
              <a:rPr lang="en-US" b="1" dirty="0" err="1" smtClean="0">
                <a:latin typeface="Courier New"/>
                <a:cs typeface="Courier New"/>
              </a:rPr>
              <a:t>Og</a:t>
            </a:r>
            <a:endParaRPr lang="en-US" b="1" dirty="0">
              <a:latin typeface="Courier New"/>
              <a:cs typeface="Courier New"/>
            </a:endParaRPr>
          </a:p>
        </p:txBody>
      </p:sp>
      <p:sp>
        <p:nvSpPr>
          <p:cNvPr id="59400" name="Rectangle 8"/>
          <p:cNvSpPr>
            <a:spLocks/>
          </p:cNvSpPr>
          <p:nvPr/>
        </p:nvSpPr>
        <p:spPr bwMode="auto">
          <a:xfrm>
            <a:off x="5181600" y="2095501"/>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a:solidFill>
                  <a:schemeClr val="tx1"/>
                </a:solidFill>
                <a:latin typeface="Calibri Bold" charset="0"/>
                <a:ea typeface="Calibri Bold" charset="0"/>
                <a:cs typeface="Calibri Bold" charset="0"/>
                <a:sym typeface="Calibri Bold" charset="0"/>
              </a:rPr>
              <a:t>Goto</a:t>
            </a:r>
            <a:r>
              <a:rPr lang="en-US" sz="2400" dirty="0">
                <a:solidFill>
                  <a:schemeClr val="tx1"/>
                </a:solidFill>
                <a:latin typeface="Calibri Bold" charset="0"/>
                <a:ea typeface="Calibri Bold" charset="0"/>
                <a:cs typeface="Calibri Bold" charset="0"/>
                <a:sym typeface="Calibri Bold" charset="0"/>
              </a:rPr>
              <a:t> Version</a:t>
            </a:r>
          </a:p>
        </p:txBody>
      </p:sp>
      <p:sp>
        <p:nvSpPr>
          <p:cNvPr id="59401" name="Rectangle 9"/>
          <p:cNvSpPr>
            <a:spLocks/>
          </p:cNvSpPr>
          <p:nvPr/>
        </p:nvSpPr>
        <p:spPr bwMode="auto">
          <a:xfrm>
            <a:off x="5257800" y="2514600"/>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smtClean="0">
                <a:solidFill>
                  <a:schemeClr val="tx1"/>
                </a:solidFill>
                <a:latin typeface="Courier New" pitchFamily="49" charset="0"/>
                <a:cs typeface="Courier New" pitchFamily="49" charset="0"/>
                <a:sym typeface="Courier New Bold" charset="0"/>
              </a:rPr>
              <a:t>  </a:t>
            </a:r>
            <a:r>
              <a:rPr lang="en-US" sz="2400" dirty="0" err="1" smtClean="0">
                <a:solidFill>
                  <a:schemeClr val="tx1"/>
                </a:solidFill>
                <a:latin typeface="Courier New" pitchFamily="49" charset="0"/>
                <a:cs typeface="Courier New" pitchFamily="49" charset="0"/>
                <a:sym typeface="Courier New Bold" charset="0"/>
              </a:rPr>
              <a:t>goto</a:t>
            </a:r>
            <a:r>
              <a:rPr lang="en-US" sz="2400" dirty="0" smtClean="0">
                <a:solidFill>
                  <a:schemeClr val="tx1"/>
                </a:solidFill>
                <a:latin typeface="Courier New" pitchFamily="49" charset="0"/>
                <a:cs typeface="Courier New" pitchFamily="49" charset="0"/>
                <a:sym typeface="Courier New Bold" charset="0"/>
              </a:rPr>
              <a:t> </a:t>
            </a:r>
            <a:r>
              <a:rPr lang="en-US" sz="2400" dirty="0" smtClean="0">
                <a:solidFill>
                  <a:schemeClr val="tx1"/>
                </a:solidFill>
                <a:latin typeface="Courier New" pitchFamily="49" charset="0"/>
                <a:cs typeface="Courier New" pitchFamily="49" charset="0"/>
                <a:sym typeface="Courier New Bold Italic" charset="0"/>
              </a:rPr>
              <a:t>test</a:t>
            </a:r>
            <a:r>
              <a:rPr lang="en-US" sz="2400" dirty="0" smtClean="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smtClean="0">
                <a:solidFill>
                  <a:schemeClr val="tx1"/>
                </a:solidFill>
                <a:latin typeface="Courier New" pitchFamily="49" charset="0"/>
                <a:cs typeface="Courier New" pitchFamily="49" charset="0"/>
                <a:sym typeface="Courier New Bold" charset="0"/>
              </a:rPr>
              <a:t>test:</a:t>
            </a:r>
          </a:p>
          <a:p>
            <a:pPr algn="l"/>
            <a:r>
              <a:rPr lang="en-US" sz="2400" dirty="0" smtClean="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charset="0"/>
              </a:rPr>
              <a:t>if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3" name="AutoShape 11"/>
          <p:cNvSpPr>
            <a:spLocks/>
          </p:cNvSpPr>
          <p:nvPr/>
        </p:nvSpPr>
        <p:spPr bwMode="auto">
          <a:xfrm rot="16200000">
            <a:off x="3657600" y="3048000"/>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12406849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pcount_while</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smtClean="0">
                <a:solidFill>
                  <a:schemeClr val="tx1"/>
                </a:solidFill>
                <a:latin typeface="Courier New" pitchFamily="49" charset="0"/>
                <a:cs typeface="Courier New" pitchFamily="49" charset="0"/>
                <a:sym typeface="Courier New Bold" charset="0"/>
              </a:rPr>
              <a:t>  while (x) </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smtClean="0">
                <a:solidFill>
                  <a:schemeClr val="tx1"/>
                </a:solidFill>
                <a:latin typeface="Courier New" pitchFamily="49" charset="0"/>
                <a:cs typeface="Courier New" pitchFamily="49" charset="0"/>
                <a:sym typeface="Courier New Bold" charset="0"/>
              </a:rPr>
              <a:t>    x </a:t>
            </a:r>
            <a:r>
              <a:rPr lang="en-US" sz="1800" b="1" dirty="0">
                <a:solidFill>
                  <a:schemeClr val="tx1"/>
                </a:solidFill>
                <a:latin typeface="Courier New" pitchFamily="49" charset="0"/>
                <a:cs typeface="Courier New" pitchFamily="49" charset="0"/>
                <a:sym typeface="Courier New Bold" charset="0"/>
              </a:rPr>
              <a:t>&gt;&gt;= 1;</a:t>
            </a:r>
          </a:p>
          <a:p>
            <a:pPr algn="l"/>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  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Jump to Middle </a:t>
            </a:r>
            <a:r>
              <a:rPr lang="en-US" sz="2400" dirty="0">
                <a:solidFill>
                  <a:schemeClr val="tx1"/>
                </a:solidFill>
                <a:latin typeface="Calibri Bold" charset="0"/>
                <a:ea typeface="Calibri Bold" charset="0"/>
                <a:cs typeface="Calibri Bold" charset="0"/>
                <a:sym typeface="Calibri Bold" charset="0"/>
              </a:rPr>
              <a:t>Version</a:t>
            </a:r>
          </a:p>
        </p:txBody>
      </p:sp>
      <p:sp>
        <p:nvSpPr>
          <p:cNvPr id="54278" name="Rectangle 6"/>
          <p:cNvSpPr>
            <a:spLocks/>
          </p:cNvSpPr>
          <p:nvPr/>
        </p:nvSpPr>
        <p:spPr bwMode="auto">
          <a:xfrm>
            <a:off x="4797424"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pcount_goto_jtm</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result = 0</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goto</a:t>
            </a:r>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test</a:t>
            </a:r>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rgbClr val="CC0000"/>
                </a:solidFill>
                <a:latin typeface="Courier New" pitchFamily="49" charset="0"/>
                <a:cs typeface="Courier New" pitchFamily="49" charset="0"/>
                <a:sym typeface="Courier New Bold" charset="0"/>
              </a:rPr>
              <a:t> loop:</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a:t>
            </a:r>
            <a:r>
              <a:rPr lang="en-US" sz="1800" b="1" dirty="0">
                <a:solidFill>
                  <a:schemeClr val="tx1"/>
                </a:solidFill>
                <a:latin typeface="Courier New" pitchFamily="49" charset="0"/>
                <a:cs typeface="Courier New" pitchFamily="49" charset="0"/>
                <a:sym typeface="Courier New Bold" charset="0"/>
              </a:rPr>
              <a:t>&gt;&gt;= 1</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test:</a:t>
            </a:r>
            <a:endParaRPr lang="en-US" sz="1800" b="1" dirty="0">
              <a:solidFill>
                <a:srgbClr val="0000FF"/>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if(</a:t>
            </a:r>
            <a:r>
              <a:rPr lang="en-US" sz="1800" b="1" dirty="0">
                <a:solidFill>
                  <a:schemeClr val="tx1"/>
                </a:solidFill>
                <a:latin typeface="Courier New" pitchFamily="49" charset="0"/>
                <a:cs typeface="Courier New" pitchFamily="49" charset="0"/>
                <a:sym typeface="Courier New Bold" charset="0"/>
              </a:rPr>
              <a:t>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smtClean="0"/>
              <a:t>While </a:t>
            </a:r>
            <a:r>
              <a:rPr lang="en-US" dirty="0"/>
              <a:t>Loop </a:t>
            </a:r>
            <a:r>
              <a:rPr lang="en-US" dirty="0" smtClean="0"/>
              <a:t>Example #1</a:t>
            </a:r>
            <a:endParaRPr lang="en-US" dirty="0"/>
          </a:p>
        </p:txBody>
      </p:sp>
      <p:sp>
        <p:nvSpPr>
          <p:cNvPr id="54280" name="Rectangle 8"/>
          <p:cNvSpPr>
            <a:spLocks noGrp="1" noChangeArrowheads="1"/>
          </p:cNvSpPr>
          <p:nvPr>
            <p:ph type="body" idx="1"/>
          </p:nvPr>
        </p:nvSpPr>
        <p:spPr>
          <a:xfrm>
            <a:off x="381000" y="5118100"/>
            <a:ext cx="8382000" cy="1282700"/>
          </a:xfrm>
          <a:ln/>
        </p:spPr>
        <p:txBody>
          <a:bodyPr/>
          <a:lstStyle/>
          <a:p>
            <a:r>
              <a:rPr lang="en-US" dirty="0" smtClean="0"/>
              <a:t>Compare to do-while version of function</a:t>
            </a:r>
          </a:p>
          <a:p>
            <a:r>
              <a:rPr lang="en-US" dirty="0" smtClean="0"/>
              <a:t>Initial </a:t>
            </a:r>
            <a:r>
              <a:rPr lang="en-US" dirty="0" err="1" smtClean="0"/>
              <a:t>goto</a:t>
            </a:r>
            <a:r>
              <a:rPr lang="en-US" dirty="0" smtClean="0"/>
              <a:t> starts loop at test</a:t>
            </a:r>
            <a:endParaRPr lang="en-US" dirty="0"/>
          </a:p>
        </p:txBody>
      </p:sp>
    </p:spTree>
    <p:extLst>
      <p:ext uri="{BB962C8B-B14F-4D97-AF65-F5344CB8AC3E}">
        <p14:creationId xmlns:p14="http://schemas.microsoft.com/office/powerpoint/2010/main" val="387297808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p:cNvSpPr>
          <p:nvPr/>
        </p:nvSpPr>
        <p:spPr bwMode="auto">
          <a:xfrm>
            <a:off x="533400" y="1524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While version</a:t>
            </a:r>
          </a:p>
        </p:txBody>
      </p:sp>
      <p:sp>
        <p:nvSpPr>
          <p:cNvPr id="59396" name="Rectangle 4"/>
          <p:cNvSpPr>
            <a:spLocks/>
          </p:cNvSpPr>
          <p:nvPr/>
        </p:nvSpPr>
        <p:spPr bwMode="auto">
          <a:xfrm>
            <a:off x="609600" y="2006601"/>
            <a:ext cx="2514600" cy="8001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while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cs typeface="Courier New" pitchFamily="49" charset="0"/>
                <a:sym typeface="Courier New Bold" charset="0"/>
              </a:rPr>
              <a:t>Body</a:t>
            </a:r>
            <a:endParaRPr lang="en-US" sz="2400" i="1" dirty="0">
              <a:solidFill>
                <a:schemeClr val="tx1"/>
              </a:solidFill>
              <a:latin typeface="+mj-lt"/>
              <a:cs typeface="Courier New" pitchFamily="49" charset="0"/>
              <a:sym typeface="Courier New Bold" charset="0"/>
            </a:endParaRPr>
          </a:p>
        </p:txBody>
      </p:sp>
      <p:sp>
        <p:nvSpPr>
          <p:cNvPr id="59397" name="Rectangle 5"/>
          <p:cNvSpPr>
            <a:spLocks/>
          </p:cNvSpPr>
          <p:nvPr/>
        </p:nvSpPr>
        <p:spPr bwMode="auto">
          <a:xfrm>
            <a:off x="533400" y="3687764"/>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Do-While Version</a:t>
            </a:r>
          </a:p>
        </p:txBody>
      </p:sp>
      <p:sp>
        <p:nvSpPr>
          <p:cNvPr id="59398" name="Rectangle 6"/>
          <p:cNvSpPr>
            <a:spLocks/>
          </p:cNvSpPr>
          <p:nvPr/>
        </p:nvSpPr>
        <p:spPr bwMode="auto">
          <a:xfrm>
            <a:off x="457200" y="4106863"/>
            <a:ext cx="3048000" cy="2205037"/>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 </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do</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while(</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done:</a:t>
            </a:r>
          </a:p>
        </p:txBody>
      </p:sp>
      <p:sp>
        <p:nvSpPr>
          <p:cNvPr id="59399" name="Rectangle 7"/>
          <p:cNvSpPr>
            <a:spLocks noGrp="1" noChangeArrowheads="1"/>
          </p:cNvSpPr>
          <p:nvPr>
            <p:ph type="title"/>
          </p:nvPr>
        </p:nvSpPr>
        <p:spPr>
          <a:ln/>
        </p:spPr>
        <p:txBody>
          <a:bodyPr/>
          <a:lstStyle/>
          <a:p>
            <a:pPr marL="119063" indent="-119063"/>
            <a:r>
              <a:rPr lang="en-US" dirty="0"/>
              <a:t>General “While” </a:t>
            </a:r>
            <a:r>
              <a:rPr lang="en-US" dirty="0" smtClean="0"/>
              <a:t>Translation #2</a:t>
            </a:r>
            <a:endParaRPr lang="en-US" dirty="0"/>
          </a:p>
        </p:txBody>
      </p:sp>
      <p:sp>
        <p:nvSpPr>
          <p:cNvPr id="2" name="Content Placeholder 1"/>
          <p:cNvSpPr>
            <a:spLocks noGrp="1"/>
          </p:cNvSpPr>
          <p:nvPr>
            <p:ph idx="1"/>
          </p:nvPr>
        </p:nvSpPr>
        <p:spPr>
          <a:xfrm>
            <a:off x="4267200" y="1752600"/>
            <a:ext cx="4419600" cy="3992563"/>
          </a:xfrm>
        </p:spPr>
        <p:txBody>
          <a:bodyPr/>
          <a:lstStyle/>
          <a:p>
            <a:r>
              <a:rPr lang="en-US" dirty="0" smtClean="0"/>
              <a:t>“Do-while” conversion</a:t>
            </a:r>
          </a:p>
          <a:p>
            <a:r>
              <a:rPr lang="en-US" dirty="0" smtClean="0"/>
              <a:t>Used with </a:t>
            </a:r>
            <a:r>
              <a:rPr lang="en-US" b="1" dirty="0" smtClean="0">
                <a:latin typeface="Courier New"/>
                <a:cs typeface="Courier New"/>
              </a:rPr>
              <a:t>–O1</a:t>
            </a:r>
            <a:endParaRPr lang="en-US" b="1" dirty="0">
              <a:latin typeface="Courier New"/>
              <a:cs typeface="Courier New"/>
            </a:endParaRPr>
          </a:p>
        </p:txBody>
      </p:sp>
      <p:sp>
        <p:nvSpPr>
          <p:cNvPr id="59400" name="Rectangle 8"/>
          <p:cNvSpPr>
            <a:spLocks/>
          </p:cNvSpPr>
          <p:nvPr/>
        </p:nvSpPr>
        <p:spPr bwMode="auto">
          <a:xfrm>
            <a:off x="5257800" y="3352800"/>
            <a:ext cx="29083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Goto Version</a:t>
            </a:r>
          </a:p>
        </p:txBody>
      </p:sp>
      <p:sp>
        <p:nvSpPr>
          <p:cNvPr id="59401" name="Rectangle 9"/>
          <p:cNvSpPr>
            <a:spLocks/>
          </p:cNvSpPr>
          <p:nvPr/>
        </p:nvSpPr>
        <p:spPr bwMode="auto">
          <a:xfrm>
            <a:off x="5334000" y="3771899"/>
            <a:ext cx="3429000" cy="2624138"/>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2400" dirty="0">
                <a:solidFill>
                  <a:schemeClr val="tx1"/>
                </a:solidFill>
                <a:latin typeface="Courier New" pitchFamily="49" charset="0"/>
                <a:cs typeface="Courier New" pitchFamily="49" charset="0"/>
                <a:sym typeface="Courier New Bold" charset="0"/>
              </a:rPr>
              <a:t>  if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done</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loop:</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000" i="1" dirty="0">
                <a:solidFill>
                  <a:schemeClr val="tx1"/>
                </a:solidFill>
                <a:latin typeface="+mj-lt"/>
                <a:ea typeface="Calibri Bold Italic" charset="0"/>
                <a:cs typeface="Courier New" pitchFamily="49" charset="0"/>
                <a:sym typeface="Calibri Bold Italic" charset="0"/>
              </a:rPr>
              <a:t>Body</a:t>
            </a:r>
            <a:endParaRPr lang="en-US" sz="3200" i="1" dirty="0">
              <a:solidFill>
                <a:schemeClr val="tx1"/>
              </a:solidFill>
              <a:latin typeface="+mj-lt"/>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if (</a:t>
            </a:r>
            <a:r>
              <a:rPr lang="en-US" sz="2000" i="1" dirty="0">
                <a:solidFill>
                  <a:schemeClr val="tx1"/>
                </a:solidFill>
                <a:latin typeface="+mj-lt"/>
                <a:ea typeface="Calibri Bold Italic" charset="0"/>
                <a:cs typeface="Courier New" pitchFamily="49" charset="0"/>
                <a:sym typeface="Calibri Bold Italic" charset="0"/>
              </a:rPr>
              <a:t>Test</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charset="0"/>
              </a:rPr>
              <a:t>    </a:t>
            </a:r>
            <a:r>
              <a:rPr lang="en-US" sz="2400" dirty="0" err="1">
                <a:solidFill>
                  <a:schemeClr val="tx1"/>
                </a:solidFill>
                <a:latin typeface="Courier New" pitchFamily="49" charset="0"/>
                <a:cs typeface="Courier New" pitchFamily="49" charset="0"/>
                <a:sym typeface="Courier New Bold" charset="0"/>
              </a:rPr>
              <a:t>goto</a:t>
            </a:r>
            <a:r>
              <a:rPr lang="en-US" sz="2400" dirty="0">
                <a:solidFill>
                  <a:schemeClr val="tx1"/>
                </a:solidFill>
                <a:latin typeface="Courier New" pitchFamily="49" charset="0"/>
                <a:cs typeface="Courier New" pitchFamily="49" charset="0"/>
                <a:sym typeface="Courier New Bold" charset="0"/>
              </a:rPr>
              <a:t> </a:t>
            </a:r>
            <a:r>
              <a:rPr lang="en-US" sz="2400" dirty="0">
                <a:solidFill>
                  <a:schemeClr val="tx1"/>
                </a:solidFill>
                <a:latin typeface="Courier New" pitchFamily="49" charset="0"/>
                <a:cs typeface="Courier New" pitchFamily="49" charset="0"/>
                <a:sym typeface="Courier New Bold Italic" charset="0"/>
              </a:rPr>
              <a:t>loop</a:t>
            </a:r>
            <a:r>
              <a:rPr lang="en-US" sz="2400" dirty="0">
                <a:solidFill>
                  <a:schemeClr val="tx1"/>
                </a:solidFill>
                <a:latin typeface="Courier New" pitchFamily="49" charset="0"/>
                <a:cs typeface="Courier New" pitchFamily="49" charset="0"/>
                <a:sym typeface="Courier New Bold" charset="0"/>
              </a:rPr>
              <a:t>;</a:t>
            </a:r>
            <a:endParaRPr lang="en-US" sz="3200" dirty="0">
              <a:solidFill>
                <a:schemeClr val="tx1"/>
              </a:solidFill>
              <a:latin typeface="Courier New" pitchFamily="49" charset="0"/>
              <a:ea typeface="Lucida Grande" charset="0"/>
              <a:cs typeface="Courier New" pitchFamily="49" charset="0"/>
              <a:sym typeface="Arial Narrow Bold" charset="0"/>
            </a:endParaRPr>
          </a:p>
          <a:p>
            <a:pPr algn="l"/>
            <a:r>
              <a:rPr lang="en-US" sz="2400" dirty="0">
                <a:solidFill>
                  <a:schemeClr val="tx1"/>
                </a:solidFill>
                <a:latin typeface="Courier New" pitchFamily="49" charset="0"/>
                <a:cs typeface="Courier New" pitchFamily="49" charset="0"/>
                <a:sym typeface="Courier New Bold Italic" charset="0"/>
              </a:rPr>
              <a:t>done:</a:t>
            </a:r>
          </a:p>
        </p:txBody>
      </p:sp>
      <p:sp>
        <p:nvSpPr>
          <p:cNvPr id="59402" name="AutoShape 10"/>
          <p:cNvSpPr>
            <a:spLocks/>
          </p:cNvSpPr>
          <p:nvPr/>
        </p:nvSpPr>
        <p:spPr bwMode="auto">
          <a:xfrm>
            <a:off x="1371600" y="2878138"/>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
        <p:nvSpPr>
          <p:cNvPr id="59403" name="AutoShape 11"/>
          <p:cNvSpPr>
            <a:spLocks/>
          </p:cNvSpPr>
          <p:nvPr/>
        </p:nvSpPr>
        <p:spPr bwMode="auto">
          <a:xfrm rot="16200000">
            <a:off x="4038600" y="4178301"/>
            <a:ext cx="762000" cy="1524000"/>
          </a:xfrm>
          <a:custGeom>
            <a:avLst/>
            <a:gdLst>
              <a:gd name="T0" fmla="*/ 10800 w 21600"/>
              <a:gd name="T1" fmla="*/ 10800 h 21600"/>
            </a:gdLst>
            <a:ahLst/>
            <a:cxnLst>
              <a:cxn ang="0">
                <a:pos x="T0" y="T1"/>
              </a:cxn>
            </a:cxnLst>
            <a:rect l="0" t="0" r="r" b="b"/>
            <a:pathLst>
              <a:path w="21600" h="21600">
                <a:moveTo>
                  <a:pt x="0" y="16200"/>
                </a:moveTo>
                <a:lnTo>
                  <a:pt x="5400" y="16200"/>
                </a:lnTo>
                <a:lnTo>
                  <a:pt x="5400" y="0"/>
                </a:lnTo>
                <a:lnTo>
                  <a:pt x="16200" y="0"/>
                </a:lnTo>
                <a:lnTo>
                  <a:pt x="16200" y="16200"/>
                </a:lnTo>
                <a:lnTo>
                  <a:pt x="21600" y="16200"/>
                </a:lnTo>
                <a:lnTo>
                  <a:pt x="10800" y="21600"/>
                </a:lnTo>
                <a:close/>
                <a:moveTo>
                  <a:pt x="0" y="16200"/>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41066583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p:cNvSpPr>
          <p:nvPr/>
        </p:nvSpPr>
        <p:spPr bwMode="auto">
          <a:xfrm>
            <a:off x="457200" y="14478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a:solidFill>
                  <a:schemeClr val="tx1"/>
                </a:solidFill>
                <a:latin typeface="Calibri Bold" charset="0"/>
                <a:ea typeface="Calibri Bold" charset="0"/>
                <a:cs typeface="Calibri Bold" charset="0"/>
                <a:sym typeface="Calibri Bold" charset="0"/>
              </a:rPr>
              <a:t>C Code</a:t>
            </a:r>
          </a:p>
        </p:txBody>
      </p:sp>
      <p:sp>
        <p:nvSpPr>
          <p:cNvPr id="54276" name="Rectangle 4"/>
          <p:cNvSpPr>
            <a:spLocks/>
          </p:cNvSpPr>
          <p:nvPr/>
        </p:nvSpPr>
        <p:spPr bwMode="auto">
          <a:xfrm>
            <a:off x="530225" y="1863724"/>
            <a:ext cx="3736976" cy="2632076"/>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pcount_while</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smtClean="0">
                <a:solidFill>
                  <a:schemeClr val="tx1"/>
                </a:solidFill>
                <a:latin typeface="Courier New" pitchFamily="49" charset="0"/>
                <a:cs typeface="Courier New" pitchFamily="49" charset="0"/>
                <a:sym typeface="Courier New Bold" charset="0"/>
              </a:rPr>
              <a:t>  while (x) </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smtClean="0">
                <a:solidFill>
                  <a:schemeClr val="tx1"/>
                </a:solidFill>
                <a:latin typeface="Courier New" pitchFamily="49" charset="0"/>
                <a:cs typeface="Courier New" pitchFamily="49" charset="0"/>
                <a:sym typeface="Courier New Bold" charset="0"/>
              </a:rPr>
              <a:t>    x </a:t>
            </a:r>
            <a:r>
              <a:rPr lang="en-US" sz="1800" b="1" dirty="0">
                <a:solidFill>
                  <a:schemeClr val="tx1"/>
                </a:solidFill>
                <a:latin typeface="Courier New" pitchFamily="49" charset="0"/>
                <a:cs typeface="Courier New" pitchFamily="49" charset="0"/>
                <a:sym typeface="Courier New Bold" charset="0"/>
              </a:rPr>
              <a:t>&gt;&gt;= 1;</a:t>
            </a:r>
          </a:p>
          <a:p>
            <a:pPr algn="l"/>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  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7" name="Rectangle 5"/>
          <p:cNvSpPr>
            <a:spLocks/>
          </p:cNvSpPr>
          <p:nvPr/>
        </p:nvSpPr>
        <p:spPr bwMode="auto">
          <a:xfrm>
            <a:off x="4724400" y="1447800"/>
            <a:ext cx="23114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smtClean="0">
                <a:solidFill>
                  <a:schemeClr val="tx1"/>
                </a:solidFill>
                <a:latin typeface="Calibri Bold" charset="0"/>
                <a:ea typeface="Calibri Bold" charset="0"/>
                <a:cs typeface="Calibri Bold" charset="0"/>
                <a:sym typeface="Calibri Bold" charset="0"/>
              </a:rPr>
              <a:t>Do-While Version</a:t>
            </a:r>
            <a:endParaRPr lang="en-US" sz="2400" dirty="0">
              <a:solidFill>
                <a:schemeClr val="tx1"/>
              </a:solidFill>
              <a:latin typeface="Calibri Bold" charset="0"/>
              <a:ea typeface="Calibri Bold" charset="0"/>
              <a:cs typeface="Calibri Bold" charset="0"/>
              <a:sym typeface="Calibri Bold" charset="0"/>
            </a:endParaRPr>
          </a:p>
        </p:txBody>
      </p:sp>
      <p:sp>
        <p:nvSpPr>
          <p:cNvPr id="54278" name="Rectangle 6"/>
          <p:cNvSpPr>
            <a:spLocks/>
          </p:cNvSpPr>
          <p:nvPr/>
        </p:nvSpPr>
        <p:spPr bwMode="auto">
          <a:xfrm>
            <a:off x="4797424" y="1863724"/>
            <a:ext cx="4041775" cy="3165476"/>
          </a:xfrm>
          <a:prstGeom prst="rect">
            <a:avLst/>
          </a:prstGeom>
          <a:solidFill>
            <a:srgbClr val="D5F1CF"/>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pcount_goto_dw</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 {</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result = 0</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if (!x) </a:t>
            </a:r>
            <a:r>
              <a:rPr lang="en-US" sz="1800" b="1" dirty="0" err="1" smtClean="0">
                <a:solidFill>
                  <a:schemeClr val="tx1"/>
                </a:solidFill>
                <a:latin typeface="Courier New" pitchFamily="49" charset="0"/>
                <a:cs typeface="Courier New" pitchFamily="49" charset="0"/>
                <a:sym typeface="Courier New Bold" charset="0"/>
              </a:rPr>
              <a:t>goto</a:t>
            </a:r>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done</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rgbClr val="CC0000"/>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result </a:t>
            </a:r>
            <a:r>
              <a:rPr lang="en-US" sz="1800" b="1" dirty="0">
                <a:solidFill>
                  <a:schemeClr val="tx1"/>
                </a:solidFill>
                <a:latin typeface="Courier New" pitchFamily="49" charset="0"/>
                <a:cs typeface="Courier New" pitchFamily="49" charset="0"/>
                <a:sym typeface="Courier New Bold" charset="0"/>
              </a:rPr>
              <a:t>+= x &amp; 0x1;</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x </a:t>
            </a:r>
            <a:r>
              <a:rPr lang="en-US" sz="1800" b="1" dirty="0">
                <a:solidFill>
                  <a:schemeClr val="tx1"/>
                </a:solidFill>
                <a:latin typeface="Courier New" pitchFamily="49" charset="0"/>
                <a:cs typeface="Courier New" pitchFamily="49" charset="0"/>
                <a:sym typeface="Courier New Bold" charset="0"/>
              </a:rPr>
              <a:t>&gt;&gt;= 1</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if(</a:t>
            </a:r>
            <a:r>
              <a:rPr lang="en-US" sz="1800" b="1" dirty="0">
                <a:solidFill>
                  <a:schemeClr val="tx1"/>
                </a:solidFill>
                <a:latin typeface="Courier New" pitchFamily="49" charset="0"/>
                <a:cs typeface="Courier New" pitchFamily="49" charset="0"/>
                <a:sym typeface="Courier New Bold" charset="0"/>
              </a:rPr>
              <a:t>x) </a:t>
            </a:r>
            <a:r>
              <a:rPr lang="en-US" sz="1800" b="1" dirty="0" err="1">
                <a:solidFill>
                  <a:schemeClr val="tx1"/>
                </a:solidFill>
                <a:latin typeface="Courier New" pitchFamily="49" charset="0"/>
                <a:cs typeface="Courier New" pitchFamily="49" charset="0"/>
                <a:sym typeface="Courier New Bold" charset="0"/>
              </a:rPr>
              <a:t>goto</a:t>
            </a:r>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CC0000"/>
                </a:solidFill>
                <a:latin typeface="Courier New" pitchFamily="49" charset="0"/>
                <a:cs typeface="Courier New" pitchFamily="49" charset="0"/>
                <a:sym typeface="Courier New Bold" charset="0"/>
              </a:rPr>
              <a:t>loop</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done:</a:t>
            </a:r>
            <a:endParaRPr lang="en-US" sz="1800" b="1" dirty="0">
              <a:solidFill>
                <a:srgbClr val="0000FF"/>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54279" name="Rectangle 7"/>
          <p:cNvSpPr>
            <a:spLocks noGrp="1" noChangeArrowheads="1"/>
          </p:cNvSpPr>
          <p:nvPr>
            <p:ph type="title"/>
          </p:nvPr>
        </p:nvSpPr>
        <p:spPr>
          <a:ln/>
        </p:spPr>
        <p:txBody>
          <a:bodyPr/>
          <a:lstStyle/>
          <a:p>
            <a:pPr marL="119063" indent="-119063"/>
            <a:r>
              <a:rPr lang="en-US" dirty="0" smtClean="0"/>
              <a:t>While </a:t>
            </a:r>
            <a:r>
              <a:rPr lang="en-US" dirty="0"/>
              <a:t>Loop </a:t>
            </a:r>
            <a:r>
              <a:rPr lang="en-US" dirty="0" smtClean="0"/>
              <a:t>Example #2</a:t>
            </a:r>
            <a:endParaRPr lang="en-US" dirty="0"/>
          </a:p>
        </p:txBody>
      </p:sp>
      <p:sp>
        <p:nvSpPr>
          <p:cNvPr id="54280" name="Rectangle 8"/>
          <p:cNvSpPr>
            <a:spLocks noGrp="1" noChangeArrowheads="1"/>
          </p:cNvSpPr>
          <p:nvPr>
            <p:ph type="body" idx="1"/>
          </p:nvPr>
        </p:nvSpPr>
        <p:spPr>
          <a:xfrm>
            <a:off x="381000" y="5118100"/>
            <a:ext cx="8382000" cy="1282700"/>
          </a:xfrm>
          <a:ln/>
        </p:spPr>
        <p:txBody>
          <a:bodyPr/>
          <a:lstStyle/>
          <a:p>
            <a:r>
              <a:rPr lang="en-US" dirty="0" smtClean="0"/>
              <a:t>Compare to do-while version of function</a:t>
            </a:r>
          </a:p>
          <a:p>
            <a:r>
              <a:rPr lang="en-US" dirty="0" smtClean="0"/>
              <a:t>Initial conditional guards entrance to loop</a:t>
            </a:r>
            <a:endParaRPr lang="en-US" dirty="0"/>
          </a:p>
        </p:txBody>
      </p:sp>
    </p:spTree>
    <p:extLst>
      <p:ext uri="{BB962C8B-B14F-4D97-AF65-F5344CB8AC3E}">
        <p14:creationId xmlns:p14="http://schemas.microsoft.com/office/powerpoint/2010/main" val="206315047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a:t>
            </a:r>
            <a:r>
              <a:rPr lang="en-US" dirty="0" smtClean="0"/>
              <a:t>Form</a:t>
            </a:r>
            <a:endParaRPr lang="en-US" dirty="0"/>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000" i="1" dirty="0" err="1"/>
              <a:t>Init</a:t>
            </a:r>
            <a:r>
              <a:rPr lang="en-US" sz="2400" dirty="0">
                <a:latin typeface="Courier New" charset="0"/>
              </a:rPr>
              <a:t>; </a:t>
            </a:r>
            <a:r>
              <a:rPr lang="en-US" sz="2000" i="1" dirty="0"/>
              <a:t>Test</a:t>
            </a:r>
            <a:r>
              <a:rPr lang="en-US" sz="2400" dirty="0">
                <a:latin typeface="Courier New" charset="0"/>
              </a:rPr>
              <a:t>; </a:t>
            </a:r>
            <a:r>
              <a:rPr lang="en-US" sz="2000" i="1" dirty="0"/>
              <a:t>Update </a:t>
            </a:r>
            <a:r>
              <a:rPr lang="en-US" sz="2400" dirty="0">
                <a:latin typeface="Courier New" charset="0"/>
              </a:rPr>
              <a:t>)</a:t>
            </a:r>
          </a:p>
          <a:p>
            <a:pPr>
              <a:lnSpc>
                <a:spcPct val="100000"/>
              </a:lnSpc>
              <a:spcBef>
                <a:spcPct val="50000"/>
              </a:spcBef>
            </a:pPr>
            <a:r>
              <a:rPr lang="en-US" sz="2400" dirty="0">
                <a:latin typeface="Courier New" charset="0"/>
              </a:rPr>
              <a:t>    </a:t>
            </a:r>
            <a:r>
              <a:rPr lang="en-US" sz="2000" i="1" dirty="0"/>
              <a:t>Body</a:t>
            </a:r>
            <a:endParaRPr lang="en-US" sz="2400" i="1" dirty="0"/>
          </a:p>
        </p:txBody>
      </p:sp>
      <p:sp>
        <p:nvSpPr>
          <p:cNvPr id="12" name="Rectangle 5"/>
          <p:cNvSpPr>
            <a:spLocks noChangeArrowheads="1"/>
          </p:cNvSpPr>
          <p:nvPr/>
        </p:nvSpPr>
        <p:spPr bwMode="auto">
          <a:xfrm>
            <a:off x="381000" y="1143000"/>
            <a:ext cx="3448050" cy="412750"/>
          </a:xfrm>
          <a:prstGeom prst="rect">
            <a:avLst/>
          </a:prstGeom>
          <a:noFill/>
          <a:ln w="12700">
            <a:noFill/>
            <a:miter lim="800000"/>
            <a:headEnd/>
            <a:tailEnd/>
          </a:ln>
          <a:effectLst/>
        </p:spPr>
        <p:txBody>
          <a:bodyPr lIns="90487" tIns="44450" rIns="90487" bIns="44450"/>
          <a:lstStyle/>
          <a:p>
            <a:pPr marL="223838" indent="-223838" algn="ctr" defTabSz="895350">
              <a:spcBef>
                <a:spcPct val="30000"/>
              </a:spcBef>
            </a:pPr>
            <a:r>
              <a:rPr lang="en-US" sz="2400" dirty="0">
                <a:solidFill>
                  <a:schemeClr val="tx2"/>
                </a:solidFill>
                <a:latin typeface="+mj-lt"/>
                <a:cs typeface="Calibri"/>
              </a:rPr>
              <a:t>General Form</a:t>
            </a:r>
          </a:p>
          <a:p>
            <a:pPr marL="223838" indent="-223838" algn="ctr" defTabSz="895350">
              <a:lnSpc>
                <a:spcPct val="100000"/>
              </a:lnSpc>
            </a:pPr>
            <a:endParaRPr lang="en-US" sz="2400" dirty="0">
              <a:solidFill>
                <a:schemeClr val="tx2"/>
              </a:solidFill>
              <a:latin typeface="+mj-lt"/>
              <a:cs typeface="Calibri"/>
            </a:endParaRPr>
          </a:p>
        </p:txBody>
      </p:sp>
      <p:sp>
        <p:nvSpPr>
          <p:cNvPr id="24" name="Rectangle 4"/>
          <p:cNvSpPr>
            <a:spLocks/>
          </p:cNvSpPr>
          <p:nvPr/>
        </p:nvSpPr>
        <p:spPr bwMode="auto">
          <a:xfrm>
            <a:off x="381000" y="2819400"/>
            <a:ext cx="4495800" cy="3962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#define WSIZE 8*</a:t>
            </a:r>
            <a:r>
              <a:rPr lang="en-US" sz="1800" b="1" dirty="0" err="1">
                <a:solidFill>
                  <a:schemeClr val="tx1"/>
                </a:solidFill>
                <a:latin typeface="Courier New" pitchFamily="49" charset="0"/>
                <a:cs typeface="Courier New" pitchFamily="49" charset="0"/>
                <a:sym typeface="Courier New Bold" charset="0"/>
              </a:rPr>
              <a:t>sizeof</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int</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pcount_for</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size_t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for </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unsigned </a:t>
            </a:r>
            <a:r>
              <a:rPr lang="en-US" sz="1800" b="1" dirty="0">
                <a:solidFill>
                  <a:schemeClr val="tx1"/>
                </a:solidFill>
                <a:latin typeface="Courier New" pitchFamily="49" charset="0"/>
                <a:cs typeface="Courier New" pitchFamily="49" charset="0"/>
                <a:sym typeface="Courier New Bold" charset="0"/>
              </a:rPr>
              <a:t>bit = </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(x </a:t>
            </a:r>
            <a:r>
              <a:rPr lang="en-US" sz="1800" b="1" dirty="0">
                <a:solidFill>
                  <a:schemeClr val="tx1"/>
                </a:solidFill>
                <a:latin typeface="Courier New" pitchFamily="49" charset="0"/>
                <a:cs typeface="Courier New" pitchFamily="49" charset="0"/>
                <a:sym typeface="Courier New Bold" charset="0"/>
              </a:rPr>
              <a:t>&gt;&gt;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&amp; 0x1;</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result </a:t>
            </a:r>
            <a:r>
              <a:rPr lang="en-US" sz="1800" b="1" dirty="0">
                <a:solidFill>
                  <a:schemeClr val="tx1"/>
                </a:solidFill>
                <a:latin typeface="Courier New" pitchFamily="49" charset="0"/>
                <a:cs typeface="Courier New" pitchFamily="49" charset="0"/>
                <a:sym typeface="Courier New Bold" charset="0"/>
              </a:rPr>
              <a:t>+= bit;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5" name="Rectangle 4"/>
          <p:cNvSpPr>
            <a:spLocks/>
          </p:cNvSpPr>
          <p:nvPr/>
        </p:nvSpPr>
        <p:spPr bwMode="auto">
          <a:xfrm>
            <a:off x="5181600" y="1295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5181600" y="22098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5181600" y="32004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5029200" y="4191000"/>
            <a:ext cx="4114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unsigned </a:t>
            </a:r>
            <a:r>
              <a:rPr lang="en-US" sz="1800" b="1" dirty="0">
                <a:solidFill>
                  <a:schemeClr val="tx1"/>
                </a:solidFill>
                <a:latin typeface="Courier New" pitchFamily="49" charset="0"/>
                <a:cs typeface="Courier New" pitchFamily="49" charset="0"/>
                <a:sym typeface="Courier New Bold" charset="0"/>
              </a:rPr>
              <a:t>bit </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(x </a:t>
            </a:r>
            <a:r>
              <a:rPr lang="en-US" sz="1800" b="1" dirty="0">
                <a:solidFill>
                  <a:schemeClr val="tx1"/>
                </a:solidFill>
                <a:latin typeface="Courier New" pitchFamily="49" charset="0"/>
                <a:cs typeface="Courier New" pitchFamily="49" charset="0"/>
                <a:sym typeface="Courier New Bold" charset="0"/>
              </a:rPr>
              <a:t>&gt;&gt;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&amp; 0x1;</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result </a:t>
            </a:r>
            <a:r>
              <a:rPr lang="en-US" sz="1800" b="1" dirty="0">
                <a:solidFill>
                  <a:schemeClr val="tx1"/>
                </a:solidFill>
                <a:latin typeface="Courier New" pitchFamily="49" charset="0"/>
                <a:cs typeface="Courier New" pitchFamily="49" charset="0"/>
                <a:sym typeface="Courier New Bold" charset="0"/>
              </a:rPr>
              <a:t>+= bit</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5238750" y="838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Init</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
        <p:nvSpPr>
          <p:cNvPr id="30" name="Rectangle 5"/>
          <p:cNvSpPr>
            <a:spLocks noChangeArrowheads="1"/>
          </p:cNvSpPr>
          <p:nvPr/>
        </p:nvSpPr>
        <p:spPr bwMode="auto">
          <a:xfrm>
            <a:off x="5238750" y="17970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Test</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
        <p:nvSpPr>
          <p:cNvPr id="31" name="Rectangle 5"/>
          <p:cNvSpPr>
            <a:spLocks noChangeArrowheads="1"/>
          </p:cNvSpPr>
          <p:nvPr/>
        </p:nvSpPr>
        <p:spPr bwMode="auto">
          <a:xfrm>
            <a:off x="5257800" y="27876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Update</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
        <p:nvSpPr>
          <p:cNvPr id="32" name="Rectangle 5"/>
          <p:cNvSpPr>
            <a:spLocks noChangeArrowheads="1"/>
          </p:cNvSpPr>
          <p:nvPr/>
        </p:nvSpPr>
        <p:spPr bwMode="auto">
          <a:xfrm>
            <a:off x="5276850" y="37782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Body</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Tree>
    <p:extLst>
      <p:ext uri="{BB962C8B-B14F-4D97-AF65-F5344CB8AC3E}">
        <p14:creationId xmlns:p14="http://schemas.microsoft.com/office/powerpoint/2010/main" val="206066088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smtClean="0"/>
              <a:t>“For” </a:t>
            </a:r>
            <a:r>
              <a:rPr lang="en-US" dirty="0"/>
              <a:t>Loop </a:t>
            </a:r>
            <a:r>
              <a:rPr lang="en-US" dirty="0" smtClean="0">
                <a:sym typeface="Wingdings" pitchFamily="2" charset="2"/>
              </a:rPr>
              <a:t> While Loop</a:t>
            </a:r>
            <a:endParaRPr lang="en-US" dirty="0"/>
          </a:p>
        </p:txBody>
      </p:sp>
      <p:sp>
        <p:nvSpPr>
          <p:cNvPr id="11" name="Rectangle 3"/>
          <p:cNvSpPr>
            <a:spLocks noChangeArrowheads="1"/>
          </p:cNvSpPr>
          <p:nvPr/>
        </p:nvSpPr>
        <p:spPr bwMode="auto">
          <a:xfrm>
            <a:off x="381000" y="1676400"/>
            <a:ext cx="4419600" cy="1013098"/>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nSpc>
                <a:spcPct val="100000"/>
              </a:lnSpc>
              <a:spcBef>
                <a:spcPct val="50000"/>
              </a:spcBef>
            </a:pPr>
            <a:r>
              <a:rPr lang="en-US" sz="2400" dirty="0">
                <a:latin typeface="Courier New" charset="0"/>
              </a:rPr>
              <a:t>for (</a:t>
            </a:r>
            <a:r>
              <a:rPr lang="en-US" sz="2000" i="1" dirty="0">
                <a:latin typeface="+mj-lt"/>
              </a:rPr>
              <a:t>Init</a:t>
            </a:r>
            <a:r>
              <a:rPr lang="en-US" sz="2400" dirty="0">
                <a:latin typeface="Courier New" charset="0"/>
              </a:rPr>
              <a:t>; </a:t>
            </a:r>
            <a:r>
              <a:rPr lang="en-US" sz="2000" i="1" dirty="0">
                <a:latin typeface="+mj-lt"/>
              </a:rPr>
              <a:t>Test</a:t>
            </a:r>
            <a:r>
              <a:rPr lang="en-US" sz="2400" dirty="0">
                <a:latin typeface="Courier New" charset="0"/>
              </a:rPr>
              <a:t>; </a:t>
            </a:r>
            <a:r>
              <a:rPr lang="en-US" sz="2000" i="1" dirty="0">
                <a:latin typeface="+mj-lt"/>
              </a:rPr>
              <a:t>Update</a:t>
            </a:r>
            <a:r>
              <a:rPr lang="en-US" sz="2000" i="1" dirty="0"/>
              <a:t> </a:t>
            </a:r>
            <a:r>
              <a:rPr lang="en-US" sz="2400" dirty="0">
                <a:latin typeface="Courier New" charset="0"/>
              </a:rPr>
              <a:t>)</a:t>
            </a:r>
          </a:p>
          <a:p>
            <a:pPr>
              <a:lnSpc>
                <a:spcPct val="100000"/>
              </a:lnSpc>
              <a:spcBef>
                <a:spcPct val="50000"/>
              </a:spcBef>
            </a:pPr>
            <a:r>
              <a:rPr lang="en-US" sz="2400" dirty="0">
                <a:latin typeface="Courier New" charset="0"/>
              </a:rPr>
              <a:t>    </a:t>
            </a:r>
            <a:r>
              <a:rPr lang="en-US" sz="2000" i="1" dirty="0">
                <a:latin typeface="+mj-lt"/>
              </a:rPr>
              <a:t>Body</a:t>
            </a:r>
            <a:endParaRPr lang="en-US" sz="2400" i="1" dirty="0">
              <a:latin typeface="+mj-lt"/>
            </a:endParaRPr>
          </a:p>
        </p:txBody>
      </p:sp>
      <p:sp>
        <p:nvSpPr>
          <p:cNvPr id="12" name="Rectangle 5"/>
          <p:cNvSpPr>
            <a:spLocks noChangeArrowheads="1"/>
          </p:cNvSpPr>
          <p:nvPr/>
        </p:nvSpPr>
        <p:spPr bwMode="auto">
          <a:xfrm>
            <a:off x="514350" y="1143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mj-lt"/>
              </a:rPr>
              <a:t>For Version</a:t>
            </a:r>
            <a:endParaRPr lang="en-US" sz="2400" dirty="0">
              <a:solidFill>
                <a:schemeClr val="tx2"/>
              </a:solidFill>
              <a:latin typeface="+mj-lt"/>
            </a:endParaRPr>
          </a:p>
          <a:p>
            <a:pPr marL="223838" indent="-223838" algn="l" defTabSz="895350">
              <a:lnSpc>
                <a:spcPct val="100000"/>
              </a:lnSpc>
            </a:pPr>
            <a:endParaRPr lang="en-US" sz="2400" dirty="0">
              <a:solidFill>
                <a:schemeClr val="tx2"/>
              </a:solidFill>
              <a:latin typeface="+mj-lt"/>
            </a:endParaRPr>
          </a:p>
        </p:txBody>
      </p:sp>
      <p:sp>
        <p:nvSpPr>
          <p:cNvPr id="17" name="Rectangle 3"/>
          <p:cNvSpPr>
            <a:spLocks noChangeArrowheads="1"/>
          </p:cNvSpPr>
          <p:nvPr/>
        </p:nvSpPr>
        <p:spPr bwMode="auto">
          <a:xfrm>
            <a:off x="1447800" y="3962400"/>
            <a:ext cx="2819400" cy="2675091"/>
          </a:xfrm>
          <a:prstGeom prst="rect">
            <a:avLst/>
          </a:prstGeom>
          <a:solidFill>
            <a:schemeClr val="accent2">
              <a:lumMod val="20000"/>
              <a:lumOff val="80000"/>
            </a:schemeClr>
          </a:solidFill>
          <a:ln w="57150" cmpd="thickThin">
            <a:solidFill>
              <a:schemeClr val="tx1"/>
            </a:solidFill>
            <a:miter lim="800000"/>
            <a:headEnd/>
            <a:tailEnd/>
          </a:ln>
          <a:effectLst/>
        </p:spPr>
        <p:txBody>
          <a:bodyPr wrap="square" lIns="90487" tIns="44450" rIns="90487" bIns="44450">
            <a:spAutoFit/>
          </a:bodyPr>
          <a:lstStyle/>
          <a:p>
            <a:pPr algn="l">
              <a:lnSpc>
                <a:spcPct val="100000"/>
              </a:lnSpc>
              <a:spcBef>
                <a:spcPct val="50000"/>
              </a:spcBef>
            </a:pPr>
            <a:r>
              <a:rPr lang="en-US" sz="2000" i="1" dirty="0" smtClean="0">
                <a:latin typeface="+mj-lt"/>
              </a:rPr>
              <a:t>Init</a:t>
            </a:r>
            <a:r>
              <a:rPr lang="en-US" sz="2400" i="1" dirty="0" smtClean="0">
                <a:latin typeface="Courier New" charset="0"/>
              </a:rPr>
              <a:t>;</a:t>
            </a:r>
          </a:p>
          <a:p>
            <a:pPr algn="l">
              <a:lnSpc>
                <a:spcPct val="100000"/>
              </a:lnSpc>
              <a:spcBef>
                <a:spcPct val="50000"/>
              </a:spcBef>
            </a:pPr>
            <a:r>
              <a:rPr lang="en-US" sz="2400" dirty="0" smtClean="0">
                <a:latin typeface="Courier New" charset="0"/>
              </a:rPr>
              <a:t>while (</a:t>
            </a:r>
            <a:r>
              <a:rPr lang="en-US" sz="2000" i="1" dirty="0" smtClean="0">
                <a:latin typeface="+mj-lt"/>
              </a:rPr>
              <a:t>Test </a:t>
            </a:r>
            <a:r>
              <a:rPr lang="en-US" sz="2400" dirty="0" smtClean="0">
                <a:latin typeface="Courier New" charset="0"/>
              </a:rPr>
              <a:t>) {</a:t>
            </a:r>
            <a:endParaRPr lang="en-US" sz="2400" dirty="0">
              <a:latin typeface="Courier New" charset="0"/>
            </a:endParaRPr>
          </a:p>
          <a:p>
            <a:pPr algn="l">
              <a:lnSpc>
                <a:spcPct val="100000"/>
              </a:lnSpc>
              <a:spcBef>
                <a:spcPct val="50000"/>
              </a:spcBef>
            </a:pPr>
            <a:r>
              <a:rPr lang="en-US" sz="2400" dirty="0">
                <a:latin typeface="Courier New" charset="0"/>
              </a:rPr>
              <a:t>    </a:t>
            </a:r>
            <a:r>
              <a:rPr lang="en-US" sz="2000" i="1" dirty="0" smtClean="0">
                <a:latin typeface="+mj-lt"/>
              </a:rPr>
              <a:t>Body</a:t>
            </a:r>
            <a:endParaRPr lang="en-US" sz="2400" i="1" dirty="0" smtClean="0"/>
          </a:p>
          <a:p>
            <a:pPr algn="l">
              <a:spcBef>
                <a:spcPct val="50000"/>
              </a:spcBef>
            </a:pPr>
            <a:r>
              <a:rPr lang="en-US" sz="2400" i="1" dirty="0" smtClean="0">
                <a:latin typeface="Courier New" pitchFamily="49" charset="0"/>
                <a:cs typeface="Courier New" pitchFamily="49" charset="0"/>
              </a:rPr>
              <a:t>    </a:t>
            </a:r>
            <a:r>
              <a:rPr lang="en-US" sz="2000" i="1" dirty="0" smtClean="0">
                <a:latin typeface="+mj-lt"/>
              </a:rPr>
              <a:t>Update</a:t>
            </a:r>
            <a:r>
              <a:rPr lang="en-US" sz="2400" dirty="0" smtClean="0">
                <a:latin typeface="Courier New" pitchFamily="49" charset="0"/>
                <a:cs typeface="Courier New" pitchFamily="49" charset="0"/>
              </a:rPr>
              <a:t>;</a:t>
            </a:r>
          </a:p>
          <a:p>
            <a:pPr algn="l">
              <a:spcBef>
                <a:spcPct val="50000"/>
              </a:spcBef>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
        <p:nvSpPr>
          <p:cNvPr id="18" name="Rectangle 5"/>
          <p:cNvSpPr>
            <a:spLocks noChangeArrowheads="1"/>
          </p:cNvSpPr>
          <p:nvPr/>
        </p:nvSpPr>
        <p:spPr bwMode="auto">
          <a:xfrm>
            <a:off x="590550" y="34290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400" dirty="0" smtClean="0">
                <a:solidFill>
                  <a:schemeClr val="tx2"/>
                </a:solidFill>
                <a:latin typeface="+mj-lt"/>
              </a:rPr>
              <a:t>While Version</a:t>
            </a:r>
            <a:endParaRPr lang="en-US" sz="2400" dirty="0">
              <a:solidFill>
                <a:schemeClr val="tx2"/>
              </a:solidFill>
              <a:latin typeface="+mj-lt"/>
            </a:endParaRPr>
          </a:p>
          <a:p>
            <a:pPr marL="223838" indent="-223838" algn="l" defTabSz="895350">
              <a:lnSpc>
                <a:spcPct val="100000"/>
              </a:lnSpc>
            </a:pPr>
            <a:endParaRPr lang="en-US" sz="2400" dirty="0">
              <a:solidFill>
                <a:schemeClr val="tx2"/>
              </a:solidFill>
              <a:latin typeface="+mj-lt"/>
            </a:endParaRPr>
          </a:p>
        </p:txBody>
      </p:sp>
      <p:sp>
        <p:nvSpPr>
          <p:cNvPr id="19" name="AutoShape 10"/>
          <p:cNvSpPr>
            <a:spLocks/>
          </p:cNvSpPr>
          <p:nvPr/>
        </p:nvSpPr>
        <p:spPr bwMode="auto">
          <a:xfrm>
            <a:off x="2438400" y="2895600"/>
            <a:ext cx="762000" cy="842963"/>
          </a:xfrm>
          <a:custGeom>
            <a:avLst/>
            <a:gdLst>
              <a:gd name="T0" fmla="*/ 10800 w 21600"/>
              <a:gd name="T1" fmla="*/ 10800 h 21600"/>
            </a:gdLst>
            <a:ahLst/>
            <a:cxnLst>
              <a:cxn ang="0">
                <a:pos x="T0" y="T1"/>
              </a:cxn>
            </a:cxnLst>
            <a:rect l="0" t="0" r="r" b="b"/>
            <a:pathLst>
              <a:path w="21600" h="21600">
                <a:moveTo>
                  <a:pt x="0" y="11842"/>
                </a:moveTo>
                <a:lnTo>
                  <a:pt x="5400" y="11842"/>
                </a:lnTo>
                <a:lnTo>
                  <a:pt x="5400" y="0"/>
                </a:lnTo>
                <a:lnTo>
                  <a:pt x="16200" y="0"/>
                </a:lnTo>
                <a:lnTo>
                  <a:pt x="16200" y="11842"/>
                </a:lnTo>
                <a:lnTo>
                  <a:pt x="21600" y="11842"/>
                </a:lnTo>
                <a:lnTo>
                  <a:pt x="10800" y="21600"/>
                </a:lnTo>
                <a:close/>
                <a:moveTo>
                  <a:pt x="0" y="11842"/>
                </a:moveTo>
              </a:path>
            </a:pathLst>
          </a:custGeom>
          <a:solidFill>
            <a:srgbClr val="980002"/>
          </a:solidFill>
          <a:ln w="25400" cap="flat">
            <a:noFill/>
            <a:round/>
            <a:headEnd type="none" w="med" len="med"/>
            <a:tailEnd type="triangle" w="med" len="med"/>
          </a:ln>
          <a:effectLst>
            <a:outerShdw dist="50799" dir="5400000" algn="ctr" rotWithShape="0">
              <a:schemeClr val="bg2">
                <a:alpha val="50000"/>
              </a:schemeClr>
            </a:outerShdw>
          </a:effectLst>
        </p:spPr>
        <p:txBody>
          <a:bodyPr lIns="0" tIns="0" rIns="0" bIns="0"/>
          <a:lstStyle/>
          <a:p>
            <a:endParaRPr lang="en-US"/>
          </a:p>
        </p:txBody>
      </p:sp>
    </p:spTree>
    <p:extLst>
      <p:ext uri="{BB962C8B-B14F-4D97-AF65-F5344CB8AC3E}">
        <p14:creationId xmlns:p14="http://schemas.microsoft.com/office/powerpoint/2010/main" val="34964422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Helvetica" charset="0"/>
                <a:ea typeface="ＭＳ Ｐゴシック" charset="0"/>
                <a:cs typeface="ＭＳ Ｐゴシック" charset="0"/>
              </a:rPr>
              <a:t>C </a:t>
            </a:r>
            <a:r>
              <a:rPr lang="en-US" dirty="0" smtClean="0">
                <a:latin typeface="Helvetica" charset="0"/>
                <a:ea typeface="ＭＳ Ｐゴシック" charset="0"/>
                <a:cs typeface="ＭＳ Ｐゴシック" charset="0"/>
              </a:rPr>
              <a:t>Pointers – A Quick Recap</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p:txBody>
          <a:bodyPr/>
          <a:lstStyle/>
          <a:p>
            <a:pPr>
              <a:defRPr/>
            </a:pPr>
            <a:r>
              <a:rPr lang="en-US" dirty="0" err="1">
                <a:latin typeface="Helvetica" charset="0"/>
                <a:ea typeface="ＭＳ Ｐゴシック" charset="0"/>
                <a:cs typeface="ＭＳ Ｐゴシック" charset="0"/>
              </a:rPr>
              <a:t>int</a:t>
            </a:r>
            <a:r>
              <a:rPr lang="en-US" dirty="0">
                <a:latin typeface="Helvetica" charset="0"/>
                <a:ea typeface="ＭＳ Ｐゴシック" charset="0"/>
                <a:cs typeface="ＭＳ Ｐゴシック" charset="0"/>
              </a:rPr>
              <a:t> count=1;</a:t>
            </a:r>
          </a:p>
          <a:p>
            <a:pPr lvl="1">
              <a:defRPr/>
            </a:pPr>
            <a:r>
              <a:rPr lang="en-US" dirty="0">
                <a:latin typeface="Helvetica" charset="0"/>
                <a:ea typeface="ＭＳ Ｐゴシック" charset="0"/>
              </a:rPr>
              <a:t>Declare an integer named count</a:t>
            </a:r>
          </a:p>
          <a:p>
            <a:pPr lvl="1">
              <a:defRPr/>
            </a:pPr>
            <a:r>
              <a:rPr lang="en-US" dirty="0">
                <a:latin typeface="Helvetica" charset="0"/>
                <a:ea typeface="ＭＳ Ｐゴシック" charset="0"/>
              </a:rPr>
              <a:t>This allocates </a:t>
            </a:r>
            <a:r>
              <a:rPr lang="en-US" dirty="0" smtClean="0">
                <a:latin typeface="Helvetica" charset="0"/>
                <a:ea typeface="ＭＳ Ｐゴシック" charset="0"/>
              </a:rPr>
              <a:t>4 bytes in </a:t>
            </a:r>
            <a:r>
              <a:rPr lang="en-US" dirty="0">
                <a:latin typeface="Helvetica" charset="0"/>
                <a:ea typeface="ＭＳ Ｐゴシック" charset="0"/>
              </a:rPr>
              <a:t>memory for the variable count</a:t>
            </a:r>
          </a:p>
          <a:p>
            <a:pPr lvl="1">
              <a:defRPr/>
            </a:pPr>
            <a:r>
              <a:rPr lang="en-US" dirty="0">
                <a:latin typeface="Helvetica" charset="0"/>
                <a:ea typeface="ＭＳ Ｐゴシック" charset="0"/>
              </a:rPr>
              <a:t>Initialize count to the value 1</a:t>
            </a:r>
          </a:p>
          <a:p>
            <a:pPr>
              <a:defRPr/>
            </a:pPr>
            <a:r>
              <a:rPr lang="en-US" dirty="0">
                <a:latin typeface="Helvetica" charset="0"/>
                <a:ea typeface="ＭＳ Ｐゴシック" charset="0"/>
                <a:cs typeface="ＭＳ Ｐゴシック" charset="0"/>
              </a:rPr>
              <a:t>char *p1;</a:t>
            </a:r>
          </a:p>
          <a:p>
            <a:pPr lvl="1">
              <a:defRPr/>
            </a:pPr>
            <a:r>
              <a:rPr lang="en-US" dirty="0">
                <a:latin typeface="Helvetica" charset="0"/>
                <a:ea typeface="ＭＳ Ｐゴシック" charset="0"/>
              </a:rPr>
              <a:t>Declare p1 as a </a:t>
            </a:r>
            <a:r>
              <a:rPr lang="en-US" i="1" dirty="0">
                <a:latin typeface="Helvetica" charset="0"/>
                <a:ea typeface="ＭＳ Ｐゴシック" charset="0"/>
              </a:rPr>
              <a:t>pointer </a:t>
            </a:r>
            <a:r>
              <a:rPr lang="en-US" dirty="0">
                <a:latin typeface="Helvetica" charset="0"/>
                <a:ea typeface="ＭＳ Ｐゴシック" charset="0"/>
              </a:rPr>
              <a:t>to a char, i.e. the value of p1 is interpreted as a memory address (4 bytes wide on 32-bit systems)</a:t>
            </a:r>
          </a:p>
          <a:p>
            <a:pPr lvl="1">
              <a:defRPr/>
            </a:pPr>
            <a:r>
              <a:rPr lang="en-US" dirty="0">
                <a:latin typeface="Helvetica" charset="0"/>
                <a:ea typeface="ＭＳ Ｐゴシック" charset="0"/>
              </a:rPr>
              <a:t>The pointer is allocated space in memory (4 bytes, not 1)</a:t>
            </a:r>
          </a:p>
          <a:p>
            <a:pPr>
              <a:defRPr/>
            </a:pPr>
            <a:r>
              <a:rPr lang="en-US" dirty="0" err="1">
                <a:latin typeface="Helvetica" charset="0"/>
                <a:ea typeface="ＭＳ Ｐゴシック" charset="0"/>
                <a:cs typeface="ＭＳ Ｐゴシック" charset="0"/>
              </a:rPr>
              <a:t>int</a:t>
            </a:r>
            <a:r>
              <a:rPr lang="en-US" dirty="0">
                <a:latin typeface="Helvetica" charset="0"/>
                <a:ea typeface="ＭＳ Ｐゴシック" charset="0"/>
                <a:cs typeface="ＭＳ Ｐゴシック" charset="0"/>
              </a:rPr>
              <a:t> *p2 = &amp;count;</a:t>
            </a:r>
          </a:p>
          <a:p>
            <a:pPr lvl="1">
              <a:defRPr/>
            </a:pPr>
            <a:r>
              <a:rPr lang="en-US" dirty="0">
                <a:latin typeface="Helvetica" charset="0"/>
                <a:ea typeface="ＭＳ Ｐゴシック" charset="0"/>
              </a:rPr>
              <a:t>Declare p2 as a pointer to an integer</a:t>
            </a:r>
          </a:p>
          <a:p>
            <a:pPr lvl="1">
              <a:defRPr/>
            </a:pPr>
            <a:r>
              <a:rPr lang="en-US" dirty="0">
                <a:latin typeface="Helvetica" charset="0"/>
                <a:ea typeface="ＭＳ Ｐゴシック" charset="0"/>
              </a:rPr>
              <a:t>Allocates 4 bytes in memory for the pointer (32-bit)</a:t>
            </a:r>
          </a:p>
          <a:p>
            <a:pPr lvl="1">
              <a:defRPr/>
            </a:pPr>
            <a:r>
              <a:rPr lang="en-US" dirty="0">
                <a:latin typeface="Helvetica" charset="0"/>
                <a:ea typeface="ＭＳ Ｐゴシック" charset="0"/>
              </a:rPr>
              <a:t>Initializes its value to the memory address of the count variable</a:t>
            </a:r>
          </a:p>
          <a:p>
            <a:pPr lvl="1">
              <a:defRPr/>
            </a:pPr>
            <a:endParaRPr lang="en-US" dirty="0">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5636885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5" name="Rectangle 11"/>
          <p:cNvSpPr>
            <a:spLocks noGrp="1" noChangeArrowheads="1"/>
          </p:cNvSpPr>
          <p:nvPr>
            <p:ph type="title"/>
          </p:nvPr>
        </p:nvSpPr>
        <p:spPr>
          <a:ln/>
        </p:spPr>
        <p:txBody>
          <a:bodyPr/>
          <a:lstStyle/>
          <a:p>
            <a:pPr marL="119063" indent="-119063"/>
            <a:r>
              <a:rPr lang="en-US" dirty="0" smtClean="0"/>
              <a:t>For-While Conversion</a:t>
            </a:r>
            <a:endParaRPr lang="en-US" dirty="0"/>
          </a:p>
        </p:txBody>
      </p:sp>
      <p:sp>
        <p:nvSpPr>
          <p:cNvPr id="24" name="Rectangle 4"/>
          <p:cNvSpPr>
            <a:spLocks/>
          </p:cNvSpPr>
          <p:nvPr/>
        </p:nvSpPr>
        <p:spPr bwMode="auto">
          <a:xfrm>
            <a:off x="4419600" y="1143000"/>
            <a:ext cx="4495800" cy="43434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pcount_for_while</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size_t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a:t>
            </a:r>
            <a:r>
              <a:rPr lang="en-US" sz="1800" b="1" dirty="0">
                <a:solidFill>
                  <a:schemeClr val="tx1"/>
                </a:solidFill>
                <a:latin typeface="Courier New" pitchFamily="49" charset="0"/>
                <a:cs typeface="Courier New" pitchFamily="49" charset="0"/>
                <a:sym typeface="Courier New Bold" charset="0"/>
              </a:rPr>
              <a:t>result = 0</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a:solidFill>
                  <a:srgbClr val="0000FF"/>
                </a:solidFill>
                <a:latin typeface="Courier New" pitchFamily="49" charset="0"/>
                <a:cs typeface="Courier New" pitchFamily="49" charset="0"/>
                <a:sym typeface="Courier New Bold" charset="0"/>
              </a:rPr>
              <a:t> </a:t>
            </a:r>
            <a:r>
              <a:rPr lang="en-US" sz="1800" b="1" dirty="0" smtClean="0">
                <a:solidFill>
                  <a:srgbClr val="0000FF"/>
                </a:solidFill>
                <a:latin typeface="Courier New" pitchFamily="49" charset="0"/>
                <a:cs typeface="Courier New" pitchFamily="49" charset="0"/>
                <a:sym typeface="Courier New Bold" charset="0"/>
              </a:rPr>
              <a:t> </a:t>
            </a:r>
            <a:r>
              <a:rPr lang="en-US" sz="1800" b="1" dirty="0" err="1" smtClean="0">
                <a:solidFill>
                  <a:srgbClr val="0000FF"/>
                </a:solidFill>
                <a:latin typeface="Courier New" pitchFamily="49" charset="0"/>
                <a:cs typeface="Courier New" pitchFamily="49" charset="0"/>
                <a:sym typeface="Courier New Bold" charset="0"/>
              </a:rPr>
              <a:t>i</a:t>
            </a:r>
            <a:r>
              <a:rPr lang="en-US" sz="1800" b="1" dirty="0" smtClean="0">
                <a:solidFill>
                  <a:srgbClr val="0000FF"/>
                </a:solidFill>
                <a:latin typeface="Courier New" pitchFamily="49" charset="0"/>
                <a:cs typeface="Courier New" pitchFamily="49" charset="0"/>
                <a:sym typeface="Courier New Bold" charset="0"/>
              </a:rPr>
              <a:t> = 0;</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while (</a:t>
            </a:r>
            <a:r>
              <a:rPr lang="en-US" sz="1800" b="1" dirty="0" err="1" smtClean="0">
                <a:solidFill>
                  <a:srgbClr val="FF6600"/>
                </a:solidFill>
                <a:latin typeface="Courier New" pitchFamily="49" charset="0"/>
                <a:cs typeface="Courier New" pitchFamily="49" charset="0"/>
                <a:sym typeface="Courier New Bold" charset="0"/>
              </a:rPr>
              <a:t>i</a:t>
            </a:r>
            <a:r>
              <a:rPr lang="en-US" sz="1800" b="1" dirty="0" smtClean="0">
                <a:solidFill>
                  <a:srgbClr val="FF6600"/>
                </a:solidFill>
                <a:latin typeface="Courier New" pitchFamily="49" charset="0"/>
                <a:cs typeface="Courier New" pitchFamily="49" charset="0"/>
                <a:sym typeface="Courier New Bold" charset="0"/>
              </a:rPr>
              <a:t> &lt; WSIZE</a:t>
            </a:r>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unsigned </a:t>
            </a:r>
            <a:r>
              <a:rPr lang="en-US" sz="1800" b="1" dirty="0">
                <a:solidFill>
                  <a:srgbClr val="CC0000"/>
                </a:solidFill>
                <a:latin typeface="Courier New" pitchFamily="49" charset="0"/>
                <a:cs typeface="Courier New" pitchFamily="49" charset="0"/>
                <a:sym typeface="Courier New Bold" charset="0"/>
              </a:rPr>
              <a:t>bit = </a:t>
            </a:r>
            <a:endParaRPr lang="en-US" sz="1800" b="1" dirty="0" smtClean="0">
              <a:solidFill>
                <a:srgbClr val="CC0000"/>
              </a:solidFill>
              <a:latin typeface="Courier New" pitchFamily="49" charset="0"/>
              <a:cs typeface="Courier New" pitchFamily="49" charset="0"/>
              <a:sym typeface="Courier New Bold" charset="0"/>
            </a:endParaRPr>
          </a:p>
          <a:p>
            <a:pPr algn="l"/>
            <a:r>
              <a:rPr lang="en-US" sz="1800" b="1" dirty="0">
                <a:solidFill>
                  <a:srgbClr val="CC0000"/>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     (x </a:t>
            </a:r>
            <a:r>
              <a:rPr lang="en-US" sz="1800" b="1" dirty="0">
                <a:solidFill>
                  <a:srgbClr val="CC0000"/>
                </a:solidFill>
                <a:latin typeface="Courier New" pitchFamily="49" charset="0"/>
                <a:cs typeface="Courier New" pitchFamily="49" charset="0"/>
                <a:sym typeface="Courier New Bold" charset="0"/>
              </a:rPr>
              <a:t>&gt;&gt; </a:t>
            </a:r>
            <a:r>
              <a:rPr lang="en-US" sz="1800" b="1" dirty="0" err="1" smtClean="0">
                <a:solidFill>
                  <a:srgbClr val="CC0000"/>
                </a:solidFill>
                <a:latin typeface="Courier New" pitchFamily="49" charset="0"/>
                <a:cs typeface="Courier New" pitchFamily="49" charset="0"/>
                <a:sym typeface="Courier New Bold" charset="0"/>
              </a:rPr>
              <a:t>i</a:t>
            </a:r>
            <a:r>
              <a:rPr lang="en-US" sz="1800" b="1" dirty="0" smtClean="0">
                <a:solidFill>
                  <a:srgbClr val="CC0000"/>
                </a:solidFill>
                <a:latin typeface="Courier New" pitchFamily="49" charset="0"/>
                <a:cs typeface="Courier New" pitchFamily="49" charset="0"/>
                <a:sym typeface="Courier New Bold" charset="0"/>
              </a:rPr>
              <a:t>) &amp; 0x1;</a:t>
            </a:r>
            <a:endParaRPr lang="en-US" sz="1800" b="1" dirty="0">
              <a:solidFill>
                <a:srgbClr val="CC0000"/>
              </a:solidFill>
              <a:latin typeface="Courier New" pitchFamily="49" charset="0"/>
              <a:cs typeface="Courier New" pitchFamily="49" charset="0"/>
              <a:sym typeface="Courier New Bold" charset="0"/>
            </a:endParaRPr>
          </a:p>
          <a:p>
            <a:pPr algn="l"/>
            <a:r>
              <a:rPr lang="en-US" sz="1800" b="1" dirty="0">
                <a:solidFill>
                  <a:srgbClr val="CC0000"/>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result </a:t>
            </a:r>
            <a:r>
              <a:rPr lang="en-US" sz="1800" b="1" dirty="0">
                <a:solidFill>
                  <a:srgbClr val="CC0000"/>
                </a:solidFill>
                <a:latin typeface="Courier New" pitchFamily="49" charset="0"/>
                <a:cs typeface="Courier New" pitchFamily="49" charset="0"/>
                <a:sym typeface="Courier New Bold" charset="0"/>
              </a:rPr>
              <a:t>+= bit</a:t>
            </a:r>
            <a:r>
              <a:rPr lang="en-US" sz="1800" b="1" dirty="0" smtClean="0">
                <a:solidFill>
                  <a:srgbClr val="CC0000"/>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rgbClr val="008000"/>
                </a:solidFill>
                <a:latin typeface="Courier New" pitchFamily="49" charset="0"/>
                <a:cs typeface="Courier New" pitchFamily="49" charset="0"/>
                <a:sym typeface="Courier New Bold" charset="0"/>
              </a:rPr>
              <a:t>i</a:t>
            </a:r>
            <a:r>
              <a:rPr lang="en-US" sz="1800" b="1" dirty="0" smtClean="0">
                <a:solidFill>
                  <a:srgbClr val="008000"/>
                </a:solidFill>
                <a:latin typeface="Courier New" pitchFamily="49" charset="0"/>
                <a:cs typeface="Courier New" pitchFamily="49" charset="0"/>
                <a:sym typeface="Courier New Bold" charset="0"/>
              </a:rPr>
              <a:t>++;</a:t>
            </a:r>
            <a:endParaRPr lang="en-US" sz="1800" b="1" dirty="0">
              <a:solidFill>
                <a:srgbClr val="008000"/>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25" name="Rectangle 4"/>
          <p:cNvSpPr>
            <a:spLocks/>
          </p:cNvSpPr>
          <p:nvPr/>
        </p:nvSpPr>
        <p:spPr bwMode="auto">
          <a:xfrm>
            <a:off x="381000" y="18605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rgbClr val="0000FF"/>
                </a:solidFill>
                <a:latin typeface="Courier New" pitchFamily="49" charset="0"/>
                <a:cs typeface="Courier New" pitchFamily="49" charset="0"/>
                <a:sym typeface="Courier New Bold" charset="0"/>
              </a:rPr>
              <a:t>i</a:t>
            </a:r>
            <a:r>
              <a:rPr lang="en-US" sz="1800" b="1" dirty="0" smtClean="0">
                <a:solidFill>
                  <a:srgbClr val="0000FF"/>
                </a:solidFill>
                <a:latin typeface="Courier New" pitchFamily="49" charset="0"/>
                <a:cs typeface="Courier New" pitchFamily="49" charset="0"/>
                <a:sym typeface="Courier New Bold" charset="0"/>
              </a:rPr>
              <a:t> = 0</a:t>
            </a:r>
          </a:p>
        </p:txBody>
      </p:sp>
      <p:sp>
        <p:nvSpPr>
          <p:cNvPr id="26" name="Rectangle 4"/>
          <p:cNvSpPr>
            <a:spLocks/>
          </p:cNvSpPr>
          <p:nvPr/>
        </p:nvSpPr>
        <p:spPr bwMode="auto">
          <a:xfrm>
            <a:off x="381000" y="277495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rgbClr val="FF6600"/>
                </a:solidFill>
                <a:latin typeface="Courier New" pitchFamily="49" charset="0"/>
                <a:cs typeface="Courier New" pitchFamily="49" charset="0"/>
                <a:sym typeface="Courier New Bold" charset="0"/>
              </a:rPr>
              <a:t>i</a:t>
            </a:r>
            <a:r>
              <a:rPr lang="en-US" sz="1800" b="1" dirty="0" smtClean="0">
                <a:solidFill>
                  <a:srgbClr val="FF6600"/>
                </a:solidFill>
                <a:latin typeface="Courier New" pitchFamily="49" charset="0"/>
                <a:cs typeface="Courier New" pitchFamily="49" charset="0"/>
                <a:sym typeface="Courier New Bold" charset="0"/>
              </a:rPr>
              <a:t> &lt; WSIZE</a:t>
            </a:r>
          </a:p>
        </p:txBody>
      </p:sp>
      <p:sp>
        <p:nvSpPr>
          <p:cNvPr id="27" name="Rectangle 4"/>
          <p:cNvSpPr>
            <a:spLocks/>
          </p:cNvSpPr>
          <p:nvPr/>
        </p:nvSpPr>
        <p:spPr bwMode="auto">
          <a:xfrm>
            <a:off x="381000" y="3810000"/>
            <a:ext cx="2133600" cy="381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err="1" smtClean="0">
                <a:solidFill>
                  <a:srgbClr val="008000"/>
                </a:solidFill>
                <a:latin typeface="Courier New" pitchFamily="49" charset="0"/>
                <a:cs typeface="Courier New" pitchFamily="49" charset="0"/>
                <a:sym typeface="Courier New Bold" charset="0"/>
              </a:rPr>
              <a:t>i</a:t>
            </a:r>
            <a:r>
              <a:rPr lang="en-US" sz="1800" b="1" dirty="0" smtClean="0">
                <a:solidFill>
                  <a:srgbClr val="008000"/>
                </a:solidFill>
                <a:latin typeface="Courier New" pitchFamily="49" charset="0"/>
                <a:cs typeface="Courier New" pitchFamily="49" charset="0"/>
                <a:sym typeface="Courier New Bold" charset="0"/>
              </a:rPr>
              <a:t>++</a:t>
            </a:r>
          </a:p>
        </p:txBody>
      </p:sp>
      <p:sp>
        <p:nvSpPr>
          <p:cNvPr id="28" name="Rectangle 4"/>
          <p:cNvSpPr>
            <a:spLocks/>
          </p:cNvSpPr>
          <p:nvPr/>
        </p:nvSpPr>
        <p:spPr bwMode="auto">
          <a:xfrm>
            <a:off x="228600" y="4756150"/>
            <a:ext cx="4114800" cy="1524000"/>
          </a:xfrm>
          <a:prstGeom prst="rect">
            <a:avLst/>
          </a:prstGeom>
          <a:solidFill>
            <a:srgbClr val="CCFFCC"/>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unsigned </a:t>
            </a:r>
            <a:r>
              <a:rPr lang="en-US" sz="1800" b="1" dirty="0">
                <a:solidFill>
                  <a:srgbClr val="CC0000"/>
                </a:solidFill>
                <a:latin typeface="Courier New" pitchFamily="49" charset="0"/>
                <a:cs typeface="Courier New" pitchFamily="49" charset="0"/>
                <a:sym typeface="Courier New Bold" charset="0"/>
              </a:rPr>
              <a:t>bit </a:t>
            </a:r>
            <a:r>
              <a:rPr lang="en-US" sz="1800" b="1" dirty="0" smtClean="0">
                <a:solidFill>
                  <a:srgbClr val="CC0000"/>
                </a:solidFill>
                <a:latin typeface="Courier New" pitchFamily="49" charset="0"/>
                <a:cs typeface="Courier New" pitchFamily="49" charset="0"/>
                <a:sym typeface="Courier New Bold" charset="0"/>
              </a:rPr>
              <a:t>=</a:t>
            </a:r>
          </a:p>
          <a:p>
            <a:pPr algn="l"/>
            <a:r>
              <a:rPr lang="en-US" sz="1800" b="1" dirty="0">
                <a:solidFill>
                  <a:srgbClr val="CC0000"/>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    (x </a:t>
            </a:r>
            <a:r>
              <a:rPr lang="en-US" sz="1800" b="1" dirty="0">
                <a:solidFill>
                  <a:srgbClr val="CC0000"/>
                </a:solidFill>
                <a:latin typeface="Courier New" pitchFamily="49" charset="0"/>
                <a:cs typeface="Courier New" pitchFamily="49" charset="0"/>
                <a:sym typeface="Courier New Bold" charset="0"/>
              </a:rPr>
              <a:t>&gt;&gt; </a:t>
            </a:r>
            <a:r>
              <a:rPr lang="en-US" sz="1800" b="1" dirty="0" err="1" smtClean="0">
                <a:solidFill>
                  <a:srgbClr val="CC0000"/>
                </a:solidFill>
                <a:latin typeface="Courier New" pitchFamily="49" charset="0"/>
                <a:cs typeface="Courier New" pitchFamily="49" charset="0"/>
                <a:sym typeface="Courier New Bold" charset="0"/>
              </a:rPr>
              <a:t>i</a:t>
            </a:r>
            <a:r>
              <a:rPr lang="en-US" sz="1800" b="1" dirty="0" smtClean="0">
                <a:solidFill>
                  <a:srgbClr val="CC0000"/>
                </a:solidFill>
                <a:latin typeface="Courier New" pitchFamily="49" charset="0"/>
                <a:cs typeface="Courier New" pitchFamily="49" charset="0"/>
                <a:sym typeface="Courier New Bold" charset="0"/>
              </a:rPr>
              <a:t>) &amp; 0x1;</a:t>
            </a:r>
            <a:endParaRPr lang="en-US" sz="1800" b="1" dirty="0">
              <a:solidFill>
                <a:srgbClr val="CC0000"/>
              </a:solidFill>
              <a:latin typeface="Courier New" pitchFamily="49" charset="0"/>
              <a:cs typeface="Courier New" pitchFamily="49" charset="0"/>
              <a:sym typeface="Courier New Bold" charset="0"/>
            </a:endParaRPr>
          </a:p>
          <a:p>
            <a:pPr algn="l"/>
            <a:r>
              <a:rPr lang="en-US" sz="1800" b="1" dirty="0">
                <a:solidFill>
                  <a:srgbClr val="CC0000"/>
                </a:solidFill>
                <a:latin typeface="Courier New" pitchFamily="49" charset="0"/>
                <a:cs typeface="Courier New" pitchFamily="49" charset="0"/>
                <a:sym typeface="Courier New Bold" charset="0"/>
              </a:rPr>
              <a:t>  </a:t>
            </a:r>
            <a:r>
              <a:rPr lang="en-US" sz="1800" b="1" dirty="0" smtClean="0">
                <a:solidFill>
                  <a:srgbClr val="CC0000"/>
                </a:solidFill>
                <a:latin typeface="Courier New" pitchFamily="49" charset="0"/>
                <a:cs typeface="Courier New" pitchFamily="49" charset="0"/>
                <a:sym typeface="Courier New Bold" charset="0"/>
              </a:rPr>
              <a:t>result </a:t>
            </a:r>
            <a:r>
              <a:rPr lang="en-US" sz="1800" b="1" dirty="0">
                <a:solidFill>
                  <a:srgbClr val="CC0000"/>
                </a:solidFill>
                <a:latin typeface="Courier New" pitchFamily="49" charset="0"/>
                <a:cs typeface="Courier New" pitchFamily="49" charset="0"/>
                <a:sym typeface="Courier New Bold" charset="0"/>
              </a:rPr>
              <a:t>+= bit</a:t>
            </a:r>
            <a:r>
              <a:rPr lang="en-US" sz="1800" b="1" dirty="0" smtClean="0">
                <a:solidFill>
                  <a:srgbClr val="CC0000"/>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a:t>
            </a:r>
          </a:p>
        </p:txBody>
      </p:sp>
      <p:sp>
        <p:nvSpPr>
          <p:cNvPr id="29" name="Rectangle 5"/>
          <p:cNvSpPr>
            <a:spLocks noChangeArrowheads="1"/>
          </p:cNvSpPr>
          <p:nvPr/>
        </p:nvSpPr>
        <p:spPr bwMode="auto">
          <a:xfrm>
            <a:off x="438150" y="140335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Init</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
        <p:nvSpPr>
          <p:cNvPr id="30" name="Rectangle 5"/>
          <p:cNvSpPr>
            <a:spLocks noChangeArrowheads="1"/>
          </p:cNvSpPr>
          <p:nvPr/>
        </p:nvSpPr>
        <p:spPr bwMode="auto">
          <a:xfrm>
            <a:off x="438150" y="23622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Test</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
        <p:nvSpPr>
          <p:cNvPr id="31" name="Rectangle 5"/>
          <p:cNvSpPr>
            <a:spLocks noChangeArrowheads="1"/>
          </p:cNvSpPr>
          <p:nvPr/>
        </p:nvSpPr>
        <p:spPr bwMode="auto">
          <a:xfrm>
            <a:off x="457200" y="33528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Update</a:t>
            </a:r>
            <a:endParaRPr lang="en-US" sz="2400" dirty="0">
              <a:solidFill>
                <a:schemeClr val="tx2"/>
              </a:solidFill>
              <a:latin typeface="+mj-lt"/>
              <a:cs typeface="Calibri"/>
            </a:endParaRPr>
          </a:p>
        </p:txBody>
      </p:sp>
      <p:sp>
        <p:nvSpPr>
          <p:cNvPr id="32" name="Rectangle 5"/>
          <p:cNvSpPr>
            <a:spLocks noChangeArrowheads="1"/>
          </p:cNvSpPr>
          <p:nvPr/>
        </p:nvSpPr>
        <p:spPr bwMode="auto">
          <a:xfrm>
            <a:off x="476250" y="4343400"/>
            <a:ext cx="3448050" cy="412750"/>
          </a:xfrm>
          <a:prstGeom prst="rect">
            <a:avLst/>
          </a:prstGeom>
          <a:noFill/>
          <a:ln w="12700">
            <a:noFill/>
            <a:miter lim="800000"/>
            <a:headEnd/>
            <a:tailEnd/>
          </a:ln>
          <a:effectLst/>
        </p:spPr>
        <p:txBody>
          <a:bodyPr lIns="90487" tIns="44450" rIns="90487" bIns="44450"/>
          <a:lstStyle/>
          <a:p>
            <a:pPr marL="223838" indent="-223838" algn="l" defTabSz="895350">
              <a:spcBef>
                <a:spcPct val="30000"/>
              </a:spcBef>
            </a:pPr>
            <a:r>
              <a:rPr lang="en-US" sz="2000" dirty="0" smtClean="0">
                <a:solidFill>
                  <a:schemeClr val="tx2"/>
                </a:solidFill>
                <a:latin typeface="+mj-lt"/>
                <a:cs typeface="Calibri"/>
              </a:rPr>
              <a:t>Body</a:t>
            </a:r>
            <a:endParaRPr lang="en-US" sz="2400" dirty="0">
              <a:solidFill>
                <a:schemeClr val="tx2"/>
              </a:solidFill>
              <a:latin typeface="+mj-lt"/>
              <a:cs typeface="Calibri"/>
            </a:endParaRPr>
          </a:p>
          <a:p>
            <a:pPr marL="223838" indent="-223838" algn="l" defTabSz="895350">
              <a:lnSpc>
                <a:spcPct val="100000"/>
              </a:lnSpc>
            </a:pPr>
            <a:endParaRPr lang="en-US" sz="2400" dirty="0">
              <a:solidFill>
                <a:schemeClr val="tx2"/>
              </a:solidFill>
              <a:latin typeface="+mj-lt"/>
              <a:cs typeface="Calibri"/>
            </a:endParaRPr>
          </a:p>
        </p:txBody>
      </p:sp>
    </p:spTree>
    <p:extLst>
      <p:ext uri="{BB962C8B-B14F-4D97-AF65-F5344CB8AC3E}">
        <p14:creationId xmlns:p14="http://schemas.microsoft.com/office/powerpoint/2010/main" val="22912898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p:cNvSpPr>
          <p:nvPr/>
        </p:nvSpPr>
        <p:spPr bwMode="auto">
          <a:xfrm>
            <a:off x="381000" y="1354138"/>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a:solidFill>
                  <a:schemeClr val="tx1"/>
                </a:solidFill>
                <a:latin typeface="Calibri Bold" charset="0"/>
                <a:ea typeface="Calibri Bold" charset="0"/>
                <a:cs typeface="Calibri Bold" charset="0"/>
                <a:sym typeface="Calibri Bold" charset="0"/>
              </a:rPr>
              <a:t>C Code</a:t>
            </a:r>
          </a:p>
        </p:txBody>
      </p:sp>
      <p:sp>
        <p:nvSpPr>
          <p:cNvPr id="57355" name="Rectangle 11"/>
          <p:cNvSpPr>
            <a:spLocks noGrp="1" noChangeArrowheads="1"/>
          </p:cNvSpPr>
          <p:nvPr>
            <p:ph type="title"/>
          </p:nvPr>
        </p:nvSpPr>
        <p:spPr>
          <a:ln/>
        </p:spPr>
        <p:txBody>
          <a:bodyPr/>
          <a:lstStyle/>
          <a:p>
            <a:pPr marL="119063" indent="-119063"/>
            <a:r>
              <a:rPr lang="en-US" dirty="0" smtClean="0"/>
              <a:t>“For” Loop</a:t>
            </a:r>
            <a:r>
              <a:rPr lang="en-US" dirty="0" smtClean="0">
                <a:sym typeface="Wingdings"/>
              </a:rPr>
              <a:t> Do-While Conversion</a:t>
            </a:r>
            <a:endParaRPr lang="en-US" dirty="0"/>
          </a:p>
        </p:txBody>
      </p:sp>
      <p:sp>
        <p:nvSpPr>
          <p:cNvPr id="57356" name="Rectangle 12"/>
          <p:cNvSpPr>
            <a:spLocks noGrp="1" noChangeArrowheads="1"/>
          </p:cNvSpPr>
          <p:nvPr>
            <p:ph type="body" idx="1"/>
          </p:nvPr>
        </p:nvSpPr>
        <p:spPr>
          <a:xfrm>
            <a:off x="381000" y="5676900"/>
            <a:ext cx="4191000" cy="876300"/>
          </a:xfrm>
          <a:ln/>
        </p:spPr>
        <p:txBody>
          <a:bodyPr/>
          <a:lstStyle/>
          <a:p>
            <a:r>
              <a:rPr lang="en-US" dirty="0" smtClean="0"/>
              <a:t>Initial test can be optimized away</a:t>
            </a:r>
            <a:endParaRPr lang="en-US" dirty="0"/>
          </a:p>
        </p:txBody>
      </p:sp>
      <p:sp>
        <p:nvSpPr>
          <p:cNvPr id="15" name="Rectangle 4"/>
          <p:cNvSpPr>
            <a:spLocks/>
          </p:cNvSpPr>
          <p:nvPr/>
        </p:nvSpPr>
        <p:spPr bwMode="auto">
          <a:xfrm>
            <a:off x="228600" y="1905000"/>
            <a:ext cx="4191000" cy="37338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pcount_for</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(unsigned long x)</a:t>
            </a:r>
          </a:p>
          <a:p>
            <a:pPr algn="l"/>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size_t</a:t>
            </a:r>
            <a:r>
              <a:rPr lang="en-US" sz="1800" b="1" dirty="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long result = 0;</a:t>
            </a:r>
          </a:p>
          <a:p>
            <a:pPr algn="l"/>
            <a:r>
              <a:rPr lang="en-US" sz="1800" b="1" dirty="0">
                <a:solidFill>
                  <a:schemeClr val="tx1"/>
                </a:solidFill>
                <a:latin typeface="Courier New" pitchFamily="49" charset="0"/>
                <a:cs typeface="Courier New" pitchFamily="49" charset="0"/>
                <a:sym typeface="Courier New Bold" charset="0"/>
              </a:rPr>
              <a:t>  for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 0;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unsigned bit = </a:t>
            </a:r>
          </a:p>
          <a:p>
            <a:pPr algn="l"/>
            <a:r>
              <a:rPr lang="en-US" sz="1800" b="1" dirty="0">
                <a:solidFill>
                  <a:schemeClr val="tx1"/>
                </a:solidFill>
                <a:latin typeface="Courier New" pitchFamily="49" charset="0"/>
                <a:cs typeface="Courier New" pitchFamily="49" charset="0"/>
                <a:sym typeface="Courier New Bold" charset="0"/>
              </a:rPr>
              <a:t>      (x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a:solidFill>
                  <a:schemeClr val="tx1"/>
                </a:solidFill>
                <a:latin typeface="Courier New" pitchFamily="49" charset="0"/>
                <a:cs typeface="Courier New" pitchFamily="49" charset="0"/>
                <a:sym typeface="Courier New Bold" charset="0"/>
              </a:rPr>
              <a:t>    result += bit;</a:t>
            </a:r>
          </a:p>
          <a:p>
            <a:pPr algn="l"/>
            <a:r>
              <a:rPr lang="en-US" sz="1800" b="1" dirty="0">
                <a:solidFill>
                  <a:schemeClr val="tx1"/>
                </a:solidFill>
                <a:latin typeface="Courier New" pitchFamily="49" charset="0"/>
                <a:cs typeface="Courier New" pitchFamily="49" charset="0"/>
                <a:sym typeface="Courier New Bold" charset="0"/>
              </a:rPr>
              <a:t>  }</a:t>
            </a:r>
          </a:p>
          <a:p>
            <a:pPr algn="l"/>
            <a:r>
              <a:rPr lang="en-US" sz="1800" b="1" dirty="0">
                <a:solidFill>
                  <a:schemeClr val="tx1"/>
                </a:solidFill>
                <a:latin typeface="Courier New" pitchFamily="49" charset="0"/>
                <a:cs typeface="Courier New" pitchFamily="49" charset="0"/>
                <a:sym typeface="Courier New Bold" charset="0"/>
              </a:rPr>
              <a:t>  return 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8" name="Rectangle 7"/>
          <p:cNvSpPr>
            <a:spLocks/>
          </p:cNvSpPr>
          <p:nvPr/>
        </p:nvSpPr>
        <p:spPr bwMode="auto">
          <a:xfrm>
            <a:off x="2057400" y="1143000"/>
            <a:ext cx="2616200" cy="4445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863"/>
              </a:spcBef>
            </a:pPr>
            <a:r>
              <a:rPr lang="en-US" sz="2400" dirty="0" err="1" smtClean="0">
                <a:solidFill>
                  <a:schemeClr val="tx1"/>
                </a:solidFill>
                <a:latin typeface="Calibri Bold" charset="0"/>
                <a:ea typeface="Calibri Bold" charset="0"/>
                <a:cs typeface="Calibri Bold" charset="0"/>
                <a:sym typeface="Calibri Bold" charset="0"/>
              </a:rPr>
              <a:t>Goto</a:t>
            </a:r>
            <a:r>
              <a:rPr lang="en-US" sz="2400" dirty="0" smtClean="0">
                <a:solidFill>
                  <a:schemeClr val="tx1"/>
                </a:solidFill>
                <a:latin typeface="Calibri Bold" charset="0"/>
                <a:ea typeface="Calibri Bold" charset="0"/>
                <a:cs typeface="Calibri Bold" charset="0"/>
                <a:sym typeface="Calibri Bold" charset="0"/>
              </a:rPr>
              <a:t> Version</a:t>
            </a:r>
            <a:endParaRPr lang="en-US" sz="2400" dirty="0">
              <a:solidFill>
                <a:schemeClr val="tx1"/>
              </a:solidFill>
              <a:latin typeface="Calibri Bold" charset="0"/>
              <a:ea typeface="Calibri Bold" charset="0"/>
              <a:cs typeface="Calibri Bold" charset="0"/>
              <a:sym typeface="Calibri Bold" charset="0"/>
            </a:endParaRPr>
          </a:p>
        </p:txBody>
      </p:sp>
      <p:sp>
        <p:nvSpPr>
          <p:cNvPr id="9" name="Rectangle 4"/>
          <p:cNvSpPr>
            <a:spLocks/>
          </p:cNvSpPr>
          <p:nvPr/>
        </p:nvSpPr>
        <p:spPr bwMode="auto">
          <a:xfrm>
            <a:off x="4724400" y="1371600"/>
            <a:ext cx="4343400" cy="5410200"/>
          </a:xfrm>
          <a:prstGeom prst="rect">
            <a:avLst/>
          </a:prstGeom>
          <a:solidFill>
            <a:srgbClr val="F6F5BD"/>
          </a:solidFill>
          <a:ln w="12700" cap="flat">
            <a:solidFill>
              <a:schemeClr val="tx1"/>
            </a:solidFill>
            <a:prstDash val="solid"/>
            <a:miter lim="800000"/>
            <a:headEnd type="none" w="med" len="med"/>
            <a:tailEnd type="none" w="med" len="med"/>
          </a:ln>
          <a:effectLst>
            <a:outerShdw dist="50799" dir="5400000" algn="ctr" rotWithShape="0">
              <a:schemeClr val="bg2">
                <a:alpha val="50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smtClean="0">
                <a:solidFill>
                  <a:schemeClr val="tx1"/>
                </a:solidFill>
                <a:latin typeface="Courier New" pitchFamily="49" charset="0"/>
                <a:cs typeface="Courier New" pitchFamily="49" charset="0"/>
                <a:sym typeface="Courier New Bold" charset="0"/>
              </a:rPr>
              <a:t>pcount_for_goto_dw</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unsigned long x</a:t>
            </a:r>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size_t</a:t>
            </a:r>
            <a:r>
              <a:rPr lang="en-US" sz="1800" b="1" dirty="0" smtClean="0">
                <a:solidFill>
                  <a:schemeClr val="tx1"/>
                </a:solidFill>
                <a:latin typeface="Courier New" pitchFamily="49" charset="0"/>
                <a:cs typeface="Courier New" pitchFamily="49" charset="0"/>
                <a:sym typeface="Courier New Bold" charset="0"/>
              </a:rPr>
              <a: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long </a:t>
            </a:r>
            <a:r>
              <a:rPr lang="en-US" sz="1800" b="1" dirty="0">
                <a:solidFill>
                  <a:schemeClr val="tx1"/>
                </a:solidFill>
                <a:latin typeface="Courier New" pitchFamily="49" charset="0"/>
                <a:cs typeface="Courier New" pitchFamily="49" charset="0"/>
                <a:sym typeface="Courier New Bold" charset="0"/>
              </a:rPr>
              <a:t>result = 0;</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0;</a:t>
            </a:r>
          </a:p>
          <a:p>
            <a:pPr algn="l"/>
            <a:r>
              <a:rPr lang="en-US" sz="1800" b="1" dirty="0" smtClean="0">
                <a:solidFill>
                  <a:schemeClr val="tx1"/>
                </a:solidFill>
                <a:latin typeface="Courier New" pitchFamily="49" charset="0"/>
                <a:cs typeface="Courier New" pitchFamily="49" charset="0"/>
                <a:sym typeface="Courier New Bold" charset="0"/>
              </a:rPr>
              <a:t>  if </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goto</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done;</a:t>
            </a:r>
          </a:p>
          <a:p>
            <a:pPr algn="l"/>
            <a:r>
              <a:rPr lang="en-US" sz="1800" b="1" dirty="0">
                <a:solidFill>
                  <a:schemeClr val="tx1"/>
                </a:solidFill>
                <a:latin typeface="Courier New" pitchFamily="49" charset="0"/>
                <a:cs typeface="Courier New" pitchFamily="49" charset="0"/>
                <a:sym typeface="Courier New Bold" charset="0"/>
              </a:rPr>
              <a:t> loop:</a:t>
            </a:r>
          </a:p>
          <a:p>
            <a:pPr algn="l"/>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    unsigned </a:t>
            </a:r>
            <a:r>
              <a:rPr lang="en-US" sz="1800" b="1" dirty="0">
                <a:solidFill>
                  <a:schemeClr val="tx1"/>
                </a:solidFill>
                <a:latin typeface="Courier New" pitchFamily="49" charset="0"/>
                <a:cs typeface="Courier New" pitchFamily="49" charset="0"/>
                <a:sym typeface="Courier New Bold" charset="0"/>
              </a:rPr>
              <a:t>bit = </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x &gt;&gt; </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&amp; 0x1;</a:t>
            </a:r>
          </a:p>
          <a:p>
            <a:pPr algn="l"/>
            <a:r>
              <a:rPr lang="en-US" sz="1800" b="1" dirty="0" smtClean="0">
                <a:solidFill>
                  <a:schemeClr val="tx1"/>
                </a:solidFill>
                <a:latin typeface="Courier New" pitchFamily="49" charset="0"/>
                <a:cs typeface="Courier New" pitchFamily="49" charset="0"/>
                <a:sym typeface="Courier New Bold" charset="0"/>
              </a:rPr>
              <a:t>    result </a:t>
            </a:r>
            <a:r>
              <a:rPr lang="en-US" sz="1800" b="1" dirty="0">
                <a:solidFill>
                  <a:schemeClr val="tx1"/>
                </a:solidFill>
                <a:latin typeface="Courier New" pitchFamily="49" charset="0"/>
                <a:cs typeface="Courier New" pitchFamily="49" charset="0"/>
                <a:sym typeface="Courier New Bold" charset="0"/>
              </a:rPr>
              <a:t>+= bit;</a:t>
            </a:r>
          </a:p>
          <a:p>
            <a:pPr algn="l"/>
            <a:r>
              <a:rPr lang="en-US" sz="1800" b="1" dirty="0" smtClean="0">
                <a:solidFill>
                  <a:schemeClr val="tx1"/>
                </a:solidFill>
                <a:latin typeface="Courier New" pitchFamily="49" charset="0"/>
                <a:cs typeface="Courier New" pitchFamily="49" charset="0"/>
                <a:sym typeface="Courier New Bold" charset="0"/>
              </a:rPr>
              <a:t>  }</a:t>
            </a:r>
            <a:endParaRPr lang="en-US" sz="1800" b="1" dirty="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cs typeface="Courier New" pitchFamily="49" charset="0"/>
                <a:sym typeface="Courier New Bold" charset="0"/>
              </a:rPr>
              <a:t>  if </a:t>
            </a:r>
            <a:r>
              <a:rPr lang="en-US" sz="1800" b="1" dirty="0">
                <a:solidFill>
                  <a:schemeClr val="tx1"/>
                </a:solidFill>
                <a:latin typeface="Courier New" pitchFamily="49" charset="0"/>
                <a:cs typeface="Courier New" pitchFamily="49" charset="0"/>
                <a:sym typeface="Courier New Bold" charset="0"/>
              </a:rPr>
              <a:t>(</a:t>
            </a:r>
            <a:r>
              <a:rPr lang="en-US" sz="1800" b="1" dirty="0" err="1">
                <a:solidFill>
                  <a:schemeClr val="tx1"/>
                </a:solidFill>
                <a:latin typeface="Courier New" pitchFamily="49" charset="0"/>
                <a:cs typeface="Courier New" pitchFamily="49" charset="0"/>
                <a:sym typeface="Courier New Bold" charset="0"/>
              </a:rPr>
              <a:t>i</a:t>
            </a:r>
            <a:r>
              <a:rPr lang="en-US" sz="1800" b="1" dirty="0">
                <a:solidFill>
                  <a:schemeClr val="tx1"/>
                </a:solidFill>
                <a:latin typeface="Courier New" pitchFamily="49" charset="0"/>
                <a:cs typeface="Courier New" pitchFamily="49" charset="0"/>
                <a:sym typeface="Courier New Bold" charset="0"/>
              </a:rPr>
              <a:t> &lt; WSIZE)</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err="1" smtClean="0">
                <a:solidFill>
                  <a:schemeClr val="tx1"/>
                </a:solidFill>
                <a:latin typeface="Courier New" pitchFamily="49" charset="0"/>
                <a:cs typeface="Courier New" pitchFamily="49" charset="0"/>
                <a:sym typeface="Courier New Bold" charset="0"/>
              </a:rPr>
              <a:t>goto</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loop;</a:t>
            </a:r>
          </a:p>
          <a:p>
            <a:pPr algn="l"/>
            <a:r>
              <a:rPr lang="en-US" sz="1800" b="1" dirty="0">
                <a:solidFill>
                  <a:schemeClr val="tx1"/>
                </a:solidFill>
                <a:latin typeface="Courier New" pitchFamily="49" charset="0"/>
                <a:cs typeface="Courier New" pitchFamily="49" charset="0"/>
                <a:sym typeface="Courier New Bold" charset="0"/>
              </a:rPr>
              <a:t> done:</a:t>
            </a:r>
          </a:p>
          <a:p>
            <a:pPr algn="l"/>
            <a:r>
              <a:rPr lang="en-US" sz="1800" b="1" dirty="0" smtClean="0">
                <a:solidFill>
                  <a:schemeClr val="tx1"/>
                </a:solidFill>
                <a:latin typeface="Courier New" pitchFamily="49" charset="0"/>
                <a:cs typeface="Courier New" pitchFamily="49" charset="0"/>
                <a:sym typeface="Courier New Bold" charset="0"/>
              </a:rPr>
              <a:t>  return </a:t>
            </a:r>
            <a:r>
              <a:rPr lang="en-US" sz="1800" b="1" dirty="0">
                <a:solidFill>
                  <a:schemeClr val="tx1"/>
                </a:solidFill>
                <a:latin typeface="Courier New" pitchFamily="49" charset="0"/>
                <a:cs typeface="Courier New" pitchFamily="49" charset="0"/>
                <a:sym typeface="Courier New Bold" charset="0"/>
              </a:rPr>
              <a:t>result;</a:t>
            </a:r>
          </a:p>
          <a:p>
            <a:pPr algn="l"/>
            <a:r>
              <a:rPr lang="en-US" sz="1800" b="1" dirty="0">
                <a:solidFill>
                  <a:schemeClr val="tx1"/>
                </a:solidFill>
                <a:latin typeface="Courier New" pitchFamily="49" charset="0"/>
                <a:cs typeface="Courier New" pitchFamily="49" charset="0"/>
                <a:sym typeface="Courier New Bold" charset="0"/>
              </a:rPr>
              <a:t>}</a:t>
            </a:r>
          </a:p>
        </p:txBody>
      </p:sp>
      <p:sp>
        <p:nvSpPr>
          <p:cNvPr id="10" name="TextBox 9"/>
          <p:cNvSpPr txBox="1"/>
          <p:nvPr/>
        </p:nvSpPr>
        <p:spPr>
          <a:xfrm>
            <a:off x="7315200" y="2514600"/>
            <a:ext cx="492444"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Init</a:t>
            </a:r>
            <a:endParaRPr lang="en-US" sz="1800" i="1" dirty="0">
              <a:latin typeface="+mj-lt"/>
            </a:endParaRPr>
          </a:p>
        </p:txBody>
      </p:sp>
      <p:sp>
        <p:nvSpPr>
          <p:cNvPr id="11" name="TextBox 10"/>
          <p:cNvSpPr txBox="1"/>
          <p:nvPr/>
        </p:nvSpPr>
        <p:spPr>
          <a:xfrm>
            <a:off x="7315200" y="2971800"/>
            <a:ext cx="750206" cy="369332"/>
          </a:xfrm>
          <a:prstGeom prst="rect">
            <a:avLst/>
          </a:prstGeom>
          <a:solidFill>
            <a:schemeClr val="accent1">
              <a:lumMod val="20000"/>
              <a:lumOff val="80000"/>
            </a:schemeClr>
          </a:solidFill>
        </p:spPr>
        <p:txBody>
          <a:bodyPr wrap="none" rtlCol="0">
            <a:spAutoFit/>
          </a:bodyPr>
          <a:lstStyle/>
          <a:p>
            <a:r>
              <a:rPr lang="en-US" sz="1800" dirty="0" smtClean="0">
                <a:latin typeface="Courier New" pitchFamily="49" charset="0"/>
                <a:cs typeface="Courier New" pitchFamily="49" charset="0"/>
              </a:rPr>
              <a:t>!</a:t>
            </a:r>
            <a:r>
              <a:rPr lang="en-US" sz="1800" i="1" dirty="0" smtClean="0">
                <a:latin typeface="+mj-lt"/>
              </a:rPr>
              <a:t>Test</a:t>
            </a:r>
            <a:endParaRPr lang="en-US" sz="1800" i="1" dirty="0">
              <a:latin typeface="+mj-lt"/>
            </a:endParaRPr>
          </a:p>
        </p:txBody>
      </p:sp>
      <p:sp>
        <p:nvSpPr>
          <p:cNvPr id="13" name="TextBox 12"/>
          <p:cNvSpPr txBox="1"/>
          <p:nvPr/>
        </p:nvSpPr>
        <p:spPr>
          <a:xfrm>
            <a:off x="7696200" y="4038600"/>
            <a:ext cx="710451"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Body</a:t>
            </a:r>
            <a:endParaRPr lang="en-US" sz="1800" i="1" dirty="0">
              <a:latin typeface="+mj-lt"/>
            </a:endParaRPr>
          </a:p>
        </p:txBody>
      </p:sp>
      <p:sp>
        <p:nvSpPr>
          <p:cNvPr id="14" name="TextBox 13"/>
          <p:cNvSpPr txBox="1"/>
          <p:nvPr/>
        </p:nvSpPr>
        <p:spPr>
          <a:xfrm>
            <a:off x="5638800" y="4876800"/>
            <a:ext cx="928459"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Update</a:t>
            </a:r>
            <a:endParaRPr lang="en-US" sz="1800" i="1" dirty="0">
              <a:latin typeface="+mj-lt"/>
            </a:endParaRPr>
          </a:p>
        </p:txBody>
      </p:sp>
      <p:sp>
        <p:nvSpPr>
          <p:cNvPr id="16" name="TextBox 15"/>
          <p:cNvSpPr txBox="1"/>
          <p:nvPr/>
        </p:nvSpPr>
        <p:spPr>
          <a:xfrm>
            <a:off x="7010400" y="5334000"/>
            <a:ext cx="612347" cy="369332"/>
          </a:xfrm>
          <a:prstGeom prst="rect">
            <a:avLst/>
          </a:prstGeom>
          <a:solidFill>
            <a:schemeClr val="accent1">
              <a:lumMod val="20000"/>
              <a:lumOff val="80000"/>
            </a:schemeClr>
          </a:solidFill>
        </p:spPr>
        <p:txBody>
          <a:bodyPr wrap="none" rtlCol="0">
            <a:spAutoFit/>
          </a:bodyPr>
          <a:lstStyle/>
          <a:p>
            <a:r>
              <a:rPr lang="en-US" sz="1800" i="1" dirty="0" smtClean="0">
                <a:latin typeface="+mj-lt"/>
              </a:rPr>
              <a:t>Test</a:t>
            </a:r>
            <a:endParaRPr lang="en-US" sz="1800" i="1" dirty="0">
              <a:latin typeface="+mj-lt"/>
            </a:endParaRPr>
          </a:p>
        </p:txBody>
      </p:sp>
      <p:grpSp>
        <p:nvGrpSpPr>
          <p:cNvPr id="20" name="Group 19"/>
          <p:cNvGrpSpPr/>
          <p:nvPr/>
        </p:nvGrpSpPr>
        <p:grpSpPr>
          <a:xfrm>
            <a:off x="5029200" y="2667000"/>
            <a:ext cx="2209800" cy="533400"/>
            <a:chOff x="5029200" y="2743200"/>
            <a:chExt cx="2209800" cy="533400"/>
          </a:xfrm>
        </p:grpSpPr>
        <p:cxnSp>
          <p:nvCxnSpPr>
            <p:cNvPr id="18" name="Straight Connector 17"/>
            <p:cNvCxnSpPr/>
            <p:nvPr/>
          </p:nvCxnSpPr>
          <p:spPr bwMode="auto">
            <a:xfrm>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19" name="Straight Connector 18"/>
            <p:cNvCxnSpPr/>
            <p:nvPr/>
          </p:nvCxnSpPr>
          <p:spPr bwMode="auto">
            <a:xfrm flipH="1">
              <a:off x="5029200" y="2743200"/>
              <a:ext cx="2209800" cy="533400"/>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161642411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5105400" y="152400"/>
            <a:ext cx="3733800" cy="1095375"/>
          </a:xfrm>
          <a:effectLst>
            <a:outerShdw blurRad="63500" dist="53882" dir="2700000" algn="ctr" rotWithShape="0">
              <a:srgbClr val="969696"/>
            </a:outerShdw>
          </a:effectLst>
        </p:spPr>
        <p:txBody>
          <a:bodyPr/>
          <a:lstStyle/>
          <a:p>
            <a:pPr eaLnBrk="1" hangingPunct="1">
              <a:defRPr/>
            </a:pPr>
            <a:r>
              <a:rPr lang="en-US"/>
              <a:t>Switch Statements</a:t>
            </a:r>
          </a:p>
        </p:txBody>
      </p:sp>
      <p:sp>
        <p:nvSpPr>
          <p:cNvPr id="209923" name="Rectangle 3"/>
          <p:cNvSpPr>
            <a:spLocks noGrp="1" noChangeArrowheads="1"/>
          </p:cNvSpPr>
          <p:nvPr>
            <p:ph type="body" idx="1"/>
          </p:nvPr>
        </p:nvSpPr>
        <p:spPr>
          <a:xfrm>
            <a:off x="5092700" y="1219200"/>
            <a:ext cx="3975100" cy="4732338"/>
          </a:xfrm>
        </p:spPr>
        <p:txBody>
          <a:bodyPr lIns="90487" tIns="44450" rIns="90487" bIns="44450"/>
          <a:lstStyle/>
          <a:p>
            <a:pPr eaLnBrk="1" hangingPunct="1">
              <a:defRPr/>
            </a:pPr>
            <a:r>
              <a:rPr lang="en-US" dirty="0" smtClean="0">
                <a:latin typeface="Helvetica" charset="0"/>
                <a:ea typeface="ＭＳ Ｐゴシック" charset="0"/>
                <a:cs typeface="ＭＳ Ｐゴシック" charset="0"/>
              </a:rPr>
              <a:t>Compact replacement for a long series of if – else if – else if - </a:t>
            </a:r>
            <a:r>
              <a:rPr lang="is-IS" dirty="0" smtClean="0">
                <a:latin typeface="Helvetica" charset="0"/>
                <a:ea typeface="ＭＳ Ｐゴシック" charset="0"/>
                <a:cs typeface="ＭＳ Ｐゴシック" charset="0"/>
              </a:rPr>
              <a:t>…</a:t>
            </a:r>
            <a:endParaRPr lang="en-US" dirty="0">
              <a:latin typeface="Helvetica" charset="0"/>
              <a:ea typeface="ＭＳ Ｐゴシック" charset="0"/>
              <a:cs typeface="ＭＳ Ｐゴシック" charset="0"/>
            </a:endParaRPr>
          </a:p>
          <a:p>
            <a:pPr lvl="1" eaLnBrk="1" hangingPunct="1">
              <a:defRPr/>
            </a:pPr>
            <a:r>
              <a:rPr lang="en-US" dirty="0" smtClean="0">
                <a:latin typeface="Helvetica" charset="0"/>
                <a:ea typeface="ＭＳ Ｐゴシック" charset="0"/>
              </a:rPr>
              <a:t>Many if </a:t>
            </a:r>
            <a:r>
              <a:rPr lang="is-IS" dirty="0" smtClean="0">
                <a:latin typeface="Helvetica" charset="0"/>
                <a:ea typeface="ＭＳ Ｐゴシック" charset="0"/>
              </a:rPr>
              <a:t>… else if ... </a:t>
            </a:r>
            <a:r>
              <a:rPr lang="en-US" dirty="0">
                <a:latin typeface="Helvetica" charset="0"/>
                <a:ea typeface="ＭＳ Ｐゴシック" charset="0"/>
              </a:rPr>
              <a:t>e</a:t>
            </a:r>
            <a:r>
              <a:rPr lang="is-IS" dirty="0" smtClean="0">
                <a:latin typeface="Helvetica" charset="0"/>
                <a:ea typeface="ＭＳ Ｐゴシック" charset="0"/>
              </a:rPr>
              <a:t>lse if’s ... </a:t>
            </a:r>
            <a:r>
              <a:rPr lang="en-US" dirty="0">
                <a:latin typeface="Helvetica" charset="0"/>
                <a:ea typeface="ＭＳ Ｐゴシック" charset="0"/>
              </a:rPr>
              <a:t>a</a:t>
            </a:r>
            <a:r>
              <a:rPr lang="is-IS" dirty="0" smtClean="0">
                <a:latin typeface="Helvetica" charset="0"/>
                <a:ea typeface="ＭＳ Ｐゴシック" charset="0"/>
              </a:rPr>
              <a:t>re slow to evaluate due to many compares and conditional jumps</a:t>
            </a:r>
          </a:p>
          <a:p>
            <a:pPr lvl="1" eaLnBrk="1" hangingPunct="1">
              <a:defRPr/>
            </a:pPr>
            <a:r>
              <a:rPr lang="en-US" dirty="0" smtClean="0">
                <a:latin typeface="Helvetica" charset="0"/>
                <a:ea typeface="ＭＳ Ｐゴシック" charset="0"/>
              </a:rPr>
              <a:t>Instead use a switch statement – good if many contiguous cases and switch argument is simple</a:t>
            </a:r>
          </a:p>
          <a:p>
            <a:pPr lvl="2" eaLnBrk="1" hangingPunct="1">
              <a:defRPr/>
            </a:pPr>
            <a:r>
              <a:rPr lang="en-US" sz="2000" dirty="0" smtClean="0">
                <a:latin typeface="Helvetica" charset="0"/>
                <a:ea typeface="ＭＳ Ｐゴシック" charset="0"/>
              </a:rPr>
              <a:t>Contiguous needed to avoid sparse jump table</a:t>
            </a:r>
            <a:endParaRPr lang="en-US" sz="2000" dirty="0">
              <a:latin typeface="Helvetica" charset="0"/>
              <a:ea typeface="ＭＳ Ｐゴシック" charset="0"/>
            </a:endParaRPr>
          </a:p>
        </p:txBody>
      </p:sp>
      <p:sp>
        <p:nvSpPr>
          <p:cNvPr id="6" name="Rectangle 5"/>
          <p:cNvSpPr>
            <a:spLocks/>
          </p:cNvSpPr>
          <p:nvPr/>
        </p:nvSpPr>
        <p:spPr bwMode="auto">
          <a:xfrm>
            <a:off x="254000" y="304800"/>
            <a:ext cx="4127500" cy="579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switch_eg</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FF0000"/>
                </a:solidFill>
                <a:latin typeface="Courier New" pitchFamily="49" charset="0"/>
                <a:cs typeface="Courier New" pitchFamily="49" charset="0"/>
                <a:sym typeface="Courier New Bold" charset="0"/>
              </a:rPr>
              <a:t>switch(x)</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dirty="0">
                <a:latin typeface="Courier New" pitchFamily="49" charset="0"/>
                <a:cs typeface="Courier New" pitchFamily="49" charset="0"/>
                <a:sym typeface="Courier New Bold" charset="0"/>
              </a:rPr>
              <a:t> </a:t>
            </a:r>
            <a:r>
              <a:rPr lang="en-US" sz="1800" dirty="0" smtClean="0">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case </a:t>
            </a:r>
            <a:r>
              <a:rPr lang="en-US" sz="1800" b="1" dirty="0">
                <a:solidFill>
                  <a:schemeClr val="tx1"/>
                </a:solidFill>
                <a:latin typeface="Courier New" pitchFamily="49" charset="0"/>
                <a:cs typeface="Courier New" pitchFamily="49" charset="0"/>
                <a:sym typeface="Courier New Bold" charset="0"/>
              </a:rPr>
              <a:t>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6:</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default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7833974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fade">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fade">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fade">
                                      <p:cBhvr>
                                        <p:cTn id="17" dur="500"/>
                                        <p:tgtEl>
                                          <p:spTgt spid="20992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fade">
                                      <p:cBhvr>
                                        <p:cTn id="20" dur="5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5105400" y="152400"/>
            <a:ext cx="3733800" cy="1095375"/>
          </a:xfrm>
          <a:effectLst>
            <a:outerShdw blurRad="63500" dist="53882" dir="2700000" algn="ctr" rotWithShape="0">
              <a:srgbClr val="969696"/>
            </a:outerShdw>
          </a:effectLst>
        </p:spPr>
        <p:txBody>
          <a:bodyPr/>
          <a:lstStyle/>
          <a:p>
            <a:pPr eaLnBrk="1" hangingPunct="1">
              <a:defRPr/>
            </a:pPr>
            <a:r>
              <a:rPr lang="en-US"/>
              <a:t>Switch Statements</a:t>
            </a:r>
          </a:p>
        </p:txBody>
      </p:sp>
      <p:sp>
        <p:nvSpPr>
          <p:cNvPr id="209923" name="Rectangle 3"/>
          <p:cNvSpPr>
            <a:spLocks noGrp="1" noChangeArrowheads="1"/>
          </p:cNvSpPr>
          <p:nvPr>
            <p:ph type="body" idx="1"/>
          </p:nvPr>
        </p:nvSpPr>
        <p:spPr>
          <a:xfrm>
            <a:off x="5092700" y="1219200"/>
            <a:ext cx="3975100" cy="4732338"/>
          </a:xfrm>
        </p:spPr>
        <p:txBody>
          <a:bodyPr lIns="90487" tIns="44450" rIns="90487" bIns="44450"/>
          <a:lstStyle/>
          <a:p>
            <a:r>
              <a:rPr lang="en-US" dirty="0" smtClean="0"/>
              <a:t>Special cases</a:t>
            </a:r>
          </a:p>
          <a:p>
            <a:pPr lvl="1"/>
            <a:r>
              <a:rPr lang="en-US" dirty="0" smtClean="0"/>
              <a:t>Multiple case labels: 5 &amp; 6</a:t>
            </a:r>
          </a:p>
          <a:p>
            <a:pPr lvl="1"/>
            <a:r>
              <a:rPr lang="en-US" dirty="0" smtClean="0"/>
              <a:t>Fall through cases: 2</a:t>
            </a:r>
          </a:p>
          <a:p>
            <a:pPr lvl="1"/>
            <a:r>
              <a:rPr lang="en-US" dirty="0" smtClean="0"/>
              <a:t>Missing cases: 4 goes to default</a:t>
            </a:r>
          </a:p>
        </p:txBody>
      </p:sp>
      <p:sp>
        <p:nvSpPr>
          <p:cNvPr id="6" name="Rectangle 5"/>
          <p:cNvSpPr>
            <a:spLocks/>
          </p:cNvSpPr>
          <p:nvPr/>
        </p:nvSpPr>
        <p:spPr bwMode="auto">
          <a:xfrm>
            <a:off x="254000" y="304800"/>
            <a:ext cx="4127500" cy="579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switch_eg</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FF0000"/>
                </a:solidFill>
                <a:latin typeface="Courier New" pitchFamily="49" charset="0"/>
                <a:cs typeface="Courier New" pitchFamily="49" charset="0"/>
                <a:sym typeface="Courier New Bold" charset="0"/>
              </a:rPr>
              <a:t>switch(x)</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dirty="0">
                <a:latin typeface="Courier New" pitchFamily="49" charset="0"/>
                <a:cs typeface="Courier New" pitchFamily="49" charset="0"/>
                <a:sym typeface="Courier New Bold" charset="0"/>
              </a:rPr>
              <a:t> </a:t>
            </a:r>
            <a:r>
              <a:rPr lang="en-US" sz="1800" dirty="0" smtClean="0">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case </a:t>
            </a:r>
            <a:r>
              <a:rPr lang="en-US" sz="1800" b="1" dirty="0">
                <a:solidFill>
                  <a:schemeClr val="tx1"/>
                </a:solidFill>
                <a:latin typeface="Courier New" pitchFamily="49" charset="0"/>
                <a:cs typeface="Courier New" pitchFamily="49" charset="0"/>
                <a:sym typeface="Courier New Bold" charset="0"/>
              </a:rPr>
              <a:t>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6:</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default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253343470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fade">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fade">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fade">
                                      <p:cBhvr>
                                        <p:cTn id="17" dur="500"/>
                                        <p:tgtEl>
                                          <p:spTgt spid="20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fade">
                                      <p:cBhvr>
                                        <p:cTn id="22" dur="500"/>
                                        <p:tgtEl>
                                          <p:spTgt spid="209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5105400" y="152400"/>
            <a:ext cx="3733800" cy="1095375"/>
          </a:xfrm>
          <a:effectLst>
            <a:outerShdw blurRad="63500" dist="53882" dir="2700000" algn="ctr" rotWithShape="0">
              <a:srgbClr val="969696"/>
            </a:outerShdw>
          </a:effectLst>
        </p:spPr>
        <p:txBody>
          <a:bodyPr/>
          <a:lstStyle/>
          <a:p>
            <a:pPr eaLnBrk="1" hangingPunct="1">
              <a:defRPr/>
            </a:pPr>
            <a:r>
              <a:rPr lang="en-US"/>
              <a:t>Switch Statements</a:t>
            </a:r>
          </a:p>
        </p:txBody>
      </p:sp>
      <p:sp>
        <p:nvSpPr>
          <p:cNvPr id="209923" name="Rectangle 3"/>
          <p:cNvSpPr>
            <a:spLocks noGrp="1" noChangeArrowheads="1"/>
          </p:cNvSpPr>
          <p:nvPr>
            <p:ph type="body" idx="1"/>
          </p:nvPr>
        </p:nvSpPr>
        <p:spPr>
          <a:xfrm>
            <a:off x="5092700" y="1219200"/>
            <a:ext cx="3975100" cy="4732338"/>
          </a:xfrm>
        </p:spPr>
        <p:txBody>
          <a:bodyPr lIns="90487" tIns="44450" rIns="90487" bIns="44450"/>
          <a:lstStyle/>
          <a:p>
            <a:pPr eaLnBrk="1" hangingPunct="1">
              <a:defRPr/>
            </a:pPr>
            <a:r>
              <a:rPr lang="en-US" dirty="0">
                <a:latin typeface="Helvetica" charset="0"/>
                <a:ea typeface="ＭＳ Ｐゴシック" charset="0"/>
              </a:rPr>
              <a:t>Implemented as a Jump Table (array of addresses)</a:t>
            </a:r>
          </a:p>
          <a:p>
            <a:pPr lvl="1" eaLnBrk="1" hangingPunct="1">
              <a:defRPr/>
            </a:pPr>
            <a:r>
              <a:rPr lang="en-US" dirty="0">
                <a:latin typeface="Helvetica" charset="0"/>
                <a:ea typeface="ＭＳ Ｐゴシック" charset="0"/>
              </a:rPr>
              <a:t>Index into array and jump to branch target</a:t>
            </a:r>
          </a:p>
          <a:p>
            <a:pPr lvl="1" eaLnBrk="1" hangingPunct="1">
              <a:defRPr/>
            </a:pPr>
            <a:r>
              <a:rPr lang="en-US" dirty="0">
                <a:latin typeface="Helvetica" charset="0"/>
                <a:ea typeface="ＭＳ Ｐゴシック" charset="0"/>
              </a:rPr>
              <a:t>Avoids conditionals</a:t>
            </a:r>
          </a:p>
          <a:p>
            <a:pPr lvl="1" eaLnBrk="1" hangingPunct="1">
              <a:defRPr/>
            </a:pPr>
            <a:r>
              <a:rPr lang="en-US" dirty="0">
                <a:latin typeface="Helvetica" charset="0"/>
                <a:ea typeface="ＭＳ Ｐゴシック" charset="0"/>
              </a:rPr>
              <a:t>Good when cases are small integer constants</a:t>
            </a:r>
          </a:p>
          <a:p>
            <a:pPr eaLnBrk="1" hangingPunct="1">
              <a:defRPr/>
            </a:pPr>
            <a:r>
              <a:rPr lang="en-US" dirty="0">
                <a:latin typeface="Helvetica" charset="0"/>
                <a:ea typeface="ＭＳ Ｐゴシック" charset="0"/>
              </a:rPr>
              <a:t>GCC p</a:t>
            </a:r>
            <a:r>
              <a:rPr lang="en-US" sz="2200" dirty="0">
                <a:latin typeface="Helvetica" charset="0"/>
                <a:ea typeface="ＭＳ Ｐゴシック" charset="0"/>
              </a:rPr>
              <a:t>icks one based on case structure</a:t>
            </a:r>
          </a:p>
        </p:txBody>
      </p:sp>
      <p:sp>
        <p:nvSpPr>
          <p:cNvPr id="6" name="Rectangle 5"/>
          <p:cNvSpPr>
            <a:spLocks/>
          </p:cNvSpPr>
          <p:nvPr/>
        </p:nvSpPr>
        <p:spPr bwMode="auto">
          <a:xfrm>
            <a:off x="254000" y="304800"/>
            <a:ext cx="4127500" cy="579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switch_eg</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a:solidFill>
                  <a:srgbClr val="FF0000"/>
                </a:solidFill>
                <a:latin typeface="Courier New" pitchFamily="49" charset="0"/>
                <a:cs typeface="Courier New" pitchFamily="49" charset="0"/>
                <a:sym typeface="Courier New Bold" charset="0"/>
              </a:rPr>
              <a:t>switch(x)</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dirty="0">
                <a:latin typeface="Courier New" pitchFamily="49" charset="0"/>
                <a:cs typeface="Courier New" pitchFamily="49" charset="0"/>
                <a:sym typeface="Courier New Bold" charset="0"/>
              </a:rPr>
              <a:t> </a:t>
            </a:r>
            <a:r>
              <a:rPr lang="en-US" sz="1800" dirty="0" smtClean="0">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case </a:t>
            </a:r>
            <a:r>
              <a:rPr lang="en-US" sz="1800" b="1" dirty="0">
                <a:solidFill>
                  <a:schemeClr val="tx1"/>
                </a:solidFill>
                <a:latin typeface="Courier New" pitchFamily="49" charset="0"/>
                <a:cs typeface="Courier New" pitchFamily="49" charset="0"/>
                <a:sym typeface="Courier New Bold" charset="0"/>
              </a:rPr>
              <a:t>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3:</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5:</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6:</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break</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default</a:t>
            </a:r>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w </a:t>
            </a:r>
            <a:r>
              <a:rPr lang="en-US" sz="1800" b="1" dirty="0">
                <a:solidFill>
                  <a:schemeClr val="tx1"/>
                </a:solidFill>
                <a:latin typeface="Courier New" pitchFamily="49" charset="0"/>
                <a:cs typeface="Courier New" pitchFamily="49" charset="0"/>
                <a:sym typeface="Courier New Bold" charset="0"/>
              </a:rPr>
              <a:t>= 2;</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Tree>
    <p:extLst>
      <p:ext uri="{BB962C8B-B14F-4D97-AF65-F5344CB8AC3E}">
        <p14:creationId xmlns:p14="http://schemas.microsoft.com/office/powerpoint/2010/main" val="250384516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fade">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fade">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fade">
                                      <p:cBhvr>
                                        <p:cTn id="17" dur="500"/>
                                        <p:tgtEl>
                                          <p:spTgt spid="20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fade">
                                      <p:cBhvr>
                                        <p:cTn id="22" dur="500"/>
                                        <p:tgtEl>
                                          <p:spTgt spid="2099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9923">
                                            <p:txEl>
                                              <p:pRg st="4" end="4"/>
                                            </p:txEl>
                                          </p:spTgt>
                                        </p:tgtEl>
                                        <p:attrNameLst>
                                          <p:attrName>style.visibility</p:attrName>
                                        </p:attrNameLst>
                                      </p:cBhvr>
                                      <p:to>
                                        <p:strVal val="visible"/>
                                      </p:to>
                                    </p:set>
                                    <p:animEffect transition="in" filter="fade">
                                      <p:cBhvr>
                                        <p:cTn id="27" dur="5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ln/>
        </p:spPr>
        <p:txBody>
          <a:bodyPr/>
          <a:lstStyle/>
          <a:p>
            <a:pPr marL="119063" indent="-119063"/>
            <a:r>
              <a:rPr lang="en-US"/>
              <a:t>Jump Table Structure</a:t>
            </a:r>
          </a:p>
        </p:txBody>
      </p:sp>
      <p:sp>
        <p:nvSpPr>
          <p:cNvPr id="22532" name="Rectangle 4"/>
          <p:cNvSpPr>
            <a:spLocks/>
          </p:cNvSpPr>
          <p:nvPr/>
        </p:nvSpPr>
        <p:spPr bwMode="auto">
          <a:xfrm>
            <a:off x="7235825" y="15875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0</a:t>
            </a:r>
          </a:p>
        </p:txBody>
      </p:sp>
      <p:sp>
        <p:nvSpPr>
          <p:cNvPr id="22533" name="Rectangle 5"/>
          <p:cNvSpPr>
            <a:spLocks/>
          </p:cNvSpPr>
          <p:nvPr/>
        </p:nvSpPr>
        <p:spPr bwMode="auto">
          <a:xfrm>
            <a:off x="6030913" y="15875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Targ0:</a:t>
            </a:r>
          </a:p>
        </p:txBody>
      </p:sp>
      <p:sp>
        <p:nvSpPr>
          <p:cNvPr id="22534" name="Rectangle 6"/>
          <p:cNvSpPr>
            <a:spLocks/>
          </p:cNvSpPr>
          <p:nvPr/>
        </p:nvSpPr>
        <p:spPr bwMode="auto">
          <a:xfrm>
            <a:off x="7235825" y="25781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1</a:t>
            </a:r>
          </a:p>
        </p:txBody>
      </p:sp>
      <p:sp>
        <p:nvSpPr>
          <p:cNvPr id="22535" name="Rectangle 7"/>
          <p:cNvSpPr>
            <a:spLocks/>
          </p:cNvSpPr>
          <p:nvPr/>
        </p:nvSpPr>
        <p:spPr bwMode="auto">
          <a:xfrm>
            <a:off x="6030913" y="25781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Targ1:</a:t>
            </a:r>
          </a:p>
        </p:txBody>
      </p:sp>
      <p:sp>
        <p:nvSpPr>
          <p:cNvPr id="22536" name="Rectangle 8"/>
          <p:cNvSpPr>
            <a:spLocks/>
          </p:cNvSpPr>
          <p:nvPr/>
        </p:nvSpPr>
        <p:spPr bwMode="auto">
          <a:xfrm>
            <a:off x="7235825" y="35687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charset="0"/>
                <a:ea typeface="Calibri Bold" charset="0"/>
                <a:cs typeface="Calibri Bold" charset="0"/>
                <a:sym typeface="Calibri Bold" charset="0"/>
              </a:rPr>
              <a:t>2</a:t>
            </a:r>
          </a:p>
        </p:txBody>
      </p:sp>
      <p:sp>
        <p:nvSpPr>
          <p:cNvPr id="22537" name="Rectangle 9"/>
          <p:cNvSpPr>
            <a:spLocks/>
          </p:cNvSpPr>
          <p:nvPr/>
        </p:nvSpPr>
        <p:spPr bwMode="auto">
          <a:xfrm>
            <a:off x="6030913" y="3568700"/>
            <a:ext cx="10048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Targ2:</a:t>
            </a:r>
          </a:p>
        </p:txBody>
      </p:sp>
      <p:sp>
        <p:nvSpPr>
          <p:cNvPr id="22538" name="Rectangle 10"/>
          <p:cNvSpPr>
            <a:spLocks/>
          </p:cNvSpPr>
          <p:nvPr/>
        </p:nvSpPr>
        <p:spPr bwMode="auto">
          <a:xfrm>
            <a:off x="7204075" y="5702300"/>
            <a:ext cx="1160463" cy="838200"/>
          </a:xfrm>
          <a:prstGeom prst="rect">
            <a:avLst/>
          </a:prstGeom>
          <a:solidFill>
            <a:srgbClr val="CCFFCC"/>
          </a:solidFill>
          <a:ln w="25400" cap="flat">
            <a:solidFill>
              <a:schemeClr val="tx1"/>
            </a:solidFill>
            <a:prstDash val="solid"/>
            <a:miter lim="800000"/>
            <a:headEnd type="none" w="med" len="med"/>
            <a:tailEnd type="none" w="med" len="med"/>
          </a:ln>
        </p:spPr>
        <p:txBody>
          <a:bodyPr wrap="none" lIns="38100" tIns="38100" rIns="38100" bIns="38100" anchor="ctr"/>
          <a:lstStyle/>
          <a:p>
            <a:r>
              <a:rPr lang="en-US" sz="1800">
                <a:solidFill>
                  <a:schemeClr val="tx1"/>
                </a:solidFill>
                <a:latin typeface="Calibri Bold" charset="0"/>
                <a:ea typeface="Calibri Bold" charset="0"/>
                <a:cs typeface="Calibri Bold" charset="0"/>
                <a:sym typeface="Calibri Bold" charset="0"/>
              </a:rPr>
              <a:t>Code Block</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alibri Bold Italic" charset="0"/>
                <a:ea typeface="Calibri Bold Italic" charset="0"/>
                <a:cs typeface="Calibri Bold Italic" charset="0"/>
                <a:sym typeface="Calibri Bold Italic" charset="0"/>
              </a:rPr>
              <a:t>n</a:t>
            </a:r>
            <a:r>
              <a:rPr lang="en-US" sz="1800">
                <a:solidFill>
                  <a:schemeClr val="tx1"/>
                </a:solidFill>
                <a:latin typeface="Calibri Bold" charset="0"/>
                <a:ea typeface="Calibri Bold" charset="0"/>
                <a:cs typeface="Calibri Bold" charset="0"/>
                <a:sym typeface="Calibri Bold" charset="0"/>
              </a:rPr>
              <a:t>–1</a:t>
            </a:r>
          </a:p>
        </p:txBody>
      </p:sp>
      <p:sp>
        <p:nvSpPr>
          <p:cNvPr id="22539" name="Rectangle 11"/>
          <p:cNvSpPr>
            <a:spLocks/>
          </p:cNvSpPr>
          <p:nvPr/>
        </p:nvSpPr>
        <p:spPr bwMode="auto">
          <a:xfrm>
            <a:off x="5694363" y="5702300"/>
            <a:ext cx="1309687" cy="368300"/>
          </a:xfrm>
          <a:prstGeom prst="rect">
            <a:avLst/>
          </a:prstGeom>
          <a:noFill/>
          <a:ln w="25400" cap="flat">
            <a:noFill/>
            <a:miter lim="800000"/>
            <a:headEnd type="none" w="med" len="med"/>
            <a:tailEnd type="none" w="med" len="med"/>
          </a:ln>
        </p:spPr>
        <p:txBody>
          <a:bodyPr wrap="none" lIns="38100" tIns="38100" rIns="38100" bIns="38100">
            <a:spAutoFit/>
          </a:bodyPr>
          <a:lstStyle/>
          <a:p>
            <a:pPr algn="r"/>
            <a:r>
              <a:rPr lang="en-US" sz="2000">
                <a:solidFill>
                  <a:schemeClr val="tx1"/>
                </a:solidFill>
                <a:latin typeface="Courier New Bold" charset="0"/>
                <a:cs typeface="Courier New Bold" charset="0"/>
                <a:sym typeface="Courier New Bold" charset="0"/>
              </a:rPr>
              <a:t>Targ</a:t>
            </a:r>
            <a:r>
              <a:rPr lang="en-US" sz="2000">
                <a:solidFill>
                  <a:schemeClr val="tx1"/>
                </a:solidFill>
                <a:latin typeface="Courier New Bold Italic" charset="0"/>
                <a:cs typeface="Courier New Bold Italic" charset="0"/>
                <a:sym typeface="Courier New Bold Italic" charset="0"/>
              </a:rPr>
              <a:t>n</a:t>
            </a:r>
            <a:r>
              <a:rPr lang="en-US" sz="2000">
                <a:solidFill>
                  <a:schemeClr val="tx1"/>
                </a:solidFill>
                <a:latin typeface="Courier New Bold" charset="0"/>
                <a:cs typeface="Courier New Bold" charset="0"/>
                <a:sym typeface="Courier New Bold" charset="0"/>
              </a:rPr>
              <a:t>-1:</a:t>
            </a:r>
          </a:p>
        </p:txBody>
      </p:sp>
      <p:sp>
        <p:nvSpPr>
          <p:cNvPr id="22540" name="Rectangle 12"/>
          <p:cNvSpPr>
            <a:spLocks/>
          </p:cNvSpPr>
          <p:nvPr/>
        </p:nvSpPr>
        <p:spPr bwMode="auto">
          <a:xfrm>
            <a:off x="7702550" y="4559300"/>
            <a:ext cx="227013" cy="914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p>
        </p:txBody>
      </p:sp>
      <p:sp>
        <p:nvSpPr>
          <p:cNvPr id="22541" name="Rectangle 13"/>
          <p:cNvSpPr>
            <a:spLocks/>
          </p:cNvSpPr>
          <p:nvPr/>
        </p:nvSpPr>
        <p:spPr bwMode="auto">
          <a:xfrm>
            <a:off x="3937000" y="1714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dirty="0">
                <a:solidFill>
                  <a:schemeClr val="tx1"/>
                </a:solidFill>
                <a:latin typeface="Courier New Bold" charset="0"/>
                <a:cs typeface="Courier New Bold" charset="0"/>
                <a:sym typeface="Courier New Bold" charset="0"/>
              </a:rPr>
              <a:t>Targ0</a:t>
            </a:r>
          </a:p>
        </p:txBody>
      </p:sp>
      <p:sp>
        <p:nvSpPr>
          <p:cNvPr id="22542" name="Rectangle 14"/>
          <p:cNvSpPr>
            <a:spLocks/>
          </p:cNvSpPr>
          <p:nvPr/>
        </p:nvSpPr>
        <p:spPr bwMode="auto">
          <a:xfrm>
            <a:off x="3937000" y="2095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Targ1</a:t>
            </a:r>
          </a:p>
        </p:txBody>
      </p:sp>
      <p:sp>
        <p:nvSpPr>
          <p:cNvPr id="22543" name="Rectangle 15"/>
          <p:cNvSpPr>
            <a:spLocks/>
          </p:cNvSpPr>
          <p:nvPr/>
        </p:nvSpPr>
        <p:spPr bwMode="auto">
          <a:xfrm>
            <a:off x="3937000" y="24765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Targ2</a:t>
            </a:r>
          </a:p>
        </p:txBody>
      </p:sp>
      <p:sp>
        <p:nvSpPr>
          <p:cNvPr id="22544" name="Rectangle 16"/>
          <p:cNvSpPr>
            <a:spLocks/>
          </p:cNvSpPr>
          <p:nvPr/>
        </p:nvSpPr>
        <p:spPr bwMode="auto">
          <a:xfrm>
            <a:off x="3937000" y="3771900"/>
            <a:ext cx="1270000" cy="3810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Targ</a:t>
            </a:r>
            <a:r>
              <a:rPr lang="en-US" sz="1800">
                <a:solidFill>
                  <a:schemeClr val="tx1"/>
                </a:solidFill>
                <a:latin typeface="Courier New Bold Italic" charset="0"/>
                <a:cs typeface="Courier New Bold Italic" charset="0"/>
                <a:sym typeface="Courier New Bold Italic" charset="0"/>
              </a:rPr>
              <a:t>n</a:t>
            </a:r>
            <a:r>
              <a:rPr lang="en-US" sz="1800">
                <a:solidFill>
                  <a:schemeClr val="tx1"/>
                </a:solidFill>
                <a:latin typeface="Courier New Bold" charset="0"/>
                <a:cs typeface="Courier New Bold" charset="0"/>
                <a:sym typeface="Courier New Bold" charset="0"/>
              </a:rPr>
              <a:t>-1</a:t>
            </a:r>
          </a:p>
        </p:txBody>
      </p:sp>
      <p:sp>
        <p:nvSpPr>
          <p:cNvPr id="22545" name="Rectangle 17"/>
          <p:cNvSpPr>
            <a:spLocks/>
          </p:cNvSpPr>
          <p:nvPr/>
        </p:nvSpPr>
        <p:spPr bwMode="auto">
          <a:xfrm>
            <a:off x="3937000" y="2857500"/>
            <a:ext cx="1270000" cy="914400"/>
          </a:xfrm>
          <a:prstGeom prst="rect">
            <a:avLst/>
          </a:prstGeom>
          <a:solidFill>
            <a:srgbClr val="D6D6F4"/>
          </a:solidFill>
          <a:ln w="28575" cap="flat">
            <a:solidFill>
              <a:schemeClr val="tx1"/>
            </a:solidFill>
            <a:prstDash val="solid"/>
            <a:miter lim="800000"/>
            <a:headEnd type="none" w="med" len="med"/>
            <a:tailEnd type="none" w="med" len="med"/>
          </a:ln>
        </p:spPr>
        <p:txBody>
          <a:bodyPr lIns="38100" tIns="38100" rIns="38100" bIns="38100" anchor="ctr"/>
          <a:lstStyle/>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endParaRPr lang="en-US" sz="2400">
              <a:solidFill>
                <a:schemeClr val="tx1"/>
              </a:solidFill>
              <a:latin typeface="Arial Narrow Bold" charset="0"/>
              <a:ea typeface="Lucida Grande" charset="0"/>
              <a:cs typeface="Lucida Grande" charset="0"/>
              <a:sym typeface="Arial Narrow Bold" charset="0"/>
            </a:endParaRPr>
          </a:p>
          <a:p>
            <a:r>
              <a:rPr lang="en-US" sz="1800">
                <a:solidFill>
                  <a:schemeClr val="tx1"/>
                </a:solidFill>
                <a:latin typeface="Courier New Bold" charset="0"/>
                <a:cs typeface="Courier New Bold" charset="0"/>
                <a:sym typeface="Courier New Bold" charset="0"/>
              </a:rPr>
              <a:t>•</a:t>
            </a:r>
          </a:p>
        </p:txBody>
      </p:sp>
      <p:sp>
        <p:nvSpPr>
          <p:cNvPr id="22546" name="Rectangle 18"/>
          <p:cNvSpPr>
            <a:spLocks/>
          </p:cNvSpPr>
          <p:nvPr/>
        </p:nvSpPr>
        <p:spPr bwMode="auto">
          <a:xfrm>
            <a:off x="3114488" y="1701800"/>
            <a:ext cx="846511" cy="359073"/>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dirty="0" err="1" smtClean="0">
                <a:latin typeface="Courier New Bold" charset="0"/>
                <a:cs typeface="Courier New Bold" charset="0"/>
                <a:sym typeface="Courier New Bold" charset="0"/>
              </a:rPr>
              <a:t>JT</a:t>
            </a:r>
            <a:r>
              <a:rPr lang="en-US" sz="2000" dirty="0" err="1" smtClean="0">
                <a:solidFill>
                  <a:schemeClr val="tx1"/>
                </a:solidFill>
                <a:latin typeface="Courier New Bold" charset="0"/>
                <a:cs typeface="Courier New Bold" charset="0"/>
                <a:sym typeface="Courier New Bold" charset="0"/>
              </a:rPr>
              <a:t>ab</a:t>
            </a:r>
            <a:r>
              <a:rPr lang="en-US" sz="2000" dirty="0">
                <a:solidFill>
                  <a:schemeClr val="tx1"/>
                </a:solidFill>
                <a:latin typeface="Courier New Bold" charset="0"/>
                <a:cs typeface="Courier New Bold" charset="0"/>
                <a:sym typeface="Courier New Bold" charset="0"/>
              </a:rPr>
              <a:t>:</a:t>
            </a:r>
          </a:p>
        </p:txBody>
      </p:sp>
      <p:sp>
        <p:nvSpPr>
          <p:cNvPr id="22548" name="Rectangle 20"/>
          <p:cNvSpPr>
            <a:spLocks/>
          </p:cNvSpPr>
          <p:nvPr/>
        </p:nvSpPr>
        <p:spPr bwMode="auto">
          <a:xfrm>
            <a:off x="304800" y="1663700"/>
            <a:ext cx="2298700" cy="26035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dirty="0">
                <a:solidFill>
                  <a:schemeClr val="tx1"/>
                </a:solidFill>
                <a:latin typeface="Courier New Bold" charset="0"/>
                <a:cs typeface="Courier New Bold" charset="0"/>
                <a:sym typeface="Courier New Bold" charset="0"/>
              </a:rPr>
              <a:t>switch(x) {</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val_0:</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0</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 • •</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case val_</a:t>
            </a:r>
            <a:r>
              <a:rPr lang="en-US" sz="1800" dirty="0">
                <a:solidFill>
                  <a:schemeClr val="tx1"/>
                </a:solidFill>
                <a:latin typeface="Courier New Bold Italic" charset="0"/>
                <a:cs typeface="Courier New Bold Italic" charset="0"/>
                <a:sym typeface="Courier New Bold Italic" charset="0"/>
              </a:rPr>
              <a:t>n</a:t>
            </a:r>
            <a:r>
              <a:rPr lang="en-US" sz="1800" dirty="0">
                <a:solidFill>
                  <a:schemeClr val="tx1"/>
                </a:solidFill>
                <a:latin typeface="Courier New Bold" charset="0"/>
                <a:cs typeface="Courier New Bold" charset="0"/>
                <a:sym typeface="Courier New Bold" charset="0"/>
              </a:rPr>
              <a:t>-1: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    </a:t>
            </a:r>
            <a:r>
              <a:rPr lang="en-US" sz="1800" dirty="0">
                <a:solidFill>
                  <a:schemeClr val="tx1"/>
                </a:solidFill>
                <a:latin typeface="Calibri Bold Italic" charset="0"/>
                <a:ea typeface="Calibri Bold Italic" charset="0"/>
                <a:cs typeface="Calibri Bold Italic" charset="0"/>
                <a:sym typeface="Calibri Bold Italic" charset="0"/>
              </a:rPr>
              <a:t>Block</a:t>
            </a:r>
            <a:r>
              <a:rPr lang="en-US" sz="1800" dirty="0">
                <a:solidFill>
                  <a:schemeClr val="tx1"/>
                </a:solidFill>
                <a:latin typeface="Calibri Bold" charset="0"/>
                <a:ea typeface="Calibri Bold" charset="0"/>
                <a:cs typeface="Calibri Bold" charset="0"/>
                <a:sym typeface="Calibri Bold" charset="0"/>
              </a:rPr>
              <a:t> </a:t>
            </a:r>
            <a:r>
              <a:rPr lang="en-US" sz="1800" dirty="0">
                <a:solidFill>
                  <a:schemeClr val="tx1"/>
                </a:solidFill>
                <a:latin typeface="Calibri Bold Italic" charset="0"/>
                <a:ea typeface="Calibri Bold Italic" charset="0"/>
                <a:cs typeface="Calibri Bold Italic" charset="0"/>
                <a:sym typeface="Calibri Bold Italic" charset="0"/>
              </a:rPr>
              <a:t>n</a:t>
            </a:r>
            <a:r>
              <a:rPr lang="en-US" sz="1800" dirty="0">
                <a:solidFill>
                  <a:schemeClr val="tx1"/>
                </a:solidFill>
                <a:latin typeface="Calibri Bold" charset="0"/>
                <a:ea typeface="Calibri Bold" charset="0"/>
                <a:cs typeface="Calibri Bold" charset="0"/>
                <a:sym typeface="Calibri Bold" charset="0"/>
              </a:rPr>
              <a:t>–1</a:t>
            </a:r>
            <a:endParaRPr lang="en-US" sz="2400" dirty="0">
              <a:solidFill>
                <a:schemeClr val="tx1"/>
              </a:solidFill>
              <a:latin typeface="Arial Narrow Bold" charset="0"/>
              <a:ea typeface="Lucida Grande" charset="0"/>
              <a:cs typeface="Lucida Grande" charset="0"/>
              <a:sym typeface="Arial Narrow Bold" charset="0"/>
            </a:endParaRPr>
          </a:p>
          <a:p>
            <a:pPr algn="l"/>
            <a:r>
              <a:rPr lang="en-US" sz="1800" dirty="0">
                <a:solidFill>
                  <a:schemeClr val="tx1"/>
                </a:solidFill>
                <a:latin typeface="Courier New Bold" charset="0"/>
                <a:cs typeface="Courier New Bold" charset="0"/>
                <a:sym typeface="Courier New Bold" charset="0"/>
              </a:rPr>
              <a:t>}</a:t>
            </a:r>
          </a:p>
        </p:txBody>
      </p:sp>
      <p:sp>
        <p:nvSpPr>
          <p:cNvPr id="22549" name="Rectangle 21"/>
          <p:cNvSpPr>
            <a:spLocks/>
          </p:cNvSpPr>
          <p:nvPr/>
        </p:nvSpPr>
        <p:spPr bwMode="auto">
          <a:xfrm>
            <a:off x="285750" y="1295400"/>
            <a:ext cx="1390650" cy="3810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Bold" charset="0"/>
                <a:ea typeface="Calibri Bold" charset="0"/>
                <a:cs typeface="Calibri Bold" charset="0"/>
                <a:sym typeface="Calibri Bold" charset="0"/>
              </a:rPr>
              <a:t>Switch Form</a:t>
            </a:r>
          </a:p>
        </p:txBody>
      </p:sp>
      <p:sp>
        <p:nvSpPr>
          <p:cNvPr id="22551" name="Rectangle 23"/>
          <p:cNvSpPr>
            <a:spLocks/>
          </p:cNvSpPr>
          <p:nvPr/>
        </p:nvSpPr>
        <p:spPr bwMode="auto">
          <a:xfrm>
            <a:off x="3725863" y="1282700"/>
            <a:ext cx="1268412"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Table</a:t>
            </a:r>
          </a:p>
        </p:txBody>
      </p:sp>
      <p:sp>
        <p:nvSpPr>
          <p:cNvPr id="22552" name="Rectangle 24"/>
          <p:cNvSpPr>
            <a:spLocks/>
          </p:cNvSpPr>
          <p:nvPr/>
        </p:nvSpPr>
        <p:spPr bwMode="auto">
          <a:xfrm>
            <a:off x="6923088" y="1219200"/>
            <a:ext cx="1462087" cy="381000"/>
          </a:xfrm>
          <a:prstGeom prst="rect">
            <a:avLst/>
          </a:prstGeom>
          <a:noFill/>
          <a:ln w="25400" cap="flat">
            <a:noFill/>
            <a:miter lim="800000"/>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Targets</a:t>
            </a:r>
          </a:p>
        </p:txBody>
      </p:sp>
      <p:grpSp>
        <p:nvGrpSpPr>
          <p:cNvPr id="7" name="Group 6"/>
          <p:cNvGrpSpPr/>
          <p:nvPr/>
        </p:nvGrpSpPr>
        <p:grpSpPr>
          <a:xfrm>
            <a:off x="290513" y="4419600"/>
            <a:ext cx="5173662" cy="2216150"/>
            <a:chOff x="290513" y="4419600"/>
            <a:chExt cx="5173662" cy="2216150"/>
          </a:xfrm>
        </p:grpSpPr>
        <p:grpSp>
          <p:nvGrpSpPr>
            <p:cNvPr id="22" name="Group 31"/>
            <p:cNvGrpSpPr>
              <a:grpSpLocks/>
            </p:cNvGrpSpPr>
            <p:nvPr/>
          </p:nvGrpSpPr>
          <p:grpSpPr bwMode="auto">
            <a:xfrm>
              <a:off x="1371600" y="4419600"/>
              <a:ext cx="3060700" cy="1162521"/>
              <a:chOff x="1371600" y="4419600"/>
              <a:chExt cx="3060700" cy="1162521"/>
            </a:xfrm>
          </p:grpSpPr>
          <p:sp>
            <p:nvSpPr>
              <p:cNvPr id="23" name="Rectangle 24"/>
              <p:cNvSpPr>
                <a:spLocks noChangeArrowheads="1"/>
              </p:cNvSpPr>
              <p:nvPr/>
            </p:nvSpPr>
            <p:spPr bwMode="auto">
              <a:xfrm>
                <a:off x="1371600" y="4876800"/>
                <a:ext cx="2971800" cy="705321"/>
              </a:xfrm>
              <a:prstGeom prst="rect">
                <a:avLst/>
              </a:prstGeom>
              <a:solidFill>
                <a:srgbClr val="CC99FF"/>
              </a:solidFill>
              <a:ln w="12700">
                <a:solidFill>
                  <a:schemeClr val="tx1"/>
                </a:solidFill>
                <a:miter lim="800000"/>
                <a:headEnd/>
                <a:tailEnd/>
              </a:ln>
            </p:spPr>
            <p:txBody>
              <a:bodyPr lIns="90487" tIns="44450" rIns="90487" bIns="44450">
                <a:spAutoFit/>
              </a:bodyPr>
              <a:lstStyle/>
              <a:p>
                <a:pPr algn="l">
                  <a:lnSpc>
                    <a:spcPct val="100000"/>
                  </a:lnSpc>
                </a:pPr>
                <a:r>
                  <a:rPr lang="en-US" sz="2000" dirty="0">
                    <a:latin typeface="Courier New" charset="0"/>
                  </a:rPr>
                  <a:t>target = </a:t>
                </a:r>
                <a:r>
                  <a:rPr lang="en-US" sz="2000" dirty="0" err="1" smtClean="0">
                    <a:latin typeface="Courier New" charset="0"/>
                  </a:rPr>
                  <a:t>Jtab</a:t>
                </a:r>
                <a:r>
                  <a:rPr lang="en-US" sz="2000" dirty="0" smtClean="0">
                    <a:latin typeface="Courier New" charset="0"/>
                  </a:rPr>
                  <a:t>[</a:t>
                </a:r>
                <a:r>
                  <a:rPr lang="en-US" sz="2000" dirty="0">
                    <a:latin typeface="Courier New" charset="0"/>
                  </a:rPr>
                  <a:t>x</a:t>
                </a:r>
                <a:r>
                  <a:rPr lang="en-US" sz="2000" dirty="0" smtClean="0">
                    <a:latin typeface="Courier New" charset="0"/>
                  </a:rPr>
                  <a:t>]</a:t>
                </a:r>
                <a:r>
                  <a:rPr lang="en-US" sz="2000" dirty="0">
                    <a:latin typeface="Courier New" charset="0"/>
                  </a:rPr>
                  <a:t>;</a:t>
                </a:r>
              </a:p>
              <a:p>
                <a:pPr algn="l">
                  <a:lnSpc>
                    <a:spcPct val="100000"/>
                  </a:lnSpc>
                </a:pPr>
                <a:r>
                  <a:rPr lang="en-US" sz="2000" dirty="0" err="1">
                    <a:latin typeface="Courier New" charset="0"/>
                  </a:rPr>
                  <a:t>goto</a:t>
                </a:r>
                <a:r>
                  <a:rPr lang="en-US" sz="2000" dirty="0">
                    <a:latin typeface="Courier New" charset="0"/>
                  </a:rPr>
                  <a:t> *target;</a:t>
                </a:r>
              </a:p>
            </p:txBody>
          </p:sp>
          <p:sp>
            <p:nvSpPr>
              <p:cNvPr id="24" name="Rectangle 27"/>
              <p:cNvSpPr>
                <a:spLocks noChangeArrowheads="1"/>
              </p:cNvSpPr>
              <p:nvPr/>
            </p:nvSpPr>
            <p:spPr bwMode="auto">
              <a:xfrm>
                <a:off x="1371600" y="4419600"/>
                <a:ext cx="306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dirty="0"/>
                  <a:t>Approx. Translation</a:t>
                </a:r>
              </a:p>
            </p:txBody>
          </p:sp>
        </p:grpSp>
        <p:sp>
          <p:nvSpPr>
            <p:cNvPr id="25" name="TextBox 24"/>
            <p:cNvSpPr txBox="1">
              <a:spLocks noChangeArrowheads="1"/>
            </p:cNvSpPr>
            <p:nvPr/>
          </p:nvSpPr>
          <p:spPr bwMode="auto">
            <a:xfrm>
              <a:off x="290513" y="5791200"/>
              <a:ext cx="51736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a:t>Note: no conditional evaluation needed, so</a:t>
              </a:r>
            </a:p>
            <a:p>
              <a:r>
                <a:rPr lang="en-US" sz="1800" dirty="0"/>
                <a:t>very fast to jump to code block, but at cost of</a:t>
              </a:r>
            </a:p>
            <a:p>
              <a:r>
                <a:rPr lang="en-US" sz="1800" dirty="0"/>
                <a:t>a potentially large jump table</a:t>
              </a:r>
            </a:p>
          </p:txBody>
        </p:sp>
      </p:grpSp>
      <p:cxnSp>
        <p:nvCxnSpPr>
          <p:cNvPr id="3" name="Straight Arrow Connector 2"/>
          <p:cNvCxnSpPr>
            <a:stCxn id="22541" idx="3"/>
            <a:endCxn id="22533" idx="1"/>
          </p:cNvCxnSpPr>
          <p:nvPr/>
        </p:nvCxnSpPr>
        <p:spPr bwMode="auto">
          <a:xfrm flipV="1">
            <a:off x="5207000" y="1771650"/>
            <a:ext cx="823913" cy="133350"/>
          </a:xfrm>
          <a:prstGeom prst="straightConnector1">
            <a:avLst/>
          </a:prstGeom>
          <a:noFill/>
          <a:ln w="38100" cap="flat" cmpd="sng" algn="ctr">
            <a:solidFill>
              <a:schemeClr val="tx2"/>
            </a:solidFill>
            <a:prstDash val="solid"/>
            <a:round/>
            <a:headEnd type="none" w="med" len="med"/>
            <a:tailEnd type="triangle"/>
          </a:ln>
          <a:effectLst/>
        </p:spPr>
      </p:cxnSp>
      <p:cxnSp>
        <p:nvCxnSpPr>
          <p:cNvPr id="28" name="Straight Arrow Connector 27"/>
          <p:cNvCxnSpPr>
            <a:endCxn id="22535" idx="1"/>
          </p:cNvCxnSpPr>
          <p:nvPr/>
        </p:nvCxnSpPr>
        <p:spPr bwMode="auto">
          <a:xfrm>
            <a:off x="5181600" y="2266950"/>
            <a:ext cx="849313" cy="495300"/>
          </a:xfrm>
          <a:prstGeom prst="straightConnector1">
            <a:avLst/>
          </a:prstGeom>
          <a:noFill/>
          <a:ln w="38100" cap="flat" cmpd="sng" algn="ctr">
            <a:solidFill>
              <a:schemeClr val="tx2"/>
            </a:solidFill>
            <a:prstDash val="solid"/>
            <a:round/>
            <a:headEnd type="none" w="med" len="med"/>
            <a:tailEnd type="triangle"/>
          </a:ln>
          <a:effectLst/>
        </p:spPr>
      </p:cxnSp>
      <p:cxnSp>
        <p:nvCxnSpPr>
          <p:cNvPr id="30" name="Straight Arrow Connector 29"/>
          <p:cNvCxnSpPr>
            <a:endCxn id="22537" idx="1"/>
          </p:cNvCxnSpPr>
          <p:nvPr/>
        </p:nvCxnSpPr>
        <p:spPr bwMode="auto">
          <a:xfrm>
            <a:off x="5181600" y="2667000"/>
            <a:ext cx="849313" cy="1085850"/>
          </a:xfrm>
          <a:prstGeom prst="straightConnector1">
            <a:avLst/>
          </a:prstGeom>
          <a:noFill/>
          <a:ln w="38100" cap="flat" cmpd="sng" algn="ctr">
            <a:solidFill>
              <a:schemeClr val="tx2"/>
            </a:solidFill>
            <a:prstDash val="solid"/>
            <a:round/>
            <a:headEnd type="none" w="med" len="med"/>
            <a:tailEnd type="triangle"/>
          </a:ln>
          <a:effectLst/>
        </p:spPr>
      </p:cxnSp>
      <p:cxnSp>
        <p:nvCxnSpPr>
          <p:cNvPr id="32" name="Straight Arrow Connector 31"/>
          <p:cNvCxnSpPr>
            <a:endCxn id="22539" idx="0"/>
          </p:cNvCxnSpPr>
          <p:nvPr/>
        </p:nvCxnSpPr>
        <p:spPr bwMode="auto">
          <a:xfrm>
            <a:off x="5181600" y="3962400"/>
            <a:ext cx="1167607" cy="1739900"/>
          </a:xfrm>
          <a:prstGeom prst="straightConnector1">
            <a:avLst/>
          </a:prstGeom>
          <a:noFill/>
          <a:ln w="38100" cap="flat" cmpd="sng" algn="ctr">
            <a:solidFill>
              <a:schemeClr val="tx2"/>
            </a:solidFill>
            <a:prstDash val="solid"/>
            <a:round/>
            <a:headEnd type="none" w="med" len="med"/>
            <a:tailEnd type="triangle"/>
          </a:ln>
          <a:effectLst/>
        </p:spPr>
      </p:cxnSp>
    </p:spTree>
    <p:extLst>
      <p:ext uri="{BB962C8B-B14F-4D97-AF65-F5344CB8AC3E}">
        <p14:creationId xmlns:p14="http://schemas.microsoft.com/office/powerpoint/2010/main" val="139605902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title"/>
          </p:nvPr>
        </p:nvSpPr>
        <p:spPr>
          <a:ln/>
        </p:spPr>
        <p:txBody>
          <a:bodyPr/>
          <a:lstStyle/>
          <a:p>
            <a:pPr marL="119063" indent="-119063"/>
            <a:r>
              <a:rPr lang="en-US" dirty="0"/>
              <a:t>Switch Statement </a:t>
            </a:r>
            <a:r>
              <a:rPr lang="en-US" dirty="0" smtClean="0"/>
              <a:t>Example</a:t>
            </a:r>
            <a:endParaRPr lang="en-US" dirty="0"/>
          </a:p>
        </p:txBody>
      </p:sp>
      <p:sp>
        <p:nvSpPr>
          <p:cNvPr id="23562" name="Rectangle 10"/>
          <p:cNvSpPr>
            <a:spLocks/>
          </p:cNvSpPr>
          <p:nvPr/>
        </p:nvSpPr>
        <p:spPr bwMode="auto">
          <a:xfrm>
            <a:off x="393700" y="3816350"/>
            <a:ext cx="3454400" cy="381000"/>
          </a:xfrm>
          <a:prstGeom prst="rect">
            <a:avLst/>
          </a:prstGeom>
          <a:noFill/>
          <a:ln w="12700" cap="flat">
            <a:noFill/>
            <a:miter lim="800000"/>
            <a:headEnd type="none" w="med" len="med"/>
            <a:tailEnd type="none" w="med" len="med"/>
          </a:ln>
        </p:spPr>
        <p:txBody>
          <a:bodyPr lIns="38100" tIns="38100" rIns="38100" bIns="38100"/>
          <a:lstStyle/>
          <a:p>
            <a:pPr marL="185738" indent="-185738" algn="l">
              <a:spcBef>
                <a:spcPts val="638"/>
              </a:spcBef>
            </a:pPr>
            <a:r>
              <a:rPr lang="en-US" sz="2000">
                <a:solidFill>
                  <a:schemeClr val="tx1"/>
                </a:solidFill>
                <a:latin typeface="Calibri Bold" charset="0"/>
                <a:ea typeface="Calibri Bold" charset="0"/>
                <a:cs typeface="Calibri Bold" charset="0"/>
                <a:sym typeface="Calibri Bold" charset="0"/>
              </a:rPr>
              <a:t>Setup:</a:t>
            </a:r>
          </a:p>
        </p:txBody>
      </p:sp>
      <p:sp>
        <p:nvSpPr>
          <p:cNvPr id="23563" name="Rectangle 11"/>
          <p:cNvSpPr>
            <a:spLocks/>
          </p:cNvSpPr>
          <p:nvPr/>
        </p:nvSpPr>
        <p:spPr bwMode="auto">
          <a:xfrm>
            <a:off x="457200" y="1376362"/>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long </a:t>
            </a:r>
            <a:r>
              <a:rPr lang="en-US" sz="1800" b="1" dirty="0" err="1">
                <a:solidFill>
                  <a:schemeClr val="tx1"/>
                </a:solidFill>
                <a:latin typeface="Courier New" pitchFamily="49" charset="0"/>
                <a:cs typeface="Courier New" pitchFamily="49" charset="0"/>
                <a:sym typeface="Courier New Bold" charset="0"/>
              </a:rPr>
              <a:t>switch_eg</a:t>
            </a:r>
            <a:r>
              <a:rPr lang="en-US" sz="1800" b="1" dirty="0">
                <a:solidFill>
                  <a:schemeClr val="tx1"/>
                </a:solidFill>
                <a:latin typeface="Courier New" pitchFamily="49" charset="0"/>
                <a:cs typeface="Courier New" pitchFamily="49" charset="0"/>
                <a:sym typeface="Courier New Bold" charset="0"/>
              </a:rPr>
              <a:t>(long x, long y, long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long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return w;</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a:t>
            </a:r>
          </a:p>
        </p:txBody>
      </p:sp>
      <p:sp>
        <p:nvSpPr>
          <p:cNvPr id="18" name="Rectangle 1"/>
          <p:cNvSpPr>
            <a:spLocks/>
          </p:cNvSpPr>
          <p:nvPr/>
        </p:nvSpPr>
        <p:spPr bwMode="auto">
          <a:xfrm>
            <a:off x="304800" y="4267200"/>
            <a:ext cx="7620000" cy="2159000"/>
          </a:xfrm>
          <a:prstGeom prst="rect">
            <a:avLst/>
          </a:prstGeom>
          <a:noFill/>
          <a:ln w="12700" cap="flat">
            <a:noFill/>
            <a:miter lim="800000"/>
            <a:headEnd type="none" w="med" len="med"/>
            <a:tailEnd type="none" w="med" len="med"/>
          </a:ln>
        </p:spPr>
        <p:txBody>
          <a:bodyPr lIns="38100" tIns="38100" rIns="38100" bIns="38100"/>
          <a:lstStyle/>
          <a:p>
            <a:pPr algn="l">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sz="1800" b="1" dirty="0" err="1" smtClean="0">
                <a:solidFill>
                  <a:schemeClr val="tx1"/>
                </a:solidFill>
                <a:latin typeface="Courier New" pitchFamily="49" charset="0"/>
                <a:cs typeface="Courier New" pitchFamily="49" charset="0"/>
                <a:sym typeface="Courier New Bold" charset="0"/>
              </a:rPr>
              <a:t>switch_eg</a:t>
            </a:r>
            <a:r>
              <a:rPr lang="en-US" sz="1800" b="1" dirty="0" smtClean="0">
                <a:solidFill>
                  <a:schemeClr val="tx1"/>
                </a:solidFill>
                <a:latin typeface="Courier New" pitchFamily="49" charset="0"/>
                <a:cs typeface="Courier New" pitchFamily="49" charset="0"/>
                <a:sym typeface="Courier New Bold" charset="0"/>
              </a:rPr>
              <a:t>:</a:t>
            </a:r>
          </a:p>
          <a:p>
            <a:pPr algn="l"/>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movq</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cmpq</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$6, %</a:t>
            </a:r>
            <a:r>
              <a:rPr lang="cs-CZ" sz="1800" b="1" dirty="0" smtClean="0">
                <a:solidFill>
                  <a:schemeClr val="tx1"/>
                </a:solidFill>
                <a:latin typeface="Courier New" pitchFamily="49" charset="0"/>
                <a:cs typeface="Courier New" pitchFamily="49" charset="0"/>
                <a:sym typeface="Courier New Bold" charset="0"/>
              </a:rPr>
              <a:t>rdi   # x:6</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ja</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.L8</a:t>
            </a:r>
          </a:p>
          <a:p>
            <a:pPr algn="l"/>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rgbClr val="FF0000"/>
                </a:solidFill>
                <a:latin typeface="Courier New" pitchFamily="49" charset="0"/>
                <a:cs typeface="Courier New" pitchFamily="49" charset="0"/>
                <a:sym typeface="Courier New Bold" charset="0"/>
              </a:rPr>
              <a:t>jmp</a:t>
            </a:r>
            <a:r>
              <a:rPr lang="cs-CZ" sz="1800" b="1" dirty="0" smtClean="0">
                <a:solidFill>
                  <a:srgbClr val="FF0000"/>
                </a:solidFill>
                <a:latin typeface="Courier New" pitchFamily="49" charset="0"/>
                <a:cs typeface="Courier New" pitchFamily="49" charset="0"/>
                <a:sym typeface="Courier New Bold" charset="0"/>
              </a:rPr>
              <a:t>     </a:t>
            </a:r>
            <a:r>
              <a:rPr lang="cs-CZ" sz="1800" b="1" dirty="0">
                <a:solidFill>
                  <a:srgbClr val="FF0000"/>
                </a:solidFill>
                <a:latin typeface="Courier New" pitchFamily="49" charset="0"/>
                <a:cs typeface="Courier New" pitchFamily="49" charset="0"/>
                <a:sym typeface="Courier New Bold" charset="0"/>
              </a:rPr>
              <a:t>*.L4(,%rdi,8)</a:t>
            </a:r>
            <a:endParaRPr lang="en-US" sz="1800" b="1" dirty="0">
              <a:solidFill>
                <a:srgbClr val="FF0000"/>
              </a:solidFill>
              <a:latin typeface="Courier New" pitchFamily="49" charset="0"/>
              <a:cs typeface="Courier New" pitchFamily="49" charset="0"/>
              <a:sym typeface="Courier New Bold"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81123204"/>
              </p:ext>
            </p:extLst>
          </p:nvPr>
        </p:nvGraphicFramePr>
        <p:xfrm>
          <a:off x="5181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rdx</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z</a:t>
                      </a:r>
                      <a:endParaRPr lang="en-US" b="1" i="0" dirty="0">
                        <a:latin typeface="Courier New"/>
                        <a:cs typeface="Courier New"/>
                      </a:endParaRPr>
                    </a:p>
                  </a:txBody>
                  <a:tcPr/>
                </a:tc>
                <a:extLst>
                  <a:ext uri="{0D108BD9-81ED-4DB2-BD59-A6C34878D82A}">
                    <a16:rowId xmlns:a16="http://schemas.microsoft.com/office/drawing/2014/main" xmlns="" val="10003"/>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4"/>
                  </a:ext>
                </a:extLst>
              </a:tr>
            </a:tbl>
          </a:graphicData>
        </a:graphic>
      </p:graphicFrame>
      <p:grpSp>
        <p:nvGrpSpPr>
          <p:cNvPr id="4" name="Group 3"/>
          <p:cNvGrpSpPr/>
          <p:nvPr/>
        </p:nvGrpSpPr>
        <p:grpSpPr>
          <a:xfrm>
            <a:off x="504546" y="5638800"/>
            <a:ext cx="3676582" cy="1032460"/>
            <a:chOff x="504546" y="5638800"/>
            <a:chExt cx="3676582" cy="1032460"/>
          </a:xfrm>
        </p:grpSpPr>
        <p:sp>
          <p:nvSpPr>
            <p:cNvPr id="2" name="Left Brace 1"/>
            <p:cNvSpPr/>
            <p:nvPr/>
          </p:nvSpPr>
          <p:spPr bwMode="auto">
            <a:xfrm rot="16200000">
              <a:off x="2171700" y="4381500"/>
              <a:ext cx="342900" cy="2857500"/>
            </a:xfrm>
            <a:prstGeom prst="leftBrace">
              <a:avLst/>
            </a:prstGeom>
            <a:noFill/>
            <a:ln w="19050" cap="flat" cmpd="sng" algn="ctr">
              <a:solidFill>
                <a:schemeClr val="tx2"/>
              </a:solidFill>
              <a:prstDash val="solid"/>
              <a:round/>
              <a:headEnd type="none" w="med" len="med"/>
              <a:tailEnd type="none" w="sm" len="sm"/>
            </a:ln>
            <a:effectLst/>
          </p:spPr>
          <p:txBody>
            <a:bodyPr vert="horz" wrap="square" lIns="45720" tIns="45720" rIns="45720" bIns="45720" numCol="1" rtlCol="0" anchor="ctr" anchorCtr="0" compatLnSpc="1">
              <a:prstTxWarp prst="textNoShape">
                <a:avLst/>
              </a:prstTxWarp>
              <a:spAutoFit/>
            </a:bodyPr>
            <a:lstStyle/>
            <a:p>
              <a:pPr marL="0" marR="0" indent="0" algn="ctr" defTabSz="914400" rtl="0" eaLnBrk="0" fontAlgn="base" latinLnBrk="0" hangingPunct="0">
                <a:lnSpc>
                  <a:spcPct val="9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charset="0"/>
              </a:endParaRPr>
            </a:p>
          </p:txBody>
        </p:sp>
        <p:sp>
          <p:nvSpPr>
            <p:cNvPr id="3" name="TextBox 2"/>
            <p:cNvSpPr txBox="1"/>
            <p:nvPr/>
          </p:nvSpPr>
          <p:spPr>
            <a:xfrm>
              <a:off x="504546" y="6019800"/>
              <a:ext cx="3676582" cy="651460"/>
            </a:xfrm>
            <a:prstGeom prst="rect">
              <a:avLst/>
            </a:prstGeom>
            <a:noFill/>
          </p:spPr>
          <p:txBody>
            <a:bodyPr wrap="none" rtlCol="0">
              <a:spAutoFit/>
            </a:bodyPr>
            <a:lstStyle/>
            <a:p>
              <a:r>
                <a:rPr lang="en-US" sz="2000" dirty="0" smtClean="0"/>
                <a:t>Indexes into jump table and</a:t>
              </a:r>
            </a:p>
            <a:p>
              <a:r>
                <a:rPr lang="en-US" sz="2000" dirty="0"/>
                <a:t>j</a:t>
              </a:r>
              <a:r>
                <a:rPr lang="en-US" sz="2000" dirty="0" smtClean="0"/>
                <a:t>umps to correct code block</a:t>
              </a:r>
              <a:endParaRPr lang="en-US" sz="2000" dirty="0"/>
            </a:p>
          </p:txBody>
        </p:sp>
      </p:grpSp>
    </p:spTree>
    <p:extLst>
      <p:ext uri="{BB962C8B-B14F-4D97-AF65-F5344CB8AC3E}">
        <p14:creationId xmlns:p14="http://schemas.microsoft.com/office/powerpoint/2010/main" val="65347283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en-US" dirty="0"/>
              <a:t>Switch Statement </a:t>
            </a:r>
            <a:r>
              <a:rPr lang="en-US" dirty="0" smtClean="0"/>
              <a:t>Example</a:t>
            </a:r>
            <a:endParaRPr lang="en-US" dirty="0"/>
          </a:p>
        </p:txBody>
      </p:sp>
      <p:sp>
        <p:nvSpPr>
          <p:cNvPr id="24580" name="Rectangle 4"/>
          <p:cNvSpPr>
            <a:spLocks/>
          </p:cNvSpPr>
          <p:nvPr/>
        </p:nvSpPr>
        <p:spPr bwMode="auto">
          <a:xfrm>
            <a:off x="457200" y="1350962"/>
            <a:ext cx="5575300" cy="23066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a:solidFill>
                  <a:schemeClr val="tx1"/>
                </a:solidFill>
                <a:latin typeface="Courier New" pitchFamily="49" charset="0"/>
                <a:cs typeface="Courier New" pitchFamily="49" charset="0"/>
                <a:sym typeface="Courier New Bold" charset="0"/>
              </a:rPr>
              <a:t>long switch_eg(long x, long y, long z)</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    long w = 1;</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    switch(x) {</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      . . .</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    }</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    return w;</a:t>
            </a:r>
            <a:endParaRPr lang="en-US" sz="2400" b="1">
              <a:solidFill>
                <a:schemeClr val="tx1"/>
              </a:solidFill>
              <a:latin typeface="Courier New" pitchFamily="49" charset="0"/>
              <a:ea typeface="Lucida Grande" charset="0"/>
              <a:cs typeface="Courier New" pitchFamily="49" charset="0"/>
              <a:sym typeface="Arial Narrow Bold" charset="0"/>
            </a:endParaRPr>
          </a:p>
          <a:p>
            <a:pPr algn="l"/>
            <a:r>
              <a:rPr lang="en-US" sz="1800" b="1">
                <a:solidFill>
                  <a:schemeClr val="tx1"/>
                </a:solidFill>
                <a:latin typeface="Courier New" pitchFamily="49" charset="0"/>
                <a:cs typeface="Courier New" pitchFamily="49" charset="0"/>
                <a:sym typeface="Courier New Bold" charset="0"/>
              </a:rPr>
              <a:t>}</a:t>
            </a:r>
          </a:p>
        </p:txBody>
      </p:sp>
      <p:sp>
        <p:nvSpPr>
          <p:cNvPr id="24581" name="Rectangle 5"/>
          <p:cNvSpPr>
            <a:spLocks/>
          </p:cNvSpPr>
          <p:nvPr/>
        </p:nvSpPr>
        <p:spPr bwMode="auto">
          <a:xfrm>
            <a:off x="76200" y="5181600"/>
            <a:ext cx="1004888" cy="635000"/>
          </a:xfrm>
          <a:prstGeom prst="rect">
            <a:avLst/>
          </a:prstGeom>
          <a:noFill/>
          <a:ln w="12700" cap="rnd">
            <a:noFill/>
            <a:round/>
            <a:headEnd type="none" w="med" len="med"/>
            <a:tailEnd type="none" w="med" len="med"/>
          </a:ln>
        </p:spPr>
        <p:txBody>
          <a:bodyPr wrap="none" lIns="38100" tIns="38100" rIns="38100" bIns="38100">
            <a:spAutoFit/>
          </a:bodyPr>
          <a:lstStyle/>
          <a:p>
            <a:r>
              <a:rPr lang="en-US" sz="1800" dirty="0">
                <a:solidFill>
                  <a:srgbClr val="C00000"/>
                </a:solidFill>
                <a:latin typeface="Calibri Bold Italic" charset="0"/>
                <a:ea typeface="Calibri Bold Italic" charset="0"/>
                <a:cs typeface="Calibri Bold Italic" charset="0"/>
                <a:sym typeface="Calibri Bold Italic" charset="0"/>
              </a:rPr>
              <a:t>Indirect </a:t>
            </a:r>
            <a:br>
              <a:rPr lang="en-US" sz="1800" dirty="0">
                <a:solidFill>
                  <a:srgbClr val="C00000"/>
                </a:solidFill>
                <a:latin typeface="Calibri Bold Italic" charset="0"/>
                <a:ea typeface="Calibri Bold Italic" charset="0"/>
                <a:cs typeface="Calibri Bold Italic" charset="0"/>
                <a:sym typeface="Calibri Bold Italic" charset="0"/>
              </a:rPr>
            </a:br>
            <a:r>
              <a:rPr lang="en-US" sz="1800" dirty="0">
                <a:solidFill>
                  <a:srgbClr val="C00000"/>
                </a:solidFill>
                <a:latin typeface="Calibri Bold Italic" charset="0"/>
                <a:ea typeface="Calibri Bold Italic" charset="0"/>
                <a:cs typeface="Calibri Bold Italic" charset="0"/>
                <a:sym typeface="Calibri Bold Italic" charset="0"/>
              </a:rPr>
              <a:t>jump</a:t>
            </a:r>
          </a:p>
        </p:txBody>
      </p:sp>
      <p:sp>
        <p:nvSpPr>
          <p:cNvPr id="24582" name="AutoShape 6"/>
          <p:cNvSpPr>
            <a:spLocks/>
          </p:cNvSpPr>
          <p:nvPr/>
        </p:nvSpPr>
        <p:spPr bwMode="auto">
          <a:xfrm>
            <a:off x="1066800" y="5257800"/>
            <a:ext cx="631825" cy="381000"/>
          </a:xfrm>
          <a:prstGeom prst="rightArrow">
            <a:avLst>
              <a:gd name="adj1" fmla="val 50000"/>
              <a:gd name="adj2" fmla="val 50019"/>
            </a:avLst>
          </a:prstGeom>
          <a:solidFill>
            <a:srgbClr val="C00000"/>
          </a:solidFill>
          <a:ln w="25400" cap="flat">
            <a:noFill/>
            <a:round/>
            <a:headEnd type="none" w="med" len="med"/>
            <a:tailEnd type="triangle" w="med" len="med"/>
          </a:ln>
        </p:spPr>
        <p:txBody>
          <a:bodyPr lIns="0" tIns="0" rIns="0" bIns="0"/>
          <a:lstStyle/>
          <a:p>
            <a:endParaRPr lang="en-US"/>
          </a:p>
        </p:txBody>
      </p:sp>
      <p:sp>
        <p:nvSpPr>
          <p:cNvPr id="24583" name="Rectangle 7"/>
          <p:cNvSpPr>
            <a:spLocks/>
          </p:cNvSpPr>
          <p:nvPr/>
        </p:nvSpPr>
        <p:spPr bwMode="auto">
          <a:xfrm>
            <a:off x="6299200" y="1524000"/>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dirty="0">
                <a:solidFill>
                  <a:schemeClr val="tx1"/>
                </a:solidFill>
                <a:latin typeface="Calibri Bold" charset="0"/>
                <a:ea typeface="Calibri Bold" charset="0"/>
                <a:cs typeface="Calibri Bold" charset="0"/>
                <a:sym typeface="Calibri Bold" charset="0"/>
              </a:rPr>
              <a:t>Jump table</a:t>
            </a:r>
          </a:p>
        </p:txBody>
      </p:sp>
      <p:sp>
        <p:nvSpPr>
          <p:cNvPr id="24586" name="Rectangle 10"/>
          <p:cNvSpPr>
            <a:spLocks/>
          </p:cNvSpPr>
          <p:nvPr/>
        </p:nvSpPr>
        <p:spPr bwMode="auto">
          <a:xfrm>
            <a:off x="393700" y="3816350"/>
            <a:ext cx="3454400" cy="381000"/>
          </a:xfrm>
          <a:prstGeom prst="rect">
            <a:avLst/>
          </a:prstGeom>
          <a:noFill/>
          <a:ln w="12700" cap="flat">
            <a:noFill/>
            <a:miter lim="800000"/>
            <a:headEnd type="none" w="med" len="med"/>
            <a:tailEnd type="none" w="med" len="med"/>
          </a:ln>
        </p:spPr>
        <p:txBody>
          <a:bodyPr lIns="0" tIns="0" rIns="0" bIns="0"/>
          <a:lstStyle/>
          <a:p>
            <a:pPr marL="223838" indent="-223838" algn="l">
              <a:spcBef>
                <a:spcPts val="638"/>
              </a:spcBef>
            </a:pPr>
            <a:r>
              <a:rPr lang="en-US" sz="2000">
                <a:solidFill>
                  <a:schemeClr val="tx1"/>
                </a:solidFill>
                <a:latin typeface="Calibri Bold" charset="0"/>
                <a:ea typeface="Calibri Bold" charset="0"/>
                <a:cs typeface="Calibri Bold" charset="0"/>
                <a:sym typeface="Calibri Bold" charset="0"/>
              </a:rPr>
              <a:t>Setup:</a:t>
            </a:r>
          </a:p>
        </p:txBody>
      </p:sp>
      <p:sp>
        <p:nvSpPr>
          <p:cNvPr id="12" name="Rectangle 1"/>
          <p:cNvSpPr>
            <a:spLocks/>
          </p:cNvSpPr>
          <p:nvPr/>
        </p:nvSpPr>
        <p:spPr bwMode="auto">
          <a:xfrm>
            <a:off x="1143000" y="4241800"/>
            <a:ext cx="5867400" cy="2082800"/>
          </a:xfrm>
          <a:prstGeom prst="rect">
            <a:avLst/>
          </a:prstGeom>
          <a:noFill/>
          <a:ln w="12700" cap="flat">
            <a:noFill/>
            <a:miter lim="800000"/>
            <a:headEnd type="none" w="med" len="med"/>
            <a:tailEnd type="none" w="med" len="med"/>
          </a:ln>
        </p:spPr>
        <p:txBody>
          <a:bodyPr lIns="38100" tIns="38100" rIns="38100" bIns="38100"/>
          <a:lstStyle/>
          <a:p>
            <a:pPr algn="l">
              <a:tabLst>
                <a:tab pos="342900" algn="l"/>
                <a:tab pos="342900" algn="l"/>
                <a:tab pos="1311275"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 pos="342900" algn="l"/>
                <a:tab pos="3251200" algn="l"/>
              </a:tabLst>
            </a:pPr>
            <a:r>
              <a:rPr lang="en-US" sz="1800" b="1" dirty="0" err="1">
                <a:solidFill>
                  <a:schemeClr val="tx1"/>
                </a:solidFill>
                <a:latin typeface="Courier New" pitchFamily="49" charset="0"/>
                <a:cs typeface="Courier New" pitchFamily="49" charset="0"/>
                <a:sym typeface="Courier New Bold" charset="0"/>
              </a:rPr>
              <a:t>switch_eg</a:t>
            </a:r>
            <a:r>
              <a:rPr lang="en-US" sz="1800" b="1" dirty="0">
                <a:solidFill>
                  <a:schemeClr val="tx1"/>
                </a:solidFill>
                <a:latin typeface="Courier New" pitchFamily="49" charset="0"/>
                <a:cs typeface="Courier New" pitchFamily="49" charset="0"/>
                <a:sym typeface="Courier New Bold" charset="0"/>
              </a:rPr>
              <a:t>:</a:t>
            </a: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movq</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rcx</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cmpq</a:t>
            </a:r>
            <a:r>
              <a:rPr lang="cs-CZ" sz="1800" b="1" dirty="0">
                <a:solidFill>
                  <a:schemeClr val="tx1"/>
                </a:solidFill>
                <a:latin typeface="Courier New" pitchFamily="49" charset="0"/>
                <a:cs typeface="Courier New" pitchFamily="49" charset="0"/>
                <a:sym typeface="Courier New Bold" charset="0"/>
              </a:rPr>
              <a:t>    $6, %</a:t>
            </a:r>
            <a:r>
              <a:rPr lang="cs-CZ" sz="1800" b="1" dirty="0" smtClean="0">
                <a:solidFill>
                  <a:schemeClr val="tx1"/>
                </a:solidFill>
                <a:latin typeface="Courier New" pitchFamily="49" charset="0"/>
                <a:cs typeface="Courier New" pitchFamily="49" charset="0"/>
                <a:sym typeface="Courier New Bold" charset="0"/>
              </a:rPr>
              <a:t>rdi      # x:6</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chemeClr val="tx1"/>
                </a:solidFill>
                <a:latin typeface="Courier New" pitchFamily="49" charset="0"/>
                <a:cs typeface="Courier New" pitchFamily="49" charset="0"/>
                <a:sym typeface="Courier New Bold" charset="0"/>
              </a:rPr>
              <a:t>ja</a:t>
            </a:r>
            <a:r>
              <a:rPr lang="cs-CZ" sz="1800" b="1" dirty="0">
                <a:solidFill>
                  <a:schemeClr val="tx1"/>
                </a:solidFill>
                <a:latin typeface="Courier New" pitchFamily="49" charset="0"/>
                <a:cs typeface="Courier New" pitchFamily="49" charset="0"/>
                <a:sym typeface="Courier New Bold" charset="0"/>
              </a:rPr>
              <a:t>      .</a:t>
            </a:r>
            <a:r>
              <a:rPr lang="cs-CZ" sz="1800" b="1" dirty="0" smtClean="0">
                <a:solidFill>
                  <a:schemeClr val="tx1"/>
                </a:solidFill>
                <a:latin typeface="Courier New" pitchFamily="49" charset="0"/>
                <a:cs typeface="Courier New" pitchFamily="49" charset="0"/>
                <a:sym typeface="Courier New Bold" charset="0"/>
              </a:rPr>
              <a:t>L8           # Use default</a:t>
            </a:r>
            <a:endParaRPr lang="cs-CZ" sz="1800" b="1" dirty="0">
              <a:solidFill>
                <a:schemeClr val="tx1"/>
              </a:solidFill>
              <a:latin typeface="Courier New" pitchFamily="49" charset="0"/>
              <a:cs typeface="Courier New" pitchFamily="49" charset="0"/>
              <a:sym typeface="Courier New Bold" charset="0"/>
            </a:endParaRPr>
          </a:p>
          <a:p>
            <a:pPr algn="l"/>
            <a:r>
              <a:rPr lang="cs-CZ" sz="1800" b="1" dirty="0">
                <a:solidFill>
                  <a:schemeClr val="tx1"/>
                </a:solidFill>
                <a:latin typeface="Courier New" pitchFamily="49" charset="0"/>
                <a:cs typeface="Courier New" pitchFamily="49" charset="0"/>
                <a:sym typeface="Courier New Bold" charset="0"/>
              </a:rPr>
              <a:t>    </a:t>
            </a:r>
            <a:r>
              <a:rPr lang="cs-CZ" sz="1800" b="1" dirty="0" err="1">
                <a:solidFill>
                  <a:srgbClr val="FF0000"/>
                </a:solidFill>
                <a:latin typeface="Courier New" pitchFamily="49" charset="0"/>
                <a:cs typeface="Courier New" pitchFamily="49" charset="0"/>
                <a:sym typeface="Courier New Bold" charset="0"/>
              </a:rPr>
              <a:t>jmp</a:t>
            </a:r>
            <a:r>
              <a:rPr lang="cs-CZ" sz="1800" b="1" dirty="0">
                <a:solidFill>
                  <a:srgbClr val="FF0000"/>
                </a:solidFill>
                <a:latin typeface="Courier New" pitchFamily="49" charset="0"/>
                <a:cs typeface="Courier New" pitchFamily="49" charset="0"/>
                <a:sym typeface="Courier New Bold" charset="0"/>
              </a:rPr>
              <a:t>     *.L4(,%rdi,8</a:t>
            </a:r>
            <a:r>
              <a:rPr lang="cs-CZ" sz="1800" b="1" dirty="0" smtClean="0">
                <a:solidFill>
                  <a:srgbClr val="FF0000"/>
                </a:solidFill>
                <a:latin typeface="Courier New" pitchFamily="49" charset="0"/>
                <a:cs typeface="Courier New" pitchFamily="49" charset="0"/>
                <a:sym typeface="Courier New Bold" charset="0"/>
              </a:rPr>
              <a:t>) # </a:t>
            </a:r>
            <a:r>
              <a:rPr lang="cs-CZ" sz="1800" b="1" dirty="0" err="1" smtClean="0">
                <a:solidFill>
                  <a:srgbClr val="FF0000"/>
                </a:solidFill>
                <a:latin typeface="Courier New" pitchFamily="49" charset="0"/>
                <a:cs typeface="Courier New" pitchFamily="49" charset="0"/>
                <a:sym typeface="Courier New Bold" charset="0"/>
              </a:rPr>
              <a:t>goto</a:t>
            </a:r>
            <a:r>
              <a:rPr lang="cs-CZ" sz="1800" b="1" dirty="0" smtClean="0">
                <a:solidFill>
                  <a:srgbClr val="FF0000"/>
                </a:solidFill>
                <a:latin typeface="Courier New" pitchFamily="49" charset="0"/>
                <a:cs typeface="Courier New" pitchFamily="49" charset="0"/>
                <a:sym typeface="Courier New Bold" charset="0"/>
              </a:rPr>
              <a:t> *</a:t>
            </a:r>
            <a:r>
              <a:rPr lang="cs-CZ" sz="1800" b="1" dirty="0" err="1" smtClean="0">
                <a:solidFill>
                  <a:srgbClr val="FF0000"/>
                </a:solidFill>
                <a:latin typeface="Courier New" pitchFamily="49" charset="0"/>
                <a:cs typeface="Courier New" pitchFamily="49" charset="0"/>
                <a:sym typeface="Courier New Bold" charset="0"/>
              </a:rPr>
              <a:t>JTab</a:t>
            </a:r>
            <a:r>
              <a:rPr lang="cs-CZ" sz="1800" b="1" dirty="0" smtClean="0">
                <a:solidFill>
                  <a:srgbClr val="FF0000"/>
                </a:solidFill>
                <a:latin typeface="Courier New" pitchFamily="49" charset="0"/>
                <a:cs typeface="Courier New" pitchFamily="49" charset="0"/>
                <a:sym typeface="Courier New Bold" charset="0"/>
              </a:rPr>
              <a:t>[</a:t>
            </a:r>
            <a:r>
              <a:rPr lang="cs-CZ" sz="1800" b="1" dirty="0" err="1" smtClean="0">
                <a:solidFill>
                  <a:srgbClr val="FF0000"/>
                </a:solidFill>
                <a:latin typeface="Courier New" pitchFamily="49" charset="0"/>
                <a:cs typeface="Courier New" pitchFamily="49" charset="0"/>
                <a:sym typeface="Courier New Bold" charset="0"/>
              </a:rPr>
              <a:t>x</a:t>
            </a:r>
            <a:r>
              <a:rPr lang="cs-CZ" sz="1800" b="1" dirty="0" smtClean="0">
                <a:solidFill>
                  <a:srgbClr val="FF0000"/>
                </a:solidFill>
                <a:latin typeface="Courier New" pitchFamily="49" charset="0"/>
                <a:cs typeface="Courier New" pitchFamily="49" charset="0"/>
                <a:sym typeface="Courier New Bold" charset="0"/>
              </a:rPr>
              <a:t>]</a:t>
            </a:r>
            <a:endParaRPr lang="en-US" sz="1800" b="1" dirty="0">
              <a:solidFill>
                <a:srgbClr val="FF0000"/>
              </a:solidFill>
              <a:latin typeface="Courier New" pitchFamily="49" charset="0"/>
              <a:cs typeface="Courier New" pitchFamily="49" charset="0"/>
              <a:sym typeface="Courier New Bold" charset="0"/>
            </a:endParaRPr>
          </a:p>
        </p:txBody>
      </p:sp>
      <p:sp>
        <p:nvSpPr>
          <p:cNvPr id="10" name="Rectangle 9"/>
          <p:cNvSpPr>
            <a:spLocks/>
          </p:cNvSpPr>
          <p:nvPr/>
        </p:nvSpPr>
        <p:spPr bwMode="auto">
          <a:xfrm>
            <a:off x="6223000" y="1905000"/>
            <a:ext cx="2895600" cy="2667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accent5">
                <a:lumMod val="60000"/>
                <a:lumOff val="40000"/>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.section	.</a:t>
            </a:r>
            <a:r>
              <a:rPr lang="en-US" sz="1800" b="1" dirty="0" err="1">
                <a:solidFill>
                  <a:schemeClr val="tx1"/>
                </a:solidFill>
                <a:latin typeface="Courier New" pitchFamily="49" charset="0"/>
                <a:cs typeface="Courier New" pitchFamily="49" charset="0"/>
                <a:sym typeface="Courier New Bold" charset="0"/>
              </a:rPr>
              <a:t>rodata</a:t>
            </a:r>
            <a:endParaRPr lang="en-US" sz="18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.L7	# x = 6</a:t>
            </a:r>
            <a:endParaRPr lang="en-US" sz="1800" b="1" dirty="0">
              <a:solidFill>
                <a:schemeClr val="tx1"/>
              </a:solidFill>
              <a:latin typeface="Courier New" pitchFamily="49" charset="0"/>
              <a:ea typeface="Monaco" charset="0"/>
              <a:cs typeface="Courier New" pitchFamily="49" charset="0"/>
              <a:sym typeface="Courier New Bold" charset="0"/>
            </a:endParaRPr>
          </a:p>
        </p:txBody>
      </p:sp>
    </p:spTree>
    <p:extLst>
      <p:ext uri="{BB962C8B-B14F-4D97-AF65-F5344CB8AC3E}">
        <p14:creationId xmlns:p14="http://schemas.microsoft.com/office/powerpoint/2010/main" val="41361337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ln/>
        </p:spPr>
        <p:txBody>
          <a:bodyPr/>
          <a:lstStyle/>
          <a:p>
            <a:pPr marL="119063" indent="-119063"/>
            <a:r>
              <a:rPr lang="en-US" dirty="0"/>
              <a:t>Assembly Setup Explanation</a:t>
            </a:r>
          </a:p>
        </p:txBody>
      </p:sp>
      <p:sp>
        <p:nvSpPr>
          <p:cNvPr id="25604" name="Rectangle 4"/>
          <p:cNvSpPr>
            <a:spLocks noGrp="1" noChangeArrowheads="1"/>
          </p:cNvSpPr>
          <p:nvPr>
            <p:ph type="body" idx="1"/>
          </p:nvPr>
        </p:nvSpPr>
        <p:spPr>
          <a:xfrm>
            <a:off x="381000" y="1447800"/>
            <a:ext cx="8382000" cy="5156200"/>
          </a:xfrm>
          <a:ln/>
        </p:spPr>
        <p:txBody>
          <a:bodyPr/>
          <a:lstStyle/>
          <a:p>
            <a:r>
              <a:rPr lang="en-US" dirty="0"/>
              <a:t>Table Structure</a:t>
            </a:r>
          </a:p>
          <a:p>
            <a:pPr marL="552450" lvl="1"/>
            <a:r>
              <a:rPr lang="en-US" dirty="0"/>
              <a:t>Each target requires </a:t>
            </a:r>
            <a:r>
              <a:rPr lang="en-US" dirty="0" smtClean="0"/>
              <a:t>8 </a:t>
            </a:r>
            <a:r>
              <a:rPr lang="en-US" dirty="0"/>
              <a:t>bytes</a:t>
            </a:r>
          </a:p>
          <a:p>
            <a:pPr marL="552450" lvl="1"/>
            <a:r>
              <a:rPr lang="en-US" dirty="0"/>
              <a:t>Base address at </a:t>
            </a:r>
            <a:r>
              <a:rPr lang="en-US" dirty="0">
                <a:latin typeface="Courier New Bold" charset="0"/>
                <a:cs typeface="Courier New Bold" charset="0"/>
                <a:sym typeface="Courier New Bold" charset="0"/>
              </a:rPr>
              <a:t>.</a:t>
            </a:r>
            <a:r>
              <a:rPr lang="en-US" dirty="0" smtClean="0">
                <a:latin typeface="Courier New Bold" charset="0"/>
                <a:cs typeface="Courier New Bold" charset="0"/>
                <a:sym typeface="Courier New Bold" charset="0"/>
              </a:rPr>
              <a:t>L4</a:t>
            </a:r>
            <a:endParaRPr lang="en-US" dirty="0"/>
          </a:p>
          <a:p>
            <a:endParaRPr lang="en-US" dirty="0"/>
          </a:p>
          <a:p>
            <a:r>
              <a:rPr lang="en-US" dirty="0"/>
              <a:t>Jumping</a:t>
            </a:r>
          </a:p>
          <a:p>
            <a:pPr marL="552450" lvl="1"/>
            <a:r>
              <a:rPr lang="en-US" dirty="0">
                <a:solidFill>
                  <a:srgbClr val="980002"/>
                </a:solidFill>
                <a:latin typeface="Calibri Bold" charset="0"/>
                <a:ea typeface="Calibri Bold" charset="0"/>
                <a:cs typeface="Calibri Bold" charset="0"/>
                <a:sym typeface="Calibri Bold" charset="0"/>
              </a:rPr>
              <a:t>Direct:</a:t>
            </a:r>
            <a:r>
              <a:rPr lang="en-US" dirty="0"/>
              <a:t> </a:t>
            </a:r>
            <a:r>
              <a:rPr lang="en-US" b="1" dirty="0" err="1">
                <a:latin typeface="Courier New" pitchFamily="49" charset="0"/>
                <a:cs typeface="Courier New" pitchFamily="49" charset="0"/>
                <a:sym typeface="Courier New Bold" charset="0"/>
              </a:rPr>
              <a:t>jmp</a:t>
            </a:r>
            <a:r>
              <a:rPr lang="en-US" b="1" dirty="0">
                <a:latin typeface="Courier New" pitchFamily="49" charset="0"/>
                <a:cs typeface="Courier New" pitchFamily="49" charset="0"/>
                <a:sym typeface="Courier New Bold" charset="0"/>
              </a:rPr>
              <a:t> .</a:t>
            </a:r>
            <a:r>
              <a:rPr lang="en-US" b="1" dirty="0" smtClean="0">
                <a:latin typeface="Courier New" pitchFamily="49" charset="0"/>
                <a:cs typeface="Courier New" pitchFamily="49" charset="0"/>
                <a:sym typeface="Courier New Bold" charset="0"/>
              </a:rPr>
              <a:t>L8</a:t>
            </a:r>
            <a:endParaRPr lang="en-US" b="1" dirty="0">
              <a:latin typeface="Courier New" pitchFamily="49" charset="0"/>
              <a:cs typeface="Courier New" pitchFamily="49" charset="0"/>
            </a:endParaRPr>
          </a:p>
          <a:p>
            <a:pPr marL="552450" lvl="1"/>
            <a:r>
              <a:rPr lang="en-US" dirty="0"/>
              <a:t>Jump target is denoted by label </a:t>
            </a:r>
            <a:r>
              <a:rPr lang="en-US" dirty="0">
                <a:latin typeface="Courier New Bold" charset="0"/>
                <a:cs typeface="Courier New Bold" charset="0"/>
                <a:sym typeface="Courier New Bold" charset="0"/>
              </a:rPr>
              <a:t>.</a:t>
            </a:r>
            <a:r>
              <a:rPr lang="en-US" dirty="0" smtClean="0">
                <a:latin typeface="Courier New Bold" charset="0"/>
                <a:cs typeface="Courier New Bold" charset="0"/>
                <a:sym typeface="Courier New Bold" charset="0"/>
              </a:rPr>
              <a:t>L8</a:t>
            </a:r>
            <a:endParaRPr lang="en-US" dirty="0"/>
          </a:p>
          <a:p>
            <a:pPr marL="552450" lvl="1"/>
            <a:endParaRPr lang="en-US" dirty="0"/>
          </a:p>
          <a:p>
            <a:pPr marL="552450" lvl="1"/>
            <a:r>
              <a:rPr lang="en-US" dirty="0">
                <a:solidFill>
                  <a:srgbClr val="980002"/>
                </a:solidFill>
                <a:latin typeface="Calibri Bold" charset="0"/>
                <a:ea typeface="Calibri Bold" charset="0"/>
                <a:cs typeface="Calibri Bold" charset="0"/>
                <a:sym typeface="Calibri Bold" charset="0"/>
              </a:rPr>
              <a:t>Indirect:</a:t>
            </a:r>
            <a:r>
              <a:rPr lang="en-US" dirty="0"/>
              <a:t> </a:t>
            </a:r>
            <a:r>
              <a:rPr lang="en-US" b="1" dirty="0" err="1">
                <a:solidFill>
                  <a:srgbClr val="FF0000"/>
                </a:solidFill>
                <a:latin typeface="Courier New" pitchFamily="49" charset="0"/>
                <a:cs typeface="Courier New" pitchFamily="49" charset="0"/>
                <a:sym typeface="Courier New Bold" charset="0"/>
              </a:rPr>
              <a:t>jmp</a:t>
            </a:r>
            <a:r>
              <a:rPr lang="en-US" b="1" dirty="0">
                <a:solidFill>
                  <a:srgbClr val="FF0000"/>
                </a:solidFill>
                <a:latin typeface="Courier New" pitchFamily="49" charset="0"/>
                <a:cs typeface="Courier New" pitchFamily="49" charset="0"/>
                <a:sym typeface="Courier New Bold" charset="0"/>
              </a:rPr>
              <a:t> *.</a:t>
            </a:r>
            <a:r>
              <a:rPr lang="en-US" b="1" dirty="0" smtClean="0">
                <a:solidFill>
                  <a:srgbClr val="FF0000"/>
                </a:solidFill>
                <a:latin typeface="Courier New" pitchFamily="49" charset="0"/>
                <a:cs typeface="Courier New" pitchFamily="49" charset="0"/>
                <a:sym typeface="Courier New Bold" charset="0"/>
              </a:rPr>
              <a:t>L4(,%rdi,8)</a:t>
            </a:r>
            <a:endParaRPr lang="en-US" b="1" dirty="0">
              <a:solidFill>
                <a:srgbClr val="FF0000"/>
              </a:solidFill>
              <a:latin typeface="Courier New" pitchFamily="49" charset="0"/>
              <a:cs typeface="Courier New" pitchFamily="49" charset="0"/>
            </a:endParaRPr>
          </a:p>
          <a:p>
            <a:pPr marL="552450" lvl="1"/>
            <a:r>
              <a:rPr lang="en-US" dirty="0"/>
              <a:t>Start of jump table: </a:t>
            </a:r>
            <a:r>
              <a:rPr lang="en-US" dirty="0">
                <a:latin typeface="Courier New Bold" charset="0"/>
                <a:cs typeface="Courier New Bold" charset="0"/>
                <a:sym typeface="Courier New Bold" charset="0"/>
              </a:rPr>
              <a:t>.</a:t>
            </a:r>
            <a:r>
              <a:rPr lang="en-US" dirty="0" smtClean="0">
                <a:latin typeface="Courier New Bold" charset="0"/>
                <a:cs typeface="Courier New Bold" charset="0"/>
                <a:sym typeface="Courier New Bold" charset="0"/>
              </a:rPr>
              <a:t>L4</a:t>
            </a:r>
            <a:endParaRPr lang="en-US" dirty="0"/>
          </a:p>
          <a:p>
            <a:pPr marL="552450" lvl="1"/>
            <a:r>
              <a:rPr lang="en-US" dirty="0"/>
              <a:t>Must scale by factor of </a:t>
            </a:r>
            <a:r>
              <a:rPr lang="en-US" dirty="0" smtClean="0"/>
              <a:t>8 (addresses are 8 bytes)</a:t>
            </a:r>
            <a:endParaRPr lang="en-US" dirty="0"/>
          </a:p>
          <a:p>
            <a:pPr marL="552450" lvl="1"/>
            <a:r>
              <a:rPr lang="en-US" dirty="0"/>
              <a:t>Fetch target from effective Address </a:t>
            </a:r>
            <a:r>
              <a:rPr lang="en-US" dirty="0" smtClean="0"/>
              <a:t>(</a:t>
            </a:r>
            <a:r>
              <a:rPr lang="en-US" dirty="0" smtClean="0">
                <a:latin typeface="Courier New Bold" charset="0"/>
                <a:cs typeface="Courier New Bold" charset="0"/>
                <a:sym typeface="Courier New Bold" charset="0"/>
              </a:rPr>
              <a:t>.L4 </a:t>
            </a:r>
            <a:r>
              <a:rPr lang="en-US" dirty="0">
                <a:latin typeface="Courier New Bold" charset="0"/>
                <a:cs typeface="Courier New Bold" charset="0"/>
                <a:sym typeface="Courier New Bold" charset="0"/>
              </a:rPr>
              <a:t>+ </a:t>
            </a:r>
            <a:r>
              <a:rPr lang="en-US" dirty="0" smtClean="0">
                <a:latin typeface="Courier New Bold" charset="0"/>
                <a:cs typeface="Courier New Bold" charset="0"/>
                <a:sym typeface="Courier New Bold" charset="0"/>
              </a:rPr>
              <a:t>x*8)</a:t>
            </a:r>
            <a:endParaRPr lang="en-US" dirty="0"/>
          </a:p>
          <a:p>
            <a:pPr marL="838200" lvl="2"/>
            <a:r>
              <a:rPr lang="en-US" sz="2000" dirty="0"/>
              <a:t>Only for  0 ≤ </a:t>
            </a:r>
            <a:r>
              <a:rPr lang="en-US" sz="2000" dirty="0">
                <a:latin typeface="Courier New Bold" charset="0"/>
                <a:cs typeface="Courier New Bold" charset="0"/>
                <a:sym typeface="Courier New Bold" charset="0"/>
              </a:rPr>
              <a:t>x</a:t>
            </a:r>
            <a:r>
              <a:rPr lang="en-US" sz="2000" dirty="0"/>
              <a:t> ≤ 6</a:t>
            </a:r>
          </a:p>
        </p:txBody>
      </p:sp>
      <p:sp>
        <p:nvSpPr>
          <p:cNvPr id="25606" name="Rectangle 6"/>
          <p:cNvSpPr>
            <a:spLocks/>
          </p:cNvSpPr>
          <p:nvPr/>
        </p:nvSpPr>
        <p:spPr bwMode="auto">
          <a:xfrm>
            <a:off x="5257800" y="1646238"/>
            <a:ext cx="1246188" cy="381000"/>
          </a:xfrm>
          <a:prstGeom prst="rect">
            <a:avLst/>
          </a:prstGeom>
          <a:noFill/>
          <a:ln w="12700" cap="rnd">
            <a:noFill/>
            <a:round/>
            <a:headEnd type="none" w="med" len="med"/>
            <a:tailEnd type="none" w="med" len="med"/>
          </a:ln>
        </p:spPr>
        <p:txBody>
          <a:bodyPr wrap="none" lIns="38100" tIns="38100" rIns="38100" bIns="38100">
            <a:spAutoFit/>
          </a:bodyPr>
          <a:lstStyle/>
          <a:p>
            <a:r>
              <a:rPr lang="en-US" sz="2000">
                <a:solidFill>
                  <a:schemeClr val="tx1"/>
                </a:solidFill>
                <a:latin typeface="Calibri Bold" charset="0"/>
                <a:ea typeface="Calibri Bold" charset="0"/>
                <a:cs typeface="Calibri Bold" charset="0"/>
                <a:sym typeface="Calibri Bold" charset="0"/>
              </a:rPr>
              <a:t>Jump table</a:t>
            </a:r>
          </a:p>
        </p:txBody>
      </p:sp>
      <p:sp>
        <p:nvSpPr>
          <p:cNvPr id="9" name="Rectangle 8"/>
          <p:cNvSpPr>
            <a:spLocks/>
          </p:cNvSpPr>
          <p:nvPr/>
        </p:nvSpPr>
        <p:spPr bwMode="auto">
          <a:xfrm>
            <a:off x="5486400" y="2133600"/>
            <a:ext cx="2895600" cy="2667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accent5">
                <a:lumMod val="60000"/>
                <a:lumOff val="40000"/>
                <a:alpha val="75000"/>
              </a:schemeClr>
            </a:outerShdw>
          </a:effectLst>
        </p:spPr>
        <p:txBody>
          <a:bodyPr lIns="38100" tIns="38100" rIns="38100" bIns="38100"/>
          <a:lstStyle/>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.section	.</a:t>
            </a:r>
            <a:r>
              <a:rPr lang="en-US" sz="1800" b="1" dirty="0" err="1">
                <a:solidFill>
                  <a:schemeClr val="tx1"/>
                </a:solidFill>
                <a:latin typeface="Courier New" pitchFamily="49" charset="0"/>
                <a:cs typeface="Courier New" pitchFamily="49" charset="0"/>
                <a:sym typeface="Courier New Bold" charset="0"/>
              </a:rPr>
              <a:t>rodata</a:t>
            </a:r>
            <a:endParaRPr lang="en-US" sz="1800" b="1" dirty="0">
              <a:solidFill>
                <a:schemeClr val="tx1"/>
              </a:solidFill>
              <a:latin typeface="Courier New" pitchFamily="49" charset="0"/>
              <a:cs typeface="Courier New" pitchFamily="49" charset="0"/>
              <a:sym typeface="Courier New Bold" charset="0"/>
            </a:endParaRP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.align 8</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.L4: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.L8	# x = 0</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.L3	# x = 1</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.L5	# x = 2</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.L9	# x = 3</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.L8	# x = 4</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.L7	# x = 5</a:t>
            </a:r>
          </a:p>
          <a:p>
            <a:pPr algn="l">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800" b="1" dirty="0">
                <a:solidFill>
                  <a:schemeClr val="tx1"/>
                </a:solidFill>
                <a:latin typeface="Courier New" pitchFamily="49" charset="0"/>
                <a:cs typeface="Courier New" pitchFamily="49" charset="0"/>
                <a:sym typeface="Courier New Bold" charset="0"/>
              </a:rPr>
              <a:t>	.quad	.L7	# x = 6</a:t>
            </a:r>
            <a:endParaRPr lang="en-US" sz="1800" b="1" dirty="0">
              <a:solidFill>
                <a:schemeClr val="tx1"/>
              </a:solidFill>
              <a:latin typeface="Courier New" pitchFamily="49" charset="0"/>
              <a:ea typeface="Monaco" charset="0"/>
              <a:cs typeface="Courier New" pitchFamily="49" charset="0"/>
              <a:sym typeface="Courier New Bold" charset="0"/>
            </a:endParaRPr>
          </a:p>
        </p:txBody>
      </p:sp>
    </p:spTree>
    <p:extLst>
      <p:ext uri="{BB962C8B-B14F-4D97-AF65-F5344CB8AC3E}">
        <p14:creationId xmlns:p14="http://schemas.microsoft.com/office/powerpoint/2010/main" val="373167634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
          <p:cNvSpPr>
            <a:spLocks/>
          </p:cNvSpPr>
          <p:nvPr/>
        </p:nvSpPr>
        <p:spPr bwMode="auto">
          <a:xfrm>
            <a:off x="1130300" y="1981200"/>
            <a:ext cx="2832100" cy="2286000"/>
          </a:xfrm>
          <a:prstGeom prst="rect">
            <a:avLst/>
          </a:prstGeom>
          <a:solidFill>
            <a:srgbClr val="D6D6F4"/>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.section	.</a:t>
            </a:r>
            <a:r>
              <a:rPr lang="en-US" sz="1400" dirty="0" err="1">
                <a:solidFill>
                  <a:srgbClr val="000000"/>
                </a:solidFill>
                <a:latin typeface="Courier New" pitchFamily="49" charset="0"/>
                <a:ea typeface="ヒラギノ角ゴ ProN W3" charset="0"/>
                <a:cs typeface="Courier New" pitchFamily="49" charset="0"/>
                <a:sym typeface="Courier New Bold" charset="0"/>
              </a:rPr>
              <a:t>rodata</a:t>
            </a:r>
            <a:endParaRPr lang="en-US" sz="1400" dirty="0">
              <a:solidFill>
                <a:srgbClr val="000000"/>
              </a:solidFill>
              <a:latin typeface="Courier New" pitchFamily="49" charset="0"/>
              <a:ea typeface="ヒラギノ角ゴ ProN W3" charset="0"/>
              <a:cs typeface="Courier New" pitchFamily="49" charset="0"/>
              <a:sym typeface="Courier New Bold" charset="0"/>
            </a:endParaRP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.align 8</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.L4:</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.L8	# x = 0</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.L3	# x = 1</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.L5	# x = 2</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.L9	# x = 3</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.L8	# x = 4</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.L7	# x = 5</a:t>
            </a:r>
          </a:p>
          <a:p>
            <a:pPr algn="l" eaLnBrk="1" hangingPunct="1">
              <a:lnSpc>
                <a:spcPct val="100000"/>
              </a:lnSpc>
              <a:tabLst>
                <a:tab pos="228600" algn="l"/>
                <a:tab pos="1201738" algn="l"/>
                <a:tab pos="1768475" algn="l"/>
                <a:tab pos="2463800" algn="l"/>
                <a:tab pos="2286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 pos="228600" algn="l"/>
                <a:tab pos="1663700" algn="l"/>
                <a:tab pos="2463800" algn="l"/>
              </a:tabLst>
            </a:pPr>
            <a:r>
              <a:rPr lang="en-US" sz="1400" dirty="0">
                <a:solidFill>
                  <a:srgbClr val="000000"/>
                </a:solidFill>
                <a:latin typeface="Courier New" pitchFamily="49" charset="0"/>
                <a:ea typeface="ヒラギノ角ゴ ProN W3" charset="0"/>
                <a:cs typeface="Courier New" pitchFamily="49" charset="0"/>
                <a:sym typeface="Courier New Bold" charset="0"/>
              </a:rPr>
              <a:t>	.quad	.L7	# x = 6</a:t>
            </a:r>
            <a:endParaRPr lang="en-US" sz="1400" dirty="0">
              <a:solidFill>
                <a:srgbClr val="000000"/>
              </a:solidFill>
              <a:latin typeface="Courier New" pitchFamily="49" charset="0"/>
              <a:ea typeface="Monaco" charset="0"/>
              <a:cs typeface="Courier New" pitchFamily="49" charset="0"/>
              <a:sym typeface="Courier New Bold" charset="0"/>
            </a:endParaRPr>
          </a:p>
        </p:txBody>
      </p:sp>
      <p:sp>
        <p:nvSpPr>
          <p:cNvPr id="26629" name="Rectangle 5"/>
          <p:cNvSpPr>
            <a:spLocks/>
          </p:cNvSpPr>
          <p:nvPr/>
        </p:nvSpPr>
        <p:spPr bwMode="auto">
          <a:xfrm>
            <a:off x="292100" y="1371600"/>
            <a:ext cx="3454400" cy="381000"/>
          </a:xfrm>
          <a:prstGeom prst="rect">
            <a:avLst/>
          </a:prstGeom>
          <a:noFill/>
          <a:ln w="12700" cap="flat">
            <a:noFill/>
            <a:miter lim="800000"/>
            <a:headEnd type="none" w="med" len="med"/>
            <a:tailEnd type="none" w="med" len="med"/>
          </a:ln>
        </p:spPr>
        <p:txBody>
          <a:bodyPr lIns="38100" tIns="38100" rIns="38100" bIns="38100"/>
          <a:lstStyle/>
          <a:p>
            <a:pPr marL="185738" indent="-185738" algn="l" eaLnBrk="1" hangingPunct="1">
              <a:lnSpc>
                <a:spcPct val="100000"/>
              </a:lnSpc>
              <a:spcBef>
                <a:spcPts val="638"/>
              </a:spcBef>
            </a:pPr>
            <a:r>
              <a:rPr lang="en-US" sz="2000" b="0">
                <a:solidFill>
                  <a:srgbClr val="000000"/>
                </a:solidFill>
                <a:latin typeface="Calibri Bold" charset="0"/>
                <a:ea typeface="Calibri Bold" charset="0"/>
                <a:cs typeface="Calibri Bold" charset="0"/>
                <a:sym typeface="Calibri Bold" charset="0"/>
              </a:rPr>
              <a:t>Jump table</a:t>
            </a:r>
          </a:p>
        </p:txBody>
      </p:sp>
      <p:sp>
        <p:nvSpPr>
          <p:cNvPr id="26630" name="Rectangle 6"/>
          <p:cNvSpPr>
            <a:spLocks/>
          </p:cNvSpPr>
          <p:nvPr/>
        </p:nvSpPr>
        <p:spPr bwMode="auto">
          <a:xfrm>
            <a:off x="4419600" y="1600200"/>
            <a:ext cx="4432300" cy="4770437"/>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switch(x) {</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case 1:      // .L3</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w = y*z;</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break;</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case 2:      // .L5</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w = y/z;</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 Fall Through */</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case 3:      // .L9</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w += z;</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break;</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case 5:</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case 6:      // .L7</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w -= z;</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break;</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default:     // .L8</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w = 2;</a:t>
            </a:r>
            <a:endParaRPr lang="en-US" sz="2400" dirty="0">
              <a:solidFill>
                <a:srgbClr val="000000"/>
              </a:solidFill>
              <a:latin typeface="Courier New" pitchFamily="49" charset="0"/>
              <a:ea typeface="Lucida Grande" charset="0"/>
              <a:cs typeface="Courier New" pitchFamily="49" charset="0"/>
              <a:sym typeface="Arial Narrow Bold" charset="0"/>
            </a:endParaRPr>
          </a:p>
          <a:p>
            <a:pPr algn="l" eaLnBrk="1" hangingPunct="1">
              <a:lnSpc>
                <a:spcPct val="100000"/>
              </a:lnSpc>
            </a:pPr>
            <a:r>
              <a:rPr lang="en-US" sz="1800" dirty="0">
                <a:solidFill>
                  <a:srgbClr val="000000"/>
                </a:solidFill>
                <a:latin typeface="Courier New" pitchFamily="49" charset="0"/>
                <a:ea typeface="ヒラギノ角ゴ ProN W3" charset="0"/>
                <a:cs typeface="Courier New" pitchFamily="49" charset="0"/>
                <a:sym typeface="Courier New Bold" charset="0"/>
              </a:rPr>
              <a:t>    }</a:t>
            </a:r>
          </a:p>
        </p:txBody>
      </p:sp>
      <p:sp>
        <p:nvSpPr>
          <p:cNvPr id="26631" name="Line 7"/>
          <p:cNvSpPr>
            <a:spLocks noChangeShapeType="1"/>
          </p:cNvSpPr>
          <p:nvPr/>
        </p:nvSpPr>
        <p:spPr bwMode="auto">
          <a:xfrm>
            <a:off x="3581400" y="2743200"/>
            <a:ext cx="1371600" cy="2724150"/>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26632" name="Line 8"/>
          <p:cNvSpPr>
            <a:spLocks noChangeShapeType="1"/>
          </p:cNvSpPr>
          <p:nvPr/>
        </p:nvSpPr>
        <p:spPr bwMode="auto">
          <a:xfrm rot="10800000" flipH="1">
            <a:off x="3568700" y="2146300"/>
            <a:ext cx="1390650" cy="736600"/>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26633" name="Line 9"/>
          <p:cNvSpPr>
            <a:spLocks noChangeShapeType="1"/>
          </p:cNvSpPr>
          <p:nvPr/>
        </p:nvSpPr>
        <p:spPr bwMode="auto">
          <a:xfrm rot="10800000" flipH="1">
            <a:off x="3570288" y="2906713"/>
            <a:ext cx="1392237" cy="236537"/>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26634" name="Line 10"/>
          <p:cNvSpPr>
            <a:spLocks noChangeShapeType="1"/>
          </p:cNvSpPr>
          <p:nvPr/>
        </p:nvSpPr>
        <p:spPr bwMode="auto">
          <a:xfrm>
            <a:off x="3575050" y="3403600"/>
            <a:ext cx="1390650" cy="271463"/>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26635" name="Line 11"/>
          <p:cNvSpPr>
            <a:spLocks noChangeShapeType="1"/>
          </p:cNvSpPr>
          <p:nvPr/>
        </p:nvSpPr>
        <p:spPr bwMode="auto">
          <a:xfrm>
            <a:off x="3581400" y="3670300"/>
            <a:ext cx="1373188" cy="1797050"/>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26636" name="Line 12"/>
          <p:cNvSpPr>
            <a:spLocks noChangeShapeType="1"/>
          </p:cNvSpPr>
          <p:nvPr/>
        </p:nvSpPr>
        <p:spPr bwMode="auto">
          <a:xfrm>
            <a:off x="3581400" y="3905250"/>
            <a:ext cx="1295400" cy="666750"/>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26637" name="Line 13"/>
          <p:cNvSpPr>
            <a:spLocks noChangeShapeType="1"/>
          </p:cNvSpPr>
          <p:nvPr/>
        </p:nvSpPr>
        <p:spPr bwMode="auto">
          <a:xfrm>
            <a:off x="3581400" y="4159250"/>
            <a:ext cx="1295400" cy="641350"/>
          </a:xfrm>
          <a:prstGeom prst="line">
            <a:avLst/>
          </a:prstGeom>
          <a:noFill/>
          <a:ln w="25400" cap="flat">
            <a:solidFill>
              <a:srgbClr val="C00000"/>
            </a:solidFill>
            <a:prstDash val="solid"/>
            <a:round/>
            <a:headEnd type="none" w="med" len="med"/>
            <a:tailEnd type="none" w="med" len="med"/>
          </a:ln>
        </p:spPr>
        <p:txBody>
          <a:bodyPr lIns="0" tIns="0" rIns="0" bIns="0"/>
          <a:lstStyle/>
          <a:p>
            <a:pPr eaLnBrk="1" hangingPunct="1">
              <a:lnSpc>
                <a:spcPct val="100000"/>
              </a:lnSpc>
            </a:pPr>
            <a:endParaRPr lang="en-US" sz="4200" b="0">
              <a:solidFill>
                <a:srgbClr val="000000"/>
              </a:solidFill>
              <a:latin typeface="Gill Sans" charset="0"/>
              <a:ea typeface="ヒラギノ角ゴ ProN W3" charset="0"/>
              <a:cs typeface="ヒラギノ角ゴ ProN W3" charset="0"/>
              <a:sym typeface="Gill Sans" charset="0"/>
            </a:endParaRPr>
          </a:p>
        </p:txBody>
      </p:sp>
      <p:sp>
        <p:nvSpPr>
          <p:cNvPr id="19" name="Rectangle 3"/>
          <p:cNvSpPr txBox="1">
            <a:spLocks noChangeArrowheads="1"/>
          </p:cNvSpPr>
          <p:nvPr/>
        </p:nvSpPr>
        <p:spPr bwMode="auto">
          <a:xfrm>
            <a:off x="152400" y="38100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lvl1pPr algn="l" rtl="0" eaLnBrk="0" fontAlgn="base" hangingPunct="0">
              <a:lnSpc>
                <a:spcPct val="87000"/>
              </a:lnSpc>
              <a:spcBef>
                <a:spcPct val="0"/>
              </a:spcBef>
              <a:spcAft>
                <a:spcPct val="0"/>
              </a:spcAft>
              <a:defRPr sz="3800" b="1">
                <a:solidFill>
                  <a:schemeClr val="hlink"/>
                </a:solidFill>
                <a:latin typeface="+mj-lt"/>
                <a:ea typeface="ＭＳ Ｐゴシック" charset="-128"/>
                <a:cs typeface="ＭＳ Ｐゴシック"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charset="-128"/>
                <a:cs typeface="ＭＳ Ｐゴシック"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a:lstStyle>
          <a:p>
            <a:pPr marL="119063" marR="0" lvl="0" indent="-119063" algn="l" defTabSz="914400" rtl="0" eaLnBrk="0" fontAlgn="base" latinLnBrk="0" hangingPunct="0">
              <a:lnSpc>
                <a:spcPct val="87000"/>
              </a:lnSpc>
              <a:spcBef>
                <a:spcPct val="0"/>
              </a:spcBef>
              <a:spcAft>
                <a:spcPct val="0"/>
              </a:spcAft>
              <a:buClrTx/>
              <a:buSzTx/>
              <a:buFontTx/>
              <a:buNone/>
              <a:tabLst/>
              <a:defRPr/>
            </a:pPr>
            <a:r>
              <a:rPr kumimoji="0" lang="en-US" sz="3800" b="1" i="0" u="none" strike="noStrike" kern="0" cap="none" spc="0" normalizeH="0" baseline="0" noProof="0" dirty="0" smtClean="0">
                <a:ln>
                  <a:noFill/>
                </a:ln>
                <a:solidFill>
                  <a:srgbClr val="660033"/>
                </a:solidFill>
                <a:effectLst/>
                <a:uLnTx/>
                <a:uFillTx/>
                <a:latin typeface="Helvetica"/>
                <a:ea typeface="ＭＳ Ｐゴシック" charset="-128"/>
                <a:cs typeface="ＭＳ Ｐゴシック" charset="-128"/>
              </a:rPr>
              <a:t>Jump Table</a:t>
            </a:r>
            <a:endParaRPr kumimoji="0" lang="en-US" sz="3800" b="1" i="0" u="none" strike="noStrike" kern="0" cap="none" spc="0" normalizeH="0" baseline="0" noProof="0" dirty="0">
              <a:ln>
                <a:noFill/>
              </a:ln>
              <a:solidFill>
                <a:srgbClr val="660033"/>
              </a:solidFill>
              <a:effectLst/>
              <a:uLnTx/>
              <a:uFillTx/>
              <a:latin typeface="Helvetica"/>
              <a:ea typeface="ＭＳ Ｐゴシック" charset="-128"/>
              <a:cs typeface="ＭＳ Ｐゴシック" charset="-128"/>
            </a:endParaRPr>
          </a:p>
        </p:txBody>
      </p:sp>
    </p:spTree>
    <p:extLst>
      <p:ext uri="{BB962C8B-B14F-4D97-AF65-F5344CB8AC3E}">
        <p14:creationId xmlns:p14="http://schemas.microsoft.com/office/powerpoint/2010/main" val="4805307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C Pointers (2)</a:t>
            </a:r>
          </a:p>
        </p:txBody>
      </p:sp>
      <p:sp>
        <p:nvSpPr>
          <p:cNvPr id="3" name="Content Placeholder 2"/>
          <p:cNvSpPr>
            <a:spLocks noGrp="1"/>
          </p:cNvSpPr>
          <p:nvPr>
            <p:ph idx="1"/>
          </p:nvPr>
        </p:nvSpPr>
        <p:spPr>
          <a:xfrm>
            <a:off x="228600" y="3917950"/>
            <a:ext cx="4433888" cy="2178050"/>
          </a:xfrm>
        </p:spPr>
        <p:txBody>
          <a:bodyPr/>
          <a:lstStyle/>
          <a:p>
            <a:pPr lvl="1">
              <a:defRPr/>
            </a:pPr>
            <a:r>
              <a:rPr lang="en-US" dirty="0" smtClean="0">
                <a:latin typeface="Helvetica" charset="0"/>
                <a:ea typeface="ＭＳ Ｐゴシック" charset="0"/>
                <a:cs typeface="ＭＳ Ｐゴシック" charset="0"/>
              </a:rPr>
              <a:t>We </a:t>
            </a:r>
            <a:r>
              <a:rPr lang="en-US" dirty="0">
                <a:latin typeface="Helvetica" charset="0"/>
                <a:ea typeface="ＭＳ Ｐゴシック" charset="0"/>
                <a:cs typeface="ＭＳ Ｐゴシック" charset="0"/>
              </a:rPr>
              <a:t>see p2 storing the memory address of count, i.e. p2 is </a:t>
            </a:r>
            <a:r>
              <a:rPr lang="en-US" i="1" dirty="0">
                <a:latin typeface="Helvetica" charset="0"/>
                <a:ea typeface="ＭＳ Ｐゴシック" charset="0"/>
                <a:cs typeface="ＭＳ Ｐゴシック" charset="0"/>
              </a:rPr>
              <a:t>pointing at</a:t>
            </a:r>
            <a:r>
              <a:rPr lang="en-US" dirty="0">
                <a:latin typeface="Helvetica" charset="0"/>
                <a:ea typeface="ＭＳ Ｐゴシック" charset="0"/>
                <a:cs typeface="ＭＳ Ｐゴシック" charset="0"/>
              </a:rPr>
              <a:t> count</a:t>
            </a:r>
          </a:p>
          <a:p>
            <a:pPr lvl="1">
              <a:defRPr/>
            </a:pPr>
            <a:r>
              <a:rPr lang="en-US" dirty="0">
                <a:latin typeface="Helvetica" charset="0"/>
                <a:ea typeface="ＭＳ Ｐゴシック" charset="0"/>
                <a:cs typeface="ＭＳ Ｐゴシック" charset="0"/>
              </a:rPr>
              <a:t>p1 is uninitialized and not yet pointing at any character</a:t>
            </a:r>
          </a:p>
          <a:p>
            <a:pPr lvl="1">
              <a:defRPr/>
            </a:pPr>
            <a:endParaRPr lang="en-US" dirty="0">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p:txBody>
      </p:sp>
      <p:sp>
        <p:nvSpPr>
          <p:cNvPr id="15363" name="Rectangle 3"/>
          <p:cNvSpPr>
            <a:spLocks noChangeArrowheads="1"/>
          </p:cNvSpPr>
          <p:nvPr/>
        </p:nvSpPr>
        <p:spPr bwMode="auto">
          <a:xfrm>
            <a:off x="6400800" y="762000"/>
            <a:ext cx="1524000" cy="5181600"/>
          </a:xfrm>
          <a:prstGeom prst="rect">
            <a:avLst/>
          </a:prstGeom>
          <a:solidFill>
            <a:srgbClr val="FFFF99"/>
          </a:solidFill>
          <a:ln w="19050">
            <a:solidFill>
              <a:schemeClr val="tx2"/>
            </a:solidFill>
            <a:round/>
            <a:headEnd/>
            <a:tailEnd type="none" w="sm" len="sm"/>
          </a:ln>
        </p:spPr>
        <p:txBody>
          <a:bodyPr lIns="45720" rIns="45720" anchor="ctr">
            <a:spAutoFit/>
          </a:bodyPr>
          <a:lstStyle/>
          <a:p>
            <a:endParaRPr lang="en-US" sz="1800">
              <a:solidFill>
                <a:srgbClr val="000066"/>
              </a:solidFill>
            </a:endParaRPr>
          </a:p>
        </p:txBody>
      </p:sp>
      <p:sp>
        <p:nvSpPr>
          <p:cNvPr id="15364" name="TextBox 4"/>
          <p:cNvSpPr txBox="1">
            <a:spLocks noChangeArrowheads="1"/>
          </p:cNvSpPr>
          <p:nvPr/>
        </p:nvSpPr>
        <p:spPr bwMode="auto">
          <a:xfrm>
            <a:off x="6315183" y="152400"/>
            <a:ext cx="171111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dirty="0">
                <a:solidFill>
                  <a:srgbClr val="000066"/>
                </a:solidFill>
              </a:rPr>
              <a:t>Memory</a:t>
            </a:r>
          </a:p>
          <a:p>
            <a:r>
              <a:rPr lang="en-US" sz="1800" dirty="0">
                <a:solidFill>
                  <a:srgbClr val="000066"/>
                </a:solidFill>
              </a:rPr>
              <a:t>(4 bytes wide</a:t>
            </a:r>
            <a:r>
              <a:rPr lang="en-US" sz="1800" dirty="0" smtClean="0">
                <a:solidFill>
                  <a:srgbClr val="000066"/>
                </a:solidFill>
              </a:rPr>
              <a:t>)</a:t>
            </a:r>
          </a:p>
        </p:txBody>
      </p:sp>
      <p:grpSp>
        <p:nvGrpSpPr>
          <p:cNvPr id="5" name="Group 4"/>
          <p:cNvGrpSpPr>
            <a:grpSpLocks/>
          </p:cNvGrpSpPr>
          <p:nvPr/>
        </p:nvGrpSpPr>
        <p:grpSpPr bwMode="auto">
          <a:xfrm>
            <a:off x="4895850" y="1558925"/>
            <a:ext cx="4125913" cy="1717675"/>
            <a:chOff x="4895850" y="1558925"/>
            <a:chExt cx="4125913" cy="1717675"/>
          </a:xfrm>
        </p:grpSpPr>
        <p:sp>
          <p:nvSpPr>
            <p:cNvPr id="15370" name="TextBox 13"/>
            <p:cNvSpPr txBox="1">
              <a:spLocks noChangeArrowheads="1"/>
            </p:cNvSpPr>
            <p:nvPr/>
          </p:nvSpPr>
          <p:spPr bwMode="auto">
            <a:xfrm>
              <a:off x="4895850" y="1558925"/>
              <a:ext cx="14414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Addresses:</a:t>
              </a:r>
            </a:p>
          </p:txBody>
        </p:sp>
        <p:grpSp>
          <p:nvGrpSpPr>
            <p:cNvPr id="15371" name="Group 3"/>
            <p:cNvGrpSpPr>
              <a:grpSpLocks/>
            </p:cNvGrpSpPr>
            <p:nvPr/>
          </p:nvGrpSpPr>
          <p:grpSpPr bwMode="auto">
            <a:xfrm>
              <a:off x="5334000" y="1905000"/>
              <a:ext cx="3687763" cy="1371600"/>
              <a:chOff x="5334000" y="1905000"/>
              <a:chExt cx="3687763" cy="1371600"/>
            </a:xfrm>
          </p:grpSpPr>
          <p:sp>
            <p:nvSpPr>
              <p:cNvPr id="15372" name="TextBox 5"/>
              <p:cNvSpPr txBox="1">
                <a:spLocks noChangeArrowheads="1"/>
              </p:cNvSpPr>
              <p:nvPr/>
            </p:nvSpPr>
            <p:spPr bwMode="auto">
              <a:xfrm>
                <a:off x="5334000" y="1981200"/>
                <a:ext cx="1019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0xFFC8</a:t>
                </a:r>
              </a:p>
            </p:txBody>
          </p:sp>
          <p:sp>
            <p:nvSpPr>
              <p:cNvPr id="15373" name="TextBox 6"/>
              <p:cNvSpPr txBox="1">
                <a:spLocks noChangeArrowheads="1"/>
              </p:cNvSpPr>
              <p:nvPr/>
            </p:nvSpPr>
            <p:spPr bwMode="auto">
              <a:xfrm>
                <a:off x="5334000" y="2438400"/>
                <a:ext cx="1019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0xFFC4</a:t>
                </a:r>
              </a:p>
            </p:txBody>
          </p:sp>
          <p:sp>
            <p:nvSpPr>
              <p:cNvPr id="15374" name="TextBox 7"/>
              <p:cNvSpPr txBox="1">
                <a:spLocks noChangeArrowheads="1"/>
              </p:cNvSpPr>
              <p:nvPr/>
            </p:nvSpPr>
            <p:spPr bwMode="auto">
              <a:xfrm>
                <a:off x="5334000" y="2895600"/>
                <a:ext cx="10191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0xFFC0</a:t>
                </a:r>
              </a:p>
            </p:txBody>
          </p:sp>
          <p:sp>
            <p:nvSpPr>
              <p:cNvPr id="15375" name="Rectangle 10"/>
              <p:cNvSpPr>
                <a:spLocks noChangeArrowheads="1"/>
              </p:cNvSpPr>
              <p:nvPr/>
            </p:nvSpPr>
            <p:spPr bwMode="auto">
              <a:xfrm>
                <a:off x="6400800" y="2819400"/>
                <a:ext cx="1524000" cy="457200"/>
              </a:xfrm>
              <a:prstGeom prst="rect">
                <a:avLst/>
              </a:prstGeom>
              <a:solidFill>
                <a:srgbClr val="FFFF99"/>
              </a:solidFill>
              <a:ln w="19050">
                <a:solidFill>
                  <a:schemeClr val="tx2"/>
                </a:solidFill>
                <a:round/>
                <a:headEnd/>
                <a:tailEnd type="none" w="sm" len="sm"/>
              </a:ln>
            </p:spPr>
            <p:txBody>
              <a:bodyPr lIns="45720" rIns="45720" anchor="ctr">
                <a:spAutoFit/>
              </a:bodyPr>
              <a:lstStyle/>
              <a:p>
                <a:endParaRPr lang="en-US" sz="1800">
                  <a:solidFill>
                    <a:srgbClr val="000066"/>
                  </a:solidFill>
                </a:endParaRPr>
              </a:p>
            </p:txBody>
          </p:sp>
          <p:sp>
            <p:nvSpPr>
              <p:cNvPr id="15376" name="Rectangle 11"/>
              <p:cNvSpPr>
                <a:spLocks noChangeArrowheads="1"/>
              </p:cNvSpPr>
              <p:nvPr/>
            </p:nvSpPr>
            <p:spPr bwMode="auto">
              <a:xfrm>
                <a:off x="6400800" y="2362200"/>
                <a:ext cx="1524000" cy="457200"/>
              </a:xfrm>
              <a:prstGeom prst="rect">
                <a:avLst/>
              </a:prstGeom>
              <a:solidFill>
                <a:srgbClr val="FFFF99"/>
              </a:solidFill>
              <a:ln w="19050">
                <a:solidFill>
                  <a:schemeClr val="tx2"/>
                </a:solidFill>
                <a:round/>
                <a:headEnd/>
                <a:tailEnd type="none" w="sm" len="sm"/>
              </a:ln>
            </p:spPr>
            <p:txBody>
              <a:bodyPr lIns="45720" rIns="45720" anchor="ctr">
                <a:spAutoFit/>
              </a:bodyPr>
              <a:lstStyle/>
              <a:p>
                <a:endParaRPr lang="en-US" sz="1800">
                  <a:solidFill>
                    <a:srgbClr val="000066"/>
                  </a:solidFill>
                </a:endParaRPr>
              </a:p>
            </p:txBody>
          </p:sp>
          <p:sp>
            <p:nvSpPr>
              <p:cNvPr id="15377" name="Rectangle 12"/>
              <p:cNvSpPr>
                <a:spLocks noChangeArrowheads="1"/>
              </p:cNvSpPr>
              <p:nvPr/>
            </p:nvSpPr>
            <p:spPr bwMode="auto">
              <a:xfrm>
                <a:off x="6400800" y="1905000"/>
                <a:ext cx="1524000" cy="457200"/>
              </a:xfrm>
              <a:prstGeom prst="rect">
                <a:avLst/>
              </a:prstGeom>
              <a:solidFill>
                <a:srgbClr val="FFFF99"/>
              </a:solidFill>
              <a:ln w="19050">
                <a:solidFill>
                  <a:schemeClr val="tx2"/>
                </a:solidFill>
                <a:round/>
                <a:headEnd/>
                <a:tailEnd type="none" w="sm" len="sm"/>
              </a:ln>
            </p:spPr>
            <p:txBody>
              <a:bodyPr lIns="45720" rIns="45720" anchor="ctr">
                <a:spAutoFit/>
              </a:bodyPr>
              <a:lstStyle/>
              <a:p>
                <a:endParaRPr lang="en-US" sz="1800">
                  <a:solidFill>
                    <a:srgbClr val="000066"/>
                  </a:solidFill>
                </a:endParaRPr>
              </a:p>
            </p:txBody>
          </p:sp>
          <p:sp>
            <p:nvSpPr>
              <p:cNvPr id="15378" name="TextBox 15"/>
              <p:cNvSpPr txBox="1">
                <a:spLocks noChangeArrowheads="1"/>
              </p:cNvSpPr>
              <p:nvPr/>
            </p:nvSpPr>
            <p:spPr bwMode="auto">
              <a:xfrm>
                <a:off x="7010400" y="2854325"/>
                <a:ext cx="3127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1</a:t>
                </a:r>
              </a:p>
            </p:txBody>
          </p:sp>
          <p:sp>
            <p:nvSpPr>
              <p:cNvPr id="15379" name="TextBox 16"/>
              <p:cNvSpPr txBox="1">
                <a:spLocks noChangeArrowheads="1"/>
              </p:cNvSpPr>
              <p:nvPr/>
            </p:nvSpPr>
            <p:spPr bwMode="auto">
              <a:xfrm>
                <a:off x="6899275" y="2397125"/>
                <a:ext cx="4921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a:t>
                </a:r>
              </a:p>
            </p:txBody>
          </p:sp>
          <p:sp>
            <p:nvSpPr>
              <p:cNvPr id="15380" name="TextBox 17"/>
              <p:cNvSpPr txBox="1">
                <a:spLocks noChangeArrowheads="1"/>
              </p:cNvSpPr>
              <p:nvPr/>
            </p:nvSpPr>
            <p:spPr bwMode="auto">
              <a:xfrm>
                <a:off x="6650038" y="1939925"/>
                <a:ext cx="10175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0xFFC0</a:t>
                </a:r>
              </a:p>
            </p:txBody>
          </p:sp>
          <p:sp>
            <p:nvSpPr>
              <p:cNvPr id="15381" name="TextBox 18"/>
              <p:cNvSpPr txBox="1">
                <a:spLocks noChangeArrowheads="1"/>
              </p:cNvSpPr>
              <p:nvPr/>
            </p:nvSpPr>
            <p:spPr bwMode="auto">
              <a:xfrm>
                <a:off x="8385175" y="1939925"/>
                <a:ext cx="454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p2</a:t>
                </a:r>
              </a:p>
            </p:txBody>
          </p:sp>
          <p:sp>
            <p:nvSpPr>
              <p:cNvPr id="15382" name="TextBox 19"/>
              <p:cNvSpPr txBox="1">
                <a:spLocks noChangeArrowheads="1"/>
              </p:cNvSpPr>
              <p:nvPr/>
            </p:nvSpPr>
            <p:spPr bwMode="auto">
              <a:xfrm>
                <a:off x="8382000" y="2397125"/>
                <a:ext cx="4540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p1</a:t>
                </a:r>
              </a:p>
            </p:txBody>
          </p:sp>
          <p:sp>
            <p:nvSpPr>
              <p:cNvPr id="15383" name="TextBox 20"/>
              <p:cNvSpPr txBox="1">
                <a:spLocks noChangeArrowheads="1"/>
              </p:cNvSpPr>
              <p:nvPr/>
            </p:nvSpPr>
            <p:spPr bwMode="auto">
              <a:xfrm>
                <a:off x="8196263" y="2819400"/>
                <a:ext cx="825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count</a:t>
                </a:r>
              </a:p>
            </p:txBody>
          </p:sp>
          <p:sp>
            <p:nvSpPr>
              <p:cNvPr id="15384" name="Freeform 22"/>
              <p:cNvSpPr>
                <a:spLocks noChangeArrowheads="1"/>
              </p:cNvSpPr>
              <p:nvPr/>
            </p:nvSpPr>
            <p:spPr bwMode="auto">
              <a:xfrm>
                <a:off x="7708900" y="2108200"/>
                <a:ext cx="444500" cy="914400"/>
              </a:xfrm>
              <a:custGeom>
                <a:avLst/>
                <a:gdLst>
                  <a:gd name="T0" fmla="*/ 12700 w 444500"/>
                  <a:gd name="T1" fmla="*/ 12700 h 914400"/>
                  <a:gd name="T2" fmla="*/ 444500 w 444500"/>
                  <a:gd name="T3" fmla="*/ 0 h 914400"/>
                  <a:gd name="T4" fmla="*/ 431800 w 444500"/>
                  <a:gd name="T5" fmla="*/ 914400 h 914400"/>
                  <a:gd name="T6" fmla="*/ 0 w 444500"/>
                  <a:gd name="T7" fmla="*/ 901700 h 914400"/>
                  <a:gd name="T8" fmla="*/ 0 60000 65536"/>
                  <a:gd name="T9" fmla="*/ 0 60000 65536"/>
                  <a:gd name="T10" fmla="*/ 0 60000 65536"/>
                  <a:gd name="T11" fmla="*/ 0 60000 65536"/>
                  <a:gd name="T12" fmla="*/ 0 w 444500"/>
                  <a:gd name="T13" fmla="*/ 0 h 914400"/>
                  <a:gd name="T14" fmla="*/ 444500 w 444500"/>
                  <a:gd name="T15" fmla="*/ 914400 h 914400"/>
                </a:gdLst>
                <a:ahLst/>
                <a:cxnLst>
                  <a:cxn ang="T8">
                    <a:pos x="T0" y="T1"/>
                  </a:cxn>
                  <a:cxn ang="T9">
                    <a:pos x="T2" y="T3"/>
                  </a:cxn>
                  <a:cxn ang="T10">
                    <a:pos x="T4" y="T5"/>
                  </a:cxn>
                  <a:cxn ang="T11">
                    <a:pos x="T6" y="T7"/>
                  </a:cxn>
                </a:cxnLst>
                <a:rect l="T12" t="T13" r="T14" b="T15"/>
                <a:pathLst>
                  <a:path w="444500" h="914400">
                    <a:moveTo>
                      <a:pt x="12700" y="12700"/>
                    </a:moveTo>
                    <a:lnTo>
                      <a:pt x="444500" y="0"/>
                    </a:lnTo>
                    <a:lnTo>
                      <a:pt x="431800" y="914400"/>
                    </a:lnTo>
                    <a:lnTo>
                      <a:pt x="0" y="901700"/>
                    </a:lnTo>
                  </a:path>
                </a:pathLst>
              </a:custGeom>
              <a:noFill/>
              <a:ln w="508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solidFill>
                    <a:srgbClr val="000066"/>
                  </a:solidFill>
                </a:endParaRPr>
              </a:p>
            </p:txBody>
          </p:sp>
        </p:grpSp>
      </p:grpSp>
      <p:sp>
        <p:nvSpPr>
          <p:cNvPr id="15366" name="TextBox 7"/>
          <p:cNvSpPr txBox="1">
            <a:spLocks noChangeArrowheads="1"/>
          </p:cNvSpPr>
          <p:nvPr/>
        </p:nvSpPr>
        <p:spPr bwMode="auto">
          <a:xfrm>
            <a:off x="5365750" y="5597525"/>
            <a:ext cx="9556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0x0000</a:t>
            </a:r>
          </a:p>
        </p:txBody>
      </p:sp>
      <p:sp>
        <p:nvSpPr>
          <p:cNvPr id="15367" name="TextBox 7"/>
          <p:cNvSpPr txBox="1">
            <a:spLocks noChangeArrowheads="1"/>
          </p:cNvSpPr>
          <p:nvPr/>
        </p:nvSpPr>
        <p:spPr bwMode="auto">
          <a:xfrm>
            <a:off x="5308600" y="762000"/>
            <a:ext cx="10064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800">
                <a:solidFill>
                  <a:srgbClr val="000066"/>
                </a:solidFill>
              </a:rPr>
              <a:t>0xFFFF</a:t>
            </a:r>
          </a:p>
        </p:txBody>
      </p:sp>
      <p:sp>
        <p:nvSpPr>
          <p:cNvPr id="24" name="Content Placeholder 2"/>
          <p:cNvSpPr txBox="1">
            <a:spLocks/>
          </p:cNvSpPr>
          <p:nvPr/>
        </p:nvSpPr>
        <p:spPr bwMode="auto">
          <a:xfrm>
            <a:off x="228600" y="1066800"/>
            <a:ext cx="4433888" cy="281781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a:buClr>
                <a:srgbClr val="660033"/>
              </a:buClr>
              <a:buFont typeface="Wingdings" charset="0"/>
              <a:buNone/>
              <a:defRPr/>
            </a:pPr>
            <a:r>
              <a:rPr lang="en-US" dirty="0" err="1" smtClean="0">
                <a:solidFill>
                  <a:srgbClr val="003300"/>
                </a:solidFill>
                <a:latin typeface="Helvetica" charset="0"/>
                <a:ea typeface="ＭＳ Ｐゴシック" charset="0"/>
                <a:cs typeface="ＭＳ Ｐゴシック" charset="0"/>
              </a:rPr>
              <a:t>int</a:t>
            </a:r>
            <a:r>
              <a:rPr lang="en-US" dirty="0" smtClean="0">
                <a:solidFill>
                  <a:srgbClr val="003300"/>
                </a:solidFill>
                <a:latin typeface="Helvetica" charset="0"/>
                <a:ea typeface="ＭＳ Ｐゴシック" charset="0"/>
                <a:cs typeface="ＭＳ Ｐゴシック" charset="0"/>
              </a:rPr>
              <a:t> count=1;</a:t>
            </a:r>
          </a:p>
          <a:p>
            <a:pPr>
              <a:buClr>
                <a:srgbClr val="660033"/>
              </a:buClr>
              <a:buFont typeface="Wingdings" charset="0"/>
              <a:buNone/>
              <a:defRPr/>
            </a:pPr>
            <a:r>
              <a:rPr lang="en-US" dirty="0" smtClean="0">
                <a:solidFill>
                  <a:srgbClr val="003300"/>
                </a:solidFill>
                <a:latin typeface="Helvetica" charset="0"/>
                <a:ea typeface="ＭＳ Ｐゴシック" charset="0"/>
                <a:cs typeface="ＭＳ Ｐゴシック" charset="0"/>
              </a:rPr>
              <a:t>char *p1;</a:t>
            </a:r>
          </a:p>
          <a:p>
            <a:pPr>
              <a:buClr>
                <a:srgbClr val="660033"/>
              </a:buClr>
              <a:buFont typeface="Wingdings" charset="0"/>
              <a:buNone/>
              <a:defRPr/>
            </a:pPr>
            <a:r>
              <a:rPr lang="en-US" dirty="0" err="1" smtClean="0">
                <a:solidFill>
                  <a:srgbClr val="003300"/>
                </a:solidFill>
                <a:latin typeface="Helvetica" charset="0"/>
                <a:ea typeface="ＭＳ Ｐゴシック" charset="0"/>
                <a:cs typeface="ＭＳ Ｐゴシック" charset="0"/>
              </a:rPr>
              <a:t>int</a:t>
            </a:r>
            <a:r>
              <a:rPr lang="en-US" dirty="0" smtClean="0">
                <a:solidFill>
                  <a:srgbClr val="003300"/>
                </a:solidFill>
                <a:latin typeface="Helvetica" charset="0"/>
                <a:ea typeface="ＭＳ Ｐゴシック" charset="0"/>
                <a:cs typeface="ＭＳ Ｐゴシック" charset="0"/>
              </a:rPr>
              <a:t> *p2 = &amp;count;</a:t>
            </a:r>
          </a:p>
          <a:p>
            <a:pPr lvl="1">
              <a:buClr>
                <a:srgbClr val="660033"/>
              </a:buClr>
              <a:defRPr/>
            </a:pPr>
            <a:endParaRPr lang="en-US" dirty="0" smtClean="0">
              <a:solidFill>
                <a:srgbClr val="000066"/>
              </a:solidFill>
              <a:latin typeface="Helvetica" charset="0"/>
              <a:ea typeface="ＭＳ Ｐゴシック" charset="0"/>
            </a:endParaRPr>
          </a:p>
          <a:p>
            <a:pPr lvl="1">
              <a:buClr>
                <a:srgbClr val="660033"/>
              </a:buClr>
              <a:defRPr/>
            </a:pPr>
            <a:r>
              <a:rPr lang="en-US" dirty="0" smtClean="0">
                <a:solidFill>
                  <a:srgbClr val="000066"/>
                </a:solidFill>
                <a:latin typeface="Helvetica" charset="0"/>
                <a:ea typeface="ＭＳ Ｐゴシック" charset="0"/>
              </a:rPr>
              <a:t>Assume the variables are laid out in memory as shown</a:t>
            </a:r>
          </a:p>
          <a:p>
            <a:pPr lvl="1">
              <a:buClr>
                <a:srgbClr val="660033"/>
              </a:buClr>
              <a:defRPr/>
            </a:pPr>
            <a:r>
              <a:rPr lang="en-US" dirty="0" smtClean="0">
                <a:solidFill>
                  <a:srgbClr val="000066"/>
                </a:solidFill>
                <a:latin typeface="Helvetica" charset="0"/>
                <a:ea typeface="ＭＳ Ｐゴシック" charset="0"/>
              </a:rPr>
              <a:t>Assume a 32-bit system</a:t>
            </a:r>
          </a:p>
        </p:txBody>
      </p:sp>
      <p:sp>
        <p:nvSpPr>
          <p:cNvPr id="15369" name="TextBox 5"/>
          <p:cNvSpPr txBox="1">
            <a:spLocks noChangeArrowheads="1"/>
          </p:cNvSpPr>
          <p:nvPr/>
        </p:nvSpPr>
        <p:spPr bwMode="auto">
          <a:xfrm>
            <a:off x="5249863" y="6096000"/>
            <a:ext cx="36925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r>
              <a:rPr lang="en-US" sz="1600">
                <a:solidFill>
                  <a:srgbClr val="000066"/>
                </a:solidFill>
              </a:rPr>
              <a:t>For brevity, the two most significant</a:t>
            </a:r>
          </a:p>
          <a:p>
            <a:r>
              <a:rPr lang="en-US" sz="1600">
                <a:solidFill>
                  <a:srgbClr val="000066"/>
                </a:solidFill>
              </a:rPr>
              <a:t>bytes of address are not shown</a:t>
            </a:r>
          </a:p>
        </p:txBody>
      </p:sp>
    </p:spTree>
    <p:extLst>
      <p:ext uri="{BB962C8B-B14F-4D97-AF65-F5344CB8AC3E}">
        <p14:creationId xmlns:p14="http://schemas.microsoft.com/office/powerpoint/2010/main" val="11653440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dissolve">
                                      <p:cBhvr>
                                        <p:cTn id="12" dur="500"/>
                                        <p:tgtEl>
                                          <p:spTgt spid="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dissolve">
                                      <p:cBhvr>
                                        <p:cTn id="17" dur="500"/>
                                        <p:tgtEl>
                                          <p:spTgt spid="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xEl>
                                              <p:pRg st="4" end="4"/>
                                            </p:txEl>
                                          </p:spTgt>
                                        </p:tgtEl>
                                        <p:attrNameLst>
                                          <p:attrName>style.visibility</p:attrName>
                                        </p:attrNameLst>
                                      </p:cBhvr>
                                      <p:to>
                                        <p:strVal val="visible"/>
                                      </p:to>
                                    </p:set>
                                    <p:animEffect transition="in" filter="dissolve">
                                      <p:cBhvr>
                                        <p:cTn id="22" dur="500"/>
                                        <p:tgtEl>
                                          <p:spTgt spid="2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animEffect transition="in" filter="dissolve">
                                      <p:cBhvr>
                                        <p:cTn id="27" dur="500"/>
                                        <p:tgtEl>
                                          <p:spTgt spid="2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dissolve">
                                      <p:cBhvr>
                                        <p:cTn id="37" dur="500"/>
                                        <p:tgtEl>
                                          <p:spTgt spid="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dissolve">
                                      <p:cBhvr>
                                        <p:cTn id="4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24"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a:t>
            </a:r>
            <a:r>
              <a:rPr lang="en-US" dirty="0" smtClean="0"/>
              <a:t>(x == 1)</a:t>
            </a:r>
            <a:endParaRPr lang="en-US" dirty="0"/>
          </a:p>
        </p:txBody>
      </p:sp>
      <p:sp>
        <p:nvSpPr>
          <p:cNvPr id="27652" name="Rectangle 4"/>
          <p:cNvSpPr>
            <a:spLocks/>
          </p:cNvSpPr>
          <p:nvPr/>
        </p:nvSpPr>
        <p:spPr bwMode="auto">
          <a:xfrm>
            <a:off x="4267200" y="1295400"/>
            <a:ext cx="4737100" cy="1371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smtClean="0">
                <a:solidFill>
                  <a:schemeClr val="tx1"/>
                </a:solidFill>
                <a:latin typeface="Courier New" pitchFamily="49" charset="0"/>
                <a:cs typeface="Courier New" pitchFamily="49" charset="0"/>
                <a:sym typeface="Courier New Bold" charset="0"/>
              </a:rPr>
              <a:t>.L3:</a:t>
            </a: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smtClean="0">
                <a:solidFill>
                  <a:schemeClr val="tx1"/>
                </a:solidFill>
                <a:latin typeface="Courier New" pitchFamily="49" charset="0"/>
                <a:cs typeface="Courier New" pitchFamily="49" charset="0"/>
                <a:sym typeface="Courier New Bold" charset="0"/>
              </a:rPr>
              <a:t>   </a:t>
            </a:r>
            <a:r>
              <a:rPr lang="pt-BR" sz="1800" b="1" dirty="0" err="1" smtClean="0">
                <a:solidFill>
                  <a:schemeClr val="tx1"/>
                </a:solidFill>
                <a:latin typeface="Courier New" pitchFamily="49" charset="0"/>
                <a:cs typeface="Courier New" pitchFamily="49" charset="0"/>
                <a:sym typeface="Courier New Bold" charset="0"/>
              </a:rPr>
              <a:t>movq</a:t>
            </a:r>
            <a:r>
              <a:rPr lang="pt-BR" sz="1800" b="1" dirty="0" smtClean="0">
                <a:solidFill>
                  <a:schemeClr val="tx1"/>
                </a:solidFill>
                <a:latin typeface="Courier New" pitchFamily="49" charset="0"/>
                <a:cs typeface="Courier New" pitchFamily="49" charset="0"/>
                <a:sym typeface="Courier New Bold" charset="0"/>
              </a:rPr>
              <a:t>    </a:t>
            </a:r>
            <a:r>
              <a:rPr lang="pt-BR" sz="1800" b="1" dirty="0">
                <a:solidFill>
                  <a:schemeClr val="tx1"/>
                </a:solidFill>
                <a:latin typeface="Courier New" pitchFamily="49" charset="0"/>
                <a:cs typeface="Courier New" pitchFamily="49" charset="0"/>
                <a:sym typeface="Courier New Bold" charset="0"/>
              </a:rPr>
              <a:t>%</a:t>
            </a:r>
            <a:r>
              <a:rPr lang="pt-BR" sz="1800" b="1" dirty="0" err="1">
                <a:solidFill>
                  <a:schemeClr val="tx1"/>
                </a:solidFill>
                <a:latin typeface="Courier New" pitchFamily="49" charset="0"/>
                <a:cs typeface="Courier New" pitchFamily="49" charset="0"/>
                <a:sym typeface="Courier New Bold" charset="0"/>
              </a:rPr>
              <a:t>rsi</a:t>
            </a:r>
            <a:r>
              <a:rPr lang="pt-BR" sz="1800" b="1" dirty="0">
                <a:solidFill>
                  <a:schemeClr val="tx1"/>
                </a:solidFill>
                <a:latin typeface="Courier New" pitchFamily="49" charset="0"/>
                <a:cs typeface="Courier New" pitchFamily="49" charset="0"/>
                <a:sym typeface="Courier New Bold" charset="0"/>
              </a:rPr>
              <a:t>, %</a:t>
            </a:r>
            <a:r>
              <a:rPr lang="pt-BR" sz="1800" b="1" dirty="0" err="1" smtClean="0">
                <a:solidFill>
                  <a:schemeClr val="tx1"/>
                </a:solidFill>
                <a:latin typeface="Courier New" pitchFamily="49" charset="0"/>
                <a:cs typeface="Courier New" pitchFamily="49" charset="0"/>
                <a:sym typeface="Courier New Bold" charset="0"/>
              </a:rPr>
              <a:t>rax</a:t>
            </a:r>
            <a:r>
              <a:rPr lang="pt-BR" sz="1800" b="1" dirty="0" smtClean="0">
                <a:solidFill>
                  <a:schemeClr val="tx1"/>
                </a:solidFill>
                <a:latin typeface="Courier New" pitchFamily="49" charset="0"/>
                <a:cs typeface="Courier New" pitchFamily="49" charset="0"/>
                <a:sym typeface="Courier New Bold" charset="0"/>
              </a:rPr>
              <a:t>  # </a:t>
            </a:r>
            <a:r>
              <a:rPr lang="pt-BR" sz="1800" b="1" dirty="0" err="1" smtClean="0">
                <a:solidFill>
                  <a:schemeClr val="tx1"/>
                </a:solidFill>
                <a:latin typeface="Courier New" pitchFamily="49" charset="0"/>
                <a:cs typeface="Courier New" pitchFamily="49" charset="0"/>
                <a:sym typeface="Courier New Bold" charset="0"/>
              </a:rPr>
              <a:t>y</a:t>
            </a:r>
            <a:endParaRPr lang="pt-BR"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smtClean="0">
                <a:solidFill>
                  <a:schemeClr val="tx1"/>
                </a:solidFill>
                <a:latin typeface="Courier New" pitchFamily="49" charset="0"/>
                <a:cs typeface="Courier New" pitchFamily="49" charset="0"/>
                <a:sym typeface="Courier New Bold" charset="0"/>
              </a:rPr>
              <a:t>   </a:t>
            </a:r>
            <a:r>
              <a:rPr lang="pt-BR" sz="1800" b="1" dirty="0" err="1" smtClean="0">
                <a:solidFill>
                  <a:schemeClr val="tx1"/>
                </a:solidFill>
                <a:latin typeface="Courier New" pitchFamily="49" charset="0"/>
                <a:cs typeface="Courier New" pitchFamily="49" charset="0"/>
                <a:sym typeface="Courier New Bold" charset="0"/>
              </a:rPr>
              <a:t>imulq</a:t>
            </a:r>
            <a:r>
              <a:rPr lang="pt-BR" sz="1800" b="1" dirty="0" smtClean="0">
                <a:solidFill>
                  <a:schemeClr val="tx1"/>
                </a:solidFill>
                <a:latin typeface="Courier New" pitchFamily="49" charset="0"/>
                <a:cs typeface="Courier New" pitchFamily="49" charset="0"/>
                <a:sym typeface="Courier New Bold" charset="0"/>
              </a:rPr>
              <a:t>   </a:t>
            </a:r>
            <a:r>
              <a:rPr lang="pt-BR" sz="1800" b="1" dirty="0">
                <a:solidFill>
                  <a:schemeClr val="tx1"/>
                </a:solidFill>
                <a:latin typeface="Courier New" pitchFamily="49" charset="0"/>
                <a:cs typeface="Courier New" pitchFamily="49" charset="0"/>
                <a:sym typeface="Courier New Bold" charset="0"/>
              </a:rPr>
              <a:t>%</a:t>
            </a:r>
            <a:r>
              <a:rPr lang="pt-BR" sz="1800" b="1" dirty="0" err="1">
                <a:solidFill>
                  <a:schemeClr val="tx1"/>
                </a:solidFill>
                <a:latin typeface="Courier New" pitchFamily="49" charset="0"/>
                <a:cs typeface="Courier New" pitchFamily="49" charset="0"/>
                <a:sym typeface="Courier New Bold" charset="0"/>
              </a:rPr>
              <a:t>rdx</a:t>
            </a:r>
            <a:r>
              <a:rPr lang="pt-BR" sz="1800" b="1" dirty="0">
                <a:solidFill>
                  <a:schemeClr val="tx1"/>
                </a:solidFill>
                <a:latin typeface="Courier New" pitchFamily="49" charset="0"/>
                <a:cs typeface="Courier New" pitchFamily="49" charset="0"/>
                <a:sym typeface="Courier New Bold" charset="0"/>
              </a:rPr>
              <a:t>, %</a:t>
            </a:r>
            <a:r>
              <a:rPr lang="pt-BR" sz="1800" b="1" dirty="0" err="1" smtClean="0">
                <a:solidFill>
                  <a:schemeClr val="tx1"/>
                </a:solidFill>
                <a:latin typeface="Courier New" pitchFamily="49" charset="0"/>
                <a:cs typeface="Courier New" pitchFamily="49" charset="0"/>
                <a:sym typeface="Courier New Bold" charset="0"/>
              </a:rPr>
              <a:t>rax</a:t>
            </a:r>
            <a:r>
              <a:rPr lang="pt-BR" sz="1800" b="1" dirty="0" smtClean="0">
                <a:solidFill>
                  <a:schemeClr val="tx1"/>
                </a:solidFill>
                <a:latin typeface="Courier New" pitchFamily="49" charset="0"/>
                <a:cs typeface="Courier New" pitchFamily="49" charset="0"/>
                <a:sym typeface="Courier New Bold" charset="0"/>
              </a:rPr>
              <a:t>  # </a:t>
            </a:r>
            <a:r>
              <a:rPr lang="pt-BR" sz="1800" b="1" dirty="0" err="1" smtClean="0">
                <a:solidFill>
                  <a:schemeClr val="tx1"/>
                </a:solidFill>
                <a:latin typeface="Courier New" pitchFamily="49" charset="0"/>
                <a:cs typeface="Courier New" pitchFamily="49" charset="0"/>
                <a:sym typeface="Courier New Bold" charset="0"/>
              </a:rPr>
              <a:t>y</a:t>
            </a:r>
            <a:r>
              <a:rPr lang="pt-BR" sz="1800" b="1" dirty="0" smtClean="0">
                <a:solidFill>
                  <a:schemeClr val="tx1"/>
                </a:solidFill>
                <a:latin typeface="Courier New" pitchFamily="49" charset="0"/>
                <a:cs typeface="Courier New" pitchFamily="49" charset="0"/>
                <a:sym typeface="Courier New Bold" charset="0"/>
              </a:rPr>
              <a:t>*</a:t>
            </a:r>
            <a:r>
              <a:rPr lang="pt-BR" sz="1800" b="1" dirty="0" err="1" smtClean="0">
                <a:solidFill>
                  <a:schemeClr val="tx1"/>
                </a:solidFill>
                <a:latin typeface="Courier New" pitchFamily="49" charset="0"/>
                <a:cs typeface="Courier New" pitchFamily="49" charset="0"/>
                <a:sym typeface="Courier New Bold" charset="0"/>
              </a:rPr>
              <a:t>z</a:t>
            </a:r>
            <a:endParaRPr lang="pt-BR"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pt-BR" sz="1800" b="1" dirty="0" smtClean="0">
                <a:solidFill>
                  <a:schemeClr val="tx1"/>
                </a:solidFill>
                <a:latin typeface="Courier New" pitchFamily="49" charset="0"/>
                <a:cs typeface="Courier New" pitchFamily="49" charset="0"/>
                <a:sym typeface="Courier New Bold" charset="0"/>
              </a:rPr>
              <a:t>   </a:t>
            </a:r>
            <a:r>
              <a:rPr lang="pt-BR" sz="1800" b="1" dirty="0" err="1" smtClean="0">
                <a:solidFill>
                  <a:schemeClr val="tx1"/>
                </a:solidFill>
                <a:latin typeface="Courier New" pitchFamily="49" charset="0"/>
                <a:cs typeface="Courier New" pitchFamily="49" charset="0"/>
                <a:sym typeface="Courier New Bold" charset="0"/>
              </a:rPr>
              <a:t>ret</a:t>
            </a:r>
            <a:endParaRPr lang="en-US" sz="1800" b="1" dirty="0" smtClean="0">
              <a:solidFill>
                <a:schemeClr val="tx1"/>
              </a:solidFill>
              <a:latin typeface="Courier New" pitchFamily="49" charset="0"/>
              <a:cs typeface="Courier New" pitchFamily="49" charset="0"/>
              <a:sym typeface="Courier New Bold" charset="0"/>
            </a:endParaRPr>
          </a:p>
        </p:txBody>
      </p:sp>
      <p:sp>
        <p:nvSpPr>
          <p:cNvPr id="27653" name="Rectangle 5"/>
          <p:cNvSpPr>
            <a:spLocks/>
          </p:cNvSpPr>
          <p:nvPr/>
        </p:nvSpPr>
        <p:spPr bwMode="auto">
          <a:xfrm>
            <a:off x="228600" y="1295400"/>
            <a:ext cx="3898900" cy="1981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switch(x)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case 1:	  // .L3</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w = y*z;</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break;</a:t>
            </a:r>
          </a:p>
          <a:p>
            <a:pPr algn="l"/>
            <a:r>
              <a:rPr lang="en-US" sz="1800" b="1" dirty="0" smtClean="0">
                <a:solidFill>
                  <a:schemeClr val="tx1"/>
                </a:solidFill>
                <a:latin typeface="Courier New" pitchFamily="49" charset="0"/>
                <a:cs typeface="Courier New" pitchFamily="49" charset="0"/>
                <a:sym typeface="Courier New Bold" charset="0"/>
              </a:rPr>
              <a:t>   </a:t>
            </a:r>
            <a:r>
              <a:rPr lang="en-US" sz="1800" b="1" dirty="0">
                <a:solidFill>
                  <a:schemeClr val="tx1"/>
                </a:solidFill>
                <a:latin typeface="Courier New" pitchFamily="49" charset="0"/>
                <a:cs typeface="Courier New" pitchFamily="49" charset="0"/>
                <a:sym typeface="Courier New Bold" charset="0"/>
              </a:rPr>
              <a:t>.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65125177"/>
              </p:ext>
            </p:extLst>
          </p:nvPr>
        </p:nvGraphicFramePr>
        <p:xfrm>
          <a:off x="1752600" y="41148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rdx</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z</a:t>
                      </a:r>
                      <a:endParaRPr lang="en-US" b="1" i="0" dirty="0">
                        <a:latin typeface="Courier New"/>
                        <a:cs typeface="Courier New"/>
                      </a:endParaRPr>
                    </a:p>
                  </a:txBody>
                  <a:tcPr/>
                </a:tc>
                <a:extLst>
                  <a:ext uri="{0D108BD9-81ED-4DB2-BD59-A6C34878D82A}">
                    <a16:rowId xmlns:a16="http://schemas.microsoft.com/office/drawing/2014/main" xmlns="" val="10003"/>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4641047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ln/>
        </p:spPr>
        <p:txBody>
          <a:bodyPr/>
          <a:lstStyle/>
          <a:p>
            <a:pPr marL="119063" indent="-119063"/>
            <a:r>
              <a:rPr lang="en-US" dirty="0" smtClean="0"/>
              <a:t>Handling Fall-Through</a:t>
            </a:r>
            <a:endParaRPr lang="en-US" dirty="0"/>
          </a:p>
        </p:txBody>
      </p:sp>
      <p:sp>
        <p:nvSpPr>
          <p:cNvPr id="26630" name="Rectangle 6"/>
          <p:cNvSpPr>
            <a:spLocks/>
          </p:cNvSpPr>
          <p:nvPr/>
        </p:nvSpPr>
        <p:spPr bwMode="auto">
          <a:xfrm>
            <a:off x="139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w = 1;</a:t>
            </a:r>
          </a:p>
          <a:p>
            <a:pPr algn="l"/>
            <a:r>
              <a:rPr lang="en-US" sz="1800" b="1" dirty="0" smtClean="0">
                <a:solidFill>
                  <a:schemeClr val="tx1"/>
                </a:solidFill>
                <a:latin typeface="Courier New" pitchFamily="49" charset="0"/>
                <a:cs typeface="Courier New" pitchFamily="49" charset="0"/>
                <a:sym typeface="Courier New Bold" charset="0"/>
              </a:rPr>
              <a:t>	. . .</a:t>
            </a:r>
          </a:p>
          <a:p>
            <a:pPr algn="l"/>
            <a:r>
              <a:rPr lang="en-US" sz="1800" b="1" dirty="0" smtClean="0">
                <a:solidFill>
                  <a:schemeClr val="tx1"/>
                </a:solidFill>
                <a:latin typeface="Courier New" pitchFamily="49" charset="0"/>
                <a:cs typeface="Courier New" pitchFamily="49" charset="0"/>
                <a:sym typeface="Courier New Bold" charset="0"/>
              </a:rPr>
              <a:t>    switch(x</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 . .	</a:t>
            </a:r>
          </a:p>
          <a:p>
            <a:pPr algn="l"/>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2</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sp>
        <p:nvSpPr>
          <p:cNvPr id="16" name="Rectangle 6"/>
          <p:cNvSpPr>
            <a:spLocks/>
          </p:cNvSpPr>
          <p:nvPr/>
        </p:nvSpPr>
        <p:spPr bwMode="auto">
          <a:xfrm>
            <a:off x="6172200" y="4419600"/>
            <a:ext cx="2743200" cy="7620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case </a:t>
            </a:r>
            <a:r>
              <a:rPr lang="en-US" sz="1800" b="1" dirty="0">
                <a:solidFill>
                  <a:schemeClr val="tx1"/>
                </a:solidFill>
                <a:latin typeface="Courier New" pitchFamily="49" charset="0"/>
                <a:cs typeface="Courier New" pitchFamily="49" charset="0"/>
                <a:sym typeface="Courier New Bold" charset="0"/>
              </a:rPr>
              <a:t>3</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ea typeface="Lucida Grande" charset="0"/>
                <a:cs typeface="Courier New" pitchFamily="49" charset="0"/>
                <a:sym typeface="Courier New Bold" charset="0"/>
              </a:rPr>
              <a:t>        w = 1;</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17" name="Rectangle 6"/>
          <p:cNvSpPr>
            <a:spLocks/>
          </p:cNvSpPr>
          <p:nvPr/>
        </p:nvSpPr>
        <p:spPr bwMode="auto">
          <a:xfrm>
            <a:off x="4191000" y="2133600"/>
            <a:ext cx="2743200" cy="9906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2</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r>
              <a:rPr lang="en-US" sz="1800" b="1" dirty="0" smtClean="0">
                <a:solidFill>
                  <a:schemeClr val="tx1"/>
                </a:solidFill>
                <a:latin typeface="Courier New" pitchFamily="49" charset="0"/>
                <a:cs typeface="Courier New" pitchFamily="49" charset="0"/>
                <a:sym typeface="Courier New Bold" charset="0"/>
              </a:rPr>
              <a:t>;</a:t>
            </a:r>
          </a:p>
          <a:p>
            <a:pPr algn="l"/>
            <a:r>
              <a:rPr lang="en-US" sz="1800" b="1" dirty="0" smtClean="0">
                <a:solidFill>
                  <a:schemeClr val="tx1"/>
                </a:solidFill>
                <a:latin typeface="Courier New" pitchFamily="49" charset="0"/>
                <a:ea typeface="Lucida Grande" charset="0"/>
                <a:cs typeface="Courier New" pitchFamily="49" charset="0"/>
                <a:sym typeface="Courier New Bold" charset="0"/>
              </a:rPr>
              <a:t>        </a:t>
            </a:r>
            <a:r>
              <a:rPr lang="en-US" sz="1800" b="1" dirty="0" err="1" smtClean="0">
                <a:solidFill>
                  <a:schemeClr val="tx1"/>
                </a:solidFill>
                <a:latin typeface="Courier New" pitchFamily="49" charset="0"/>
                <a:ea typeface="Lucida Grande" charset="0"/>
                <a:cs typeface="Courier New" pitchFamily="49" charset="0"/>
                <a:sym typeface="Courier New Bold" charset="0"/>
              </a:rPr>
              <a:t>goto</a:t>
            </a:r>
            <a:r>
              <a:rPr lang="en-US" sz="1800" b="1" dirty="0" smtClean="0">
                <a:solidFill>
                  <a:schemeClr val="tx1"/>
                </a:solidFill>
                <a:latin typeface="Courier New" pitchFamily="49" charset="0"/>
                <a:ea typeface="Lucida Grande" charset="0"/>
                <a:cs typeface="Courier New" pitchFamily="49" charset="0"/>
                <a:sym typeface="Courier New Bold" charset="0"/>
              </a:rPr>
              <a:t> merge;</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sp>
        <p:nvSpPr>
          <p:cNvPr id="18" name="Rectangle 6"/>
          <p:cNvSpPr>
            <a:spLocks/>
          </p:cNvSpPr>
          <p:nvPr/>
        </p:nvSpPr>
        <p:spPr bwMode="auto">
          <a:xfrm>
            <a:off x="6172200" y="5181600"/>
            <a:ext cx="2743200" cy="6858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merge:</a:t>
            </a:r>
          </a:p>
          <a:p>
            <a:pPr algn="l"/>
            <a:r>
              <a:rPr lang="en-US" sz="1800" b="1" dirty="0" smtClean="0">
                <a:solidFill>
                  <a:schemeClr val="tx1"/>
                </a:solidFill>
                <a:latin typeface="Courier New" pitchFamily="49" charset="0"/>
                <a:ea typeface="Lucida Grande"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p:txBody>
      </p:sp>
      <p:cxnSp>
        <p:nvCxnSpPr>
          <p:cNvPr id="20" name="Straight Arrow Connector 19"/>
          <p:cNvCxnSpPr>
            <a:endCxn id="17" idx="1"/>
          </p:cNvCxnSpPr>
          <p:nvPr/>
        </p:nvCxnSpPr>
        <p:spPr bwMode="auto">
          <a:xfrm flipV="1">
            <a:off x="1752600" y="2628900"/>
            <a:ext cx="2438400" cy="1905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21" name="Straight Arrow Connector 20"/>
          <p:cNvCxnSpPr>
            <a:endCxn id="16" idx="1"/>
          </p:cNvCxnSpPr>
          <p:nvPr/>
        </p:nvCxnSpPr>
        <p:spPr bwMode="auto">
          <a:xfrm>
            <a:off x="1905000" y="3733800"/>
            <a:ext cx="4267200" cy="106680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3" name="Straight Arrow Connector 12"/>
          <p:cNvCxnSpPr>
            <a:stCxn id="17" idx="2"/>
          </p:cNvCxnSpPr>
          <p:nvPr/>
        </p:nvCxnSpPr>
        <p:spPr bwMode="auto">
          <a:xfrm>
            <a:off x="5562600" y="3124200"/>
            <a:ext cx="609600" cy="2286000"/>
          </a:xfrm>
          <a:prstGeom prst="straightConnector1">
            <a:avLst/>
          </a:prstGeom>
          <a:solidFill>
            <a:schemeClr val="accent1"/>
          </a:solidFill>
          <a:ln w="25400" cap="flat" cmpd="sng" algn="ctr">
            <a:solidFill>
              <a:srgbClr val="7030A0"/>
            </a:solidFill>
            <a:prstDash val="solid"/>
            <a:round/>
            <a:headEnd type="none" w="med" len="med"/>
            <a:tailEnd type="arrow"/>
          </a:ln>
          <a:effectLst/>
        </p:spPr>
      </p:cxnSp>
    </p:spTree>
    <p:extLst>
      <p:ext uri="{BB962C8B-B14F-4D97-AF65-F5344CB8AC3E}">
        <p14:creationId xmlns:p14="http://schemas.microsoft.com/office/powerpoint/2010/main" val="32689783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a:t>
            </a:r>
            <a:r>
              <a:rPr lang="en-US" dirty="0" smtClean="0"/>
              <a:t>(x == 2, x == 3)</a:t>
            </a:r>
            <a:endParaRPr lang="en-US" dirty="0"/>
          </a:p>
        </p:txBody>
      </p:sp>
      <p:sp>
        <p:nvSpPr>
          <p:cNvPr id="27652" name="Rectangle 4"/>
          <p:cNvSpPr>
            <a:spLocks/>
          </p:cNvSpPr>
          <p:nvPr/>
        </p:nvSpPr>
        <p:spPr bwMode="auto">
          <a:xfrm>
            <a:off x="3962400" y="1295400"/>
            <a:ext cx="5041900" cy="30480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.L5</a:t>
            </a:r>
            <a:r>
              <a:rPr lang="cs-CZ" sz="1800" b="1" dirty="0" smtClean="0">
                <a:solidFill>
                  <a:schemeClr val="tx1"/>
                </a:solidFill>
                <a:latin typeface="Courier New" pitchFamily="49" charset="0"/>
                <a:cs typeface="Courier New" pitchFamily="49" charset="0"/>
                <a:sym typeface="Courier New Bold" charset="0"/>
              </a:rPr>
              <a:t>:                  # Case 2</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movq</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t>
            </a:r>
            <a:r>
              <a:rPr lang="cs-CZ" sz="1800" b="1" dirty="0" err="1">
                <a:solidFill>
                  <a:schemeClr val="tx1"/>
                </a:solidFill>
                <a:latin typeface="Courier New" pitchFamily="49" charset="0"/>
                <a:cs typeface="Courier New" pitchFamily="49" charset="0"/>
                <a:sym typeface="Courier New Bold" charset="0"/>
              </a:rPr>
              <a:t>rsi</a:t>
            </a:r>
            <a:r>
              <a:rPr lang="cs-CZ" sz="1800" b="1" dirty="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rax</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cqto</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idivq</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t>
            </a:r>
            <a:r>
              <a:rPr lang="cs-CZ" sz="1800" b="1" dirty="0" err="1" smtClean="0">
                <a:solidFill>
                  <a:schemeClr val="tx1"/>
                </a:solidFill>
                <a:latin typeface="Courier New" pitchFamily="49" charset="0"/>
                <a:cs typeface="Courier New" pitchFamily="49" charset="0"/>
                <a:sym typeface="Courier New Bold" charset="0"/>
              </a:rPr>
              <a:t>rcx</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y</a:t>
            </a:r>
            <a:r>
              <a:rPr lang="cs-CZ" sz="1800" b="1" dirty="0" smtClean="0">
                <a:solidFill>
                  <a:schemeClr val="tx1"/>
                </a:solidFill>
                <a:latin typeface="Courier New" pitchFamily="49" charset="0"/>
                <a:cs typeface="Courier New" pitchFamily="49" charset="0"/>
                <a:sym typeface="Courier New Bold" charset="0"/>
              </a:rPr>
              <a:t>/z</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jmp</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t>
            </a:r>
            <a:r>
              <a:rPr lang="cs-CZ" sz="1800" b="1" dirty="0" smtClean="0">
                <a:solidFill>
                  <a:schemeClr val="tx1"/>
                </a:solidFill>
                <a:latin typeface="Courier New" pitchFamily="49" charset="0"/>
                <a:cs typeface="Courier New" pitchFamily="49" charset="0"/>
                <a:sym typeface="Courier New Bold" charset="0"/>
              </a:rPr>
              <a:t>L6        #  </a:t>
            </a:r>
            <a:r>
              <a:rPr lang="cs-CZ" sz="1800" b="1" dirty="0" err="1" smtClean="0">
                <a:solidFill>
                  <a:schemeClr val="tx1"/>
                </a:solidFill>
                <a:latin typeface="Courier New" pitchFamily="49" charset="0"/>
                <a:cs typeface="Courier New" pitchFamily="49" charset="0"/>
                <a:sym typeface="Courier New Bold" charset="0"/>
              </a:rPr>
              <a:t>goto</a:t>
            </a: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merge</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.L9</a:t>
            </a:r>
            <a:r>
              <a:rPr lang="cs-CZ" sz="1800" b="1" dirty="0" smtClean="0">
                <a:solidFill>
                  <a:schemeClr val="tx1"/>
                </a:solidFill>
                <a:latin typeface="Courier New" pitchFamily="49" charset="0"/>
                <a:cs typeface="Courier New" pitchFamily="49" charset="0"/>
                <a:sym typeface="Courier New Bold" charset="0"/>
              </a:rPr>
              <a:t>:                  # Case 3</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movl</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$1, %</a:t>
            </a:r>
            <a:r>
              <a:rPr lang="cs-CZ" sz="1800" b="1" dirty="0" err="1" smtClean="0">
                <a:solidFill>
                  <a:schemeClr val="tx1"/>
                </a:solidFill>
                <a:latin typeface="Courier New" pitchFamily="49" charset="0"/>
                <a:cs typeface="Courier New" pitchFamily="49" charset="0"/>
                <a:sym typeface="Courier New Bold" charset="0"/>
              </a:rPr>
              <a:t>eax</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w</a:t>
            </a:r>
            <a:r>
              <a:rPr lang="cs-CZ" sz="1800" b="1" dirty="0" smtClean="0">
                <a:solidFill>
                  <a:schemeClr val="tx1"/>
                </a:solidFill>
                <a:latin typeface="Courier New" pitchFamily="49" charset="0"/>
                <a:cs typeface="Courier New" pitchFamily="49" charset="0"/>
                <a:sym typeface="Courier New Bold" charset="0"/>
              </a:rPr>
              <a:t> = 1</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.L6</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merge</a:t>
            </a:r>
            <a:r>
              <a:rPr lang="cs-CZ" sz="1800" b="1" dirty="0" smtClean="0">
                <a:solidFill>
                  <a:schemeClr val="tx1"/>
                </a:solidFill>
                <a:latin typeface="Courier New" pitchFamily="49" charset="0"/>
                <a:cs typeface="Courier New" pitchFamily="49" charset="0"/>
                <a:sym typeface="Courier New Bold" charset="0"/>
              </a:rPr>
              <a:t>:</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addq</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t>
            </a:r>
            <a:r>
              <a:rPr lang="cs-CZ" sz="1800" b="1" dirty="0" err="1">
                <a:solidFill>
                  <a:schemeClr val="tx1"/>
                </a:solidFill>
                <a:latin typeface="Courier New" pitchFamily="49" charset="0"/>
                <a:cs typeface="Courier New" pitchFamily="49" charset="0"/>
                <a:sym typeface="Courier New Bold" charset="0"/>
              </a:rPr>
              <a:t>rcx</a:t>
            </a:r>
            <a:r>
              <a:rPr lang="cs-CZ" sz="1800" b="1" dirty="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rax</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w</a:t>
            </a:r>
            <a:r>
              <a:rPr lang="cs-CZ" sz="1800" b="1" dirty="0" smtClean="0">
                <a:solidFill>
                  <a:schemeClr val="tx1"/>
                </a:solidFill>
                <a:latin typeface="Courier New" pitchFamily="49" charset="0"/>
                <a:cs typeface="Courier New" pitchFamily="49" charset="0"/>
                <a:sym typeface="Courier New Bold" charset="0"/>
              </a:rPr>
              <a:t> += z</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ret</a:t>
            </a:r>
            <a:endParaRPr lang="cs-CZ" sz="1800" b="1" dirty="0">
              <a:solidFill>
                <a:schemeClr val="tx1"/>
              </a:solidFill>
              <a:latin typeface="Courier New" pitchFamily="49" charset="0"/>
              <a:cs typeface="Courier New" pitchFamily="49" charset="0"/>
              <a:sym typeface="Courier New Bold" charset="0"/>
            </a:endParaRPr>
          </a:p>
        </p:txBody>
      </p:sp>
      <p:sp>
        <p:nvSpPr>
          <p:cNvPr id="7" name="Rectangle 6"/>
          <p:cNvSpPr>
            <a:spLocks/>
          </p:cNvSpPr>
          <p:nvPr/>
        </p:nvSpPr>
        <p:spPr bwMode="auto">
          <a:xfrm>
            <a:off x="139700" y="1524000"/>
            <a:ext cx="3670300" cy="35052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long w = 1;</a:t>
            </a:r>
          </a:p>
          <a:p>
            <a:pPr algn="l"/>
            <a:r>
              <a:rPr lang="en-US" sz="1800" b="1" dirty="0" smtClean="0">
                <a:solidFill>
                  <a:schemeClr val="tx1"/>
                </a:solidFill>
                <a:latin typeface="Courier New" pitchFamily="49" charset="0"/>
                <a:cs typeface="Courier New" pitchFamily="49" charset="0"/>
                <a:sym typeface="Courier New Bold" charset="0"/>
              </a:rPr>
              <a:t>	. . .</a:t>
            </a:r>
          </a:p>
          <a:p>
            <a:pPr algn="l"/>
            <a:r>
              <a:rPr lang="en-US" sz="1800" b="1" dirty="0" smtClean="0">
                <a:solidFill>
                  <a:schemeClr val="tx1"/>
                </a:solidFill>
                <a:latin typeface="Courier New" pitchFamily="49" charset="0"/>
                <a:cs typeface="Courier New" pitchFamily="49" charset="0"/>
                <a:sym typeface="Courier New Bold" charset="0"/>
              </a:rPr>
              <a:t>    switch(x</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 . .	</a:t>
            </a:r>
          </a:p>
          <a:p>
            <a:pPr algn="l"/>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2</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y/z;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 Fall Through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case 3</a:t>
            </a:r>
            <a:r>
              <a:rPr lang="en-US" sz="1800" b="1" dirty="0" smtClean="0">
                <a:solidFill>
                  <a:schemeClr val="tx1"/>
                </a:solidFill>
                <a:latin typeface="Courier New" pitchFamily="49" charset="0"/>
                <a:cs typeface="Courier New" pitchFamily="49" charset="0"/>
                <a:sym typeface="Courier New Bold" charset="0"/>
              </a:rPr>
              <a:t>:</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z;</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break;</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r>
              <a:rPr lang="en-US" sz="1800" b="1" dirty="0" smtClean="0">
                <a:solidFill>
                  <a:schemeClr val="tx1"/>
                </a:solidFill>
                <a:latin typeface="Courier New" pitchFamily="49" charset="0"/>
                <a:cs typeface="Courier New" pitchFamily="49" charset="0"/>
                <a:sym typeface="Courier New Bold" charset="0"/>
              </a:rPr>
              <a:t>	. .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1411956694"/>
              </p:ext>
            </p:extLst>
          </p:nvPr>
        </p:nvGraphicFramePr>
        <p:xfrm>
          <a:off x="3810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rdx</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z</a:t>
                      </a:r>
                      <a:endParaRPr lang="en-US" b="1" i="0" dirty="0">
                        <a:latin typeface="Courier New"/>
                        <a:cs typeface="Courier New"/>
                      </a:endParaRPr>
                    </a:p>
                  </a:txBody>
                  <a:tcPr/>
                </a:tc>
                <a:extLst>
                  <a:ext uri="{0D108BD9-81ED-4DB2-BD59-A6C34878D82A}">
                    <a16:rowId xmlns:a16="http://schemas.microsoft.com/office/drawing/2014/main" xmlns="" val="10003"/>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761705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dirty="0"/>
              <a:t>Code Blocks </a:t>
            </a:r>
            <a:r>
              <a:rPr lang="en-US" dirty="0" smtClean="0"/>
              <a:t>(x == 5, x == 6, default)</a:t>
            </a:r>
            <a:endParaRPr lang="en-US" dirty="0"/>
          </a:p>
        </p:txBody>
      </p:sp>
      <p:sp>
        <p:nvSpPr>
          <p:cNvPr id="27652" name="Rectangle 4"/>
          <p:cNvSpPr>
            <a:spLocks/>
          </p:cNvSpPr>
          <p:nvPr/>
        </p:nvSpPr>
        <p:spPr bwMode="auto">
          <a:xfrm>
            <a:off x="4267200" y="1295400"/>
            <a:ext cx="4737100" cy="2133600"/>
          </a:xfrm>
          <a:prstGeom prst="rect">
            <a:avLst/>
          </a:prstGeom>
          <a:solidFill>
            <a:srgbClr val="F1C7C7"/>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.L7</a:t>
            </a:r>
            <a:r>
              <a:rPr lang="cs-CZ" sz="1800" b="1" dirty="0" smtClean="0">
                <a:solidFill>
                  <a:schemeClr val="tx1"/>
                </a:solidFill>
                <a:latin typeface="Courier New" pitchFamily="49" charset="0"/>
                <a:cs typeface="Courier New" pitchFamily="49" charset="0"/>
                <a:sym typeface="Courier New Bold" charset="0"/>
              </a:rPr>
              <a:t>:               # Case 5,6</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movl</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1, %</a:t>
            </a:r>
            <a:r>
              <a:rPr lang="cs-CZ" sz="1800" b="1" dirty="0" err="1" smtClean="0">
                <a:solidFill>
                  <a:schemeClr val="tx1"/>
                </a:solidFill>
                <a:latin typeface="Courier New" pitchFamily="49" charset="0"/>
                <a:cs typeface="Courier New" pitchFamily="49" charset="0"/>
                <a:sym typeface="Courier New Bold" charset="0"/>
              </a:rPr>
              <a:t>eax</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w</a:t>
            </a:r>
            <a:r>
              <a:rPr lang="cs-CZ" sz="1800" b="1" dirty="0" smtClean="0">
                <a:solidFill>
                  <a:schemeClr val="tx1"/>
                </a:solidFill>
                <a:latin typeface="Courier New" pitchFamily="49" charset="0"/>
                <a:cs typeface="Courier New" pitchFamily="49" charset="0"/>
                <a:sym typeface="Courier New Bold" charset="0"/>
              </a:rPr>
              <a:t> = 1</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subq</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a:t>
            </a:r>
            <a:r>
              <a:rPr lang="cs-CZ" sz="1800" b="1" dirty="0" err="1">
                <a:solidFill>
                  <a:schemeClr val="tx1"/>
                </a:solidFill>
                <a:latin typeface="Courier New" pitchFamily="49" charset="0"/>
                <a:cs typeface="Courier New" pitchFamily="49" charset="0"/>
                <a:sym typeface="Courier New Bold" charset="0"/>
              </a:rPr>
              <a:t>rdx</a:t>
            </a:r>
            <a:r>
              <a:rPr lang="cs-CZ" sz="1800" b="1" dirty="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rax</a:t>
            </a:r>
            <a:r>
              <a:rPr lang="cs-CZ" sz="1800" b="1" dirty="0" smtClean="0">
                <a:solidFill>
                  <a:schemeClr val="tx1"/>
                </a:solidFill>
                <a:latin typeface="Courier New" pitchFamily="49" charset="0"/>
                <a:cs typeface="Courier New" pitchFamily="49" charset="0"/>
                <a:sym typeface="Courier New Bold" charset="0"/>
              </a:rPr>
              <a:t> #  </a:t>
            </a:r>
            <a:r>
              <a:rPr lang="cs-CZ" sz="1800" b="1" dirty="0" err="1" smtClean="0">
                <a:solidFill>
                  <a:schemeClr val="tx1"/>
                </a:solidFill>
                <a:latin typeface="Courier New" pitchFamily="49" charset="0"/>
                <a:cs typeface="Courier New" pitchFamily="49" charset="0"/>
                <a:sym typeface="Courier New Bold" charset="0"/>
              </a:rPr>
              <a:t>w</a:t>
            </a:r>
            <a:r>
              <a:rPr lang="cs-CZ" sz="1800" b="1" dirty="0" smtClean="0">
                <a:solidFill>
                  <a:schemeClr val="tx1"/>
                </a:solidFill>
                <a:latin typeface="Courier New" pitchFamily="49" charset="0"/>
                <a:cs typeface="Courier New" pitchFamily="49" charset="0"/>
                <a:sym typeface="Courier New Bold" charset="0"/>
              </a:rPr>
              <a:t> -= z</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ret</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a:solidFill>
                  <a:schemeClr val="tx1"/>
                </a:solidFill>
                <a:latin typeface="Courier New" pitchFamily="49" charset="0"/>
                <a:cs typeface="Courier New" pitchFamily="49" charset="0"/>
                <a:sym typeface="Courier New Bold" charset="0"/>
              </a:rPr>
              <a:t>.L8</a:t>
            </a:r>
            <a:r>
              <a:rPr lang="cs-CZ" sz="1800" b="1" dirty="0" smtClean="0">
                <a:solidFill>
                  <a:schemeClr val="tx1"/>
                </a:solidFill>
                <a:latin typeface="Courier New" pitchFamily="49" charset="0"/>
                <a:cs typeface="Courier New" pitchFamily="49" charset="0"/>
                <a:sym typeface="Courier New Bold" charset="0"/>
              </a:rPr>
              <a:t>:               # Default:</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a:t>
            </a:r>
            <a:r>
              <a:rPr lang="cs-CZ" sz="1800" b="1" dirty="0" err="1" smtClean="0">
                <a:solidFill>
                  <a:schemeClr val="tx1"/>
                </a:solidFill>
                <a:latin typeface="Courier New" pitchFamily="49" charset="0"/>
                <a:cs typeface="Courier New" pitchFamily="49" charset="0"/>
                <a:sym typeface="Courier New Bold" charset="0"/>
              </a:rPr>
              <a:t>movl</a:t>
            </a:r>
            <a:r>
              <a:rPr lang="cs-CZ" sz="1800" b="1" dirty="0" smtClean="0">
                <a:solidFill>
                  <a:schemeClr val="tx1"/>
                </a:solidFill>
                <a:latin typeface="Courier New" pitchFamily="49" charset="0"/>
                <a:cs typeface="Courier New" pitchFamily="49" charset="0"/>
                <a:sym typeface="Courier New Bold" charset="0"/>
              </a:rPr>
              <a:t>  </a:t>
            </a:r>
            <a:r>
              <a:rPr lang="cs-CZ" sz="1800" b="1" dirty="0">
                <a:solidFill>
                  <a:schemeClr val="tx1"/>
                </a:solidFill>
                <a:latin typeface="Courier New" pitchFamily="49" charset="0"/>
                <a:cs typeface="Courier New" pitchFamily="49" charset="0"/>
                <a:sym typeface="Courier New Bold" charset="0"/>
              </a:rPr>
              <a:t>$2, %</a:t>
            </a:r>
            <a:r>
              <a:rPr lang="cs-CZ" sz="1800" b="1" dirty="0" err="1" smtClean="0">
                <a:solidFill>
                  <a:schemeClr val="tx1"/>
                </a:solidFill>
                <a:latin typeface="Courier New" pitchFamily="49" charset="0"/>
                <a:cs typeface="Courier New" pitchFamily="49" charset="0"/>
                <a:sym typeface="Courier New Bold" charset="0"/>
              </a:rPr>
              <a:t>eax</a:t>
            </a:r>
            <a:r>
              <a:rPr lang="cs-CZ" sz="1800" b="1" dirty="0" smtClean="0">
                <a:solidFill>
                  <a:schemeClr val="tx1"/>
                </a:solidFill>
                <a:latin typeface="Courier New" pitchFamily="49" charset="0"/>
                <a:cs typeface="Courier New" pitchFamily="49" charset="0"/>
                <a:sym typeface="Courier New Bold" charset="0"/>
              </a:rPr>
              <a:t>   #  2</a:t>
            </a:r>
            <a:endParaRPr lang="cs-CZ" sz="1800" b="1" dirty="0">
              <a:solidFill>
                <a:schemeClr val="tx1"/>
              </a:solidFill>
              <a:latin typeface="Courier New" pitchFamily="49" charset="0"/>
              <a:cs typeface="Courier New" pitchFamily="49" charset="0"/>
              <a:sym typeface="Courier New Bold" charset="0"/>
            </a:endParaRPr>
          </a:p>
          <a:p>
            <a:pPr algn="l">
              <a:tabLst>
                <a:tab pos="342900" algn="l"/>
                <a:tab pos="342900" algn="l"/>
                <a:tab pos="1082675" algn="l"/>
                <a:tab pos="342900" algn="l"/>
                <a:tab pos="240665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 pos="342900" algn="l"/>
                <a:tab pos="2463800" algn="l"/>
              </a:tabLst>
            </a:pPr>
            <a:r>
              <a:rPr lang="cs-CZ" sz="1800" b="1" dirty="0" smtClean="0">
                <a:solidFill>
                  <a:schemeClr val="tx1"/>
                </a:solidFill>
                <a:latin typeface="Courier New" pitchFamily="49" charset="0"/>
                <a:cs typeface="Courier New" pitchFamily="49" charset="0"/>
                <a:sym typeface="Courier New Bold" charset="0"/>
              </a:rPr>
              <a:t>  ret</a:t>
            </a:r>
            <a:endParaRPr lang="cs-CZ" sz="1800" b="1" dirty="0">
              <a:solidFill>
                <a:schemeClr val="tx1"/>
              </a:solidFill>
              <a:latin typeface="Courier New" pitchFamily="49" charset="0"/>
              <a:cs typeface="Courier New" pitchFamily="49" charset="0"/>
              <a:sym typeface="Courier New Bold" charset="0"/>
            </a:endParaRPr>
          </a:p>
        </p:txBody>
      </p:sp>
      <p:sp>
        <p:nvSpPr>
          <p:cNvPr id="27653" name="Rectangle 5"/>
          <p:cNvSpPr>
            <a:spLocks/>
          </p:cNvSpPr>
          <p:nvPr/>
        </p:nvSpPr>
        <p:spPr bwMode="auto">
          <a:xfrm>
            <a:off x="228600" y="1295400"/>
            <a:ext cx="3898900" cy="2819400"/>
          </a:xfrm>
          <a:prstGeom prst="rect">
            <a:avLst/>
          </a:prstGeom>
          <a:solidFill>
            <a:srgbClr val="F6F5BD"/>
          </a:solidFill>
          <a:ln w="12700" cap="flat">
            <a:solidFill>
              <a:schemeClr val="tx1"/>
            </a:solidFill>
            <a:prstDash val="solid"/>
            <a:miter lim="800000"/>
            <a:headEnd type="none" w="med" len="med"/>
            <a:tailEnd type="none" w="med" len="med"/>
          </a:ln>
          <a:effectLst>
            <a:outerShdw dist="76199" dir="2700000" algn="ctr" rotWithShape="0">
              <a:schemeClr val="bg2">
                <a:alpha val="75000"/>
              </a:schemeClr>
            </a:outerShdw>
          </a:effectLst>
        </p:spPr>
        <p:txBody>
          <a:bodyPr lIns="38100" tIns="38100" rIns="38100" bIns="38100"/>
          <a:lstStyle/>
          <a:p>
            <a:pPr algn="l"/>
            <a:r>
              <a:rPr lang="en-US" sz="1800" b="1" dirty="0" smtClean="0">
                <a:solidFill>
                  <a:schemeClr val="tx1"/>
                </a:solidFill>
                <a:latin typeface="Courier New" pitchFamily="49" charset="0"/>
                <a:cs typeface="Courier New" pitchFamily="49" charset="0"/>
                <a:sym typeface="Courier New Bold" charset="0"/>
              </a:rPr>
              <a:t>  switch(x</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 </a:t>
            </a:r>
            <a:r>
              <a:rPr lang="en-US" sz="1800" b="1" dirty="0">
                <a:solidFill>
                  <a:schemeClr val="tx1"/>
                </a:solidFill>
                <a:latin typeface="Courier New" pitchFamily="49" charset="0"/>
                <a:cs typeface="Courier New" pitchFamily="49" charset="0"/>
                <a:sym typeface="Courier New Bold" charset="0"/>
              </a:rPr>
              <a:t>. .</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case </a:t>
            </a:r>
            <a:r>
              <a:rPr lang="en-US" sz="1800" b="1" dirty="0">
                <a:solidFill>
                  <a:schemeClr val="tx1"/>
                </a:solidFill>
                <a:latin typeface="Courier New" pitchFamily="49" charset="0"/>
                <a:cs typeface="Courier New" pitchFamily="49" charset="0"/>
                <a:sym typeface="Courier New Bold" charset="0"/>
              </a:rPr>
              <a:t>5</a:t>
            </a:r>
            <a:r>
              <a:rPr lang="en-US" sz="1800" b="1" dirty="0" smtClean="0">
                <a:solidFill>
                  <a:schemeClr val="tx1"/>
                </a:solidFill>
                <a:latin typeface="Courier New" pitchFamily="49" charset="0"/>
                <a:cs typeface="Courier New" pitchFamily="49" charset="0"/>
                <a:sym typeface="Courier New Bold" charset="0"/>
              </a:rPr>
              <a:t>:  // .L7</a:t>
            </a:r>
          </a:p>
          <a:p>
            <a:pPr algn="l"/>
            <a:r>
              <a:rPr lang="en-US" sz="1800" b="1" dirty="0" smtClean="0">
                <a:latin typeface="Courier New" pitchFamily="49" charset="0"/>
                <a:cs typeface="Courier New" pitchFamily="49" charset="0"/>
                <a:sym typeface="Courier New Bold" charset="0"/>
              </a:rPr>
              <a:t>    case 6:  </a:t>
            </a:r>
            <a:r>
              <a:rPr lang="en-US" sz="1800" b="1" dirty="0">
                <a:latin typeface="Courier New" pitchFamily="49" charset="0"/>
                <a:cs typeface="Courier New" pitchFamily="49" charset="0"/>
                <a:sym typeface="Courier New Bold" charset="0"/>
              </a:rPr>
              <a:t>// .</a:t>
            </a:r>
            <a:r>
              <a:rPr lang="en-US" sz="1800" b="1" dirty="0" smtClean="0">
                <a:latin typeface="Courier New" pitchFamily="49" charset="0"/>
                <a:cs typeface="Courier New" pitchFamily="49" charset="0"/>
                <a:sym typeface="Courier New Bold" charset="0"/>
              </a:rPr>
              <a:t>L7</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w -= z;</a:t>
            </a:r>
            <a:endParaRPr lang="en-US" sz="2400" b="1" dirty="0" smtClean="0">
              <a:solidFill>
                <a:schemeClr val="tx1"/>
              </a:solidFill>
              <a:latin typeface="Courier New" pitchFamily="49" charset="0"/>
              <a:ea typeface="Lucida Grande" charset="0"/>
              <a:cs typeface="Courier New" pitchFamily="49" charset="0"/>
              <a:sym typeface="Arial Narrow Bold" charset="0"/>
            </a:endParaRPr>
          </a:p>
          <a:p>
            <a:pPr algn="l"/>
            <a:r>
              <a:rPr lang="en-US" sz="1800" b="1" dirty="0" smtClean="0">
                <a:solidFill>
                  <a:schemeClr val="tx1"/>
                </a:solidFill>
                <a:latin typeface="Courier New" pitchFamily="49" charset="0"/>
                <a:cs typeface="Courier New" pitchFamily="49" charset="0"/>
                <a:sym typeface="Courier New Bold" charset="0"/>
              </a:rPr>
              <a:t>        break;</a:t>
            </a:r>
          </a:p>
          <a:p>
            <a:pPr algn="l"/>
            <a:r>
              <a:rPr lang="en-US" sz="1800" b="1" dirty="0" smtClean="0">
                <a:solidFill>
                  <a:schemeClr val="tx1"/>
                </a:solidFill>
                <a:latin typeface="Courier New" pitchFamily="49" charset="0"/>
                <a:cs typeface="Courier New" pitchFamily="49" charset="0"/>
                <a:sym typeface="Courier New Bold" charset="0"/>
              </a:rPr>
              <a:t>    default: // .L8</a:t>
            </a:r>
            <a:endParaRPr lang="en-US" sz="2400" b="1" dirty="0">
              <a:solidFill>
                <a:schemeClr val="tx1"/>
              </a:solidFill>
              <a:latin typeface="Courier New" pitchFamily="49" charset="0"/>
              <a:ea typeface="Lucida Grande" charset="0"/>
              <a:cs typeface="Courier New" pitchFamily="49" charset="0"/>
              <a:sym typeface="Arial Narrow Bold" charset="0"/>
            </a:endParaRPr>
          </a:p>
          <a:p>
            <a:pPr algn="l"/>
            <a:r>
              <a:rPr lang="en-US" sz="1800" b="1" dirty="0">
                <a:solidFill>
                  <a:schemeClr val="tx1"/>
                </a:solidFill>
                <a:latin typeface="Courier New" pitchFamily="49" charset="0"/>
                <a:cs typeface="Courier New" pitchFamily="49" charset="0"/>
                <a:sym typeface="Courier New Bold" charset="0"/>
              </a:rPr>
              <a:t>        w = 2; </a:t>
            </a:r>
            <a:endParaRPr lang="en-US" sz="1800" b="1" dirty="0" smtClean="0">
              <a:solidFill>
                <a:schemeClr val="tx1"/>
              </a:solidFill>
              <a:latin typeface="Courier New" pitchFamily="49" charset="0"/>
              <a:cs typeface="Courier New" pitchFamily="49" charset="0"/>
              <a:sym typeface="Courier New Bold" charset="0"/>
            </a:endParaRPr>
          </a:p>
          <a:p>
            <a:pPr algn="l"/>
            <a:r>
              <a:rPr lang="en-US" sz="1800" b="1" dirty="0" smtClean="0">
                <a:solidFill>
                  <a:schemeClr val="tx1"/>
                </a:solidFill>
                <a:latin typeface="Courier New" pitchFamily="49" charset="0"/>
                <a:cs typeface="Courier New" pitchFamily="49" charset="0"/>
                <a:sym typeface="Courier New Bold" charset="0"/>
              </a:rPr>
              <a:t>}</a:t>
            </a:r>
            <a:endParaRPr lang="en-US" sz="1800" b="1" dirty="0">
              <a:solidFill>
                <a:schemeClr val="tx1"/>
              </a:solidFill>
              <a:latin typeface="Courier New" pitchFamily="49" charset="0"/>
              <a:cs typeface="Courier New" pitchFamily="49" charset="0"/>
              <a:sym typeface="Courier New Bold"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07080414"/>
              </p:ext>
            </p:extLst>
          </p:nvPr>
        </p:nvGraphicFramePr>
        <p:xfrm>
          <a:off x="3810000" y="4572000"/>
          <a:ext cx="3352800" cy="19050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81000">
                <a:tc>
                  <a:txBody>
                    <a:bodyPr/>
                    <a:lstStyle/>
                    <a:p>
                      <a:r>
                        <a:rPr lang="en-US" dirty="0" smtClean="0">
                          <a:latin typeface="Calibri"/>
                          <a:cs typeface="Calibri"/>
                        </a:rPr>
                        <a:t>Register</a:t>
                      </a:r>
                      <a:endParaRPr lang="en-US" dirty="0">
                        <a:latin typeface="Calibri"/>
                        <a:cs typeface="Calibri"/>
                      </a:endParaRPr>
                    </a:p>
                  </a:txBody>
                  <a:tcPr/>
                </a:tc>
                <a:tc>
                  <a:txBody>
                    <a:bodyPr/>
                    <a:lstStyle/>
                    <a:p>
                      <a:r>
                        <a:rPr lang="en-US" dirty="0" smtClean="0">
                          <a:latin typeface="Calibri"/>
                          <a:cs typeface="Calibri"/>
                        </a:rPr>
                        <a:t>Use(s)</a:t>
                      </a:r>
                      <a:endParaRPr lang="en-US" dirty="0">
                        <a:latin typeface="Calibri"/>
                        <a:cs typeface="Calibri"/>
                      </a:endParaRPr>
                    </a:p>
                  </a:txBody>
                  <a:tcPr/>
                </a:tc>
                <a:extLst>
                  <a:ext uri="{0D108BD9-81ED-4DB2-BD59-A6C34878D82A}">
                    <a16:rowId xmlns:a16="http://schemas.microsoft.com/office/drawing/2014/main" xmlns="" val="10000"/>
                  </a:ext>
                </a:extLst>
              </a:tr>
              <a:tr h="381000">
                <a:tc>
                  <a:txBody>
                    <a:bodyPr/>
                    <a:lstStyle/>
                    <a:p>
                      <a:r>
                        <a:rPr lang="en-US" b="1" i="0" dirty="0" smtClean="0">
                          <a:latin typeface="Courier New"/>
                          <a:cs typeface="Courier New"/>
                        </a:rPr>
                        <a:t>%</a:t>
                      </a:r>
                      <a:r>
                        <a:rPr lang="en-US" b="1" i="0" dirty="0" err="1" smtClean="0">
                          <a:latin typeface="Courier New"/>
                          <a:cs typeface="Courier New"/>
                        </a:rPr>
                        <a:t>rdi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x</a:t>
                      </a:r>
                      <a:endParaRPr lang="en-US" b="1" i="0" dirty="0">
                        <a:latin typeface="Courier New"/>
                        <a:cs typeface="Courier New"/>
                      </a:endParaRPr>
                    </a:p>
                  </a:txBody>
                  <a:tcPr/>
                </a:tc>
                <a:extLst>
                  <a:ext uri="{0D108BD9-81ED-4DB2-BD59-A6C34878D82A}">
                    <a16:rowId xmlns:a16="http://schemas.microsoft.com/office/drawing/2014/main" xmlns="" val="10001"/>
                  </a:ext>
                </a:extLst>
              </a:tr>
              <a:tr h="381000">
                <a:tc>
                  <a:txBody>
                    <a:bodyPr/>
                    <a:lstStyle/>
                    <a:p>
                      <a:r>
                        <a:rPr lang="en-US" b="1" i="0" dirty="0" smtClean="0">
                          <a:latin typeface="Courier New"/>
                          <a:cs typeface="Courier New"/>
                        </a:rPr>
                        <a:t>%</a:t>
                      </a:r>
                      <a:r>
                        <a:rPr lang="en-US" b="1" i="0" dirty="0" err="1" smtClean="0">
                          <a:latin typeface="Courier New"/>
                          <a:cs typeface="Courier New"/>
                        </a:rPr>
                        <a:t>rsi</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y</a:t>
                      </a:r>
                      <a:endParaRPr lang="en-US" b="1" i="0" dirty="0">
                        <a:latin typeface="Courier New"/>
                        <a:cs typeface="Courier New"/>
                      </a:endParaRPr>
                    </a:p>
                  </a:txBody>
                  <a:tcPr/>
                </a:tc>
                <a:extLst>
                  <a:ext uri="{0D108BD9-81ED-4DB2-BD59-A6C34878D82A}">
                    <a16:rowId xmlns:a16="http://schemas.microsoft.com/office/drawing/2014/main" xmlns="" val="10002"/>
                  </a:ext>
                </a:extLst>
              </a:tr>
              <a:tr h="381000">
                <a:tc>
                  <a:txBody>
                    <a:bodyPr/>
                    <a:lstStyle/>
                    <a:p>
                      <a:r>
                        <a:rPr lang="en-US" b="1" i="0" dirty="0" smtClean="0">
                          <a:latin typeface="Courier New"/>
                          <a:cs typeface="Courier New"/>
                        </a:rPr>
                        <a:t>%</a:t>
                      </a:r>
                      <a:r>
                        <a:rPr lang="en-US" b="1" i="0" dirty="0" err="1" smtClean="0">
                          <a:latin typeface="Courier New"/>
                          <a:cs typeface="Courier New"/>
                        </a:rPr>
                        <a:t>rdx</a:t>
                      </a:r>
                      <a:endParaRPr lang="en-US" b="1" i="0" dirty="0">
                        <a:latin typeface="Courier New"/>
                        <a:cs typeface="Courier New"/>
                      </a:endParaRPr>
                    </a:p>
                  </a:txBody>
                  <a:tcPr/>
                </a:tc>
                <a:tc>
                  <a:txBody>
                    <a:bodyPr/>
                    <a:lstStyle/>
                    <a:p>
                      <a:r>
                        <a:rPr lang="en-US" dirty="0" smtClean="0">
                          <a:latin typeface="Calibri"/>
                          <a:cs typeface="Calibri"/>
                        </a:rPr>
                        <a:t>Argument </a:t>
                      </a:r>
                      <a:r>
                        <a:rPr lang="en-US" b="1" i="0" dirty="0" smtClean="0">
                          <a:latin typeface="Courier New"/>
                          <a:cs typeface="Courier New"/>
                        </a:rPr>
                        <a:t>z</a:t>
                      </a:r>
                      <a:endParaRPr lang="en-US" b="1" i="0" dirty="0">
                        <a:latin typeface="Courier New"/>
                        <a:cs typeface="Courier New"/>
                      </a:endParaRPr>
                    </a:p>
                  </a:txBody>
                  <a:tcPr/>
                </a:tc>
                <a:extLst>
                  <a:ext uri="{0D108BD9-81ED-4DB2-BD59-A6C34878D82A}">
                    <a16:rowId xmlns:a16="http://schemas.microsoft.com/office/drawing/2014/main" xmlns="" val="10003"/>
                  </a:ext>
                </a:extLst>
              </a:tr>
              <a:tr h="381000">
                <a:tc>
                  <a:txBody>
                    <a:bodyPr/>
                    <a:lstStyle/>
                    <a:p>
                      <a:r>
                        <a:rPr lang="en-US" b="1" i="0" dirty="0" smtClean="0">
                          <a:latin typeface="Courier New"/>
                          <a:cs typeface="Courier New"/>
                        </a:rPr>
                        <a:t>%</a:t>
                      </a:r>
                      <a:r>
                        <a:rPr lang="en-US" b="1" i="0" dirty="0" err="1" smtClean="0">
                          <a:latin typeface="Courier New"/>
                          <a:cs typeface="Courier New"/>
                        </a:rPr>
                        <a:t>rax</a:t>
                      </a:r>
                      <a:endParaRPr lang="en-US" b="1" i="0" dirty="0">
                        <a:latin typeface="Courier New"/>
                        <a:cs typeface="Courier New"/>
                      </a:endParaRPr>
                    </a:p>
                  </a:txBody>
                  <a:tcPr/>
                </a:tc>
                <a:tc>
                  <a:txBody>
                    <a:bodyPr/>
                    <a:lstStyle/>
                    <a:p>
                      <a:r>
                        <a:rPr lang="en-US" dirty="0" smtClean="0">
                          <a:latin typeface="Calibri"/>
                          <a:cs typeface="Calibri"/>
                        </a:rPr>
                        <a:t>Return value</a:t>
                      </a:r>
                      <a:endParaRPr lang="en-US" b="1" i="0" dirty="0">
                        <a:latin typeface="Courier New"/>
                        <a:cs typeface="Courier New"/>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2823049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t>Sparse Switch Example</a:t>
            </a:r>
          </a:p>
        </p:txBody>
      </p:sp>
      <p:sp>
        <p:nvSpPr>
          <p:cNvPr id="33794" name="Rectangle 3"/>
          <p:cNvSpPr>
            <a:spLocks noGrp="1" noChangeArrowheads="1"/>
          </p:cNvSpPr>
          <p:nvPr>
            <p:ph type="body" idx="1"/>
          </p:nvPr>
        </p:nvSpPr>
        <p:spPr>
          <a:xfrm>
            <a:off x="4648200" y="1220788"/>
            <a:ext cx="3949700" cy="5224462"/>
          </a:xfrm>
        </p:spPr>
        <p:txBody>
          <a:bodyPr/>
          <a:lstStyle/>
          <a:p>
            <a:pPr lvl="1" eaLnBrk="1" hangingPunct="1"/>
            <a:r>
              <a:rPr lang="en-US" dirty="0">
                <a:latin typeface="Helvetica" charset="0"/>
                <a:ea typeface="ＭＳ Ｐゴシック" charset="0"/>
              </a:rPr>
              <a:t>Not practical to use jump table</a:t>
            </a:r>
          </a:p>
          <a:p>
            <a:pPr lvl="2" eaLnBrk="1" hangingPunct="1"/>
            <a:r>
              <a:rPr lang="en-US" sz="2000" dirty="0">
                <a:solidFill>
                  <a:srgbClr val="FF0000"/>
                </a:solidFill>
                <a:latin typeface="Helvetica" charset="0"/>
                <a:ea typeface="ＭＳ Ｐゴシック" charset="0"/>
              </a:rPr>
              <a:t>Would require 10000 </a:t>
            </a:r>
            <a:r>
              <a:rPr lang="en-US" sz="2000" dirty="0" smtClean="0">
                <a:solidFill>
                  <a:srgbClr val="FF0000"/>
                </a:solidFill>
                <a:latin typeface="Helvetica" charset="0"/>
                <a:ea typeface="ＭＳ Ｐゴシック" charset="0"/>
              </a:rPr>
              <a:t>entries!</a:t>
            </a:r>
          </a:p>
          <a:p>
            <a:pPr lvl="2" eaLnBrk="1" hangingPunct="1"/>
            <a:r>
              <a:rPr lang="en-US" sz="2000" dirty="0" smtClean="0">
                <a:solidFill>
                  <a:srgbClr val="FF0000"/>
                </a:solidFill>
                <a:latin typeface="Helvetica" charset="0"/>
                <a:ea typeface="ＭＳ Ｐゴシック" charset="0"/>
              </a:rPr>
              <a:t>Most of entries in jump table are the same default</a:t>
            </a:r>
            <a:endParaRPr lang="en-US" sz="2000" dirty="0">
              <a:solidFill>
                <a:srgbClr val="FF0000"/>
              </a:solidFill>
              <a:latin typeface="Helvetica" charset="0"/>
              <a:ea typeface="ＭＳ Ｐゴシック" charset="0"/>
            </a:endParaRPr>
          </a:p>
          <a:p>
            <a:pPr lvl="1" eaLnBrk="1" hangingPunct="1"/>
            <a:r>
              <a:rPr lang="en-US" dirty="0">
                <a:latin typeface="Helvetica" charset="0"/>
                <a:ea typeface="ＭＳ Ｐゴシック" charset="0"/>
              </a:rPr>
              <a:t>Obvious translation into if-then-else would have maximum of 9 tests in the worst case</a:t>
            </a:r>
          </a:p>
          <a:p>
            <a:pPr lvl="2" eaLnBrk="1" hangingPunct="1"/>
            <a:r>
              <a:rPr lang="en-US" sz="2000" dirty="0">
                <a:latin typeface="Helvetica" charset="0"/>
                <a:ea typeface="ＭＳ Ｐゴシック" charset="0"/>
              </a:rPr>
              <a:t>Can we do better</a:t>
            </a:r>
            <a:r>
              <a:rPr lang="en-US" sz="2000" dirty="0" smtClean="0">
                <a:latin typeface="Helvetica" charset="0"/>
                <a:ea typeface="ＭＳ Ｐゴシック" charset="0"/>
              </a:rPr>
              <a:t>?</a:t>
            </a:r>
          </a:p>
          <a:p>
            <a:pPr lvl="2" eaLnBrk="1" hangingPunct="1"/>
            <a:r>
              <a:rPr lang="en-US" sz="2000" dirty="0" smtClean="0">
                <a:latin typeface="Helvetica" charset="0"/>
                <a:ea typeface="ＭＳ Ｐゴシック" charset="0"/>
              </a:rPr>
              <a:t>Yes, use a tree-based approach – logarithmic in # tests (e.g. 4)</a:t>
            </a:r>
            <a:endParaRPr lang="en-US" sz="2000" dirty="0">
              <a:latin typeface="Helvetica" charset="0"/>
              <a:ea typeface="ＭＳ Ｐゴシック" charset="0"/>
            </a:endParaRPr>
          </a:p>
        </p:txBody>
      </p:sp>
      <p:sp>
        <p:nvSpPr>
          <p:cNvPr id="33795" name="Rectangle 4"/>
          <p:cNvSpPr>
            <a:spLocks noChangeArrowheads="1"/>
          </p:cNvSpPr>
          <p:nvPr/>
        </p:nvSpPr>
        <p:spPr bwMode="auto">
          <a:xfrm>
            <a:off x="304800" y="1219200"/>
            <a:ext cx="4724400" cy="507523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 Return x/1111 if x is multiple</a:t>
            </a:r>
          </a:p>
          <a:p>
            <a:pPr algn="l">
              <a:lnSpc>
                <a:spcPct val="100000"/>
              </a:lnSpc>
            </a:pPr>
            <a:r>
              <a:rPr lang="en-US" sz="1800">
                <a:solidFill>
                  <a:srgbClr val="000066"/>
                </a:solidFill>
                <a:latin typeface="Courier New" charset="0"/>
              </a:rPr>
              <a:t>   &amp;&amp; &lt;= 9999.  -1 otherwise */</a:t>
            </a:r>
          </a:p>
          <a:p>
            <a:pPr algn="l">
              <a:lnSpc>
                <a:spcPct val="100000"/>
              </a:lnSpc>
            </a:pPr>
            <a:r>
              <a:rPr lang="en-US" sz="1800">
                <a:solidFill>
                  <a:srgbClr val="000066"/>
                </a:solidFill>
                <a:latin typeface="Courier New" charset="0"/>
              </a:rPr>
              <a:t>int div1111(int x)</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switch(x) {</a:t>
            </a:r>
          </a:p>
          <a:p>
            <a:pPr algn="l">
              <a:lnSpc>
                <a:spcPct val="100000"/>
              </a:lnSpc>
            </a:pPr>
            <a:r>
              <a:rPr lang="en-US" sz="1800">
                <a:solidFill>
                  <a:srgbClr val="000066"/>
                </a:solidFill>
                <a:latin typeface="Courier New" charset="0"/>
              </a:rPr>
              <a:t>  case   0: return 0;</a:t>
            </a:r>
          </a:p>
          <a:p>
            <a:pPr algn="l">
              <a:lnSpc>
                <a:spcPct val="100000"/>
              </a:lnSpc>
            </a:pPr>
            <a:r>
              <a:rPr lang="en-US" sz="1800">
                <a:solidFill>
                  <a:srgbClr val="000066"/>
                </a:solidFill>
                <a:latin typeface="Courier New" charset="0"/>
              </a:rPr>
              <a:t>  case 1111: return 1;</a:t>
            </a:r>
          </a:p>
          <a:p>
            <a:pPr algn="l">
              <a:lnSpc>
                <a:spcPct val="100000"/>
              </a:lnSpc>
            </a:pPr>
            <a:r>
              <a:rPr lang="en-US" sz="1800">
                <a:solidFill>
                  <a:srgbClr val="000066"/>
                </a:solidFill>
                <a:latin typeface="Courier New" charset="0"/>
              </a:rPr>
              <a:t>  case 2222: return 2;</a:t>
            </a:r>
          </a:p>
          <a:p>
            <a:pPr algn="l">
              <a:lnSpc>
                <a:spcPct val="100000"/>
              </a:lnSpc>
            </a:pPr>
            <a:r>
              <a:rPr lang="en-US" sz="1800">
                <a:solidFill>
                  <a:srgbClr val="000066"/>
                </a:solidFill>
                <a:latin typeface="Courier New" charset="0"/>
              </a:rPr>
              <a:t>  case 3333: return 3;</a:t>
            </a:r>
          </a:p>
          <a:p>
            <a:pPr algn="l">
              <a:lnSpc>
                <a:spcPct val="100000"/>
              </a:lnSpc>
            </a:pPr>
            <a:r>
              <a:rPr lang="en-US" sz="1800">
                <a:solidFill>
                  <a:srgbClr val="000066"/>
                </a:solidFill>
                <a:latin typeface="Courier New" charset="0"/>
              </a:rPr>
              <a:t>  case 4444: return 4;</a:t>
            </a:r>
          </a:p>
          <a:p>
            <a:pPr algn="l">
              <a:lnSpc>
                <a:spcPct val="100000"/>
              </a:lnSpc>
            </a:pPr>
            <a:r>
              <a:rPr lang="en-US" sz="1800">
                <a:solidFill>
                  <a:srgbClr val="000066"/>
                </a:solidFill>
                <a:latin typeface="Courier New" charset="0"/>
              </a:rPr>
              <a:t>  case 5555: return 5;</a:t>
            </a:r>
          </a:p>
          <a:p>
            <a:pPr algn="l">
              <a:lnSpc>
                <a:spcPct val="100000"/>
              </a:lnSpc>
            </a:pPr>
            <a:r>
              <a:rPr lang="en-US" sz="1800">
                <a:solidFill>
                  <a:srgbClr val="000066"/>
                </a:solidFill>
                <a:latin typeface="Courier New" charset="0"/>
              </a:rPr>
              <a:t>  case 6666: return 6;</a:t>
            </a:r>
          </a:p>
          <a:p>
            <a:pPr algn="l">
              <a:lnSpc>
                <a:spcPct val="100000"/>
              </a:lnSpc>
            </a:pPr>
            <a:r>
              <a:rPr lang="en-US" sz="1800">
                <a:solidFill>
                  <a:srgbClr val="000066"/>
                </a:solidFill>
                <a:latin typeface="Courier New" charset="0"/>
              </a:rPr>
              <a:t>  case 7777: return 7;</a:t>
            </a:r>
          </a:p>
          <a:p>
            <a:pPr algn="l">
              <a:lnSpc>
                <a:spcPct val="100000"/>
              </a:lnSpc>
            </a:pPr>
            <a:r>
              <a:rPr lang="en-US" sz="1800">
                <a:solidFill>
                  <a:srgbClr val="000066"/>
                </a:solidFill>
                <a:latin typeface="Courier New" charset="0"/>
              </a:rPr>
              <a:t>  case 8888: return 8;</a:t>
            </a:r>
          </a:p>
          <a:p>
            <a:pPr algn="l">
              <a:lnSpc>
                <a:spcPct val="100000"/>
              </a:lnSpc>
            </a:pPr>
            <a:r>
              <a:rPr lang="en-US" sz="1800">
                <a:solidFill>
                  <a:srgbClr val="000066"/>
                </a:solidFill>
                <a:latin typeface="Courier New" charset="0"/>
              </a:rPr>
              <a:t>  case 9999: return 9;</a:t>
            </a:r>
          </a:p>
          <a:p>
            <a:pPr algn="l">
              <a:lnSpc>
                <a:spcPct val="100000"/>
              </a:lnSpc>
            </a:pPr>
            <a:r>
              <a:rPr lang="en-US" sz="1800">
                <a:solidFill>
                  <a:srgbClr val="000066"/>
                </a:solidFill>
                <a:latin typeface="Courier New" charset="0"/>
              </a:rPr>
              <a:t>  default: return -1;</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307969811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09600" y="304800"/>
            <a:ext cx="5905500" cy="573088"/>
          </a:xfrm>
        </p:spPr>
        <p:txBody>
          <a:bodyPr/>
          <a:lstStyle/>
          <a:p>
            <a:pPr>
              <a:defRPr/>
            </a:pPr>
            <a:r>
              <a:rPr lang="en-US"/>
              <a:t>Another Example</a:t>
            </a:r>
          </a:p>
        </p:txBody>
      </p:sp>
      <p:sp>
        <p:nvSpPr>
          <p:cNvPr id="47106" name="Rectangle 3"/>
          <p:cNvSpPr>
            <a:spLocks noChangeArrowheads="1"/>
          </p:cNvSpPr>
          <p:nvPr/>
        </p:nvSpPr>
        <p:spPr bwMode="auto">
          <a:xfrm>
            <a:off x="381000" y="1447800"/>
            <a:ext cx="3733800" cy="2298700"/>
          </a:xfrm>
          <a:prstGeom prst="rect">
            <a:avLst/>
          </a:prstGeom>
          <a:solidFill>
            <a:srgbClr val="F6F5BD"/>
          </a:solidFill>
          <a:ln w="12700">
            <a:solidFill>
              <a:schemeClr val="tx1"/>
            </a:solidFill>
            <a:miter lim="800000"/>
            <a:headEnd/>
            <a:tailEnd/>
          </a:ln>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int logical(int x, int y)</a:t>
            </a:r>
          </a:p>
          <a:p>
            <a:pPr algn="l">
              <a:lnSpc>
                <a:spcPct val="100000"/>
              </a:lnSpc>
              <a:tabLst>
                <a:tab pos="457200" algn="l"/>
                <a:tab pos="1485900" algn="l"/>
              </a:tabLst>
            </a:pPr>
            <a:r>
              <a:rPr lang="en-US" sz="1800">
                <a:solidFill>
                  <a:srgbClr val="000066"/>
                </a:solidFill>
                <a:latin typeface="Courier New" charset="0"/>
              </a:rPr>
              <a:t>{</a:t>
            </a:r>
          </a:p>
          <a:p>
            <a:pPr algn="l">
              <a:lnSpc>
                <a:spcPct val="100000"/>
              </a:lnSpc>
              <a:tabLst>
                <a:tab pos="457200" algn="l"/>
                <a:tab pos="1485900" algn="l"/>
              </a:tabLst>
            </a:pPr>
            <a:r>
              <a:rPr lang="en-US" sz="1800">
                <a:solidFill>
                  <a:srgbClr val="000066"/>
                </a:solidFill>
                <a:latin typeface="Courier New" charset="0"/>
              </a:rPr>
              <a:t>  int t1 = x^y;</a:t>
            </a:r>
          </a:p>
          <a:p>
            <a:pPr algn="l">
              <a:lnSpc>
                <a:spcPct val="100000"/>
              </a:lnSpc>
              <a:tabLst>
                <a:tab pos="457200" algn="l"/>
                <a:tab pos="1485900" algn="l"/>
              </a:tabLst>
            </a:pPr>
            <a:r>
              <a:rPr lang="en-US" sz="1800">
                <a:solidFill>
                  <a:srgbClr val="000066"/>
                </a:solidFill>
                <a:latin typeface="Courier New" charset="0"/>
              </a:rPr>
              <a:t>  int t2 = t1 &gt;&gt; 17;</a:t>
            </a:r>
          </a:p>
          <a:p>
            <a:pPr algn="l">
              <a:lnSpc>
                <a:spcPct val="100000"/>
              </a:lnSpc>
              <a:tabLst>
                <a:tab pos="457200" algn="l"/>
                <a:tab pos="1485900" algn="l"/>
              </a:tabLst>
            </a:pPr>
            <a:r>
              <a:rPr lang="en-US" sz="1800">
                <a:solidFill>
                  <a:srgbClr val="000066"/>
                </a:solidFill>
                <a:latin typeface="Courier New" charset="0"/>
              </a:rPr>
              <a:t>  int mask = (1&lt;&lt;13) - 7;</a:t>
            </a:r>
          </a:p>
          <a:p>
            <a:pPr algn="l">
              <a:lnSpc>
                <a:spcPct val="100000"/>
              </a:lnSpc>
              <a:tabLst>
                <a:tab pos="457200" algn="l"/>
                <a:tab pos="1485900" algn="l"/>
              </a:tabLst>
            </a:pPr>
            <a:r>
              <a:rPr lang="en-US" sz="1800">
                <a:solidFill>
                  <a:srgbClr val="000066"/>
                </a:solidFill>
                <a:latin typeface="Courier New" charset="0"/>
              </a:rPr>
              <a:t>  int rval = t2 &amp; mask;</a:t>
            </a:r>
          </a:p>
          <a:p>
            <a:pPr algn="l">
              <a:lnSpc>
                <a:spcPct val="100000"/>
              </a:lnSpc>
              <a:tabLst>
                <a:tab pos="457200" algn="l"/>
                <a:tab pos="1485900" algn="l"/>
              </a:tabLst>
            </a:pPr>
            <a:r>
              <a:rPr lang="en-US" sz="1800">
                <a:solidFill>
                  <a:srgbClr val="000066"/>
                </a:solidFill>
                <a:latin typeface="Courier New" charset="0"/>
              </a:rPr>
              <a:t>  return rval;</a:t>
            </a:r>
          </a:p>
          <a:p>
            <a:pPr algn="l">
              <a:lnSpc>
                <a:spcPct val="100000"/>
              </a:lnSpc>
              <a:tabLst>
                <a:tab pos="457200" algn="l"/>
                <a:tab pos="1485900" algn="l"/>
              </a:tabLst>
            </a:pPr>
            <a:r>
              <a:rPr lang="en-US" sz="1800">
                <a:solidFill>
                  <a:srgbClr val="000066"/>
                </a:solidFill>
                <a:latin typeface="Courier New" charset="0"/>
              </a:rPr>
              <a:t>}</a:t>
            </a:r>
          </a:p>
        </p:txBody>
      </p:sp>
      <p:sp>
        <p:nvSpPr>
          <p:cNvPr id="47107" name="Rectangle 4"/>
          <p:cNvSpPr>
            <a:spLocks noChangeArrowheads="1"/>
          </p:cNvSpPr>
          <p:nvPr/>
        </p:nvSpPr>
        <p:spPr bwMode="auto">
          <a:xfrm>
            <a:off x="4343400" y="1143000"/>
            <a:ext cx="41148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logical:</a:t>
            </a:r>
          </a:p>
          <a:p>
            <a:pPr algn="l">
              <a:lnSpc>
                <a:spcPct val="100000"/>
              </a:lnSpc>
              <a:tabLst>
                <a:tab pos="457200" algn="l"/>
                <a:tab pos="1485900" algn="l"/>
              </a:tabLst>
            </a:pPr>
            <a:r>
              <a:rPr lang="en-US" sz="1800">
                <a:solidFill>
                  <a:srgbClr val="000066"/>
                </a:solidFill>
                <a:latin typeface="Courier New" charset="0"/>
              </a:rPr>
              <a:t>	pushl %ebp</a:t>
            </a:r>
          </a:p>
          <a:p>
            <a:pPr algn="l">
              <a:lnSpc>
                <a:spcPct val="100000"/>
              </a:lnSpc>
              <a:tabLst>
                <a:tab pos="457200" algn="l"/>
                <a:tab pos="1485900" algn="l"/>
              </a:tabLst>
            </a:pPr>
            <a:r>
              <a:rPr lang="en-US" sz="1800">
                <a:solidFill>
                  <a:srgbClr val="000066"/>
                </a:solidFill>
                <a:latin typeface="Courier New" charset="0"/>
              </a:rPr>
              <a:t>	movl %esp,%ebp</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8(%ebp),%eax</a:t>
            </a:r>
          </a:p>
          <a:p>
            <a:pPr algn="l">
              <a:lnSpc>
                <a:spcPct val="100000"/>
              </a:lnSpc>
              <a:tabLst>
                <a:tab pos="457200" algn="l"/>
                <a:tab pos="1485900" algn="l"/>
              </a:tabLst>
            </a:pPr>
            <a:r>
              <a:rPr lang="en-US" sz="1800">
                <a:solidFill>
                  <a:srgbClr val="000066"/>
                </a:solidFill>
                <a:latin typeface="Courier New" charset="0"/>
              </a:rPr>
              <a:t>	xorl 12(%ebp),%eax</a:t>
            </a:r>
          </a:p>
          <a:p>
            <a:pPr algn="l">
              <a:lnSpc>
                <a:spcPct val="100000"/>
              </a:lnSpc>
              <a:tabLst>
                <a:tab pos="457200" algn="l"/>
                <a:tab pos="1485900" algn="l"/>
              </a:tabLst>
            </a:pPr>
            <a:r>
              <a:rPr lang="en-US" sz="1800">
                <a:solidFill>
                  <a:srgbClr val="000066"/>
                </a:solidFill>
                <a:latin typeface="Courier New" charset="0"/>
              </a:rPr>
              <a:t>	sarl $17,%eax</a:t>
            </a:r>
          </a:p>
          <a:p>
            <a:pPr algn="l">
              <a:lnSpc>
                <a:spcPct val="100000"/>
              </a:lnSpc>
              <a:tabLst>
                <a:tab pos="457200" algn="l"/>
                <a:tab pos="1485900" algn="l"/>
              </a:tabLst>
            </a:pPr>
            <a:r>
              <a:rPr lang="en-US" sz="1800">
                <a:solidFill>
                  <a:srgbClr val="000066"/>
                </a:solidFill>
                <a:latin typeface="Courier New" charset="0"/>
              </a:rPr>
              <a:t>	andl $8185,%eax</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%ebp,%esp</a:t>
            </a:r>
          </a:p>
          <a:p>
            <a:pPr algn="l">
              <a:lnSpc>
                <a:spcPct val="100000"/>
              </a:lnSpc>
              <a:tabLst>
                <a:tab pos="457200" algn="l"/>
                <a:tab pos="1485900" algn="l"/>
              </a:tabLst>
            </a:pPr>
            <a:r>
              <a:rPr lang="en-US" sz="1800">
                <a:solidFill>
                  <a:srgbClr val="000066"/>
                </a:solidFill>
                <a:latin typeface="Courier New" charset="0"/>
              </a:rPr>
              <a:t>	popl %ebp</a:t>
            </a:r>
          </a:p>
          <a:p>
            <a:pPr algn="l">
              <a:lnSpc>
                <a:spcPct val="100000"/>
              </a:lnSpc>
              <a:tabLst>
                <a:tab pos="457200" algn="l"/>
                <a:tab pos="1485900" algn="l"/>
              </a:tabLst>
            </a:pPr>
            <a:r>
              <a:rPr lang="en-US" sz="1800">
                <a:solidFill>
                  <a:srgbClr val="000066"/>
                </a:solidFill>
                <a:latin typeface="Courier New" charset="0"/>
              </a:rPr>
              <a:t>	ret</a:t>
            </a:r>
          </a:p>
        </p:txBody>
      </p:sp>
      <p:sp>
        <p:nvSpPr>
          <p:cNvPr id="47108" name="AutoShape 5"/>
          <p:cNvSpPr>
            <a:spLocks/>
          </p:cNvSpPr>
          <p:nvPr/>
        </p:nvSpPr>
        <p:spPr bwMode="auto">
          <a:xfrm>
            <a:off x="7620000" y="2362200"/>
            <a:ext cx="304800" cy="1066800"/>
          </a:xfrm>
          <a:prstGeom prst="rightBrace">
            <a:avLst>
              <a:gd name="adj1" fmla="val 291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47109" name="Text Box 6"/>
          <p:cNvSpPr txBox="1">
            <a:spLocks noChangeArrowheads="1"/>
          </p:cNvSpPr>
          <p:nvPr/>
        </p:nvSpPr>
        <p:spPr bwMode="auto">
          <a:xfrm>
            <a:off x="8001000" y="2754313"/>
            <a:ext cx="669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Body</a:t>
            </a:r>
          </a:p>
        </p:txBody>
      </p:sp>
      <p:sp>
        <p:nvSpPr>
          <p:cNvPr id="47110" name="AutoShape 7"/>
          <p:cNvSpPr>
            <a:spLocks/>
          </p:cNvSpPr>
          <p:nvPr/>
        </p:nvSpPr>
        <p:spPr bwMode="auto">
          <a:xfrm>
            <a:off x="7696200" y="1447800"/>
            <a:ext cx="228600" cy="457200"/>
          </a:xfrm>
          <a:prstGeom prst="rightBrace">
            <a:avLst>
              <a:gd name="adj1" fmla="val 16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47111" name="Text Box 8"/>
          <p:cNvSpPr txBox="1">
            <a:spLocks noChangeArrowheads="1"/>
          </p:cNvSpPr>
          <p:nvPr/>
        </p:nvSpPr>
        <p:spPr bwMode="auto">
          <a:xfrm>
            <a:off x="8001000" y="1371600"/>
            <a:ext cx="487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Set</a:t>
            </a:r>
          </a:p>
          <a:p>
            <a:pPr algn="l">
              <a:lnSpc>
                <a:spcPct val="100000"/>
              </a:lnSpc>
            </a:pPr>
            <a:r>
              <a:rPr lang="en-US" sz="1800">
                <a:solidFill>
                  <a:srgbClr val="000066"/>
                </a:solidFill>
                <a:latin typeface="Calibri" charset="0"/>
              </a:rPr>
              <a:t>Up</a:t>
            </a:r>
          </a:p>
        </p:txBody>
      </p:sp>
      <p:sp>
        <p:nvSpPr>
          <p:cNvPr id="47112" name="AutoShape 9"/>
          <p:cNvSpPr>
            <a:spLocks/>
          </p:cNvSpPr>
          <p:nvPr/>
        </p:nvSpPr>
        <p:spPr bwMode="auto">
          <a:xfrm>
            <a:off x="7620000" y="3733800"/>
            <a:ext cx="304800" cy="685800"/>
          </a:xfrm>
          <a:prstGeom prst="rightBrace">
            <a:avLst>
              <a:gd name="adj1" fmla="val 18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47113" name="Text Box 10"/>
          <p:cNvSpPr txBox="1">
            <a:spLocks noChangeArrowheads="1"/>
          </p:cNvSpPr>
          <p:nvPr/>
        </p:nvSpPr>
        <p:spPr bwMode="auto">
          <a:xfrm>
            <a:off x="8077200" y="3962400"/>
            <a:ext cx="741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Finish</a:t>
            </a:r>
          </a:p>
        </p:txBody>
      </p:sp>
      <p:sp>
        <p:nvSpPr>
          <p:cNvPr id="38922" name="Rectangle 11"/>
          <p:cNvSpPr>
            <a:spLocks noChangeArrowheads="1"/>
          </p:cNvSpPr>
          <p:nvPr/>
        </p:nvSpPr>
        <p:spPr bwMode="auto">
          <a:xfrm>
            <a:off x="1143000" y="4953000"/>
            <a:ext cx="6477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FF0000"/>
                </a:solidFill>
                <a:latin typeface="Courier New" charset="0"/>
              </a:rPr>
              <a:t>movl 8(%ebp),%eax	# eax = x</a:t>
            </a:r>
          </a:p>
          <a:p>
            <a:pPr algn="l">
              <a:lnSpc>
                <a:spcPct val="100000"/>
              </a:lnSpc>
              <a:tabLst>
                <a:tab pos="114300" algn="l"/>
                <a:tab pos="3149600" algn="l"/>
                <a:tab pos="4978400" algn="l"/>
              </a:tabLst>
            </a:pPr>
            <a:r>
              <a:rPr lang="en-US" sz="1800">
                <a:solidFill>
                  <a:srgbClr val="000066"/>
                </a:solidFill>
                <a:latin typeface="Courier New" charset="0"/>
              </a:rPr>
              <a:t>	xorl 12(%ebp),%eax	# eax = x^y</a:t>
            </a:r>
          </a:p>
          <a:p>
            <a:pPr algn="l">
              <a:lnSpc>
                <a:spcPct val="100000"/>
              </a:lnSpc>
              <a:tabLst>
                <a:tab pos="114300" algn="l"/>
                <a:tab pos="3149600" algn="l"/>
                <a:tab pos="4978400" algn="l"/>
              </a:tabLst>
            </a:pPr>
            <a:r>
              <a:rPr lang="en-US" sz="1800">
                <a:solidFill>
                  <a:srgbClr val="000066"/>
                </a:solidFill>
                <a:latin typeface="Courier New" charset="0"/>
              </a:rPr>
              <a:t>	sarl $17,%eax	# eax = t1&gt;&gt;17</a:t>
            </a:r>
          </a:p>
          <a:p>
            <a:pPr algn="l">
              <a:lnSpc>
                <a:spcPct val="100000"/>
              </a:lnSpc>
              <a:tabLst>
                <a:tab pos="114300" algn="l"/>
                <a:tab pos="3149600" algn="l"/>
                <a:tab pos="4978400" algn="l"/>
              </a:tabLst>
            </a:pPr>
            <a:r>
              <a:rPr lang="en-US" sz="1800">
                <a:solidFill>
                  <a:srgbClr val="000066"/>
                </a:solidFill>
                <a:latin typeface="Courier New" charset="0"/>
              </a:rPr>
              <a:t>	andl $8185,%eax	# eax = t2 &amp; 8185</a:t>
            </a:r>
          </a:p>
        </p:txBody>
      </p:sp>
    </p:spTree>
    <p:extLst>
      <p:ext uri="{BB962C8B-B14F-4D97-AF65-F5344CB8AC3E}">
        <p14:creationId xmlns:p14="http://schemas.microsoft.com/office/powerpoint/2010/main" val="225447811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22"/>
                                        </p:tgtEl>
                                        <p:attrNameLst>
                                          <p:attrName>style.visibility</p:attrName>
                                        </p:attrNameLst>
                                      </p:cBhvr>
                                      <p:to>
                                        <p:strVal val="visible"/>
                                      </p:to>
                                    </p:set>
                                    <p:animEffect transition="in" filter="dissolve">
                                      <p:cBhvr>
                                        <p:cTn id="7"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09600" y="304800"/>
            <a:ext cx="5905500" cy="573088"/>
          </a:xfrm>
        </p:spPr>
        <p:txBody>
          <a:bodyPr/>
          <a:lstStyle/>
          <a:p>
            <a:pPr>
              <a:defRPr/>
            </a:pPr>
            <a:r>
              <a:rPr lang="en-US"/>
              <a:t>Another Example</a:t>
            </a:r>
          </a:p>
        </p:txBody>
      </p:sp>
      <p:sp>
        <p:nvSpPr>
          <p:cNvPr id="49154" name="Rectangle 3"/>
          <p:cNvSpPr>
            <a:spLocks noChangeArrowheads="1"/>
          </p:cNvSpPr>
          <p:nvPr/>
        </p:nvSpPr>
        <p:spPr bwMode="auto">
          <a:xfrm>
            <a:off x="381000" y="1447800"/>
            <a:ext cx="3733800" cy="2298700"/>
          </a:xfrm>
          <a:prstGeom prst="rect">
            <a:avLst/>
          </a:prstGeom>
          <a:solidFill>
            <a:srgbClr val="F6F5BD"/>
          </a:solidFill>
          <a:ln w="12700">
            <a:solidFill>
              <a:schemeClr val="tx1"/>
            </a:solidFill>
            <a:miter lim="800000"/>
            <a:headEnd/>
            <a:tailEnd/>
          </a:ln>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int logical(int x, int y)</a:t>
            </a:r>
          </a:p>
          <a:p>
            <a:pPr algn="l">
              <a:lnSpc>
                <a:spcPct val="100000"/>
              </a:lnSpc>
              <a:tabLst>
                <a:tab pos="457200" algn="l"/>
                <a:tab pos="1485900" algn="l"/>
              </a:tabLst>
            </a:pPr>
            <a:r>
              <a:rPr lang="en-US" sz="1800">
                <a:solidFill>
                  <a:srgbClr val="000066"/>
                </a:solidFill>
                <a:latin typeface="Courier New" charset="0"/>
              </a:rPr>
              <a:t>{</a:t>
            </a:r>
          </a:p>
          <a:p>
            <a:pPr algn="l">
              <a:lnSpc>
                <a:spcPct val="100000"/>
              </a:lnSpc>
              <a:tabLst>
                <a:tab pos="457200" algn="l"/>
                <a:tab pos="1485900" algn="l"/>
              </a:tabLst>
            </a:pPr>
            <a:r>
              <a:rPr lang="en-US" sz="1800">
                <a:solidFill>
                  <a:srgbClr val="000066"/>
                </a:solidFill>
                <a:latin typeface="Courier New" charset="0"/>
              </a:rPr>
              <a:t>  </a:t>
            </a:r>
            <a:r>
              <a:rPr lang="en-US" sz="1800">
                <a:solidFill>
                  <a:srgbClr val="C00000"/>
                </a:solidFill>
                <a:latin typeface="Courier New" charset="0"/>
              </a:rPr>
              <a:t>int t1 = x^y;</a:t>
            </a:r>
          </a:p>
          <a:p>
            <a:pPr algn="l">
              <a:lnSpc>
                <a:spcPct val="100000"/>
              </a:lnSpc>
              <a:tabLst>
                <a:tab pos="457200" algn="l"/>
                <a:tab pos="1485900" algn="l"/>
              </a:tabLst>
            </a:pPr>
            <a:r>
              <a:rPr lang="en-US" sz="1800">
                <a:solidFill>
                  <a:srgbClr val="000066"/>
                </a:solidFill>
                <a:latin typeface="Courier New" charset="0"/>
              </a:rPr>
              <a:t>  int t2 = t1 &gt;&gt; 17;</a:t>
            </a:r>
          </a:p>
          <a:p>
            <a:pPr algn="l">
              <a:lnSpc>
                <a:spcPct val="100000"/>
              </a:lnSpc>
              <a:tabLst>
                <a:tab pos="457200" algn="l"/>
                <a:tab pos="1485900" algn="l"/>
              </a:tabLst>
            </a:pPr>
            <a:r>
              <a:rPr lang="en-US" sz="1800">
                <a:solidFill>
                  <a:srgbClr val="000066"/>
                </a:solidFill>
                <a:latin typeface="Courier New" charset="0"/>
              </a:rPr>
              <a:t>  int mask = (1&lt;&lt;13) - 7;</a:t>
            </a:r>
          </a:p>
          <a:p>
            <a:pPr algn="l">
              <a:lnSpc>
                <a:spcPct val="100000"/>
              </a:lnSpc>
              <a:tabLst>
                <a:tab pos="457200" algn="l"/>
                <a:tab pos="1485900" algn="l"/>
              </a:tabLst>
            </a:pPr>
            <a:r>
              <a:rPr lang="en-US" sz="1800">
                <a:solidFill>
                  <a:srgbClr val="000066"/>
                </a:solidFill>
                <a:latin typeface="Courier New" charset="0"/>
              </a:rPr>
              <a:t>  int rval = t2 &amp; mask;</a:t>
            </a:r>
          </a:p>
          <a:p>
            <a:pPr algn="l">
              <a:lnSpc>
                <a:spcPct val="100000"/>
              </a:lnSpc>
              <a:tabLst>
                <a:tab pos="457200" algn="l"/>
                <a:tab pos="1485900" algn="l"/>
              </a:tabLst>
            </a:pPr>
            <a:r>
              <a:rPr lang="en-US" sz="1800">
                <a:solidFill>
                  <a:srgbClr val="000066"/>
                </a:solidFill>
                <a:latin typeface="Courier New" charset="0"/>
              </a:rPr>
              <a:t>  return rval;</a:t>
            </a:r>
          </a:p>
          <a:p>
            <a:pPr algn="l">
              <a:lnSpc>
                <a:spcPct val="100000"/>
              </a:lnSpc>
              <a:tabLst>
                <a:tab pos="457200" algn="l"/>
                <a:tab pos="1485900" algn="l"/>
              </a:tabLst>
            </a:pPr>
            <a:r>
              <a:rPr lang="en-US" sz="1800">
                <a:solidFill>
                  <a:srgbClr val="000066"/>
                </a:solidFill>
                <a:latin typeface="Courier New" charset="0"/>
              </a:rPr>
              <a:t>}</a:t>
            </a:r>
          </a:p>
        </p:txBody>
      </p:sp>
      <p:sp>
        <p:nvSpPr>
          <p:cNvPr id="49155" name="Rectangle 4"/>
          <p:cNvSpPr>
            <a:spLocks noChangeArrowheads="1"/>
          </p:cNvSpPr>
          <p:nvPr/>
        </p:nvSpPr>
        <p:spPr bwMode="auto">
          <a:xfrm>
            <a:off x="4343400" y="1143000"/>
            <a:ext cx="41148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logical:</a:t>
            </a:r>
          </a:p>
          <a:p>
            <a:pPr algn="l">
              <a:lnSpc>
                <a:spcPct val="100000"/>
              </a:lnSpc>
              <a:tabLst>
                <a:tab pos="457200" algn="l"/>
                <a:tab pos="1485900" algn="l"/>
              </a:tabLst>
            </a:pPr>
            <a:r>
              <a:rPr lang="en-US" sz="1800">
                <a:solidFill>
                  <a:srgbClr val="000066"/>
                </a:solidFill>
                <a:latin typeface="Courier New" charset="0"/>
              </a:rPr>
              <a:t>	pushl %ebp</a:t>
            </a:r>
          </a:p>
          <a:p>
            <a:pPr algn="l">
              <a:lnSpc>
                <a:spcPct val="100000"/>
              </a:lnSpc>
              <a:tabLst>
                <a:tab pos="457200" algn="l"/>
                <a:tab pos="1485900" algn="l"/>
              </a:tabLst>
            </a:pPr>
            <a:r>
              <a:rPr lang="en-US" sz="1800">
                <a:solidFill>
                  <a:srgbClr val="000066"/>
                </a:solidFill>
                <a:latin typeface="Courier New" charset="0"/>
              </a:rPr>
              <a:t>	movl %esp,%ebp</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8(%ebp),%eax</a:t>
            </a:r>
          </a:p>
          <a:p>
            <a:pPr algn="l">
              <a:lnSpc>
                <a:spcPct val="100000"/>
              </a:lnSpc>
              <a:tabLst>
                <a:tab pos="457200" algn="l"/>
                <a:tab pos="1485900" algn="l"/>
              </a:tabLst>
            </a:pPr>
            <a:r>
              <a:rPr lang="en-US" sz="1800">
                <a:solidFill>
                  <a:srgbClr val="000066"/>
                </a:solidFill>
                <a:latin typeface="Courier New" charset="0"/>
              </a:rPr>
              <a:t>	xorl 12(%ebp),%eax</a:t>
            </a:r>
          </a:p>
          <a:p>
            <a:pPr algn="l">
              <a:lnSpc>
                <a:spcPct val="100000"/>
              </a:lnSpc>
              <a:tabLst>
                <a:tab pos="457200" algn="l"/>
                <a:tab pos="1485900" algn="l"/>
              </a:tabLst>
            </a:pPr>
            <a:r>
              <a:rPr lang="en-US" sz="1800">
                <a:solidFill>
                  <a:srgbClr val="000066"/>
                </a:solidFill>
                <a:latin typeface="Courier New" charset="0"/>
              </a:rPr>
              <a:t>	sarl $17,%eax</a:t>
            </a:r>
          </a:p>
          <a:p>
            <a:pPr algn="l">
              <a:lnSpc>
                <a:spcPct val="100000"/>
              </a:lnSpc>
              <a:tabLst>
                <a:tab pos="457200" algn="l"/>
                <a:tab pos="1485900" algn="l"/>
              </a:tabLst>
            </a:pPr>
            <a:r>
              <a:rPr lang="en-US" sz="1800">
                <a:solidFill>
                  <a:srgbClr val="000066"/>
                </a:solidFill>
                <a:latin typeface="Courier New" charset="0"/>
              </a:rPr>
              <a:t>	andl $8185,%eax</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%ebp,%esp</a:t>
            </a:r>
          </a:p>
          <a:p>
            <a:pPr algn="l">
              <a:lnSpc>
                <a:spcPct val="100000"/>
              </a:lnSpc>
              <a:tabLst>
                <a:tab pos="457200" algn="l"/>
                <a:tab pos="1485900" algn="l"/>
              </a:tabLst>
            </a:pPr>
            <a:r>
              <a:rPr lang="en-US" sz="1800">
                <a:solidFill>
                  <a:srgbClr val="000066"/>
                </a:solidFill>
                <a:latin typeface="Courier New" charset="0"/>
              </a:rPr>
              <a:t>	popl %ebp</a:t>
            </a:r>
          </a:p>
          <a:p>
            <a:pPr algn="l">
              <a:lnSpc>
                <a:spcPct val="100000"/>
              </a:lnSpc>
              <a:tabLst>
                <a:tab pos="457200" algn="l"/>
                <a:tab pos="1485900" algn="l"/>
              </a:tabLst>
            </a:pPr>
            <a:r>
              <a:rPr lang="en-US" sz="1800">
                <a:solidFill>
                  <a:srgbClr val="000066"/>
                </a:solidFill>
                <a:latin typeface="Courier New" charset="0"/>
              </a:rPr>
              <a:t>	ret</a:t>
            </a:r>
          </a:p>
        </p:txBody>
      </p:sp>
      <p:sp>
        <p:nvSpPr>
          <p:cNvPr id="49156" name="AutoShape 5"/>
          <p:cNvSpPr>
            <a:spLocks/>
          </p:cNvSpPr>
          <p:nvPr/>
        </p:nvSpPr>
        <p:spPr bwMode="auto">
          <a:xfrm>
            <a:off x="7620000" y="2362200"/>
            <a:ext cx="304800" cy="1066800"/>
          </a:xfrm>
          <a:prstGeom prst="rightBrace">
            <a:avLst>
              <a:gd name="adj1" fmla="val 291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49157" name="AutoShape 7"/>
          <p:cNvSpPr>
            <a:spLocks/>
          </p:cNvSpPr>
          <p:nvPr/>
        </p:nvSpPr>
        <p:spPr bwMode="auto">
          <a:xfrm>
            <a:off x="7696200" y="1447800"/>
            <a:ext cx="228600" cy="457200"/>
          </a:xfrm>
          <a:prstGeom prst="rightBrace">
            <a:avLst>
              <a:gd name="adj1" fmla="val 16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49158" name="Text Box 8"/>
          <p:cNvSpPr txBox="1">
            <a:spLocks noChangeArrowheads="1"/>
          </p:cNvSpPr>
          <p:nvPr/>
        </p:nvSpPr>
        <p:spPr bwMode="auto">
          <a:xfrm>
            <a:off x="8001000" y="1371600"/>
            <a:ext cx="487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Set</a:t>
            </a:r>
          </a:p>
          <a:p>
            <a:pPr algn="l">
              <a:lnSpc>
                <a:spcPct val="100000"/>
              </a:lnSpc>
            </a:pPr>
            <a:r>
              <a:rPr lang="en-US" sz="1800">
                <a:solidFill>
                  <a:srgbClr val="000066"/>
                </a:solidFill>
                <a:latin typeface="Calibri" charset="0"/>
              </a:rPr>
              <a:t>Up</a:t>
            </a:r>
          </a:p>
        </p:txBody>
      </p:sp>
      <p:sp>
        <p:nvSpPr>
          <p:cNvPr id="49159" name="AutoShape 9"/>
          <p:cNvSpPr>
            <a:spLocks/>
          </p:cNvSpPr>
          <p:nvPr/>
        </p:nvSpPr>
        <p:spPr bwMode="auto">
          <a:xfrm>
            <a:off x="7620000" y="3733800"/>
            <a:ext cx="304800" cy="685800"/>
          </a:xfrm>
          <a:prstGeom prst="rightBrace">
            <a:avLst>
              <a:gd name="adj1" fmla="val 18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49160" name="Text Box 10"/>
          <p:cNvSpPr txBox="1">
            <a:spLocks noChangeArrowheads="1"/>
          </p:cNvSpPr>
          <p:nvPr/>
        </p:nvSpPr>
        <p:spPr bwMode="auto">
          <a:xfrm>
            <a:off x="8077200" y="3962400"/>
            <a:ext cx="741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Finish</a:t>
            </a:r>
          </a:p>
        </p:txBody>
      </p:sp>
      <p:sp>
        <p:nvSpPr>
          <p:cNvPr id="49161" name="Rectangle 11"/>
          <p:cNvSpPr>
            <a:spLocks noChangeArrowheads="1"/>
          </p:cNvSpPr>
          <p:nvPr/>
        </p:nvSpPr>
        <p:spPr bwMode="auto">
          <a:xfrm>
            <a:off x="1143000" y="4953000"/>
            <a:ext cx="6477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114300" algn="l"/>
                <a:tab pos="3149600" algn="l"/>
                <a:tab pos="4978400" algn="l"/>
              </a:tabLst>
            </a:pPr>
            <a:r>
              <a:rPr lang="en-US" sz="1800">
                <a:solidFill>
                  <a:srgbClr val="000066"/>
                </a:solidFill>
                <a:latin typeface="Courier New" charset="0"/>
              </a:rPr>
              <a:t>	movl 8(%ebp),%eax	# eax = x</a:t>
            </a:r>
          </a:p>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C00000"/>
                </a:solidFill>
                <a:latin typeface="Courier New" charset="0"/>
              </a:rPr>
              <a:t>xorl 12(%ebp),%eax	# eax = x^y	(t1)</a:t>
            </a:r>
          </a:p>
          <a:p>
            <a:pPr algn="l">
              <a:lnSpc>
                <a:spcPct val="100000"/>
              </a:lnSpc>
              <a:tabLst>
                <a:tab pos="114300" algn="l"/>
                <a:tab pos="3149600" algn="l"/>
                <a:tab pos="4978400" algn="l"/>
              </a:tabLst>
            </a:pPr>
            <a:r>
              <a:rPr lang="en-US" sz="1800">
                <a:solidFill>
                  <a:srgbClr val="000066"/>
                </a:solidFill>
                <a:latin typeface="Courier New" charset="0"/>
              </a:rPr>
              <a:t>	sarl $17,%eax	# eax = t1&gt;&gt;17	(t2)</a:t>
            </a:r>
          </a:p>
          <a:p>
            <a:pPr algn="l">
              <a:lnSpc>
                <a:spcPct val="100000"/>
              </a:lnSpc>
              <a:tabLst>
                <a:tab pos="114300" algn="l"/>
                <a:tab pos="3149600" algn="l"/>
                <a:tab pos="4978400" algn="l"/>
              </a:tabLst>
            </a:pPr>
            <a:r>
              <a:rPr lang="en-US" sz="1800">
                <a:solidFill>
                  <a:srgbClr val="000066"/>
                </a:solidFill>
                <a:latin typeface="Courier New" charset="0"/>
              </a:rPr>
              <a:t>	andl $8185,%eax	# eax = t2 &amp; 8185</a:t>
            </a:r>
          </a:p>
        </p:txBody>
      </p:sp>
      <p:sp>
        <p:nvSpPr>
          <p:cNvPr id="49162" name="Text Box 6"/>
          <p:cNvSpPr txBox="1">
            <a:spLocks noChangeArrowheads="1"/>
          </p:cNvSpPr>
          <p:nvPr/>
        </p:nvSpPr>
        <p:spPr bwMode="auto">
          <a:xfrm>
            <a:off x="8001000" y="2754313"/>
            <a:ext cx="669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Body</a:t>
            </a:r>
          </a:p>
        </p:txBody>
      </p:sp>
    </p:spTree>
    <p:extLst>
      <p:ext uri="{BB962C8B-B14F-4D97-AF65-F5344CB8AC3E}">
        <p14:creationId xmlns:p14="http://schemas.microsoft.com/office/powerpoint/2010/main" val="32848981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09600" y="304800"/>
            <a:ext cx="5905500" cy="573088"/>
          </a:xfrm>
        </p:spPr>
        <p:txBody>
          <a:bodyPr/>
          <a:lstStyle/>
          <a:p>
            <a:pPr>
              <a:defRPr/>
            </a:pPr>
            <a:r>
              <a:rPr lang="en-US"/>
              <a:t>Another Example</a:t>
            </a:r>
          </a:p>
        </p:txBody>
      </p:sp>
      <p:sp>
        <p:nvSpPr>
          <p:cNvPr id="51202" name="Rectangle 3"/>
          <p:cNvSpPr>
            <a:spLocks noChangeArrowheads="1"/>
          </p:cNvSpPr>
          <p:nvPr/>
        </p:nvSpPr>
        <p:spPr bwMode="auto">
          <a:xfrm>
            <a:off x="381000" y="1447800"/>
            <a:ext cx="3733800" cy="2298700"/>
          </a:xfrm>
          <a:prstGeom prst="rect">
            <a:avLst/>
          </a:prstGeom>
          <a:solidFill>
            <a:srgbClr val="F6F5BD"/>
          </a:solidFill>
          <a:ln w="12700">
            <a:solidFill>
              <a:schemeClr val="tx1"/>
            </a:solidFill>
            <a:miter lim="800000"/>
            <a:headEnd/>
            <a:tailEnd/>
          </a:ln>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int logical(int x, int y)</a:t>
            </a:r>
          </a:p>
          <a:p>
            <a:pPr algn="l">
              <a:lnSpc>
                <a:spcPct val="100000"/>
              </a:lnSpc>
              <a:tabLst>
                <a:tab pos="457200" algn="l"/>
                <a:tab pos="1485900" algn="l"/>
              </a:tabLst>
            </a:pPr>
            <a:r>
              <a:rPr lang="en-US" sz="1800">
                <a:solidFill>
                  <a:srgbClr val="000066"/>
                </a:solidFill>
                <a:latin typeface="Courier New" charset="0"/>
              </a:rPr>
              <a:t>{</a:t>
            </a:r>
          </a:p>
          <a:p>
            <a:pPr algn="l">
              <a:lnSpc>
                <a:spcPct val="100000"/>
              </a:lnSpc>
              <a:tabLst>
                <a:tab pos="457200" algn="l"/>
                <a:tab pos="1485900" algn="l"/>
              </a:tabLst>
            </a:pPr>
            <a:r>
              <a:rPr lang="en-US" sz="1800">
                <a:solidFill>
                  <a:srgbClr val="000066"/>
                </a:solidFill>
                <a:latin typeface="Courier New" charset="0"/>
              </a:rPr>
              <a:t>  </a:t>
            </a:r>
            <a:r>
              <a:rPr lang="en-US" sz="1800">
                <a:solidFill>
                  <a:srgbClr val="C00000"/>
                </a:solidFill>
                <a:latin typeface="Courier New" charset="0"/>
              </a:rPr>
              <a:t>int t1 = x^y;</a:t>
            </a:r>
          </a:p>
          <a:p>
            <a:pPr algn="l">
              <a:lnSpc>
                <a:spcPct val="100000"/>
              </a:lnSpc>
              <a:tabLst>
                <a:tab pos="457200" algn="l"/>
                <a:tab pos="1485900" algn="l"/>
              </a:tabLst>
            </a:pPr>
            <a:r>
              <a:rPr lang="en-US" sz="1800">
                <a:solidFill>
                  <a:srgbClr val="000066"/>
                </a:solidFill>
                <a:latin typeface="Courier New" charset="0"/>
              </a:rPr>
              <a:t>  </a:t>
            </a:r>
            <a:r>
              <a:rPr lang="en-US" sz="1800">
                <a:solidFill>
                  <a:srgbClr val="00A600"/>
                </a:solidFill>
                <a:latin typeface="Courier New" charset="0"/>
              </a:rPr>
              <a:t>int t2 = t1 &gt;&gt; 17;</a:t>
            </a:r>
          </a:p>
          <a:p>
            <a:pPr algn="l">
              <a:lnSpc>
                <a:spcPct val="100000"/>
              </a:lnSpc>
              <a:tabLst>
                <a:tab pos="457200" algn="l"/>
                <a:tab pos="1485900" algn="l"/>
              </a:tabLst>
            </a:pPr>
            <a:r>
              <a:rPr lang="en-US" sz="1800">
                <a:solidFill>
                  <a:srgbClr val="000066"/>
                </a:solidFill>
                <a:latin typeface="Courier New" charset="0"/>
              </a:rPr>
              <a:t>  int mask = (1&lt;&lt;13) - 7;</a:t>
            </a:r>
          </a:p>
          <a:p>
            <a:pPr algn="l">
              <a:lnSpc>
                <a:spcPct val="100000"/>
              </a:lnSpc>
              <a:tabLst>
                <a:tab pos="457200" algn="l"/>
                <a:tab pos="1485900" algn="l"/>
              </a:tabLst>
            </a:pPr>
            <a:r>
              <a:rPr lang="en-US" sz="1800">
                <a:solidFill>
                  <a:srgbClr val="000066"/>
                </a:solidFill>
                <a:latin typeface="Courier New" charset="0"/>
              </a:rPr>
              <a:t>  int rval = t2 &amp; mask;</a:t>
            </a:r>
          </a:p>
          <a:p>
            <a:pPr algn="l">
              <a:lnSpc>
                <a:spcPct val="100000"/>
              </a:lnSpc>
              <a:tabLst>
                <a:tab pos="457200" algn="l"/>
                <a:tab pos="1485900" algn="l"/>
              </a:tabLst>
            </a:pPr>
            <a:r>
              <a:rPr lang="en-US" sz="1800">
                <a:solidFill>
                  <a:srgbClr val="000066"/>
                </a:solidFill>
                <a:latin typeface="Courier New" charset="0"/>
              </a:rPr>
              <a:t>  return rval;</a:t>
            </a:r>
          </a:p>
          <a:p>
            <a:pPr algn="l">
              <a:lnSpc>
                <a:spcPct val="100000"/>
              </a:lnSpc>
              <a:tabLst>
                <a:tab pos="457200" algn="l"/>
                <a:tab pos="1485900" algn="l"/>
              </a:tabLst>
            </a:pPr>
            <a:r>
              <a:rPr lang="en-US" sz="1800">
                <a:solidFill>
                  <a:srgbClr val="000066"/>
                </a:solidFill>
                <a:latin typeface="Courier New" charset="0"/>
              </a:rPr>
              <a:t>}</a:t>
            </a:r>
          </a:p>
        </p:txBody>
      </p:sp>
      <p:sp>
        <p:nvSpPr>
          <p:cNvPr id="51203" name="Rectangle 4"/>
          <p:cNvSpPr>
            <a:spLocks noChangeArrowheads="1"/>
          </p:cNvSpPr>
          <p:nvPr/>
        </p:nvSpPr>
        <p:spPr bwMode="auto">
          <a:xfrm>
            <a:off x="4343400" y="1143000"/>
            <a:ext cx="41148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logical:</a:t>
            </a:r>
          </a:p>
          <a:p>
            <a:pPr algn="l">
              <a:lnSpc>
                <a:spcPct val="100000"/>
              </a:lnSpc>
              <a:tabLst>
                <a:tab pos="457200" algn="l"/>
                <a:tab pos="1485900" algn="l"/>
              </a:tabLst>
            </a:pPr>
            <a:r>
              <a:rPr lang="en-US" sz="1800">
                <a:solidFill>
                  <a:srgbClr val="000066"/>
                </a:solidFill>
                <a:latin typeface="Courier New" charset="0"/>
              </a:rPr>
              <a:t>	pushl %ebp</a:t>
            </a:r>
          </a:p>
          <a:p>
            <a:pPr algn="l">
              <a:lnSpc>
                <a:spcPct val="100000"/>
              </a:lnSpc>
              <a:tabLst>
                <a:tab pos="457200" algn="l"/>
                <a:tab pos="1485900" algn="l"/>
              </a:tabLst>
            </a:pPr>
            <a:r>
              <a:rPr lang="en-US" sz="1800">
                <a:solidFill>
                  <a:srgbClr val="000066"/>
                </a:solidFill>
                <a:latin typeface="Courier New" charset="0"/>
              </a:rPr>
              <a:t>	movl %esp,%ebp</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8(%ebp),%eax</a:t>
            </a:r>
          </a:p>
          <a:p>
            <a:pPr algn="l">
              <a:lnSpc>
                <a:spcPct val="100000"/>
              </a:lnSpc>
              <a:tabLst>
                <a:tab pos="457200" algn="l"/>
                <a:tab pos="1485900" algn="l"/>
              </a:tabLst>
            </a:pPr>
            <a:r>
              <a:rPr lang="en-US" sz="1800">
                <a:solidFill>
                  <a:srgbClr val="000066"/>
                </a:solidFill>
                <a:latin typeface="Courier New" charset="0"/>
              </a:rPr>
              <a:t>	xorl 12(%ebp),%eax</a:t>
            </a:r>
          </a:p>
          <a:p>
            <a:pPr algn="l">
              <a:lnSpc>
                <a:spcPct val="100000"/>
              </a:lnSpc>
              <a:tabLst>
                <a:tab pos="457200" algn="l"/>
                <a:tab pos="1485900" algn="l"/>
              </a:tabLst>
            </a:pPr>
            <a:r>
              <a:rPr lang="en-US" sz="1800">
                <a:solidFill>
                  <a:srgbClr val="000066"/>
                </a:solidFill>
                <a:latin typeface="Courier New" charset="0"/>
              </a:rPr>
              <a:t>	sarl $17,%eax</a:t>
            </a:r>
          </a:p>
          <a:p>
            <a:pPr algn="l">
              <a:lnSpc>
                <a:spcPct val="100000"/>
              </a:lnSpc>
              <a:tabLst>
                <a:tab pos="457200" algn="l"/>
                <a:tab pos="1485900" algn="l"/>
              </a:tabLst>
            </a:pPr>
            <a:r>
              <a:rPr lang="en-US" sz="1800">
                <a:solidFill>
                  <a:srgbClr val="000066"/>
                </a:solidFill>
                <a:latin typeface="Courier New" charset="0"/>
              </a:rPr>
              <a:t>	andl $8185,%eax</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%ebp,%esp</a:t>
            </a:r>
          </a:p>
          <a:p>
            <a:pPr algn="l">
              <a:lnSpc>
                <a:spcPct val="100000"/>
              </a:lnSpc>
              <a:tabLst>
                <a:tab pos="457200" algn="l"/>
                <a:tab pos="1485900" algn="l"/>
              </a:tabLst>
            </a:pPr>
            <a:r>
              <a:rPr lang="en-US" sz="1800">
                <a:solidFill>
                  <a:srgbClr val="000066"/>
                </a:solidFill>
                <a:latin typeface="Courier New" charset="0"/>
              </a:rPr>
              <a:t>	popl %ebp</a:t>
            </a:r>
          </a:p>
          <a:p>
            <a:pPr algn="l">
              <a:lnSpc>
                <a:spcPct val="100000"/>
              </a:lnSpc>
              <a:tabLst>
                <a:tab pos="457200" algn="l"/>
                <a:tab pos="1485900" algn="l"/>
              </a:tabLst>
            </a:pPr>
            <a:r>
              <a:rPr lang="en-US" sz="1800">
                <a:solidFill>
                  <a:srgbClr val="000066"/>
                </a:solidFill>
                <a:latin typeface="Courier New" charset="0"/>
              </a:rPr>
              <a:t>	ret</a:t>
            </a:r>
          </a:p>
        </p:txBody>
      </p:sp>
      <p:sp>
        <p:nvSpPr>
          <p:cNvPr id="51204" name="AutoShape 5"/>
          <p:cNvSpPr>
            <a:spLocks/>
          </p:cNvSpPr>
          <p:nvPr/>
        </p:nvSpPr>
        <p:spPr bwMode="auto">
          <a:xfrm>
            <a:off x="7620000" y="2362200"/>
            <a:ext cx="304800" cy="1066800"/>
          </a:xfrm>
          <a:prstGeom prst="rightBrace">
            <a:avLst>
              <a:gd name="adj1" fmla="val 291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51205" name="AutoShape 7"/>
          <p:cNvSpPr>
            <a:spLocks/>
          </p:cNvSpPr>
          <p:nvPr/>
        </p:nvSpPr>
        <p:spPr bwMode="auto">
          <a:xfrm>
            <a:off x="7696200" y="1447800"/>
            <a:ext cx="228600" cy="457200"/>
          </a:xfrm>
          <a:prstGeom prst="rightBrace">
            <a:avLst>
              <a:gd name="adj1" fmla="val 16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51206" name="Text Box 8"/>
          <p:cNvSpPr txBox="1">
            <a:spLocks noChangeArrowheads="1"/>
          </p:cNvSpPr>
          <p:nvPr/>
        </p:nvSpPr>
        <p:spPr bwMode="auto">
          <a:xfrm>
            <a:off x="8001000" y="1371600"/>
            <a:ext cx="487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Set</a:t>
            </a:r>
          </a:p>
          <a:p>
            <a:pPr algn="l">
              <a:lnSpc>
                <a:spcPct val="100000"/>
              </a:lnSpc>
            </a:pPr>
            <a:r>
              <a:rPr lang="en-US" sz="1800">
                <a:solidFill>
                  <a:srgbClr val="000066"/>
                </a:solidFill>
                <a:latin typeface="Calibri" charset="0"/>
              </a:rPr>
              <a:t>Up</a:t>
            </a:r>
          </a:p>
        </p:txBody>
      </p:sp>
      <p:sp>
        <p:nvSpPr>
          <p:cNvPr id="51207" name="AutoShape 9"/>
          <p:cNvSpPr>
            <a:spLocks/>
          </p:cNvSpPr>
          <p:nvPr/>
        </p:nvSpPr>
        <p:spPr bwMode="auto">
          <a:xfrm>
            <a:off x="7620000" y="3733800"/>
            <a:ext cx="304800" cy="685800"/>
          </a:xfrm>
          <a:prstGeom prst="rightBrace">
            <a:avLst>
              <a:gd name="adj1" fmla="val 18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51208" name="Text Box 10"/>
          <p:cNvSpPr txBox="1">
            <a:spLocks noChangeArrowheads="1"/>
          </p:cNvSpPr>
          <p:nvPr/>
        </p:nvSpPr>
        <p:spPr bwMode="auto">
          <a:xfrm>
            <a:off x="8077200" y="3962400"/>
            <a:ext cx="741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Finish</a:t>
            </a:r>
          </a:p>
        </p:txBody>
      </p:sp>
      <p:sp>
        <p:nvSpPr>
          <p:cNvPr id="51209" name="Rectangle 11"/>
          <p:cNvSpPr>
            <a:spLocks noChangeArrowheads="1"/>
          </p:cNvSpPr>
          <p:nvPr/>
        </p:nvSpPr>
        <p:spPr bwMode="auto">
          <a:xfrm>
            <a:off x="1143000" y="4953000"/>
            <a:ext cx="6477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114300" algn="l"/>
                <a:tab pos="3149600" algn="l"/>
                <a:tab pos="4978400" algn="l"/>
              </a:tabLst>
            </a:pPr>
            <a:r>
              <a:rPr lang="en-US" sz="1800">
                <a:solidFill>
                  <a:srgbClr val="000066"/>
                </a:solidFill>
                <a:latin typeface="Courier New" charset="0"/>
              </a:rPr>
              <a:t>	movl 8(%ebp),%eax	# eax = x</a:t>
            </a:r>
          </a:p>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C00000"/>
                </a:solidFill>
                <a:latin typeface="Courier New" charset="0"/>
              </a:rPr>
              <a:t>xorl 12(%ebp),%eax	# eax = x^y	(t1)</a:t>
            </a:r>
          </a:p>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00A600"/>
                </a:solidFill>
                <a:latin typeface="Courier New" charset="0"/>
              </a:rPr>
              <a:t>sarl $17,%eax	# eax = t1&gt;&gt;17	(t2)</a:t>
            </a:r>
          </a:p>
          <a:p>
            <a:pPr algn="l">
              <a:lnSpc>
                <a:spcPct val="100000"/>
              </a:lnSpc>
              <a:tabLst>
                <a:tab pos="114300" algn="l"/>
                <a:tab pos="3149600" algn="l"/>
                <a:tab pos="4978400" algn="l"/>
              </a:tabLst>
            </a:pPr>
            <a:r>
              <a:rPr lang="en-US" sz="1800">
                <a:solidFill>
                  <a:srgbClr val="000066"/>
                </a:solidFill>
                <a:latin typeface="Courier New" charset="0"/>
              </a:rPr>
              <a:t>	andl $8185,%eax	# eax = t2 &amp; 8185</a:t>
            </a:r>
          </a:p>
        </p:txBody>
      </p:sp>
      <p:sp>
        <p:nvSpPr>
          <p:cNvPr id="51210" name="Text Box 6"/>
          <p:cNvSpPr txBox="1">
            <a:spLocks noChangeArrowheads="1"/>
          </p:cNvSpPr>
          <p:nvPr/>
        </p:nvSpPr>
        <p:spPr bwMode="auto">
          <a:xfrm>
            <a:off x="8001000" y="2754313"/>
            <a:ext cx="669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Body</a:t>
            </a:r>
          </a:p>
        </p:txBody>
      </p:sp>
    </p:spTree>
    <p:extLst>
      <p:ext uri="{BB962C8B-B14F-4D97-AF65-F5344CB8AC3E}">
        <p14:creationId xmlns:p14="http://schemas.microsoft.com/office/powerpoint/2010/main" val="295162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09600" y="304800"/>
            <a:ext cx="5905500" cy="573088"/>
          </a:xfrm>
        </p:spPr>
        <p:txBody>
          <a:bodyPr/>
          <a:lstStyle/>
          <a:p>
            <a:pPr>
              <a:defRPr/>
            </a:pPr>
            <a:r>
              <a:rPr lang="en-US"/>
              <a:t>Another Example</a:t>
            </a:r>
          </a:p>
        </p:txBody>
      </p:sp>
      <p:sp>
        <p:nvSpPr>
          <p:cNvPr id="53250" name="Rectangle 3"/>
          <p:cNvSpPr>
            <a:spLocks noChangeArrowheads="1"/>
          </p:cNvSpPr>
          <p:nvPr/>
        </p:nvSpPr>
        <p:spPr bwMode="auto">
          <a:xfrm>
            <a:off x="381000" y="1447800"/>
            <a:ext cx="3733800" cy="2298700"/>
          </a:xfrm>
          <a:prstGeom prst="rect">
            <a:avLst/>
          </a:prstGeom>
          <a:solidFill>
            <a:srgbClr val="F6F5BD"/>
          </a:solidFill>
          <a:ln w="12700">
            <a:solidFill>
              <a:schemeClr val="tx1"/>
            </a:solidFill>
            <a:miter lim="800000"/>
            <a:headEnd/>
            <a:tailEnd/>
          </a:ln>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int logical(int x, int y)</a:t>
            </a:r>
          </a:p>
          <a:p>
            <a:pPr algn="l">
              <a:lnSpc>
                <a:spcPct val="100000"/>
              </a:lnSpc>
              <a:tabLst>
                <a:tab pos="457200" algn="l"/>
                <a:tab pos="1485900" algn="l"/>
              </a:tabLst>
            </a:pPr>
            <a:r>
              <a:rPr lang="en-US" sz="1800">
                <a:solidFill>
                  <a:srgbClr val="000066"/>
                </a:solidFill>
                <a:latin typeface="Courier New" charset="0"/>
              </a:rPr>
              <a:t>{</a:t>
            </a:r>
          </a:p>
          <a:p>
            <a:pPr algn="l">
              <a:lnSpc>
                <a:spcPct val="100000"/>
              </a:lnSpc>
              <a:tabLst>
                <a:tab pos="457200" algn="l"/>
                <a:tab pos="1485900" algn="l"/>
              </a:tabLst>
            </a:pPr>
            <a:r>
              <a:rPr lang="en-US" sz="1800">
                <a:solidFill>
                  <a:srgbClr val="000066"/>
                </a:solidFill>
                <a:latin typeface="Courier New" charset="0"/>
              </a:rPr>
              <a:t>  </a:t>
            </a:r>
            <a:r>
              <a:rPr lang="en-US" sz="1800">
                <a:solidFill>
                  <a:srgbClr val="C00000"/>
                </a:solidFill>
                <a:latin typeface="Courier New" charset="0"/>
              </a:rPr>
              <a:t>int t1 = x^y;</a:t>
            </a:r>
          </a:p>
          <a:p>
            <a:pPr algn="l">
              <a:lnSpc>
                <a:spcPct val="100000"/>
              </a:lnSpc>
              <a:tabLst>
                <a:tab pos="457200" algn="l"/>
                <a:tab pos="1485900" algn="l"/>
              </a:tabLst>
            </a:pPr>
            <a:r>
              <a:rPr lang="en-US" sz="1800">
                <a:solidFill>
                  <a:srgbClr val="000066"/>
                </a:solidFill>
                <a:latin typeface="Courier New" charset="0"/>
              </a:rPr>
              <a:t>  </a:t>
            </a:r>
            <a:r>
              <a:rPr lang="en-US" sz="1800">
                <a:solidFill>
                  <a:srgbClr val="00A600"/>
                </a:solidFill>
                <a:latin typeface="Courier New" charset="0"/>
              </a:rPr>
              <a:t>int t2 = t1 &gt;&gt; 17;</a:t>
            </a:r>
          </a:p>
          <a:p>
            <a:pPr algn="l">
              <a:lnSpc>
                <a:spcPct val="100000"/>
              </a:lnSpc>
              <a:tabLst>
                <a:tab pos="457200" algn="l"/>
                <a:tab pos="1485900" algn="l"/>
              </a:tabLst>
            </a:pPr>
            <a:r>
              <a:rPr lang="en-US" sz="1800">
                <a:solidFill>
                  <a:srgbClr val="000066"/>
                </a:solidFill>
                <a:latin typeface="Courier New" charset="0"/>
              </a:rPr>
              <a:t>  </a:t>
            </a:r>
            <a:r>
              <a:rPr lang="en-US" sz="1800">
                <a:solidFill>
                  <a:srgbClr val="CC6600"/>
                </a:solidFill>
                <a:latin typeface="Courier New" charset="0"/>
              </a:rPr>
              <a:t>int mask = (1&lt;&lt;13) - 7;</a:t>
            </a:r>
          </a:p>
          <a:p>
            <a:pPr algn="l">
              <a:lnSpc>
                <a:spcPct val="100000"/>
              </a:lnSpc>
              <a:tabLst>
                <a:tab pos="457200" algn="l"/>
                <a:tab pos="1485900" algn="l"/>
              </a:tabLst>
            </a:pPr>
            <a:r>
              <a:rPr lang="en-US" sz="1800">
                <a:solidFill>
                  <a:srgbClr val="CC6600"/>
                </a:solidFill>
                <a:latin typeface="Courier New" charset="0"/>
              </a:rPr>
              <a:t>  int rval = t2 &amp; mask;</a:t>
            </a:r>
          </a:p>
          <a:p>
            <a:pPr algn="l">
              <a:lnSpc>
                <a:spcPct val="100000"/>
              </a:lnSpc>
              <a:tabLst>
                <a:tab pos="457200" algn="l"/>
                <a:tab pos="1485900" algn="l"/>
              </a:tabLst>
            </a:pPr>
            <a:r>
              <a:rPr lang="en-US" sz="1800">
                <a:solidFill>
                  <a:srgbClr val="000066"/>
                </a:solidFill>
                <a:latin typeface="Courier New" charset="0"/>
              </a:rPr>
              <a:t>  return rval;</a:t>
            </a:r>
          </a:p>
          <a:p>
            <a:pPr algn="l">
              <a:lnSpc>
                <a:spcPct val="100000"/>
              </a:lnSpc>
              <a:tabLst>
                <a:tab pos="457200" algn="l"/>
                <a:tab pos="1485900" algn="l"/>
              </a:tabLst>
            </a:pPr>
            <a:r>
              <a:rPr lang="en-US" sz="1800">
                <a:solidFill>
                  <a:srgbClr val="000066"/>
                </a:solidFill>
                <a:latin typeface="Courier New" charset="0"/>
              </a:rPr>
              <a:t>}</a:t>
            </a:r>
          </a:p>
        </p:txBody>
      </p:sp>
      <p:sp>
        <p:nvSpPr>
          <p:cNvPr id="53251" name="Rectangle 4"/>
          <p:cNvSpPr>
            <a:spLocks noChangeArrowheads="1"/>
          </p:cNvSpPr>
          <p:nvPr/>
        </p:nvSpPr>
        <p:spPr bwMode="auto">
          <a:xfrm>
            <a:off x="4343400" y="1143000"/>
            <a:ext cx="41148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457200" algn="l"/>
                <a:tab pos="1485900" algn="l"/>
              </a:tabLst>
            </a:pPr>
            <a:r>
              <a:rPr lang="en-US" sz="1800">
                <a:solidFill>
                  <a:srgbClr val="000066"/>
                </a:solidFill>
                <a:latin typeface="Courier New" charset="0"/>
              </a:rPr>
              <a:t>logical:</a:t>
            </a:r>
          </a:p>
          <a:p>
            <a:pPr algn="l">
              <a:lnSpc>
                <a:spcPct val="100000"/>
              </a:lnSpc>
              <a:tabLst>
                <a:tab pos="457200" algn="l"/>
                <a:tab pos="1485900" algn="l"/>
              </a:tabLst>
            </a:pPr>
            <a:r>
              <a:rPr lang="en-US" sz="1800">
                <a:solidFill>
                  <a:srgbClr val="000066"/>
                </a:solidFill>
                <a:latin typeface="Courier New" charset="0"/>
              </a:rPr>
              <a:t>	pushl %ebp</a:t>
            </a:r>
          </a:p>
          <a:p>
            <a:pPr algn="l">
              <a:lnSpc>
                <a:spcPct val="100000"/>
              </a:lnSpc>
              <a:tabLst>
                <a:tab pos="457200" algn="l"/>
                <a:tab pos="1485900" algn="l"/>
              </a:tabLst>
            </a:pPr>
            <a:r>
              <a:rPr lang="en-US" sz="1800">
                <a:solidFill>
                  <a:srgbClr val="000066"/>
                </a:solidFill>
                <a:latin typeface="Courier New" charset="0"/>
              </a:rPr>
              <a:t>	movl %esp,%ebp</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8(%ebp),%eax</a:t>
            </a:r>
          </a:p>
          <a:p>
            <a:pPr algn="l">
              <a:lnSpc>
                <a:spcPct val="100000"/>
              </a:lnSpc>
              <a:tabLst>
                <a:tab pos="457200" algn="l"/>
                <a:tab pos="1485900" algn="l"/>
              </a:tabLst>
            </a:pPr>
            <a:r>
              <a:rPr lang="en-US" sz="1800">
                <a:solidFill>
                  <a:srgbClr val="000066"/>
                </a:solidFill>
                <a:latin typeface="Courier New" charset="0"/>
              </a:rPr>
              <a:t>	xorl 12(%ebp),%eax</a:t>
            </a:r>
          </a:p>
          <a:p>
            <a:pPr algn="l">
              <a:lnSpc>
                <a:spcPct val="100000"/>
              </a:lnSpc>
              <a:tabLst>
                <a:tab pos="457200" algn="l"/>
                <a:tab pos="1485900" algn="l"/>
              </a:tabLst>
            </a:pPr>
            <a:r>
              <a:rPr lang="en-US" sz="1800">
                <a:solidFill>
                  <a:srgbClr val="000066"/>
                </a:solidFill>
                <a:latin typeface="Courier New" charset="0"/>
              </a:rPr>
              <a:t>	sarl $17,%eax</a:t>
            </a:r>
          </a:p>
          <a:p>
            <a:pPr algn="l">
              <a:lnSpc>
                <a:spcPct val="100000"/>
              </a:lnSpc>
              <a:tabLst>
                <a:tab pos="457200" algn="l"/>
                <a:tab pos="1485900" algn="l"/>
              </a:tabLst>
            </a:pPr>
            <a:r>
              <a:rPr lang="en-US" sz="1800">
                <a:solidFill>
                  <a:srgbClr val="000066"/>
                </a:solidFill>
                <a:latin typeface="Courier New" charset="0"/>
              </a:rPr>
              <a:t>	andl $8185,%eax</a:t>
            </a:r>
          </a:p>
          <a:p>
            <a:pPr algn="l">
              <a:lnSpc>
                <a:spcPct val="100000"/>
              </a:lnSpc>
              <a:tabLst>
                <a:tab pos="457200" algn="l"/>
                <a:tab pos="1485900" algn="l"/>
              </a:tabLst>
            </a:pPr>
            <a:endParaRPr lang="en-US" sz="1800">
              <a:solidFill>
                <a:srgbClr val="000066"/>
              </a:solidFill>
              <a:latin typeface="Courier New" charset="0"/>
            </a:endParaRPr>
          </a:p>
          <a:p>
            <a:pPr algn="l">
              <a:lnSpc>
                <a:spcPct val="100000"/>
              </a:lnSpc>
              <a:tabLst>
                <a:tab pos="457200" algn="l"/>
                <a:tab pos="1485900" algn="l"/>
              </a:tabLst>
            </a:pPr>
            <a:r>
              <a:rPr lang="en-US" sz="1800">
                <a:solidFill>
                  <a:srgbClr val="000066"/>
                </a:solidFill>
                <a:latin typeface="Courier New" charset="0"/>
              </a:rPr>
              <a:t>	movl %ebp,%esp</a:t>
            </a:r>
          </a:p>
          <a:p>
            <a:pPr algn="l">
              <a:lnSpc>
                <a:spcPct val="100000"/>
              </a:lnSpc>
              <a:tabLst>
                <a:tab pos="457200" algn="l"/>
                <a:tab pos="1485900" algn="l"/>
              </a:tabLst>
            </a:pPr>
            <a:r>
              <a:rPr lang="en-US" sz="1800">
                <a:solidFill>
                  <a:srgbClr val="000066"/>
                </a:solidFill>
                <a:latin typeface="Courier New" charset="0"/>
              </a:rPr>
              <a:t>	popl %ebp</a:t>
            </a:r>
          </a:p>
          <a:p>
            <a:pPr algn="l">
              <a:lnSpc>
                <a:spcPct val="100000"/>
              </a:lnSpc>
              <a:tabLst>
                <a:tab pos="457200" algn="l"/>
                <a:tab pos="1485900" algn="l"/>
              </a:tabLst>
            </a:pPr>
            <a:r>
              <a:rPr lang="en-US" sz="1800">
                <a:solidFill>
                  <a:srgbClr val="000066"/>
                </a:solidFill>
                <a:latin typeface="Courier New" charset="0"/>
              </a:rPr>
              <a:t>	ret</a:t>
            </a:r>
          </a:p>
        </p:txBody>
      </p:sp>
      <p:sp>
        <p:nvSpPr>
          <p:cNvPr id="53252" name="AutoShape 5"/>
          <p:cNvSpPr>
            <a:spLocks/>
          </p:cNvSpPr>
          <p:nvPr/>
        </p:nvSpPr>
        <p:spPr bwMode="auto">
          <a:xfrm>
            <a:off x="7620000" y="2362200"/>
            <a:ext cx="304800" cy="1066800"/>
          </a:xfrm>
          <a:prstGeom prst="rightBrace">
            <a:avLst>
              <a:gd name="adj1" fmla="val 291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53253" name="AutoShape 7"/>
          <p:cNvSpPr>
            <a:spLocks/>
          </p:cNvSpPr>
          <p:nvPr/>
        </p:nvSpPr>
        <p:spPr bwMode="auto">
          <a:xfrm>
            <a:off x="7696200" y="1447800"/>
            <a:ext cx="228600" cy="457200"/>
          </a:xfrm>
          <a:prstGeom prst="rightBrace">
            <a:avLst>
              <a:gd name="adj1" fmla="val 166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53254" name="Text Box 8"/>
          <p:cNvSpPr txBox="1">
            <a:spLocks noChangeArrowheads="1"/>
          </p:cNvSpPr>
          <p:nvPr/>
        </p:nvSpPr>
        <p:spPr bwMode="auto">
          <a:xfrm>
            <a:off x="8001000" y="1371600"/>
            <a:ext cx="487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Set</a:t>
            </a:r>
          </a:p>
          <a:p>
            <a:pPr algn="l">
              <a:lnSpc>
                <a:spcPct val="100000"/>
              </a:lnSpc>
            </a:pPr>
            <a:r>
              <a:rPr lang="en-US" sz="1800">
                <a:solidFill>
                  <a:srgbClr val="000066"/>
                </a:solidFill>
                <a:latin typeface="Calibri" charset="0"/>
              </a:rPr>
              <a:t>Up</a:t>
            </a:r>
          </a:p>
        </p:txBody>
      </p:sp>
      <p:sp>
        <p:nvSpPr>
          <p:cNvPr id="53255" name="AutoShape 9"/>
          <p:cNvSpPr>
            <a:spLocks/>
          </p:cNvSpPr>
          <p:nvPr/>
        </p:nvSpPr>
        <p:spPr bwMode="auto">
          <a:xfrm>
            <a:off x="7620000" y="3733800"/>
            <a:ext cx="304800" cy="685800"/>
          </a:xfrm>
          <a:prstGeom prst="rightBrace">
            <a:avLst>
              <a:gd name="adj1" fmla="val 1875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latin typeface="Calibri" charset="0"/>
            </a:endParaRPr>
          </a:p>
        </p:txBody>
      </p:sp>
      <p:sp>
        <p:nvSpPr>
          <p:cNvPr id="53256" name="Text Box 10"/>
          <p:cNvSpPr txBox="1">
            <a:spLocks noChangeArrowheads="1"/>
          </p:cNvSpPr>
          <p:nvPr/>
        </p:nvSpPr>
        <p:spPr bwMode="auto">
          <a:xfrm>
            <a:off x="8077200" y="3962400"/>
            <a:ext cx="741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Finish</a:t>
            </a:r>
          </a:p>
        </p:txBody>
      </p:sp>
      <p:sp>
        <p:nvSpPr>
          <p:cNvPr id="53257" name="Rectangle 11"/>
          <p:cNvSpPr>
            <a:spLocks noChangeArrowheads="1"/>
          </p:cNvSpPr>
          <p:nvPr/>
        </p:nvSpPr>
        <p:spPr bwMode="auto">
          <a:xfrm>
            <a:off x="1143000" y="4953000"/>
            <a:ext cx="6477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114300" algn="l"/>
                <a:tab pos="3149600" algn="l"/>
                <a:tab pos="4978400" algn="l"/>
              </a:tabLst>
            </a:pPr>
            <a:r>
              <a:rPr lang="en-US" sz="1800">
                <a:solidFill>
                  <a:srgbClr val="000066"/>
                </a:solidFill>
                <a:latin typeface="Courier New" charset="0"/>
              </a:rPr>
              <a:t>	movl 8(%ebp),%eax	# eax = x</a:t>
            </a:r>
          </a:p>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C00000"/>
                </a:solidFill>
                <a:latin typeface="Courier New" charset="0"/>
              </a:rPr>
              <a:t>xorl 12(%ebp),%eax	# eax = x^y	(t1)</a:t>
            </a:r>
          </a:p>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00A600"/>
                </a:solidFill>
                <a:latin typeface="Courier New" charset="0"/>
              </a:rPr>
              <a:t>sarl $17,%eax	# eax = t1&gt;&gt;17	(t2)</a:t>
            </a:r>
          </a:p>
          <a:p>
            <a:pPr algn="l">
              <a:lnSpc>
                <a:spcPct val="100000"/>
              </a:lnSpc>
              <a:tabLst>
                <a:tab pos="114300" algn="l"/>
                <a:tab pos="3149600" algn="l"/>
                <a:tab pos="4978400" algn="l"/>
              </a:tabLst>
            </a:pPr>
            <a:r>
              <a:rPr lang="en-US" sz="1800">
                <a:solidFill>
                  <a:srgbClr val="000066"/>
                </a:solidFill>
                <a:latin typeface="Courier New" charset="0"/>
              </a:rPr>
              <a:t>	</a:t>
            </a:r>
            <a:r>
              <a:rPr lang="en-US" sz="1800">
                <a:solidFill>
                  <a:srgbClr val="CC6600"/>
                </a:solidFill>
                <a:latin typeface="Courier New" charset="0"/>
              </a:rPr>
              <a:t>andl $8185,%eax	# eax = t2 &amp; 8185</a:t>
            </a:r>
          </a:p>
        </p:txBody>
      </p:sp>
      <p:sp>
        <p:nvSpPr>
          <p:cNvPr id="12" name="Text Box 12"/>
          <p:cNvSpPr txBox="1">
            <a:spLocks noChangeArrowheads="1"/>
          </p:cNvSpPr>
          <p:nvPr/>
        </p:nvSpPr>
        <p:spPr bwMode="auto">
          <a:xfrm>
            <a:off x="762000" y="4267200"/>
            <a:ext cx="2562225" cy="369888"/>
          </a:xfrm>
          <a:prstGeom prst="rect">
            <a:avLst/>
          </a:prstGeom>
          <a:solidFill>
            <a:schemeClr val="accent2">
              <a:lumMod val="20000"/>
              <a:lumOff val="80000"/>
            </a:schemeClr>
          </a:solidFill>
          <a:ln w="25400">
            <a:noFill/>
            <a:miter lim="800000"/>
            <a:headEnd/>
            <a:tailEnd/>
          </a:ln>
          <a:effectLst/>
        </p:spPr>
        <p:txBody>
          <a:bodyPr wrap="none">
            <a:spAutoFit/>
          </a:bodyPr>
          <a:lstStyle/>
          <a:p>
            <a:pPr algn="l">
              <a:lnSpc>
                <a:spcPct val="100000"/>
              </a:lnSpc>
              <a:defRPr/>
            </a:pPr>
            <a:r>
              <a:rPr lang="en-US" sz="1800" dirty="0">
                <a:solidFill>
                  <a:srgbClr val="000066"/>
                </a:solidFill>
                <a:latin typeface="Calibri" pitchFamily="34" charset="0"/>
              </a:rPr>
              <a:t>2</a:t>
            </a:r>
            <a:r>
              <a:rPr lang="en-US" sz="1800" baseline="30000" dirty="0">
                <a:solidFill>
                  <a:srgbClr val="000066"/>
                </a:solidFill>
                <a:latin typeface="Calibri" pitchFamily="34" charset="0"/>
              </a:rPr>
              <a:t>13</a:t>
            </a:r>
            <a:r>
              <a:rPr lang="en-US" sz="1800" dirty="0">
                <a:solidFill>
                  <a:srgbClr val="000066"/>
                </a:solidFill>
                <a:latin typeface="Calibri" pitchFamily="34" charset="0"/>
              </a:rPr>
              <a:t> = 8192, 2</a:t>
            </a:r>
            <a:r>
              <a:rPr lang="en-US" sz="1800" baseline="30000" dirty="0">
                <a:solidFill>
                  <a:srgbClr val="000066"/>
                </a:solidFill>
                <a:latin typeface="Calibri" pitchFamily="34" charset="0"/>
              </a:rPr>
              <a:t>13</a:t>
            </a:r>
            <a:r>
              <a:rPr lang="en-US" sz="1800" dirty="0">
                <a:solidFill>
                  <a:srgbClr val="000066"/>
                </a:solidFill>
                <a:latin typeface="Calibri" pitchFamily="34" charset="0"/>
              </a:rPr>
              <a:t> – 7 = 8185</a:t>
            </a:r>
          </a:p>
        </p:txBody>
      </p:sp>
      <p:sp>
        <p:nvSpPr>
          <p:cNvPr id="53259" name="Text Box 6"/>
          <p:cNvSpPr txBox="1">
            <a:spLocks noChangeArrowheads="1"/>
          </p:cNvSpPr>
          <p:nvPr/>
        </p:nvSpPr>
        <p:spPr bwMode="auto">
          <a:xfrm>
            <a:off x="8001000" y="2754313"/>
            <a:ext cx="669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1800">
                <a:solidFill>
                  <a:srgbClr val="000066"/>
                </a:solidFill>
                <a:latin typeface="Calibri" charset="0"/>
              </a:rPr>
              <a:t>Body</a:t>
            </a:r>
          </a:p>
        </p:txBody>
      </p:sp>
      <p:grpSp>
        <p:nvGrpSpPr>
          <p:cNvPr id="2" name="Group 16"/>
          <p:cNvGrpSpPr>
            <a:grpSpLocks/>
          </p:cNvGrpSpPr>
          <p:nvPr/>
        </p:nvGrpSpPr>
        <p:grpSpPr bwMode="auto">
          <a:xfrm>
            <a:off x="6781800" y="5459413"/>
            <a:ext cx="2422525" cy="1343025"/>
            <a:chOff x="6781827" y="5459054"/>
            <a:chExt cx="2422810" cy="1343445"/>
          </a:xfrm>
        </p:grpSpPr>
        <p:sp>
          <p:nvSpPr>
            <p:cNvPr id="53261" name="TextBox 13"/>
            <p:cNvSpPr txBox="1">
              <a:spLocks noChangeArrowheads="1"/>
            </p:cNvSpPr>
            <p:nvPr/>
          </p:nvSpPr>
          <p:spPr bwMode="auto">
            <a:xfrm>
              <a:off x="7467600" y="5459054"/>
              <a:ext cx="1737037" cy="134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r>
                <a:rPr lang="en-US" sz="1800">
                  <a:solidFill>
                    <a:srgbClr val="000066"/>
                  </a:solidFill>
                </a:rPr>
                <a:t>Note how</a:t>
              </a:r>
            </a:p>
            <a:p>
              <a:pPr algn="l"/>
              <a:r>
                <a:rPr lang="en-US" sz="1800">
                  <a:solidFill>
                    <a:srgbClr val="000066"/>
                  </a:solidFill>
                </a:rPr>
                <a:t>compiler</a:t>
              </a:r>
            </a:p>
            <a:p>
              <a:pPr algn="l"/>
              <a:r>
                <a:rPr lang="en-US" sz="1800">
                  <a:solidFill>
                    <a:srgbClr val="000066"/>
                  </a:solidFill>
                </a:rPr>
                <a:t>combines</a:t>
              </a:r>
            </a:p>
            <a:p>
              <a:pPr algn="l"/>
              <a:r>
                <a:rPr lang="en-US" sz="1800">
                  <a:solidFill>
                    <a:srgbClr val="000066"/>
                  </a:solidFill>
                </a:rPr>
                <a:t>2 source code </a:t>
              </a:r>
            </a:p>
            <a:p>
              <a:pPr algn="l"/>
              <a:r>
                <a:rPr lang="en-US" sz="1800">
                  <a:solidFill>
                    <a:srgbClr val="000066"/>
                  </a:solidFill>
                </a:rPr>
                <a:t>lines into 1</a:t>
              </a:r>
            </a:p>
          </p:txBody>
        </p:sp>
        <p:cxnSp>
          <p:nvCxnSpPr>
            <p:cNvPr id="53262" name="Straight Arrow Connector 15"/>
            <p:cNvCxnSpPr>
              <a:cxnSpLocks noChangeShapeType="1"/>
            </p:cNvCxnSpPr>
            <p:nvPr/>
          </p:nvCxnSpPr>
          <p:spPr bwMode="auto">
            <a:xfrm flipH="1" flipV="1">
              <a:off x="6781827" y="6019616"/>
              <a:ext cx="685773" cy="184"/>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406319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331822" y="1780988"/>
            <a:ext cx="1752600" cy="1752600"/>
            <a:chOff x="9111129" y="1790700"/>
            <a:chExt cx="1752600" cy="1752600"/>
          </a:xfrm>
        </p:grpSpPr>
        <p:sp>
          <p:nvSpPr>
            <p:cNvPr id="56" name="Rectangle 43"/>
            <p:cNvSpPr>
              <a:spLocks noChangeArrowheads="1"/>
            </p:cNvSpPr>
            <p:nvPr/>
          </p:nvSpPr>
          <p:spPr bwMode="auto">
            <a:xfrm>
              <a:off x="9111129" y="17907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endParaRPr lang="en-US" sz="1800" dirty="0">
                <a:solidFill>
                  <a:srgbClr val="000066"/>
                </a:solidFill>
                <a:latin typeface="Courier New" pitchFamily="49" charset="0"/>
              </a:endParaRPr>
            </a:p>
          </p:txBody>
        </p:sp>
        <p:sp>
          <p:nvSpPr>
            <p:cNvPr id="57" name="Rectangle 44"/>
            <p:cNvSpPr>
              <a:spLocks noChangeArrowheads="1"/>
            </p:cNvSpPr>
            <p:nvPr/>
          </p:nvSpPr>
          <p:spPr bwMode="auto">
            <a:xfrm>
              <a:off x="9111129" y="22479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endParaRPr lang="en-US" sz="1800" dirty="0">
                <a:solidFill>
                  <a:srgbClr val="000066"/>
                </a:solidFill>
                <a:latin typeface="Courier New" pitchFamily="49" charset="0"/>
              </a:endParaRPr>
            </a:p>
          </p:txBody>
        </p:sp>
        <p:sp>
          <p:nvSpPr>
            <p:cNvPr id="58" name="Rectangle 45"/>
            <p:cNvSpPr>
              <a:spLocks noChangeArrowheads="1"/>
            </p:cNvSpPr>
            <p:nvPr/>
          </p:nvSpPr>
          <p:spPr bwMode="auto">
            <a:xfrm>
              <a:off x="9111129" y="27051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endParaRPr lang="en-US" sz="1800" dirty="0">
                <a:solidFill>
                  <a:srgbClr val="000066"/>
                </a:solidFill>
                <a:latin typeface="Courier New" pitchFamily="49" charset="0"/>
              </a:endParaRPr>
            </a:p>
          </p:txBody>
        </p:sp>
        <p:sp>
          <p:nvSpPr>
            <p:cNvPr id="59" name="Rectangle 46"/>
            <p:cNvSpPr>
              <a:spLocks noChangeArrowheads="1"/>
            </p:cNvSpPr>
            <p:nvPr/>
          </p:nvSpPr>
          <p:spPr bwMode="auto">
            <a:xfrm>
              <a:off x="9111129" y="31623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endParaRPr lang="en-US" sz="1800" dirty="0">
                <a:solidFill>
                  <a:srgbClr val="000066"/>
                </a:solidFill>
                <a:latin typeface="Courier New" pitchFamily="49" charset="0"/>
              </a:endParaRPr>
            </a:p>
          </p:txBody>
        </p:sp>
        <p:sp>
          <p:nvSpPr>
            <p:cNvPr id="60" name="Rectangle 52"/>
            <p:cNvSpPr>
              <a:spLocks noChangeArrowheads="1"/>
            </p:cNvSpPr>
            <p:nvPr/>
          </p:nvSpPr>
          <p:spPr bwMode="auto">
            <a:xfrm>
              <a:off x="9796929" y="17907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sp>
          <p:nvSpPr>
            <p:cNvPr id="61" name="Rectangle 53"/>
            <p:cNvSpPr>
              <a:spLocks noChangeArrowheads="1"/>
            </p:cNvSpPr>
            <p:nvPr/>
          </p:nvSpPr>
          <p:spPr bwMode="auto">
            <a:xfrm>
              <a:off x="9796929" y="22479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sp>
          <p:nvSpPr>
            <p:cNvPr id="62" name="Rectangle 54"/>
            <p:cNvSpPr>
              <a:spLocks noChangeArrowheads="1"/>
            </p:cNvSpPr>
            <p:nvPr/>
          </p:nvSpPr>
          <p:spPr bwMode="auto">
            <a:xfrm>
              <a:off x="9796929" y="27051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sp>
          <p:nvSpPr>
            <p:cNvPr id="63" name="Rectangle 55"/>
            <p:cNvSpPr>
              <a:spLocks noChangeArrowheads="1"/>
            </p:cNvSpPr>
            <p:nvPr/>
          </p:nvSpPr>
          <p:spPr bwMode="auto">
            <a:xfrm>
              <a:off x="9796929" y="31623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grpSp>
      <p:sp>
        <p:nvSpPr>
          <p:cNvPr id="160770" name="Rectangle 2"/>
          <p:cNvSpPr>
            <a:spLocks noGrp="1" noChangeArrowheads="1"/>
          </p:cNvSpPr>
          <p:nvPr>
            <p:ph type="title"/>
          </p:nvPr>
        </p:nvSpPr>
        <p:spPr>
          <a:xfrm>
            <a:off x="533400" y="304800"/>
            <a:ext cx="6375400" cy="573088"/>
          </a:xfrm>
        </p:spPr>
        <p:txBody>
          <a:bodyPr/>
          <a:lstStyle/>
          <a:p>
            <a:r>
              <a:rPr lang="en-US" dirty="0"/>
              <a:t>Understanding </a:t>
            </a:r>
            <a:r>
              <a:rPr lang="en-US" dirty="0" smtClean="0">
                <a:latin typeface="Courier New"/>
                <a:cs typeface="Courier New"/>
              </a:rPr>
              <a:t>Swap</a:t>
            </a:r>
            <a:r>
              <a:rPr lang="en-US" dirty="0" smtClean="0"/>
              <a:t>()</a:t>
            </a:r>
            <a:endParaRPr lang="en-US" dirty="0"/>
          </a:p>
        </p:txBody>
      </p:sp>
      <p:sp>
        <p:nvSpPr>
          <p:cNvPr id="160771" name="Rectangle 3"/>
          <p:cNvSpPr>
            <a:spLocks noChangeArrowheads="1"/>
          </p:cNvSpPr>
          <p:nvPr/>
        </p:nvSpPr>
        <p:spPr bwMode="auto">
          <a:xfrm>
            <a:off x="304800" y="1295400"/>
            <a:ext cx="3962400" cy="2305760"/>
          </a:xfrm>
          <a:prstGeom prst="rect">
            <a:avLst/>
          </a:prstGeom>
          <a:solidFill>
            <a:srgbClr val="F6F5BD"/>
          </a:solidFill>
          <a:ln w="12700">
            <a:solidFill>
              <a:schemeClr val="tx1"/>
            </a:solidFill>
            <a:miter lim="800000"/>
            <a:headEnd/>
            <a:tailEnd/>
          </a:ln>
          <a:effectLst/>
        </p:spPr>
        <p:txBody>
          <a:bodyPr lIns="90487" tIns="44450" rIns="90487" bIns="44450">
            <a:spAutoFit/>
          </a:bodyPr>
          <a:lstStyle/>
          <a:p>
            <a:pPr algn="l">
              <a:lnSpc>
                <a:spcPct val="100000"/>
              </a:lnSpc>
              <a:tabLst>
                <a:tab pos="457200" algn="l"/>
                <a:tab pos="1485900" algn="l"/>
              </a:tabLst>
            </a:pPr>
            <a:r>
              <a:rPr lang="en-US" sz="1800" dirty="0">
                <a:solidFill>
                  <a:srgbClr val="000066"/>
                </a:solidFill>
                <a:latin typeface="Courier New" pitchFamily="49" charset="0"/>
              </a:rPr>
              <a:t>void </a:t>
            </a:r>
            <a:r>
              <a:rPr lang="en-US" sz="1800" dirty="0" smtClean="0">
                <a:solidFill>
                  <a:srgbClr val="000066"/>
                </a:solidFill>
                <a:latin typeface="Courier New" pitchFamily="49" charset="0"/>
              </a:rPr>
              <a:t>swap</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smtClean="0">
                <a:solidFill>
                  <a:srgbClr val="000066"/>
                </a:solidFill>
                <a:latin typeface="Courier New" pitchFamily="49" charset="0"/>
              </a:rPr>
              <a:t>  (long </a:t>
            </a:r>
            <a:r>
              <a:rPr lang="en-US" sz="1800" dirty="0">
                <a:solidFill>
                  <a:srgbClr val="000066"/>
                </a:solidFill>
                <a:latin typeface="Courier New" pitchFamily="49" charset="0"/>
              </a:rPr>
              <a:t>*</a:t>
            </a:r>
            <a:r>
              <a:rPr lang="en-US" sz="1800" dirty="0" err="1">
                <a:solidFill>
                  <a:srgbClr val="000066"/>
                </a:solidFill>
                <a:latin typeface="Courier New" pitchFamily="49" charset="0"/>
              </a:rPr>
              <a:t>xp</a:t>
            </a:r>
            <a:r>
              <a:rPr lang="en-US" sz="1800" dirty="0">
                <a:solidFill>
                  <a:srgbClr val="000066"/>
                </a:solidFill>
                <a:latin typeface="Courier New" pitchFamily="49" charset="0"/>
              </a:rPr>
              <a:t>, </a:t>
            </a:r>
            <a:r>
              <a:rPr lang="en-US" sz="1800" dirty="0" smtClean="0">
                <a:solidFill>
                  <a:srgbClr val="000066"/>
                </a:solidFill>
                <a:latin typeface="Courier New" pitchFamily="49" charset="0"/>
              </a:rPr>
              <a:t>long </a:t>
            </a:r>
            <a:r>
              <a:rPr lang="en-US" sz="1800" dirty="0">
                <a:solidFill>
                  <a:srgbClr val="000066"/>
                </a:solidFill>
                <a:latin typeface="Courier New" pitchFamily="49" charset="0"/>
              </a:rPr>
              <a:t>*</a:t>
            </a:r>
            <a:r>
              <a:rPr lang="en-US" sz="1800" dirty="0" err="1">
                <a:solidFill>
                  <a:srgbClr val="000066"/>
                </a:solidFill>
                <a:latin typeface="Courier New" pitchFamily="49" charset="0"/>
              </a:rPr>
              <a:t>yp</a:t>
            </a:r>
            <a:r>
              <a:rPr lang="en-US" sz="1800" dirty="0">
                <a:solidFill>
                  <a:srgbClr val="000066"/>
                </a:solidFill>
                <a:latin typeface="Courier New" pitchFamily="49" charset="0"/>
              </a:rPr>
              <a:t>) </a:t>
            </a:r>
          </a:p>
          <a:p>
            <a:pPr algn="l">
              <a:lnSpc>
                <a:spcPct val="100000"/>
              </a:lnSpc>
              <a:tabLst>
                <a:tab pos="457200" algn="l"/>
                <a:tab pos="1485900" algn="l"/>
              </a:tabLst>
            </a:pPr>
            <a:r>
              <a:rPr lang="en-US" sz="1800" dirty="0">
                <a:solidFill>
                  <a:srgbClr val="000066"/>
                </a:solidFill>
                <a:latin typeface="Courier New" pitchFamily="49" charset="0"/>
              </a:rPr>
              <a:t>{</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smtClean="0">
                <a:solidFill>
                  <a:srgbClr val="000066"/>
                </a:solidFill>
                <a:latin typeface="Courier New" pitchFamily="49" charset="0"/>
              </a:rPr>
              <a:t>long </a:t>
            </a:r>
            <a:r>
              <a:rPr lang="en-US" sz="1800" dirty="0">
                <a:solidFill>
                  <a:srgbClr val="000066"/>
                </a:solidFill>
                <a:latin typeface="Courier New" pitchFamily="49" charset="0"/>
              </a:rPr>
              <a:t>t0 = *</a:t>
            </a:r>
            <a:r>
              <a:rPr lang="en-US" sz="1800" dirty="0" err="1">
                <a:solidFill>
                  <a:srgbClr val="000066"/>
                </a:solidFill>
                <a:latin typeface="Courier New" pitchFamily="49" charset="0"/>
              </a:rPr>
              <a:t>xp</a:t>
            </a:r>
            <a:r>
              <a:rPr lang="en-US" sz="1800" dirty="0">
                <a:solidFill>
                  <a:srgbClr val="000066"/>
                </a:solidFill>
                <a:latin typeface="Courier New" pitchFamily="49" charset="0"/>
              </a:rPr>
              <a:t>;</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smtClean="0">
                <a:solidFill>
                  <a:srgbClr val="000066"/>
                </a:solidFill>
                <a:latin typeface="Courier New" pitchFamily="49" charset="0"/>
              </a:rPr>
              <a:t>long </a:t>
            </a:r>
            <a:r>
              <a:rPr lang="en-US" sz="1800" dirty="0">
                <a:solidFill>
                  <a:srgbClr val="000066"/>
                </a:solidFill>
                <a:latin typeface="Courier New" pitchFamily="49" charset="0"/>
              </a:rPr>
              <a:t>t1 = *</a:t>
            </a:r>
            <a:r>
              <a:rPr lang="en-US" sz="1800" dirty="0" err="1">
                <a:solidFill>
                  <a:srgbClr val="000066"/>
                </a:solidFill>
                <a:latin typeface="Courier New" pitchFamily="49" charset="0"/>
              </a:rPr>
              <a:t>yp</a:t>
            </a:r>
            <a:r>
              <a:rPr lang="en-US" sz="1800" dirty="0">
                <a:solidFill>
                  <a:srgbClr val="000066"/>
                </a:solidFill>
                <a:latin typeface="Courier New" pitchFamily="49" charset="0"/>
              </a:rPr>
              <a:t>;</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err="1">
                <a:solidFill>
                  <a:srgbClr val="000066"/>
                </a:solidFill>
                <a:latin typeface="Courier New" pitchFamily="49" charset="0"/>
              </a:rPr>
              <a:t>xp</a:t>
            </a:r>
            <a:r>
              <a:rPr lang="en-US" sz="1800" dirty="0">
                <a:solidFill>
                  <a:srgbClr val="000066"/>
                </a:solidFill>
                <a:latin typeface="Courier New" pitchFamily="49" charset="0"/>
              </a:rPr>
              <a:t> = t1;</a:t>
            </a:r>
          </a:p>
          <a:p>
            <a:pPr algn="l">
              <a:lnSpc>
                <a:spcPct val="100000"/>
              </a:lnSpc>
              <a:tabLst>
                <a:tab pos="457200" algn="l"/>
                <a:tab pos="1485900" algn="l"/>
              </a:tabLst>
            </a:pPr>
            <a:r>
              <a:rPr lang="en-US" sz="1800" dirty="0">
                <a:solidFill>
                  <a:srgbClr val="000066"/>
                </a:solidFill>
                <a:latin typeface="Courier New" pitchFamily="49" charset="0"/>
              </a:rPr>
              <a:t>  *</a:t>
            </a:r>
            <a:r>
              <a:rPr lang="en-US" sz="1800" dirty="0" err="1">
                <a:solidFill>
                  <a:srgbClr val="000066"/>
                </a:solidFill>
                <a:latin typeface="Courier New" pitchFamily="49" charset="0"/>
              </a:rPr>
              <a:t>yp</a:t>
            </a:r>
            <a:r>
              <a:rPr lang="en-US" sz="1800" dirty="0">
                <a:solidFill>
                  <a:srgbClr val="000066"/>
                </a:solidFill>
                <a:latin typeface="Courier New" pitchFamily="49" charset="0"/>
              </a:rPr>
              <a:t> = t0;</a:t>
            </a:r>
          </a:p>
          <a:p>
            <a:pPr algn="l">
              <a:lnSpc>
                <a:spcPct val="100000"/>
              </a:lnSpc>
              <a:tabLst>
                <a:tab pos="457200" algn="l"/>
                <a:tab pos="1485900" algn="l"/>
              </a:tabLst>
            </a:pPr>
            <a:r>
              <a:rPr lang="en-US" sz="1800" dirty="0">
                <a:solidFill>
                  <a:srgbClr val="000066"/>
                </a:solidFill>
                <a:latin typeface="Courier New" pitchFamily="49" charset="0"/>
              </a:rPr>
              <a:t>}</a:t>
            </a:r>
          </a:p>
        </p:txBody>
      </p:sp>
      <p:sp>
        <p:nvSpPr>
          <p:cNvPr id="160773" name="Text Box 5"/>
          <p:cNvSpPr txBox="1">
            <a:spLocks noChangeArrowheads="1"/>
          </p:cNvSpPr>
          <p:nvPr/>
        </p:nvSpPr>
        <p:spPr bwMode="auto">
          <a:xfrm>
            <a:off x="7090370" y="833735"/>
            <a:ext cx="1279617"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Memory</a:t>
            </a:r>
            <a:endParaRPr lang="en-US" sz="2400" dirty="0">
              <a:solidFill>
                <a:srgbClr val="000066"/>
              </a:solidFill>
              <a:latin typeface="Calibri" pitchFamily="34" charset="0"/>
            </a:endParaRPr>
          </a:p>
        </p:txBody>
      </p:sp>
      <p:sp>
        <p:nvSpPr>
          <p:cNvPr id="160774" name="Text Box 6"/>
          <p:cNvSpPr txBox="1">
            <a:spLocks noChangeArrowheads="1"/>
          </p:cNvSpPr>
          <p:nvPr/>
        </p:nvSpPr>
        <p:spPr bwMode="auto">
          <a:xfrm>
            <a:off x="533400" y="4114800"/>
            <a:ext cx="2438400" cy="1676400"/>
          </a:xfrm>
          <a:prstGeom prst="rect">
            <a:avLst/>
          </a:prstGeom>
          <a:noFill/>
          <a:ln w="25400">
            <a:solidFill>
              <a:schemeClr val="tx1"/>
            </a:solidFill>
            <a:miter lim="800000"/>
            <a:headEnd/>
            <a:tailEnd/>
          </a:ln>
          <a:effectLst/>
        </p:spPr>
        <p:txBody>
          <a:bodyPr/>
          <a:lstStyle/>
          <a:p>
            <a:pPr algn="l">
              <a:lnSpc>
                <a:spcPct val="70000"/>
              </a:lnSpc>
              <a:spcBef>
                <a:spcPct val="50000"/>
              </a:spcBef>
              <a:tabLst>
                <a:tab pos="1206500" algn="l"/>
              </a:tabLst>
            </a:pPr>
            <a:r>
              <a:rPr lang="en-US" sz="1800" dirty="0">
                <a:solidFill>
                  <a:srgbClr val="000066"/>
                </a:solidFill>
                <a:latin typeface="Calibri" pitchFamily="34" charset="0"/>
              </a:rPr>
              <a:t>Register	</a:t>
            </a:r>
            <a:r>
              <a:rPr lang="en-US" sz="1800" dirty="0" smtClean="0">
                <a:solidFill>
                  <a:srgbClr val="000066"/>
                </a:solidFill>
                <a:latin typeface="Calibri" pitchFamily="34" charset="0"/>
              </a:rPr>
              <a:t>Value</a:t>
            </a:r>
            <a:endParaRPr lang="en-US" sz="1800" dirty="0">
              <a:solidFill>
                <a:srgbClr val="000066"/>
              </a:solidFill>
              <a:latin typeface="Calibri" pitchFamily="34" charset="0"/>
            </a:endParaRPr>
          </a:p>
          <a:p>
            <a:pPr algn="l">
              <a:lnSpc>
                <a:spcPct val="70000"/>
              </a:lnSpc>
              <a:spcBef>
                <a:spcPct val="50000"/>
              </a:spcBef>
              <a:tabLst>
                <a:tab pos="1206500" algn="l"/>
              </a:tabLst>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r>
              <a:rPr lang="en-US" sz="1800" dirty="0">
                <a:solidFill>
                  <a:srgbClr val="000066"/>
                </a:solidFill>
                <a:latin typeface="Courier New" pitchFamily="49" charset="0"/>
              </a:rPr>
              <a:t>	</a:t>
            </a:r>
            <a:r>
              <a:rPr lang="en-US" sz="1800" dirty="0" err="1" smtClean="0">
                <a:solidFill>
                  <a:srgbClr val="000066"/>
                </a:solidFill>
                <a:latin typeface="Courier New" pitchFamily="49" charset="0"/>
              </a:rPr>
              <a:t>xp</a:t>
            </a:r>
            <a:endParaRPr lang="en-US" sz="1800" dirty="0">
              <a:solidFill>
                <a:srgbClr val="000066"/>
              </a:solidFill>
              <a:latin typeface="Courier New" pitchFamily="49" charset="0"/>
            </a:endParaRPr>
          </a:p>
          <a:p>
            <a:pPr algn="l">
              <a:lnSpc>
                <a:spcPct val="70000"/>
              </a:lnSpc>
              <a:spcBef>
                <a:spcPct val="50000"/>
              </a:spcBef>
              <a:tabLst>
                <a:tab pos="1206500" algn="l"/>
              </a:tabLst>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r>
              <a:rPr lang="en-US" sz="1800" dirty="0">
                <a:solidFill>
                  <a:srgbClr val="000066"/>
                </a:solidFill>
                <a:latin typeface="Courier New" pitchFamily="49" charset="0"/>
              </a:rPr>
              <a:t>	</a:t>
            </a:r>
            <a:r>
              <a:rPr lang="en-US" sz="1800" dirty="0" err="1" smtClean="0">
                <a:solidFill>
                  <a:srgbClr val="000066"/>
                </a:solidFill>
                <a:latin typeface="Courier New" pitchFamily="49" charset="0"/>
              </a:rPr>
              <a:t>yp</a:t>
            </a:r>
            <a:endParaRPr lang="en-US" sz="1800" dirty="0">
              <a:solidFill>
                <a:srgbClr val="000066"/>
              </a:solidFill>
              <a:latin typeface="Courier New" pitchFamily="49" charset="0"/>
            </a:endParaRPr>
          </a:p>
          <a:p>
            <a:pPr algn="l">
              <a:lnSpc>
                <a:spcPct val="70000"/>
              </a:lnSpc>
              <a:spcBef>
                <a:spcPct val="50000"/>
              </a:spcBef>
              <a:tabLst>
                <a:tab pos="1206500" algn="l"/>
              </a:tabLst>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r>
              <a:rPr lang="en-US" sz="1800" dirty="0">
                <a:solidFill>
                  <a:srgbClr val="000066"/>
                </a:solidFill>
                <a:latin typeface="Courier New" pitchFamily="49" charset="0"/>
              </a:rPr>
              <a:t>	</a:t>
            </a:r>
            <a:r>
              <a:rPr lang="en-US" sz="1800" dirty="0" smtClean="0">
                <a:solidFill>
                  <a:srgbClr val="000066"/>
                </a:solidFill>
                <a:latin typeface="Courier New" pitchFamily="49" charset="0"/>
              </a:rPr>
              <a:t>t0</a:t>
            </a:r>
            <a:endParaRPr lang="en-US" sz="1800" dirty="0">
              <a:solidFill>
                <a:srgbClr val="000066"/>
              </a:solidFill>
              <a:latin typeface="Courier New" pitchFamily="49" charset="0"/>
            </a:endParaRPr>
          </a:p>
          <a:p>
            <a:pPr algn="l">
              <a:lnSpc>
                <a:spcPct val="70000"/>
              </a:lnSpc>
              <a:spcBef>
                <a:spcPct val="50000"/>
              </a:spcBef>
              <a:tabLst>
                <a:tab pos="1206500" algn="l"/>
              </a:tabLst>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r>
              <a:rPr lang="en-US" sz="1800" dirty="0">
                <a:solidFill>
                  <a:srgbClr val="000066"/>
                </a:solidFill>
                <a:latin typeface="Courier New" pitchFamily="49" charset="0"/>
              </a:rPr>
              <a:t>	</a:t>
            </a:r>
            <a:r>
              <a:rPr lang="en-US" sz="1800" dirty="0" smtClean="0">
                <a:solidFill>
                  <a:srgbClr val="000066"/>
                </a:solidFill>
                <a:latin typeface="Courier New" pitchFamily="49" charset="0"/>
              </a:rPr>
              <a:t>t1</a:t>
            </a:r>
            <a:endParaRPr lang="en-US" sz="1800" dirty="0">
              <a:solidFill>
                <a:srgbClr val="000066"/>
              </a:solidFill>
              <a:latin typeface="Courier New" pitchFamily="49" charset="0"/>
            </a:endParaRPr>
          </a:p>
        </p:txBody>
      </p:sp>
      <p:sp>
        <p:nvSpPr>
          <p:cNvPr id="27" name="Rectangle 4"/>
          <p:cNvSpPr>
            <a:spLocks noChangeArrowheads="1"/>
          </p:cNvSpPr>
          <p:nvPr/>
        </p:nvSpPr>
        <p:spPr bwMode="auto">
          <a:xfrm>
            <a:off x="3048000" y="4800600"/>
            <a:ext cx="58674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movq    (%rdi), %</a:t>
            </a:r>
            <a:r>
              <a:rPr lang="ro-RO" sz="1800" dirty="0" smtClean="0">
                <a:solidFill>
                  <a:srgbClr val="000066"/>
                </a:solidFill>
                <a:latin typeface="Courier New" pitchFamily="49" charset="0"/>
              </a:rPr>
              <a:t>rax  # t0 = *xp  </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(%rsi), %</a:t>
            </a:r>
            <a:r>
              <a:rPr lang="ro-RO" sz="1800" dirty="0" smtClean="0">
                <a:solidFill>
                  <a:srgbClr val="000066"/>
                </a:solidFill>
                <a:latin typeface="Courier New" pitchFamily="49" charset="0"/>
              </a:rPr>
              <a:t>rdx  # t1 = *yp</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%rdx, (%rdi</a:t>
            </a:r>
            <a:r>
              <a:rPr lang="ro-RO" sz="1800" dirty="0" smtClean="0">
                <a:solidFill>
                  <a:srgbClr val="000066"/>
                </a:solidFill>
                <a:latin typeface="Courier New" pitchFamily="49" charset="0"/>
              </a:rPr>
              <a:t>)  # *xp = t1</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%rax, (%rsi</a:t>
            </a:r>
            <a:r>
              <a:rPr lang="ro-RO" sz="1800" dirty="0" smtClean="0">
                <a:solidFill>
                  <a:srgbClr val="000066"/>
                </a:solidFill>
                <a:latin typeface="Courier New" pitchFamily="49" charset="0"/>
              </a:rPr>
              <a:t>)  # *yp = t0</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sp>
        <p:nvSpPr>
          <p:cNvPr id="28" name="Text Box 5"/>
          <p:cNvSpPr txBox="1">
            <a:spLocks noChangeArrowheads="1"/>
          </p:cNvSpPr>
          <p:nvPr/>
        </p:nvSpPr>
        <p:spPr bwMode="auto">
          <a:xfrm>
            <a:off x="4516399" y="1219200"/>
            <a:ext cx="1351001"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Registers</a:t>
            </a:r>
            <a:endParaRPr lang="en-US" sz="2400" dirty="0">
              <a:solidFill>
                <a:srgbClr val="000066"/>
              </a:solidFill>
              <a:latin typeface="Calibri" pitchFamily="34" charset="0"/>
            </a:endParaRPr>
          </a:p>
        </p:txBody>
      </p:sp>
      <p:cxnSp>
        <p:nvCxnSpPr>
          <p:cNvPr id="3" name="Straight Arrow Connector 2"/>
          <p:cNvCxnSpPr>
            <a:endCxn id="34" idx="1"/>
          </p:cNvCxnSpPr>
          <p:nvPr/>
        </p:nvCxnSpPr>
        <p:spPr bwMode="auto">
          <a:xfrm flipV="1">
            <a:off x="5715000" y="1647175"/>
            <a:ext cx="1466178" cy="334025"/>
          </a:xfrm>
          <a:prstGeom prst="straightConnector1">
            <a:avLst/>
          </a:prstGeom>
          <a:noFill/>
          <a:ln w="25400" cap="flat" cmpd="sng" algn="ctr">
            <a:solidFill>
              <a:srgbClr val="CC0000"/>
            </a:solidFill>
            <a:prstDash val="solid"/>
            <a:round/>
            <a:headEnd type="none" w="med" len="med"/>
            <a:tailEnd type="arrow"/>
          </a:ln>
          <a:effectLst/>
        </p:spPr>
      </p:cxnSp>
      <p:cxnSp>
        <p:nvCxnSpPr>
          <p:cNvPr id="29" name="Straight Arrow Connector 28"/>
          <p:cNvCxnSpPr/>
          <p:nvPr/>
        </p:nvCxnSpPr>
        <p:spPr bwMode="auto">
          <a:xfrm>
            <a:off x="5715000" y="2438400"/>
            <a:ext cx="1451237" cy="685800"/>
          </a:xfrm>
          <a:prstGeom prst="straightConnector1">
            <a:avLst/>
          </a:prstGeom>
          <a:noFill/>
          <a:ln w="25400" cap="flat" cmpd="sng" algn="ctr">
            <a:solidFill>
              <a:srgbClr val="CC0000"/>
            </a:solidFill>
            <a:prstDash val="solid"/>
            <a:round/>
            <a:headEnd type="none" w="med" len="med"/>
            <a:tailEnd type="arrow"/>
          </a:ln>
          <a:effectLst/>
        </p:spPr>
      </p:cxnSp>
      <p:sp>
        <p:nvSpPr>
          <p:cNvPr id="5" name="Oval 4"/>
          <p:cNvSpPr/>
          <p:nvPr/>
        </p:nvSpPr>
        <p:spPr bwMode="auto">
          <a:xfrm>
            <a:off x="5638800" y="1905000"/>
            <a:ext cx="152400" cy="152400"/>
          </a:xfrm>
          <a:prstGeom prst="ellipse">
            <a:avLst/>
          </a:prstGeom>
          <a:solidFill>
            <a:srgbClr val="FF0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nSpc>
                <a:spcPct val="100000"/>
              </a:lnSpc>
            </a:pPr>
            <a:endParaRPr lang="en-US" dirty="0" smtClean="0">
              <a:solidFill>
                <a:srgbClr val="000066"/>
              </a:solidFill>
              <a:latin typeface="Calibri" pitchFamily="34" charset="0"/>
            </a:endParaRPr>
          </a:p>
        </p:txBody>
      </p:sp>
      <p:sp>
        <p:nvSpPr>
          <p:cNvPr id="33" name="Oval 32"/>
          <p:cNvSpPr/>
          <p:nvPr/>
        </p:nvSpPr>
        <p:spPr bwMode="auto">
          <a:xfrm>
            <a:off x="5638800" y="2362200"/>
            <a:ext cx="152400" cy="152400"/>
          </a:xfrm>
          <a:prstGeom prst="ellipse">
            <a:avLst/>
          </a:prstGeom>
          <a:solidFill>
            <a:srgbClr val="FF0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nSpc>
                <a:spcPct val="100000"/>
              </a:lnSpc>
            </a:pPr>
            <a:endParaRPr lang="en-US" dirty="0" smtClean="0">
              <a:solidFill>
                <a:srgbClr val="000066"/>
              </a:solidFill>
              <a:latin typeface="Calibri" pitchFamily="34" charset="0"/>
            </a:endParaRPr>
          </a:p>
        </p:txBody>
      </p:sp>
      <p:grpSp>
        <p:nvGrpSpPr>
          <p:cNvPr id="6" name="Group 5"/>
          <p:cNvGrpSpPr/>
          <p:nvPr/>
        </p:nvGrpSpPr>
        <p:grpSpPr>
          <a:xfrm>
            <a:off x="7181178" y="1456675"/>
            <a:ext cx="1066800" cy="1905000"/>
            <a:chOff x="7181178" y="1456675"/>
            <a:chExt cx="1066800" cy="1905000"/>
          </a:xfrm>
        </p:grpSpPr>
        <p:sp>
          <p:nvSpPr>
            <p:cNvPr id="34" name="Rectangle 8"/>
            <p:cNvSpPr>
              <a:spLocks noChangeArrowheads="1"/>
            </p:cNvSpPr>
            <p:nvPr/>
          </p:nvSpPr>
          <p:spPr bwMode="auto">
            <a:xfrm>
              <a:off x="7181178" y="1456675"/>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solidFill>
                  <a:srgbClr val="000066"/>
                </a:solidFill>
                <a:latin typeface="Courier New" pitchFamily="49" charset="0"/>
              </a:endParaRPr>
            </a:p>
          </p:txBody>
        </p:sp>
        <p:sp>
          <p:nvSpPr>
            <p:cNvPr id="35" name="Rectangle 9"/>
            <p:cNvSpPr>
              <a:spLocks noChangeArrowheads="1"/>
            </p:cNvSpPr>
            <p:nvPr/>
          </p:nvSpPr>
          <p:spPr bwMode="auto">
            <a:xfrm>
              <a:off x="7181178" y="1837675"/>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solidFill>
                  <a:srgbClr val="000066"/>
                </a:solidFill>
                <a:latin typeface="Courier New" pitchFamily="49" charset="0"/>
              </a:endParaRPr>
            </a:p>
          </p:txBody>
        </p:sp>
        <p:sp>
          <p:nvSpPr>
            <p:cNvPr id="36" name="Rectangle 10"/>
            <p:cNvSpPr>
              <a:spLocks noChangeArrowheads="1"/>
            </p:cNvSpPr>
            <p:nvPr/>
          </p:nvSpPr>
          <p:spPr bwMode="auto">
            <a:xfrm>
              <a:off x="7181178" y="2218675"/>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solidFill>
                  <a:srgbClr val="000066"/>
                </a:solidFill>
                <a:latin typeface="Calibri" pitchFamily="34" charset="0"/>
              </a:endParaRPr>
            </a:p>
          </p:txBody>
        </p:sp>
        <p:sp>
          <p:nvSpPr>
            <p:cNvPr id="37" name="Rectangle 11"/>
            <p:cNvSpPr>
              <a:spLocks noChangeArrowheads="1"/>
            </p:cNvSpPr>
            <p:nvPr/>
          </p:nvSpPr>
          <p:spPr bwMode="auto">
            <a:xfrm>
              <a:off x="7181178" y="2599675"/>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solidFill>
                  <a:srgbClr val="000066"/>
                </a:solidFill>
                <a:latin typeface="Calibri" pitchFamily="34" charset="0"/>
              </a:endParaRPr>
            </a:p>
          </p:txBody>
        </p:sp>
        <p:sp>
          <p:nvSpPr>
            <p:cNvPr id="38" name="Rectangle 20"/>
            <p:cNvSpPr>
              <a:spLocks noChangeArrowheads="1"/>
            </p:cNvSpPr>
            <p:nvPr/>
          </p:nvSpPr>
          <p:spPr bwMode="auto">
            <a:xfrm>
              <a:off x="7181178" y="2980675"/>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nSpc>
                  <a:spcPct val="100000"/>
                </a:lnSpc>
              </a:pPr>
              <a:endParaRPr lang="en-US" sz="1800" dirty="0">
                <a:solidFill>
                  <a:srgbClr val="000066"/>
                </a:solidFill>
                <a:latin typeface="Calibri" pitchFamily="34" charset="0"/>
              </a:endParaRPr>
            </a:p>
          </p:txBody>
        </p:sp>
      </p:grpSp>
    </p:spTree>
    <p:extLst>
      <p:ext uri="{BB962C8B-B14F-4D97-AF65-F5344CB8AC3E}">
        <p14:creationId xmlns:p14="http://schemas.microsoft.com/office/powerpoint/2010/main" val="30211649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Example: Left Shifting &lt;&lt;</a:t>
            </a:r>
            <a:endParaRPr lang="en-US" dirty="0"/>
          </a:p>
        </p:txBody>
      </p:sp>
      <p:sp>
        <p:nvSpPr>
          <p:cNvPr id="3" name="Content Placeholder 2"/>
          <p:cNvSpPr>
            <a:spLocks noGrp="1"/>
          </p:cNvSpPr>
          <p:nvPr>
            <p:ph idx="1"/>
          </p:nvPr>
        </p:nvSpPr>
        <p:spPr/>
        <p:txBody>
          <a:bodyPr/>
          <a:lstStyle/>
          <a:p>
            <a:pPr>
              <a:defRPr/>
            </a:pPr>
            <a:r>
              <a:rPr lang="en-US" b="0" dirty="0" err="1">
                <a:latin typeface="Courier"/>
                <a:ea typeface="ＭＳ Ｐゴシック" charset="0"/>
                <a:cs typeface="Courier"/>
              </a:rPr>
              <a:t>s</a:t>
            </a:r>
            <a:r>
              <a:rPr lang="en-US" b="0" dirty="0" err="1" smtClean="0">
                <a:latin typeface="Courier"/>
                <a:ea typeface="ＭＳ Ｐゴシック" charset="0"/>
                <a:cs typeface="Courier"/>
              </a:rPr>
              <a:t>hl</a:t>
            </a:r>
            <a:r>
              <a:rPr lang="en-US" dirty="0" smtClean="0">
                <a:latin typeface="Helvetica" charset="0"/>
                <a:ea typeface="ＭＳ Ｐゴシック" charset="0"/>
                <a:cs typeface="ＭＳ Ｐゴシック" charset="0"/>
              </a:rPr>
              <a:t> or </a:t>
            </a:r>
            <a:r>
              <a:rPr lang="en-US" b="0" dirty="0" err="1" smtClean="0">
                <a:latin typeface="Courier"/>
                <a:ea typeface="ＭＳ Ｐゴシック" charset="0"/>
                <a:cs typeface="Courier"/>
              </a:rPr>
              <a:t>sal</a:t>
            </a:r>
            <a:endParaRPr lang="en-US" b="0" dirty="0" smtClean="0">
              <a:latin typeface="Courier"/>
              <a:ea typeface="ＭＳ Ｐゴシック" charset="0"/>
              <a:cs typeface="Courier"/>
            </a:endParaRPr>
          </a:p>
          <a:p>
            <a:pPr>
              <a:defRPr/>
            </a:pPr>
            <a:r>
              <a:rPr lang="en-US" dirty="0" smtClean="0">
                <a:latin typeface="Helvetica" charset="0"/>
                <a:ea typeface="ＭＳ Ｐゴシック" charset="0"/>
                <a:cs typeface="ＭＳ Ｐゴシック" charset="0"/>
              </a:rPr>
              <a:t>How are condition flags set?</a:t>
            </a:r>
          </a:p>
          <a:p>
            <a:pPr lvl="1">
              <a:defRPr/>
            </a:pPr>
            <a:r>
              <a:rPr lang="en-US" dirty="0" err="1" smtClean="0">
                <a:latin typeface="Helvetica" charset="0"/>
                <a:ea typeface="ＭＳ Ｐゴシック" charset="0"/>
              </a:rPr>
              <a:t>shl</a:t>
            </a:r>
            <a:r>
              <a:rPr lang="en-US" dirty="0" smtClean="0">
                <a:latin typeface="Helvetica" charset="0"/>
                <a:ea typeface="ＭＳ Ｐゴシック" charset="0"/>
              </a:rPr>
              <a:t>/</a:t>
            </a:r>
            <a:r>
              <a:rPr lang="en-US" dirty="0" err="1" smtClean="0">
                <a:latin typeface="Helvetica" charset="0"/>
                <a:ea typeface="ＭＳ Ｐゴシック" charset="0"/>
              </a:rPr>
              <a:t>sal</a:t>
            </a:r>
            <a:r>
              <a:rPr lang="en-US" dirty="0" smtClean="0">
                <a:latin typeface="Helvetica" charset="0"/>
                <a:ea typeface="ＭＳ Ｐゴシック" charset="0"/>
              </a:rPr>
              <a:t> sets carry flag to last shifted out bit.  </a:t>
            </a:r>
          </a:p>
          <a:p>
            <a:pPr lvl="2">
              <a:defRPr/>
            </a:pPr>
            <a:r>
              <a:rPr lang="en-US" sz="2000" dirty="0" smtClean="0">
                <a:latin typeface="Helvetica" charset="0"/>
                <a:ea typeface="ＭＳ Ｐゴシック" charset="0"/>
              </a:rPr>
              <a:t>For unsigned, if CF=1, then overflow occurred. </a:t>
            </a:r>
          </a:p>
          <a:p>
            <a:pPr lvl="1">
              <a:defRPr/>
            </a:pPr>
            <a:r>
              <a:rPr lang="en-US" dirty="0" smtClean="0">
                <a:latin typeface="Helvetica" charset="0"/>
                <a:ea typeface="ＭＳ Ｐゴシック" charset="0"/>
              </a:rPr>
              <a:t>for overflow flag OF,</a:t>
            </a:r>
          </a:p>
          <a:p>
            <a:pPr lvl="2">
              <a:defRPr/>
            </a:pPr>
            <a:r>
              <a:rPr lang="en-US" sz="2000" dirty="0" smtClean="0">
                <a:latin typeface="Helvetica" charset="0"/>
                <a:ea typeface="ＭＳ Ｐゴシック" charset="0"/>
              </a:rPr>
              <a:t>if shift by one</a:t>
            </a:r>
            <a:r>
              <a:rPr lang="en-US" sz="2000" dirty="0">
                <a:latin typeface="Helvetica" charset="0"/>
                <a:ea typeface="ＭＳ Ｐゴシック" charset="0"/>
              </a:rPr>
              <a:t>,</a:t>
            </a:r>
            <a:r>
              <a:rPr lang="en-US" sz="2000" dirty="0" smtClean="0">
                <a:latin typeface="Helvetica" charset="0"/>
                <a:ea typeface="ＭＳ Ｐゴシック" charset="0"/>
              </a:rPr>
              <a:t> </a:t>
            </a:r>
          </a:p>
          <a:p>
            <a:pPr lvl="3">
              <a:defRPr/>
            </a:pPr>
            <a:r>
              <a:rPr lang="en-US" dirty="0" smtClean="0">
                <a:latin typeface="Helvetica" charset="0"/>
                <a:ea typeface="ＭＳ Ｐゴシック" charset="0"/>
              </a:rPr>
              <a:t>if CF &amp; </a:t>
            </a:r>
            <a:r>
              <a:rPr lang="en-US" dirty="0" err="1" smtClean="0">
                <a:latin typeface="Helvetica" charset="0"/>
                <a:ea typeface="ＭＳ Ｐゴシック" charset="0"/>
              </a:rPr>
              <a:t>MSbit</a:t>
            </a:r>
            <a:r>
              <a:rPr lang="en-US" dirty="0" smtClean="0">
                <a:latin typeface="Helvetica" charset="0"/>
                <a:ea typeface="ＭＳ Ｐゴシック" charset="0"/>
              </a:rPr>
              <a:t> identical after shift, OF = 0</a:t>
            </a:r>
          </a:p>
          <a:p>
            <a:pPr lvl="3">
              <a:defRPr/>
            </a:pPr>
            <a:r>
              <a:rPr lang="en-US" dirty="0" smtClean="0">
                <a:latin typeface="Helvetica" charset="0"/>
                <a:ea typeface="ＭＳ Ｐゴシック" charset="0"/>
              </a:rPr>
              <a:t>else OF = 1 (MS bit changes from 1-&gt;0 or 0-&gt;1),</a:t>
            </a:r>
          </a:p>
          <a:p>
            <a:pPr marL="1371600" lvl="3" indent="0">
              <a:buFontTx/>
              <a:buNone/>
              <a:defRPr/>
            </a:pPr>
            <a:r>
              <a:rPr lang="en-US" dirty="0" smtClean="0">
                <a:latin typeface="Helvetica" charset="0"/>
                <a:ea typeface="ＭＳ Ｐゴシック" charset="0"/>
              </a:rPr>
              <a:t>i.e. OF = CF ^ </a:t>
            </a:r>
            <a:r>
              <a:rPr lang="en-US" dirty="0" err="1" smtClean="0">
                <a:latin typeface="Helvetica" charset="0"/>
                <a:ea typeface="ＭＳ Ｐゴシック" charset="0"/>
              </a:rPr>
              <a:t>MSbit</a:t>
            </a:r>
            <a:endParaRPr lang="en-US" dirty="0" smtClean="0">
              <a:latin typeface="Helvetica" charset="0"/>
              <a:ea typeface="ＭＳ Ｐゴシック" charset="0"/>
            </a:endParaRPr>
          </a:p>
          <a:p>
            <a:pPr lvl="2">
              <a:defRPr/>
            </a:pPr>
            <a:r>
              <a:rPr lang="en-US" sz="2000" dirty="0">
                <a:latin typeface="Helvetica" charset="0"/>
                <a:ea typeface="ＭＳ Ｐゴシック" charset="0"/>
              </a:rPr>
              <a:t>e</a:t>
            </a:r>
            <a:r>
              <a:rPr lang="en-US" sz="2000" dirty="0" smtClean="0">
                <a:latin typeface="Helvetica" charset="0"/>
                <a:ea typeface="ＭＳ Ｐゴシック" charset="0"/>
              </a:rPr>
              <a:t>lse if shift by &gt; 1, OF undefined.</a:t>
            </a:r>
          </a:p>
          <a:p>
            <a:pPr lvl="2">
              <a:defRPr/>
            </a:pPr>
            <a:r>
              <a:rPr lang="en-US" sz="2000" dirty="0" smtClean="0">
                <a:latin typeface="Helvetica" charset="0"/>
                <a:ea typeface="ＭＳ Ｐゴシック" charset="0"/>
              </a:rPr>
              <a:t>For signed, if OF=1, then overflow occurred.</a:t>
            </a:r>
          </a:p>
          <a:p>
            <a:pPr>
              <a:defRPr/>
            </a:pPr>
            <a:endParaRPr lang="en-US" dirty="0"/>
          </a:p>
        </p:txBody>
      </p:sp>
    </p:spTree>
    <p:extLst>
      <p:ext uri="{BB962C8B-B14F-4D97-AF65-F5344CB8AC3E}">
        <p14:creationId xmlns:p14="http://schemas.microsoft.com/office/powerpoint/2010/main" val="25051288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dissolve">
                                      <p:cBhvr>
                                        <p:cTn id="46" dur="500"/>
                                        <p:tgtEl>
                                          <p:spTgt spid="3">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dissolv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Conditional Move Example</a:t>
            </a:r>
          </a:p>
        </p:txBody>
      </p:sp>
      <p:sp>
        <p:nvSpPr>
          <p:cNvPr id="267267" name="Rectangle 3"/>
          <p:cNvSpPr>
            <a:spLocks noGrp="1" noChangeArrowheads="1"/>
          </p:cNvSpPr>
          <p:nvPr>
            <p:ph type="body" idx="1"/>
          </p:nvPr>
        </p:nvSpPr>
        <p:spPr>
          <a:xfrm>
            <a:off x="455613" y="1371600"/>
            <a:ext cx="8307387" cy="1600200"/>
          </a:xfrm>
        </p:spPr>
        <p:txBody>
          <a:bodyPr/>
          <a:lstStyle/>
          <a:p>
            <a:pPr>
              <a:defRPr/>
            </a:pPr>
            <a:r>
              <a:rPr lang="en-US" sz="2000">
                <a:latin typeface="Helvetica" charset="0"/>
                <a:ea typeface="ＭＳ Ｐゴシック" charset="0"/>
                <a:cs typeface="ＭＳ Ｐゴシック" charset="0"/>
              </a:rPr>
              <a:t>Rewrite the absdiff example using conditional moves instead of conditional branching</a:t>
            </a:r>
          </a:p>
        </p:txBody>
      </p:sp>
      <p:sp>
        <p:nvSpPr>
          <p:cNvPr id="91139" name="Rectangle 5"/>
          <p:cNvSpPr>
            <a:spLocks noChangeArrowheads="1"/>
          </p:cNvSpPr>
          <p:nvPr/>
        </p:nvSpPr>
        <p:spPr bwMode="auto">
          <a:xfrm>
            <a:off x="3886200" y="2133600"/>
            <a:ext cx="5181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225425" algn="l"/>
                <a:tab pos="1311275" algn="l"/>
                <a:tab pos="2968625" algn="l"/>
              </a:tabLst>
            </a:pPr>
            <a:r>
              <a:rPr lang="en-US" sz="1800">
                <a:solidFill>
                  <a:srgbClr val="000066"/>
                </a:solidFill>
                <a:latin typeface="Courier New" charset="0"/>
              </a:rPr>
              <a:t>absdiff: # x in %edi, y in %esi</a:t>
            </a:r>
          </a:p>
          <a:p>
            <a:pPr algn="l">
              <a:lnSpc>
                <a:spcPct val="100000"/>
              </a:lnSpc>
              <a:tabLst>
                <a:tab pos="225425" algn="l"/>
                <a:tab pos="1311275" algn="l"/>
                <a:tab pos="2968625" algn="l"/>
              </a:tabLst>
            </a:pPr>
            <a:r>
              <a:rPr lang="en-US" sz="1800">
                <a:solidFill>
                  <a:srgbClr val="000066"/>
                </a:solidFill>
                <a:latin typeface="Courier New" charset="0"/>
              </a:rPr>
              <a:t>	movl   %edi, %eax  # eax = x</a:t>
            </a:r>
          </a:p>
          <a:p>
            <a:pPr algn="l">
              <a:lnSpc>
                <a:spcPct val="100000"/>
              </a:lnSpc>
              <a:tabLst>
                <a:tab pos="225425" algn="l"/>
                <a:tab pos="1311275" algn="l"/>
                <a:tab pos="2968625" algn="l"/>
              </a:tabLst>
            </a:pPr>
            <a:r>
              <a:rPr lang="en-US" sz="1800">
                <a:solidFill>
                  <a:srgbClr val="000066"/>
                </a:solidFill>
                <a:latin typeface="Courier New" charset="0"/>
              </a:rPr>
              <a:t>	movl   %esi, %edx  # edx = y</a:t>
            </a:r>
          </a:p>
          <a:p>
            <a:pPr algn="l">
              <a:lnSpc>
                <a:spcPct val="100000"/>
              </a:lnSpc>
              <a:tabLst>
                <a:tab pos="225425" algn="l"/>
                <a:tab pos="1311275" algn="l"/>
                <a:tab pos="2968625" algn="l"/>
              </a:tabLst>
            </a:pPr>
            <a:r>
              <a:rPr lang="en-US" sz="1800">
                <a:solidFill>
                  <a:srgbClr val="000066"/>
                </a:solidFill>
                <a:latin typeface="Courier New" charset="0"/>
              </a:rPr>
              <a:t>	subl   %esi, %eax  # eax = x-y</a:t>
            </a:r>
          </a:p>
          <a:p>
            <a:pPr algn="l">
              <a:lnSpc>
                <a:spcPct val="100000"/>
              </a:lnSpc>
              <a:tabLst>
                <a:tab pos="225425" algn="l"/>
                <a:tab pos="1311275" algn="l"/>
                <a:tab pos="2968625" algn="l"/>
              </a:tabLst>
            </a:pPr>
            <a:r>
              <a:rPr lang="en-US" sz="1800">
                <a:solidFill>
                  <a:srgbClr val="000066"/>
                </a:solidFill>
                <a:latin typeface="Courier New" charset="0"/>
              </a:rPr>
              <a:t>	subl   %edi, %edx  # edx = y-x</a:t>
            </a:r>
          </a:p>
          <a:p>
            <a:pPr algn="l">
              <a:lnSpc>
                <a:spcPct val="100000"/>
              </a:lnSpc>
              <a:tabLst>
                <a:tab pos="225425" algn="l"/>
                <a:tab pos="1311275" algn="l"/>
                <a:tab pos="2968625" algn="l"/>
              </a:tabLst>
            </a:pPr>
            <a:r>
              <a:rPr lang="en-US" sz="1800">
                <a:solidFill>
                  <a:srgbClr val="000066"/>
                </a:solidFill>
                <a:latin typeface="Courier New" charset="0"/>
              </a:rPr>
              <a:t>	cmpl   %esi, %edi  # x&lt;y?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FF1A1A"/>
                </a:solidFill>
                <a:latin typeface="Courier New" charset="0"/>
              </a:rPr>
              <a:t>cmovl  %edx, %eax  # eax=edx if &lt;=</a:t>
            </a:r>
          </a:p>
          <a:p>
            <a:pPr algn="l">
              <a:lnSpc>
                <a:spcPct val="100000"/>
              </a:lnSpc>
              <a:tabLst>
                <a:tab pos="225425" algn="l"/>
                <a:tab pos="1311275" algn="l"/>
                <a:tab pos="2968625" algn="l"/>
              </a:tabLst>
            </a:pPr>
            <a:r>
              <a:rPr lang="en-US" sz="1800">
                <a:solidFill>
                  <a:srgbClr val="000066"/>
                </a:solidFill>
                <a:latin typeface="Courier New" charset="0"/>
              </a:rPr>
              <a:t>	ret</a:t>
            </a:r>
          </a:p>
        </p:txBody>
      </p:sp>
      <p:sp>
        <p:nvSpPr>
          <p:cNvPr id="91140" name="Rectangle 6"/>
          <p:cNvSpPr>
            <a:spLocks noChangeArrowheads="1"/>
          </p:cNvSpPr>
          <p:nvPr/>
        </p:nvSpPr>
        <p:spPr bwMode="auto">
          <a:xfrm>
            <a:off x="457200" y="2133600"/>
            <a:ext cx="3124200" cy="3136900"/>
          </a:xfrm>
          <a:prstGeom prst="rect">
            <a:avLst/>
          </a:prstGeom>
          <a:solidFill>
            <a:srgbClr val="F6F5BD"/>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absdiff(</a:t>
            </a:r>
          </a:p>
          <a:p>
            <a:pPr algn="l">
              <a:lnSpc>
                <a:spcPct val="100000"/>
              </a:lnSpc>
            </a:pPr>
            <a:r>
              <a:rPr lang="en-US" sz="1800">
                <a:solidFill>
                  <a:srgbClr val="000066"/>
                </a:solidFill>
                <a:latin typeface="Courier New" charset="0"/>
              </a:rPr>
              <a:t>    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result;</a:t>
            </a:r>
          </a:p>
          <a:p>
            <a:pPr algn="l">
              <a:lnSpc>
                <a:spcPct val="100000"/>
              </a:lnSpc>
            </a:pPr>
            <a:r>
              <a:rPr lang="en-US" sz="1800">
                <a:solidFill>
                  <a:srgbClr val="000066"/>
                </a:solidFill>
                <a:latin typeface="Courier New" charset="0"/>
              </a:rPr>
              <a:t>    if (x &gt; y) {</a:t>
            </a:r>
          </a:p>
          <a:p>
            <a:pPr algn="l">
              <a:lnSpc>
                <a:spcPct val="100000"/>
              </a:lnSpc>
            </a:pPr>
            <a:r>
              <a:rPr lang="en-US" sz="1800">
                <a:solidFill>
                  <a:srgbClr val="000066"/>
                </a:solidFill>
                <a:latin typeface="Courier New" charset="0"/>
              </a:rPr>
              <a:t>        result = x-y;</a:t>
            </a:r>
          </a:p>
          <a:p>
            <a:pPr algn="l">
              <a:lnSpc>
                <a:spcPct val="100000"/>
              </a:lnSpc>
            </a:pPr>
            <a:r>
              <a:rPr lang="en-US" sz="1800">
                <a:solidFill>
                  <a:srgbClr val="000066"/>
                </a:solidFill>
                <a:latin typeface="Courier New" charset="0"/>
              </a:rPr>
              <a:t>    } else {</a:t>
            </a:r>
          </a:p>
          <a:p>
            <a:pPr algn="l">
              <a:lnSpc>
                <a:spcPct val="100000"/>
              </a:lnSpc>
            </a:pPr>
            <a:r>
              <a:rPr lang="en-US" sz="1800">
                <a:solidFill>
                  <a:srgbClr val="000066"/>
                </a:solidFill>
                <a:latin typeface="Courier New" charset="0"/>
              </a:rPr>
              <a:t>        result = y-x;</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return result;</a:t>
            </a:r>
          </a:p>
          <a:p>
            <a:pPr algn="l">
              <a:lnSpc>
                <a:spcPct val="100000"/>
              </a:lnSpc>
            </a:pPr>
            <a:r>
              <a:rPr lang="en-US" sz="1800">
                <a:solidFill>
                  <a:srgbClr val="000066"/>
                </a:solidFill>
                <a:latin typeface="Courier New" charset="0"/>
              </a:rPr>
              <a:t>}</a:t>
            </a:r>
          </a:p>
        </p:txBody>
      </p:sp>
      <p:sp>
        <p:nvSpPr>
          <p:cNvPr id="8" name="Rectangle 3"/>
          <p:cNvSpPr txBox="1">
            <a:spLocks noChangeArrowheads="1"/>
          </p:cNvSpPr>
          <p:nvPr/>
        </p:nvSpPr>
        <p:spPr bwMode="auto">
          <a:xfrm>
            <a:off x="457200" y="5486400"/>
            <a:ext cx="8307388" cy="114300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95000"/>
              </a:lnSpc>
              <a:spcBef>
                <a:spcPct val="50000"/>
              </a:spcBef>
              <a:buClr>
                <a:srgbClr val="660033"/>
              </a:buClr>
              <a:buFont typeface="Wingdings" charset="0"/>
              <a:buChar char="•"/>
              <a:defRPr/>
            </a:pPr>
            <a:r>
              <a:rPr lang="en-US" sz="2000" smtClean="0">
                <a:solidFill>
                  <a:srgbClr val="003300"/>
                </a:solidFill>
                <a:effectLst>
                  <a:outerShdw blurRad="38100" dist="38100" dir="2700000" algn="tl">
                    <a:srgbClr val="DDDDDD"/>
                  </a:outerShdw>
                </a:effectLst>
              </a:rPr>
              <a:t>Note how the control flow is much easier to predict than all the jumping around with labels, e.g. </a:t>
            </a:r>
            <a:r>
              <a:rPr lang="en-US" sz="2000" b="0" smtClean="0">
                <a:solidFill>
                  <a:srgbClr val="003300"/>
                </a:solidFill>
                <a:effectLst>
                  <a:outerShdw blurRad="38100" dist="38100" dir="2700000" algn="tl">
                    <a:srgbClr val="DDDDDD"/>
                  </a:outerShdw>
                </a:effectLst>
                <a:latin typeface="Courier" charset="0"/>
                <a:cs typeface="Courier" charset="0"/>
              </a:rPr>
              <a:t>jle</a:t>
            </a:r>
            <a:r>
              <a:rPr lang="en-US" sz="2000" smtClean="0">
                <a:solidFill>
                  <a:srgbClr val="003300"/>
                </a:solidFill>
                <a:effectLst>
                  <a:outerShdw blurRad="38100" dist="38100" dir="2700000" algn="tl">
                    <a:srgbClr val="DDDDDD"/>
                  </a:outerShdw>
                </a:effectLst>
              </a:rPr>
              <a:t>, in the conditionally branched version of absdiff</a:t>
            </a:r>
          </a:p>
        </p:txBody>
      </p:sp>
    </p:spTree>
    <p:extLst>
      <p:ext uri="{BB962C8B-B14F-4D97-AF65-F5344CB8AC3E}">
        <p14:creationId xmlns:p14="http://schemas.microsoft.com/office/powerpoint/2010/main" val="10163397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Conditional Move Example</a:t>
            </a:r>
          </a:p>
        </p:txBody>
      </p:sp>
      <p:sp>
        <p:nvSpPr>
          <p:cNvPr id="93186" name="Rectangle 6"/>
          <p:cNvSpPr>
            <a:spLocks noChangeArrowheads="1"/>
          </p:cNvSpPr>
          <p:nvPr/>
        </p:nvSpPr>
        <p:spPr bwMode="auto">
          <a:xfrm>
            <a:off x="457200" y="1295400"/>
            <a:ext cx="3124200" cy="3136900"/>
          </a:xfrm>
          <a:prstGeom prst="rect">
            <a:avLst/>
          </a:prstGeom>
          <a:solidFill>
            <a:srgbClr val="F6F5BD"/>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absdiff(</a:t>
            </a:r>
          </a:p>
          <a:p>
            <a:pPr algn="l">
              <a:lnSpc>
                <a:spcPct val="100000"/>
              </a:lnSpc>
            </a:pPr>
            <a:r>
              <a:rPr lang="en-US" sz="1800">
                <a:solidFill>
                  <a:srgbClr val="000066"/>
                </a:solidFill>
                <a:latin typeface="Courier New" charset="0"/>
              </a:rPr>
              <a:t>    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result;</a:t>
            </a:r>
          </a:p>
          <a:p>
            <a:pPr algn="l">
              <a:lnSpc>
                <a:spcPct val="100000"/>
              </a:lnSpc>
            </a:pPr>
            <a:r>
              <a:rPr lang="en-US" sz="1800">
                <a:solidFill>
                  <a:srgbClr val="000066"/>
                </a:solidFill>
                <a:latin typeface="Courier New" charset="0"/>
              </a:rPr>
              <a:t>    if (x &gt; y) {</a:t>
            </a:r>
          </a:p>
          <a:p>
            <a:pPr algn="l">
              <a:lnSpc>
                <a:spcPct val="100000"/>
              </a:lnSpc>
            </a:pPr>
            <a:r>
              <a:rPr lang="en-US" sz="1800">
                <a:solidFill>
                  <a:srgbClr val="000066"/>
                </a:solidFill>
                <a:latin typeface="Courier New" charset="0"/>
              </a:rPr>
              <a:t>        result = x-y;</a:t>
            </a:r>
          </a:p>
          <a:p>
            <a:pPr algn="l">
              <a:lnSpc>
                <a:spcPct val="100000"/>
              </a:lnSpc>
            </a:pPr>
            <a:r>
              <a:rPr lang="en-US" sz="1800">
                <a:solidFill>
                  <a:srgbClr val="000066"/>
                </a:solidFill>
                <a:latin typeface="Courier New" charset="0"/>
              </a:rPr>
              <a:t>    } else {</a:t>
            </a:r>
          </a:p>
          <a:p>
            <a:pPr algn="l">
              <a:lnSpc>
                <a:spcPct val="100000"/>
              </a:lnSpc>
            </a:pPr>
            <a:r>
              <a:rPr lang="en-US" sz="1800">
                <a:solidFill>
                  <a:srgbClr val="000066"/>
                </a:solidFill>
                <a:latin typeface="Courier New" charset="0"/>
              </a:rPr>
              <a:t>        result = y-x;</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return result;</a:t>
            </a:r>
          </a:p>
          <a:p>
            <a:pPr algn="l">
              <a:lnSpc>
                <a:spcPct val="100000"/>
              </a:lnSpc>
            </a:pPr>
            <a:r>
              <a:rPr lang="en-US" sz="1800">
                <a:solidFill>
                  <a:srgbClr val="000066"/>
                </a:solidFill>
                <a:latin typeface="Courier New" charset="0"/>
              </a:rPr>
              <a:t>}</a:t>
            </a:r>
          </a:p>
        </p:txBody>
      </p:sp>
      <p:sp>
        <p:nvSpPr>
          <p:cNvPr id="93187" name="Rectangle 4"/>
          <p:cNvSpPr>
            <a:spLocks noChangeArrowheads="1"/>
          </p:cNvSpPr>
          <p:nvPr/>
        </p:nvSpPr>
        <p:spPr bwMode="auto">
          <a:xfrm>
            <a:off x="4876800" y="1295400"/>
            <a:ext cx="3657600" cy="2582863"/>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cmovdiff(int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rval = x-y;</a:t>
            </a:r>
          </a:p>
          <a:p>
            <a:pPr algn="l">
              <a:lnSpc>
                <a:spcPct val="100000"/>
              </a:lnSpc>
            </a:pPr>
            <a:r>
              <a:rPr lang="en-US" sz="1800">
                <a:solidFill>
                  <a:srgbClr val="000066"/>
                </a:solidFill>
                <a:latin typeface="Courier New" charset="0"/>
              </a:rPr>
              <a:t>  int tval = y-x;</a:t>
            </a:r>
          </a:p>
          <a:p>
            <a:pPr algn="l">
              <a:lnSpc>
                <a:spcPct val="100000"/>
              </a:lnSpc>
            </a:pPr>
            <a:r>
              <a:rPr lang="en-US" sz="1800">
                <a:solidFill>
                  <a:srgbClr val="000066"/>
                </a:solidFill>
                <a:latin typeface="Courier New" charset="0"/>
              </a:rPr>
              <a:t>  int test = x &lt; y;</a:t>
            </a:r>
          </a:p>
          <a:p>
            <a:pPr algn="l">
              <a:lnSpc>
                <a:spcPct val="100000"/>
              </a:lnSpc>
            </a:pPr>
            <a:r>
              <a:rPr lang="en-US" sz="1800">
                <a:solidFill>
                  <a:srgbClr val="000066"/>
                </a:solidFill>
                <a:latin typeface="Courier New" charset="0"/>
              </a:rPr>
              <a:t>  if (test) rval = tval;</a:t>
            </a:r>
          </a:p>
          <a:p>
            <a:pPr algn="l">
              <a:lnSpc>
                <a:spcPct val="100000"/>
              </a:lnSpc>
            </a:pPr>
            <a:r>
              <a:rPr lang="en-US" sz="1800">
                <a:solidFill>
                  <a:srgbClr val="000066"/>
                </a:solidFill>
                <a:latin typeface="Courier New" charset="0"/>
              </a:rPr>
              <a:t>  return rval;</a:t>
            </a:r>
          </a:p>
          <a:p>
            <a:pPr algn="l">
              <a:lnSpc>
                <a:spcPct val="100000"/>
              </a:lnSpc>
            </a:pPr>
            <a:r>
              <a:rPr lang="en-US" sz="1800">
                <a:solidFill>
                  <a:srgbClr val="000066"/>
                </a:solidFill>
                <a:latin typeface="Courier New" charset="0"/>
              </a:rPr>
              <a:t>}</a:t>
            </a:r>
          </a:p>
        </p:txBody>
      </p:sp>
      <p:cxnSp>
        <p:nvCxnSpPr>
          <p:cNvPr id="93188" name="Straight Arrow Connector 8"/>
          <p:cNvCxnSpPr>
            <a:cxnSpLocks noChangeShapeType="1"/>
          </p:cNvCxnSpPr>
          <p:nvPr/>
        </p:nvCxnSpPr>
        <p:spPr bwMode="auto">
          <a:xfrm>
            <a:off x="3810000" y="2590800"/>
            <a:ext cx="762000" cy="1588"/>
          </a:xfrm>
          <a:prstGeom prst="straightConnector1">
            <a:avLst/>
          </a:prstGeom>
          <a:noFill/>
          <a:ln w="38100">
            <a:solidFill>
              <a:schemeClr val="tx2"/>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287263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Conditional Move Example</a:t>
            </a:r>
          </a:p>
        </p:txBody>
      </p:sp>
      <p:sp>
        <p:nvSpPr>
          <p:cNvPr id="95234" name="Rectangle 5"/>
          <p:cNvSpPr>
            <a:spLocks noChangeArrowheads="1"/>
          </p:cNvSpPr>
          <p:nvPr/>
        </p:nvSpPr>
        <p:spPr bwMode="auto">
          <a:xfrm>
            <a:off x="3886200" y="1295400"/>
            <a:ext cx="5181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225425" algn="l"/>
                <a:tab pos="1311275" algn="l"/>
                <a:tab pos="2968625" algn="l"/>
              </a:tabLst>
            </a:pPr>
            <a:r>
              <a:rPr lang="en-US" sz="1800">
                <a:solidFill>
                  <a:srgbClr val="000066"/>
                </a:solidFill>
                <a:latin typeface="Courier New" charset="0"/>
              </a:rPr>
              <a:t>absdiff: # x in %edi, y in %esi</a:t>
            </a:r>
          </a:p>
          <a:p>
            <a:pPr algn="l">
              <a:lnSpc>
                <a:spcPct val="100000"/>
              </a:lnSpc>
              <a:tabLst>
                <a:tab pos="225425" algn="l"/>
                <a:tab pos="1311275" algn="l"/>
                <a:tab pos="2968625" algn="l"/>
              </a:tabLst>
            </a:pPr>
            <a:r>
              <a:rPr lang="en-US" sz="1800">
                <a:solidFill>
                  <a:srgbClr val="000066"/>
                </a:solidFill>
                <a:latin typeface="Courier New" charset="0"/>
              </a:rPr>
              <a:t>	movl   %edi, %eax  # eax = x</a:t>
            </a:r>
          </a:p>
          <a:p>
            <a:pPr algn="l">
              <a:lnSpc>
                <a:spcPct val="100000"/>
              </a:lnSpc>
              <a:tabLst>
                <a:tab pos="225425" algn="l"/>
                <a:tab pos="1311275" algn="l"/>
                <a:tab pos="2968625" algn="l"/>
              </a:tabLst>
            </a:pPr>
            <a:r>
              <a:rPr lang="en-US" sz="1800">
                <a:solidFill>
                  <a:srgbClr val="000066"/>
                </a:solidFill>
                <a:latin typeface="Courier New" charset="0"/>
              </a:rPr>
              <a:t>	movl   %esi, %edx  # edx = 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A600"/>
                </a:solidFill>
                <a:latin typeface="Courier New" charset="0"/>
              </a:rPr>
              <a:t>subl   %esi, %eax  # eax = x-y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004D"/>
                </a:solidFill>
                <a:latin typeface="Courier New" charset="0"/>
              </a:rPr>
              <a:t>subl   %edi, %edx  # edx = y-x</a:t>
            </a:r>
          </a:p>
          <a:p>
            <a:pPr algn="l">
              <a:lnSpc>
                <a:spcPct val="100000"/>
              </a:lnSpc>
              <a:tabLst>
                <a:tab pos="225425" algn="l"/>
                <a:tab pos="1311275" algn="l"/>
                <a:tab pos="2968625" algn="l"/>
              </a:tabLst>
            </a:pPr>
            <a:r>
              <a:rPr lang="en-US" sz="1800">
                <a:solidFill>
                  <a:srgbClr val="00004D"/>
                </a:solidFill>
                <a:latin typeface="Courier New" charset="0"/>
              </a:rPr>
              <a:t>	cmpl   %esi, %edi  # x&lt;y?</a:t>
            </a:r>
          </a:p>
          <a:p>
            <a:pPr algn="l">
              <a:lnSpc>
                <a:spcPct val="100000"/>
              </a:lnSpc>
              <a:tabLst>
                <a:tab pos="225425" algn="l"/>
                <a:tab pos="1311275" algn="l"/>
                <a:tab pos="2968625" algn="l"/>
              </a:tabLst>
            </a:pPr>
            <a:r>
              <a:rPr lang="en-US" sz="1800">
                <a:solidFill>
                  <a:srgbClr val="00004D"/>
                </a:solidFill>
                <a:latin typeface="Courier New" charset="0"/>
              </a:rPr>
              <a:t>	cmovl  %edx, %eax  # eax=edx if &lt;=</a:t>
            </a:r>
          </a:p>
          <a:p>
            <a:pPr algn="l">
              <a:lnSpc>
                <a:spcPct val="100000"/>
              </a:lnSpc>
              <a:tabLst>
                <a:tab pos="225425" algn="l"/>
                <a:tab pos="1311275" algn="l"/>
                <a:tab pos="2968625" algn="l"/>
              </a:tabLst>
            </a:pPr>
            <a:r>
              <a:rPr lang="en-US" sz="1800">
                <a:solidFill>
                  <a:srgbClr val="000066"/>
                </a:solidFill>
                <a:latin typeface="Courier New" charset="0"/>
              </a:rPr>
              <a:t>	ret</a:t>
            </a:r>
          </a:p>
        </p:txBody>
      </p:sp>
      <p:sp>
        <p:nvSpPr>
          <p:cNvPr id="95235" name="Rectangle 4"/>
          <p:cNvSpPr>
            <a:spLocks noChangeArrowheads="1"/>
          </p:cNvSpPr>
          <p:nvPr/>
        </p:nvSpPr>
        <p:spPr bwMode="auto">
          <a:xfrm>
            <a:off x="152400" y="1295400"/>
            <a:ext cx="3657600" cy="2582863"/>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cmovdiff(int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a:t>
            </a:r>
            <a:r>
              <a:rPr lang="en-US" sz="1800">
                <a:solidFill>
                  <a:srgbClr val="00A600"/>
                </a:solidFill>
                <a:latin typeface="Courier New" charset="0"/>
              </a:rPr>
              <a:t>int rval = x-y;</a:t>
            </a:r>
          </a:p>
          <a:p>
            <a:pPr algn="l">
              <a:lnSpc>
                <a:spcPct val="100000"/>
              </a:lnSpc>
            </a:pPr>
            <a:r>
              <a:rPr lang="en-US" sz="1800">
                <a:solidFill>
                  <a:srgbClr val="00A600"/>
                </a:solidFill>
                <a:latin typeface="Courier New" charset="0"/>
              </a:rPr>
              <a:t>  </a:t>
            </a:r>
            <a:r>
              <a:rPr lang="en-US" sz="1800">
                <a:solidFill>
                  <a:srgbClr val="00004D"/>
                </a:solidFill>
                <a:latin typeface="Courier New" charset="0"/>
              </a:rPr>
              <a:t>int tval = y-x;</a:t>
            </a:r>
          </a:p>
          <a:p>
            <a:pPr algn="l">
              <a:lnSpc>
                <a:spcPct val="100000"/>
              </a:lnSpc>
            </a:pPr>
            <a:r>
              <a:rPr lang="en-US" sz="1800">
                <a:solidFill>
                  <a:srgbClr val="00004D"/>
                </a:solidFill>
                <a:latin typeface="Courier New" charset="0"/>
              </a:rPr>
              <a:t>  int test = x &lt; y;</a:t>
            </a:r>
          </a:p>
          <a:p>
            <a:pPr algn="l">
              <a:lnSpc>
                <a:spcPct val="100000"/>
              </a:lnSpc>
            </a:pPr>
            <a:r>
              <a:rPr lang="en-US" sz="1800">
                <a:solidFill>
                  <a:srgbClr val="00004D"/>
                </a:solidFill>
                <a:latin typeface="Courier New" charset="0"/>
              </a:rPr>
              <a:t>  if (test) rval = tval;</a:t>
            </a:r>
          </a:p>
          <a:p>
            <a:pPr algn="l">
              <a:lnSpc>
                <a:spcPct val="100000"/>
              </a:lnSpc>
            </a:pPr>
            <a:r>
              <a:rPr lang="en-US" sz="1800">
                <a:solidFill>
                  <a:srgbClr val="000066"/>
                </a:solidFill>
                <a:latin typeface="Courier New" charset="0"/>
              </a:rPr>
              <a:t>  return rval;</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21580837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Conditional Move Example</a:t>
            </a:r>
          </a:p>
        </p:txBody>
      </p:sp>
      <p:sp>
        <p:nvSpPr>
          <p:cNvPr id="97282" name="Rectangle 5"/>
          <p:cNvSpPr>
            <a:spLocks noChangeArrowheads="1"/>
          </p:cNvSpPr>
          <p:nvPr/>
        </p:nvSpPr>
        <p:spPr bwMode="auto">
          <a:xfrm>
            <a:off x="3886200" y="1295400"/>
            <a:ext cx="5181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225425" algn="l"/>
                <a:tab pos="1311275" algn="l"/>
                <a:tab pos="2968625" algn="l"/>
              </a:tabLst>
            </a:pPr>
            <a:r>
              <a:rPr lang="en-US" sz="1800">
                <a:solidFill>
                  <a:srgbClr val="000066"/>
                </a:solidFill>
                <a:latin typeface="Courier New" charset="0"/>
              </a:rPr>
              <a:t>absdiff: # x in %edi, y in %esi</a:t>
            </a:r>
          </a:p>
          <a:p>
            <a:pPr algn="l">
              <a:lnSpc>
                <a:spcPct val="100000"/>
              </a:lnSpc>
              <a:tabLst>
                <a:tab pos="225425" algn="l"/>
                <a:tab pos="1311275" algn="l"/>
                <a:tab pos="2968625" algn="l"/>
              </a:tabLst>
            </a:pPr>
            <a:r>
              <a:rPr lang="en-US" sz="1800">
                <a:solidFill>
                  <a:srgbClr val="000066"/>
                </a:solidFill>
                <a:latin typeface="Courier New" charset="0"/>
              </a:rPr>
              <a:t>	movl   %edi, %eax  # eax = x</a:t>
            </a:r>
          </a:p>
          <a:p>
            <a:pPr algn="l">
              <a:lnSpc>
                <a:spcPct val="100000"/>
              </a:lnSpc>
              <a:tabLst>
                <a:tab pos="225425" algn="l"/>
                <a:tab pos="1311275" algn="l"/>
                <a:tab pos="2968625" algn="l"/>
              </a:tabLst>
            </a:pPr>
            <a:r>
              <a:rPr lang="en-US" sz="1800">
                <a:solidFill>
                  <a:srgbClr val="000066"/>
                </a:solidFill>
                <a:latin typeface="Courier New" charset="0"/>
              </a:rPr>
              <a:t>	movl   %esi, %edx  # edx = 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A600"/>
                </a:solidFill>
                <a:latin typeface="Courier New" charset="0"/>
              </a:rPr>
              <a:t>subl   %esi, %eax  # eax = x-y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A0AFF"/>
                </a:solidFill>
                <a:latin typeface="Courier New" charset="0"/>
              </a:rPr>
              <a:t>subl   %edi, %edx  # edx = y-x</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004D"/>
                </a:solidFill>
                <a:latin typeface="Courier New" charset="0"/>
              </a:rPr>
              <a:t>cmpl   %esi, %edi  # x&lt;y?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004D"/>
                </a:solidFill>
                <a:latin typeface="Courier New" charset="0"/>
              </a:rPr>
              <a:t>cmovl  %edx, %eax  # eax=edx if &lt;=</a:t>
            </a:r>
          </a:p>
          <a:p>
            <a:pPr algn="l">
              <a:lnSpc>
                <a:spcPct val="100000"/>
              </a:lnSpc>
              <a:tabLst>
                <a:tab pos="225425" algn="l"/>
                <a:tab pos="1311275" algn="l"/>
                <a:tab pos="2968625" algn="l"/>
              </a:tabLst>
            </a:pPr>
            <a:r>
              <a:rPr lang="en-US" sz="1800">
                <a:solidFill>
                  <a:srgbClr val="000066"/>
                </a:solidFill>
                <a:latin typeface="Courier New" charset="0"/>
              </a:rPr>
              <a:t>	ret</a:t>
            </a:r>
          </a:p>
        </p:txBody>
      </p:sp>
      <p:sp>
        <p:nvSpPr>
          <p:cNvPr id="97283" name="Rectangle 4"/>
          <p:cNvSpPr>
            <a:spLocks noChangeArrowheads="1"/>
          </p:cNvSpPr>
          <p:nvPr/>
        </p:nvSpPr>
        <p:spPr bwMode="auto">
          <a:xfrm>
            <a:off x="152400" y="1295400"/>
            <a:ext cx="3657600" cy="2582863"/>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cmovdiff(int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a:t>
            </a:r>
            <a:r>
              <a:rPr lang="en-US" sz="1800">
                <a:solidFill>
                  <a:srgbClr val="00A600"/>
                </a:solidFill>
                <a:latin typeface="Courier New" charset="0"/>
              </a:rPr>
              <a:t>int rval = x-y;</a:t>
            </a:r>
          </a:p>
          <a:p>
            <a:pPr algn="l">
              <a:lnSpc>
                <a:spcPct val="100000"/>
              </a:lnSpc>
            </a:pPr>
            <a:r>
              <a:rPr lang="en-US" sz="1800">
                <a:solidFill>
                  <a:srgbClr val="00A600"/>
                </a:solidFill>
                <a:latin typeface="Courier New" charset="0"/>
              </a:rPr>
              <a:t>  </a:t>
            </a:r>
            <a:r>
              <a:rPr lang="en-US" sz="1800">
                <a:solidFill>
                  <a:srgbClr val="0A0AFF"/>
                </a:solidFill>
                <a:latin typeface="Courier New" charset="0"/>
              </a:rPr>
              <a:t>int tval = y-x;</a:t>
            </a:r>
          </a:p>
          <a:p>
            <a:pPr algn="l">
              <a:lnSpc>
                <a:spcPct val="100000"/>
              </a:lnSpc>
            </a:pPr>
            <a:r>
              <a:rPr lang="en-US" sz="1800">
                <a:solidFill>
                  <a:srgbClr val="950CFF"/>
                </a:solidFill>
                <a:latin typeface="Courier New" charset="0"/>
              </a:rPr>
              <a:t>  </a:t>
            </a:r>
            <a:r>
              <a:rPr lang="en-US" sz="1800">
                <a:solidFill>
                  <a:srgbClr val="00004D"/>
                </a:solidFill>
                <a:latin typeface="Courier New" charset="0"/>
              </a:rPr>
              <a:t>int test = x &lt; y;</a:t>
            </a:r>
          </a:p>
          <a:p>
            <a:pPr algn="l">
              <a:lnSpc>
                <a:spcPct val="100000"/>
              </a:lnSpc>
            </a:pPr>
            <a:r>
              <a:rPr lang="en-US" sz="1800">
                <a:solidFill>
                  <a:srgbClr val="00004D"/>
                </a:solidFill>
                <a:latin typeface="Courier New" charset="0"/>
              </a:rPr>
              <a:t>  if (test) rval = tval;</a:t>
            </a:r>
          </a:p>
          <a:p>
            <a:pPr algn="l">
              <a:lnSpc>
                <a:spcPct val="100000"/>
              </a:lnSpc>
            </a:pPr>
            <a:r>
              <a:rPr lang="en-US" sz="1800">
                <a:solidFill>
                  <a:srgbClr val="000066"/>
                </a:solidFill>
                <a:latin typeface="Courier New" charset="0"/>
              </a:rPr>
              <a:t>  return rval;</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42035339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Conditional Move Example</a:t>
            </a:r>
          </a:p>
        </p:txBody>
      </p:sp>
      <p:sp>
        <p:nvSpPr>
          <p:cNvPr id="99330" name="Rectangle 5"/>
          <p:cNvSpPr>
            <a:spLocks noChangeArrowheads="1"/>
          </p:cNvSpPr>
          <p:nvPr/>
        </p:nvSpPr>
        <p:spPr bwMode="auto">
          <a:xfrm>
            <a:off x="3886200" y="1295400"/>
            <a:ext cx="5181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225425" algn="l"/>
                <a:tab pos="1311275" algn="l"/>
                <a:tab pos="2968625" algn="l"/>
              </a:tabLst>
            </a:pPr>
            <a:r>
              <a:rPr lang="en-US" sz="1800">
                <a:solidFill>
                  <a:srgbClr val="000066"/>
                </a:solidFill>
                <a:latin typeface="Courier New" charset="0"/>
              </a:rPr>
              <a:t>absdiff: # x in %edi, y in %esi</a:t>
            </a:r>
          </a:p>
          <a:p>
            <a:pPr algn="l">
              <a:lnSpc>
                <a:spcPct val="100000"/>
              </a:lnSpc>
              <a:tabLst>
                <a:tab pos="225425" algn="l"/>
                <a:tab pos="1311275" algn="l"/>
                <a:tab pos="2968625" algn="l"/>
              </a:tabLst>
            </a:pPr>
            <a:r>
              <a:rPr lang="en-US" sz="1800">
                <a:solidFill>
                  <a:srgbClr val="000066"/>
                </a:solidFill>
                <a:latin typeface="Courier New" charset="0"/>
              </a:rPr>
              <a:t>	movl   %edi, %eax  # eax = x</a:t>
            </a:r>
          </a:p>
          <a:p>
            <a:pPr algn="l">
              <a:lnSpc>
                <a:spcPct val="100000"/>
              </a:lnSpc>
              <a:tabLst>
                <a:tab pos="225425" algn="l"/>
                <a:tab pos="1311275" algn="l"/>
                <a:tab pos="2968625" algn="l"/>
              </a:tabLst>
            </a:pPr>
            <a:r>
              <a:rPr lang="en-US" sz="1800">
                <a:solidFill>
                  <a:srgbClr val="000066"/>
                </a:solidFill>
                <a:latin typeface="Courier New" charset="0"/>
              </a:rPr>
              <a:t>	movl   %esi, %edx  # edx = 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A600"/>
                </a:solidFill>
                <a:latin typeface="Courier New" charset="0"/>
              </a:rPr>
              <a:t>subl   %esi, %eax  # eax = x-y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A0AFF"/>
                </a:solidFill>
                <a:latin typeface="Courier New" charset="0"/>
              </a:rPr>
              <a:t>subl   %edi, %edx  # edx = y-x</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950CFF"/>
                </a:solidFill>
                <a:latin typeface="Courier New" charset="0"/>
              </a:rPr>
              <a:t>cmpl   %esi, %edi  # x&lt;y?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004D"/>
                </a:solidFill>
                <a:latin typeface="Courier New" charset="0"/>
              </a:rPr>
              <a:t>cmovl  %edx, %eax  # eax=edx if &lt;=</a:t>
            </a:r>
          </a:p>
          <a:p>
            <a:pPr algn="l">
              <a:lnSpc>
                <a:spcPct val="100000"/>
              </a:lnSpc>
              <a:tabLst>
                <a:tab pos="225425" algn="l"/>
                <a:tab pos="1311275" algn="l"/>
                <a:tab pos="2968625" algn="l"/>
              </a:tabLst>
            </a:pPr>
            <a:r>
              <a:rPr lang="en-US" sz="1800">
                <a:solidFill>
                  <a:srgbClr val="000066"/>
                </a:solidFill>
                <a:latin typeface="Courier New" charset="0"/>
              </a:rPr>
              <a:t>	ret</a:t>
            </a:r>
          </a:p>
        </p:txBody>
      </p:sp>
      <p:sp>
        <p:nvSpPr>
          <p:cNvPr id="99331" name="Rectangle 4"/>
          <p:cNvSpPr>
            <a:spLocks noChangeArrowheads="1"/>
          </p:cNvSpPr>
          <p:nvPr/>
        </p:nvSpPr>
        <p:spPr bwMode="auto">
          <a:xfrm>
            <a:off x="152400" y="1295400"/>
            <a:ext cx="3657600" cy="2582863"/>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cmovdiff(int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a:t>
            </a:r>
            <a:r>
              <a:rPr lang="en-US" sz="1800">
                <a:solidFill>
                  <a:srgbClr val="00A600"/>
                </a:solidFill>
                <a:latin typeface="Courier New" charset="0"/>
              </a:rPr>
              <a:t>int rval = x-y;</a:t>
            </a:r>
          </a:p>
          <a:p>
            <a:pPr algn="l">
              <a:lnSpc>
                <a:spcPct val="100000"/>
              </a:lnSpc>
            </a:pPr>
            <a:r>
              <a:rPr lang="en-US" sz="1800">
                <a:solidFill>
                  <a:srgbClr val="00A600"/>
                </a:solidFill>
                <a:latin typeface="Courier New" charset="0"/>
              </a:rPr>
              <a:t>  </a:t>
            </a:r>
            <a:r>
              <a:rPr lang="en-US" sz="1800">
                <a:solidFill>
                  <a:srgbClr val="0A0AFF"/>
                </a:solidFill>
                <a:latin typeface="Courier New" charset="0"/>
              </a:rPr>
              <a:t>int tval = y-x;</a:t>
            </a:r>
          </a:p>
          <a:p>
            <a:pPr algn="l">
              <a:lnSpc>
                <a:spcPct val="100000"/>
              </a:lnSpc>
            </a:pPr>
            <a:r>
              <a:rPr lang="en-US" sz="1800">
                <a:solidFill>
                  <a:srgbClr val="950CFF"/>
                </a:solidFill>
                <a:latin typeface="Courier New" charset="0"/>
              </a:rPr>
              <a:t>  int test = x &lt; y;</a:t>
            </a:r>
          </a:p>
          <a:p>
            <a:pPr algn="l">
              <a:lnSpc>
                <a:spcPct val="100000"/>
              </a:lnSpc>
            </a:pPr>
            <a:r>
              <a:rPr lang="en-US" sz="1800">
                <a:solidFill>
                  <a:srgbClr val="000066"/>
                </a:solidFill>
                <a:latin typeface="Courier New" charset="0"/>
              </a:rPr>
              <a:t>  </a:t>
            </a:r>
            <a:r>
              <a:rPr lang="en-US" sz="1800">
                <a:solidFill>
                  <a:srgbClr val="00004D"/>
                </a:solidFill>
                <a:latin typeface="Courier New" charset="0"/>
              </a:rPr>
              <a:t>if (test) rval = tval;</a:t>
            </a:r>
          </a:p>
          <a:p>
            <a:pPr algn="l">
              <a:lnSpc>
                <a:spcPct val="100000"/>
              </a:lnSpc>
            </a:pPr>
            <a:r>
              <a:rPr lang="en-US" sz="1800">
                <a:solidFill>
                  <a:srgbClr val="000066"/>
                </a:solidFill>
                <a:latin typeface="Courier New" charset="0"/>
              </a:rPr>
              <a:t>  return rval;</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41342153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latin typeface="Helvetica" charset="0"/>
                <a:ea typeface="ＭＳ Ｐゴシック" charset="0"/>
                <a:cs typeface="ＭＳ Ｐゴシック" charset="0"/>
              </a:rPr>
              <a:t>Conditional Move Example</a:t>
            </a:r>
          </a:p>
        </p:txBody>
      </p:sp>
      <p:sp>
        <p:nvSpPr>
          <p:cNvPr id="267267" name="Rectangle 3"/>
          <p:cNvSpPr>
            <a:spLocks noGrp="1" noChangeArrowheads="1"/>
          </p:cNvSpPr>
          <p:nvPr>
            <p:ph type="body" idx="1"/>
          </p:nvPr>
        </p:nvSpPr>
        <p:spPr>
          <a:xfrm>
            <a:off x="457200" y="4419600"/>
            <a:ext cx="8307388" cy="1600200"/>
          </a:xfrm>
        </p:spPr>
        <p:txBody>
          <a:bodyPr/>
          <a:lstStyle/>
          <a:p>
            <a:pPr>
              <a:defRPr/>
            </a:pPr>
            <a:r>
              <a:rPr lang="en-US" sz="2000" dirty="0">
                <a:latin typeface="Helvetica" charset="0"/>
                <a:ea typeface="ＭＳ Ｐゴシック" charset="0"/>
                <a:cs typeface="ＭＳ Ｐゴシック" charset="0"/>
              </a:rPr>
              <a:t>Control flow is more predictable, but both branches must be evaluated</a:t>
            </a:r>
          </a:p>
        </p:txBody>
      </p:sp>
      <p:sp>
        <p:nvSpPr>
          <p:cNvPr id="101379" name="Rectangle 5"/>
          <p:cNvSpPr>
            <a:spLocks noChangeArrowheads="1"/>
          </p:cNvSpPr>
          <p:nvPr/>
        </p:nvSpPr>
        <p:spPr bwMode="auto">
          <a:xfrm>
            <a:off x="3886200" y="1295400"/>
            <a:ext cx="5181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225425" algn="l"/>
                <a:tab pos="1311275" algn="l"/>
                <a:tab pos="2968625" algn="l"/>
              </a:tabLst>
            </a:pPr>
            <a:r>
              <a:rPr lang="en-US" sz="1800">
                <a:solidFill>
                  <a:srgbClr val="000066"/>
                </a:solidFill>
                <a:latin typeface="Courier New" charset="0"/>
              </a:rPr>
              <a:t>absdiff: # x in %edi, y in %esi</a:t>
            </a:r>
          </a:p>
          <a:p>
            <a:pPr algn="l">
              <a:lnSpc>
                <a:spcPct val="100000"/>
              </a:lnSpc>
              <a:tabLst>
                <a:tab pos="225425" algn="l"/>
                <a:tab pos="1311275" algn="l"/>
                <a:tab pos="2968625" algn="l"/>
              </a:tabLst>
            </a:pPr>
            <a:r>
              <a:rPr lang="en-US" sz="1800">
                <a:solidFill>
                  <a:srgbClr val="000066"/>
                </a:solidFill>
                <a:latin typeface="Courier New" charset="0"/>
              </a:rPr>
              <a:t>	movl   %edi, %eax  # eax = x</a:t>
            </a:r>
          </a:p>
          <a:p>
            <a:pPr algn="l">
              <a:lnSpc>
                <a:spcPct val="100000"/>
              </a:lnSpc>
              <a:tabLst>
                <a:tab pos="225425" algn="l"/>
                <a:tab pos="1311275" algn="l"/>
                <a:tab pos="2968625" algn="l"/>
              </a:tabLst>
            </a:pPr>
            <a:r>
              <a:rPr lang="en-US" sz="1800">
                <a:solidFill>
                  <a:srgbClr val="000066"/>
                </a:solidFill>
                <a:latin typeface="Courier New" charset="0"/>
              </a:rPr>
              <a:t>	movl   %esi, %edx  # edx = 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0A600"/>
                </a:solidFill>
                <a:latin typeface="Courier New" charset="0"/>
              </a:rPr>
              <a:t>subl   %esi, %eax  # eax = x-y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0A0AFF"/>
                </a:solidFill>
                <a:latin typeface="Courier New" charset="0"/>
              </a:rPr>
              <a:t>subl   %edi, %edx  # edx = y-x</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950CFF"/>
                </a:solidFill>
                <a:latin typeface="Courier New" charset="0"/>
              </a:rPr>
              <a:t>cmpl   %esi, %edi  # x&lt;y?</a:t>
            </a:r>
          </a:p>
          <a:p>
            <a:pPr algn="l">
              <a:lnSpc>
                <a:spcPct val="100000"/>
              </a:lnSpc>
              <a:tabLst>
                <a:tab pos="225425" algn="l"/>
                <a:tab pos="1311275" algn="l"/>
                <a:tab pos="2968625" algn="l"/>
              </a:tabLst>
            </a:pPr>
            <a:r>
              <a:rPr lang="en-US" sz="1800">
                <a:solidFill>
                  <a:srgbClr val="000066"/>
                </a:solidFill>
                <a:latin typeface="Courier New" charset="0"/>
              </a:rPr>
              <a:t>	</a:t>
            </a:r>
            <a:r>
              <a:rPr lang="en-US" sz="1800">
                <a:solidFill>
                  <a:srgbClr val="FF1A1A"/>
                </a:solidFill>
                <a:latin typeface="Courier New" charset="0"/>
              </a:rPr>
              <a:t>cmovl  %edx, %eax  # eax=edx if &lt;=</a:t>
            </a:r>
          </a:p>
          <a:p>
            <a:pPr algn="l">
              <a:lnSpc>
                <a:spcPct val="100000"/>
              </a:lnSpc>
              <a:tabLst>
                <a:tab pos="225425" algn="l"/>
                <a:tab pos="1311275" algn="l"/>
                <a:tab pos="2968625" algn="l"/>
              </a:tabLst>
            </a:pPr>
            <a:r>
              <a:rPr lang="en-US" sz="1800">
                <a:solidFill>
                  <a:srgbClr val="000066"/>
                </a:solidFill>
                <a:latin typeface="Courier New" charset="0"/>
              </a:rPr>
              <a:t>	ret</a:t>
            </a:r>
          </a:p>
        </p:txBody>
      </p:sp>
      <p:sp>
        <p:nvSpPr>
          <p:cNvPr id="101380" name="Rectangle 4"/>
          <p:cNvSpPr>
            <a:spLocks noChangeArrowheads="1"/>
          </p:cNvSpPr>
          <p:nvPr/>
        </p:nvSpPr>
        <p:spPr bwMode="auto">
          <a:xfrm>
            <a:off x="152400" y="1295400"/>
            <a:ext cx="3657600" cy="2582863"/>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cmovdiff(int x, int y)</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a:t>
            </a:r>
            <a:r>
              <a:rPr lang="en-US" sz="1800">
                <a:solidFill>
                  <a:srgbClr val="00A600"/>
                </a:solidFill>
                <a:latin typeface="Courier New" charset="0"/>
              </a:rPr>
              <a:t>int rval = x-y;</a:t>
            </a:r>
          </a:p>
          <a:p>
            <a:pPr algn="l">
              <a:lnSpc>
                <a:spcPct val="100000"/>
              </a:lnSpc>
            </a:pPr>
            <a:r>
              <a:rPr lang="en-US" sz="1800">
                <a:solidFill>
                  <a:srgbClr val="00A600"/>
                </a:solidFill>
                <a:latin typeface="Courier New" charset="0"/>
              </a:rPr>
              <a:t>  </a:t>
            </a:r>
            <a:r>
              <a:rPr lang="en-US" sz="1800">
                <a:solidFill>
                  <a:srgbClr val="0A0AFF"/>
                </a:solidFill>
                <a:latin typeface="Courier New" charset="0"/>
              </a:rPr>
              <a:t>int tval = y-x;</a:t>
            </a:r>
          </a:p>
          <a:p>
            <a:pPr algn="l">
              <a:lnSpc>
                <a:spcPct val="100000"/>
              </a:lnSpc>
            </a:pPr>
            <a:r>
              <a:rPr lang="en-US" sz="1800">
                <a:solidFill>
                  <a:srgbClr val="950CFF"/>
                </a:solidFill>
                <a:latin typeface="Courier New" charset="0"/>
              </a:rPr>
              <a:t>  int test = x &lt; y;</a:t>
            </a:r>
          </a:p>
          <a:p>
            <a:pPr algn="l">
              <a:lnSpc>
                <a:spcPct val="100000"/>
              </a:lnSpc>
            </a:pPr>
            <a:r>
              <a:rPr lang="en-US" sz="1800">
                <a:solidFill>
                  <a:srgbClr val="000066"/>
                </a:solidFill>
                <a:latin typeface="Courier New" charset="0"/>
              </a:rPr>
              <a:t>  </a:t>
            </a:r>
            <a:r>
              <a:rPr lang="en-US" sz="1800">
                <a:solidFill>
                  <a:srgbClr val="FF1A1A"/>
                </a:solidFill>
                <a:latin typeface="Courier New" charset="0"/>
              </a:rPr>
              <a:t>if (test) rval = tval</a:t>
            </a:r>
            <a:r>
              <a:rPr lang="en-US" sz="1800">
                <a:solidFill>
                  <a:srgbClr val="000066"/>
                </a:solidFill>
                <a:latin typeface="Courier New" charset="0"/>
              </a:rPr>
              <a:t>;</a:t>
            </a:r>
          </a:p>
          <a:p>
            <a:pPr algn="l">
              <a:lnSpc>
                <a:spcPct val="100000"/>
              </a:lnSpc>
            </a:pPr>
            <a:r>
              <a:rPr lang="en-US" sz="1800">
                <a:solidFill>
                  <a:srgbClr val="000066"/>
                </a:solidFill>
                <a:latin typeface="Courier New" charset="0"/>
              </a:rPr>
              <a:t>  return rval;</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147270996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dissolve">
                                      <p:cBhvr>
                                        <p:cTn id="7" dur="500"/>
                                        <p:tgtEl>
                                          <p:spTgt spid="267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ChangeArrowheads="1"/>
          </p:cNvSpPr>
          <p:nvPr/>
        </p:nvSpPr>
        <p:spPr bwMode="auto">
          <a:xfrm>
            <a:off x="457200" y="1066800"/>
            <a:ext cx="2603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C Code</a:t>
            </a:r>
          </a:p>
        </p:txBody>
      </p:sp>
      <p:sp>
        <p:nvSpPr>
          <p:cNvPr id="103426" name="Rectangle 4"/>
          <p:cNvSpPr>
            <a:spLocks noChangeArrowheads="1"/>
          </p:cNvSpPr>
          <p:nvPr/>
        </p:nvSpPr>
        <p:spPr bwMode="auto">
          <a:xfrm>
            <a:off x="457200" y="2454275"/>
            <a:ext cx="47244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Conditional Move Version</a:t>
            </a:r>
          </a:p>
        </p:txBody>
      </p:sp>
      <p:sp>
        <p:nvSpPr>
          <p:cNvPr id="103427" name="Rectangle 5"/>
          <p:cNvSpPr>
            <a:spLocks noChangeArrowheads="1"/>
          </p:cNvSpPr>
          <p:nvPr/>
        </p:nvSpPr>
        <p:spPr bwMode="auto">
          <a:xfrm>
            <a:off x="533400" y="2911475"/>
            <a:ext cx="4800600" cy="920750"/>
          </a:xfrm>
          <a:prstGeom prst="rect">
            <a:avLst/>
          </a:prstGeom>
          <a:solidFill>
            <a:srgbClr val="D5F1CF"/>
          </a:solidFill>
          <a:ln w="12700" cmpd="thinThick">
            <a:solidFill>
              <a:schemeClr val="tx1"/>
            </a:solidFill>
            <a:miter lim="800000"/>
            <a:headEnd/>
            <a:tailEnd/>
          </a:ln>
        </p:spPr>
        <p:txBody>
          <a:bodyPr lIns="90487" tIns="44450" rIns="90487" bIns="44450">
            <a:spAutoFit/>
          </a:bodyPr>
          <a:lstStyle/>
          <a:p>
            <a:pPr algn="l">
              <a:lnSpc>
                <a:spcPct val="100000"/>
              </a:lnSpc>
              <a:tabLst>
                <a:tab pos="285750" algn="l"/>
              </a:tabLst>
            </a:pPr>
            <a:r>
              <a:rPr lang="en-US" sz="1800">
                <a:solidFill>
                  <a:srgbClr val="000066"/>
                </a:solidFill>
                <a:latin typeface="Courier New" charset="0"/>
              </a:rPr>
              <a:t>val1  = </a:t>
            </a:r>
            <a:r>
              <a:rPr lang="en-US" sz="1800" i="1">
                <a:solidFill>
                  <a:srgbClr val="000066"/>
                </a:solidFill>
                <a:latin typeface="Calibri" charset="0"/>
              </a:rPr>
              <a:t>Then-Expr</a:t>
            </a:r>
            <a:r>
              <a:rPr lang="en-US" sz="1800">
                <a:solidFill>
                  <a:srgbClr val="000066"/>
                </a:solidFill>
                <a:latin typeface="Courier New" charset="0"/>
              </a:rPr>
              <a:t>;</a:t>
            </a:r>
            <a:endParaRPr lang="en-US" sz="1800" i="1">
              <a:solidFill>
                <a:srgbClr val="000066"/>
              </a:solidFill>
              <a:latin typeface="Courier New" charset="0"/>
            </a:endParaRPr>
          </a:p>
          <a:p>
            <a:pPr algn="l">
              <a:lnSpc>
                <a:spcPct val="100000"/>
              </a:lnSpc>
              <a:tabLst>
                <a:tab pos="285750" algn="l"/>
              </a:tabLst>
            </a:pPr>
            <a:r>
              <a:rPr lang="en-US" sz="1800">
                <a:solidFill>
                  <a:srgbClr val="000066"/>
                </a:solidFill>
                <a:latin typeface="Courier New" charset="0"/>
              </a:rPr>
              <a:t>val2  = </a:t>
            </a:r>
            <a:r>
              <a:rPr lang="en-US" sz="1800" i="1">
                <a:solidFill>
                  <a:srgbClr val="000066"/>
                </a:solidFill>
                <a:latin typeface="Calibri" charset="0"/>
              </a:rPr>
              <a:t>Else-Expr</a:t>
            </a:r>
            <a:r>
              <a:rPr lang="en-US" sz="1800">
                <a:solidFill>
                  <a:srgbClr val="000066"/>
                </a:solidFill>
                <a:latin typeface="Courier New" charset="0"/>
              </a:rPr>
              <a:t>;</a:t>
            </a:r>
            <a:endParaRPr lang="en-US" sz="1800" i="1">
              <a:solidFill>
                <a:srgbClr val="000066"/>
              </a:solidFill>
              <a:latin typeface="Courier New" charset="0"/>
            </a:endParaRPr>
          </a:p>
          <a:p>
            <a:pPr algn="l">
              <a:lnSpc>
                <a:spcPct val="100000"/>
              </a:lnSpc>
              <a:tabLst>
                <a:tab pos="285750" algn="l"/>
              </a:tabLst>
            </a:pPr>
            <a:r>
              <a:rPr lang="en-US" sz="1800">
                <a:solidFill>
                  <a:srgbClr val="000066"/>
                </a:solidFill>
                <a:latin typeface="Courier New" charset="0"/>
              </a:rPr>
              <a:t>val1  = val2 if !</a:t>
            </a:r>
            <a:r>
              <a:rPr lang="en-US" sz="1800" i="1">
                <a:solidFill>
                  <a:srgbClr val="000066"/>
                </a:solidFill>
                <a:latin typeface="Calibri" charset="0"/>
              </a:rPr>
              <a:t>Test</a:t>
            </a:r>
            <a:r>
              <a:rPr lang="en-US" sz="1800">
                <a:solidFill>
                  <a:srgbClr val="000066"/>
                </a:solidFill>
                <a:latin typeface="Courier New" charset="0"/>
              </a:rPr>
              <a:t>;</a:t>
            </a:r>
          </a:p>
        </p:txBody>
      </p:sp>
      <p:sp>
        <p:nvSpPr>
          <p:cNvPr id="271366" name="Rectangle 6"/>
          <p:cNvSpPr>
            <a:spLocks noGrp="1" noChangeArrowheads="1"/>
          </p:cNvSpPr>
          <p:nvPr>
            <p:ph type="title"/>
          </p:nvPr>
        </p:nvSpPr>
        <p:spPr>
          <a:xfrm>
            <a:off x="457200" y="381000"/>
            <a:ext cx="8534400" cy="573088"/>
          </a:xfrm>
        </p:spPr>
        <p:txBody>
          <a:bodyPr/>
          <a:lstStyle/>
          <a:p>
            <a:pPr>
              <a:defRPr/>
            </a:pPr>
            <a:r>
              <a:rPr lang="en-US"/>
              <a:t>General Form with Conditional Move</a:t>
            </a:r>
          </a:p>
        </p:txBody>
      </p:sp>
      <p:sp>
        <p:nvSpPr>
          <p:cNvPr id="271367" name="Rectangle 7"/>
          <p:cNvSpPr>
            <a:spLocks noGrp="1" noChangeArrowheads="1"/>
          </p:cNvSpPr>
          <p:nvPr>
            <p:ph type="body" idx="1"/>
          </p:nvPr>
        </p:nvSpPr>
        <p:spPr>
          <a:xfrm>
            <a:off x="457200" y="4114800"/>
            <a:ext cx="8534400" cy="1981200"/>
          </a:xfrm>
        </p:spPr>
        <p:txBody>
          <a:bodyPr/>
          <a:lstStyle/>
          <a:p>
            <a:pPr marL="230188" indent="-230188" defTabSz="895350">
              <a:buFont typeface="Wingdings" pitchFamily="-1" charset="2"/>
              <a:buChar char="•"/>
              <a:tabLst>
                <a:tab pos="3660775" algn="l"/>
              </a:tabLst>
              <a:defRPr/>
            </a:pPr>
            <a:r>
              <a:rPr lang="en-US" sz="2000">
                <a:ea typeface="ＭＳ Ｐゴシック" pitchFamily="-1" charset="-128"/>
                <a:cs typeface="ＭＳ Ｐゴシック" pitchFamily="-1" charset="-128"/>
              </a:rPr>
              <a:t>Both values get computed</a:t>
            </a:r>
          </a:p>
          <a:p>
            <a:pPr marL="230188" indent="-230188" defTabSz="895350">
              <a:buFont typeface="Wingdings" pitchFamily="-1" charset="2"/>
              <a:buChar char="•"/>
              <a:tabLst>
                <a:tab pos="3660775" algn="l"/>
              </a:tabLst>
              <a:defRPr/>
            </a:pPr>
            <a:r>
              <a:rPr lang="en-US" sz="2000">
                <a:ea typeface="ＭＳ Ｐゴシック" pitchFamily="-1" charset="-128"/>
                <a:cs typeface="ＭＳ Ｐゴシック" pitchFamily="-1" charset="-128"/>
              </a:rPr>
              <a:t>Overwrite then-value with else-value if condition doesn’t hold</a:t>
            </a:r>
          </a:p>
          <a:p>
            <a:pPr marL="230188" indent="-230188" defTabSz="895350">
              <a:buFont typeface="Wingdings" pitchFamily="-1" charset="2"/>
              <a:buChar char="•"/>
              <a:tabLst>
                <a:tab pos="3660775" algn="l"/>
              </a:tabLst>
              <a:defRPr/>
            </a:pPr>
            <a:r>
              <a:rPr lang="en-US" sz="2000">
                <a:solidFill>
                  <a:srgbClr val="C00000"/>
                </a:solidFill>
                <a:ea typeface="ＭＳ Ｐゴシック" pitchFamily="-1" charset="-128"/>
                <a:cs typeface="ＭＳ Ｐゴシック" pitchFamily="-1" charset="-128"/>
              </a:rPr>
              <a:t>Don’t use when:</a:t>
            </a:r>
          </a:p>
          <a:p>
            <a:pPr marL="630238" lvl="1" indent="-230188" defTabSz="895350">
              <a:buFont typeface="Wingdings" pitchFamily="-1" charset="2"/>
              <a:buChar char="n"/>
              <a:tabLst>
                <a:tab pos="3660775" algn="l"/>
              </a:tabLst>
              <a:defRPr/>
            </a:pPr>
            <a:r>
              <a:rPr lang="en-US" sz="1800"/>
              <a:t>Then or else expression have side effects, like dereferencing a null pointer  or incrementing a global variable (then &amp; else expressions always evaluated)</a:t>
            </a:r>
          </a:p>
          <a:p>
            <a:pPr marL="630238" lvl="1" indent="-230188" defTabSz="895350">
              <a:buFont typeface="Wingdings" pitchFamily="-1" charset="2"/>
              <a:buChar char="n"/>
              <a:tabLst>
                <a:tab pos="3660775" algn="l"/>
              </a:tabLst>
              <a:defRPr/>
            </a:pPr>
            <a:r>
              <a:rPr lang="en-US" sz="1800"/>
              <a:t>Then and else expressions are too expensive</a:t>
            </a:r>
          </a:p>
        </p:txBody>
      </p:sp>
      <p:sp>
        <p:nvSpPr>
          <p:cNvPr id="103430" name="Rectangle 3"/>
          <p:cNvSpPr>
            <a:spLocks noChangeArrowheads="1"/>
          </p:cNvSpPr>
          <p:nvPr/>
        </p:nvSpPr>
        <p:spPr bwMode="auto">
          <a:xfrm>
            <a:off x="533400" y="1524000"/>
            <a:ext cx="4800600" cy="366713"/>
          </a:xfrm>
          <a:prstGeom prst="rect">
            <a:avLst/>
          </a:prstGeom>
          <a:solidFill>
            <a:srgbClr val="F6F5BD"/>
          </a:solidFill>
          <a:ln w="12700" cmpd="thinThick">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val = </a:t>
            </a:r>
            <a:r>
              <a:rPr lang="en-US" sz="1800" i="1">
                <a:solidFill>
                  <a:srgbClr val="000066"/>
                </a:solidFill>
                <a:latin typeface="Calibri" charset="0"/>
              </a:rPr>
              <a:t>Test</a:t>
            </a:r>
            <a:r>
              <a:rPr lang="en-US" sz="1800">
                <a:solidFill>
                  <a:srgbClr val="000066"/>
                </a:solidFill>
                <a:latin typeface="Courier New" charset="0"/>
              </a:rPr>
              <a:t> ? </a:t>
            </a:r>
            <a:r>
              <a:rPr lang="en-US" sz="1800" i="1">
                <a:solidFill>
                  <a:srgbClr val="000066"/>
                </a:solidFill>
                <a:latin typeface="Calibri" charset="0"/>
              </a:rPr>
              <a:t>Then-Expr</a:t>
            </a:r>
            <a:r>
              <a:rPr lang="en-US" sz="1800">
                <a:solidFill>
                  <a:srgbClr val="000066"/>
                </a:solidFill>
                <a:latin typeface="Courier New" charset="0"/>
              </a:rPr>
              <a:t> : </a:t>
            </a:r>
            <a:r>
              <a:rPr lang="en-US" sz="1800" i="1">
                <a:solidFill>
                  <a:srgbClr val="000066"/>
                </a:solidFill>
                <a:latin typeface="Calibri" charset="0"/>
              </a:rPr>
              <a:t>Else-Expr</a:t>
            </a:r>
            <a:r>
              <a:rPr lang="en-US" sz="1800">
                <a:solidFill>
                  <a:srgbClr val="000066"/>
                </a:solidFill>
                <a:latin typeface="Courier New" charset="0"/>
              </a:rPr>
              <a:t>;</a:t>
            </a:r>
          </a:p>
        </p:txBody>
      </p:sp>
    </p:spTree>
    <p:extLst>
      <p:ext uri="{BB962C8B-B14F-4D97-AF65-F5344CB8AC3E}">
        <p14:creationId xmlns:p14="http://schemas.microsoft.com/office/powerpoint/2010/main" val="23365990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13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13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43400" y="1416050"/>
            <a:ext cx="4572000" cy="3498850"/>
            <a:chOff x="4343400" y="1416050"/>
            <a:chExt cx="4572000" cy="3498850"/>
          </a:xfrm>
        </p:grpSpPr>
        <p:sp>
          <p:nvSpPr>
            <p:cNvPr id="118791" name="Rectangle 4"/>
            <p:cNvSpPr>
              <a:spLocks noChangeArrowheads="1"/>
            </p:cNvSpPr>
            <p:nvPr/>
          </p:nvSpPr>
          <p:spPr bwMode="auto">
            <a:xfrm>
              <a:off x="4343400" y="1416050"/>
              <a:ext cx="3429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Goto Version #3</a:t>
              </a:r>
            </a:p>
          </p:txBody>
        </p:sp>
        <p:sp>
          <p:nvSpPr>
            <p:cNvPr id="118792" name="Rectangle 5"/>
            <p:cNvSpPr>
              <a:spLocks noChangeArrowheads="1"/>
            </p:cNvSpPr>
            <p:nvPr/>
          </p:nvSpPr>
          <p:spPr bwMode="auto">
            <a:xfrm>
              <a:off x="4419600" y="1828800"/>
              <a:ext cx="4495800" cy="3086100"/>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r>
                <a:rPr lang="en-US" sz="1800">
                  <a:solidFill>
                    <a:srgbClr val="000066"/>
                  </a:solidFill>
                  <a:latin typeface="Courier New" charset="0"/>
                </a:rPr>
                <a:t>int fact_while_goto3(int x)</a:t>
              </a:r>
            </a:p>
            <a:p>
              <a:pPr algn="l"/>
              <a:r>
                <a:rPr lang="en-US" sz="1800">
                  <a:solidFill>
                    <a:srgbClr val="000066"/>
                  </a:solidFill>
                  <a:latin typeface="Courier New" charset="0"/>
                </a:rPr>
                <a:t>{</a:t>
              </a:r>
            </a:p>
            <a:p>
              <a:pPr algn="l"/>
              <a:r>
                <a:rPr lang="en-US" sz="1800">
                  <a:solidFill>
                    <a:srgbClr val="000066"/>
                  </a:solidFill>
                  <a:latin typeface="Courier New" charset="0"/>
                </a:rPr>
                <a:t>  int result = 1;</a:t>
              </a:r>
            </a:p>
            <a:p>
              <a:pPr algn="l"/>
              <a:r>
                <a:rPr lang="en-US" sz="1800">
                  <a:solidFill>
                    <a:srgbClr val="000066"/>
                  </a:solidFill>
                  <a:latin typeface="Courier New" charset="0"/>
                </a:rPr>
                <a:t>  </a:t>
              </a:r>
              <a:r>
                <a:rPr lang="en-US" sz="1800">
                  <a:solidFill>
                    <a:srgbClr val="006100"/>
                  </a:solidFill>
                  <a:latin typeface="Courier New" charset="0"/>
                </a:rPr>
                <a:t>goto </a:t>
              </a:r>
              <a:r>
                <a:rPr lang="en-US" sz="1800" i="1">
                  <a:solidFill>
                    <a:srgbClr val="006100"/>
                  </a:solidFill>
                  <a:latin typeface="Courier New" charset="0"/>
                </a:rPr>
                <a:t>middle</a:t>
              </a:r>
              <a:r>
                <a:rPr lang="en-US" sz="1800">
                  <a:solidFill>
                    <a:srgbClr val="006100"/>
                  </a:solidFill>
                  <a:latin typeface="Courier New" charset="0"/>
                </a:rPr>
                <a:t>;  </a:t>
              </a:r>
            </a:p>
            <a:p>
              <a:pPr algn="l"/>
              <a:r>
                <a:rPr lang="en-US" sz="1800" i="1">
                  <a:solidFill>
                    <a:srgbClr val="950CFF"/>
                  </a:solidFill>
                  <a:latin typeface="Courier New" charset="0"/>
                </a:rPr>
                <a:t>loop:</a:t>
              </a:r>
            </a:p>
            <a:p>
              <a:pPr algn="l"/>
              <a:r>
                <a:rPr lang="en-US" sz="1800">
                  <a:solidFill>
                    <a:srgbClr val="000066"/>
                  </a:solidFill>
                  <a:latin typeface="Courier New" charset="0"/>
                </a:rPr>
                <a:t>  result *= x;</a:t>
              </a:r>
            </a:p>
            <a:p>
              <a:pPr algn="l"/>
              <a:r>
                <a:rPr lang="en-US" sz="1800">
                  <a:solidFill>
                    <a:srgbClr val="000066"/>
                  </a:solidFill>
                  <a:latin typeface="Courier New" charset="0"/>
                </a:rPr>
                <a:t>  x = x-1;</a:t>
              </a:r>
            </a:p>
            <a:p>
              <a:pPr algn="l"/>
              <a:r>
                <a:rPr lang="en-US" sz="1800" i="1">
                  <a:solidFill>
                    <a:srgbClr val="006100"/>
                  </a:solidFill>
                  <a:latin typeface="Courier New" charset="0"/>
                </a:rPr>
                <a:t>middle:</a:t>
              </a:r>
            </a:p>
            <a:p>
              <a:pPr algn="l"/>
              <a:r>
                <a:rPr lang="en-US" sz="1800">
                  <a:solidFill>
                    <a:srgbClr val="000066"/>
                  </a:solidFill>
                  <a:latin typeface="Courier New" charset="0"/>
                </a:rPr>
                <a:t>  </a:t>
              </a:r>
              <a:r>
                <a:rPr lang="en-US" sz="1800">
                  <a:solidFill>
                    <a:srgbClr val="950CFF"/>
                  </a:solidFill>
                  <a:latin typeface="Courier New" charset="0"/>
                </a:rPr>
                <a:t>if (x &gt; 1)</a:t>
              </a:r>
            </a:p>
            <a:p>
              <a:pPr algn="l"/>
              <a:r>
                <a:rPr lang="en-US" sz="1800">
                  <a:solidFill>
                    <a:srgbClr val="FF0000"/>
                  </a:solidFill>
                  <a:latin typeface="Courier New" charset="0"/>
                </a:rPr>
                <a:t>    goto </a:t>
              </a:r>
              <a:r>
                <a:rPr lang="en-US" sz="1800" i="1">
                  <a:solidFill>
                    <a:srgbClr val="FF0000"/>
                  </a:solidFill>
                  <a:latin typeface="Courier New" charset="0"/>
                </a:rPr>
                <a:t>loop</a:t>
              </a:r>
              <a:r>
                <a:rPr lang="en-US" sz="1800">
                  <a:solidFill>
                    <a:srgbClr val="FF0000"/>
                  </a:solidFill>
                  <a:latin typeface="Courier New" charset="0"/>
                </a:rPr>
                <a:t>;</a:t>
              </a:r>
            </a:p>
            <a:p>
              <a:pPr algn="l"/>
              <a:r>
                <a:rPr lang="en-US" sz="1800">
                  <a:solidFill>
                    <a:srgbClr val="000066"/>
                  </a:solidFill>
                  <a:latin typeface="Courier New" charset="0"/>
                </a:rPr>
                <a:t>  return result;</a:t>
              </a:r>
            </a:p>
            <a:p>
              <a:pPr algn="l"/>
              <a:r>
                <a:rPr lang="en-US" sz="1800">
                  <a:solidFill>
                    <a:srgbClr val="000066"/>
                  </a:solidFill>
                  <a:latin typeface="Courier New" charset="0"/>
                </a:rPr>
                <a:t>}</a:t>
              </a:r>
            </a:p>
          </p:txBody>
        </p:sp>
      </p:grpSp>
      <p:sp>
        <p:nvSpPr>
          <p:cNvPr id="305158" name="Rectangle 6"/>
          <p:cNvSpPr>
            <a:spLocks noGrp="1" noChangeArrowheads="1"/>
          </p:cNvSpPr>
          <p:nvPr>
            <p:ph type="title"/>
          </p:nvPr>
        </p:nvSpPr>
        <p:spPr>
          <a:xfrm>
            <a:off x="304800" y="457200"/>
            <a:ext cx="8382000" cy="573088"/>
          </a:xfrm>
        </p:spPr>
        <p:txBody>
          <a:bodyPr/>
          <a:lstStyle/>
          <a:p>
            <a:pPr>
              <a:defRPr/>
            </a:pPr>
            <a:r>
              <a:rPr lang="en-US" dirty="0" smtClean="0"/>
              <a:t>Jump-to-Middle “</a:t>
            </a:r>
            <a:r>
              <a:rPr lang="en-US" dirty="0"/>
              <a:t>While” Loop Translation</a:t>
            </a:r>
          </a:p>
        </p:txBody>
      </p:sp>
      <p:sp>
        <p:nvSpPr>
          <p:cNvPr id="305159" name="Rectangle 7"/>
          <p:cNvSpPr>
            <a:spLocks noGrp="1" noChangeArrowheads="1"/>
          </p:cNvSpPr>
          <p:nvPr>
            <p:ph type="body" idx="1"/>
          </p:nvPr>
        </p:nvSpPr>
        <p:spPr>
          <a:xfrm>
            <a:off x="4343400" y="5257800"/>
            <a:ext cx="4495800" cy="1143000"/>
          </a:xfrm>
        </p:spPr>
        <p:txBody>
          <a:bodyPr/>
          <a:lstStyle/>
          <a:p>
            <a:pPr marL="171450" indent="-171450">
              <a:defRPr/>
            </a:pPr>
            <a:r>
              <a:rPr lang="en-US" sz="2000" dirty="0">
                <a:latin typeface="Helvetica" charset="0"/>
                <a:ea typeface="ＭＳ Ｐゴシック" charset="0"/>
                <a:cs typeface="ＭＳ Ｐゴシック" charset="0"/>
              </a:rPr>
              <a:t>Recent technique for GCC</a:t>
            </a:r>
          </a:p>
          <a:p>
            <a:pPr marL="571500" lvl="1" indent="-171450">
              <a:defRPr/>
            </a:pPr>
            <a:r>
              <a:rPr lang="en-US" dirty="0">
                <a:latin typeface="Helvetica" charset="0"/>
                <a:ea typeface="ＭＳ Ｐゴシック" charset="0"/>
              </a:rPr>
              <a:t>Both IA32 &amp; x86-64</a:t>
            </a:r>
          </a:p>
          <a:p>
            <a:pPr marL="171450" indent="-171450">
              <a:defRPr/>
            </a:pPr>
            <a:r>
              <a:rPr lang="en-US" sz="2000" dirty="0">
                <a:latin typeface="Helvetica" charset="0"/>
                <a:ea typeface="ＭＳ Ｐゴシック" charset="0"/>
                <a:cs typeface="ＭＳ Ｐゴシック" charset="0"/>
              </a:rPr>
              <a:t>First iteration jumps over body computation within loop</a:t>
            </a:r>
          </a:p>
        </p:txBody>
      </p:sp>
      <p:grpSp>
        <p:nvGrpSpPr>
          <p:cNvPr id="118788" name="Group 8"/>
          <p:cNvGrpSpPr>
            <a:grpSpLocks/>
          </p:cNvGrpSpPr>
          <p:nvPr/>
        </p:nvGrpSpPr>
        <p:grpSpPr bwMode="auto">
          <a:xfrm>
            <a:off x="0" y="1371600"/>
            <a:ext cx="4038600" cy="4103688"/>
            <a:chOff x="4953000" y="1416050"/>
            <a:chExt cx="4038600" cy="4103688"/>
          </a:xfrm>
        </p:grpSpPr>
        <p:sp>
          <p:nvSpPr>
            <p:cNvPr id="118789" name="Rectangle 4"/>
            <p:cNvSpPr>
              <a:spLocks noChangeArrowheads="1"/>
            </p:cNvSpPr>
            <p:nvPr/>
          </p:nvSpPr>
          <p:spPr bwMode="auto">
            <a:xfrm>
              <a:off x="4953000" y="1416050"/>
              <a:ext cx="3429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Goto Version #2</a:t>
              </a:r>
            </a:p>
          </p:txBody>
        </p:sp>
        <p:sp>
          <p:nvSpPr>
            <p:cNvPr id="118790" name="Rectangle 5"/>
            <p:cNvSpPr>
              <a:spLocks noChangeArrowheads="1"/>
            </p:cNvSpPr>
            <p:nvPr/>
          </p:nvSpPr>
          <p:spPr bwMode="auto">
            <a:xfrm>
              <a:off x="5029200" y="1828800"/>
              <a:ext cx="3962400" cy="3690938"/>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int fact_while_goto2(int x)</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int result = 1;</a:t>
              </a:r>
            </a:p>
            <a:p>
              <a:pPr algn="l">
                <a:lnSpc>
                  <a:spcPct val="100000"/>
                </a:lnSpc>
              </a:pPr>
              <a:r>
                <a:rPr lang="en-US" sz="1800">
                  <a:solidFill>
                    <a:srgbClr val="000066"/>
                  </a:solidFill>
                  <a:latin typeface="Courier New" charset="0"/>
                </a:rPr>
                <a:t>  </a:t>
              </a:r>
              <a:r>
                <a:rPr lang="en-US" sz="1800">
                  <a:solidFill>
                    <a:srgbClr val="3366FF"/>
                  </a:solidFill>
                  <a:latin typeface="Courier New" charset="0"/>
                </a:rPr>
                <a:t>if (!(x &gt; 1))</a:t>
              </a:r>
            </a:p>
            <a:p>
              <a:pPr algn="l">
                <a:lnSpc>
                  <a:spcPct val="100000"/>
                </a:lnSpc>
              </a:pPr>
              <a:r>
                <a:rPr lang="en-US" sz="1800">
                  <a:solidFill>
                    <a:srgbClr val="000066"/>
                  </a:solidFill>
                  <a:latin typeface="Courier New" charset="0"/>
                </a:rPr>
                <a:t>    </a:t>
              </a:r>
              <a:r>
                <a:rPr lang="en-US" sz="1800">
                  <a:solidFill>
                    <a:srgbClr val="3366FF"/>
                  </a:solidFill>
                  <a:latin typeface="Courier New" charset="0"/>
                </a:rPr>
                <a:t>goto</a:t>
              </a:r>
              <a:r>
                <a:rPr lang="en-US" sz="1800" i="1">
                  <a:solidFill>
                    <a:srgbClr val="3366FF"/>
                  </a:solidFill>
                  <a:latin typeface="Courier New" charset="0"/>
                </a:rPr>
                <a:t> done</a:t>
              </a:r>
              <a:r>
                <a:rPr lang="en-US" sz="1800">
                  <a:solidFill>
                    <a:srgbClr val="3366FF"/>
                  </a:solidFill>
                  <a:latin typeface="Courier New" charset="0"/>
                </a:rPr>
                <a:t>;  </a:t>
              </a:r>
            </a:p>
            <a:p>
              <a:pPr algn="l">
                <a:lnSpc>
                  <a:spcPct val="100000"/>
                </a:lnSpc>
              </a:pPr>
              <a:r>
                <a:rPr lang="en-US" sz="1800" i="1">
                  <a:solidFill>
                    <a:srgbClr val="950CFF"/>
                  </a:solidFill>
                  <a:latin typeface="Courier New" charset="0"/>
                </a:rPr>
                <a:t>loop:</a:t>
              </a:r>
              <a:endParaRPr lang="en-US" sz="1800">
                <a:solidFill>
                  <a:srgbClr val="950CFF"/>
                </a:solidFill>
                <a:latin typeface="Courier New" charset="0"/>
              </a:endParaRPr>
            </a:p>
            <a:p>
              <a:pPr algn="l">
                <a:lnSpc>
                  <a:spcPct val="100000"/>
                </a:lnSpc>
              </a:pPr>
              <a:r>
                <a:rPr lang="en-US" sz="1800">
                  <a:solidFill>
                    <a:srgbClr val="000066"/>
                  </a:solidFill>
                  <a:latin typeface="Courier New" charset="0"/>
                </a:rPr>
                <a:t>  result *= x;</a:t>
              </a:r>
            </a:p>
            <a:p>
              <a:pPr algn="l">
                <a:lnSpc>
                  <a:spcPct val="100000"/>
                </a:lnSpc>
              </a:pPr>
              <a:r>
                <a:rPr lang="en-US" sz="1800">
                  <a:solidFill>
                    <a:srgbClr val="000066"/>
                  </a:solidFill>
                  <a:latin typeface="Courier New" charset="0"/>
                </a:rPr>
                <a:t>  x = x-1;</a:t>
              </a:r>
            </a:p>
            <a:p>
              <a:pPr algn="l">
                <a:lnSpc>
                  <a:spcPct val="100000"/>
                </a:lnSpc>
              </a:pPr>
              <a:r>
                <a:rPr lang="en-US" sz="1800">
                  <a:solidFill>
                    <a:srgbClr val="000066"/>
                  </a:solidFill>
                  <a:latin typeface="Courier New" charset="0"/>
                </a:rPr>
                <a:t>  </a:t>
              </a:r>
              <a:r>
                <a:rPr lang="en-US" sz="1800">
                  <a:solidFill>
                    <a:srgbClr val="950CFF"/>
                  </a:solidFill>
                  <a:latin typeface="Courier New" charset="0"/>
                </a:rPr>
                <a:t>if (x &gt; 1)</a:t>
              </a:r>
            </a:p>
            <a:p>
              <a:pPr algn="l">
                <a:lnSpc>
                  <a:spcPct val="100000"/>
                </a:lnSpc>
              </a:pPr>
              <a:r>
                <a:rPr lang="en-US" sz="1800">
                  <a:solidFill>
                    <a:srgbClr val="FF1A1A"/>
                  </a:solidFill>
                  <a:latin typeface="Courier New" charset="0"/>
                </a:rPr>
                <a:t>    goto</a:t>
              </a:r>
              <a:r>
                <a:rPr lang="en-US" sz="1800" i="1">
                  <a:solidFill>
                    <a:srgbClr val="FF1A1A"/>
                  </a:solidFill>
                  <a:latin typeface="Courier New" charset="0"/>
                </a:rPr>
                <a:t> loop</a:t>
              </a:r>
              <a:r>
                <a:rPr lang="en-US" sz="1800">
                  <a:solidFill>
                    <a:srgbClr val="FF1A1A"/>
                  </a:solidFill>
                  <a:latin typeface="Courier New" charset="0"/>
                </a:rPr>
                <a:t>;</a:t>
              </a:r>
            </a:p>
            <a:p>
              <a:pPr algn="l">
                <a:lnSpc>
                  <a:spcPct val="100000"/>
                </a:lnSpc>
              </a:pPr>
              <a:r>
                <a:rPr lang="en-US" sz="1800" i="1">
                  <a:solidFill>
                    <a:srgbClr val="FF1A1A"/>
                  </a:solidFill>
                  <a:latin typeface="Courier New" charset="0"/>
                </a:rPr>
                <a:t>done:</a:t>
              </a:r>
              <a:endParaRPr lang="en-US" sz="1800">
                <a:solidFill>
                  <a:srgbClr val="FF1A1A"/>
                </a:solidFill>
                <a:latin typeface="Courier New" charset="0"/>
              </a:endParaRPr>
            </a:p>
            <a:p>
              <a:pPr algn="l">
                <a:lnSpc>
                  <a:spcPct val="100000"/>
                </a:lnSpc>
              </a:pPr>
              <a:r>
                <a:rPr lang="en-US" sz="1800">
                  <a:solidFill>
                    <a:srgbClr val="000066"/>
                  </a:solidFill>
                  <a:latin typeface="Courier New" charset="0"/>
                </a:rPr>
                <a:t>  return result;</a:t>
              </a:r>
            </a:p>
            <a:p>
              <a:pPr algn="l">
                <a:lnSpc>
                  <a:spcPct val="100000"/>
                </a:lnSpc>
              </a:pPr>
              <a:r>
                <a:rPr lang="en-US" sz="1800">
                  <a:solidFill>
                    <a:srgbClr val="000066"/>
                  </a:solidFill>
                  <a:latin typeface="Courier New" charset="0"/>
                </a:rPr>
                <a:t>}</a:t>
              </a:r>
            </a:p>
          </p:txBody>
        </p:sp>
      </p:grpSp>
    </p:spTree>
    <p:extLst>
      <p:ext uri="{BB962C8B-B14F-4D97-AF65-F5344CB8AC3E}">
        <p14:creationId xmlns:p14="http://schemas.microsoft.com/office/powerpoint/2010/main" val="299803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5159">
                                            <p:txEl>
                                              <p:pRg st="0" end="0"/>
                                            </p:txEl>
                                          </p:spTgt>
                                        </p:tgtEl>
                                        <p:attrNameLst>
                                          <p:attrName>style.visibility</p:attrName>
                                        </p:attrNameLst>
                                      </p:cBhvr>
                                      <p:to>
                                        <p:strVal val="visible"/>
                                      </p:to>
                                    </p:set>
                                    <p:animEffect transition="in" filter="dissolve">
                                      <p:cBhvr>
                                        <p:cTn id="12" dur="500"/>
                                        <p:tgtEl>
                                          <p:spTgt spid="30515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05159">
                                            <p:txEl>
                                              <p:pRg st="1" end="1"/>
                                            </p:txEl>
                                          </p:spTgt>
                                        </p:tgtEl>
                                        <p:attrNameLst>
                                          <p:attrName>style.visibility</p:attrName>
                                        </p:attrNameLst>
                                      </p:cBhvr>
                                      <p:to>
                                        <p:strVal val="visible"/>
                                      </p:to>
                                    </p:set>
                                    <p:animEffect transition="in" filter="dissolve">
                                      <p:cBhvr>
                                        <p:cTn id="15" dur="500"/>
                                        <p:tgtEl>
                                          <p:spTgt spid="30515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05159">
                                            <p:txEl>
                                              <p:pRg st="2" end="2"/>
                                            </p:txEl>
                                          </p:spTgt>
                                        </p:tgtEl>
                                        <p:attrNameLst>
                                          <p:attrName>style.visibility</p:attrName>
                                        </p:attrNameLst>
                                      </p:cBhvr>
                                      <p:to>
                                        <p:strVal val="visible"/>
                                      </p:to>
                                    </p:set>
                                    <p:animEffect transition="in" filter="dissolve">
                                      <p:cBhvr>
                                        <p:cTn id="20" dur="500"/>
                                        <p:tgtEl>
                                          <p:spTgt spid="3051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ChangeArrowheads="1"/>
          </p:cNvSpPr>
          <p:nvPr/>
        </p:nvSpPr>
        <p:spPr bwMode="auto">
          <a:xfrm>
            <a:off x="520700" y="1447800"/>
            <a:ext cx="2603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C Code</a:t>
            </a:r>
          </a:p>
          <a:p>
            <a:pPr marL="223838" indent="-223838" defTabSz="895350">
              <a:lnSpc>
                <a:spcPct val="100000"/>
              </a:lnSpc>
            </a:pPr>
            <a:endParaRPr lang="en-US" sz="2400">
              <a:solidFill>
                <a:srgbClr val="003300"/>
              </a:solidFill>
              <a:latin typeface="Calibri" charset="0"/>
            </a:endParaRPr>
          </a:p>
        </p:txBody>
      </p:sp>
      <p:sp>
        <p:nvSpPr>
          <p:cNvPr id="120834" name="Rectangle 3"/>
          <p:cNvSpPr>
            <a:spLocks noChangeArrowheads="1"/>
          </p:cNvSpPr>
          <p:nvPr/>
        </p:nvSpPr>
        <p:spPr bwMode="auto">
          <a:xfrm>
            <a:off x="609600" y="1860550"/>
            <a:ext cx="2133600" cy="644525"/>
          </a:xfrm>
          <a:prstGeom prst="rect">
            <a:avLst/>
          </a:prstGeom>
          <a:solidFill>
            <a:srgbClr val="F6F5BD"/>
          </a:solidFill>
          <a:ln w="12700">
            <a:solidFill>
              <a:schemeClr val="tx1"/>
            </a:solidFill>
            <a:miter lim="800000"/>
            <a:headEnd/>
            <a:tailEnd/>
          </a:ln>
        </p:spPr>
        <p:txBody>
          <a:bodyPr lIns="90487" tIns="44450" rIns="90487" bIns="44450">
            <a:spAutoFit/>
          </a:bodyPr>
          <a:lstStyle/>
          <a:p>
            <a:r>
              <a:rPr lang="en-US" sz="1800">
                <a:solidFill>
                  <a:srgbClr val="000066"/>
                </a:solidFill>
                <a:latin typeface="Courier New" charset="0"/>
              </a:rPr>
              <a:t>while (</a:t>
            </a:r>
            <a:r>
              <a:rPr lang="en-US" sz="1800" i="1">
                <a:solidFill>
                  <a:srgbClr val="000066"/>
                </a:solidFill>
                <a:latin typeface="Calibri" charset="0"/>
              </a:rPr>
              <a:t>Test</a:t>
            </a:r>
            <a:r>
              <a:rPr lang="en-US" sz="1800">
                <a:solidFill>
                  <a:srgbClr val="000066"/>
                </a:solidFill>
                <a:latin typeface="Courier New" charset="0"/>
              </a:rPr>
              <a:t>)</a:t>
            </a:r>
          </a:p>
          <a:p>
            <a:r>
              <a:rPr lang="en-US" sz="1800">
                <a:solidFill>
                  <a:srgbClr val="000066"/>
                </a:solidFill>
                <a:latin typeface="Courier New" charset="0"/>
              </a:rPr>
              <a:t>  </a:t>
            </a:r>
            <a:r>
              <a:rPr lang="en-US" sz="1800" i="1">
                <a:solidFill>
                  <a:srgbClr val="000066"/>
                </a:solidFill>
                <a:latin typeface="Calibri" charset="0"/>
              </a:rPr>
              <a:t>Body</a:t>
            </a:r>
          </a:p>
        </p:txBody>
      </p:sp>
      <p:sp>
        <p:nvSpPr>
          <p:cNvPr id="307204" name="Rectangle 4"/>
          <p:cNvSpPr>
            <a:spLocks noGrp="1" noChangeArrowheads="1"/>
          </p:cNvSpPr>
          <p:nvPr>
            <p:ph type="title"/>
          </p:nvPr>
        </p:nvSpPr>
        <p:spPr>
          <a:xfrm>
            <a:off x="409575" y="434975"/>
            <a:ext cx="7591425" cy="762000"/>
          </a:xfrm>
        </p:spPr>
        <p:txBody>
          <a:bodyPr/>
          <a:lstStyle/>
          <a:p>
            <a:pPr>
              <a:defRPr/>
            </a:pPr>
            <a:r>
              <a:rPr lang="en-US" dirty="0"/>
              <a:t>Jump-to-Middle </a:t>
            </a:r>
            <a:r>
              <a:rPr lang="en-US" dirty="0" smtClean="0"/>
              <a:t>While Loop </a:t>
            </a:r>
            <a:r>
              <a:rPr lang="en-US" dirty="0"/>
              <a:t>Translation</a:t>
            </a:r>
          </a:p>
        </p:txBody>
      </p:sp>
      <p:sp>
        <p:nvSpPr>
          <p:cNvPr id="307205" name="Rectangle 5"/>
          <p:cNvSpPr>
            <a:spLocks noGrp="1" noChangeArrowheads="1"/>
          </p:cNvSpPr>
          <p:nvPr>
            <p:ph type="body" idx="1"/>
          </p:nvPr>
        </p:nvSpPr>
        <p:spPr>
          <a:xfrm>
            <a:off x="3962400" y="1676400"/>
            <a:ext cx="4635500" cy="1760538"/>
          </a:xfrm>
        </p:spPr>
        <p:txBody>
          <a:bodyPr/>
          <a:lstStyle/>
          <a:p>
            <a:pPr>
              <a:defRPr/>
            </a:pPr>
            <a:r>
              <a:rPr lang="en-US" sz="2000">
                <a:latin typeface="Helvetica" charset="0"/>
                <a:ea typeface="ＭＳ Ｐゴシック" charset="0"/>
                <a:cs typeface="ＭＳ Ｐゴシック" charset="0"/>
              </a:rPr>
              <a:t>Avoids duplicating test code</a:t>
            </a:r>
          </a:p>
          <a:p>
            <a:pPr>
              <a:defRPr/>
            </a:pPr>
            <a:r>
              <a:rPr lang="en-US" sz="2000">
                <a:latin typeface="Helvetica" charset="0"/>
                <a:ea typeface="ＭＳ Ｐゴシック" charset="0"/>
                <a:cs typeface="ＭＳ Ｐゴシック" charset="0"/>
              </a:rPr>
              <a:t>Unconditional </a:t>
            </a:r>
            <a:r>
              <a:rPr lang="en-US" sz="2000">
                <a:latin typeface="Courier New" charset="0"/>
                <a:ea typeface="ＭＳ Ｐゴシック" charset="0"/>
                <a:cs typeface="ＭＳ Ｐゴシック" charset="0"/>
              </a:rPr>
              <a:t>goto</a:t>
            </a:r>
            <a:r>
              <a:rPr lang="en-US" sz="2000">
                <a:latin typeface="Helvetica" charset="0"/>
                <a:ea typeface="ＭＳ Ｐゴシック" charset="0"/>
                <a:cs typeface="ＭＳ Ｐゴシック" charset="0"/>
              </a:rPr>
              <a:t> incurs no performance penalty</a:t>
            </a:r>
          </a:p>
          <a:p>
            <a:pPr>
              <a:defRPr/>
            </a:pPr>
            <a:r>
              <a:rPr lang="en-US" sz="2000">
                <a:latin typeface="Helvetica" charset="0"/>
                <a:ea typeface="ＭＳ Ｐゴシック" charset="0"/>
                <a:cs typeface="ＭＳ Ｐゴシック" charset="0"/>
              </a:rPr>
              <a:t> </a:t>
            </a:r>
            <a:r>
              <a:rPr lang="en-US" sz="2000">
                <a:latin typeface="Courier New" charset="0"/>
                <a:ea typeface="ＭＳ Ｐゴシック" charset="0"/>
                <a:cs typeface="ＭＳ Ｐゴシック" charset="0"/>
              </a:rPr>
              <a:t>for</a:t>
            </a:r>
            <a:r>
              <a:rPr lang="en-US" sz="2000">
                <a:latin typeface="Helvetica" charset="0"/>
                <a:ea typeface="ＭＳ Ｐゴシック" charset="0"/>
                <a:cs typeface="ＭＳ Ｐゴシック" charset="0"/>
              </a:rPr>
              <a:t> loops compiled in similar fashion</a:t>
            </a:r>
          </a:p>
        </p:txBody>
      </p:sp>
      <p:sp>
        <p:nvSpPr>
          <p:cNvPr id="120837" name="Rectangle 6"/>
          <p:cNvSpPr>
            <a:spLocks noChangeArrowheads="1"/>
          </p:cNvSpPr>
          <p:nvPr/>
        </p:nvSpPr>
        <p:spPr bwMode="auto">
          <a:xfrm>
            <a:off x="533400" y="3665538"/>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Goto Version</a:t>
            </a:r>
          </a:p>
          <a:p>
            <a:pPr marL="223838" indent="-223838" defTabSz="895350">
              <a:lnSpc>
                <a:spcPct val="100000"/>
              </a:lnSpc>
            </a:pPr>
            <a:endParaRPr lang="en-US" sz="2400">
              <a:solidFill>
                <a:srgbClr val="003300"/>
              </a:solidFill>
              <a:latin typeface="Calibri" charset="0"/>
            </a:endParaRPr>
          </a:p>
        </p:txBody>
      </p:sp>
      <p:sp>
        <p:nvSpPr>
          <p:cNvPr id="120838" name="Rectangle 7"/>
          <p:cNvSpPr>
            <a:spLocks noChangeArrowheads="1"/>
          </p:cNvSpPr>
          <p:nvPr/>
        </p:nvSpPr>
        <p:spPr bwMode="auto">
          <a:xfrm>
            <a:off x="609600" y="4084638"/>
            <a:ext cx="2895600" cy="1782762"/>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goto middle;</a:t>
            </a:r>
          </a:p>
          <a:p>
            <a:pPr algn="l">
              <a:lnSpc>
                <a:spcPct val="100000"/>
              </a:lnSpc>
            </a:pPr>
            <a:r>
              <a:rPr lang="en-US" sz="1800" i="1">
                <a:solidFill>
                  <a:srgbClr val="000066"/>
                </a:solidFill>
                <a:latin typeface="Courier New" charset="0"/>
              </a:rPr>
              <a:t>loop:</a:t>
            </a:r>
          </a:p>
          <a:p>
            <a:pPr algn="l">
              <a:lnSpc>
                <a:spcPct val="100000"/>
              </a:lnSpc>
            </a:pPr>
            <a:r>
              <a:rPr lang="en-US" sz="1800">
                <a:solidFill>
                  <a:srgbClr val="000066"/>
                </a:solidFill>
                <a:latin typeface="Courier New" charset="0"/>
              </a:rPr>
              <a:t>  </a:t>
            </a:r>
            <a:r>
              <a:rPr lang="en-US" sz="1800" i="1">
                <a:solidFill>
                  <a:srgbClr val="000066"/>
                </a:solidFill>
                <a:latin typeface="Calibri" charset="0"/>
              </a:rPr>
              <a:t>Body</a:t>
            </a:r>
          </a:p>
          <a:p>
            <a:pPr algn="l">
              <a:lnSpc>
                <a:spcPct val="100000"/>
              </a:lnSpc>
            </a:pPr>
            <a:r>
              <a:rPr lang="en-US" sz="1800" i="1">
                <a:solidFill>
                  <a:srgbClr val="000066"/>
                </a:solidFill>
                <a:latin typeface="Courier New" charset="0"/>
              </a:rPr>
              <a:t>middle:</a:t>
            </a:r>
          </a:p>
          <a:p>
            <a:pPr algn="l">
              <a:lnSpc>
                <a:spcPct val="100000"/>
              </a:lnSpc>
            </a:pPr>
            <a:r>
              <a:rPr lang="en-US" sz="1800">
                <a:solidFill>
                  <a:srgbClr val="000066"/>
                </a:solidFill>
                <a:latin typeface="Courier New" charset="0"/>
              </a:rPr>
              <a:t>  if (</a:t>
            </a:r>
            <a:r>
              <a:rPr lang="en-US" sz="1800" i="1">
                <a:solidFill>
                  <a:srgbClr val="000066"/>
                </a:solidFill>
                <a:latin typeface="Calibri" charset="0"/>
              </a:rPr>
              <a:t>Test</a:t>
            </a:r>
            <a:r>
              <a:rPr lang="en-US" sz="1800">
                <a:solidFill>
                  <a:srgbClr val="000066"/>
                </a:solidFill>
                <a:latin typeface="Courier New" charset="0"/>
              </a:rPr>
              <a:t>)</a:t>
            </a:r>
          </a:p>
          <a:p>
            <a:pPr algn="l">
              <a:lnSpc>
                <a:spcPct val="100000"/>
              </a:lnSpc>
            </a:pPr>
            <a:r>
              <a:rPr lang="en-US" sz="1800">
                <a:solidFill>
                  <a:srgbClr val="000066"/>
                </a:solidFill>
                <a:latin typeface="Courier New" charset="0"/>
              </a:rPr>
              <a:t>    goto </a:t>
            </a:r>
            <a:r>
              <a:rPr lang="en-US" sz="1800" i="1">
                <a:solidFill>
                  <a:srgbClr val="000066"/>
                </a:solidFill>
                <a:latin typeface="Courier New" charset="0"/>
              </a:rPr>
              <a:t>loop</a:t>
            </a:r>
            <a:r>
              <a:rPr lang="en-US" sz="1800">
                <a:solidFill>
                  <a:srgbClr val="000066"/>
                </a:solidFill>
                <a:latin typeface="Courier New" charset="0"/>
              </a:rPr>
              <a:t>;</a:t>
            </a:r>
          </a:p>
        </p:txBody>
      </p:sp>
      <p:sp>
        <p:nvSpPr>
          <p:cNvPr id="120839" name="Rectangle 7"/>
          <p:cNvSpPr>
            <a:spLocks noChangeArrowheads="1"/>
          </p:cNvSpPr>
          <p:nvPr/>
        </p:nvSpPr>
        <p:spPr bwMode="auto">
          <a:xfrm>
            <a:off x="4343400" y="3662363"/>
            <a:ext cx="3505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Goto (Previous) Version</a:t>
            </a:r>
          </a:p>
          <a:p>
            <a:pPr marL="223838" indent="-223838" defTabSz="895350">
              <a:lnSpc>
                <a:spcPct val="100000"/>
              </a:lnSpc>
            </a:pPr>
            <a:endParaRPr lang="en-US" sz="2400">
              <a:solidFill>
                <a:srgbClr val="003300"/>
              </a:solidFill>
              <a:latin typeface="Calibri" charset="0"/>
            </a:endParaRPr>
          </a:p>
        </p:txBody>
      </p:sp>
      <p:sp>
        <p:nvSpPr>
          <p:cNvPr id="120840" name="Rectangle 8"/>
          <p:cNvSpPr>
            <a:spLocks noChangeArrowheads="1"/>
          </p:cNvSpPr>
          <p:nvPr/>
        </p:nvSpPr>
        <p:spPr bwMode="auto">
          <a:xfrm>
            <a:off x="4419600" y="4081463"/>
            <a:ext cx="2895600" cy="1839912"/>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r>
              <a:rPr lang="en-US" sz="1800">
                <a:solidFill>
                  <a:srgbClr val="000066"/>
                </a:solidFill>
                <a:latin typeface="Courier New" charset="0"/>
              </a:rPr>
              <a:t>  if (!</a:t>
            </a:r>
            <a:r>
              <a:rPr lang="en-US" sz="1800" i="1">
                <a:solidFill>
                  <a:srgbClr val="000066"/>
                </a:solidFill>
                <a:latin typeface="Calibri" charset="0"/>
              </a:rPr>
              <a:t>Test</a:t>
            </a:r>
            <a:r>
              <a:rPr lang="en-US" sz="1800">
                <a:solidFill>
                  <a:srgbClr val="000066"/>
                </a:solidFill>
                <a:latin typeface="Courier New" charset="0"/>
              </a:rPr>
              <a:t>)</a:t>
            </a:r>
          </a:p>
          <a:p>
            <a:pPr algn="l"/>
            <a:r>
              <a:rPr lang="en-US" sz="1800">
                <a:solidFill>
                  <a:srgbClr val="000066"/>
                </a:solidFill>
                <a:latin typeface="Courier New" charset="0"/>
              </a:rPr>
              <a:t>    goto </a:t>
            </a:r>
            <a:r>
              <a:rPr lang="en-US" sz="1800" i="1">
                <a:solidFill>
                  <a:srgbClr val="000066"/>
                </a:solidFill>
                <a:latin typeface="Courier New" charset="0"/>
              </a:rPr>
              <a:t>done</a:t>
            </a:r>
            <a:r>
              <a:rPr lang="en-US" sz="1800">
                <a:solidFill>
                  <a:srgbClr val="000066"/>
                </a:solidFill>
                <a:latin typeface="Courier New" charset="0"/>
              </a:rPr>
              <a:t>;</a:t>
            </a:r>
          </a:p>
          <a:p>
            <a:pPr algn="l"/>
            <a:r>
              <a:rPr lang="en-US" sz="1800" i="1">
                <a:solidFill>
                  <a:srgbClr val="000066"/>
                </a:solidFill>
                <a:latin typeface="Courier New" charset="0"/>
              </a:rPr>
              <a:t>loop:</a:t>
            </a:r>
          </a:p>
          <a:p>
            <a:pPr algn="l"/>
            <a:r>
              <a:rPr lang="en-US" sz="1800">
                <a:solidFill>
                  <a:srgbClr val="000066"/>
                </a:solidFill>
                <a:latin typeface="Courier New" charset="0"/>
              </a:rPr>
              <a:t>  </a:t>
            </a:r>
            <a:r>
              <a:rPr lang="en-US" sz="1800" i="1">
                <a:solidFill>
                  <a:srgbClr val="000066"/>
                </a:solidFill>
                <a:latin typeface="Calibri" charset="0"/>
              </a:rPr>
              <a:t>Body</a:t>
            </a:r>
          </a:p>
          <a:p>
            <a:pPr algn="l"/>
            <a:r>
              <a:rPr lang="en-US" sz="1800">
                <a:solidFill>
                  <a:srgbClr val="000066"/>
                </a:solidFill>
                <a:latin typeface="Courier New" charset="0"/>
              </a:rPr>
              <a:t>  if (</a:t>
            </a:r>
            <a:r>
              <a:rPr lang="en-US" sz="1800" i="1">
                <a:solidFill>
                  <a:srgbClr val="000066"/>
                </a:solidFill>
                <a:latin typeface="Calibri" charset="0"/>
              </a:rPr>
              <a:t>Test</a:t>
            </a:r>
            <a:r>
              <a:rPr lang="en-US" sz="1800">
                <a:solidFill>
                  <a:srgbClr val="000066"/>
                </a:solidFill>
                <a:latin typeface="Courier New" charset="0"/>
              </a:rPr>
              <a:t>)</a:t>
            </a:r>
          </a:p>
          <a:p>
            <a:pPr algn="l"/>
            <a:r>
              <a:rPr lang="en-US" sz="1800">
                <a:solidFill>
                  <a:srgbClr val="000066"/>
                </a:solidFill>
                <a:latin typeface="Courier New" charset="0"/>
              </a:rPr>
              <a:t>    goto </a:t>
            </a:r>
            <a:r>
              <a:rPr lang="en-US" sz="1800" i="1">
                <a:solidFill>
                  <a:srgbClr val="000066"/>
                </a:solidFill>
                <a:latin typeface="Courier New" charset="0"/>
              </a:rPr>
              <a:t>loop</a:t>
            </a:r>
            <a:r>
              <a:rPr lang="en-US" sz="1800">
                <a:solidFill>
                  <a:srgbClr val="000066"/>
                </a:solidFill>
                <a:latin typeface="Courier New" charset="0"/>
              </a:rPr>
              <a:t>;</a:t>
            </a:r>
          </a:p>
          <a:p>
            <a:pPr algn="l"/>
            <a:r>
              <a:rPr lang="en-US" sz="1800" i="1">
                <a:solidFill>
                  <a:srgbClr val="000066"/>
                </a:solidFill>
                <a:latin typeface="Courier New" charset="0"/>
              </a:rPr>
              <a:t>done:</a:t>
            </a:r>
          </a:p>
        </p:txBody>
      </p:sp>
      <p:sp>
        <p:nvSpPr>
          <p:cNvPr id="11" name="Down Arrow 10"/>
          <p:cNvSpPr/>
          <p:nvPr/>
        </p:nvSpPr>
        <p:spPr bwMode="auto">
          <a:xfrm>
            <a:off x="1371600" y="2819400"/>
            <a:ext cx="762000" cy="842963"/>
          </a:xfrm>
          <a:prstGeom prst="downArrow">
            <a:avLst/>
          </a:prstGeom>
          <a:solidFill>
            <a:schemeClr val="bg1">
              <a:lumMod val="75000"/>
            </a:schemeClr>
          </a:solidFill>
          <a:ln w="25400" cap="flat" cmpd="sng" algn="ctr">
            <a:noFill/>
            <a:prstDash val="solid"/>
            <a:round/>
            <a:headEnd type="none" w="med" len="med"/>
            <a:tailEnd type="triangle" w="med" len="med"/>
          </a:ln>
          <a:effectLst/>
        </p:spPr>
        <p:txBody>
          <a:bodyPr anchor="ctr" anchorCtr="1"/>
          <a:lstStyle/>
          <a:p>
            <a:pPr>
              <a:lnSpc>
                <a:spcPct val="100000"/>
              </a:lnSpc>
              <a:defRPr/>
            </a:pPr>
            <a:endParaRPr lang="en-US" sz="1800" dirty="0">
              <a:solidFill>
                <a:srgbClr val="000066"/>
              </a:solidFill>
              <a:latin typeface="Calibri" pitchFamily="34" charset="0"/>
            </a:endParaRPr>
          </a:p>
        </p:txBody>
      </p:sp>
    </p:spTree>
    <p:extLst>
      <p:ext uri="{BB962C8B-B14F-4D97-AF65-F5344CB8AC3E}">
        <p14:creationId xmlns:p14="http://schemas.microsoft.com/office/powerpoint/2010/main" val="20474749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304800"/>
            <a:ext cx="6375400" cy="573088"/>
          </a:xfrm>
        </p:spPr>
        <p:txBody>
          <a:bodyPr/>
          <a:lstStyle/>
          <a:p>
            <a:r>
              <a:rPr lang="en-US" dirty="0"/>
              <a:t>Understanding </a:t>
            </a:r>
            <a:r>
              <a:rPr lang="en-US" dirty="0" smtClean="0">
                <a:latin typeface="Courier New"/>
                <a:cs typeface="Courier New"/>
              </a:rPr>
              <a:t>Swap</a:t>
            </a:r>
            <a:r>
              <a:rPr lang="en-US" dirty="0" smtClean="0"/>
              <a:t>()</a:t>
            </a:r>
            <a:endParaRPr lang="en-US" dirty="0"/>
          </a:p>
        </p:txBody>
      </p:sp>
      <p:sp>
        <p:nvSpPr>
          <p:cNvPr id="53" name="Rectangle 8"/>
          <p:cNvSpPr>
            <a:spLocks noChangeArrowheads="1"/>
          </p:cNvSpPr>
          <p:nvPr/>
        </p:nvSpPr>
        <p:spPr bwMode="auto">
          <a:xfrm>
            <a:off x="4953000" y="1661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123</a:t>
            </a:r>
            <a:endParaRPr lang="en-US" sz="1800" dirty="0">
              <a:solidFill>
                <a:srgbClr val="000066"/>
              </a:solidFill>
              <a:latin typeface="Courier New" pitchFamily="49" charset="0"/>
            </a:endParaRPr>
          </a:p>
        </p:txBody>
      </p:sp>
      <p:sp>
        <p:nvSpPr>
          <p:cNvPr id="55" name="Rectangle 9"/>
          <p:cNvSpPr>
            <a:spLocks noChangeArrowheads="1"/>
          </p:cNvSpPr>
          <p:nvPr/>
        </p:nvSpPr>
        <p:spPr bwMode="auto">
          <a:xfrm>
            <a:off x="4953000" y="2042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ourier New" pitchFamily="49" charset="0"/>
            </a:endParaRPr>
          </a:p>
        </p:txBody>
      </p:sp>
      <p:sp>
        <p:nvSpPr>
          <p:cNvPr id="56" name="Rectangle 10"/>
          <p:cNvSpPr>
            <a:spLocks noChangeArrowheads="1"/>
          </p:cNvSpPr>
          <p:nvPr/>
        </p:nvSpPr>
        <p:spPr bwMode="auto">
          <a:xfrm>
            <a:off x="4953000" y="2423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7" name="Rectangle 11"/>
          <p:cNvSpPr>
            <a:spLocks noChangeArrowheads="1"/>
          </p:cNvSpPr>
          <p:nvPr/>
        </p:nvSpPr>
        <p:spPr bwMode="auto">
          <a:xfrm>
            <a:off x="4953000" y="2804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8" name="Rectangle 20"/>
          <p:cNvSpPr>
            <a:spLocks noChangeArrowheads="1"/>
          </p:cNvSpPr>
          <p:nvPr/>
        </p:nvSpPr>
        <p:spPr bwMode="auto">
          <a:xfrm>
            <a:off x="4953000" y="3185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alibri" pitchFamily="34" charset="0"/>
              </a:rPr>
              <a:t>456</a:t>
            </a:r>
            <a:endParaRPr lang="en-US" sz="1800" dirty="0">
              <a:solidFill>
                <a:srgbClr val="000066"/>
              </a:solidFill>
              <a:latin typeface="Calibri" pitchFamily="34" charset="0"/>
            </a:endParaRPr>
          </a:p>
        </p:txBody>
      </p:sp>
      <p:grpSp>
        <p:nvGrpSpPr>
          <p:cNvPr id="64" name="Group 63"/>
          <p:cNvGrpSpPr/>
          <p:nvPr/>
        </p:nvGrpSpPr>
        <p:grpSpPr>
          <a:xfrm>
            <a:off x="1110823" y="1814110"/>
            <a:ext cx="1752600" cy="1752600"/>
            <a:chOff x="9111129" y="1790700"/>
            <a:chExt cx="1752600" cy="1752600"/>
          </a:xfrm>
        </p:grpSpPr>
        <p:sp>
          <p:nvSpPr>
            <p:cNvPr id="65" name="Rectangle 43"/>
            <p:cNvSpPr>
              <a:spLocks noChangeArrowheads="1"/>
            </p:cNvSpPr>
            <p:nvPr/>
          </p:nvSpPr>
          <p:spPr bwMode="auto">
            <a:xfrm>
              <a:off x="9111129" y="17907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endParaRPr lang="en-US" sz="1800" dirty="0">
                <a:solidFill>
                  <a:srgbClr val="000066"/>
                </a:solidFill>
                <a:latin typeface="Courier New" pitchFamily="49" charset="0"/>
              </a:endParaRPr>
            </a:p>
          </p:txBody>
        </p:sp>
        <p:sp>
          <p:nvSpPr>
            <p:cNvPr id="66" name="Rectangle 44"/>
            <p:cNvSpPr>
              <a:spLocks noChangeArrowheads="1"/>
            </p:cNvSpPr>
            <p:nvPr/>
          </p:nvSpPr>
          <p:spPr bwMode="auto">
            <a:xfrm>
              <a:off x="9111129" y="22479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endParaRPr lang="en-US" sz="1800" dirty="0">
                <a:solidFill>
                  <a:srgbClr val="000066"/>
                </a:solidFill>
                <a:latin typeface="Courier New" pitchFamily="49" charset="0"/>
              </a:endParaRPr>
            </a:p>
          </p:txBody>
        </p:sp>
        <p:sp>
          <p:nvSpPr>
            <p:cNvPr id="67" name="Rectangle 45"/>
            <p:cNvSpPr>
              <a:spLocks noChangeArrowheads="1"/>
            </p:cNvSpPr>
            <p:nvPr/>
          </p:nvSpPr>
          <p:spPr bwMode="auto">
            <a:xfrm>
              <a:off x="9111129" y="27051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endParaRPr lang="en-US" sz="1800" dirty="0">
                <a:solidFill>
                  <a:srgbClr val="000066"/>
                </a:solidFill>
                <a:latin typeface="Courier New" pitchFamily="49" charset="0"/>
              </a:endParaRPr>
            </a:p>
          </p:txBody>
        </p:sp>
        <p:sp>
          <p:nvSpPr>
            <p:cNvPr id="68" name="Rectangle 46"/>
            <p:cNvSpPr>
              <a:spLocks noChangeArrowheads="1"/>
            </p:cNvSpPr>
            <p:nvPr/>
          </p:nvSpPr>
          <p:spPr bwMode="auto">
            <a:xfrm>
              <a:off x="9111129" y="31623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endParaRPr lang="en-US" sz="1800" dirty="0">
                <a:solidFill>
                  <a:srgbClr val="000066"/>
                </a:solidFill>
                <a:latin typeface="Courier New" pitchFamily="49" charset="0"/>
              </a:endParaRPr>
            </a:p>
          </p:txBody>
        </p:sp>
        <p:sp>
          <p:nvSpPr>
            <p:cNvPr id="69" name="Rectangle 52"/>
            <p:cNvSpPr>
              <a:spLocks noChangeArrowheads="1"/>
            </p:cNvSpPr>
            <p:nvPr/>
          </p:nvSpPr>
          <p:spPr bwMode="auto">
            <a:xfrm>
              <a:off x="9796929" y="17907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0x120</a:t>
              </a:r>
              <a:endParaRPr lang="en-US" sz="1800" dirty="0">
                <a:solidFill>
                  <a:srgbClr val="000066"/>
                </a:solidFill>
                <a:latin typeface="Courier New" pitchFamily="49" charset="0"/>
              </a:endParaRPr>
            </a:p>
          </p:txBody>
        </p:sp>
        <p:sp>
          <p:nvSpPr>
            <p:cNvPr id="70" name="Rectangle 53"/>
            <p:cNvSpPr>
              <a:spLocks noChangeArrowheads="1"/>
            </p:cNvSpPr>
            <p:nvPr/>
          </p:nvSpPr>
          <p:spPr bwMode="auto">
            <a:xfrm>
              <a:off x="9796929" y="22479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0x100</a:t>
              </a:r>
              <a:endParaRPr lang="en-US" sz="1800" dirty="0">
                <a:solidFill>
                  <a:srgbClr val="000066"/>
                </a:solidFill>
                <a:latin typeface="Courier New" pitchFamily="49" charset="0"/>
              </a:endParaRPr>
            </a:p>
          </p:txBody>
        </p:sp>
        <p:sp>
          <p:nvSpPr>
            <p:cNvPr id="71" name="Rectangle 54"/>
            <p:cNvSpPr>
              <a:spLocks noChangeArrowheads="1"/>
            </p:cNvSpPr>
            <p:nvPr/>
          </p:nvSpPr>
          <p:spPr bwMode="auto">
            <a:xfrm>
              <a:off x="9796929" y="27051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sp>
          <p:nvSpPr>
            <p:cNvPr id="72" name="Rectangle 55"/>
            <p:cNvSpPr>
              <a:spLocks noChangeArrowheads="1"/>
            </p:cNvSpPr>
            <p:nvPr/>
          </p:nvSpPr>
          <p:spPr bwMode="auto">
            <a:xfrm>
              <a:off x="9796929" y="31623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grpSp>
      <p:sp>
        <p:nvSpPr>
          <p:cNvPr id="73" name="Text Box 5"/>
          <p:cNvSpPr txBox="1">
            <a:spLocks noChangeArrowheads="1"/>
          </p:cNvSpPr>
          <p:nvPr/>
        </p:nvSpPr>
        <p:spPr bwMode="auto">
          <a:xfrm>
            <a:off x="1295400" y="1252322"/>
            <a:ext cx="1351001"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Registers</a:t>
            </a:r>
            <a:endParaRPr lang="en-US" sz="2400" dirty="0">
              <a:solidFill>
                <a:srgbClr val="000066"/>
              </a:solidFill>
              <a:latin typeface="Calibri" pitchFamily="34" charset="0"/>
            </a:endParaRPr>
          </a:p>
        </p:txBody>
      </p:sp>
      <p:sp>
        <p:nvSpPr>
          <p:cNvPr id="76" name="Text Box 5"/>
          <p:cNvSpPr txBox="1">
            <a:spLocks noChangeArrowheads="1"/>
          </p:cNvSpPr>
          <p:nvPr/>
        </p:nvSpPr>
        <p:spPr bwMode="auto">
          <a:xfrm>
            <a:off x="4816383" y="1032633"/>
            <a:ext cx="1279617"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Memory</a:t>
            </a:r>
            <a:endParaRPr lang="en-US" sz="2400" dirty="0">
              <a:solidFill>
                <a:srgbClr val="000066"/>
              </a:solidFill>
              <a:latin typeface="Calibri" pitchFamily="34" charset="0"/>
            </a:endParaRPr>
          </a:p>
        </p:txBody>
      </p:sp>
      <p:sp>
        <p:nvSpPr>
          <p:cNvPr id="80" name="Rectangle 4"/>
          <p:cNvSpPr>
            <a:spLocks noChangeArrowheads="1"/>
          </p:cNvSpPr>
          <p:nvPr/>
        </p:nvSpPr>
        <p:spPr bwMode="auto">
          <a:xfrm>
            <a:off x="1447800" y="4114800"/>
            <a:ext cx="58674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movq    (%rdi), %</a:t>
            </a:r>
            <a:r>
              <a:rPr lang="ro-RO" sz="1800" dirty="0" smtClean="0">
                <a:solidFill>
                  <a:srgbClr val="000066"/>
                </a:solidFill>
                <a:latin typeface="Courier New" pitchFamily="49" charset="0"/>
              </a:rPr>
              <a:t>rax  # t0 = *xp  </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(%rsi), %</a:t>
            </a:r>
            <a:r>
              <a:rPr lang="ro-RO" sz="1800" dirty="0" smtClean="0">
                <a:solidFill>
                  <a:srgbClr val="000066"/>
                </a:solidFill>
                <a:latin typeface="Courier New" pitchFamily="49" charset="0"/>
              </a:rPr>
              <a:t>rdx  # t1 = *yp</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%rdx, (%rdi</a:t>
            </a:r>
            <a:r>
              <a:rPr lang="ro-RO" sz="1800" dirty="0" smtClean="0">
                <a:solidFill>
                  <a:srgbClr val="000066"/>
                </a:solidFill>
                <a:latin typeface="Courier New" pitchFamily="49" charset="0"/>
              </a:rPr>
              <a:t>)  # *xp = t1</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%rax, (%rsi</a:t>
            </a:r>
            <a:r>
              <a:rPr lang="ro-RO" sz="1800" dirty="0" smtClean="0">
                <a:solidFill>
                  <a:srgbClr val="000066"/>
                </a:solidFill>
                <a:latin typeface="Courier New" pitchFamily="49" charset="0"/>
              </a:rPr>
              <a:t>)  # *yp = t0</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grpSp>
        <p:nvGrpSpPr>
          <p:cNvPr id="6" name="Group 5"/>
          <p:cNvGrpSpPr/>
          <p:nvPr/>
        </p:nvGrpSpPr>
        <p:grpSpPr>
          <a:xfrm>
            <a:off x="6096000" y="1414046"/>
            <a:ext cx="1219200" cy="2190764"/>
            <a:chOff x="6096000" y="1414046"/>
            <a:chExt cx="1219200" cy="2190764"/>
          </a:xfrm>
        </p:grpSpPr>
        <p:sp>
          <p:nvSpPr>
            <p:cNvPr id="59" name="Text Box 34"/>
            <p:cNvSpPr txBox="1">
              <a:spLocks noChangeArrowheads="1"/>
            </p:cNvSpPr>
            <p:nvPr/>
          </p:nvSpPr>
          <p:spPr bwMode="auto">
            <a:xfrm>
              <a:off x="6096000" y="1656948"/>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0x120 </a:t>
              </a:r>
              <a:endParaRPr lang="en-US" sz="1800" dirty="0">
                <a:solidFill>
                  <a:srgbClr val="000066"/>
                </a:solidFill>
                <a:latin typeface="Courier New" pitchFamily="49" charset="0"/>
              </a:endParaRPr>
            </a:p>
          </p:txBody>
        </p:sp>
        <p:sp>
          <p:nvSpPr>
            <p:cNvPr id="60" name="Text Box 35"/>
            <p:cNvSpPr txBox="1">
              <a:spLocks noChangeArrowheads="1"/>
            </p:cNvSpPr>
            <p:nvPr/>
          </p:nvSpPr>
          <p:spPr bwMode="auto">
            <a:xfrm>
              <a:off x="6096000" y="2052235"/>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0x118</a:t>
              </a:r>
              <a:endParaRPr lang="en-US" sz="1800" dirty="0">
                <a:solidFill>
                  <a:srgbClr val="000066"/>
                </a:solidFill>
                <a:latin typeface="Courier New" pitchFamily="49" charset="0"/>
              </a:endParaRPr>
            </a:p>
          </p:txBody>
        </p:sp>
        <p:sp>
          <p:nvSpPr>
            <p:cNvPr id="61" name="Text Box 36"/>
            <p:cNvSpPr txBox="1">
              <a:spLocks noChangeArrowheads="1"/>
            </p:cNvSpPr>
            <p:nvPr/>
          </p:nvSpPr>
          <p:spPr bwMode="auto">
            <a:xfrm>
              <a:off x="6096000" y="2447523"/>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0x110 </a:t>
              </a:r>
              <a:endParaRPr lang="en-US" sz="1800" dirty="0">
                <a:solidFill>
                  <a:srgbClr val="000066"/>
                </a:solidFill>
                <a:latin typeface="Courier New" pitchFamily="49" charset="0"/>
              </a:endParaRPr>
            </a:p>
          </p:txBody>
        </p:sp>
        <p:sp>
          <p:nvSpPr>
            <p:cNvPr id="62" name="Text Box 37"/>
            <p:cNvSpPr txBox="1">
              <a:spLocks noChangeArrowheads="1"/>
            </p:cNvSpPr>
            <p:nvPr/>
          </p:nvSpPr>
          <p:spPr bwMode="auto">
            <a:xfrm>
              <a:off x="6096000" y="2842810"/>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0x108 </a:t>
              </a:r>
              <a:endParaRPr lang="en-US" sz="1800" dirty="0">
                <a:solidFill>
                  <a:srgbClr val="000066"/>
                </a:solidFill>
                <a:latin typeface="Courier New" pitchFamily="49" charset="0"/>
              </a:endParaRPr>
            </a:p>
          </p:txBody>
        </p:sp>
        <p:sp>
          <p:nvSpPr>
            <p:cNvPr id="63" name="Text Box 38"/>
            <p:cNvSpPr txBox="1">
              <a:spLocks noChangeArrowheads="1"/>
            </p:cNvSpPr>
            <p:nvPr/>
          </p:nvSpPr>
          <p:spPr bwMode="auto">
            <a:xfrm>
              <a:off x="6096000" y="3238098"/>
              <a:ext cx="1219200" cy="366712"/>
            </a:xfrm>
            <a:prstGeom prst="rect">
              <a:avLst/>
            </a:prstGeom>
            <a:noFill/>
            <a:ln w="25400">
              <a:noFill/>
              <a:miter lim="800000"/>
              <a:headEnd/>
              <a:tailEnd/>
            </a:ln>
            <a:effectLst/>
          </p:spPr>
          <p:txBody>
            <a:bodyPr>
              <a:spAutoFit/>
            </a:bodyPr>
            <a:lstStyle/>
            <a:p>
              <a:pPr algn="l">
                <a:lnSpc>
                  <a:spcPct val="100000"/>
                </a:lnSpc>
              </a:pPr>
              <a:r>
                <a:rPr lang="en-US" sz="1800" dirty="0">
                  <a:solidFill>
                    <a:srgbClr val="000066"/>
                  </a:solidFill>
                  <a:latin typeface="Courier New" pitchFamily="49" charset="0"/>
                </a:rPr>
                <a:t>0x100 </a:t>
              </a:r>
            </a:p>
          </p:txBody>
        </p:sp>
        <p:sp>
          <p:nvSpPr>
            <p:cNvPr id="81" name="Text Box 34"/>
            <p:cNvSpPr txBox="1">
              <a:spLocks noChangeArrowheads="1"/>
            </p:cNvSpPr>
            <p:nvPr/>
          </p:nvSpPr>
          <p:spPr bwMode="auto">
            <a:xfrm>
              <a:off x="6096000" y="1414046"/>
              <a:ext cx="1219200" cy="338554"/>
            </a:xfrm>
            <a:prstGeom prst="rect">
              <a:avLst/>
            </a:prstGeom>
            <a:noFill/>
            <a:ln w="25400">
              <a:noFill/>
              <a:miter lim="800000"/>
              <a:headEnd/>
              <a:tailEnd/>
            </a:ln>
            <a:effectLst/>
          </p:spPr>
          <p:txBody>
            <a:bodyPr>
              <a:spAutoFit/>
            </a:bodyPr>
            <a:lstStyle/>
            <a:p>
              <a:pPr algn="l">
                <a:lnSpc>
                  <a:spcPct val="100000"/>
                </a:lnSpc>
              </a:pPr>
              <a:r>
                <a:rPr lang="en-US" sz="1600" dirty="0" smtClean="0">
                  <a:solidFill>
                    <a:srgbClr val="000066"/>
                  </a:solidFill>
                  <a:latin typeface="Calibri"/>
                  <a:cs typeface="Calibri"/>
                </a:rPr>
                <a:t>Address</a:t>
              </a:r>
              <a:endParaRPr lang="en-US" sz="1600" dirty="0">
                <a:solidFill>
                  <a:srgbClr val="000066"/>
                </a:solidFill>
                <a:latin typeface="Calibri"/>
                <a:cs typeface="Calibri"/>
              </a:endParaRPr>
            </a:p>
          </p:txBody>
        </p:sp>
      </p:grpSp>
      <p:cxnSp>
        <p:nvCxnSpPr>
          <p:cNvPr id="27" name="Straight Arrow Connector 26"/>
          <p:cNvCxnSpPr/>
          <p:nvPr/>
        </p:nvCxnSpPr>
        <p:spPr bwMode="auto">
          <a:xfrm flipV="1">
            <a:off x="2971800" y="1752600"/>
            <a:ext cx="1905000" cy="257826"/>
          </a:xfrm>
          <a:prstGeom prst="straightConnector1">
            <a:avLst/>
          </a:prstGeom>
          <a:noFill/>
          <a:ln w="25400" cap="flat" cmpd="sng" algn="ctr">
            <a:solidFill>
              <a:srgbClr val="CC0000"/>
            </a:solidFill>
            <a:prstDash val="solid"/>
            <a:round/>
            <a:headEnd type="none" w="med" len="med"/>
            <a:tailEnd type="arrow"/>
          </a:ln>
          <a:effectLst/>
        </p:spPr>
      </p:cxnSp>
      <p:cxnSp>
        <p:nvCxnSpPr>
          <p:cNvPr id="29" name="Straight Arrow Connector 28"/>
          <p:cNvCxnSpPr/>
          <p:nvPr/>
        </p:nvCxnSpPr>
        <p:spPr bwMode="auto">
          <a:xfrm>
            <a:off x="2971800" y="2438400"/>
            <a:ext cx="1828800" cy="914400"/>
          </a:xfrm>
          <a:prstGeom prst="straightConnector1">
            <a:avLst/>
          </a:prstGeom>
          <a:noFill/>
          <a:ln w="25400" cap="flat" cmpd="sng" algn="ctr">
            <a:solidFill>
              <a:srgbClr val="CC0000"/>
            </a:solidFill>
            <a:prstDash val="solid"/>
            <a:round/>
            <a:headEnd type="none" w="med" len="med"/>
            <a:tailEnd type="arrow"/>
          </a:ln>
          <a:effectLst/>
        </p:spPr>
      </p:cxnSp>
    </p:spTree>
    <p:extLst>
      <p:ext uri="{BB962C8B-B14F-4D97-AF65-F5344CB8AC3E}">
        <p14:creationId xmlns:p14="http://schemas.microsoft.com/office/powerpoint/2010/main" val="30616861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3657600" y="2419350"/>
            <a:ext cx="5410200" cy="2305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pPr>
            <a:r>
              <a:rPr lang="en-US" sz="1800">
                <a:solidFill>
                  <a:srgbClr val="000066"/>
                </a:solidFill>
                <a:latin typeface="Courier New" charset="0"/>
              </a:rPr>
              <a:t># x in %edx, result in %eax</a:t>
            </a:r>
          </a:p>
          <a:p>
            <a:pPr algn="l">
              <a:lnSpc>
                <a:spcPct val="100000"/>
              </a:lnSpc>
            </a:pPr>
            <a:r>
              <a:rPr lang="en-US" sz="1800">
                <a:solidFill>
                  <a:srgbClr val="000066"/>
                </a:solidFill>
                <a:latin typeface="Courier New" charset="0"/>
              </a:rPr>
              <a:t>  </a:t>
            </a:r>
            <a:r>
              <a:rPr lang="en-US" sz="1800">
                <a:solidFill>
                  <a:srgbClr val="007F4D"/>
                </a:solidFill>
                <a:latin typeface="Courier New" charset="0"/>
              </a:rPr>
              <a:t>jmp   .L34       #   goto Middle</a:t>
            </a:r>
          </a:p>
          <a:p>
            <a:pPr algn="l">
              <a:lnSpc>
                <a:spcPct val="100000"/>
              </a:lnSpc>
            </a:pPr>
            <a:r>
              <a:rPr lang="en-US" sz="1800">
                <a:solidFill>
                  <a:srgbClr val="950CFF"/>
                </a:solidFill>
                <a:latin typeface="Courier New" charset="0"/>
              </a:rPr>
              <a:t>.L35:              # Loop:</a:t>
            </a:r>
          </a:p>
          <a:p>
            <a:pPr algn="l">
              <a:lnSpc>
                <a:spcPct val="100000"/>
              </a:lnSpc>
            </a:pPr>
            <a:r>
              <a:rPr lang="en-US" sz="1800">
                <a:solidFill>
                  <a:srgbClr val="000066"/>
                </a:solidFill>
                <a:latin typeface="Courier New" charset="0"/>
              </a:rPr>
              <a:t>  imull %edx, %eax #   result *= x</a:t>
            </a:r>
          </a:p>
          <a:p>
            <a:pPr algn="l">
              <a:lnSpc>
                <a:spcPct val="100000"/>
              </a:lnSpc>
            </a:pPr>
            <a:r>
              <a:rPr lang="en-US" sz="1800">
                <a:solidFill>
                  <a:srgbClr val="000066"/>
                </a:solidFill>
                <a:latin typeface="Courier New" charset="0"/>
              </a:rPr>
              <a:t>  decl  %edx       #   x--</a:t>
            </a:r>
          </a:p>
          <a:p>
            <a:pPr algn="l">
              <a:lnSpc>
                <a:spcPct val="100000"/>
              </a:lnSpc>
            </a:pPr>
            <a:r>
              <a:rPr lang="en-US" sz="1800">
                <a:solidFill>
                  <a:srgbClr val="007F4D"/>
                </a:solidFill>
                <a:latin typeface="Courier New" charset="0"/>
              </a:rPr>
              <a:t>.L34:              # Middle:</a:t>
            </a:r>
          </a:p>
          <a:p>
            <a:pPr algn="l">
              <a:lnSpc>
                <a:spcPct val="100000"/>
              </a:lnSpc>
            </a:pPr>
            <a:r>
              <a:rPr lang="en-US" sz="1800">
                <a:solidFill>
                  <a:srgbClr val="000066"/>
                </a:solidFill>
                <a:latin typeface="Courier New" charset="0"/>
              </a:rPr>
              <a:t>  </a:t>
            </a:r>
            <a:r>
              <a:rPr lang="en-US" sz="1800">
                <a:solidFill>
                  <a:srgbClr val="950CFF"/>
                </a:solidFill>
                <a:latin typeface="Courier New" charset="0"/>
              </a:rPr>
              <a:t>cmpl  $1, %edx   #   x:1</a:t>
            </a:r>
          </a:p>
          <a:p>
            <a:pPr algn="l">
              <a:lnSpc>
                <a:spcPct val="100000"/>
              </a:lnSpc>
            </a:pPr>
            <a:r>
              <a:rPr lang="en-US" sz="1800">
                <a:solidFill>
                  <a:srgbClr val="000066"/>
                </a:solidFill>
                <a:latin typeface="Courier New" charset="0"/>
              </a:rPr>
              <a:t>  </a:t>
            </a:r>
            <a:r>
              <a:rPr lang="en-US" sz="1800">
                <a:solidFill>
                  <a:srgbClr val="FF1A1A"/>
                </a:solidFill>
                <a:latin typeface="Courier New" charset="0"/>
              </a:rPr>
              <a:t>jg    .L35       #   if &gt;, goto Loop  </a:t>
            </a:r>
          </a:p>
        </p:txBody>
      </p:sp>
      <p:sp>
        <p:nvSpPr>
          <p:cNvPr id="309252" name="Rectangle 4"/>
          <p:cNvSpPr>
            <a:spLocks noGrp="1" noChangeArrowheads="1"/>
          </p:cNvSpPr>
          <p:nvPr>
            <p:ph type="title"/>
          </p:nvPr>
        </p:nvSpPr>
        <p:spPr>
          <a:xfrm>
            <a:off x="357188" y="228600"/>
            <a:ext cx="8786812" cy="762000"/>
          </a:xfrm>
        </p:spPr>
        <p:txBody>
          <a:bodyPr/>
          <a:lstStyle/>
          <a:p>
            <a:pPr>
              <a:defRPr/>
            </a:pPr>
            <a:r>
              <a:rPr lang="en-US" dirty="0"/>
              <a:t>Jump-to-Middle </a:t>
            </a:r>
            <a:r>
              <a:rPr lang="en-US" dirty="0" smtClean="0"/>
              <a:t>Assembly Example</a:t>
            </a:r>
            <a:endParaRPr lang="en-US" dirty="0"/>
          </a:p>
        </p:txBody>
      </p:sp>
      <p:grpSp>
        <p:nvGrpSpPr>
          <p:cNvPr id="122883" name="Group 6"/>
          <p:cNvGrpSpPr>
            <a:grpSpLocks/>
          </p:cNvGrpSpPr>
          <p:nvPr/>
        </p:nvGrpSpPr>
        <p:grpSpPr bwMode="auto">
          <a:xfrm>
            <a:off x="152400" y="990600"/>
            <a:ext cx="3352800" cy="4038600"/>
            <a:chOff x="4343400" y="1416050"/>
            <a:chExt cx="4572000" cy="3498850"/>
          </a:xfrm>
        </p:grpSpPr>
        <p:sp>
          <p:nvSpPr>
            <p:cNvPr id="122884" name="Rectangle 4"/>
            <p:cNvSpPr>
              <a:spLocks noChangeArrowheads="1"/>
            </p:cNvSpPr>
            <p:nvPr/>
          </p:nvSpPr>
          <p:spPr bwMode="auto">
            <a:xfrm>
              <a:off x="4343400" y="1416050"/>
              <a:ext cx="34290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defTabSz="895350">
                <a:spcBef>
                  <a:spcPct val="30000"/>
                </a:spcBef>
              </a:pPr>
              <a:r>
                <a:rPr lang="en-US" sz="2400">
                  <a:solidFill>
                    <a:srgbClr val="003300"/>
                  </a:solidFill>
                  <a:latin typeface="Calibri" charset="0"/>
                </a:rPr>
                <a:t>Goto Version #3</a:t>
              </a:r>
            </a:p>
          </p:txBody>
        </p:sp>
        <p:sp>
          <p:nvSpPr>
            <p:cNvPr id="122885" name="Rectangle 5"/>
            <p:cNvSpPr>
              <a:spLocks noChangeArrowheads="1"/>
            </p:cNvSpPr>
            <p:nvPr/>
          </p:nvSpPr>
          <p:spPr bwMode="auto">
            <a:xfrm>
              <a:off x="4419168" y="1828650"/>
              <a:ext cx="4496232" cy="3086250"/>
            </a:xfrm>
            <a:prstGeom prst="rect">
              <a:avLst/>
            </a:prstGeom>
            <a:solidFill>
              <a:srgbClr val="D5F1CF"/>
            </a:solidFill>
            <a:ln w="12700">
              <a:solidFill>
                <a:schemeClr val="tx1"/>
              </a:solidFill>
              <a:miter lim="800000"/>
              <a:headEnd/>
              <a:tailEnd/>
            </a:ln>
          </p:spPr>
          <p:txBody>
            <a:bodyPr lIns="90487" tIns="44450" rIns="90487" bIns="44450">
              <a:spAutoFit/>
            </a:bodyPr>
            <a:lstStyle/>
            <a:p>
              <a:pPr algn="l"/>
              <a:r>
                <a:rPr lang="en-US" sz="1800">
                  <a:solidFill>
                    <a:srgbClr val="000066"/>
                  </a:solidFill>
                  <a:latin typeface="Courier New" charset="0"/>
                </a:rPr>
                <a:t>int fact_while_goto3(int x)</a:t>
              </a:r>
            </a:p>
            <a:p>
              <a:pPr algn="l"/>
              <a:r>
                <a:rPr lang="en-US" sz="1800">
                  <a:solidFill>
                    <a:srgbClr val="000066"/>
                  </a:solidFill>
                  <a:latin typeface="Courier New" charset="0"/>
                </a:rPr>
                <a:t>{</a:t>
              </a:r>
            </a:p>
            <a:p>
              <a:pPr algn="l"/>
              <a:r>
                <a:rPr lang="en-US" sz="1800">
                  <a:solidFill>
                    <a:srgbClr val="000066"/>
                  </a:solidFill>
                  <a:latin typeface="Courier New" charset="0"/>
                </a:rPr>
                <a:t>  int result = 1;</a:t>
              </a:r>
            </a:p>
            <a:p>
              <a:pPr algn="l"/>
              <a:r>
                <a:rPr lang="en-US" sz="1800">
                  <a:solidFill>
                    <a:srgbClr val="000066"/>
                  </a:solidFill>
                  <a:latin typeface="Courier New" charset="0"/>
                </a:rPr>
                <a:t>  </a:t>
              </a:r>
              <a:r>
                <a:rPr lang="en-US" sz="1800">
                  <a:solidFill>
                    <a:srgbClr val="006100"/>
                  </a:solidFill>
                  <a:latin typeface="Courier New" charset="0"/>
                </a:rPr>
                <a:t>goto </a:t>
              </a:r>
              <a:r>
                <a:rPr lang="en-US" sz="1800" i="1">
                  <a:solidFill>
                    <a:srgbClr val="006100"/>
                  </a:solidFill>
                  <a:latin typeface="Courier New" charset="0"/>
                </a:rPr>
                <a:t>middle</a:t>
              </a:r>
              <a:r>
                <a:rPr lang="en-US" sz="1800">
                  <a:solidFill>
                    <a:srgbClr val="006100"/>
                  </a:solidFill>
                  <a:latin typeface="Courier New" charset="0"/>
                </a:rPr>
                <a:t>;  </a:t>
              </a:r>
            </a:p>
            <a:p>
              <a:pPr algn="l"/>
              <a:r>
                <a:rPr lang="en-US" sz="1800" i="1">
                  <a:solidFill>
                    <a:srgbClr val="950CFF"/>
                  </a:solidFill>
                  <a:latin typeface="Courier New" charset="0"/>
                </a:rPr>
                <a:t>loop:</a:t>
              </a:r>
            </a:p>
            <a:p>
              <a:pPr algn="l"/>
              <a:r>
                <a:rPr lang="en-US" sz="1800">
                  <a:solidFill>
                    <a:srgbClr val="000066"/>
                  </a:solidFill>
                  <a:latin typeface="Courier New" charset="0"/>
                </a:rPr>
                <a:t>  result *= x;</a:t>
              </a:r>
            </a:p>
            <a:p>
              <a:pPr algn="l"/>
              <a:r>
                <a:rPr lang="en-US" sz="1800">
                  <a:solidFill>
                    <a:srgbClr val="000066"/>
                  </a:solidFill>
                  <a:latin typeface="Courier New" charset="0"/>
                </a:rPr>
                <a:t>  x = x-1;</a:t>
              </a:r>
            </a:p>
            <a:p>
              <a:pPr algn="l"/>
              <a:r>
                <a:rPr lang="en-US" sz="1800" i="1">
                  <a:solidFill>
                    <a:srgbClr val="006100"/>
                  </a:solidFill>
                  <a:latin typeface="Courier New" charset="0"/>
                </a:rPr>
                <a:t>middle:</a:t>
              </a:r>
            </a:p>
            <a:p>
              <a:pPr algn="l"/>
              <a:r>
                <a:rPr lang="en-US" sz="1800">
                  <a:solidFill>
                    <a:srgbClr val="000066"/>
                  </a:solidFill>
                  <a:latin typeface="Courier New" charset="0"/>
                </a:rPr>
                <a:t>  </a:t>
              </a:r>
              <a:r>
                <a:rPr lang="en-US" sz="1800">
                  <a:solidFill>
                    <a:srgbClr val="950CFF"/>
                  </a:solidFill>
                  <a:latin typeface="Courier New" charset="0"/>
                </a:rPr>
                <a:t>if (x &gt; 1)</a:t>
              </a:r>
            </a:p>
            <a:p>
              <a:pPr algn="l"/>
              <a:r>
                <a:rPr lang="en-US" sz="1800">
                  <a:solidFill>
                    <a:srgbClr val="FF0000"/>
                  </a:solidFill>
                  <a:latin typeface="Courier New" charset="0"/>
                </a:rPr>
                <a:t>    goto </a:t>
              </a:r>
              <a:r>
                <a:rPr lang="en-US" sz="1800" i="1">
                  <a:solidFill>
                    <a:srgbClr val="FF0000"/>
                  </a:solidFill>
                  <a:latin typeface="Courier New" charset="0"/>
                </a:rPr>
                <a:t>loop</a:t>
              </a:r>
              <a:r>
                <a:rPr lang="en-US" sz="1800">
                  <a:solidFill>
                    <a:srgbClr val="FF0000"/>
                  </a:solidFill>
                  <a:latin typeface="Courier New" charset="0"/>
                </a:rPr>
                <a:t>;</a:t>
              </a:r>
            </a:p>
            <a:p>
              <a:pPr algn="l"/>
              <a:r>
                <a:rPr lang="en-US" sz="1800">
                  <a:solidFill>
                    <a:srgbClr val="000066"/>
                  </a:solidFill>
                  <a:latin typeface="Courier New" charset="0"/>
                </a:rPr>
                <a:t>  return result;</a:t>
              </a:r>
            </a:p>
            <a:p>
              <a:pPr algn="l"/>
              <a:r>
                <a:rPr lang="en-US" sz="1800">
                  <a:solidFill>
                    <a:srgbClr val="000066"/>
                  </a:solidFill>
                  <a:latin typeface="Courier New" charset="0"/>
                </a:rPr>
                <a:t>}</a:t>
              </a:r>
            </a:p>
          </p:txBody>
        </p:sp>
      </p:grpSp>
    </p:spTree>
    <p:extLst>
      <p:ext uri="{BB962C8B-B14F-4D97-AF65-F5344CB8AC3E}">
        <p14:creationId xmlns:p14="http://schemas.microsoft.com/office/powerpoint/2010/main" val="394867672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dissolve">
                                      <p:cBhvr>
                                        <p:cTn id="7"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a:defRPr/>
            </a:pPr>
            <a:r>
              <a:rPr lang="en-US"/>
              <a:t>Implementing Loops</a:t>
            </a:r>
          </a:p>
        </p:txBody>
      </p:sp>
      <p:sp>
        <p:nvSpPr>
          <p:cNvPr id="275459" name="Rectangle 3"/>
          <p:cNvSpPr>
            <a:spLocks noGrp="1" noChangeArrowheads="1"/>
          </p:cNvSpPr>
          <p:nvPr>
            <p:ph type="body" idx="1"/>
          </p:nvPr>
        </p:nvSpPr>
        <p:spPr>
          <a:xfrm>
            <a:off x="381000" y="1362075"/>
            <a:ext cx="7896225" cy="4972050"/>
          </a:xfrm>
        </p:spPr>
        <p:txBody>
          <a:bodyPr/>
          <a:lstStyle/>
          <a:p>
            <a:pPr>
              <a:buFont typeface="Wingdings" charset="2"/>
              <a:buChar char="•"/>
              <a:defRPr/>
            </a:pPr>
            <a:r>
              <a:rPr lang="en-US"/>
              <a:t>IA32</a:t>
            </a:r>
          </a:p>
          <a:p>
            <a:pPr lvl="1">
              <a:buFont typeface="Wingdings" charset="2"/>
              <a:buChar char="n"/>
              <a:defRPr/>
            </a:pPr>
            <a:r>
              <a:rPr lang="en-US"/>
              <a:t>All loops translated into form based on “do-while”</a:t>
            </a:r>
          </a:p>
          <a:p>
            <a:pPr>
              <a:buFont typeface="Wingdings" charset="2"/>
              <a:buChar char="•"/>
              <a:defRPr/>
            </a:pPr>
            <a:endParaRPr lang="en-US"/>
          </a:p>
          <a:p>
            <a:pPr>
              <a:buFont typeface="Wingdings" charset="2"/>
              <a:buChar char="•"/>
              <a:defRPr/>
            </a:pPr>
            <a:r>
              <a:rPr lang="en-US"/>
              <a:t>x86-64</a:t>
            </a:r>
          </a:p>
          <a:p>
            <a:pPr lvl="1">
              <a:buFont typeface="Wingdings" charset="2"/>
              <a:buChar char="n"/>
              <a:defRPr/>
            </a:pPr>
            <a:r>
              <a:rPr lang="en-US"/>
              <a:t>Also make use of “jump to middle”</a:t>
            </a:r>
          </a:p>
          <a:p>
            <a:pPr>
              <a:buFont typeface="Wingdings" charset="2"/>
              <a:buChar char="•"/>
              <a:defRPr/>
            </a:pPr>
            <a:endParaRPr lang="en-US"/>
          </a:p>
          <a:p>
            <a:pPr>
              <a:buFont typeface="Wingdings" charset="2"/>
              <a:buChar char="•"/>
              <a:defRPr/>
            </a:pPr>
            <a:r>
              <a:rPr lang="en-US"/>
              <a:t>Why the difference</a:t>
            </a:r>
          </a:p>
          <a:p>
            <a:pPr lvl="1">
              <a:buFont typeface="Wingdings" charset="2"/>
              <a:buChar char="n"/>
              <a:defRPr/>
            </a:pPr>
            <a:r>
              <a:rPr lang="en-US"/>
              <a:t>IA32 compiler developed for machine where all operations costly</a:t>
            </a:r>
          </a:p>
          <a:p>
            <a:pPr lvl="1">
              <a:buFont typeface="Wingdings" charset="2"/>
              <a:buChar char="n"/>
              <a:defRPr/>
            </a:pPr>
            <a:r>
              <a:rPr lang="en-US"/>
              <a:t>x86-64 compiler developed for machine where unconditional branches incur (almost) no overhead </a:t>
            </a:r>
          </a:p>
        </p:txBody>
      </p:sp>
    </p:spTree>
    <p:extLst>
      <p:ext uri="{BB962C8B-B14F-4D97-AF65-F5344CB8AC3E}">
        <p14:creationId xmlns:p14="http://schemas.microsoft.com/office/powerpoint/2010/main" val="24255546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914400" y="152400"/>
            <a:ext cx="5943600" cy="573088"/>
          </a:xfrm>
        </p:spPr>
        <p:txBody>
          <a:bodyPr/>
          <a:lstStyle/>
          <a:p>
            <a:pPr eaLnBrk="1" hangingPunct="1">
              <a:defRPr/>
            </a:pPr>
            <a:r>
              <a:rPr lang="en-US"/>
              <a:t>“For” Loop Example</a:t>
            </a:r>
          </a:p>
        </p:txBody>
      </p:sp>
      <p:sp>
        <p:nvSpPr>
          <p:cNvPr id="204803" name="Rectangle 3"/>
          <p:cNvSpPr>
            <a:spLocks noGrp="1" noChangeArrowheads="1"/>
          </p:cNvSpPr>
          <p:nvPr>
            <p:ph type="body" idx="1"/>
          </p:nvPr>
        </p:nvSpPr>
        <p:spPr>
          <a:xfrm>
            <a:off x="228600" y="4419600"/>
            <a:ext cx="8307388" cy="1481138"/>
          </a:xfrm>
        </p:spPr>
        <p:txBody>
          <a:bodyPr/>
          <a:lstStyle/>
          <a:p>
            <a:pPr eaLnBrk="1" hangingPunct="1">
              <a:buFont typeface="Wingdings" charset="0"/>
              <a:buNone/>
              <a:defRPr/>
            </a:pPr>
            <a:r>
              <a:rPr lang="en-US" dirty="0" smtClean="0">
                <a:latin typeface="Helvetica" charset="0"/>
                <a:ea typeface="ＭＳ Ｐゴシック" charset="0"/>
                <a:cs typeface="ＭＳ Ｐゴシック" charset="0"/>
              </a:rPr>
              <a:t>Problems</a:t>
            </a:r>
            <a:endParaRPr lang="en-US" dirty="0">
              <a:latin typeface="Helvetica" charset="0"/>
              <a:ea typeface="ＭＳ Ｐゴシック" charset="0"/>
              <a:cs typeface="ＭＳ Ｐゴシック" charset="0"/>
            </a:endParaRPr>
          </a:p>
          <a:p>
            <a:pPr lvl="1" eaLnBrk="1" hangingPunct="1">
              <a:defRPr/>
            </a:pPr>
            <a:r>
              <a:rPr lang="en-US" dirty="0" smtClean="0">
                <a:latin typeface="Helvetica" charset="0"/>
                <a:ea typeface="ＭＳ Ｐゴシック" charset="0"/>
              </a:rPr>
              <a:t>For large p, this loop executes p times</a:t>
            </a:r>
          </a:p>
          <a:p>
            <a:pPr lvl="2" eaLnBrk="1" hangingPunct="1">
              <a:defRPr/>
            </a:pPr>
            <a:r>
              <a:rPr lang="en-US" sz="1800" dirty="0" smtClean="0">
                <a:latin typeface="Helvetica" charset="0"/>
                <a:ea typeface="ＭＳ Ｐゴシック" charset="0"/>
              </a:rPr>
              <a:t>Partial product is multiplied by x each time</a:t>
            </a:r>
          </a:p>
          <a:p>
            <a:pPr lvl="1" eaLnBrk="1" hangingPunct="1">
              <a:defRPr/>
            </a:pPr>
            <a:r>
              <a:rPr lang="en-US" dirty="0" smtClean="0">
                <a:latin typeface="Helvetica" charset="0"/>
                <a:ea typeface="ＭＳ Ｐゴシック" charset="0"/>
              </a:rPr>
              <a:t>Can we do better?</a:t>
            </a:r>
          </a:p>
          <a:p>
            <a:pPr lvl="2" eaLnBrk="1" hangingPunct="1">
              <a:defRPr/>
            </a:pPr>
            <a:r>
              <a:rPr lang="en-US" sz="1800" dirty="0">
                <a:latin typeface="Helvetica" charset="0"/>
                <a:ea typeface="ＭＳ Ｐゴシック" charset="0"/>
              </a:rPr>
              <a:t>Partial product is multiplied by </a:t>
            </a:r>
            <a:r>
              <a:rPr lang="en-US" sz="1800" i="1" dirty="0" smtClean="0">
                <a:latin typeface="Helvetica" charset="0"/>
                <a:ea typeface="ＭＳ Ｐゴシック" charset="0"/>
              </a:rPr>
              <a:t>itself</a:t>
            </a:r>
            <a:r>
              <a:rPr lang="en-US" sz="1800" dirty="0" smtClean="0">
                <a:latin typeface="Helvetica" charset="0"/>
                <a:ea typeface="ＭＳ Ｐゴシック" charset="0"/>
              </a:rPr>
              <a:t> each time (squared) until just &lt; </a:t>
            </a:r>
            <a:r>
              <a:rPr lang="en-US" sz="1800" dirty="0" err="1" smtClean="0">
                <a:latin typeface="Helvetica" charset="0"/>
                <a:ea typeface="ＭＳ Ｐゴシック" charset="0"/>
              </a:rPr>
              <a:t>x</a:t>
            </a:r>
            <a:r>
              <a:rPr lang="en-US" sz="1800" baseline="30000" dirty="0" err="1" smtClean="0">
                <a:latin typeface="Helvetica" charset="0"/>
                <a:ea typeface="ＭＳ Ｐゴシック" charset="0"/>
              </a:rPr>
              <a:t>p</a:t>
            </a:r>
            <a:r>
              <a:rPr lang="en-US" sz="1800" dirty="0" smtClean="0">
                <a:latin typeface="Helvetica" charset="0"/>
                <a:ea typeface="ＭＳ Ｐゴシック" charset="0"/>
              </a:rPr>
              <a:t>, then deal with remaining powers</a:t>
            </a:r>
          </a:p>
          <a:p>
            <a:pPr lvl="2" eaLnBrk="1" hangingPunct="1">
              <a:defRPr/>
            </a:pPr>
            <a:r>
              <a:rPr lang="en-US" sz="1800" dirty="0" smtClean="0">
                <a:latin typeface="Helvetica" charset="0"/>
                <a:ea typeface="ＭＳ Ｐゴシック" charset="0"/>
              </a:rPr>
              <a:t>Executes for loop many fewer times for large p, i.e. O(log(p)) !</a:t>
            </a:r>
            <a:endParaRPr lang="en-US" sz="1800" dirty="0">
              <a:latin typeface="Helvetica" charset="0"/>
              <a:ea typeface="ＭＳ Ｐゴシック" charset="0"/>
            </a:endParaRPr>
          </a:p>
        </p:txBody>
      </p:sp>
      <p:sp>
        <p:nvSpPr>
          <p:cNvPr id="33795" name="Rectangle 4"/>
          <p:cNvSpPr>
            <a:spLocks noChangeArrowheads="1"/>
          </p:cNvSpPr>
          <p:nvPr/>
        </p:nvSpPr>
        <p:spPr bwMode="auto">
          <a:xfrm>
            <a:off x="990600" y="2057400"/>
            <a:ext cx="7162800" cy="2305050"/>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 Compute x raised to nonnegative power p */</a:t>
            </a:r>
          </a:p>
          <a:p>
            <a:pPr algn="l">
              <a:lnSpc>
                <a:spcPct val="100000"/>
              </a:lnSpc>
            </a:pPr>
            <a:r>
              <a:rPr lang="en-US" sz="1800">
                <a:solidFill>
                  <a:srgbClr val="000066"/>
                </a:solidFill>
                <a:latin typeface="Courier New" charset="0"/>
              </a:rPr>
              <a:t>int ipwr_for(int x, int p) {</a:t>
            </a:r>
          </a:p>
          <a:p>
            <a:pPr algn="l">
              <a:lnSpc>
                <a:spcPct val="100000"/>
              </a:lnSpc>
            </a:pPr>
            <a:r>
              <a:rPr lang="en-US" sz="1800">
                <a:solidFill>
                  <a:srgbClr val="000066"/>
                </a:solidFill>
                <a:latin typeface="Courier New" charset="0"/>
              </a:rPr>
              <a:t>  int result=1, i;</a:t>
            </a:r>
          </a:p>
          <a:p>
            <a:pPr algn="l">
              <a:lnSpc>
                <a:spcPct val="100000"/>
              </a:lnSpc>
            </a:pPr>
            <a:r>
              <a:rPr lang="en-US" sz="1800">
                <a:solidFill>
                  <a:srgbClr val="000066"/>
                </a:solidFill>
                <a:latin typeface="Courier New" charset="0"/>
              </a:rPr>
              <a:t>  for (i=0; i&lt;p; i++) {</a:t>
            </a:r>
          </a:p>
          <a:p>
            <a:pPr algn="l">
              <a:lnSpc>
                <a:spcPct val="100000"/>
              </a:lnSpc>
            </a:pPr>
            <a:r>
              <a:rPr lang="en-US" sz="1800">
                <a:solidFill>
                  <a:srgbClr val="000066"/>
                </a:solidFill>
                <a:latin typeface="Courier New" charset="0"/>
              </a:rPr>
              <a:t>    result *= x;</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return result;</a:t>
            </a:r>
          </a:p>
          <a:p>
            <a:pPr algn="l">
              <a:lnSpc>
                <a:spcPct val="100000"/>
              </a:lnSpc>
            </a:pPr>
            <a:r>
              <a:rPr lang="en-US" sz="1800">
                <a:solidFill>
                  <a:srgbClr val="000066"/>
                </a:solidFill>
                <a:latin typeface="Courier New" charset="0"/>
              </a:rPr>
              <a:t>}</a:t>
            </a:r>
          </a:p>
        </p:txBody>
      </p:sp>
      <p:sp>
        <p:nvSpPr>
          <p:cNvPr id="10" name="Rectangle 3"/>
          <p:cNvSpPr txBox="1">
            <a:spLocks noChangeArrowheads="1"/>
          </p:cNvSpPr>
          <p:nvPr/>
        </p:nvSpPr>
        <p:spPr bwMode="auto">
          <a:xfrm>
            <a:off x="228600" y="838200"/>
            <a:ext cx="8307388" cy="1481138"/>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charset="-128"/>
                <a:cs typeface="ＭＳ Ｐゴシック"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buClr>
                <a:srgbClr val="660033"/>
              </a:buClr>
              <a:buFont typeface="Wingdings" charset="0"/>
              <a:buNone/>
              <a:defRPr/>
            </a:pPr>
            <a:r>
              <a:rPr lang="en-US" dirty="0" smtClean="0">
                <a:solidFill>
                  <a:srgbClr val="003300"/>
                </a:solidFill>
                <a:latin typeface="Helvetica" charset="0"/>
                <a:ea typeface="ＭＳ Ｐゴシック" charset="0"/>
                <a:cs typeface="ＭＳ Ｐゴシック" charset="0"/>
              </a:rPr>
              <a:t>Compute </a:t>
            </a:r>
            <a:r>
              <a:rPr lang="en-US" dirty="0" err="1" smtClean="0">
                <a:solidFill>
                  <a:srgbClr val="003300"/>
                </a:solidFill>
                <a:latin typeface="Helvetica" charset="0"/>
                <a:ea typeface="ＭＳ Ｐゴシック" charset="0"/>
                <a:cs typeface="ＭＳ Ｐゴシック" charset="0"/>
              </a:rPr>
              <a:t>x</a:t>
            </a:r>
            <a:r>
              <a:rPr lang="en-US" baseline="30000" dirty="0" err="1" smtClean="0">
                <a:solidFill>
                  <a:srgbClr val="003300"/>
                </a:solidFill>
                <a:latin typeface="Helvetica" charset="0"/>
                <a:ea typeface="ＭＳ Ｐゴシック" charset="0"/>
                <a:cs typeface="ＭＳ Ｐゴシック" charset="0"/>
              </a:rPr>
              <a:t>p</a:t>
            </a:r>
            <a:r>
              <a:rPr lang="en-US" dirty="0" smtClean="0">
                <a:solidFill>
                  <a:srgbClr val="003300"/>
                </a:solidFill>
                <a:latin typeface="Helvetica" charset="0"/>
                <a:ea typeface="ＭＳ Ｐゴシック" charset="0"/>
                <a:cs typeface="ＭＳ Ｐゴシック" charset="0"/>
              </a:rPr>
              <a:t>, where x is a positive integer and p is a non-negative integer</a:t>
            </a:r>
          </a:p>
          <a:p>
            <a:pPr lvl="1" eaLnBrk="1" hangingPunct="1">
              <a:buClr>
                <a:srgbClr val="660033"/>
              </a:buClr>
              <a:defRPr/>
            </a:pPr>
            <a:r>
              <a:rPr lang="en-US" dirty="0" smtClean="0">
                <a:solidFill>
                  <a:srgbClr val="000066"/>
                </a:solidFill>
                <a:latin typeface="Helvetica" charset="0"/>
                <a:ea typeface="ＭＳ Ｐゴシック" charset="0"/>
              </a:rPr>
              <a:t>Could build a for loop:</a:t>
            </a:r>
            <a:endParaRPr lang="en-US" dirty="0">
              <a:solidFill>
                <a:srgbClr val="000066"/>
              </a:solidFill>
              <a:latin typeface="Helvetica" charset="0"/>
              <a:ea typeface="ＭＳ Ｐゴシック" charset="0"/>
            </a:endParaRPr>
          </a:p>
        </p:txBody>
      </p:sp>
    </p:spTree>
    <p:extLst>
      <p:ext uri="{BB962C8B-B14F-4D97-AF65-F5344CB8AC3E}">
        <p14:creationId xmlns:p14="http://schemas.microsoft.com/office/powerpoint/2010/main" val="1565467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dissolve">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Effect transition="in" filter="dissolve">
                                      <p:cBhvr>
                                        <p:cTn id="12" dur="500"/>
                                        <p:tgtEl>
                                          <p:spTgt spid="204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animEffect transition="in" filter="dissolve">
                                      <p:cBhvr>
                                        <p:cTn id="17" dur="500"/>
                                        <p:tgtEl>
                                          <p:spTgt spid="20480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4803">
                                            <p:txEl>
                                              <p:pRg st="2" end="2"/>
                                            </p:txEl>
                                          </p:spTgt>
                                        </p:tgtEl>
                                        <p:attrNameLst>
                                          <p:attrName>style.visibility</p:attrName>
                                        </p:attrNameLst>
                                      </p:cBhvr>
                                      <p:to>
                                        <p:strVal val="visible"/>
                                      </p:to>
                                    </p:set>
                                    <p:animEffect transition="in" filter="dissolve">
                                      <p:cBhvr>
                                        <p:cTn id="20" dur="500"/>
                                        <p:tgtEl>
                                          <p:spTgt spid="20480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animEffect transition="in" filter="dissolve">
                                      <p:cBhvr>
                                        <p:cTn id="25" dur="500"/>
                                        <p:tgtEl>
                                          <p:spTgt spid="204803">
                                            <p:txEl>
                                              <p:pRg st="3" end="3"/>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4803">
                                            <p:txEl>
                                              <p:pRg st="4" end="4"/>
                                            </p:txEl>
                                          </p:spTgt>
                                        </p:tgtEl>
                                        <p:attrNameLst>
                                          <p:attrName>style.visibility</p:attrName>
                                        </p:attrNameLst>
                                      </p:cBhvr>
                                      <p:to>
                                        <p:strVal val="visible"/>
                                      </p:to>
                                    </p:set>
                                    <p:animEffect transition="in" filter="dissolve">
                                      <p:cBhvr>
                                        <p:cTn id="28" dur="500"/>
                                        <p:tgtEl>
                                          <p:spTgt spid="204803">
                                            <p:txEl>
                                              <p:pRg st="4" end="4"/>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04803">
                                            <p:txEl>
                                              <p:pRg st="5" end="5"/>
                                            </p:txEl>
                                          </p:spTgt>
                                        </p:tgtEl>
                                        <p:attrNameLst>
                                          <p:attrName>style.visibility</p:attrName>
                                        </p:attrNameLst>
                                      </p:cBhvr>
                                      <p:to>
                                        <p:strVal val="visible"/>
                                      </p:to>
                                    </p:set>
                                    <p:animEffect transition="in" filter="dissolve">
                                      <p:cBhvr>
                                        <p:cTn id="31" dur="500"/>
                                        <p:tgtEl>
                                          <p:spTgt spid="204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bldLvl="2"/>
      <p:bldP spid="3379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914400" y="152400"/>
            <a:ext cx="7543800" cy="573088"/>
          </a:xfrm>
        </p:spPr>
        <p:txBody>
          <a:bodyPr/>
          <a:lstStyle/>
          <a:p>
            <a:pPr eaLnBrk="1" hangingPunct="1">
              <a:defRPr/>
            </a:pPr>
            <a:r>
              <a:rPr lang="en-US" dirty="0" smtClean="0"/>
              <a:t>Faster “</a:t>
            </a:r>
            <a:r>
              <a:rPr lang="en-US" dirty="0"/>
              <a:t>For” Loop Example</a:t>
            </a:r>
          </a:p>
        </p:txBody>
      </p:sp>
      <p:sp>
        <p:nvSpPr>
          <p:cNvPr id="15362" name="Text Box 8"/>
          <p:cNvSpPr txBox="1">
            <a:spLocks noChangeArrowheads="1"/>
          </p:cNvSpPr>
          <p:nvPr/>
        </p:nvSpPr>
        <p:spPr bwMode="auto">
          <a:xfrm>
            <a:off x="2590800" y="914400"/>
            <a:ext cx="3352800" cy="1570038"/>
          </a:xfrm>
          <a:prstGeom prst="rect">
            <a:avLst/>
          </a:prstGeom>
          <a:solidFill>
            <a:schemeClr val="accent2"/>
          </a:solidFill>
          <a:ln w="25400">
            <a:solidFill>
              <a:schemeClr val="tx2"/>
            </a:solidFill>
            <a:miter lim="800000"/>
            <a:headEnd/>
            <a:tailEnd/>
          </a:ln>
        </p:spPr>
        <p:txBody>
          <a:bodyPr>
            <a:spAutoFit/>
          </a:bodyPr>
          <a:lstStyle>
            <a:lvl1pPr>
              <a:tabLst>
                <a:tab pos="457200" algn="l"/>
              </a:tabLst>
              <a:defRPr sz="2400" b="1">
                <a:solidFill>
                  <a:schemeClr val="tx1"/>
                </a:solidFill>
                <a:latin typeface="Helvetica" charset="0"/>
                <a:ea typeface="ＭＳ Ｐゴシック" charset="0"/>
                <a:cs typeface="ＭＳ Ｐゴシック" charset="0"/>
              </a:defRPr>
            </a:lvl1pPr>
            <a:lvl2pPr marL="742950" indent="-285750">
              <a:tabLst>
                <a:tab pos="457200" algn="l"/>
              </a:tabLst>
              <a:defRPr sz="2400" b="1">
                <a:solidFill>
                  <a:schemeClr val="tx1"/>
                </a:solidFill>
                <a:latin typeface="Helvetica" charset="0"/>
                <a:ea typeface="ＭＳ Ｐゴシック" charset="0"/>
              </a:defRPr>
            </a:lvl2pPr>
            <a:lvl3pPr marL="1143000" indent="-228600">
              <a:tabLst>
                <a:tab pos="457200" algn="l"/>
              </a:tabLst>
              <a:defRPr sz="2400" b="1">
                <a:solidFill>
                  <a:schemeClr val="tx1"/>
                </a:solidFill>
                <a:latin typeface="Helvetica" charset="0"/>
                <a:ea typeface="ＭＳ Ｐゴシック" charset="0"/>
              </a:defRPr>
            </a:lvl3pPr>
            <a:lvl4pPr marL="1600200" indent="-228600">
              <a:tabLst>
                <a:tab pos="457200" algn="l"/>
              </a:tabLst>
              <a:defRPr sz="2400" b="1">
                <a:solidFill>
                  <a:schemeClr val="tx1"/>
                </a:solidFill>
                <a:latin typeface="Helvetica" charset="0"/>
                <a:ea typeface="ＭＳ Ｐゴシック" charset="0"/>
              </a:defRPr>
            </a:lvl4pPr>
            <a:lvl5pPr marL="2057400" indent="-228600">
              <a:tabLst>
                <a:tab pos="457200" algn="l"/>
              </a:tabLst>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tabLst>
                <a:tab pos="457200" algn="l"/>
              </a:tabLs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tabLst>
                <a:tab pos="457200" algn="l"/>
              </a:tabLs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tabLst>
                <a:tab pos="457200" algn="l"/>
              </a:tabLs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tabLst>
                <a:tab pos="457200" algn="l"/>
              </a:tabLst>
              <a:defRPr sz="2400" b="1">
                <a:solidFill>
                  <a:schemeClr val="tx1"/>
                </a:solidFill>
                <a:latin typeface="Helvetica" charset="0"/>
                <a:ea typeface="ＭＳ Ｐゴシック" charset="0"/>
              </a:defRPr>
            </a:lvl9pPr>
          </a:lstStyle>
          <a:p>
            <a:pPr algn="l">
              <a:lnSpc>
                <a:spcPct val="100000"/>
              </a:lnSpc>
              <a:spcBef>
                <a:spcPct val="50000"/>
              </a:spcBef>
            </a:pPr>
            <a:r>
              <a:rPr lang="en-US">
                <a:solidFill>
                  <a:srgbClr val="000066"/>
                </a:solidFill>
              </a:rPr>
              <a:t>Example</a:t>
            </a:r>
          </a:p>
          <a:p>
            <a:pPr algn="l">
              <a:lnSpc>
                <a:spcPct val="100000"/>
              </a:lnSpc>
              <a:spcBef>
                <a:spcPct val="50000"/>
              </a:spcBef>
            </a:pPr>
            <a:r>
              <a:rPr lang="en-US">
                <a:solidFill>
                  <a:srgbClr val="000066"/>
                </a:solidFill>
              </a:rPr>
              <a:t>3</a:t>
            </a:r>
            <a:r>
              <a:rPr lang="en-US" baseline="30000">
                <a:solidFill>
                  <a:srgbClr val="000066"/>
                </a:solidFill>
              </a:rPr>
              <a:t>18</a:t>
            </a:r>
            <a:r>
              <a:rPr lang="en-US">
                <a:solidFill>
                  <a:srgbClr val="000066"/>
                </a:solidFill>
              </a:rPr>
              <a:t>	= 3</a:t>
            </a:r>
            <a:r>
              <a:rPr lang="en-US" baseline="30000">
                <a:solidFill>
                  <a:srgbClr val="000066"/>
                </a:solidFill>
              </a:rPr>
              <a:t>2</a:t>
            </a:r>
            <a:r>
              <a:rPr lang="en-US">
                <a:solidFill>
                  <a:srgbClr val="000066"/>
                </a:solidFill>
              </a:rPr>
              <a:t> * 3</a:t>
            </a:r>
            <a:r>
              <a:rPr lang="en-US" baseline="30000">
                <a:solidFill>
                  <a:srgbClr val="000066"/>
                </a:solidFill>
              </a:rPr>
              <a:t>16</a:t>
            </a:r>
          </a:p>
          <a:p>
            <a:pPr algn="l">
              <a:lnSpc>
                <a:spcPct val="100000"/>
              </a:lnSpc>
              <a:spcBef>
                <a:spcPct val="50000"/>
              </a:spcBef>
            </a:pPr>
            <a:r>
              <a:rPr lang="en-US">
                <a:solidFill>
                  <a:srgbClr val="000066"/>
                </a:solidFill>
              </a:rPr>
              <a:t>	 = 3</a:t>
            </a:r>
            <a:r>
              <a:rPr lang="en-US" baseline="30000">
                <a:solidFill>
                  <a:srgbClr val="000066"/>
                </a:solidFill>
              </a:rPr>
              <a:t>2</a:t>
            </a:r>
            <a:r>
              <a:rPr lang="en-US">
                <a:solidFill>
                  <a:srgbClr val="000066"/>
                </a:solidFill>
              </a:rPr>
              <a:t> * (((3</a:t>
            </a:r>
            <a:r>
              <a:rPr lang="en-US" baseline="30000">
                <a:solidFill>
                  <a:srgbClr val="000066"/>
                </a:solidFill>
              </a:rPr>
              <a:t>2</a:t>
            </a:r>
            <a:r>
              <a:rPr lang="en-US">
                <a:solidFill>
                  <a:srgbClr val="000066"/>
                </a:solidFill>
              </a:rPr>
              <a:t>) </a:t>
            </a:r>
            <a:r>
              <a:rPr lang="en-US" baseline="30000">
                <a:solidFill>
                  <a:srgbClr val="000066"/>
                </a:solidFill>
              </a:rPr>
              <a:t>2</a:t>
            </a:r>
            <a:r>
              <a:rPr lang="en-US">
                <a:solidFill>
                  <a:srgbClr val="000066"/>
                </a:solidFill>
              </a:rPr>
              <a:t>) </a:t>
            </a:r>
            <a:r>
              <a:rPr lang="en-US" baseline="30000">
                <a:solidFill>
                  <a:srgbClr val="000066"/>
                </a:solidFill>
              </a:rPr>
              <a:t>2</a:t>
            </a:r>
            <a:r>
              <a:rPr lang="en-US">
                <a:solidFill>
                  <a:srgbClr val="000066"/>
                </a:solidFill>
              </a:rPr>
              <a:t>) </a:t>
            </a:r>
            <a:r>
              <a:rPr lang="en-US" baseline="30000">
                <a:solidFill>
                  <a:srgbClr val="000066"/>
                </a:solidFill>
              </a:rPr>
              <a:t>2</a:t>
            </a:r>
            <a:endParaRPr lang="en-US">
              <a:solidFill>
                <a:srgbClr val="000066"/>
              </a:solidFill>
            </a:endParaRPr>
          </a:p>
        </p:txBody>
      </p:sp>
      <p:grpSp>
        <p:nvGrpSpPr>
          <p:cNvPr id="14" name="Group 13"/>
          <p:cNvGrpSpPr>
            <a:grpSpLocks/>
          </p:cNvGrpSpPr>
          <p:nvPr/>
        </p:nvGrpSpPr>
        <p:grpSpPr bwMode="auto">
          <a:xfrm>
            <a:off x="3962400" y="2514600"/>
            <a:ext cx="4573588" cy="1524000"/>
            <a:chOff x="3962400" y="2514600"/>
            <a:chExt cx="4573587" cy="1524000"/>
          </a:xfrm>
        </p:grpSpPr>
        <p:sp>
          <p:nvSpPr>
            <p:cNvPr id="15366" name="Rectangle 3"/>
            <p:cNvSpPr txBox="1">
              <a:spLocks noChangeArrowheads="1"/>
            </p:cNvSpPr>
            <p:nvPr/>
          </p:nvSpPr>
          <p:spPr bwMode="auto">
            <a:xfrm>
              <a:off x="3962400" y="2743200"/>
              <a:ext cx="45735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498475">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None/>
              </a:pPr>
              <a:r>
                <a:rPr lang="en-US" sz="2000">
                  <a:solidFill>
                    <a:srgbClr val="000066"/>
                  </a:solidFill>
                </a:rPr>
                <a:t>Multiply partial product times itself each time through the loop, which is equivalent to squaring</a:t>
              </a:r>
            </a:p>
          </p:txBody>
        </p:sp>
        <p:sp>
          <p:nvSpPr>
            <p:cNvPr id="15367" name="Left Brace 2"/>
            <p:cNvSpPr>
              <a:spLocks/>
            </p:cNvSpPr>
            <p:nvPr/>
          </p:nvSpPr>
          <p:spPr bwMode="auto">
            <a:xfrm rot="-5400000">
              <a:off x="4686300" y="1943100"/>
              <a:ext cx="304800" cy="1447800"/>
            </a:xfrm>
            <a:prstGeom prst="leftBrace">
              <a:avLst>
                <a:gd name="adj1" fmla="val 8334"/>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sz="1800">
                <a:solidFill>
                  <a:srgbClr val="000066"/>
                </a:solidFill>
              </a:endParaRPr>
            </a:p>
          </p:txBody>
        </p:sp>
      </p:grpSp>
      <p:cxnSp>
        <p:nvCxnSpPr>
          <p:cNvPr id="5" name="Straight Connector 4"/>
          <p:cNvCxnSpPr>
            <a:cxnSpLocks noChangeShapeType="1"/>
          </p:cNvCxnSpPr>
          <p:nvPr/>
        </p:nvCxnSpPr>
        <p:spPr bwMode="auto">
          <a:xfrm flipH="1" flipV="1">
            <a:off x="3581400" y="2514600"/>
            <a:ext cx="1295400" cy="24384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17" name="Rectangle 3"/>
          <p:cNvSpPr txBox="1">
            <a:spLocks noChangeArrowheads="1"/>
          </p:cNvSpPr>
          <p:nvPr/>
        </p:nvSpPr>
        <p:spPr bwMode="auto">
          <a:xfrm>
            <a:off x="3962400" y="3962400"/>
            <a:ext cx="45735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a:defRPr sz="2400" b="1">
                <a:solidFill>
                  <a:schemeClr val="tx1"/>
                </a:solidFill>
                <a:latin typeface="Helvetica" charset="0"/>
                <a:ea typeface="ＭＳ Ｐゴシック" charset="0"/>
                <a:cs typeface="ＭＳ Ｐゴシック" charset="0"/>
              </a:defRPr>
            </a:lvl1pPr>
            <a:lvl2pPr marL="498475">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lvl="1" algn="l" eaLnBrk="1" hangingPunct="1">
              <a:spcBef>
                <a:spcPct val="25000"/>
              </a:spcBef>
              <a:buClr>
                <a:srgbClr val="660033"/>
              </a:buClr>
              <a:buSzPct val="75000"/>
              <a:buFont typeface="Wingdings" charset="0"/>
              <a:buNone/>
            </a:pPr>
            <a:endParaRPr lang="en-US" sz="2000">
              <a:solidFill>
                <a:srgbClr val="000066"/>
              </a:solidFill>
            </a:endParaRPr>
          </a:p>
          <a:p>
            <a:pPr lvl="1" algn="l" eaLnBrk="1" hangingPunct="1">
              <a:spcBef>
                <a:spcPct val="25000"/>
              </a:spcBef>
              <a:buClr>
                <a:srgbClr val="660033"/>
              </a:buClr>
              <a:buSzPct val="75000"/>
              <a:buFont typeface="Wingdings" charset="0"/>
              <a:buNone/>
            </a:pPr>
            <a:r>
              <a:rPr lang="en-US" sz="2000">
                <a:solidFill>
                  <a:srgbClr val="000066"/>
                </a:solidFill>
              </a:rPr>
              <a:t>In this example, only have to square 4 times, but also have to cleanup remaining powers</a:t>
            </a:r>
          </a:p>
        </p:txBody>
      </p:sp>
    </p:spTree>
    <p:extLst>
      <p:ext uri="{BB962C8B-B14F-4D97-AF65-F5344CB8AC3E}">
        <p14:creationId xmlns:p14="http://schemas.microsoft.com/office/powerpoint/2010/main" val="24147483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914400" y="152400"/>
            <a:ext cx="7620000" cy="573088"/>
          </a:xfrm>
        </p:spPr>
        <p:txBody>
          <a:bodyPr/>
          <a:lstStyle/>
          <a:p>
            <a:pPr eaLnBrk="1" hangingPunct="1">
              <a:defRPr/>
            </a:pPr>
            <a:r>
              <a:rPr lang="en-US" dirty="0" smtClean="0"/>
              <a:t>Faster “</a:t>
            </a:r>
            <a:r>
              <a:rPr lang="en-US" dirty="0"/>
              <a:t>For” Loop Example</a:t>
            </a:r>
          </a:p>
        </p:txBody>
      </p:sp>
      <p:sp>
        <p:nvSpPr>
          <p:cNvPr id="204803" name="Rectangle 3"/>
          <p:cNvSpPr>
            <a:spLocks noGrp="1" noChangeArrowheads="1"/>
          </p:cNvSpPr>
          <p:nvPr>
            <p:ph type="body" idx="1"/>
          </p:nvPr>
        </p:nvSpPr>
        <p:spPr>
          <a:xfrm>
            <a:off x="290513" y="3962400"/>
            <a:ext cx="8307387" cy="1481138"/>
          </a:xfrm>
        </p:spPr>
        <p:txBody>
          <a:bodyPr/>
          <a:lstStyle/>
          <a:p>
            <a:pPr eaLnBrk="1" hangingPunct="1">
              <a:buFont typeface="Wingdings" charset="0"/>
              <a:buNone/>
              <a:defRPr/>
            </a:pPr>
            <a:r>
              <a:rPr lang="en-US" dirty="0">
                <a:latin typeface="Helvetica" charset="0"/>
                <a:ea typeface="ＭＳ Ｐゴシック" charset="0"/>
                <a:cs typeface="ＭＳ Ｐゴシック" charset="0"/>
              </a:rPr>
              <a:t>Algorithm</a:t>
            </a:r>
          </a:p>
          <a:p>
            <a:pPr lvl="1" eaLnBrk="1" hangingPunct="1">
              <a:defRPr/>
            </a:pPr>
            <a:r>
              <a:rPr lang="en-US" dirty="0">
                <a:latin typeface="Helvetica" charset="0"/>
                <a:ea typeface="ＭＳ Ｐゴシック" charset="0"/>
              </a:rPr>
              <a:t>Exploit property that </a:t>
            </a:r>
            <a:r>
              <a:rPr lang="en-US" b="0" i="1" dirty="0">
                <a:latin typeface="Times" charset="0"/>
                <a:ea typeface="ＭＳ Ｐゴシック" charset="0"/>
              </a:rPr>
              <a:t>p</a:t>
            </a:r>
            <a:r>
              <a:rPr lang="en-US" b="0" dirty="0">
                <a:latin typeface="Times" charset="0"/>
                <a:ea typeface="ＭＳ Ｐゴシック" charset="0"/>
              </a:rPr>
              <a:t> = </a:t>
            </a:r>
            <a:r>
              <a:rPr lang="en-US" b="0" i="1" dirty="0">
                <a:latin typeface="Times" charset="0"/>
                <a:ea typeface="ＭＳ Ｐゴシック" charset="0"/>
              </a:rPr>
              <a:t>p</a:t>
            </a:r>
            <a:r>
              <a:rPr lang="en-US" b="0" baseline="-25000" dirty="0">
                <a:latin typeface="Times" charset="0"/>
                <a:ea typeface="ＭＳ Ｐゴシック" charset="0"/>
              </a:rPr>
              <a:t>0</a:t>
            </a:r>
            <a:r>
              <a:rPr lang="en-US" b="0" dirty="0">
                <a:latin typeface="Times" charset="0"/>
                <a:ea typeface="ＭＳ Ｐゴシック" charset="0"/>
              </a:rPr>
              <a:t> + 2</a:t>
            </a:r>
            <a:r>
              <a:rPr lang="en-US" b="0" i="1" dirty="0">
                <a:latin typeface="Times" charset="0"/>
                <a:ea typeface="ＭＳ Ｐゴシック" charset="0"/>
              </a:rPr>
              <a:t>p</a:t>
            </a:r>
            <a:r>
              <a:rPr lang="en-US" b="0" baseline="-25000" dirty="0">
                <a:latin typeface="Times" charset="0"/>
                <a:ea typeface="ＭＳ Ｐゴシック" charset="0"/>
              </a:rPr>
              <a:t>1</a:t>
            </a:r>
            <a:r>
              <a:rPr lang="en-US" b="0" dirty="0">
                <a:latin typeface="Times" charset="0"/>
                <a:ea typeface="ＭＳ Ｐゴシック" charset="0"/>
              </a:rPr>
              <a:t> + 4</a:t>
            </a:r>
            <a:r>
              <a:rPr lang="en-US" b="0" i="1" dirty="0">
                <a:latin typeface="Times" charset="0"/>
                <a:ea typeface="ＭＳ Ｐゴシック" charset="0"/>
              </a:rPr>
              <a:t>p</a:t>
            </a:r>
            <a:r>
              <a:rPr lang="en-US" b="0" baseline="-25000" dirty="0">
                <a:latin typeface="Times" charset="0"/>
                <a:ea typeface="ＭＳ Ｐゴシック" charset="0"/>
              </a:rPr>
              <a:t>2</a:t>
            </a:r>
            <a:r>
              <a:rPr lang="en-US" b="0" dirty="0">
                <a:latin typeface="Times" charset="0"/>
                <a:ea typeface="ＭＳ Ｐゴシック" charset="0"/>
              </a:rPr>
              <a:t> + … 2</a:t>
            </a:r>
            <a:r>
              <a:rPr lang="en-US" b="0" i="1" baseline="30000" dirty="0">
                <a:latin typeface="Times" charset="0"/>
                <a:ea typeface="ＭＳ Ｐゴシック" charset="0"/>
              </a:rPr>
              <a:t>n</a:t>
            </a:r>
            <a:r>
              <a:rPr lang="en-US" b="0" baseline="30000" dirty="0">
                <a:latin typeface="Times" charset="0"/>
                <a:ea typeface="ＭＳ Ｐゴシック" charset="0"/>
              </a:rPr>
              <a:t>–1</a:t>
            </a:r>
            <a:r>
              <a:rPr lang="en-US" b="0" i="1" dirty="0">
                <a:latin typeface="Times" charset="0"/>
                <a:ea typeface="ＭＳ Ｐゴシック" charset="0"/>
              </a:rPr>
              <a:t>p</a:t>
            </a:r>
            <a:r>
              <a:rPr lang="en-US" b="0" i="1" baseline="-25000" dirty="0">
                <a:latin typeface="Times" charset="0"/>
                <a:ea typeface="ＭＳ Ｐゴシック" charset="0"/>
              </a:rPr>
              <a:t>n</a:t>
            </a:r>
            <a:r>
              <a:rPr lang="en-US" b="0" baseline="-25000" dirty="0">
                <a:latin typeface="Times" charset="0"/>
                <a:ea typeface="ＭＳ Ｐゴシック" charset="0"/>
              </a:rPr>
              <a:t>–1</a:t>
            </a:r>
            <a:endParaRPr lang="en-US" dirty="0">
              <a:latin typeface="Helvetica" charset="0"/>
              <a:ea typeface="ＭＳ Ｐゴシック" charset="0"/>
            </a:endParaRPr>
          </a:p>
          <a:p>
            <a:pPr lvl="1" eaLnBrk="1" hangingPunct="1">
              <a:defRPr/>
            </a:pPr>
            <a:r>
              <a:rPr lang="en-US" dirty="0">
                <a:latin typeface="Helvetica" charset="0"/>
                <a:ea typeface="ＭＳ Ｐゴシック" charset="0"/>
              </a:rPr>
              <a:t>Gives: </a:t>
            </a:r>
            <a:r>
              <a:rPr lang="en-US" b="0" i="1" dirty="0" err="1">
                <a:latin typeface="Times" charset="0"/>
                <a:ea typeface="ＭＳ Ｐゴシック" charset="0"/>
              </a:rPr>
              <a:t>x</a:t>
            </a:r>
            <a:r>
              <a:rPr lang="en-US" b="0" i="1" baseline="30000" dirty="0" err="1">
                <a:latin typeface="Times" charset="0"/>
                <a:ea typeface="ＭＳ Ｐゴシック" charset="0"/>
              </a:rPr>
              <a:t>p</a:t>
            </a:r>
            <a:r>
              <a:rPr lang="en-US" b="0" dirty="0">
                <a:latin typeface="Times" charset="0"/>
                <a:ea typeface="ＭＳ Ｐゴシック" charset="0"/>
              </a:rPr>
              <a:t> = </a:t>
            </a:r>
            <a:r>
              <a:rPr lang="en-US" b="0" i="1" dirty="0">
                <a:latin typeface="Times" charset="0"/>
                <a:ea typeface="ＭＳ Ｐゴシック" charset="0"/>
              </a:rPr>
              <a:t>z</a:t>
            </a:r>
            <a:r>
              <a:rPr lang="en-US" b="0" baseline="-25000" dirty="0">
                <a:latin typeface="Times" charset="0"/>
                <a:ea typeface="ＭＳ Ｐゴシック" charset="0"/>
              </a:rPr>
              <a:t>0</a:t>
            </a:r>
            <a:r>
              <a:rPr lang="en-US" b="0" dirty="0">
                <a:latin typeface="Times" charset="0"/>
                <a:ea typeface="ＭＳ Ｐゴシック" charset="0"/>
              </a:rPr>
              <a:t> · </a:t>
            </a:r>
            <a:r>
              <a:rPr lang="en-US" b="0" i="1" dirty="0">
                <a:latin typeface="Times" charset="0"/>
                <a:ea typeface="ＭＳ Ｐゴシック" charset="0"/>
              </a:rPr>
              <a:t>z</a:t>
            </a:r>
            <a:r>
              <a:rPr lang="en-US" b="0" baseline="-25000" dirty="0">
                <a:latin typeface="Times" charset="0"/>
                <a:ea typeface="ＭＳ Ｐゴシック" charset="0"/>
              </a:rPr>
              <a:t>1</a:t>
            </a:r>
            <a:r>
              <a:rPr lang="en-US" b="0" dirty="0">
                <a:latin typeface="Times" charset="0"/>
                <a:ea typeface="ＭＳ Ｐゴシック" charset="0"/>
              </a:rPr>
              <a:t> </a:t>
            </a:r>
            <a:r>
              <a:rPr lang="en-US" b="0" baseline="30000" dirty="0">
                <a:latin typeface="Times" charset="0"/>
                <a:ea typeface="ＭＳ Ｐゴシック" charset="0"/>
              </a:rPr>
              <a:t>2</a:t>
            </a:r>
            <a:r>
              <a:rPr lang="en-US" b="0" dirty="0">
                <a:latin typeface="Times" charset="0"/>
                <a:ea typeface="ＭＳ Ｐゴシック" charset="0"/>
              </a:rPr>
              <a:t> · (</a:t>
            </a:r>
            <a:r>
              <a:rPr lang="en-US" b="0" i="1" dirty="0">
                <a:latin typeface="Times" charset="0"/>
                <a:ea typeface="ＭＳ Ｐゴシック" charset="0"/>
              </a:rPr>
              <a:t>z</a:t>
            </a:r>
            <a:r>
              <a:rPr lang="en-US" b="0" baseline="-25000" dirty="0">
                <a:latin typeface="Times" charset="0"/>
                <a:ea typeface="ＭＳ Ｐゴシック" charset="0"/>
              </a:rPr>
              <a:t>2</a:t>
            </a:r>
            <a:r>
              <a:rPr lang="en-US" b="0" dirty="0">
                <a:latin typeface="Times" charset="0"/>
                <a:ea typeface="ＭＳ Ｐゴシック" charset="0"/>
              </a:rPr>
              <a:t> </a:t>
            </a:r>
            <a:r>
              <a:rPr lang="en-US" b="0" baseline="30000" dirty="0">
                <a:latin typeface="Times" charset="0"/>
                <a:ea typeface="ＭＳ Ｐゴシック" charset="0"/>
              </a:rPr>
              <a:t>2</a:t>
            </a:r>
            <a:r>
              <a:rPr lang="en-US" b="0" dirty="0">
                <a:latin typeface="Times" charset="0"/>
                <a:ea typeface="ＭＳ Ｐゴシック" charset="0"/>
              </a:rPr>
              <a:t>)</a:t>
            </a:r>
            <a:r>
              <a:rPr lang="en-US" b="0" baseline="30000" dirty="0">
                <a:latin typeface="Times" charset="0"/>
                <a:ea typeface="ＭＳ Ｐゴシック" charset="0"/>
              </a:rPr>
              <a:t> 2</a:t>
            </a:r>
            <a:r>
              <a:rPr lang="en-US" b="0" dirty="0">
                <a:latin typeface="Times" charset="0"/>
                <a:ea typeface="ＭＳ Ｐゴシック" charset="0"/>
              </a:rPr>
              <a:t> · … · (…((</a:t>
            </a:r>
            <a:r>
              <a:rPr lang="en-US" b="0" i="1" dirty="0" err="1">
                <a:latin typeface="Times" charset="0"/>
                <a:ea typeface="ＭＳ Ｐゴシック" charset="0"/>
              </a:rPr>
              <a:t>z</a:t>
            </a:r>
            <a:r>
              <a:rPr lang="en-US" b="0" i="1" baseline="-25000" dirty="0" err="1">
                <a:latin typeface="Times" charset="0"/>
                <a:ea typeface="ＭＳ Ｐゴシック" charset="0"/>
              </a:rPr>
              <a:t>n</a:t>
            </a:r>
            <a:r>
              <a:rPr lang="en-US" b="0" i="1" baseline="-25000" dirty="0">
                <a:latin typeface="Times" charset="0"/>
                <a:ea typeface="ＭＳ Ｐゴシック" charset="0"/>
              </a:rPr>
              <a:t> </a:t>
            </a:r>
            <a:r>
              <a:rPr lang="en-US" b="0" baseline="-25000" dirty="0">
                <a:latin typeface="Times" charset="0"/>
                <a:ea typeface="ＭＳ Ｐゴシック" charset="0"/>
              </a:rPr>
              <a:t>–1</a:t>
            </a:r>
            <a:r>
              <a:rPr lang="en-US" b="0" baseline="30000" dirty="0">
                <a:latin typeface="Times" charset="0"/>
                <a:ea typeface="ＭＳ Ｐゴシック" charset="0"/>
              </a:rPr>
              <a:t>2</a:t>
            </a:r>
            <a:r>
              <a:rPr lang="en-US" b="0" dirty="0">
                <a:latin typeface="Times" charset="0"/>
                <a:ea typeface="ＭＳ Ｐゴシック" charset="0"/>
              </a:rPr>
              <a:t>)</a:t>
            </a:r>
            <a:r>
              <a:rPr lang="en-US" b="0" baseline="30000" dirty="0">
                <a:latin typeface="Times" charset="0"/>
                <a:ea typeface="ＭＳ Ｐゴシック" charset="0"/>
              </a:rPr>
              <a:t> 2 </a:t>
            </a:r>
            <a:r>
              <a:rPr lang="en-US" b="0" dirty="0">
                <a:latin typeface="Times" charset="0"/>
                <a:ea typeface="ＭＳ Ｐゴシック" charset="0"/>
              </a:rPr>
              <a:t>)…)</a:t>
            </a:r>
            <a:r>
              <a:rPr lang="en-US" b="0" baseline="30000" dirty="0">
                <a:latin typeface="Times" charset="0"/>
                <a:ea typeface="ＭＳ Ｐゴシック" charset="0"/>
              </a:rPr>
              <a:t> 2</a:t>
            </a:r>
          </a:p>
          <a:p>
            <a:pPr lvl="2" eaLnBrk="1" hangingPunct="1">
              <a:buFont typeface="Wingdings" charset="0"/>
              <a:buNone/>
              <a:defRPr/>
            </a:pPr>
            <a:r>
              <a:rPr lang="en-US" sz="1800" i="1" dirty="0" err="1">
                <a:latin typeface="Times" charset="0"/>
                <a:ea typeface="ＭＳ Ｐゴシック" charset="0"/>
              </a:rPr>
              <a:t>z</a:t>
            </a:r>
            <a:r>
              <a:rPr lang="en-US" sz="1800" i="1" baseline="-25000" dirty="0" err="1">
                <a:latin typeface="Times" charset="0"/>
                <a:ea typeface="ＭＳ Ｐゴシック" charset="0"/>
              </a:rPr>
              <a:t>i</a:t>
            </a:r>
            <a:r>
              <a:rPr lang="en-US" sz="1800" dirty="0">
                <a:latin typeface="Times" charset="0"/>
                <a:ea typeface="ＭＳ Ｐゴシック" charset="0"/>
              </a:rPr>
              <a:t> = 1</a:t>
            </a:r>
            <a:r>
              <a:rPr lang="en-US" sz="1800" b="0" dirty="0">
                <a:latin typeface="Helvetica" charset="0"/>
                <a:ea typeface="ＭＳ Ｐゴシック" charset="0"/>
              </a:rPr>
              <a:t>  when </a:t>
            </a:r>
            <a:r>
              <a:rPr lang="en-US" sz="1800" i="1" dirty="0">
                <a:latin typeface="Times" charset="0"/>
                <a:ea typeface="ＭＳ Ｐゴシック" charset="0"/>
              </a:rPr>
              <a:t>p</a:t>
            </a:r>
            <a:r>
              <a:rPr lang="en-US" sz="1800" i="1" baseline="-25000" dirty="0">
                <a:latin typeface="Times" charset="0"/>
                <a:ea typeface="ＭＳ Ｐゴシック" charset="0"/>
              </a:rPr>
              <a:t>i</a:t>
            </a:r>
            <a:r>
              <a:rPr lang="en-US" sz="1800" dirty="0">
                <a:latin typeface="Times" charset="0"/>
                <a:ea typeface="ＭＳ Ｐゴシック" charset="0"/>
              </a:rPr>
              <a:t> = 0</a:t>
            </a:r>
          </a:p>
          <a:p>
            <a:pPr lvl="2" eaLnBrk="1" hangingPunct="1">
              <a:buFont typeface="Wingdings" charset="0"/>
              <a:buNone/>
              <a:defRPr/>
            </a:pPr>
            <a:r>
              <a:rPr lang="en-US" sz="1800" i="1" dirty="0" err="1">
                <a:latin typeface="Times" charset="0"/>
                <a:ea typeface="ＭＳ Ｐゴシック" charset="0"/>
              </a:rPr>
              <a:t>z</a:t>
            </a:r>
            <a:r>
              <a:rPr lang="en-US" sz="1800" i="1" baseline="-25000" dirty="0" err="1">
                <a:latin typeface="Times" charset="0"/>
                <a:ea typeface="ＭＳ Ｐゴシック" charset="0"/>
              </a:rPr>
              <a:t>i</a:t>
            </a:r>
            <a:r>
              <a:rPr lang="en-US" sz="1800" dirty="0">
                <a:latin typeface="Times" charset="0"/>
                <a:ea typeface="ＭＳ Ｐゴシック" charset="0"/>
              </a:rPr>
              <a:t> = </a:t>
            </a:r>
            <a:r>
              <a:rPr lang="en-US" sz="1800" i="1" dirty="0">
                <a:latin typeface="Times" charset="0"/>
                <a:ea typeface="ＭＳ Ｐゴシック" charset="0"/>
              </a:rPr>
              <a:t>x</a:t>
            </a:r>
            <a:r>
              <a:rPr lang="en-US" sz="1800" b="0" dirty="0">
                <a:latin typeface="Times" charset="0"/>
                <a:ea typeface="ＭＳ Ｐゴシック" charset="0"/>
              </a:rPr>
              <a:t>  </a:t>
            </a:r>
            <a:r>
              <a:rPr lang="en-US" sz="1800" b="0" dirty="0">
                <a:latin typeface="Helvetica" charset="0"/>
                <a:ea typeface="ＭＳ Ｐゴシック" charset="0"/>
              </a:rPr>
              <a:t>when </a:t>
            </a:r>
            <a:r>
              <a:rPr lang="en-US" sz="1800" i="1" dirty="0">
                <a:latin typeface="Times" charset="0"/>
                <a:ea typeface="ＭＳ Ｐゴシック" charset="0"/>
              </a:rPr>
              <a:t>p</a:t>
            </a:r>
            <a:r>
              <a:rPr lang="en-US" sz="1800" i="1" baseline="-25000" dirty="0">
                <a:latin typeface="Times" charset="0"/>
                <a:ea typeface="ＭＳ Ｐゴシック" charset="0"/>
              </a:rPr>
              <a:t>i</a:t>
            </a:r>
            <a:r>
              <a:rPr lang="en-US" sz="1800" dirty="0">
                <a:latin typeface="Times" charset="0"/>
                <a:ea typeface="ＭＳ Ｐゴシック" charset="0"/>
              </a:rPr>
              <a:t> = 1</a:t>
            </a:r>
            <a:endParaRPr lang="en-US" sz="1800" dirty="0">
              <a:latin typeface="Helvetica" charset="0"/>
              <a:ea typeface="ＭＳ Ｐゴシック" charset="0"/>
            </a:endParaRPr>
          </a:p>
          <a:p>
            <a:pPr lvl="1" eaLnBrk="1" hangingPunct="1">
              <a:defRPr/>
            </a:pPr>
            <a:r>
              <a:rPr lang="en-US" dirty="0">
                <a:latin typeface="Helvetica" charset="0"/>
                <a:ea typeface="ＭＳ Ｐゴシック" charset="0"/>
              </a:rPr>
              <a:t>Complexity </a:t>
            </a:r>
            <a:r>
              <a:rPr lang="en-US" dirty="0">
                <a:latin typeface="Times" charset="0"/>
                <a:ea typeface="ＭＳ Ｐゴシック" charset="0"/>
              </a:rPr>
              <a:t>O(log </a:t>
            </a:r>
            <a:r>
              <a:rPr lang="en-US" b="0" i="1" dirty="0">
                <a:latin typeface="Times" charset="0"/>
                <a:ea typeface="ＭＳ Ｐゴシック" charset="0"/>
              </a:rPr>
              <a:t>p</a:t>
            </a:r>
            <a:r>
              <a:rPr lang="en-US" dirty="0">
                <a:latin typeface="Times" charset="0"/>
                <a:ea typeface="ＭＳ Ｐゴシック" charset="0"/>
              </a:rPr>
              <a:t>)</a:t>
            </a:r>
          </a:p>
        </p:txBody>
      </p:sp>
      <p:sp>
        <p:nvSpPr>
          <p:cNvPr id="17411" name="Rectangle 4"/>
          <p:cNvSpPr>
            <a:spLocks noChangeArrowheads="1"/>
          </p:cNvSpPr>
          <p:nvPr/>
        </p:nvSpPr>
        <p:spPr bwMode="auto">
          <a:xfrm>
            <a:off x="990600" y="914400"/>
            <a:ext cx="7162800" cy="284797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 Compute x raised to nonnegative power p */</a:t>
            </a:r>
          </a:p>
          <a:p>
            <a:pPr algn="l">
              <a:lnSpc>
                <a:spcPct val="100000"/>
              </a:lnSpc>
            </a:pPr>
            <a:r>
              <a:rPr lang="en-US" sz="1800">
                <a:solidFill>
                  <a:srgbClr val="000066"/>
                </a:solidFill>
                <a:latin typeface="Courier New" charset="0"/>
              </a:rPr>
              <a:t>int ipwr_for_fast(int x, unsigned p) {</a:t>
            </a:r>
          </a:p>
          <a:p>
            <a:pPr algn="l">
              <a:lnSpc>
                <a:spcPct val="100000"/>
              </a:lnSpc>
            </a:pPr>
            <a:r>
              <a:rPr lang="en-US" sz="1800">
                <a:solidFill>
                  <a:srgbClr val="000066"/>
                </a:solidFill>
                <a:latin typeface="Courier New" charset="0"/>
              </a:rPr>
              <a:t>  int result;</a:t>
            </a:r>
          </a:p>
          <a:p>
            <a:pPr algn="l">
              <a:lnSpc>
                <a:spcPct val="100000"/>
              </a:lnSpc>
            </a:pPr>
            <a:r>
              <a:rPr lang="en-US" sz="1800">
                <a:solidFill>
                  <a:srgbClr val="000066"/>
                </a:solidFill>
                <a:latin typeface="Courier New" charset="0"/>
              </a:rPr>
              <a:t>  for (result = 1; p != 0; p = p&gt;&gt;1) {</a:t>
            </a:r>
          </a:p>
          <a:p>
            <a:pPr algn="l">
              <a:lnSpc>
                <a:spcPct val="100000"/>
              </a:lnSpc>
            </a:pPr>
            <a:r>
              <a:rPr lang="en-US" sz="1800">
                <a:solidFill>
                  <a:srgbClr val="000066"/>
                </a:solidFill>
                <a:latin typeface="Courier New" charset="0"/>
              </a:rPr>
              <a:t>    if (p &amp; 0x1)</a:t>
            </a:r>
          </a:p>
          <a:p>
            <a:pPr algn="l">
              <a:lnSpc>
                <a:spcPct val="100000"/>
              </a:lnSpc>
            </a:pPr>
            <a:r>
              <a:rPr lang="en-US" sz="1800">
                <a:solidFill>
                  <a:srgbClr val="000066"/>
                </a:solidFill>
                <a:latin typeface="Courier New" charset="0"/>
              </a:rPr>
              <a:t>      result *= x;</a:t>
            </a:r>
          </a:p>
          <a:p>
            <a:pPr algn="l">
              <a:lnSpc>
                <a:spcPct val="100000"/>
              </a:lnSpc>
            </a:pPr>
            <a:r>
              <a:rPr lang="en-US" sz="1800">
                <a:solidFill>
                  <a:srgbClr val="000066"/>
                </a:solidFill>
                <a:latin typeface="Courier New" charset="0"/>
              </a:rPr>
              <a:t>    x = x*x;</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  return result;</a:t>
            </a:r>
          </a:p>
          <a:p>
            <a:pPr algn="l">
              <a:lnSpc>
                <a:spcPct val="100000"/>
              </a:lnSpc>
            </a:pPr>
            <a:r>
              <a:rPr lang="en-US" sz="1800">
                <a:solidFill>
                  <a:srgbClr val="000066"/>
                </a:solidFill>
                <a:latin typeface="Courier New" charset="0"/>
              </a:rPr>
              <a:t>}</a:t>
            </a:r>
          </a:p>
        </p:txBody>
      </p:sp>
      <p:grpSp>
        <p:nvGrpSpPr>
          <p:cNvPr id="17412" name="Group 9"/>
          <p:cNvGrpSpPr>
            <a:grpSpLocks/>
          </p:cNvGrpSpPr>
          <p:nvPr/>
        </p:nvGrpSpPr>
        <p:grpSpPr bwMode="auto">
          <a:xfrm>
            <a:off x="4648200" y="5195888"/>
            <a:ext cx="1600200" cy="595312"/>
            <a:chOff x="2928" y="3216"/>
            <a:chExt cx="1008" cy="375"/>
          </a:xfrm>
        </p:grpSpPr>
        <p:sp>
          <p:nvSpPr>
            <p:cNvPr id="17413" name="AutoShape 6"/>
            <p:cNvSpPr>
              <a:spLocks/>
            </p:cNvSpPr>
            <p:nvPr/>
          </p:nvSpPr>
          <p:spPr bwMode="auto">
            <a:xfrm rot="-5400000">
              <a:off x="3360" y="2784"/>
              <a:ext cx="144" cy="1008"/>
            </a:xfrm>
            <a:prstGeom prst="leftBrace">
              <a:avLst>
                <a:gd name="adj1" fmla="val 58333"/>
                <a:gd name="adj2" fmla="val 46454"/>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66"/>
                </a:solidFill>
              </a:endParaRPr>
            </a:p>
          </p:txBody>
        </p:sp>
        <p:sp>
          <p:nvSpPr>
            <p:cNvPr id="17414" name="Text Box 7"/>
            <p:cNvSpPr txBox="1">
              <a:spLocks noChangeArrowheads="1"/>
            </p:cNvSpPr>
            <p:nvPr/>
          </p:nvSpPr>
          <p:spPr bwMode="auto">
            <a:xfrm>
              <a:off x="2976" y="3360"/>
              <a:ext cx="8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i="1">
                  <a:solidFill>
                    <a:srgbClr val="000066"/>
                  </a:solidFill>
                </a:rPr>
                <a:t>n–1  </a:t>
              </a:r>
              <a:r>
                <a:rPr lang="en-US" sz="1800">
                  <a:solidFill>
                    <a:srgbClr val="000066"/>
                  </a:solidFill>
                </a:rPr>
                <a:t>times</a:t>
              </a:r>
            </a:p>
          </p:txBody>
        </p:sp>
      </p:grpSp>
    </p:spTree>
    <p:extLst>
      <p:ext uri="{BB962C8B-B14F-4D97-AF65-F5344CB8AC3E}">
        <p14:creationId xmlns:p14="http://schemas.microsoft.com/office/powerpoint/2010/main" val="1931976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5105400" y="152400"/>
            <a:ext cx="3733800" cy="1095375"/>
          </a:xfrm>
          <a:effectLst>
            <a:outerShdw blurRad="63500" dist="53882" dir="2700000" algn="ctr" rotWithShape="0">
              <a:srgbClr val="969696"/>
            </a:outerShdw>
          </a:effectLst>
        </p:spPr>
        <p:txBody>
          <a:bodyPr/>
          <a:lstStyle/>
          <a:p>
            <a:pPr eaLnBrk="1" hangingPunct="1">
              <a:defRPr/>
            </a:pPr>
            <a:r>
              <a:rPr lang="en-US"/>
              <a:t>Switch Statements</a:t>
            </a:r>
          </a:p>
        </p:txBody>
      </p:sp>
      <p:sp>
        <p:nvSpPr>
          <p:cNvPr id="209923" name="Rectangle 3"/>
          <p:cNvSpPr>
            <a:spLocks noGrp="1" noChangeArrowheads="1"/>
          </p:cNvSpPr>
          <p:nvPr>
            <p:ph type="body" idx="1"/>
          </p:nvPr>
        </p:nvSpPr>
        <p:spPr>
          <a:xfrm>
            <a:off x="5092700" y="1219200"/>
            <a:ext cx="3975100" cy="4732338"/>
          </a:xfrm>
        </p:spPr>
        <p:txBody>
          <a:bodyPr lIns="90487" tIns="44450" rIns="90487" bIns="44450"/>
          <a:lstStyle/>
          <a:p>
            <a:pPr eaLnBrk="1" hangingPunct="1">
              <a:buFont typeface="Wingdings" charset="0"/>
              <a:buNone/>
              <a:defRPr/>
            </a:pPr>
            <a:r>
              <a:rPr lang="en-US">
                <a:latin typeface="Helvetica" charset="0"/>
                <a:ea typeface="ＭＳ Ｐゴシック" charset="0"/>
                <a:cs typeface="ＭＳ Ｐゴシック" charset="0"/>
              </a:rPr>
              <a:t>Implementation Options</a:t>
            </a:r>
          </a:p>
          <a:p>
            <a:pPr lvl="1" eaLnBrk="1" hangingPunct="1">
              <a:defRPr/>
            </a:pPr>
            <a:r>
              <a:rPr lang="en-US">
                <a:latin typeface="Helvetica" charset="0"/>
                <a:ea typeface="ＭＳ Ｐゴシック" charset="0"/>
              </a:rPr>
              <a:t>Series of conditionals, e.g. if- else if - else if -else if…</a:t>
            </a:r>
          </a:p>
          <a:p>
            <a:pPr lvl="2" eaLnBrk="1" hangingPunct="1">
              <a:defRPr/>
            </a:pPr>
            <a:r>
              <a:rPr lang="en-US" sz="1800">
                <a:latin typeface="Helvetica" charset="0"/>
                <a:ea typeface="ＭＳ Ｐゴシック" charset="0"/>
              </a:rPr>
              <a:t>Good if few cases</a:t>
            </a:r>
          </a:p>
          <a:p>
            <a:pPr lvl="2" eaLnBrk="1" hangingPunct="1">
              <a:defRPr/>
            </a:pPr>
            <a:r>
              <a:rPr lang="en-US" sz="1800">
                <a:latin typeface="Helvetica" charset="0"/>
                <a:ea typeface="ＭＳ Ｐゴシック" charset="0"/>
              </a:rPr>
              <a:t>Slow if many cases, e.g. many compares and conditional jumps</a:t>
            </a:r>
          </a:p>
          <a:p>
            <a:pPr lvl="1" eaLnBrk="1" hangingPunct="1">
              <a:defRPr/>
            </a:pPr>
            <a:r>
              <a:rPr lang="en-US">
                <a:latin typeface="Helvetica" charset="0"/>
                <a:ea typeface="ＭＳ Ｐゴシック" charset="0"/>
              </a:rPr>
              <a:t>Jump Table (array of addresses)</a:t>
            </a:r>
          </a:p>
          <a:p>
            <a:pPr lvl="2" eaLnBrk="1" hangingPunct="1">
              <a:defRPr/>
            </a:pPr>
            <a:r>
              <a:rPr lang="en-US" sz="1800">
                <a:latin typeface="Helvetica" charset="0"/>
                <a:ea typeface="ＭＳ Ｐゴシック" charset="0"/>
              </a:rPr>
              <a:t>Index into array and jump to branch target</a:t>
            </a:r>
          </a:p>
          <a:p>
            <a:pPr lvl="2" eaLnBrk="1" hangingPunct="1">
              <a:defRPr/>
            </a:pPr>
            <a:r>
              <a:rPr lang="en-US" sz="1800">
                <a:latin typeface="Helvetica" charset="0"/>
                <a:ea typeface="ＭＳ Ｐゴシック" charset="0"/>
              </a:rPr>
              <a:t>Avoids conditionals</a:t>
            </a:r>
          </a:p>
          <a:p>
            <a:pPr lvl="2" eaLnBrk="1" hangingPunct="1">
              <a:defRPr/>
            </a:pPr>
            <a:r>
              <a:rPr lang="en-US" sz="1800">
                <a:latin typeface="Helvetica" charset="0"/>
                <a:ea typeface="ＭＳ Ｐゴシック" charset="0"/>
              </a:rPr>
              <a:t>Good when cases are small integer constants</a:t>
            </a:r>
          </a:p>
          <a:p>
            <a:pPr lvl="1" eaLnBrk="1" hangingPunct="1">
              <a:defRPr/>
            </a:pPr>
            <a:r>
              <a:rPr lang="en-US">
                <a:latin typeface="Helvetica" charset="0"/>
                <a:ea typeface="ＭＳ Ｐゴシック" charset="0"/>
              </a:rPr>
              <a:t>GCC p</a:t>
            </a:r>
            <a:r>
              <a:rPr lang="en-US" sz="1800">
                <a:latin typeface="Helvetica" charset="0"/>
                <a:ea typeface="ＭＳ Ｐゴシック" charset="0"/>
              </a:rPr>
              <a:t>icks one based on case structure</a:t>
            </a:r>
          </a:p>
        </p:txBody>
      </p:sp>
      <p:sp>
        <p:nvSpPr>
          <p:cNvPr id="21507" name="Rectangle 4"/>
          <p:cNvSpPr>
            <a:spLocks noChangeArrowheads="1"/>
          </p:cNvSpPr>
          <p:nvPr/>
        </p:nvSpPr>
        <p:spPr bwMode="auto">
          <a:xfrm>
            <a:off x="152400" y="381000"/>
            <a:ext cx="4876800" cy="590708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typedef enum</a:t>
            </a:r>
          </a:p>
          <a:p>
            <a:pPr algn="l">
              <a:lnSpc>
                <a:spcPct val="100000"/>
              </a:lnSpc>
            </a:pPr>
            <a:r>
              <a:rPr lang="en-US" sz="1800">
                <a:solidFill>
                  <a:srgbClr val="000066"/>
                </a:solidFill>
                <a:latin typeface="Courier New" charset="0"/>
              </a:rPr>
              <a:t> {ADD, MULT, MINUS, DIV, MOD, BAD} </a:t>
            </a:r>
          </a:p>
          <a:p>
            <a:pPr algn="l">
              <a:lnSpc>
                <a:spcPct val="100000"/>
              </a:lnSpc>
            </a:pPr>
            <a:r>
              <a:rPr lang="en-US" sz="1800">
                <a:solidFill>
                  <a:srgbClr val="000066"/>
                </a:solidFill>
                <a:latin typeface="Courier New" charset="0"/>
              </a:rPr>
              <a:t>    op_type;</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char unparse_symbol(op_type op)</a:t>
            </a:r>
          </a:p>
          <a:p>
            <a:pPr algn="l">
              <a:lnSpc>
                <a:spcPct val="100000"/>
              </a:lnSpc>
            </a:pPr>
            <a:r>
              <a:rPr lang="en-US" sz="1800">
                <a:solidFill>
                  <a:srgbClr val="000066"/>
                </a:solidFill>
                <a:latin typeface="Courier New" charset="0"/>
              </a:rPr>
              <a:t>{</a:t>
            </a:r>
          </a:p>
          <a:p>
            <a:pPr algn="l">
              <a:lnSpc>
                <a:spcPct val="100000"/>
              </a:lnSpc>
            </a:pPr>
            <a:r>
              <a:rPr lang="en-US" sz="1800">
                <a:solidFill>
                  <a:srgbClr val="FF1A1A"/>
                </a:solidFill>
                <a:latin typeface="Courier New" charset="0"/>
              </a:rPr>
              <a:t>  switch (op) {</a:t>
            </a:r>
          </a:p>
          <a:p>
            <a:pPr algn="l">
              <a:lnSpc>
                <a:spcPct val="100000"/>
              </a:lnSpc>
            </a:pPr>
            <a:r>
              <a:rPr lang="en-US" sz="1800">
                <a:solidFill>
                  <a:srgbClr val="000066"/>
                </a:solidFill>
                <a:latin typeface="Courier New" charset="0"/>
              </a:rPr>
              <a:t>    case ADD :</a:t>
            </a:r>
          </a:p>
          <a:p>
            <a:pPr algn="l">
              <a:lnSpc>
                <a:spcPct val="100000"/>
              </a:lnSpc>
            </a:pPr>
            <a:r>
              <a:rPr lang="en-US" sz="1800">
                <a:solidFill>
                  <a:srgbClr val="000066"/>
                </a:solidFill>
                <a:latin typeface="Courier New" charset="0"/>
              </a:rPr>
              <a:t>      return '+';</a:t>
            </a:r>
          </a:p>
          <a:p>
            <a:pPr algn="l">
              <a:lnSpc>
                <a:spcPct val="100000"/>
              </a:lnSpc>
            </a:pPr>
            <a:r>
              <a:rPr lang="en-US" sz="1800">
                <a:solidFill>
                  <a:srgbClr val="000066"/>
                </a:solidFill>
                <a:latin typeface="Courier New" charset="0"/>
              </a:rPr>
              <a:t>    case MULT:</a:t>
            </a:r>
          </a:p>
          <a:p>
            <a:pPr algn="l">
              <a:lnSpc>
                <a:spcPct val="100000"/>
              </a:lnSpc>
            </a:pPr>
            <a:r>
              <a:rPr lang="en-US" sz="1800">
                <a:solidFill>
                  <a:srgbClr val="000066"/>
                </a:solidFill>
                <a:latin typeface="Courier New" charset="0"/>
              </a:rPr>
              <a:t>      return '*';</a:t>
            </a:r>
          </a:p>
          <a:p>
            <a:pPr algn="l">
              <a:lnSpc>
                <a:spcPct val="100000"/>
              </a:lnSpc>
            </a:pPr>
            <a:r>
              <a:rPr lang="en-US" sz="1800">
                <a:solidFill>
                  <a:srgbClr val="000066"/>
                </a:solidFill>
                <a:latin typeface="Courier New" charset="0"/>
              </a:rPr>
              <a:t>    case MINUS:</a:t>
            </a:r>
          </a:p>
          <a:p>
            <a:pPr algn="l">
              <a:lnSpc>
                <a:spcPct val="100000"/>
              </a:lnSpc>
            </a:pPr>
            <a:r>
              <a:rPr lang="en-US" sz="1800">
                <a:solidFill>
                  <a:srgbClr val="000066"/>
                </a:solidFill>
                <a:latin typeface="Courier New" charset="0"/>
              </a:rPr>
              <a:t>      return '-';</a:t>
            </a:r>
          </a:p>
          <a:p>
            <a:pPr algn="l">
              <a:lnSpc>
                <a:spcPct val="100000"/>
              </a:lnSpc>
            </a:pPr>
            <a:r>
              <a:rPr lang="en-US" sz="1800">
                <a:solidFill>
                  <a:srgbClr val="000066"/>
                </a:solidFill>
                <a:latin typeface="Courier New" charset="0"/>
              </a:rPr>
              <a:t>    case DIV:</a:t>
            </a:r>
          </a:p>
          <a:p>
            <a:pPr algn="l">
              <a:lnSpc>
                <a:spcPct val="100000"/>
              </a:lnSpc>
            </a:pPr>
            <a:r>
              <a:rPr lang="en-US" sz="1800">
                <a:solidFill>
                  <a:srgbClr val="000066"/>
                </a:solidFill>
                <a:latin typeface="Courier New" charset="0"/>
              </a:rPr>
              <a:t>      return '/';</a:t>
            </a:r>
          </a:p>
          <a:p>
            <a:pPr algn="l">
              <a:lnSpc>
                <a:spcPct val="100000"/>
              </a:lnSpc>
            </a:pPr>
            <a:r>
              <a:rPr lang="en-US" sz="1800">
                <a:solidFill>
                  <a:srgbClr val="000066"/>
                </a:solidFill>
                <a:latin typeface="Courier New" charset="0"/>
              </a:rPr>
              <a:t>    case MOD:</a:t>
            </a:r>
          </a:p>
          <a:p>
            <a:pPr algn="l">
              <a:lnSpc>
                <a:spcPct val="100000"/>
              </a:lnSpc>
            </a:pPr>
            <a:r>
              <a:rPr lang="en-US" sz="1800">
                <a:solidFill>
                  <a:srgbClr val="000066"/>
                </a:solidFill>
                <a:latin typeface="Courier New" charset="0"/>
              </a:rPr>
              <a:t>      return '%';</a:t>
            </a:r>
          </a:p>
          <a:p>
            <a:pPr algn="l">
              <a:lnSpc>
                <a:spcPct val="100000"/>
              </a:lnSpc>
            </a:pPr>
            <a:r>
              <a:rPr lang="en-US" sz="1800">
                <a:solidFill>
                  <a:srgbClr val="000066"/>
                </a:solidFill>
                <a:latin typeface="Courier New" charset="0"/>
              </a:rPr>
              <a:t>    case BAD:</a:t>
            </a:r>
          </a:p>
          <a:p>
            <a:pPr algn="l">
              <a:lnSpc>
                <a:spcPct val="100000"/>
              </a:lnSpc>
            </a:pPr>
            <a:r>
              <a:rPr lang="en-US" sz="1800">
                <a:solidFill>
                  <a:srgbClr val="000066"/>
                </a:solidFill>
                <a:latin typeface="Courier New" charset="0"/>
              </a:rPr>
              <a:t>      return '?';</a:t>
            </a:r>
          </a:p>
          <a:p>
            <a:pPr algn="l">
              <a:lnSpc>
                <a:spcPct val="100000"/>
              </a:lnSpc>
            </a:pPr>
            <a:r>
              <a:rPr lang="en-US" sz="1800">
                <a:solidFill>
                  <a:srgbClr val="000066"/>
                </a:solidFill>
                <a:latin typeface="Courier New" charset="0"/>
              </a:rPr>
              <a:t>  </a:t>
            </a:r>
            <a:r>
              <a:rPr lang="en-US" sz="1800">
                <a:solidFill>
                  <a:srgbClr val="FF1A1A"/>
                </a:solidFill>
                <a:latin typeface="Courier New" charset="0"/>
              </a:rPr>
              <a:t>}</a:t>
            </a:r>
          </a:p>
          <a:p>
            <a:pPr algn="l">
              <a:lnSpc>
                <a:spcPct val="100000"/>
              </a:lnSpc>
            </a:pPr>
            <a:r>
              <a:rPr lang="en-US" sz="1800">
                <a:solidFill>
                  <a:srgbClr val="000066"/>
                </a:solidFill>
                <a:latin typeface="Courier New" charset="0"/>
              </a:rPr>
              <a:t>}</a:t>
            </a:r>
          </a:p>
        </p:txBody>
      </p:sp>
      <p:sp>
        <p:nvSpPr>
          <p:cNvPr id="21508" name="TextBox 4"/>
          <p:cNvSpPr txBox="1">
            <a:spLocks noChangeArrowheads="1"/>
          </p:cNvSpPr>
          <p:nvPr/>
        </p:nvSpPr>
        <p:spPr bwMode="auto">
          <a:xfrm>
            <a:off x="906463" y="6324600"/>
            <a:ext cx="3365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switch() is missing default case</a:t>
            </a:r>
          </a:p>
        </p:txBody>
      </p:sp>
    </p:spTree>
    <p:extLst>
      <p:ext uri="{BB962C8B-B14F-4D97-AF65-F5344CB8AC3E}">
        <p14:creationId xmlns:p14="http://schemas.microsoft.com/office/powerpoint/2010/main" val="3699279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fade">
                                      <p:cBhvr>
                                        <p:cTn id="7" dur="500"/>
                                        <p:tgtEl>
                                          <p:spTgt spid="209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fade">
                                      <p:cBhvr>
                                        <p:cTn id="12" dur="500"/>
                                        <p:tgtEl>
                                          <p:spTgt spid="20992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fade">
                                      <p:cBhvr>
                                        <p:cTn id="15" dur="500"/>
                                        <p:tgtEl>
                                          <p:spTgt spid="20992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9923">
                                            <p:txEl>
                                              <p:pRg st="3" end="3"/>
                                            </p:txEl>
                                          </p:spTgt>
                                        </p:tgtEl>
                                        <p:attrNameLst>
                                          <p:attrName>style.visibility</p:attrName>
                                        </p:attrNameLst>
                                      </p:cBhvr>
                                      <p:to>
                                        <p:strVal val="visible"/>
                                      </p:to>
                                    </p:set>
                                    <p:animEffect transition="in" filter="fade">
                                      <p:cBhvr>
                                        <p:cTn id="18" dur="500"/>
                                        <p:tgtEl>
                                          <p:spTgt spid="2099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9923">
                                            <p:txEl>
                                              <p:pRg st="4" end="4"/>
                                            </p:txEl>
                                          </p:spTgt>
                                        </p:tgtEl>
                                        <p:attrNameLst>
                                          <p:attrName>style.visibility</p:attrName>
                                        </p:attrNameLst>
                                      </p:cBhvr>
                                      <p:to>
                                        <p:strVal val="visible"/>
                                      </p:to>
                                    </p:set>
                                    <p:animEffect transition="in" filter="fade">
                                      <p:cBhvr>
                                        <p:cTn id="23" dur="500"/>
                                        <p:tgtEl>
                                          <p:spTgt spid="20992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9923">
                                            <p:txEl>
                                              <p:pRg st="5" end="5"/>
                                            </p:txEl>
                                          </p:spTgt>
                                        </p:tgtEl>
                                        <p:attrNameLst>
                                          <p:attrName>style.visibility</p:attrName>
                                        </p:attrNameLst>
                                      </p:cBhvr>
                                      <p:to>
                                        <p:strVal val="visible"/>
                                      </p:to>
                                    </p:set>
                                    <p:animEffect transition="in" filter="fade">
                                      <p:cBhvr>
                                        <p:cTn id="26" dur="500"/>
                                        <p:tgtEl>
                                          <p:spTgt spid="20992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9923">
                                            <p:txEl>
                                              <p:pRg st="6" end="6"/>
                                            </p:txEl>
                                          </p:spTgt>
                                        </p:tgtEl>
                                        <p:attrNameLst>
                                          <p:attrName>style.visibility</p:attrName>
                                        </p:attrNameLst>
                                      </p:cBhvr>
                                      <p:to>
                                        <p:strVal val="visible"/>
                                      </p:to>
                                    </p:set>
                                    <p:animEffect transition="in" filter="fade">
                                      <p:cBhvr>
                                        <p:cTn id="29" dur="500"/>
                                        <p:tgtEl>
                                          <p:spTgt spid="20992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9923">
                                            <p:txEl>
                                              <p:pRg st="7" end="7"/>
                                            </p:txEl>
                                          </p:spTgt>
                                        </p:tgtEl>
                                        <p:attrNameLst>
                                          <p:attrName>style.visibility</p:attrName>
                                        </p:attrNameLst>
                                      </p:cBhvr>
                                      <p:to>
                                        <p:strVal val="visible"/>
                                      </p:to>
                                    </p:set>
                                    <p:animEffect transition="in" filter="fade">
                                      <p:cBhvr>
                                        <p:cTn id="32" dur="500"/>
                                        <p:tgtEl>
                                          <p:spTgt spid="20992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9923">
                                            <p:txEl>
                                              <p:pRg st="8" end="8"/>
                                            </p:txEl>
                                          </p:spTgt>
                                        </p:tgtEl>
                                        <p:attrNameLst>
                                          <p:attrName>style.visibility</p:attrName>
                                        </p:attrNameLst>
                                      </p:cBhvr>
                                      <p:to>
                                        <p:strVal val="visible"/>
                                      </p:to>
                                    </p:set>
                                    <p:animEffect transition="in" filter="fade">
                                      <p:cBhvr>
                                        <p:cTn id="37" dur="500"/>
                                        <p:tgtEl>
                                          <p:spTgt spid="2099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533400" y="152400"/>
            <a:ext cx="6451600" cy="573088"/>
          </a:xfrm>
        </p:spPr>
        <p:txBody>
          <a:bodyPr/>
          <a:lstStyle/>
          <a:p>
            <a:pPr eaLnBrk="1" hangingPunct="1">
              <a:defRPr/>
            </a:pPr>
            <a:r>
              <a:rPr lang="en-US"/>
              <a:t>Jump Table Structure</a:t>
            </a:r>
          </a:p>
        </p:txBody>
      </p:sp>
      <p:sp>
        <p:nvSpPr>
          <p:cNvPr id="23554" name="Rectangle 25"/>
          <p:cNvSpPr>
            <a:spLocks noChangeArrowheads="1"/>
          </p:cNvSpPr>
          <p:nvPr/>
        </p:nvSpPr>
        <p:spPr bwMode="auto">
          <a:xfrm>
            <a:off x="304800" y="1447800"/>
            <a:ext cx="2286000" cy="257333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switch(op) {</a:t>
            </a:r>
          </a:p>
          <a:p>
            <a:pPr algn="l">
              <a:lnSpc>
                <a:spcPct val="100000"/>
              </a:lnSpc>
            </a:pPr>
            <a:r>
              <a:rPr lang="en-US" sz="1800">
                <a:solidFill>
                  <a:srgbClr val="000066"/>
                </a:solidFill>
                <a:latin typeface="Courier New" charset="0"/>
              </a:rPr>
              <a:t>  case val_0:</a:t>
            </a:r>
          </a:p>
          <a:p>
            <a:pPr algn="l">
              <a:lnSpc>
                <a:spcPct val="100000"/>
              </a:lnSpc>
            </a:pPr>
            <a:r>
              <a:rPr lang="en-US" sz="1800">
                <a:solidFill>
                  <a:srgbClr val="000066"/>
                </a:solidFill>
                <a:latin typeface="Courier New" charset="0"/>
              </a:rPr>
              <a:t>    </a:t>
            </a:r>
            <a:r>
              <a:rPr lang="en-US" sz="1800" i="1">
                <a:solidFill>
                  <a:srgbClr val="000066"/>
                </a:solidFill>
              </a:rPr>
              <a:t>Block</a:t>
            </a:r>
            <a:r>
              <a:rPr lang="en-US" sz="1800">
                <a:solidFill>
                  <a:srgbClr val="000066"/>
                </a:solidFill>
              </a:rPr>
              <a:t> 0</a:t>
            </a:r>
          </a:p>
          <a:p>
            <a:pPr algn="l">
              <a:lnSpc>
                <a:spcPct val="100000"/>
              </a:lnSpc>
            </a:pPr>
            <a:r>
              <a:rPr lang="en-US" sz="1800">
                <a:solidFill>
                  <a:srgbClr val="000066"/>
                </a:solidFill>
                <a:latin typeface="Courier New" charset="0"/>
              </a:rPr>
              <a:t>  case val_1:</a:t>
            </a:r>
          </a:p>
          <a:p>
            <a:pPr algn="l">
              <a:lnSpc>
                <a:spcPct val="100000"/>
              </a:lnSpc>
            </a:pPr>
            <a:r>
              <a:rPr lang="en-US" sz="1800">
                <a:solidFill>
                  <a:srgbClr val="000066"/>
                </a:solidFill>
                <a:latin typeface="Courier New" charset="0"/>
              </a:rPr>
              <a:t>    </a:t>
            </a:r>
            <a:r>
              <a:rPr lang="en-US" sz="1800" i="1">
                <a:solidFill>
                  <a:srgbClr val="000066"/>
                </a:solidFill>
              </a:rPr>
              <a:t>Block</a:t>
            </a:r>
            <a:r>
              <a:rPr lang="en-US" sz="1800">
                <a:solidFill>
                  <a:srgbClr val="000066"/>
                </a:solidFill>
              </a:rPr>
              <a:t> 1</a:t>
            </a:r>
          </a:p>
          <a:p>
            <a:pPr algn="l">
              <a:lnSpc>
                <a:spcPct val="100000"/>
              </a:lnSpc>
            </a:pPr>
            <a:r>
              <a:rPr lang="en-US" sz="1800">
                <a:solidFill>
                  <a:srgbClr val="000066"/>
                </a:solidFill>
                <a:latin typeface="Courier New" charset="0"/>
              </a:rPr>
              <a:t>    • • •</a:t>
            </a:r>
            <a:endParaRPr lang="en-US" sz="1800">
              <a:solidFill>
                <a:srgbClr val="000066"/>
              </a:solidFill>
            </a:endParaRPr>
          </a:p>
          <a:p>
            <a:pPr algn="l">
              <a:lnSpc>
                <a:spcPct val="100000"/>
              </a:lnSpc>
            </a:pPr>
            <a:r>
              <a:rPr lang="en-US" sz="1800">
                <a:solidFill>
                  <a:srgbClr val="000066"/>
                </a:solidFill>
                <a:latin typeface="Courier New" charset="0"/>
              </a:rPr>
              <a:t>  case val_</a:t>
            </a:r>
            <a:r>
              <a:rPr lang="en-US" sz="1800" i="1">
                <a:solidFill>
                  <a:srgbClr val="000066"/>
                </a:solidFill>
                <a:latin typeface="Courier New" charset="0"/>
              </a:rPr>
              <a:t>n</a:t>
            </a:r>
            <a:r>
              <a:rPr lang="en-US" sz="1800">
                <a:solidFill>
                  <a:srgbClr val="000066"/>
                </a:solidFill>
                <a:latin typeface="Courier New" charset="0"/>
              </a:rPr>
              <a:t>-1:</a:t>
            </a:r>
          </a:p>
          <a:p>
            <a:pPr algn="l">
              <a:lnSpc>
                <a:spcPct val="100000"/>
              </a:lnSpc>
            </a:pPr>
            <a:r>
              <a:rPr lang="en-US" sz="1800">
                <a:solidFill>
                  <a:srgbClr val="000066"/>
                </a:solidFill>
                <a:latin typeface="Courier New" charset="0"/>
              </a:rPr>
              <a:t>    </a:t>
            </a:r>
            <a:r>
              <a:rPr lang="en-US" sz="1800" i="1">
                <a:solidFill>
                  <a:srgbClr val="000066"/>
                </a:solidFill>
              </a:rPr>
              <a:t>Block</a:t>
            </a:r>
            <a:r>
              <a:rPr lang="en-US" sz="1800">
                <a:solidFill>
                  <a:srgbClr val="000066"/>
                </a:solidFill>
              </a:rPr>
              <a:t> </a:t>
            </a:r>
            <a:r>
              <a:rPr lang="en-US" sz="1800" i="1">
                <a:solidFill>
                  <a:srgbClr val="000066"/>
                </a:solidFill>
              </a:rPr>
              <a:t>n</a:t>
            </a:r>
            <a:r>
              <a:rPr lang="en-US" sz="1800">
                <a:solidFill>
                  <a:srgbClr val="000066"/>
                </a:solidFill>
              </a:rPr>
              <a:t>–1</a:t>
            </a: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a:t>
            </a:r>
          </a:p>
        </p:txBody>
      </p:sp>
      <p:sp>
        <p:nvSpPr>
          <p:cNvPr id="23555" name="Rectangle 26"/>
          <p:cNvSpPr>
            <a:spLocks noChangeArrowheads="1"/>
          </p:cNvSpPr>
          <p:nvPr/>
        </p:nvSpPr>
        <p:spPr bwMode="auto">
          <a:xfrm>
            <a:off x="228600" y="914400"/>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0066"/>
                </a:solidFill>
              </a:rPr>
              <a:t>Switch Form</a:t>
            </a:r>
          </a:p>
        </p:txBody>
      </p:sp>
      <p:grpSp>
        <p:nvGrpSpPr>
          <p:cNvPr id="2" name="Group 31"/>
          <p:cNvGrpSpPr>
            <a:grpSpLocks/>
          </p:cNvGrpSpPr>
          <p:nvPr/>
        </p:nvGrpSpPr>
        <p:grpSpPr bwMode="auto">
          <a:xfrm>
            <a:off x="1371600" y="4419600"/>
            <a:ext cx="3060700" cy="1108075"/>
            <a:chOff x="1371600" y="4419600"/>
            <a:chExt cx="3060700" cy="1108075"/>
          </a:xfrm>
        </p:grpSpPr>
        <p:sp>
          <p:nvSpPr>
            <p:cNvPr id="23583" name="Rectangle 24"/>
            <p:cNvSpPr>
              <a:spLocks noChangeArrowheads="1"/>
            </p:cNvSpPr>
            <p:nvPr/>
          </p:nvSpPr>
          <p:spPr bwMode="auto">
            <a:xfrm>
              <a:off x="1371600" y="4876800"/>
              <a:ext cx="2971800" cy="650875"/>
            </a:xfrm>
            <a:prstGeom prst="rect">
              <a:avLst/>
            </a:prstGeom>
            <a:solidFill>
              <a:srgbClr val="CC99FF"/>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target = JTab[op];</a:t>
              </a:r>
            </a:p>
            <a:p>
              <a:pPr algn="l">
                <a:lnSpc>
                  <a:spcPct val="100000"/>
                </a:lnSpc>
              </a:pPr>
              <a:r>
                <a:rPr lang="en-US" sz="1800">
                  <a:solidFill>
                    <a:srgbClr val="000066"/>
                  </a:solidFill>
                  <a:latin typeface="Courier New" charset="0"/>
                </a:rPr>
                <a:t>goto *target;</a:t>
              </a:r>
            </a:p>
          </p:txBody>
        </p:sp>
        <p:sp>
          <p:nvSpPr>
            <p:cNvPr id="23584" name="Rectangle 27"/>
            <p:cNvSpPr>
              <a:spLocks noChangeArrowheads="1"/>
            </p:cNvSpPr>
            <p:nvPr/>
          </p:nvSpPr>
          <p:spPr bwMode="auto">
            <a:xfrm>
              <a:off x="1371600" y="4419600"/>
              <a:ext cx="306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0066"/>
                  </a:solidFill>
                </a:rPr>
                <a:t>Approx. Translation</a:t>
              </a:r>
            </a:p>
          </p:txBody>
        </p:sp>
      </p:grpSp>
      <p:grpSp>
        <p:nvGrpSpPr>
          <p:cNvPr id="3" name="Group 30"/>
          <p:cNvGrpSpPr>
            <a:grpSpLocks/>
          </p:cNvGrpSpPr>
          <p:nvPr/>
        </p:nvGrpSpPr>
        <p:grpSpPr bwMode="auto">
          <a:xfrm>
            <a:off x="2971800" y="914400"/>
            <a:ext cx="2638425" cy="2971800"/>
            <a:chOff x="2971800" y="914400"/>
            <a:chExt cx="2638425" cy="2971800"/>
          </a:xfrm>
        </p:grpSpPr>
        <p:grpSp>
          <p:nvGrpSpPr>
            <p:cNvPr id="23575" name="Group 17"/>
            <p:cNvGrpSpPr>
              <a:grpSpLocks/>
            </p:cNvGrpSpPr>
            <p:nvPr/>
          </p:nvGrpSpPr>
          <p:grpSpPr bwMode="auto">
            <a:xfrm>
              <a:off x="2971800" y="1447800"/>
              <a:ext cx="2590800" cy="2438400"/>
              <a:chOff x="1632" y="912"/>
              <a:chExt cx="1632" cy="1536"/>
            </a:xfrm>
          </p:grpSpPr>
          <p:sp>
            <p:nvSpPr>
              <p:cNvPr id="23577" name="Rectangle 18"/>
              <p:cNvSpPr>
                <a:spLocks noChangeArrowheads="1"/>
              </p:cNvSpPr>
              <p:nvPr/>
            </p:nvSpPr>
            <p:spPr bwMode="auto">
              <a:xfrm>
                <a:off x="2256" y="912"/>
                <a:ext cx="1008" cy="24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latin typeface="Courier New" charset="0"/>
                  </a:rPr>
                  <a:t>Targ0</a:t>
                </a:r>
              </a:p>
            </p:txBody>
          </p:sp>
          <p:sp>
            <p:nvSpPr>
              <p:cNvPr id="23578" name="Rectangle 19"/>
              <p:cNvSpPr>
                <a:spLocks noChangeArrowheads="1"/>
              </p:cNvSpPr>
              <p:nvPr/>
            </p:nvSpPr>
            <p:spPr bwMode="auto">
              <a:xfrm>
                <a:off x="2256" y="1152"/>
                <a:ext cx="1008" cy="24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latin typeface="Courier New" charset="0"/>
                  </a:rPr>
                  <a:t>Targ1</a:t>
                </a:r>
              </a:p>
            </p:txBody>
          </p:sp>
          <p:sp>
            <p:nvSpPr>
              <p:cNvPr id="23579" name="Rectangle 20"/>
              <p:cNvSpPr>
                <a:spLocks noChangeArrowheads="1"/>
              </p:cNvSpPr>
              <p:nvPr/>
            </p:nvSpPr>
            <p:spPr bwMode="auto">
              <a:xfrm>
                <a:off x="2256" y="1392"/>
                <a:ext cx="1008" cy="24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latin typeface="Courier New" charset="0"/>
                  </a:rPr>
                  <a:t>Targ2</a:t>
                </a:r>
              </a:p>
            </p:txBody>
          </p:sp>
          <p:sp>
            <p:nvSpPr>
              <p:cNvPr id="23580" name="Rectangle 21"/>
              <p:cNvSpPr>
                <a:spLocks noChangeArrowheads="1"/>
              </p:cNvSpPr>
              <p:nvPr/>
            </p:nvSpPr>
            <p:spPr bwMode="auto">
              <a:xfrm>
                <a:off x="2256" y="2208"/>
                <a:ext cx="1008" cy="240"/>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latin typeface="Courier New" charset="0"/>
                  </a:rPr>
                  <a:t>Targ</a:t>
                </a:r>
                <a:r>
                  <a:rPr lang="en-US" sz="1800" i="1">
                    <a:solidFill>
                      <a:srgbClr val="000066"/>
                    </a:solidFill>
                    <a:latin typeface="Courier New" charset="0"/>
                  </a:rPr>
                  <a:t>n</a:t>
                </a:r>
                <a:r>
                  <a:rPr lang="en-US" sz="1800">
                    <a:solidFill>
                      <a:srgbClr val="000066"/>
                    </a:solidFill>
                    <a:latin typeface="Courier New" charset="0"/>
                  </a:rPr>
                  <a:t>-1</a:t>
                </a:r>
              </a:p>
            </p:txBody>
          </p:sp>
          <p:sp>
            <p:nvSpPr>
              <p:cNvPr id="23581" name="Rectangle 22"/>
              <p:cNvSpPr>
                <a:spLocks noChangeArrowheads="1"/>
              </p:cNvSpPr>
              <p:nvPr/>
            </p:nvSpPr>
            <p:spPr bwMode="auto">
              <a:xfrm>
                <a:off x="2256" y="1632"/>
                <a:ext cx="1008" cy="576"/>
              </a:xfrm>
              <a:prstGeom prst="rect">
                <a:avLst/>
              </a:prstGeom>
              <a:solidFill>
                <a:schemeClr val="bg1"/>
              </a:solidFill>
              <a:ln w="25400">
                <a:solidFill>
                  <a:schemeClr val="tx1"/>
                </a:solidFill>
                <a:miter lim="800000"/>
                <a:headEnd/>
                <a:tailEnd/>
              </a:ln>
            </p:spPr>
            <p:txBody>
              <a:bodyPr wrap="none" anchor="ctr"/>
              <a:lstStyle/>
              <a:p>
                <a:pPr>
                  <a:lnSpc>
                    <a:spcPct val="100000"/>
                  </a:lnSpc>
                </a:pPr>
                <a:r>
                  <a:rPr lang="en-US" sz="1800">
                    <a:solidFill>
                      <a:srgbClr val="000066"/>
                    </a:solidFill>
                    <a:latin typeface="Courier New" charset="0"/>
                  </a:rPr>
                  <a:t>•</a:t>
                </a:r>
              </a:p>
              <a:p>
                <a:pPr>
                  <a:lnSpc>
                    <a:spcPct val="100000"/>
                  </a:lnSpc>
                </a:pPr>
                <a:r>
                  <a:rPr lang="en-US" sz="1800">
                    <a:solidFill>
                      <a:srgbClr val="000066"/>
                    </a:solidFill>
                    <a:latin typeface="Courier New" charset="0"/>
                  </a:rPr>
                  <a:t>•</a:t>
                </a:r>
              </a:p>
              <a:p>
                <a:pPr>
                  <a:lnSpc>
                    <a:spcPct val="100000"/>
                  </a:lnSpc>
                </a:pPr>
                <a:r>
                  <a:rPr lang="en-US" sz="1800">
                    <a:solidFill>
                      <a:srgbClr val="000066"/>
                    </a:solidFill>
                    <a:latin typeface="Courier New" charset="0"/>
                  </a:rPr>
                  <a:t>•</a:t>
                </a:r>
              </a:p>
            </p:txBody>
          </p:sp>
          <p:sp>
            <p:nvSpPr>
              <p:cNvPr id="23582" name="Rectangle 23"/>
              <p:cNvSpPr>
                <a:spLocks noChangeArrowheads="1"/>
              </p:cNvSpPr>
              <p:nvPr/>
            </p:nvSpPr>
            <p:spPr bwMode="auto">
              <a:xfrm>
                <a:off x="1632" y="912"/>
                <a:ext cx="5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1800">
                    <a:solidFill>
                      <a:srgbClr val="000066"/>
                    </a:solidFill>
                    <a:latin typeface="Courier New" charset="0"/>
                  </a:rPr>
                  <a:t>JTab:</a:t>
                </a:r>
              </a:p>
            </p:txBody>
          </p:sp>
        </p:grpSp>
        <p:sp>
          <p:nvSpPr>
            <p:cNvPr id="23576" name="Rectangle 28"/>
            <p:cNvSpPr>
              <a:spLocks noChangeArrowheads="1"/>
            </p:cNvSpPr>
            <p:nvPr/>
          </p:nvSpPr>
          <p:spPr bwMode="auto">
            <a:xfrm>
              <a:off x="3733800" y="914400"/>
              <a:ext cx="187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l">
                <a:lnSpc>
                  <a:spcPct val="100000"/>
                </a:lnSpc>
              </a:pPr>
              <a:r>
                <a:rPr lang="en-US" sz="2400">
                  <a:solidFill>
                    <a:srgbClr val="000066"/>
                  </a:solidFill>
                </a:rPr>
                <a:t>Jump Table</a:t>
              </a:r>
            </a:p>
          </p:txBody>
        </p:sp>
      </p:grpSp>
      <p:sp>
        <p:nvSpPr>
          <p:cNvPr id="30" name="TextBox 29"/>
          <p:cNvSpPr txBox="1">
            <a:spLocks noChangeArrowheads="1"/>
          </p:cNvSpPr>
          <p:nvPr/>
        </p:nvSpPr>
        <p:spPr bwMode="auto">
          <a:xfrm>
            <a:off x="290513" y="5791200"/>
            <a:ext cx="51736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Note: no conditional evaluation needed, so</a:t>
            </a:r>
          </a:p>
          <a:p>
            <a:r>
              <a:rPr lang="en-US" sz="1800">
                <a:solidFill>
                  <a:srgbClr val="000066"/>
                </a:solidFill>
              </a:rPr>
              <a:t>very fast to jump to code block, but at cost of</a:t>
            </a:r>
          </a:p>
          <a:p>
            <a:r>
              <a:rPr lang="en-US" sz="1800">
                <a:solidFill>
                  <a:srgbClr val="000066"/>
                </a:solidFill>
              </a:rPr>
              <a:t>a potentially large jump table</a:t>
            </a:r>
          </a:p>
        </p:txBody>
      </p:sp>
      <p:grpSp>
        <p:nvGrpSpPr>
          <p:cNvPr id="4" name="Group 3"/>
          <p:cNvGrpSpPr>
            <a:grpSpLocks/>
          </p:cNvGrpSpPr>
          <p:nvPr/>
        </p:nvGrpSpPr>
        <p:grpSpPr bwMode="auto">
          <a:xfrm>
            <a:off x="5562600" y="76200"/>
            <a:ext cx="2968625" cy="6629400"/>
            <a:chOff x="5562600" y="76200"/>
            <a:chExt cx="2969141" cy="6629400"/>
          </a:xfrm>
        </p:grpSpPr>
        <p:sp>
          <p:nvSpPr>
            <p:cNvPr id="23560" name="Rectangle 11"/>
            <p:cNvSpPr>
              <a:spLocks noChangeArrowheads="1"/>
            </p:cNvSpPr>
            <p:nvPr/>
          </p:nvSpPr>
          <p:spPr bwMode="auto">
            <a:xfrm>
              <a:off x="6858000" y="457200"/>
              <a:ext cx="1600200" cy="6248400"/>
            </a:xfrm>
            <a:prstGeom prst="rect">
              <a:avLst/>
            </a:prstGeom>
            <a:solidFill>
              <a:srgbClr val="CCFFCC"/>
            </a:solidFill>
            <a:ln w="25400">
              <a:solidFill>
                <a:schemeClr val="tx1"/>
              </a:solidFill>
              <a:miter lim="800000"/>
              <a:headEnd/>
              <a:tailEnd/>
            </a:ln>
          </p:spPr>
          <p:txBody>
            <a:bodyPr wrap="none" anchor="ctr"/>
            <a:lstStyle/>
            <a:p>
              <a:pPr>
                <a:lnSpc>
                  <a:spcPct val="100000"/>
                </a:lnSpc>
              </a:pPr>
              <a:endParaRPr lang="en-US" sz="1800">
                <a:solidFill>
                  <a:srgbClr val="000066"/>
                </a:solidFill>
              </a:endParaRPr>
            </a:p>
          </p:txBody>
        </p:sp>
        <p:grpSp>
          <p:nvGrpSpPr>
            <p:cNvPr id="23561" name="Group 33"/>
            <p:cNvGrpSpPr>
              <a:grpSpLocks/>
            </p:cNvGrpSpPr>
            <p:nvPr/>
          </p:nvGrpSpPr>
          <p:grpSpPr bwMode="auto">
            <a:xfrm>
              <a:off x="5867400" y="1371600"/>
              <a:ext cx="2590800" cy="838200"/>
              <a:chOff x="3696" y="864"/>
              <a:chExt cx="1632" cy="528"/>
            </a:xfrm>
          </p:grpSpPr>
          <p:sp>
            <p:nvSpPr>
              <p:cNvPr id="23573" name="Rectangle 5"/>
              <p:cNvSpPr>
                <a:spLocks noChangeArrowheads="1"/>
              </p:cNvSpPr>
              <p:nvPr/>
            </p:nvSpPr>
            <p:spPr bwMode="auto">
              <a:xfrm>
                <a:off x="4320" y="864"/>
                <a:ext cx="1008" cy="528"/>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sz="1800">
                    <a:solidFill>
                      <a:srgbClr val="000066"/>
                    </a:solidFill>
                  </a:rPr>
                  <a:t>Code Block</a:t>
                </a:r>
              </a:p>
              <a:p>
                <a:pPr>
                  <a:lnSpc>
                    <a:spcPct val="100000"/>
                  </a:lnSpc>
                </a:pPr>
                <a:r>
                  <a:rPr lang="en-US" sz="1800">
                    <a:solidFill>
                      <a:srgbClr val="000066"/>
                    </a:solidFill>
                  </a:rPr>
                  <a:t>0</a:t>
                </a:r>
              </a:p>
            </p:txBody>
          </p:sp>
          <p:sp>
            <p:nvSpPr>
              <p:cNvPr id="23574" name="Rectangle 6"/>
              <p:cNvSpPr>
                <a:spLocks noChangeArrowheads="1"/>
              </p:cNvSpPr>
              <p:nvPr/>
            </p:nvSpPr>
            <p:spPr bwMode="auto">
              <a:xfrm>
                <a:off x="3696" y="864"/>
                <a:ext cx="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800">
                    <a:solidFill>
                      <a:srgbClr val="000066"/>
                    </a:solidFill>
                    <a:latin typeface="Courier New" charset="0"/>
                  </a:rPr>
                  <a:t>Targ0:</a:t>
                </a:r>
              </a:p>
            </p:txBody>
          </p:sp>
        </p:grpSp>
        <p:grpSp>
          <p:nvGrpSpPr>
            <p:cNvPr id="23562" name="Group 32"/>
            <p:cNvGrpSpPr>
              <a:grpSpLocks/>
            </p:cNvGrpSpPr>
            <p:nvPr/>
          </p:nvGrpSpPr>
          <p:grpSpPr bwMode="auto">
            <a:xfrm>
              <a:off x="5867400" y="2362200"/>
              <a:ext cx="2590800" cy="838200"/>
              <a:chOff x="3696" y="1488"/>
              <a:chExt cx="1632" cy="528"/>
            </a:xfrm>
          </p:grpSpPr>
          <p:sp>
            <p:nvSpPr>
              <p:cNvPr id="23571" name="Rectangle 8"/>
              <p:cNvSpPr>
                <a:spLocks noChangeArrowheads="1"/>
              </p:cNvSpPr>
              <p:nvPr/>
            </p:nvSpPr>
            <p:spPr bwMode="auto">
              <a:xfrm>
                <a:off x="4320" y="1488"/>
                <a:ext cx="1008" cy="528"/>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sz="1800">
                    <a:solidFill>
                      <a:srgbClr val="000066"/>
                    </a:solidFill>
                  </a:rPr>
                  <a:t>Code Block</a:t>
                </a:r>
              </a:p>
              <a:p>
                <a:pPr>
                  <a:lnSpc>
                    <a:spcPct val="100000"/>
                  </a:lnSpc>
                </a:pPr>
                <a:r>
                  <a:rPr lang="en-US" sz="1800">
                    <a:solidFill>
                      <a:srgbClr val="000066"/>
                    </a:solidFill>
                  </a:rPr>
                  <a:t>1</a:t>
                </a:r>
              </a:p>
            </p:txBody>
          </p:sp>
          <p:sp>
            <p:nvSpPr>
              <p:cNvPr id="23572" name="Rectangle 9"/>
              <p:cNvSpPr>
                <a:spLocks noChangeArrowheads="1"/>
              </p:cNvSpPr>
              <p:nvPr/>
            </p:nvSpPr>
            <p:spPr bwMode="auto">
              <a:xfrm>
                <a:off x="3696" y="1488"/>
                <a:ext cx="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800">
                    <a:solidFill>
                      <a:srgbClr val="000066"/>
                    </a:solidFill>
                    <a:latin typeface="Courier New" charset="0"/>
                  </a:rPr>
                  <a:t>Targ1:</a:t>
                </a:r>
              </a:p>
            </p:txBody>
          </p:sp>
        </p:grpSp>
        <p:sp>
          <p:nvSpPr>
            <p:cNvPr id="23563" name="Rectangle 11"/>
            <p:cNvSpPr>
              <a:spLocks noChangeArrowheads="1"/>
            </p:cNvSpPr>
            <p:nvPr/>
          </p:nvSpPr>
          <p:spPr bwMode="auto">
            <a:xfrm>
              <a:off x="6858000" y="3352800"/>
              <a:ext cx="1600200" cy="838200"/>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sz="1800">
                  <a:solidFill>
                    <a:srgbClr val="000066"/>
                  </a:solidFill>
                </a:rPr>
                <a:t>Code Block</a:t>
              </a:r>
            </a:p>
            <a:p>
              <a:pPr>
                <a:lnSpc>
                  <a:spcPct val="100000"/>
                </a:lnSpc>
              </a:pPr>
              <a:r>
                <a:rPr lang="en-US" sz="1800">
                  <a:solidFill>
                    <a:srgbClr val="000066"/>
                  </a:solidFill>
                </a:rPr>
                <a:t>2</a:t>
              </a:r>
            </a:p>
          </p:txBody>
        </p:sp>
        <p:sp>
          <p:nvSpPr>
            <p:cNvPr id="23564" name="Rectangle 12"/>
            <p:cNvSpPr>
              <a:spLocks noChangeArrowheads="1"/>
            </p:cNvSpPr>
            <p:nvPr/>
          </p:nvSpPr>
          <p:spPr bwMode="auto">
            <a:xfrm>
              <a:off x="5867400" y="33528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800">
                  <a:solidFill>
                    <a:srgbClr val="000066"/>
                  </a:solidFill>
                  <a:latin typeface="Courier New" charset="0"/>
                </a:rPr>
                <a:t>Targ2:</a:t>
              </a:r>
            </a:p>
          </p:txBody>
        </p:sp>
        <p:grpSp>
          <p:nvGrpSpPr>
            <p:cNvPr id="23565" name="Group 30"/>
            <p:cNvGrpSpPr>
              <a:grpSpLocks/>
            </p:cNvGrpSpPr>
            <p:nvPr/>
          </p:nvGrpSpPr>
          <p:grpSpPr bwMode="auto">
            <a:xfrm>
              <a:off x="5562600" y="5486400"/>
              <a:ext cx="2895600" cy="838200"/>
              <a:chOff x="3504" y="3456"/>
              <a:chExt cx="1824" cy="528"/>
            </a:xfrm>
          </p:grpSpPr>
          <p:sp>
            <p:nvSpPr>
              <p:cNvPr id="23569" name="Rectangle 14"/>
              <p:cNvSpPr>
                <a:spLocks noChangeArrowheads="1"/>
              </p:cNvSpPr>
              <p:nvPr/>
            </p:nvSpPr>
            <p:spPr bwMode="auto">
              <a:xfrm>
                <a:off x="4320" y="3456"/>
                <a:ext cx="1008" cy="528"/>
              </a:xfrm>
              <a:prstGeom prst="rect">
                <a:avLst/>
              </a:prstGeom>
              <a:solidFill>
                <a:srgbClr val="CCFFCC"/>
              </a:solidFill>
              <a:ln w="25400">
                <a:solidFill>
                  <a:schemeClr val="tx1"/>
                </a:solidFill>
                <a:miter lim="800000"/>
                <a:headEnd/>
                <a:tailEnd/>
              </a:ln>
            </p:spPr>
            <p:txBody>
              <a:bodyPr wrap="none" anchor="ctr"/>
              <a:lstStyle/>
              <a:p>
                <a:pPr>
                  <a:lnSpc>
                    <a:spcPct val="100000"/>
                  </a:lnSpc>
                </a:pPr>
                <a:r>
                  <a:rPr lang="en-US" sz="1800">
                    <a:solidFill>
                      <a:srgbClr val="000066"/>
                    </a:solidFill>
                  </a:rPr>
                  <a:t>Code Block</a:t>
                </a:r>
              </a:p>
              <a:p>
                <a:pPr>
                  <a:lnSpc>
                    <a:spcPct val="100000"/>
                  </a:lnSpc>
                </a:pPr>
                <a:r>
                  <a:rPr lang="en-US" sz="1800" i="1">
                    <a:solidFill>
                      <a:srgbClr val="000066"/>
                    </a:solidFill>
                  </a:rPr>
                  <a:t>n</a:t>
                </a:r>
                <a:r>
                  <a:rPr lang="en-US" sz="1800">
                    <a:solidFill>
                      <a:srgbClr val="000066"/>
                    </a:solidFill>
                  </a:rPr>
                  <a:t>–1</a:t>
                </a:r>
              </a:p>
            </p:txBody>
          </p:sp>
          <p:sp>
            <p:nvSpPr>
              <p:cNvPr id="23570" name="Rectangle 15"/>
              <p:cNvSpPr>
                <a:spLocks noChangeArrowheads="1"/>
              </p:cNvSpPr>
              <p:nvPr/>
            </p:nvSpPr>
            <p:spPr bwMode="auto">
              <a:xfrm>
                <a:off x="3504" y="3456"/>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a:lnSpc>
                    <a:spcPct val="100000"/>
                  </a:lnSpc>
                </a:pPr>
                <a:r>
                  <a:rPr lang="en-US" sz="1800">
                    <a:solidFill>
                      <a:srgbClr val="000066"/>
                    </a:solidFill>
                    <a:latin typeface="Courier New" charset="0"/>
                  </a:rPr>
                  <a:t>Targ</a:t>
                </a:r>
                <a:r>
                  <a:rPr lang="en-US" sz="1800" i="1">
                    <a:solidFill>
                      <a:srgbClr val="000066"/>
                    </a:solidFill>
                    <a:latin typeface="Courier New" charset="0"/>
                  </a:rPr>
                  <a:t>n</a:t>
                </a:r>
                <a:r>
                  <a:rPr lang="en-US" sz="1800">
                    <a:solidFill>
                      <a:srgbClr val="000066"/>
                    </a:solidFill>
                    <a:latin typeface="Courier New" charset="0"/>
                  </a:rPr>
                  <a:t>-1:</a:t>
                </a:r>
              </a:p>
            </p:txBody>
          </p:sp>
        </p:grpSp>
        <p:sp>
          <p:nvSpPr>
            <p:cNvPr id="23566" name="Rectangle 16"/>
            <p:cNvSpPr>
              <a:spLocks noChangeArrowheads="1"/>
            </p:cNvSpPr>
            <p:nvPr/>
          </p:nvSpPr>
          <p:spPr bwMode="auto">
            <a:xfrm>
              <a:off x="6858000" y="4343400"/>
              <a:ext cx="1600200" cy="914400"/>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nSpc>
                  <a:spcPct val="100000"/>
                </a:lnSpc>
              </a:pPr>
              <a:r>
                <a:rPr lang="en-US" sz="1800">
                  <a:solidFill>
                    <a:srgbClr val="000066"/>
                  </a:solidFill>
                  <a:latin typeface="Courier New" charset="0"/>
                </a:rPr>
                <a:t>•</a:t>
              </a:r>
            </a:p>
            <a:p>
              <a:pPr>
                <a:lnSpc>
                  <a:spcPct val="100000"/>
                </a:lnSpc>
              </a:pPr>
              <a:r>
                <a:rPr lang="en-US" sz="1800">
                  <a:solidFill>
                    <a:srgbClr val="000066"/>
                  </a:solidFill>
                  <a:latin typeface="Courier New" charset="0"/>
                </a:rPr>
                <a:t>•</a:t>
              </a:r>
            </a:p>
            <a:p>
              <a:pPr>
                <a:lnSpc>
                  <a:spcPct val="100000"/>
                </a:lnSpc>
              </a:pPr>
              <a:r>
                <a:rPr lang="en-US" sz="1800">
                  <a:solidFill>
                    <a:srgbClr val="000066"/>
                  </a:solidFill>
                  <a:latin typeface="Courier New" charset="0"/>
                </a:rPr>
                <a:t>•</a:t>
              </a:r>
            </a:p>
          </p:txBody>
        </p:sp>
        <p:sp>
          <p:nvSpPr>
            <p:cNvPr id="23567" name="Rectangle 29"/>
            <p:cNvSpPr>
              <a:spLocks noChangeArrowheads="1"/>
            </p:cNvSpPr>
            <p:nvPr/>
          </p:nvSpPr>
          <p:spPr bwMode="auto">
            <a:xfrm>
              <a:off x="5762828" y="663714"/>
              <a:ext cx="10951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nSpc>
                  <a:spcPct val="100000"/>
                </a:lnSpc>
              </a:pPr>
              <a:r>
                <a:rPr lang="en-US" sz="2000">
                  <a:solidFill>
                    <a:srgbClr val="000066"/>
                  </a:solidFill>
                </a:rPr>
                <a:t>Jump</a:t>
              </a:r>
            </a:p>
            <a:p>
              <a:pPr>
                <a:lnSpc>
                  <a:spcPct val="100000"/>
                </a:lnSpc>
              </a:pPr>
              <a:r>
                <a:rPr lang="en-US" sz="2000">
                  <a:solidFill>
                    <a:srgbClr val="000066"/>
                  </a:solidFill>
                </a:rPr>
                <a:t>Targets</a:t>
              </a:r>
            </a:p>
          </p:txBody>
        </p:sp>
        <p:sp>
          <p:nvSpPr>
            <p:cNvPr id="23568" name="Rectangle 29"/>
            <p:cNvSpPr>
              <a:spLocks noChangeArrowheads="1"/>
            </p:cNvSpPr>
            <p:nvPr/>
          </p:nvSpPr>
          <p:spPr bwMode="auto">
            <a:xfrm>
              <a:off x="6705600" y="76200"/>
              <a:ext cx="1826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nSpc>
                  <a:spcPct val="100000"/>
                </a:lnSpc>
              </a:pPr>
              <a:r>
                <a:rPr lang="en-US" sz="2000">
                  <a:solidFill>
                    <a:srgbClr val="000066"/>
                  </a:solidFill>
                </a:rPr>
                <a:t>Main Memory</a:t>
              </a:r>
            </a:p>
          </p:txBody>
        </p:sp>
      </p:grpSp>
    </p:spTree>
    <p:extLst>
      <p:ext uri="{BB962C8B-B14F-4D97-AF65-F5344CB8AC3E}">
        <p14:creationId xmlns:p14="http://schemas.microsoft.com/office/powerpoint/2010/main" val="411501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228600"/>
            <a:ext cx="7086600" cy="555625"/>
          </a:xfrm>
          <a:effectLst>
            <a:outerShdw blurRad="63500" dist="53882" dir="2700000" algn="ctr" rotWithShape="0">
              <a:srgbClr val="969696"/>
            </a:outerShdw>
          </a:effectLst>
        </p:spPr>
        <p:txBody>
          <a:bodyPr/>
          <a:lstStyle/>
          <a:p>
            <a:pPr eaLnBrk="1" hangingPunct="1">
              <a:defRPr/>
            </a:pPr>
            <a:r>
              <a:rPr lang="en-US"/>
              <a:t>Switch Statement Example</a:t>
            </a:r>
          </a:p>
        </p:txBody>
      </p:sp>
      <p:sp>
        <p:nvSpPr>
          <p:cNvPr id="211971" name="Rectangle 3"/>
          <p:cNvSpPr>
            <a:spLocks noGrp="1" noChangeArrowheads="1"/>
          </p:cNvSpPr>
          <p:nvPr>
            <p:ph type="body" idx="1"/>
          </p:nvPr>
        </p:nvSpPr>
        <p:spPr>
          <a:xfrm>
            <a:off x="381000" y="914400"/>
            <a:ext cx="3975100" cy="412750"/>
          </a:xfrm>
        </p:spPr>
        <p:txBody>
          <a:bodyPr lIns="90487" tIns="44450" rIns="90487" bIns="44450"/>
          <a:lstStyle/>
          <a:p>
            <a:pPr eaLnBrk="1" hangingPunct="1">
              <a:buFont typeface="Wingdings" charset="0"/>
              <a:buNone/>
              <a:defRPr/>
            </a:pPr>
            <a:r>
              <a:rPr lang="en-US">
                <a:latin typeface="Helvetica" charset="0"/>
                <a:ea typeface="ＭＳ Ｐゴシック" charset="0"/>
                <a:cs typeface="ＭＳ Ｐゴシック" charset="0"/>
              </a:rPr>
              <a:t>Branching Possibilities</a:t>
            </a:r>
          </a:p>
          <a:p>
            <a:pPr eaLnBrk="1" hangingPunct="1">
              <a:buFont typeface="Wingdings" charset="0"/>
              <a:buNone/>
              <a:defRPr/>
            </a:pPr>
            <a:endParaRPr lang="en-US">
              <a:latin typeface="Helvetica" charset="0"/>
              <a:ea typeface="ＭＳ Ｐゴシック" charset="0"/>
              <a:cs typeface="ＭＳ Ｐゴシック" charset="0"/>
            </a:endParaRPr>
          </a:p>
        </p:txBody>
      </p:sp>
      <p:grpSp>
        <p:nvGrpSpPr>
          <p:cNvPr id="2" name="Group 7"/>
          <p:cNvGrpSpPr>
            <a:grpSpLocks/>
          </p:cNvGrpSpPr>
          <p:nvPr/>
        </p:nvGrpSpPr>
        <p:grpSpPr bwMode="auto">
          <a:xfrm>
            <a:off x="914400" y="4343400"/>
            <a:ext cx="7764463" cy="2011363"/>
            <a:chOff x="914400" y="4343400"/>
            <a:chExt cx="7764463" cy="2011363"/>
          </a:xfrm>
        </p:grpSpPr>
        <p:sp>
          <p:nvSpPr>
            <p:cNvPr id="24582" name="Rectangle 4"/>
            <p:cNvSpPr>
              <a:spLocks noChangeArrowheads="1"/>
            </p:cNvSpPr>
            <p:nvPr/>
          </p:nvSpPr>
          <p:spPr bwMode="auto">
            <a:xfrm>
              <a:off x="914400" y="5257800"/>
              <a:ext cx="3441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algn="l" defTabSz="895350">
                <a:spcBef>
                  <a:spcPct val="30000"/>
                </a:spcBef>
              </a:pPr>
              <a:r>
                <a:rPr lang="en-US" sz="2400">
                  <a:solidFill>
                    <a:srgbClr val="003300"/>
                  </a:solidFill>
                </a:rPr>
                <a:t>Setup:</a:t>
              </a:r>
            </a:p>
          </p:txBody>
        </p:sp>
        <p:sp>
          <p:nvSpPr>
            <p:cNvPr id="71684" name="Rectangle 5"/>
            <p:cNvSpPr>
              <a:spLocks noChangeArrowheads="1"/>
            </p:cNvSpPr>
            <p:nvPr/>
          </p:nvSpPr>
          <p:spPr bwMode="auto">
            <a:xfrm>
              <a:off x="2743200" y="4343400"/>
              <a:ext cx="5935663" cy="2011363"/>
            </a:xfrm>
            <a:prstGeom prst="rect">
              <a:avLst/>
            </a:prstGeom>
            <a:noFill/>
            <a:ln w="12700">
              <a:noFill/>
              <a:miter lim="800000"/>
              <a:headEnd/>
              <a:tailEnd/>
            </a:ln>
          </p:spPr>
          <p:txBody>
            <a:bodyPr lIns="90487" tIns="44450" rIns="90487" bIns="44450">
              <a:spAutoFit/>
            </a:bodyPr>
            <a:lstStyle/>
            <a:p>
              <a:pPr algn="l">
                <a:lnSpc>
                  <a:spcPct val="100000"/>
                </a:lnSpc>
                <a:tabLst>
                  <a:tab pos="342900" algn="l"/>
                  <a:tab pos="2921000" algn="l"/>
                </a:tabLst>
                <a:defRPr/>
              </a:pPr>
              <a:r>
                <a:rPr lang="en-US" sz="1800" dirty="0" err="1">
                  <a:solidFill>
                    <a:srgbClr val="000066"/>
                  </a:solidFill>
                  <a:latin typeface="Courier New" pitchFamily="-1" charset="0"/>
                  <a:ea typeface="ＭＳ Ｐゴシック" pitchFamily="-1" charset="-128"/>
                  <a:cs typeface="ＭＳ Ｐゴシック" pitchFamily="-1" charset="-128"/>
                </a:rPr>
                <a:t>unparse_symbol</a:t>
              </a:r>
              <a:r>
                <a:rPr lang="en-US" sz="1800" dirty="0">
                  <a:solidFill>
                    <a:srgbClr val="000066"/>
                  </a:solidFill>
                  <a:latin typeface="Courier New" pitchFamily="-1" charset="0"/>
                  <a:ea typeface="ＭＳ Ｐゴシック" pitchFamily="-1" charset="-128"/>
                  <a:cs typeface="ＭＳ Ｐゴシック" pitchFamily="-1" charset="-128"/>
                </a:rPr>
                <a:t>:</a:t>
              </a:r>
            </a:p>
            <a:p>
              <a:pPr algn="l">
                <a:lnSpc>
                  <a:spcPct val="100000"/>
                </a:lnSpc>
                <a:tabLst>
                  <a:tab pos="342900" algn="l"/>
                  <a:tab pos="2921000" algn="l"/>
                </a:tabLst>
                <a:defRPr/>
              </a:pP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pushl</a:t>
              </a: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ebp</a:t>
              </a:r>
              <a:r>
                <a:rPr lang="en-US" sz="1800" dirty="0">
                  <a:solidFill>
                    <a:srgbClr val="000066"/>
                  </a:solidFill>
                  <a:latin typeface="Courier New" pitchFamily="-1" charset="0"/>
                  <a:ea typeface="ＭＳ Ｐゴシック" pitchFamily="-1" charset="-128"/>
                  <a:cs typeface="ＭＳ Ｐゴシック" pitchFamily="-1" charset="-128"/>
                </a:rPr>
                <a:t>	# Setup</a:t>
              </a:r>
            </a:p>
            <a:p>
              <a:pPr algn="l">
                <a:lnSpc>
                  <a:spcPct val="100000"/>
                </a:lnSpc>
                <a:tabLst>
                  <a:tab pos="342900" algn="l"/>
                  <a:tab pos="2921000" algn="l"/>
                </a:tabLst>
                <a:defRPr/>
              </a:pP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movl</a:t>
              </a: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esp,%ebp</a:t>
              </a:r>
              <a:r>
                <a:rPr lang="en-US" sz="1800" dirty="0">
                  <a:solidFill>
                    <a:srgbClr val="000066"/>
                  </a:solidFill>
                  <a:latin typeface="Courier New" pitchFamily="-1" charset="0"/>
                  <a:ea typeface="ＭＳ Ｐゴシック" pitchFamily="-1" charset="-128"/>
                  <a:cs typeface="ＭＳ Ｐゴシック" pitchFamily="-1" charset="-128"/>
                </a:rPr>
                <a:t>	# Setup</a:t>
              </a:r>
            </a:p>
            <a:p>
              <a:pPr algn="l">
                <a:lnSpc>
                  <a:spcPct val="100000"/>
                </a:lnSpc>
                <a:tabLst>
                  <a:tab pos="342900" algn="l"/>
                  <a:tab pos="2921000" algn="l"/>
                </a:tabLst>
                <a:defRPr/>
              </a:pP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movl</a:t>
              </a:r>
              <a:r>
                <a:rPr lang="en-US" sz="1800" dirty="0">
                  <a:solidFill>
                    <a:srgbClr val="000066"/>
                  </a:solidFill>
                  <a:latin typeface="Courier New" pitchFamily="-1" charset="0"/>
                  <a:ea typeface="ＭＳ Ｐゴシック" pitchFamily="-1" charset="-128"/>
                  <a:cs typeface="ＭＳ Ｐゴシック" pitchFamily="-1" charset="-128"/>
                </a:rPr>
                <a:t> 8(%ebp),%eax	# </a:t>
              </a:r>
              <a:r>
                <a:rPr lang="en-US" sz="1800" dirty="0" err="1">
                  <a:solidFill>
                    <a:srgbClr val="000066"/>
                  </a:solidFill>
                  <a:latin typeface="Courier New" pitchFamily="-1" charset="0"/>
                  <a:ea typeface="ＭＳ Ｐゴシック" pitchFamily="-1" charset="-128"/>
                  <a:cs typeface="ＭＳ Ｐゴシック" pitchFamily="-1" charset="-128"/>
                </a:rPr>
                <a:t>eax</a:t>
              </a:r>
              <a:r>
                <a:rPr lang="en-US" sz="1800" dirty="0">
                  <a:solidFill>
                    <a:srgbClr val="000066"/>
                  </a:solidFill>
                  <a:latin typeface="Courier New" pitchFamily="-1" charset="0"/>
                  <a:ea typeface="ＭＳ Ｐゴシック" pitchFamily="-1" charset="-128"/>
                  <a:cs typeface="ＭＳ Ｐゴシック" pitchFamily="-1" charset="-128"/>
                </a:rPr>
                <a:t> = op</a:t>
              </a:r>
            </a:p>
            <a:p>
              <a:pPr algn="l">
                <a:lnSpc>
                  <a:spcPct val="100000"/>
                </a:lnSpc>
                <a:tabLst>
                  <a:tab pos="342900" algn="l"/>
                  <a:tab pos="2921000" algn="l"/>
                </a:tabLst>
                <a:defRPr/>
              </a:pP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cmpl</a:t>
              </a:r>
              <a:r>
                <a:rPr lang="en-US" sz="1800" dirty="0">
                  <a:solidFill>
                    <a:srgbClr val="000066"/>
                  </a:solidFill>
                  <a:latin typeface="Courier New" pitchFamily="-1" charset="0"/>
                  <a:ea typeface="ＭＳ Ｐゴシック" pitchFamily="-1" charset="-128"/>
                  <a:cs typeface="ＭＳ Ｐゴシック" pitchFamily="-1" charset="-128"/>
                </a:rPr>
                <a:t> $5,%eax	# Compare op : 5</a:t>
              </a:r>
            </a:p>
            <a:p>
              <a:pPr algn="l">
                <a:lnSpc>
                  <a:spcPct val="100000"/>
                </a:lnSpc>
                <a:tabLst>
                  <a:tab pos="342900" algn="l"/>
                  <a:tab pos="2921000" algn="l"/>
                </a:tabLst>
                <a:defRPr/>
              </a:pP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000066"/>
                  </a:solidFill>
                  <a:latin typeface="Courier New" pitchFamily="-1" charset="0"/>
                  <a:ea typeface="ＭＳ Ｐゴシック" pitchFamily="-1" charset="-128"/>
                  <a:cs typeface="ＭＳ Ｐゴシック" pitchFamily="-1" charset="-128"/>
                </a:rPr>
                <a:t>ja</a:t>
              </a:r>
              <a:r>
                <a:rPr lang="en-US" sz="1800" dirty="0">
                  <a:solidFill>
                    <a:srgbClr val="000066"/>
                  </a:solidFill>
                  <a:latin typeface="Courier New" pitchFamily="-1" charset="0"/>
                  <a:ea typeface="ＭＳ Ｐゴシック" pitchFamily="-1" charset="-128"/>
                  <a:cs typeface="ＭＳ Ｐゴシック" pitchFamily="-1" charset="-128"/>
                </a:rPr>
                <a:t> .L49	# If &gt; </a:t>
              </a:r>
              <a:r>
                <a:rPr lang="en-US" sz="1800" dirty="0" err="1">
                  <a:solidFill>
                    <a:srgbClr val="000066"/>
                  </a:solidFill>
                  <a:latin typeface="Courier New" pitchFamily="-1" charset="0"/>
                  <a:ea typeface="ＭＳ Ｐゴシック" pitchFamily="-1" charset="-128"/>
                  <a:cs typeface="ＭＳ Ｐゴシック" pitchFamily="-1" charset="-128"/>
                </a:rPr>
                <a:t>goto</a:t>
              </a:r>
              <a:r>
                <a:rPr lang="en-US" sz="1800" dirty="0">
                  <a:solidFill>
                    <a:srgbClr val="000066"/>
                  </a:solidFill>
                  <a:latin typeface="Courier New" pitchFamily="-1" charset="0"/>
                  <a:ea typeface="ＭＳ Ｐゴシック" pitchFamily="-1" charset="-128"/>
                  <a:cs typeface="ＭＳ Ｐゴシック" pitchFamily="-1" charset="-128"/>
                </a:rPr>
                <a:t> done</a:t>
              </a:r>
            </a:p>
            <a:p>
              <a:pPr algn="l">
                <a:lnSpc>
                  <a:spcPct val="100000"/>
                </a:lnSpc>
                <a:tabLst>
                  <a:tab pos="342900" algn="l"/>
                  <a:tab pos="2921000" algn="l"/>
                </a:tabLst>
                <a:defRPr/>
              </a:pPr>
              <a:r>
                <a:rPr lang="en-US" sz="1800" dirty="0">
                  <a:solidFill>
                    <a:srgbClr val="000066"/>
                  </a:solidFill>
                  <a:latin typeface="Courier New" pitchFamily="-1" charset="0"/>
                  <a:ea typeface="ＭＳ Ｐゴシック" pitchFamily="-1" charset="-128"/>
                  <a:cs typeface="ＭＳ Ｐゴシック" pitchFamily="-1" charset="-128"/>
                </a:rPr>
                <a:t>	</a:t>
              </a:r>
              <a:r>
                <a:rPr lang="en-US" sz="1800" dirty="0" err="1">
                  <a:solidFill>
                    <a:srgbClr val="800000">
                      <a:lumMod val="60000"/>
                      <a:lumOff val="40000"/>
                    </a:srgbClr>
                  </a:solidFill>
                  <a:latin typeface="Courier New" pitchFamily="-1" charset="0"/>
                  <a:ea typeface="ＭＳ Ｐゴシック" pitchFamily="-1" charset="-128"/>
                  <a:cs typeface="ＭＳ Ｐゴシック" pitchFamily="-1" charset="-128"/>
                </a:rPr>
                <a:t>jmp</a:t>
              </a:r>
              <a:r>
                <a:rPr lang="en-US" sz="1800" dirty="0">
                  <a:solidFill>
                    <a:srgbClr val="800000">
                      <a:lumMod val="60000"/>
                      <a:lumOff val="40000"/>
                    </a:srgbClr>
                  </a:solidFill>
                  <a:latin typeface="Courier New" pitchFamily="-1" charset="0"/>
                  <a:ea typeface="ＭＳ Ｐゴシック" pitchFamily="-1" charset="-128"/>
                  <a:cs typeface="ＭＳ Ｐゴシック" pitchFamily="-1" charset="-128"/>
                </a:rPr>
                <a:t> *.L57(,%eax,4)	# </a:t>
              </a:r>
              <a:r>
                <a:rPr lang="en-US" sz="1800" dirty="0" err="1">
                  <a:solidFill>
                    <a:srgbClr val="800000">
                      <a:lumMod val="60000"/>
                      <a:lumOff val="40000"/>
                    </a:srgbClr>
                  </a:solidFill>
                  <a:latin typeface="Courier New" pitchFamily="-1" charset="0"/>
                  <a:ea typeface="ＭＳ Ｐゴシック" pitchFamily="-1" charset="-128"/>
                  <a:cs typeface="ＭＳ Ｐゴシック" pitchFamily="-1" charset="-128"/>
                </a:rPr>
                <a:t>goto</a:t>
              </a:r>
              <a:r>
                <a:rPr lang="en-US" sz="1800" dirty="0">
                  <a:solidFill>
                    <a:srgbClr val="800000">
                      <a:lumMod val="60000"/>
                      <a:lumOff val="40000"/>
                    </a:srgbClr>
                  </a:solidFill>
                  <a:latin typeface="Courier New" pitchFamily="-1" charset="0"/>
                  <a:ea typeface="ＭＳ Ｐゴシック" pitchFamily="-1" charset="-128"/>
                  <a:cs typeface="ＭＳ Ｐゴシック" pitchFamily="-1" charset="-128"/>
                </a:rPr>
                <a:t> </a:t>
              </a:r>
              <a:r>
                <a:rPr lang="en-US" sz="1800" dirty="0" err="1">
                  <a:solidFill>
                    <a:srgbClr val="800000">
                      <a:lumMod val="60000"/>
                      <a:lumOff val="40000"/>
                    </a:srgbClr>
                  </a:solidFill>
                  <a:latin typeface="Courier New" pitchFamily="-1" charset="0"/>
                  <a:ea typeface="ＭＳ Ｐゴシック" pitchFamily="-1" charset="-128"/>
                  <a:cs typeface="ＭＳ Ｐゴシック" pitchFamily="-1" charset="-128"/>
                </a:rPr>
                <a:t>Table[op</a:t>
              </a:r>
              <a:r>
                <a:rPr lang="en-US" sz="1800" dirty="0">
                  <a:solidFill>
                    <a:srgbClr val="800000">
                      <a:lumMod val="60000"/>
                      <a:lumOff val="40000"/>
                    </a:srgbClr>
                  </a:solidFill>
                  <a:latin typeface="Courier New" pitchFamily="-1" charset="0"/>
                  <a:ea typeface="ＭＳ Ｐゴシック" pitchFamily="-1" charset="-128"/>
                  <a:cs typeface="ＭＳ Ｐゴシック" pitchFamily="-1" charset="-128"/>
                </a:rPr>
                <a:t>]</a:t>
              </a:r>
            </a:p>
          </p:txBody>
        </p:sp>
      </p:grpSp>
      <p:sp>
        <p:nvSpPr>
          <p:cNvPr id="24580" name="Rectangle 6"/>
          <p:cNvSpPr>
            <a:spLocks noChangeArrowheads="1"/>
          </p:cNvSpPr>
          <p:nvPr/>
        </p:nvSpPr>
        <p:spPr bwMode="auto">
          <a:xfrm>
            <a:off x="5486400" y="1066800"/>
            <a:ext cx="333692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749300" algn="l"/>
                <a:tab pos="1371600" algn="l"/>
              </a:tabLst>
            </a:pPr>
            <a:r>
              <a:rPr lang="en-US" sz="2400">
                <a:solidFill>
                  <a:srgbClr val="003300"/>
                </a:solidFill>
              </a:rPr>
              <a:t>Enumerated Values</a:t>
            </a:r>
          </a:p>
          <a:p>
            <a:pPr marL="571500" lvl="1" algn="l">
              <a:lnSpc>
                <a:spcPct val="100000"/>
              </a:lnSpc>
              <a:tabLst>
                <a:tab pos="749300" algn="l"/>
                <a:tab pos="1371600" algn="l"/>
              </a:tabLst>
            </a:pPr>
            <a:r>
              <a:rPr lang="en-US" sz="1800">
                <a:solidFill>
                  <a:srgbClr val="000066"/>
                </a:solidFill>
                <a:latin typeface="Courier New" charset="0"/>
              </a:rPr>
              <a:t>ADD	0</a:t>
            </a:r>
          </a:p>
          <a:p>
            <a:pPr marL="571500" lvl="1" algn="l">
              <a:lnSpc>
                <a:spcPct val="100000"/>
              </a:lnSpc>
              <a:tabLst>
                <a:tab pos="749300" algn="l"/>
                <a:tab pos="1371600" algn="l"/>
              </a:tabLst>
            </a:pPr>
            <a:r>
              <a:rPr lang="en-US" sz="1800">
                <a:solidFill>
                  <a:srgbClr val="000066"/>
                </a:solidFill>
                <a:latin typeface="Courier New" charset="0"/>
              </a:rPr>
              <a:t>MULT	1</a:t>
            </a:r>
          </a:p>
          <a:p>
            <a:pPr marL="571500" lvl="1" algn="l">
              <a:lnSpc>
                <a:spcPct val="100000"/>
              </a:lnSpc>
              <a:tabLst>
                <a:tab pos="749300" algn="l"/>
                <a:tab pos="1371600" algn="l"/>
              </a:tabLst>
            </a:pPr>
            <a:r>
              <a:rPr lang="en-US" sz="1800">
                <a:solidFill>
                  <a:srgbClr val="000066"/>
                </a:solidFill>
                <a:latin typeface="Courier New" charset="0"/>
              </a:rPr>
              <a:t>MINUS	2</a:t>
            </a:r>
          </a:p>
          <a:p>
            <a:pPr marL="571500" lvl="1" algn="l">
              <a:lnSpc>
                <a:spcPct val="100000"/>
              </a:lnSpc>
              <a:tabLst>
                <a:tab pos="749300" algn="l"/>
                <a:tab pos="1371600" algn="l"/>
              </a:tabLst>
            </a:pPr>
            <a:r>
              <a:rPr lang="en-US" sz="1800">
                <a:solidFill>
                  <a:srgbClr val="000066"/>
                </a:solidFill>
                <a:latin typeface="Courier New" charset="0"/>
              </a:rPr>
              <a:t>DIV	3</a:t>
            </a:r>
          </a:p>
          <a:p>
            <a:pPr marL="571500" lvl="1" algn="l">
              <a:lnSpc>
                <a:spcPct val="100000"/>
              </a:lnSpc>
              <a:tabLst>
                <a:tab pos="749300" algn="l"/>
                <a:tab pos="1371600" algn="l"/>
              </a:tabLst>
            </a:pPr>
            <a:r>
              <a:rPr lang="en-US" sz="1800">
                <a:solidFill>
                  <a:srgbClr val="000066"/>
                </a:solidFill>
                <a:latin typeface="Courier New" charset="0"/>
              </a:rPr>
              <a:t>MOD	4</a:t>
            </a:r>
          </a:p>
          <a:p>
            <a:pPr marL="571500" lvl="1" algn="l">
              <a:lnSpc>
                <a:spcPct val="100000"/>
              </a:lnSpc>
              <a:tabLst>
                <a:tab pos="749300" algn="l"/>
                <a:tab pos="1371600" algn="l"/>
              </a:tabLst>
            </a:pPr>
            <a:r>
              <a:rPr lang="en-US" sz="1800">
                <a:solidFill>
                  <a:srgbClr val="000066"/>
                </a:solidFill>
                <a:latin typeface="Courier New" charset="0"/>
              </a:rPr>
              <a:t>BAD	5</a:t>
            </a:r>
          </a:p>
        </p:txBody>
      </p:sp>
      <p:sp>
        <p:nvSpPr>
          <p:cNvPr id="24581" name="Rectangle 7"/>
          <p:cNvSpPr>
            <a:spLocks noChangeArrowheads="1"/>
          </p:cNvSpPr>
          <p:nvPr/>
        </p:nvSpPr>
        <p:spPr bwMode="auto">
          <a:xfrm>
            <a:off x="304800" y="1371600"/>
            <a:ext cx="5105400" cy="2847975"/>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typedef enum</a:t>
            </a:r>
          </a:p>
          <a:p>
            <a:pPr algn="l">
              <a:lnSpc>
                <a:spcPct val="100000"/>
              </a:lnSpc>
            </a:pPr>
            <a:r>
              <a:rPr lang="en-US" sz="1800">
                <a:solidFill>
                  <a:srgbClr val="000066"/>
                </a:solidFill>
                <a:latin typeface="Courier New" charset="0"/>
              </a:rPr>
              <a:t>  {ADD, MULT, MINUS, DIV, MOD, BAD}</a:t>
            </a:r>
          </a:p>
          <a:p>
            <a:pPr algn="l">
              <a:lnSpc>
                <a:spcPct val="100000"/>
              </a:lnSpc>
            </a:pPr>
            <a:r>
              <a:rPr lang="en-US" sz="1800">
                <a:solidFill>
                  <a:srgbClr val="000066"/>
                </a:solidFill>
                <a:latin typeface="Courier New" charset="0"/>
              </a:rPr>
              <a:t>    op_type;</a:t>
            </a:r>
          </a:p>
          <a:p>
            <a:pPr algn="l">
              <a:lnSpc>
                <a:spcPct val="100000"/>
              </a:lnSpc>
            </a:pPr>
            <a:endParaRPr lang="en-US" sz="1800">
              <a:solidFill>
                <a:srgbClr val="000066"/>
              </a:solidFill>
              <a:latin typeface="Courier New" charset="0"/>
            </a:endParaRPr>
          </a:p>
          <a:p>
            <a:pPr algn="l">
              <a:lnSpc>
                <a:spcPct val="100000"/>
              </a:lnSpc>
            </a:pPr>
            <a:r>
              <a:rPr lang="en-US" sz="1800">
                <a:solidFill>
                  <a:srgbClr val="000066"/>
                </a:solidFill>
                <a:latin typeface="Courier New" charset="0"/>
              </a:rPr>
              <a:t>char unparse_symbol(op_type op)</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switch (op) {</a:t>
            </a:r>
          </a:p>
          <a:p>
            <a:pPr algn="l">
              <a:lnSpc>
                <a:spcPct val="100000"/>
              </a:lnSpc>
            </a:pPr>
            <a:r>
              <a:rPr lang="en-US" sz="1800">
                <a:solidFill>
                  <a:srgbClr val="000066"/>
                </a:solidFill>
                <a:latin typeface="Courier New" charset="0"/>
              </a:rPr>
              <a:t>    • • •</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16597332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152400"/>
            <a:ext cx="7086600" cy="573088"/>
          </a:xfrm>
        </p:spPr>
        <p:txBody>
          <a:bodyPr/>
          <a:lstStyle/>
          <a:p>
            <a:pPr eaLnBrk="1" hangingPunct="1">
              <a:defRPr/>
            </a:pPr>
            <a:r>
              <a:rPr lang="en-US"/>
              <a:t>Assembly Setup Explanation</a:t>
            </a:r>
          </a:p>
        </p:txBody>
      </p:sp>
      <p:sp>
        <p:nvSpPr>
          <p:cNvPr id="212995" name="Rectangle 3"/>
          <p:cNvSpPr>
            <a:spLocks noGrp="1" noChangeArrowheads="1"/>
          </p:cNvSpPr>
          <p:nvPr>
            <p:ph type="body" idx="1"/>
          </p:nvPr>
        </p:nvSpPr>
        <p:spPr>
          <a:xfrm>
            <a:off x="290513" y="990600"/>
            <a:ext cx="8307387" cy="5454650"/>
          </a:xfrm>
        </p:spPr>
        <p:txBody>
          <a:bodyPr/>
          <a:lstStyle/>
          <a:p>
            <a:pPr lvl="1" eaLnBrk="1" hangingPunct="1">
              <a:buFont typeface="Wingdings" charset="0"/>
              <a:buNone/>
              <a:defRPr/>
            </a:pPr>
            <a:r>
              <a:rPr lang="en-US" dirty="0" err="1">
                <a:solidFill>
                  <a:srgbClr val="FF1A1A"/>
                </a:solidFill>
                <a:latin typeface="Courier New" charset="0"/>
                <a:ea typeface="ＭＳ Ｐゴシック" charset="0"/>
              </a:rPr>
              <a:t>jmp</a:t>
            </a:r>
            <a:r>
              <a:rPr lang="en-US" dirty="0">
                <a:solidFill>
                  <a:srgbClr val="FF1A1A"/>
                </a:solidFill>
                <a:latin typeface="Courier New" charset="0"/>
                <a:ea typeface="ＭＳ Ｐゴシック" charset="0"/>
              </a:rPr>
              <a:t> *.L57(,%eax,4)</a:t>
            </a:r>
          </a:p>
          <a:p>
            <a:pPr lvl="1" eaLnBrk="1" hangingPunct="1">
              <a:defRPr/>
            </a:pPr>
            <a:r>
              <a:rPr lang="en-US" b="0" dirty="0">
                <a:latin typeface="Helvetica" charset="0"/>
                <a:ea typeface="ＭＳ Ｐゴシック" charset="0"/>
              </a:rPr>
              <a:t>Start of jump table denoted by label </a:t>
            </a:r>
            <a:r>
              <a:rPr lang="en-US" dirty="0">
                <a:latin typeface="Helvetica" charset="0"/>
                <a:ea typeface="ＭＳ Ｐゴシック" charset="0"/>
              </a:rPr>
              <a:t>.</a:t>
            </a:r>
            <a:r>
              <a:rPr lang="en-US" dirty="0">
                <a:latin typeface="Courier New" charset="0"/>
                <a:ea typeface="ＭＳ Ｐゴシック" charset="0"/>
              </a:rPr>
              <a:t>L57</a:t>
            </a:r>
          </a:p>
          <a:p>
            <a:pPr lvl="1" eaLnBrk="1" hangingPunct="1">
              <a:defRPr/>
            </a:pPr>
            <a:r>
              <a:rPr lang="en-US" b="0" dirty="0">
                <a:latin typeface="Helvetica" charset="0"/>
                <a:ea typeface="ＭＳ Ｐゴシック" charset="0"/>
              </a:rPr>
              <a:t>Register </a:t>
            </a:r>
            <a:r>
              <a:rPr lang="en-US" dirty="0">
                <a:latin typeface="Courier New" charset="0"/>
                <a:ea typeface="ＭＳ Ｐゴシック" charset="0"/>
              </a:rPr>
              <a:t>%</a:t>
            </a:r>
            <a:r>
              <a:rPr lang="en-US" dirty="0" err="1">
                <a:latin typeface="Courier New" charset="0"/>
                <a:ea typeface="ＭＳ Ｐゴシック" charset="0"/>
              </a:rPr>
              <a:t>eax</a:t>
            </a:r>
            <a:r>
              <a:rPr lang="en-US" b="0" dirty="0">
                <a:latin typeface="Helvetica" charset="0"/>
                <a:ea typeface="ＭＳ Ｐゴシック" charset="0"/>
              </a:rPr>
              <a:t> holds</a:t>
            </a:r>
            <a:r>
              <a:rPr lang="en-US" dirty="0">
                <a:latin typeface="Courier New" charset="0"/>
                <a:ea typeface="ＭＳ Ｐゴシック" charset="0"/>
              </a:rPr>
              <a:t> op</a:t>
            </a:r>
            <a:endParaRPr lang="en-US" dirty="0">
              <a:latin typeface="Helvetica" charset="0"/>
              <a:ea typeface="ＭＳ Ｐゴシック" charset="0"/>
            </a:endParaRPr>
          </a:p>
          <a:p>
            <a:pPr lvl="1" eaLnBrk="1" hangingPunct="1">
              <a:defRPr/>
            </a:pPr>
            <a:r>
              <a:rPr lang="en-US" b="0" dirty="0">
                <a:latin typeface="Helvetica" charset="0"/>
                <a:ea typeface="ＭＳ Ｐゴシック" charset="0"/>
              </a:rPr>
              <a:t>Must scale by factor of 4 to get offset into </a:t>
            </a:r>
            <a:r>
              <a:rPr lang="en-US" b="0" dirty="0" smtClean="0">
                <a:latin typeface="Helvetica" charset="0"/>
                <a:ea typeface="ＭＳ Ｐゴシック" charset="0"/>
              </a:rPr>
              <a:t>table, as each address in jump table is 4 bytes wide (on a 32-bit system)</a:t>
            </a:r>
            <a:endParaRPr lang="en-US" b="0" dirty="0">
              <a:latin typeface="Helvetica" charset="0"/>
              <a:ea typeface="ＭＳ Ｐゴシック" charset="0"/>
            </a:endParaRPr>
          </a:p>
          <a:p>
            <a:pPr lvl="1" eaLnBrk="1" hangingPunct="1">
              <a:defRPr/>
            </a:pPr>
            <a:r>
              <a:rPr lang="en-US" b="0" dirty="0">
                <a:latin typeface="Helvetica" charset="0"/>
                <a:ea typeface="ＭＳ Ｐゴシック" charset="0"/>
              </a:rPr>
              <a:t>Fetch target from effective Address </a:t>
            </a:r>
            <a:r>
              <a:rPr lang="en-US" dirty="0">
                <a:latin typeface="Helvetica" charset="0"/>
                <a:ea typeface="ＭＳ Ｐゴシック" charset="0"/>
              </a:rPr>
              <a:t>.</a:t>
            </a:r>
            <a:r>
              <a:rPr lang="en-US" dirty="0">
                <a:latin typeface="Courier New" charset="0"/>
                <a:ea typeface="ＭＳ Ｐゴシック" charset="0"/>
              </a:rPr>
              <a:t>L57 + op*4</a:t>
            </a:r>
          </a:p>
          <a:p>
            <a:pPr eaLnBrk="1" hangingPunct="1">
              <a:buFont typeface="Wingdings" charset="0"/>
              <a:buNone/>
              <a:defRPr/>
            </a:pPr>
            <a:r>
              <a:rPr lang="en-US" dirty="0">
                <a:latin typeface="Helvetica" charset="0"/>
                <a:ea typeface="ＭＳ Ｐゴシック" charset="0"/>
                <a:cs typeface="ＭＳ Ｐゴシック" charset="0"/>
              </a:rPr>
              <a:t>Table Structure</a:t>
            </a:r>
          </a:p>
          <a:p>
            <a:pPr lvl="1" eaLnBrk="1" hangingPunct="1">
              <a:defRPr/>
            </a:pPr>
            <a:r>
              <a:rPr lang="en-US" dirty="0">
                <a:latin typeface="Helvetica" charset="0"/>
                <a:ea typeface="ＭＳ Ｐゴシック" charset="0"/>
              </a:rPr>
              <a:t>Array of target memory addresses, so each target requires 4 bytes</a:t>
            </a:r>
          </a:p>
          <a:p>
            <a:pPr lvl="1" eaLnBrk="1" hangingPunct="1">
              <a:defRPr/>
            </a:pPr>
            <a:r>
              <a:rPr lang="en-US" dirty="0">
                <a:latin typeface="Helvetica" charset="0"/>
                <a:ea typeface="ＭＳ Ｐゴシック" charset="0"/>
              </a:rPr>
              <a:t>Base address at </a:t>
            </a:r>
            <a:r>
              <a:rPr lang="en-US" dirty="0">
                <a:latin typeface="Courier New" charset="0"/>
                <a:ea typeface="ＭＳ Ｐゴシック" charset="0"/>
              </a:rPr>
              <a:t>.L57</a:t>
            </a:r>
            <a:endParaRPr lang="en-US" dirty="0">
              <a:latin typeface="Helvetica" charset="0"/>
              <a:ea typeface="ＭＳ Ｐゴシック" charset="0"/>
            </a:endParaRPr>
          </a:p>
          <a:p>
            <a:pPr eaLnBrk="1" hangingPunct="1">
              <a:buFont typeface="Wingdings" charset="0"/>
              <a:buNone/>
              <a:defRPr/>
            </a:pPr>
            <a:r>
              <a:rPr lang="en-US" dirty="0">
                <a:latin typeface="Helvetica" charset="0"/>
                <a:ea typeface="ＭＳ Ｐゴシック" charset="0"/>
                <a:cs typeface="ＭＳ Ｐゴシック" charset="0"/>
              </a:rPr>
              <a:t>Symbolic Labels</a:t>
            </a:r>
          </a:p>
          <a:p>
            <a:pPr lvl="1" eaLnBrk="1" hangingPunct="1">
              <a:buFont typeface="Wingdings" charset="0"/>
              <a:buNone/>
              <a:defRPr/>
            </a:pPr>
            <a:r>
              <a:rPr lang="en-US" dirty="0" err="1">
                <a:latin typeface="Courier New" charset="0"/>
                <a:ea typeface="ＭＳ Ｐゴシック" charset="0"/>
              </a:rPr>
              <a:t>jmp</a:t>
            </a:r>
            <a:r>
              <a:rPr lang="en-US" dirty="0">
                <a:latin typeface="Courier New" charset="0"/>
                <a:ea typeface="ＭＳ Ｐゴシック" charset="0"/>
              </a:rPr>
              <a:t> .L49</a:t>
            </a:r>
            <a:endParaRPr lang="en-US" b="0" dirty="0">
              <a:latin typeface="Courier New" charset="0"/>
              <a:ea typeface="ＭＳ Ｐゴシック" charset="0"/>
            </a:endParaRPr>
          </a:p>
          <a:p>
            <a:pPr lvl="1" eaLnBrk="1" hangingPunct="1">
              <a:defRPr/>
            </a:pPr>
            <a:r>
              <a:rPr lang="en-US" b="0" dirty="0">
                <a:latin typeface="Helvetica" charset="0"/>
                <a:ea typeface="ＭＳ Ｐゴシック" charset="0"/>
              </a:rPr>
              <a:t>Jump target is denoted by label </a:t>
            </a:r>
            <a:r>
              <a:rPr lang="en-US" dirty="0">
                <a:latin typeface="Courier New" charset="0"/>
                <a:ea typeface="ＭＳ Ｐゴシック" charset="0"/>
              </a:rPr>
              <a:t>.L49</a:t>
            </a:r>
          </a:p>
          <a:p>
            <a:pPr lvl="1" eaLnBrk="1" hangingPunct="1">
              <a:defRPr/>
            </a:pPr>
            <a:r>
              <a:rPr lang="en-US" dirty="0">
                <a:latin typeface="Helvetica" charset="0"/>
                <a:ea typeface="ＭＳ Ｐゴシック" charset="0"/>
              </a:rPr>
              <a:t>Labels of form </a:t>
            </a:r>
            <a:r>
              <a:rPr lang="en-US" dirty="0">
                <a:solidFill>
                  <a:schemeClr val="tx2"/>
                </a:solidFill>
                <a:latin typeface="Courier New" charset="0"/>
                <a:ea typeface="ＭＳ Ｐゴシック" charset="0"/>
              </a:rPr>
              <a:t>.L</a:t>
            </a:r>
            <a:r>
              <a:rPr lang="en-US" i="1" dirty="0">
                <a:solidFill>
                  <a:schemeClr val="tx2"/>
                </a:solidFill>
                <a:latin typeface="Courier New" charset="0"/>
                <a:ea typeface="ＭＳ Ｐゴシック" charset="0"/>
              </a:rPr>
              <a:t>XX</a:t>
            </a:r>
            <a:r>
              <a:rPr lang="en-US" dirty="0">
                <a:latin typeface="Helvetica" charset="0"/>
                <a:ea typeface="ＭＳ Ｐゴシック" charset="0"/>
              </a:rPr>
              <a:t> translated into addresses (absolute or PC-relative) by assembler</a:t>
            </a:r>
          </a:p>
          <a:p>
            <a:pPr lvl="1" eaLnBrk="1" hangingPunct="1">
              <a:defRPr/>
            </a:pPr>
            <a:endParaRPr lang="en-US" dirty="0">
              <a:latin typeface="Courier New" charset="0"/>
              <a:ea typeface="ＭＳ Ｐゴシック" charset="0"/>
            </a:endParaRPr>
          </a:p>
        </p:txBody>
      </p:sp>
    </p:spTree>
    <p:extLst>
      <p:ext uri="{BB962C8B-B14F-4D97-AF65-F5344CB8AC3E}">
        <p14:creationId xmlns:p14="http://schemas.microsoft.com/office/powerpoint/2010/main" val="234991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fade">
                                      <p:cBhvr>
                                        <p:cTn id="7" dur="500"/>
                                        <p:tgtEl>
                                          <p:spTgt spid="2129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2995">
                                            <p:txEl>
                                              <p:pRg st="1" end="1"/>
                                            </p:txEl>
                                          </p:spTgt>
                                        </p:tgtEl>
                                        <p:attrNameLst>
                                          <p:attrName>style.visibility</p:attrName>
                                        </p:attrNameLst>
                                      </p:cBhvr>
                                      <p:to>
                                        <p:strVal val="visible"/>
                                      </p:to>
                                    </p:set>
                                    <p:animEffect transition="in" filter="fade">
                                      <p:cBhvr>
                                        <p:cTn id="10" dur="500"/>
                                        <p:tgtEl>
                                          <p:spTgt spid="2129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2995">
                                            <p:txEl>
                                              <p:pRg st="2" end="2"/>
                                            </p:txEl>
                                          </p:spTgt>
                                        </p:tgtEl>
                                        <p:attrNameLst>
                                          <p:attrName>style.visibility</p:attrName>
                                        </p:attrNameLst>
                                      </p:cBhvr>
                                      <p:to>
                                        <p:strVal val="visible"/>
                                      </p:to>
                                    </p:set>
                                    <p:animEffect transition="in" filter="fade">
                                      <p:cBhvr>
                                        <p:cTn id="13" dur="500"/>
                                        <p:tgtEl>
                                          <p:spTgt spid="21299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2995">
                                            <p:txEl>
                                              <p:pRg st="3" end="3"/>
                                            </p:txEl>
                                          </p:spTgt>
                                        </p:tgtEl>
                                        <p:attrNameLst>
                                          <p:attrName>style.visibility</p:attrName>
                                        </p:attrNameLst>
                                      </p:cBhvr>
                                      <p:to>
                                        <p:strVal val="visible"/>
                                      </p:to>
                                    </p:set>
                                    <p:animEffect transition="in" filter="fade">
                                      <p:cBhvr>
                                        <p:cTn id="16" dur="500"/>
                                        <p:tgtEl>
                                          <p:spTgt spid="21299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2995">
                                            <p:txEl>
                                              <p:pRg st="4" end="4"/>
                                            </p:txEl>
                                          </p:spTgt>
                                        </p:tgtEl>
                                        <p:attrNameLst>
                                          <p:attrName>style.visibility</p:attrName>
                                        </p:attrNameLst>
                                      </p:cBhvr>
                                      <p:to>
                                        <p:strVal val="visible"/>
                                      </p:to>
                                    </p:set>
                                    <p:animEffect transition="in" filter="fade">
                                      <p:cBhvr>
                                        <p:cTn id="19" dur="500"/>
                                        <p:tgtEl>
                                          <p:spTgt spid="21299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2995">
                                            <p:txEl>
                                              <p:pRg st="5" end="5"/>
                                            </p:txEl>
                                          </p:spTgt>
                                        </p:tgtEl>
                                        <p:attrNameLst>
                                          <p:attrName>style.visibility</p:attrName>
                                        </p:attrNameLst>
                                      </p:cBhvr>
                                      <p:to>
                                        <p:strVal val="visible"/>
                                      </p:to>
                                    </p:set>
                                    <p:animEffect transition="in" filter="fade">
                                      <p:cBhvr>
                                        <p:cTn id="24" dur="500"/>
                                        <p:tgtEl>
                                          <p:spTgt spid="21299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2995">
                                            <p:txEl>
                                              <p:pRg st="6" end="6"/>
                                            </p:txEl>
                                          </p:spTgt>
                                        </p:tgtEl>
                                        <p:attrNameLst>
                                          <p:attrName>style.visibility</p:attrName>
                                        </p:attrNameLst>
                                      </p:cBhvr>
                                      <p:to>
                                        <p:strVal val="visible"/>
                                      </p:to>
                                    </p:set>
                                    <p:animEffect transition="in" filter="fade">
                                      <p:cBhvr>
                                        <p:cTn id="27" dur="500"/>
                                        <p:tgtEl>
                                          <p:spTgt spid="21299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2995">
                                            <p:txEl>
                                              <p:pRg st="7" end="7"/>
                                            </p:txEl>
                                          </p:spTgt>
                                        </p:tgtEl>
                                        <p:attrNameLst>
                                          <p:attrName>style.visibility</p:attrName>
                                        </p:attrNameLst>
                                      </p:cBhvr>
                                      <p:to>
                                        <p:strVal val="visible"/>
                                      </p:to>
                                    </p:set>
                                    <p:animEffect transition="in" filter="fade">
                                      <p:cBhvr>
                                        <p:cTn id="30" dur="500"/>
                                        <p:tgtEl>
                                          <p:spTgt spid="212995">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2995">
                                            <p:txEl>
                                              <p:pRg st="8" end="8"/>
                                            </p:txEl>
                                          </p:spTgt>
                                        </p:tgtEl>
                                        <p:attrNameLst>
                                          <p:attrName>style.visibility</p:attrName>
                                        </p:attrNameLst>
                                      </p:cBhvr>
                                      <p:to>
                                        <p:strVal val="visible"/>
                                      </p:to>
                                    </p:set>
                                    <p:animEffect transition="in" filter="fade">
                                      <p:cBhvr>
                                        <p:cTn id="35" dur="500"/>
                                        <p:tgtEl>
                                          <p:spTgt spid="21299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2995">
                                            <p:txEl>
                                              <p:pRg st="9" end="9"/>
                                            </p:txEl>
                                          </p:spTgt>
                                        </p:tgtEl>
                                        <p:attrNameLst>
                                          <p:attrName>style.visibility</p:attrName>
                                        </p:attrNameLst>
                                      </p:cBhvr>
                                      <p:to>
                                        <p:strVal val="visible"/>
                                      </p:to>
                                    </p:set>
                                    <p:animEffect transition="in" filter="fade">
                                      <p:cBhvr>
                                        <p:cTn id="38" dur="500"/>
                                        <p:tgtEl>
                                          <p:spTgt spid="21299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2995">
                                            <p:txEl>
                                              <p:pRg st="10" end="10"/>
                                            </p:txEl>
                                          </p:spTgt>
                                        </p:tgtEl>
                                        <p:attrNameLst>
                                          <p:attrName>style.visibility</p:attrName>
                                        </p:attrNameLst>
                                      </p:cBhvr>
                                      <p:to>
                                        <p:strVal val="visible"/>
                                      </p:to>
                                    </p:set>
                                    <p:animEffect transition="in" filter="fade">
                                      <p:cBhvr>
                                        <p:cTn id="41" dur="500"/>
                                        <p:tgtEl>
                                          <p:spTgt spid="212995">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2995">
                                            <p:txEl>
                                              <p:pRg st="11" end="11"/>
                                            </p:txEl>
                                          </p:spTgt>
                                        </p:tgtEl>
                                        <p:attrNameLst>
                                          <p:attrName>style.visibility</p:attrName>
                                        </p:attrNameLst>
                                      </p:cBhvr>
                                      <p:to>
                                        <p:strVal val="visible"/>
                                      </p:to>
                                    </p:set>
                                    <p:animEffect transition="in" filter="fade">
                                      <p:cBhvr>
                                        <p:cTn id="44" dur="500"/>
                                        <p:tgtEl>
                                          <p:spTgt spid="212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09600" y="152400"/>
            <a:ext cx="5334000" cy="573088"/>
          </a:xfrm>
          <a:effectLst>
            <a:outerShdw blurRad="63500" dist="53882" dir="2700000" algn="ctr" rotWithShape="0">
              <a:srgbClr val="969696"/>
            </a:outerShdw>
          </a:effectLst>
        </p:spPr>
        <p:txBody>
          <a:bodyPr/>
          <a:lstStyle/>
          <a:p>
            <a:pPr eaLnBrk="1" hangingPunct="1">
              <a:defRPr/>
            </a:pPr>
            <a:r>
              <a:rPr lang="en-US"/>
              <a:t>Jump Table</a:t>
            </a:r>
          </a:p>
        </p:txBody>
      </p:sp>
      <p:sp>
        <p:nvSpPr>
          <p:cNvPr id="26626" name="Rectangle 3"/>
          <p:cNvSpPr>
            <a:spLocks noChangeArrowheads="1"/>
          </p:cNvSpPr>
          <p:nvPr/>
        </p:nvSpPr>
        <p:spPr bwMode="auto">
          <a:xfrm>
            <a:off x="381000" y="3962400"/>
            <a:ext cx="333692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00000"/>
              </a:lnSpc>
              <a:tabLst>
                <a:tab pos="1371600" algn="l"/>
              </a:tabLst>
            </a:pPr>
            <a:r>
              <a:rPr lang="en-US" sz="2400">
                <a:solidFill>
                  <a:srgbClr val="003300"/>
                </a:solidFill>
              </a:rPr>
              <a:t>Enumerated Values</a:t>
            </a:r>
          </a:p>
          <a:p>
            <a:pPr lvl="1" algn="l">
              <a:lnSpc>
                <a:spcPct val="100000"/>
              </a:lnSpc>
              <a:tabLst>
                <a:tab pos="1371600" algn="l"/>
              </a:tabLst>
            </a:pPr>
            <a:r>
              <a:rPr lang="en-US" sz="1800">
                <a:solidFill>
                  <a:srgbClr val="000066"/>
                </a:solidFill>
                <a:latin typeface="Courier New" charset="0"/>
              </a:rPr>
              <a:t>ADD	0</a:t>
            </a:r>
          </a:p>
          <a:p>
            <a:pPr lvl="1" algn="l">
              <a:lnSpc>
                <a:spcPct val="100000"/>
              </a:lnSpc>
              <a:tabLst>
                <a:tab pos="1371600" algn="l"/>
              </a:tabLst>
            </a:pPr>
            <a:r>
              <a:rPr lang="en-US" sz="1800">
                <a:solidFill>
                  <a:srgbClr val="000066"/>
                </a:solidFill>
                <a:latin typeface="Courier New" charset="0"/>
              </a:rPr>
              <a:t>MULT	1</a:t>
            </a:r>
          </a:p>
          <a:p>
            <a:pPr lvl="1" algn="l">
              <a:lnSpc>
                <a:spcPct val="100000"/>
              </a:lnSpc>
              <a:tabLst>
                <a:tab pos="1371600" algn="l"/>
              </a:tabLst>
            </a:pPr>
            <a:r>
              <a:rPr lang="en-US" sz="1800">
                <a:solidFill>
                  <a:srgbClr val="000066"/>
                </a:solidFill>
                <a:latin typeface="Courier New" charset="0"/>
              </a:rPr>
              <a:t>MINUS	2</a:t>
            </a:r>
          </a:p>
          <a:p>
            <a:pPr lvl="1" algn="l">
              <a:lnSpc>
                <a:spcPct val="100000"/>
              </a:lnSpc>
              <a:tabLst>
                <a:tab pos="1371600" algn="l"/>
              </a:tabLst>
            </a:pPr>
            <a:r>
              <a:rPr lang="en-US" sz="1800">
                <a:solidFill>
                  <a:srgbClr val="000066"/>
                </a:solidFill>
                <a:latin typeface="Courier New" charset="0"/>
              </a:rPr>
              <a:t>DIV	3</a:t>
            </a:r>
          </a:p>
          <a:p>
            <a:pPr lvl="1" algn="l">
              <a:lnSpc>
                <a:spcPct val="100000"/>
              </a:lnSpc>
              <a:tabLst>
                <a:tab pos="1371600" algn="l"/>
              </a:tabLst>
            </a:pPr>
            <a:r>
              <a:rPr lang="en-US" sz="1800">
                <a:solidFill>
                  <a:srgbClr val="000066"/>
                </a:solidFill>
                <a:latin typeface="Courier New" charset="0"/>
              </a:rPr>
              <a:t>MOD	4</a:t>
            </a:r>
          </a:p>
          <a:p>
            <a:pPr lvl="1" algn="l">
              <a:lnSpc>
                <a:spcPct val="100000"/>
              </a:lnSpc>
              <a:tabLst>
                <a:tab pos="1371600" algn="l"/>
              </a:tabLst>
            </a:pPr>
            <a:r>
              <a:rPr lang="en-US" sz="1800">
                <a:solidFill>
                  <a:srgbClr val="000066"/>
                </a:solidFill>
                <a:latin typeface="Courier New" charset="0"/>
              </a:rPr>
              <a:t>BAD	5</a:t>
            </a:r>
          </a:p>
        </p:txBody>
      </p:sp>
      <p:sp>
        <p:nvSpPr>
          <p:cNvPr id="26627" name="Rectangle 4"/>
          <p:cNvSpPr>
            <a:spLocks noChangeArrowheads="1"/>
          </p:cNvSpPr>
          <p:nvPr/>
        </p:nvSpPr>
        <p:spPr bwMode="auto">
          <a:xfrm>
            <a:off x="381000" y="1371600"/>
            <a:ext cx="2976563" cy="25733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228600" algn="l"/>
                <a:tab pos="1663700" algn="l"/>
                <a:tab pos="2463800" algn="l"/>
              </a:tabLst>
            </a:pPr>
            <a:r>
              <a:rPr lang="en-US" sz="1800">
                <a:solidFill>
                  <a:srgbClr val="000066"/>
                </a:solidFill>
                <a:latin typeface="Courier New" charset="0"/>
              </a:rPr>
              <a:t>.section .rodata</a:t>
            </a:r>
          </a:p>
          <a:p>
            <a:pPr algn="l">
              <a:lnSpc>
                <a:spcPct val="100000"/>
              </a:lnSpc>
              <a:tabLst>
                <a:tab pos="228600" algn="l"/>
                <a:tab pos="1663700" algn="l"/>
                <a:tab pos="2463800" algn="l"/>
              </a:tabLst>
            </a:pPr>
            <a:r>
              <a:rPr lang="en-US" sz="1800">
                <a:solidFill>
                  <a:srgbClr val="000066"/>
                </a:solidFill>
                <a:latin typeface="Courier New" charset="0"/>
              </a:rPr>
              <a:t>   .align 4</a:t>
            </a:r>
          </a:p>
          <a:p>
            <a:pPr algn="l">
              <a:lnSpc>
                <a:spcPct val="100000"/>
              </a:lnSpc>
              <a:tabLst>
                <a:tab pos="228600" algn="l"/>
                <a:tab pos="1663700" algn="l"/>
                <a:tab pos="2463800" algn="l"/>
              </a:tabLst>
            </a:pPr>
            <a:r>
              <a:rPr lang="en-US" sz="1800">
                <a:solidFill>
                  <a:srgbClr val="000066"/>
                </a:solidFill>
                <a:latin typeface="Courier New" charset="0"/>
              </a:rPr>
              <a:t>.L57:</a:t>
            </a:r>
          </a:p>
          <a:p>
            <a:pPr algn="l">
              <a:lnSpc>
                <a:spcPct val="100000"/>
              </a:lnSpc>
              <a:tabLst>
                <a:tab pos="228600" algn="l"/>
                <a:tab pos="1663700" algn="l"/>
                <a:tab pos="2463800" algn="l"/>
              </a:tabLst>
            </a:pPr>
            <a:r>
              <a:rPr lang="en-US" sz="1800">
                <a:solidFill>
                  <a:srgbClr val="000066"/>
                </a:solidFill>
                <a:latin typeface="Courier New" charset="0"/>
              </a:rPr>
              <a:t>	.long .L51	#Op = 0</a:t>
            </a:r>
          </a:p>
          <a:p>
            <a:pPr algn="l">
              <a:lnSpc>
                <a:spcPct val="100000"/>
              </a:lnSpc>
              <a:tabLst>
                <a:tab pos="228600" algn="l"/>
                <a:tab pos="1663700" algn="l"/>
                <a:tab pos="2463800" algn="l"/>
              </a:tabLst>
            </a:pPr>
            <a:r>
              <a:rPr lang="en-US" sz="1800">
                <a:solidFill>
                  <a:srgbClr val="000066"/>
                </a:solidFill>
                <a:latin typeface="Courier New" charset="0"/>
              </a:rPr>
              <a:t>	.long .L52	#Op = 1</a:t>
            </a:r>
          </a:p>
          <a:p>
            <a:pPr algn="l">
              <a:lnSpc>
                <a:spcPct val="100000"/>
              </a:lnSpc>
              <a:tabLst>
                <a:tab pos="228600" algn="l"/>
                <a:tab pos="1663700" algn="l"/>
                <a:tab pos="2463800" algn="l"/>
              </a:tabLst>
            </a:pPr>
            <a:r>
              <a:rPr lang="en-US" sz="1800">
                <a:solidFill>
                  <a:srgbClr val="000066"/>
                </a:solidFill>
                <a:latin typeface="Courier New" charset="0"/>
              </a:rPr>
              <a:t>	.long .L53	#Op = 2</a:t>
            </a:r>
          </a:p>
          <a:p>
            <a:pPr algn="l">
              <a:lnSpc>
                <a:spcPct val="100000"/>
              </a:lnSpc>
              <a:tabLst>
                <a:tab pos="228600" algn="l"/>
                <a:tab pos="1663700" algn="l"/>
                <a:tab pos="2463800" algn="l"/>
              </a:tabLst>
            </a:pPr>
            <a:r>
              <a:rPr lang="en-US" sz="1800">
                <a:solidFill>
                  <a:srgbClr val="000066"/>
                </a:solidFill>
                <a:latin typeface="Courier New" charset="0"/>
              </a:rPr>
              <a:t>	.long .L54	#Op = 3</a:t>
            </a:r>
          </a:p>
          <a:p>
            <a:pPr algn="l">
              <a:lnSpc>
                <a:spcPct val="100000"/>
              </a:lnSpc>
              <a:tabLst>
                <a:tab pos="228600" algn="l"/>
                <a:tab pos="1663700" algn="l"/>
                <a:tab pos="2463800" algn="l"/>
              </a:tabLst>
            </a:pPr>
            <a:r>
              <a:rPr lang="en-US" sz="1800">
                <a:solidFill>
                  <a:srgbClr val="000066"/>
                </a:solidFill>
                <a:latin typeface="Courier New" charset="0"/>
              </a:rPr>
              <a:t>	.long .L55	#Op = 4</a:t>
            </a:r>
          </a:p>
          <a:p>
            <a:pPr algn="l">
              <a:lnSpc>
                <a:spcPct val="100000"/>
              </a:lnSpc>
              <a:tabLst>
                <a:tab pos="228600" algn="l"/>
                <a:tab pos="1663700" algn="l"/>
                <a:tab pos="2463800" algn="l"/>
              </a:tabLst>
            </a:pPr>
            <a:r>
              <a:rPr lang="en-US" sz="1800">
                <a:solidFill>
                  <a:srgbClr val="000066"/>
                </a:solidFill>
                <a:latin typeface="Courier New" charset="0"/>
              </a:rPr>
              <a:t>	.long .L56	#Op = 5</a:t>
            </a:r>
          </a:p>
        </p:txBody>
      </p:sp>
      <p:sp>
        <p:nvSpPr>
          <p:cNvPr id="26628" name="Rectangle 5"/>
          <p:cNvSpPr>
            <a:spLocks noChangeArrowheads="1"/>
          </p:cNvSpPr>
          <p:nvPr/>
        </p:nvSpPr>
        <p:spPr bwMode="auto">
          <a:xfrm>
            <a:off x="381000" y="838200"/>
            <a:ext cx="3441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algn="l" defTabSz="895350">
              <a:spcBef>
                <a:spcPct val="30000"/>
              </a:spcBef>
            </a:pPr>
            <a:r>
              <a:rPr lang="en-US" sz="2400">
                <a:solidFill>
                  <a:srgbClr val="003300"/>
                </a:solidFill>
              </a:rPr>
              <a:t>Table Contents</a:t>
            </a:r>
          </a:p>
        </p:txBody>
      </p:sp>
      <p:grpSp>
        <p:nvGrpSpPr>
          <p:cNvPr id="2" name="Group 7"/>
          <p:cNvGrpSpPr>
            <a:grpSpLocks/>
          </p:cNvGrpSpPr>
          <p:nvPr/>
        </p:nvGrpSpPr>
        <p:grpSpPr bwMode="auto">
          <a:xfrm>
            <a:off x="4094163" y="762000"/>
            <a:ext cx="4271962" cy="5578475"/>
            <a:chOff x="4094163" y="762000"/>
            <a:chExt cx="4271962" cy="5578475"/>
          </a:xfrm>
        </p:grpSpPr>
        <p:sp>
          <p:nvSpPr>
            <p:cNvPr id="26630" name="Rectangle 6"/>
            <p:cNvSpPr>
              <a:spLocks noChangeArrowheads="1"/>
            </p:cNvSpPr>
            <p:nvPr/>
          </p:nvSpPr>
          <p:spPr bwMode="auto">
            <a:xfrm>
              <a:off x="4114800" y="1295400"/>
              <a:ext cx="4251325" cy="50450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520700" algn="l"/>
                  <a:tab pos="2463800" algn="l"/>
                </a:tabLst>
              </a:pPr>
              <a:r>
                <a:rPr lang="en-US" sz="1800">
                  <a:solidFill>
                    <a:srgbClr val="000066"/>
                  </a:solidFill>
                  <a:latin typeface="Courier New" charset="0"/>
                </a:rPr>
                <a:t>.L51:</a:t>
              </a:r>
            </a:p>
            <a:p>
              <a:pPr algn="l">
                <a:lnSpc>
                  <a:spcPct val="100000"/>
                </a:lnSpc>
                <a:tabLst>
                  <a:tab pos="520700" algn="l"/>
                  <a:tab pos="2463800" algn="l"/>
                </a:tabLst>
              </a:pPr>
              <a:r>
                <a:rPr lang="en-US" sz="1800">
                  <a:solidFill>
                    <a:srgbClr val="000066"/>
                  </a:solidFill>
                  <a:latin typeface="Courier New" charset="0"/>
                </a:rPr>
                <a:t>	movl $43,%eax	# </a:t>
              </a:r>
              <a:r>
                <a:rPr lang="ja-JP" altLang="en-US" sz="1800">
                  <a:solidFill>
                    <a:srgbClr val="000066"/>
                  </a:solidFill>
                  <a:latin typeface="Courier New" charset="0"/>
                </a:rPr>
                <a:t>’</a:t>
              </a:r>
              <a:r>
                <a:rPr lang="en-US" altLang="ja-JP" sz="1800">
                  <a:solidFill>
                    <a:srgbClr val="000066"/>
                  </a:solidFill>
                  <a:latin typeface="Courier New" charset="0"/>
                </a:rPr>
                <a:t>+</a:t>
              </a:r>
              <a:r>
                <a:rPr lang="ja-JP" altLang="en-US" sz="1800">
                  <a:solidFill>
                    <a:srgbClr val="000066"/>
                  </a:solidFill>
                  <a:latin typeface="Courier New" charset="0"/>
                </a:rPr>
                <a:t>’</a:t>
              </a:r>
              <a:endParaRPr lang="en-US" altLang="ja-JP" sz="1800">
                <a:solidFill>
                  <a:srgbClr val="000066"/>
                </a:solidFill>
                <a:latin typeface="Courier New" charset="0"/>
              </a:endParaRPr>
            </a:p>
            <a:p>
              <a:pPr algn="l">
                <a:lnSpc>
                  <a:spcPct val="100000"/>
                </a:lnSpc>
                <a:tabLst>
                  <a:tab pos="520700" algn="l"/>
                  <a:tab pos="2463800" algn="l"/>
                </a:tabLst>
              </a:pPr>
              <a:r>
                <a:rPr lang="en-US" sz="1800">
                  <a:solidFill>
                    <a:srgbClr val="000066"/>
                  </a:solidFill>
                  <a:latin typeface="Courier New" charset="0"/>
                </a:rPr>
                <a:t>	jmp .L49</a:t>
              </a:r>
            </a:p>
            <a:p>
              <a:pPr algn="l">
                <a:lnSpc>
                  <a:spcPct val="100000"/>
                </a:lnSpc>
                <a:tabLst>
                  <a:tab pos="520700" algn="l"/>
                  <a:tab pos="2463800" algn="l"/>
                </a:tabLst>
              </a:pPr>
              <a:r>
                <a:rPr lang="en-US" sz="1800">
                  <a:solidFill>
                    <a:srgbClr val="000066"/>
                  </a:solidFill>
                  <a:latin typeface="Courier New" charset="0"/>
                </a:rPr>
                <a:t>.L52:</a:t>
              </a:r>
            </a:p>
            <a:p>
              <a:pPr algn="l">
                <a:lnSpc>
                  <a:spcPct val="100000"/>
                </a:lnSpc>
                <a:tabLst>
                  <a:tab pos="520700" algn="l"/>
                  <a:tab pos="2463800" algn="l"/>
                </a:tabLst>
              </a:pPr>
              <a:r>
                <a:rPr lang="en-US" sz="1800">
                  <a:solidFill>
                    <a:srgbClr val="000066"/>
                  </a:solidFill>
                  <a:latin typeface="Courier New" charset="0"/>
                </a:rPr>
                <a:t>	movl $42,%eax	# </a:t>
              </a:r>
              <a:r>
                <a:rPr lang="ja-JP" altLang="en-US" sz="1800">
                  <a:solidFill>
                    <a:srgbClr val="000066"/>
                  </a:solidFill>
                  <a:latin typeface="Courier New" charset="0"/>
                </a:rPr>
                <a:t>’</a:t>
              </a:r>
              <a:r>
                <a:rPr lang="en-US" altLang="ja-JP" sz="1800">
                  <a:solidFill>
                    <a:srgbClr val="000066"/>
                  </a:solidFill>
                  <a:latin typeface="Courier New" charset="0"/>
                </a:rPr>
                <a:t>*</a:t>
              </a:r>
              <a:r>
                <a:rPr lang="ja-JP" altLang="en-US" sz="1800">
                  <a:solidFill>
                    <a:srgbClr val="000066"/>
                  </a:solidFill>
                  <a:latin typeface="Courier New" charset="0"/>
                </a:rPr>
                <a:t>’</a:t>
              </a:r>
              <a:endParaRPr lang="en-US" altLang="ja-JP" sz="1800">
                <a:solidFill>
                  <a:srgbClr val="000066"/>
                </a:solidFill>
                <a:latin typeface="Courier New" charset="0"/>
              </a:endParaRPr>
            </a:p>
            <a:p>
              <a:pPr algn="l">
                <a:lnSpc>
                  <a:spcPct val="100000"/>
                </a:lnSpc>
                <a:tabLst>
                  <a:tab pos="520700" algn="l"/>
                  <a:tab pos="2463800" algn="l"/>
                </a:tabLst>
              </a:pPr>
              <a:r>
                <a:rPr lang="en-US" sz="1800">
                  <a:solidFill>
                    <a:srgbClr val="000066"/>
                  </a:solidFill>
                  <a:latin typeface="Courier New" charset="0"/>
                </a:rPr>
                <a:t>	jmp .L49</a:t>
              </a:r>
            </a:p>
            <a:p>
              <a:pPr algn="l">
                <a:lnSpc>
                  <a:spcPct val="100000"/>
                </a:lnSpc>
                <a:tabLst>
                  <a:tab pos="520700" algn="l"/>
                  <a:tab pos="2463800" algn="l"/>
                </a:tabLst>
              </a:pPr>
              <a:r>
                <a:rPr lang="en-US" sz="1800">
                  <a:solidFill>
                    <a:srgbClr val="000066"/>
                  </a:solidFill>
                  <a:latin typeface="Courier New" charset="0"/>
                </a:rPr>
                <a:t>.L53:</a:t>
              </a:r>
            </a:p>
            <a:p>
              <a:pPr algn="l">
                <a:lnSpc>
                  <a:spcPct val="100000"/>
                </a:lnSpc>
                <a:tabLst>
                  <a:tab pos="520700" algn="l"/>
                  <a:tab pos="2463800" algn="l"/>
                </a:tabLst>
              </a:pPr>
              <a:r>
                <a:rPr lang="en-US" sz="1800">
                  <a:solidFill>
                    <a:srgbClr val="000066"/>
                  </a:solidFill>
                  <a:latin typeface="Courier New" charset="0"/>
                </a:rPr>
                <a:t>	movl $45,%eax	# </a:t>
              </a:r>
              <a:r>
                <a:rPr lang="ja-JP" altLang="en-US" sz="1800">
                  <a:solidFill>
                    <a:srgbClr val="000066"/>
                  </a:solidFill>
                  <a:latin typeface="Courier New" charset="0"/>
                </a:rPr>
                <a:t>’</a:t>
              </a:r>
              <a:r>
                <a:rPr lang="en-US" altLang="ja-JP" sz="1800">
                  <a:solidFill>
                    <a:srgbClr val="000066"/>
                  </a:solidFill>
                  <a:latin typeface="Courier New" charset="0"/>
                </a:rPr>
                <a:t>-</a:t>
              </a:r>
              <a:r>
                <a:rPr lang="ja-JP" altLang="en-US" sz="1800">
                  <a:solidFill>
                    <a:srgbClr val="000066"/>
                  </a:solidFill>
                  <a:latin typeface="Courier New" charset="0"/>
                </a:rPr>
                <a:t>’</a:t>
              </a:r>
              <a:endParaRPr lang="en-US" altLang="ja-JP" sz="1800">
                <a:solidFill>
                  <a:srgbClr val="000066"/>
                </a:solidFill>
                <a:latin typeface="Courier New" charset="0"/>
              </a:endParaRPr>
            </a:p>
            <a:p>
              <a:pPr algn="l">
                <a:lnSpc>
                  <a:spcPct val="100000"/>
                </a:lnSpc>
                <a:tabLst>
                  <a:tab pos="520700" algn="l"/>
                  <a:tab pos="2463800" algn="l"/>
                </a:tabLst>
              </a:pPr>
              <a:r>
                <a:rPr lang="en-US" sz="1800">
                  <a:solidFill>
                    <a:srgbClr val="000066"/>
                  </a:solidFill>
                  <a:latin typeface="Courier New" charset="0"/>
                </a:rPr>
                <a:t>	jmp .L49</a:t>
              </a:r>
            </a:p>
            <a:p>
              <a:pPr algn="l">
                <a:lnSpc>
                  <a:spcPct val="100000"/>
                </a:lnSpc>
                <a:tabLst>
                  <a:tab pos="520700" algn="l"/>
                  <a:tab pos="2463800" algn="l"/>
                </a:tabLst>
              </a:pPr>
              <a:r>
                <a:rPr lang="en-US" sz="1800">
                  <a:solidFill>
                    <a:srgbClr val="000066"/>
                  </a:solidFill>
                  <a:latin typeface="Courier New" charset="0"/>
                </a:rPr>
                <a:t>.L54:</a:t>
              </a:r>
            </a:p>
            <a:p>
              <a:pPr algn="l">
                <a:lnSpc>
                  <a:spcPct val="100000"/>
                </a:lnSpc>
                <a:tabLst>
                  <a:tab pos="520700" algn="l"/>
                  <a:tab pos="2463800" algn="l"/>
                </a:tabLst>
              </a:pPr>
              <a:r>
                <a:rPr lang="en-US" sz="1800">
                  <a:solidFill>
                    <a:srgbClr val="000066"/>
                  </a:solidFill>
                  <a:latin typeface="Courier New" charset="0"/>
                </a:rPr>
                <a:t>	movl $47,%eax	# </a:t>
              </a:r>
              <a:r>
                <a:rPr lang="ja-JP" altLang="en-US" sz="1800">
                  <a:solidFill>
                    <a:srgbClr val="000066"/>
                  </a:solidFill>
                  <a:latin typeface="Courier New" charset="0"/>
                </a:rPr>
                <a:t>’</a:t>
              </a:r>
              <a:r>
                <a:rPr lang="en-US" altLang="ja-JP" sz="1800">
                  <a:solidFill>
                    <a:srgbClr val="000066"/>
                  </a:solidFill>
                  <a:latin typeface="Courier New" charset="0"/>
                </a:rPr>
                <a:t>/</a:t>
              </a:r>
              <a:r>
                <a:rPr lang="ja-JP" altLang="en-US" sz="1800">
                  <a:solidFill>
                    <a:srgbClr val="000066"/>
                  </a:solidFill>
                  <a:latin typeface="Courier New" charset="0"/>
                </a:rPr>
                <a:t>’</a:t>
              </a:r>
              <a:endParaRPr lang="en-US" altLang="ja-JP" sz="1800">
                <a:solidFill>
                  <a:srgbClr val="000066"/>
                </a:solidFill>
                <a:latin typeface="Courier New" charset="0"/>
              </a:endParaRPr>
            </a:p>
            <a:p>
              <a:pPr algn="l">
                <a:lnSpc>
                  <a:spcPct val="100000"/>
                </a:lnSpc>
                <a:tabLst>
                  <a:tab pos="520700" algn="l"/>
                  <a:tab pos="2463800" algn="l"/>
                </a:tabLst>
              </a:pPr>
              <a:r>
                <a:rPr lang="en-US" sz="1800">
                  <a:solidFill>
                    <a:srgbClr val="000066"/>
                  </a:solidFill>
                  <a:latin typeface="Courier New" charset="0"/>
                </a:rPr>
                <a:t>	jmp .L49</a:t>
              </a:r>
            </a:p>
            <a:p>
              <a:pPr algn="l">
                <a:lnSpc>
                  <a:spcPct val="100000"/>
                </a:lnSpc>
                <a:tabLst>
                  <a:tab pos="520700" algn="l"/>
                  <a:tab pos="2463800" algn="l"/>
                </a:tabLst>
              </a:pPr>
              <a:r>
                <a:rPr lang="en-US" sz="1800">
                  <a:solidFill>
                    <a:srgbClr val="000066"/>
                  </a:solidFill>
                  <a:latin typeface="Courier New" charset="0"/>
                </a:rPr>
                <a:t>.L55:</a:t>
              </a:r>
            </a:p>
            <a:p>
              <a:pPr algn="l">
                <a:lnSpc>
                  <a:spcPct val="100000"/>
                </a:lnSpc>
                <a:tabLst>
                  <a:tab pos="520700" algn="l"/>
                  <a:tab pos="2463800" algn="l"/>
                </a:tabLst>
              </a:pPr>
              <a:r>
                <a:rPr lang="en-US" sz="1800">
                  <a:solidFill>
                    <a:srgbClr val="000066"/>
                  </a:solidFill>
                  <a:latin typeface="Courier New" charset="0"/>
                </a:rPr>
                <a:t>	movl $37,%eax	# </a:t>
              </a:r>
              <a:r>
                <a:rPr lang="ja-JP" altLang="en-US" sz="1800">
                  <a:solidFill>
                    <a:srgbClr val="000066"/>
                  </a:solidFill>
                  <a:latin typeface="Courier New" charset="0"/>
                </a:rPr>
                <a:t>’</a:t>
              </a:r>
              <a:r>
                <a:rPr lang="en-US" altLang="ja-JP" sz="1800">
                  <a:solidFill>
                    <a:srgbClr val="000066"/>
                  </a:solidFill>
                  <a:latin typeface="Courier New" charset="0"/>
                </a:rPr>
                <a:t>%</a:t>
              </a:r>
              <a:r>
                <a:rPr lang="ja-JP" altLang="en-US" sz="1800">
                  <a:solidFill>
                    <a:srgbClr val="000066"/>
                  </a:solidFill>
                  <a:latin typeface="Courier New" charset="0"/>
                </a:rPr>
                <a:t>’</a:t>
              </a:r>
              <a:endParaRPr lang="en-US" altLang="ja-JP" sz="1800">
                <a:solidFill>
                  <a:srgbClr val="000066"/>
                </a:solidFill>
                <a:latin typeface="Courier New" charset="0"/>
              </a:endParaRPr>
            </a:p>
            <a:p>
              <a:pPr algn="l">
                <a:lnSpc>
                  <a:spcPct val="100000"/>
                </a:lnSpc>
                <a:tabLst>
                  <a:tab pos="520700" algn="l"/>
                  <a:tab pos="2463800" algn="l"/>
                </a:tabLst>
              </a:pPr>
              <a:r>
                <a:rPr lang="en-US" sz="1800">
                  <a:solidFill>
                    <a:srgbClr val="000066"/>
                  </a:solidFill>
                  <a:latin typeface="Courier New" charset="0"/>
                </a:rPr>
                <a:t>	jmp .L49</a:t>
              </a:r>
            </a:p>
            <a:p>
              <a:pPr algn="l">
                <a:lnSpc>
                  <a:spcPct val="100000"/>
                </a:lnSpc>
                <a:tabLst>
                  <a:tab pos="520700" algn="l"/>
                  <a:tab pos="2463800" algn="l"/>
                </a:tabLst>
              </a:pPr>
              <a:r>
                <a:rPr lang="en-US" sz="1800">
                  <a:solidFill>
                    <a:srgbClr val="000066"/>
                  </a:solidFill>
                  <a:latin typeface="Courier New" charset="0"/>
                </a:rPr>
                <a:t>.L56:</a:t>
              </a:r>
            </a:p>
            <a:p>
              <a:pPr algn="l">
                <a:lnSpc>
                  <a:spcPct val="100000"/>
                </a:lnSpc>
                <a:tabLst>
                  <a:tab pos="520700" algn="l"/>
                  <a:tab pos="2463800" algn="l"/>
                </a:tabLst>
              </a:pPr>
              <a:r>
                <a:rPr lang="en-US" sz="1800">
                  <a:solidFill>
                    <a:srgbClr val="000066"/>
                  </a:solidFill>
                  <a:latin typeface="Courier New" charset="0"/>
                </a:rPr>
                <a:t>	movl $63,%eax	# </a:t>
              </a:r>
              <a:r>
                <a:rPr lang="ja-JP" altLang="en-US" sz="1800">
                  <a:solidFill>
                    <a:srgbClr val="000066"/>
                  </a:solidFill>
                  <a:latin typeface="Courier New" charset="0"/>
                </a:rPr>
                <a:t>’</a:t>
              </a:r>
              <a:r>
                <a:rPr lang="en-US" altLang="ja-JP" sz="1800">
                  <a:solidFill>
                    <a:srgbClr val="000066"/>
                  </a:solidFill>
                  <a:latin typeface="Courier New" charset="0"/>
                </a:rPr>
                <a:t>?</a:t>
              </a:r>
              <a:r>
                <a:rPr lang="ja-JP" altLang="en-US" sz="1800">
                  <a:solidFill>
                    <a:srgbClr val="000066"/>
                  </a:solidFill>
                  <a:latin typeface="Courier New" charset="0"/>
                </a:rPr>
                <a:t>’</a:t>
              </a:r>
              <a:endParaRPr lang="en-US" altLang="ja-JP" sz="1800">
                <a:solidFill>
                  <a:srgbClr val="000066"/>
                </a:solidFill>
                <a:latin typeface="Courier New" charset="0"/>
              </a:endParaRPr>
            </a:p>
            <a:p>
              <a:pPr algn="l">
                <a:lnSpc>
                  <a:spcPct val="100000"/>
                </a:lnSpc>
                <a:tabLst>
                  <a:tab pos="520700" algn="l"/>
                  <a:tab pos="2463800" algn="l"/>
                </a:tabLst>
              </a:pPr>
              <a:r>
                <a:rPr lang="en-US" sz="1800">
                  <a:solidFill>
                    <a:srgbClr val="000066"/>
                  </a:solidFill>
                  <a:latin typeface="Courier New" charset="0"/>
                </a:rPr>
                <a:t>	# Fall Through to .L49</a:t>
              </a:r>
            </a:p>
          </p:txBody>
        </p:sp>
        <p:sp>
          <p:nvSpPr>
            <p:cNvPr id="26631" name="Rectangle 7"/>
            <p:cNvSpPr>
              <a:spLocks noChangeArrowheads="1"/>
            </p:cNvSpPr>
            <p:nvPr/>
          </p:nvSpPr>
          <p:spPr bwMode="auto">
            <a:xfrm>
              <a:off x="4094163" y="762000"/>
              <a:ext cx="3441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223838" indent="-223838" algn="l" defTabSz="895350">
                <a:spcBef>
                  <a:spcPct val="30000"/>
                </a:spcBef>
              </a:pPr>
              <a:r>
                <a:rPr lang="en-US" sz="2400">
                  <a:solidFill>
                    <a:srgbClr val="003300"/>
                  </a:solidFill>
                </a:rPr>
                <a:t>Targets &amp; Completion</a:t>
              </a:r>
            </a:p>
          </p:txBody>
        </p:sp>
      </p:grpSp>
    </p:spTree>
    <p:extLst>
      <p:ext uri="{BB962C8B-B14F-4D97-AF65-F5344CB8AC3E}">
        <p14:creationId xmlns:p14="http://schemas.microsoft.com/office/powerpoint/2010/main" val="23343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304800"/>
            <a:ext cx="6375400" cy="573088"/>
          </a:xfrm>
        </p:spPr>
        <p:txBody>
          <a:bodyPr/>
          <a:lstStyle/>
          <a:p>
            <a:r>
              <a:rPr lang="en-US" dirty="0"/>
              <a:t>Understanding </a:t>
            </a:r>
            <a:r>
              <a:rPr lang="en-US" dirty="0" smtClean="0">
                <a:latin typeface="Courier New"/>
                <a:cs typeface="Courier New"/>
              </a:rPr>
              <a:t>Swap</a:t>
            </a:r>
            <a:r>
              <a:rPr lang="en-US" dirty="0" smtClean="0"/>
              <a:t>()</a:t>
            </a:r>
            <a:endParaRPr lang="en-US" dirty="0"/>
          </a:p>
        </p:txBody>
      </p:sp>
      <p:sp>
        <p:nvSpPr>
          <p:cNvPr id="53" name="Rectangle 8"/>
          <p:cNvSpPr>
            <a:spLocks noChangeArrowheads="1"/>
          </p:cNvSpPr>
          <p:nvPr/>
        </p:nvSpPr>
        <p:spPr bwMode="auto">
          <a:xfrm>
            <a:off x="4953000" y="1661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123</a:t>
            </a:r>
            <a:endParaRPr lang="en-US" sz="1800" dirty="0">
              <a:solidFill>
                <a:srgbClr val="000066"/>
              </a:solidFill>
              <a:latin typeface="Courier New" pitchFamily="49" charset="0"/>
            </a:endParaRPr>
          </a:p>
        </p:txBody>
      </p:sp>
      <p:sp>
        <p:nvSpPr>
          <p:cNvPr id="55" name="Rectangle 9"/>
          <p:cNvSpPr>
            <a:spLocks noChangeArrowheads="1"/>
          </p:cNvSpPr>
          <p:nvPr/>
        </p:nvSpPr>
        <p:spPr bwMode="auto">
          <a:xfrm>
            <a:off x="4953000" y="2042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ourier New" pitchFamily="49" charset="0"/>
            </a:endParaRPr>
          </a:p>
        </p:txBody>
      </p:sp>
      <p:sp>
        <p:nvSpPr>
          <p:cNvPr id="56" name="Rectangle 10"/>
          <p:cNvSpPr>
            <a:spLocks noChangeArrowheads="1"/>
          </p:cNvSpPr>
          <p:nvPr/>
        </p:nvSpPr>
        <p:spPr bwMode="auto">
          <a:xfrm>
            <a:off x="4953000" y="2423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7" name="Rectangle 11"/>
          <p:cNvSpPr>
            <a:spLocks noChangeArrowheads="1"/>
          </p:cNvSpPr>
          <p:nvPr/>
        </p:nvSpPr>
        <p:spPr bwMode="auto">
          <a:xfrm>
            <a:off x="4953000" y="2804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endParaRPr lang="en-US" sz="1800" dirty="0">
              <a:solidFill>
                <a:srgbClr val="000066"/>
              </a:solidFill>
              <a:latin typeface="Calibri" pitchFamily="34" charset="0"/>
            </a:endParaRPr>
          </a:p>
        </p:txBody>
      </p:sp>
      <p:sp>
        <p:nvSpPr>
          <p:cNvPr id="58" name="Rectangle 20"/>
          <p:cNvSpPr>
            <a:spLocks noChangeArrowheads="1"/>
          </p:cNvSpPr>
          <p:nvPr/>
        </p:nvSpPr>
        <p:spPr bwMode="auto">
          <a:xfrm>
            <a:off x="4953000" y="3185710"/>
            <a:ext cx="1066800" cy="381000"/>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pPr algn="r">
              <a:lnSpc>
                <a:spcPct val="100000"/>
              </a:lnSpc>
            </a:pPr>
            <a:r>
              <a:rPr lang="en-US" sz="1800" dirty="0">
                <a:solidFill>
                  <a:srgbClr val="000066"/>
                </a:solidFill>
                <a:latin typeface="Courier New" pitchFamily="49" charset="0"/>
              </a:rPr>
              <a:t>456</a:t>
            </a:r>
          </a:p>
        </p:txBody>
      </p:sp>
      <p:grpSp>
        <p:nvGrpSpPr>
          <p:cNvPr id="64" name="Group 63"/>
          <p:cNvGrpSpPr/>
          <p:nvPr/>
        </p:nvGrpSpPr>
        <p:grpSpPr>
          <a:xfrm>
            <a:off x="1110823" y="1814110"/>
            <a:ext cx="1752600" cy="1752600"/>
            <a:chOff x="9111129" y="1790700"/>
            <a:chExt cx="1752600" cy="1752600"/>
          </a:xfrm>
        </p:grpSpPr>
        <p:sp>
          <p:nvSpPr>
            <p:cNvPr id="65" name="Rectangle 43"/>
            <p:cNvSpPr>
              <a:spLocks noChangeArrowheads="1"/>
            </p:cNvSpPr>
            <p:nvPr/>
          </p:nvSpPr>
          <p:spPr bwMode="auto">
            <a:xfrm>
              <a:off x="9111129" y="17907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rdi</a:t>
              </a:r>
              <a:endParaRPr lang="en-US" sz="1800" dirty="0">
                <a:solidFill>
                  <a:srgbClr val="000066"/>
                </a:solidFill>
                <a:latin typeface="Courier New" pitchFamily="49" charset="0"/>
              </a:endParaRPr>
            </a:p>
          </p:txBody>
        </p:sp>
        <p:sp>
          <p:nvSpPr>
            <p:cNvPr id="66" name="Rectangle 44"/>
            <p:cNvSpPr>
              <a:spLocks noChangeArrowheads="1"/>
            </p:cNvSpPr>
            <p:nvPr/>
          </p:nvSpPr>
          <p:spPr bwMode="auto">
            <a:xfrm>
              <a:off x="9111129" y="22479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rsi</a:t>
              </a:r>
              <a:endParaRPr lang="en-US" sz="1800" dirty="0">
                <a:solidFill>
                  <a:srgbClr val="000066"/>
                </a:solidFill>
                <a:latin typeface="Courier New" pitchFamily="49" charset="0"/>
              </a:endParaRPr>
            </a:p>
          </p:txBody>
        </p:sp>
        <p:sp>
          <p:nvSpPr>
            <p:cNvPr id="67" name="Rectangle 45"/>
            <p:cNvSpPr>
              <a:spLocks noChangeArrowheads="1"/>
            </p:cNvSpPr>
            <p:nvPr/>
          </p:nvSpPr>
          <p:spPr bwMode="auto">
            <a:xfrm>
              <a:off x="9111129" y="27051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rax</a:t>
              </a:r>
              <a:endParaRPr lang="en-US" sz="1800" dirty="0">
                <a:solidFill>
                  <a:srgbClr val="000066"/>
                </a:solidFill>
                <a:latin typeface="Courier New" pitchFamily="49" charset="0"/>
              </a:endParaRPr>
            </a:p>
          </p:txBody>
        </p:sp>
        <p:sp>
          <p:nvSpPr>
            <p:cNvPr id="68" name="Rectangle 46"/>
            <p:cNvSpPr>
              <a:spLocks noChangeArrowheads="1"/>
            </p:cNvSpPr>
            <p:nvPr/>
          </p:nvSpPr>
          <p:spPr bwMode="auto">
            <a:xfrm>
              <a:off x="9111129" y="3162300"/>
              <a:ext cx="685800" cy="381000"/>
            </a:xfrm>
            <a:prstGeom prst="rect">
              <a:avLst/>
            </a:prstGeom>
            <a:solidFill>
              <a:schemeClr val="bg1"/>
            </a:solidFill>
            <a:ln w="25400">
              <a:solidFill>
                <a:schemeClr val="tx1"/>
              </a:solidFill>
              <a:miter lim="800000"/>
              <a:headEnd/>
              <a:tailEnd/>
            </a:ln>
            <a:effectLst/>
          </p:spPr>
          <p:txBody>
            <a:bodyPr wrap="none" anchor="ctr"/>
            <a:lstStyle/>
            <a:p>
              <a:pPr>
                <a:lnSpc>
                  <a:spcPct val="100000"/>
                </a:lnSpc>
              </a:pPr>
              <a:r>
                <a:rPr lang="en-US" sz="1800" dirty="0" smtClean="0">
                  <a:solidFill>
                    <a:srgbClr val="000066"/>
                  </a:solidFill>
                  <a:latin typeface="Courier New" pitchFamily="49" charset="0"/>
                </a:rPr>
                <a:t>%</a:t>
              </a:r>
              <a:r>
                <a:rPr lang="en-US" sz="1800" dirty="0" err="1" smtClean="0">
                  <a:solidFill>
                    <a:srgbClr val="000066"/>
                  </a:solidFill>
                  <a:latin typeface="Courier New" pitchFamily="49" charset="0"/>
                </a:rPr>
                <a:t>rdx</a:t>
              </a:r>
              <a:endParaRPr lang="en-US" sz="1800" dirty="0">
                <a:solidFill>
                  <a:srgbClr val="000066"/>
                </a:solidFill>
                <a:latin typeface="Courier New" pitchFamily="49" charset="0"/>
              </a:endParaRPr>
            </a:p>
          </p:txBody>
        </p:sp>
        <p:sp>
          <p:nvSpPr>
            <p:cNvPr id="69" name="Rectangle 52"/>
            <p:cNvSpPr>
              <a:spLocks noChangeArrowheads="1"/>
            </p:cNvSpPr>
            <p:nvPr/>
          </p:nvSpPr>
          <p:spPr bwMode="auto">
            <a:xfrm>
              <a:off x="9796929" y="17907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0x120</a:t>
              </a:r>
              <a:endParaRPr lang="en-US" sz="1800" dirty="0">
                <a:solidFill>
                  <a:srgbClr val="000066"/>
                </a:solidFill>
                <a:latin typeface="Courier New" pitchFamily="49" charset="0"/>
              </a:endParaRPr>
            </a:p>
          </p:txBody>
        </p:sp>
        <p:sp>
          <p:nvSpPr>
            <p:cNvPr id="70" name="Rectangle 53"/>
            <p:cNvSpPr>
              <a:spLocks noChangeArrowheads="1"/>
            </p:cNvSpPr>
            <p:nvPr/>
          </p:nvSpPr>
          <p:spPr bwMode="auto">
            <a:xfrm>
              <a:off x="9796929" y="22479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000066"/>
                  </a:solidFill>
                  <a:latin typeface="Courier New" pitchFamily="49" charset="0"/>
                </a:rPr>
                <a:t>0x100</a:t>
              </a:r>
              <a:endParaRPr lang="en-US" sz="1800" dirty="0">
                <a:solidFill>
                  <a:srgbClr val="000066"/>
                </a:solidFill>
                <a:latin typeface="Courier New" pitchFamily="49" charset="0"/>
              </a:endParaRPr>
            </a:p>
          </p:txBody>
        </p:sp>
        <p:sp>
          <p:nvSpPr>
            <p:cNvPr id="71" name="Rectangle 54"/>
            <p:cNvSpPr>
              <a:spLocks noChangeArrowheads="1"/>
            </p:cNvSpPr>
            <p:nvPr/>
          </p:nvSpPr>
          <p:spPr bwMode="auto">
            <a:xfrm>
              <a:off x="9796929" y="27051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r>
                <a:rPr lang="en-US" sz="1800" dirty="0" smtClean="0">
                  <a:solidFill>
                    <a:srgbClr val="FF0000"/>
                  </a:solidFill>
                  <a:latin typeface="Courier New" pitchFamily="49" charset="0"/>
                </a:rPr>
                <a:t>123</a:t>
              </a:r>
              <a:endParaRPr lang="en-US" sz="1800" dirty="0">
                <a:solidFill>
                  <a:srgbClr val="FF0000"/>
                </a:solidFill>
                <a:latin typeface="Courier New" pitchFamily="49" charset="0"/>
              </a:endParaRPr>
            </a:p>
          </p:txBody>
        </p:sp>
        <p:sp>
          <p:nvSpPr>
            <p:cNvPr id="72" name="Rectangle 55"/>
            <p:cNvSpPr>
              <a:spLocks noChangeArrowheads="1"/>
            </p:cNvSpPr>
            <p:nvPr/>
          </p:nvSpPr>
          <p:spPr bwMode="auto">
            <a:xfrm>
              <a:off x="9796929" y="3162300"/>
              <a:ext cx="1066800" cy="381000"/>
            </a:xfrm>
            <a:prstGeom prst="rect">
              <a:avLst/>
            </a:prstGeom>
            <a:solidFill>
              <a:schemeClr val="bg1"/>
            </a:solidFill>
            <a:ln w="25400">
              <a:solidFill>
                <a:schemeClr val="tx1"/>
              </a:solidFill>
              <a:miter lim="800000"/>
              <a:headEnd/>
              <a:tailEnd/>
            </a:ln>
            <a:effectLst/>
          </p:spPr>
          <p:txBody>
            <a:bodyPr wrap="none" anchor="ctr"/>
            <a:lstStyle/>
            <a:p>
              <a:pPr algn="r">
                <a:lnSpc>
                  <a:spcPct val="100000"/>
                </a:lnSpc>
              </a:pPr>
              <a:endParaRPr lang="en-US" sz="1800">
                <a:solidFill>
                  <a:srgbClr val="000066"/>
                </a:solidFill>
                <a:latin typeface="Courier New" pitchFamily="49" charset="0"/>
              </a:endParaRPr>
            </a:p>
          </p:txBody>
        </p:sp>
      </p:grpSp>
      <p:sp>
        <p:nvSpPr>
          <p:cNvPr id="73" name="Text Box 5"/>
          <p:cNvSpPr txBox="1">
            <a:spLocks noChangeArrowheads="1"/>
          </p:cNvSpPr>
          <p:nvPr/>
        </p:nvSpPr>
        <p:spPr bwMode="auto">
          <a:xfrm>
            <a:off x="1295400" y="1252322"/>
            <a:ext cx="1351001"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Registers</a:t>
            </a:r>
            <a:endParaRPr lang="en-US" sz="2400" dirty="0">
              <a:solidFill>
                <a:srgbClr val="000066"/>
              </a:solidFill>
              <a:latin typeface="Calibri" pitchFamily="34" charset="0"/>
            </a:endParaRPr>
          </a:p>
        </p:txBody>
      </p:sp>
      <p:sp>
        <p:nvSpPr>
          <p:cNvPr id="76" name="Text Box 5"/>
          <p:cNvSpPr txBox="1">
            <a:spLocks noChangeArrowheads="1"/>
          </p:cNvSpPr>
          <p:nvPr/>
        </p:nvSpPr>
        <p:spPr bwMode="auto">
          <a:xfrm>
            <a:off x="4816383" y="1032633"/>
            <a:ext cx="1279617" cy="461665"/>
          </a:xfrm>
          <a:prstGeom prst="rect">
            <a:avLst/>
          </a:prstGeom>
          <a:noFill/>
          <a:ln w="25400">
            <a:noFill/>
            <a:miter lim="800000"/>
            <a:headEnd/>
            <a:tailEnd/>
          </a:ln>
          <a:effectLst/>
        </p:spPr>
        <p:txBody>
          <a:bodyPr wrap="none">
            <a:spAutoFit/>
          </a:bodyPr>
          <a:lstStyle/>
          <a:p>
            <a:pPr algn="l">
              <a:lnSpc>
                <a:spcPct val="100000"/>
              </a:lnSpc>
            </a:pPr>
            <a:r>
              <a:rPr lang="en-US" sz="2400" dirty="0" smtClean="0">
                <a:solidFill>
                  <a:srgbClr val="000066"/>
                </a:solidFill>
                <a:latin typeface="Calibri" pitchFamily="34" charset="0"/>
              </a:rPr>
              <a:t>Memory</a:t>
            </a:r>
            <a:endParaRPr lang="en-US" sz="2400" dirty="0">
              <a:solidFill>
                <a:srgbClr val="000066"/>
              </a:solidFill>
              <a:latin typeface="Calibri" pitchFamily="34" charset="0"/>
            </a:endParaRPr>
          </a:p>
        </p:txBody>
      </p:sp>
      <p:cxnSp>
        <p:nvCxnSpPr>
          <p:cNvPr id="78" name="Straight Arrow Connector 77"/>
          <p:cNvCxnSpPr>
            <a:stCxn id="53" idx="1"/>
            <a:endCxn id="71" idx="3"/>
          </p:cNvCxnSpPr>
          <p:nvPr/>
        </p:nvCxnSpPr>
        <p:spPr bwMode="auto">
          <a:xfrm flipH="1">
            <a:off x="2863423" y="1852210"/>
            <a:ext cx="2089577" cy="1066800"/>
          </a:xfrm>
          <a:prstGeom prst="straightConnector1">
            <a:avLst/>
          </a:prstGeom>
          <a:noFill/>
          <a:ln w="25400" cap="flat" cmpd="sng" algn="ctr">
            <a:solidFill>
              <a:srgbClr val="CC0000"/>
            </a:solidFill>
            <a:prstDash val="solid"/>
            <a:round/>
            <a:headEnd type="none" w="med" len="med"/>
            <a:tailEnd type="arrow"/>
          </a:ln>
          <a:effectLst/>
        </p:spPr>
      </p:cxnSp>
      <p:sp>
        <p:nvSpPr>
          <p:cNvPr id="80" name="Rectangle 4"/>
          <p:cNvSpPr>
            <a:spLocks noChangeArrowheads="1"/>
          </p:cNvSpPr>
          <p:nvPr/>
        </p:nvSpPr>
        <p:spPr bwMode="auto">
          <a:xfrm>
            <a:off x="1447800" y="4114800"/>
            <a:ext cx="5867400" cy="1617879"/>
          </a:xfrm>
          <a:prstGeom prst="rect">
            <a:avLst/>
          </a:prstGeom>
          <a:noFill/>
          <a:ln w="12700">
            <a:noFill/>
            <a:miter lim="800000"/>
            <a:headEnd/>
            <a:tailEnd/>
          </a:ln>
          <a:effectLst/>
        </p:spPr>
        <p:txBody>
          <a:bodyPr wrap="square" lIns="90487" tIns="44450" rIns="90487" bIns="44450">
            <a:spAutoFit/>
          </a:bodyPr>
          <a:lstStyle/>
          <a:p>
            <a:pPr algn="l">
              <a:lnSpc>
                <a:spcPct val="100000"/>
              </a:lnSpc>
              <a:tabLst>
                <a:tab pos="347663" algn="l"/>
                <a:tab pos="1312863" algn="l"/>
              </a:tabLst>
            </a:pPr>
            <a:r>
              <a:rPr lang="en-US" sz="1800" dirty="0">
                <a:solidFill>
                  <a:srgbClr val="000066"/>
                </a:solidFill>
                <a:latin typeface="Courier New" pitchFamily="49" charset="0"/>
              </a:rPr>
              <a:t>swap:</a:t>
            </a:r>
            <a:endParaRPr lang="en-US" sz="1800" dirty="0" smtClean="0">
              <a:solidFill>
                <a:srgbClr val="000066"/>
              </a:solidFill>
              <a:latin typeface="Courier New" pitchFamily="49" charset="0"/>
            </a:endParaRPr>
          </a:p>
          <a:p>
            <a:pPr algn="l">
              <a:tabLst>
                <a:tab pos="347663" algn="l"/>
                <a:tab pos="1312863" algn="l"/>
              </a:tabLst>
            </a:pPr>
            <a:r>
              <a:rPr lang="en-US" sz="1800" dirty="0" smtClean="0">
                <a:solidFill>
                  <a:srgbClr val="000066"/>
                </a:solidFill>
                <a:latin typeface="Courier New" pitchFamily="49" charset="0"/>
              </a:rPr>
              <a:t>  </a:t>
            </a:r>
            <a:r>
              <a:rPr lang="ro-RO" sz="1800" dirty="0">
                <a:solidFill>
                  <a:srgbClr val="000066"/>
                </a:solidFill>
                <a:latin typeface="Courier New" pitchFamily="49" charset="0"/>
              </a:rPr>
              <a:t> </a:t>
            </a:r>
            <a:r>
              <a:rPr lang="ro-RO" sz="1800" dirty="0">
                <a:solidFill>
                  <a:srgbClr val="FF0000"/>
                </a:solidFill>
                <a:latin typeface="Courier New" pitchFamily="49" charset="0"/>
              </a:rPr>
              <a:t>movq    (%rdi), %</a:t>
            </a:r>
            <a:r>
              <a:rPr lang="ro-RO" sz="1800" dirty="0" smtClean="0">
                <a:solidFill>
                  <a:srgbClr val="FF0000"/>
                </a:solidFill>
                <a:latin typeface="Courier New" pitchFamily="49" charset="0"/>
              </a:rPr>
              <a:t>rax  # t0 = *xp  </a:t>
            </a:r>
            <a:endParaRPr lang="ro-RO" sz="1800" dirty="0">
              <a:solidFill>
                <a:srgbClr val="FF0000"/>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(%rsi), %</a:t>
            </a:r>
            <a:r>
              <a:rPr lang="ro-RO" sz="1800" dirty="0" smtClean="0">
                <a:solidFill>
                  <a:srgbClr val="000066"/>
                </a:solidFill>
                <a:latin typeface="Courier New" pitchFamily="49" charset="0"/>
              </a:rPr>
              <a:t>rdx  # t1 = *yp</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%rdx, (%rdi</a:t>
            </a:r>
            <a:r>
              <a:rPr lang="ro-RO" sz="1800" dirty="0" smtClean="0">
                <a:solidFill>
                  <a:srgbClr val="000066"/>
                </a:solidFill>
                <a:latin typeface="Courier New" pitchFamily="49" charset="0"/>
              </a:rPr>
              <a:t>)  # *xp = t1</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movq    </a:t>
            </a:r>
            <a:r>
              <a:rPr lang="ro-RO" sz="1800" dirty="0">
                <a:solidFill>
                  <a:srgbClr val="000066"/>
                </a:solidFill>
                <a:latin typeface="Courier New" pitchFamily="49" charset="0"/>
              </a:rPr>
              <a:t>%rax, (%rsi</a:t>
            </a:r>
            <a:r>
              <a:rPr lang="ro-RO" sz="1800" dirty="0" smtClean="0">
                <a:solidFill>
                  <a:srgbClr val="000066"/>
                </a:solidFill>
                <a:latin typeface="Courier New" pitchFamily="49" charset="0"/>
              </a:rPr>
              <a:t>)  # *yp = t0</a:t>
            </a:r>
            <a:endParaRPr lang="ro-RO" sz="1800" dirty="0">
              <a:solidFill>
                <a:srgbClr val="000066"/>
              </a:solidFill>
              <a:latin typeface="Courier New" pitchFamily="49" charset="0"/>
            </a:endParaRPr>
          </a:p>
          <a:p>
            <a:pPr algn="l">
              <a:tabLst>
                <a:tab pos="347663" algn="l"/>
                <a:tab pos="1312863" algn="l"/>
              </a:tabLst>
            </a:pPr>
            <a:r>
              <a:rPr lang="ro-RO" sz="1800" dirty="0" smtClean="0">
                <a:solidFill>
                  <a:srgbClr val="000066"/>
                </a:solidFill>
                <a:latin typeface="Courier New" pitchFamily="49" charset="0"/>
              </a:rPr>
              <a:t>   ret</a:t>
            </a:r>
            <a:endParaRPr lang="en-US" sz="1800" dirty="0">
              <a:solidFill>
                <a:srgbClr val="000066"/>
              </a:solidFill>
              <a:latin typeface="Courier New" pitchFamily="49" charset="0"/>
            </a:endParaRPr>
          </a:p>
        </p:txBody>
      </p:sp>
      <p:grpSp>
        <p:nvGrpSpPr>
          <p:cNvPr id="30" name="Group 29"/>
          <p:cNvGrpSpPr/>
          <p:nvPr/>
        </p:nvGrpSpPr>
        <p:grpSpPr>
          <a:xfrm>
            <a:off x="6096000" y="1414046"/>
            <a:ext cx="1219200" cy="2190764"/>
            <a:chOff x="6096000" y="1414046"/>
            <a:chExt cx="1219200" cy="2190764"/>
          </a:xfrm>
        </p:grpSpPr>
        <p:sp>
          <p:nvSpPr>
            <p:cNvPr id="31" name="Text Box 34"/>
            <p:cNvSpPr txBox="1">
              <a:spLocks noChangeArrowheads="1"/>
            </p:cNvSpPr>
            <p:nvPr/>
          </p:nvSpPr>
          <p:spPr bwMode="auto">
            <a:xfrm>
              <a:off x="6096000" y="1656948"/>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0x120 </a:t>
              </a:r>
              <a:endParaRPr lang="en-US" sz="1800" dirty="0">
                <a:solidFill>
                  <a:srgbClr val="000066"/>
                </a:solidFill>
                <a:latin typeface="Courier New" pitchFamily="49" charset="0"/>
              </a:endParaRPr>
            </a:p>
          </p:txBody>
        </p:sp>
        <p:sp>
          <p:nvSpPr>
            <p:cNvPr id="32" name="Text Box 35"/>
            <p:cNvSpPr txBox="1">
              <a:spLocks noChangeArrowheads="1"/>
            </p:cNvSpPr>
            <p:nvPr/>
          </p:nvSpPr>
          <p:spPr bwMode="auto">
            <a:xfrm>
              <a:off x="6096000" y="2052235"/>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0x118</a:t>
              </a:r>
              <a:endParaRPr lang="en-US" sz="1800" dirty="0">
                <a:solidFill>
                  <a:srgbClr val="000066"/>
                </a:solidFill>
                <a:latin typeface="Courier New" pitchFamily="49" charset="0"/>
              </a:endParaRPr>
            </a:p>
          </p:txBody>
        </p:sp>
        <p:sp>
          <p:nvSpPr>
            <p:cNvPr id="33" name="Text Box 36"/>
            <p:cNvSpPr txBox="1">
              <a:spLocks noChangeArrowheads="1"/>
            </p:cNvSpPr>
            <p:nvPr/>
          </p:nvSpPr>
          <p:spPr bwMode="auto">
            <a:xfrm>
              <a:off x="6096000" y="2447523"/>
              <a:ext cx="1219200" cy="366712"/>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0x110 </a:t>
              </a:r>
              <a:endParaRPr lang="en-US" sz="1800" dirty="0">
                <a:solidFill>
                  <a:srgbClr val="000066"/>
                </a:solidFill>
                <a:latin typeface="Courier New" pitchFamily="49" charset="0"/>
              </a:endParaRPr>
            </a:p>
          </p:txBody>
        </p:sp>
        <p:sp>
          <p:nvSpPr>
            <p:cNvPr id="34" name="Text Box 37"/>
            <p:cNvSpPr txBox="1">
              <a:spLocks noChangeArrowheads="1"/>
            </p:cNvSpPr>
            <p:nvPr/>
          </p:nvSpPr>
          <p:spPr bwMode="auto">
            <a:xfrm>
              <a:off x="6096000" y="2842810"/>
              <a:ext cx="1219200" cy="366713"/>
            </a:xfrm>
            <a:prstGeom prst="rect">
              <a:avLst/>
            </a:prstGeom>
            <a:noFill/>
            <a:ln w="25400">
              <a:noFill/>
              <a:miter lim="800000"/>
              <a:headEnd/>
              <a:tailEnd/>
            </a:ln>
            <a:effectLst/>
          </p:spPr>
          <p:txBody>
            <a:bodyPr>
              <a:spAutoFit/>
            </a:bodyPr>
            <a:lstStyle/>
            <a:p>
              <a:pPr algn="l">
                <a:lnSpc>
                  <a:spcPct val="100000"/>
                </a:lnSpc>
              </a:pPr>
              <a:r>
                <a:rPr lang="en-US" sz="1800" dirty="0" smtClean="0">
                  <a:solidFill>
                    <a:srgbClr val="000066"/>
                  </a:solidFill>
                  <a:latin typeface="Courier New" pitchFamily="49" charset="0"/>
                </a:rPr>
                <a:t>0x108 </a:t>
              </a:r>
              <a:endParaRPr lang="en-US" sz="1800" dirty="0">
                <a:solidFill>
                  <a:srgbClr val="000066"/>
                </a:solidFill>
                <a:latin typeface="Courier New" pitchFamily="49" charset="0"/>
              </a:endParaRPr>
            </a:p>
          </p:txBody>
        </p:sp>
        <p:sp>
          <p:nvSpPr>
            <p:cNvPr id="35" name="Text Box 38"/>
            <p:cNvSpPr txBox="1">
              <a:spLocks noChangeArrowheads="1"/>
            </p:cNvSpPr>
            <p:nvPr/>
          </p:nvSpPr>
          <p:spPr bwMode="auto">
            <a:xfrm>
              <a:off x="6096000" y="3238098"/>
              <a:ext cx="1219200" cy="366712"/>
            </a:xfrm>
            <a:prstGeom prst="rect">
              <a:avLst/>
            </a:prstGeom>
            <a:noFill/>
            <a:ln w="25400">
              <a:noFill/>
              <a:miter lim="800000"/>
              <a:headEnd/>
              <a:tailEnd/>
            </a:ln>
            <a:effectLst/>
          </p:spPr>
          <p:txBody>
            <a:bodyPr>
              <a:spAutoFit/>
            </a:bodyPr>
            <a:lstStyle/>
            <a:p>
              <a:pPr algn="l">
                <a:lnSpc>
                  <a:spcPct val="100000"/>
                </a:lnSpc>
              </a:pPr>
              <a:r>
                <a:rPr lang="en-US" sz="1800" dirty="0">
                  <a:solidFill>
                    <a:srgbClr val="000066"/>
                  </a:solidFill>
                  <a:latin typeface="Courier New" pitchFamily="49" charset="0"/>
                </a:rPr>
                <a:t>0x100 </a:t>
              </a:r>
            </a:p>
          </p:txBody>
        </p:sp>
        <p:sp>
          <p:nvSpPr>
            <p:cNvPr id="36" name="Text Box 34"/>
            <p:cNvSpPr txBox="1">
              <a:spLocks noChangeArrowheads="1"/>
            </p:cNvSpPr>
            <p:nvPr/>
          </p:nvSpPr>
          <p:spPr bwMode="auto">
            <a:xfrm>
              <a:off x="6096000" y="1414046"/>
              <a:ext cx="1219200" cy="338554"/>
            </a:xfrm>
            <a:prstGeom prst="rect">
              <a:avLst/>
            </a:prstGeom>
            <a:noFill/>
            <a:ln w="25400">
              <a:noFill/>
              <a:miter lim="800000"/>
              <a:headEnd/>
              <a:tailEnd/>
            </a:ln>
            <a:effectLst/>
          </p:spPr>
          <p:txBody>
            <a:bodyPr>
              <a:spAutoFit/>
            </a:bodyPr>
            <a:lstStyle/>
            <a:p>
              <a:pPr algn="l">
                <a:lnSpc>
                  <a:spcPct val="100000"/>
                </a:lnSpc>
              </a:pPr>
              <a:r>
                <a:rPr lang="en-US" sz="1600" dirty="0" smtClean="0">
                  <a:solidFill>
                    <a:srgbClr val="000066"/>
                  </a:solidFill>
                  <a:latin typeface="Calibri"/>
                  <a:cs typeface="Calibri"/>
                </a:rPr>
                <a:t>Address</a:t>
              </a:r>
              <a:endParaRPr lang="en-US" sz="1600" dirty="0">
                <a:solidFill>
                  <a:srgbClr val="000066"/>
                </a:solidFill>
                <a:latin typeface="Calibri"/>
                <a:cs typeface="Calibri"/>
              </a:endParaRPr>
            </a:p>
          </p:txBody>
        </p:sp>
      </p:grpSp>
    </p:spTree>
    <p:extLst>
      <p:ext uri="{BB962C8B-B14F-4D97-AF65-F5344CB8AC3E}">
        <p14:creationId xmlns:p14="http://schemas.microsoft.com/office/powerpoint/2010/main" val="31652056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33400" y="152400"/>
            <a:ext cx="7391400" cy="573088"/>
          </a:xfrm>
        </p:spPr>
        <p:txBody>
          <a:bodyPr/>
          <a:lstStyle/>
          <a:p>
            <a:pPr eaLnBrk="1" hangingPunct="1">
              <a:defRPr/>
            </a:pPr>
            <a:r>
              <a:rPr lang="en-US"/>
              <a:t>Switch Statement Completion </a:t>
            </a:r>
          </a:p>
        </p:txBody>
      </p:sp>
      <p:sp>
        <p:nvSpPr>
          <p:cNvPr id="215043" name="Rectangle 3"/>
          <p:cNvSpPr>
            <a:spLocks noGrp="1" noChangeArrowheads="1"/>
          </p:cNvSpPr>
          <p:nvPr>
            <p:ph type="body" idx="1"/>
          </p:nvPr>
        </p:nvSpPr>
        <p:spPr>
          <a:xfrm>
            <a:off x="381000" y="2438400"/>
            <a:ext cx="8255000" cy="7848600"/>
          </a:xfrm>
        </p:spPr>
        <p:txBody>
          <a:bodyPr/>
          <a:lstStyle/>
          <a:p>
            <a:pPr eaLnBrk="1" hangingPunct="1">
              <a:buFont typeface="Wingdings" charset="2"/>
              <a:buNone/>
              <a:defRPr/>
            </a:pPr>
            <a:r>
              <a:rPr lang="en-US"/>
              <a:t>Puzzle</a:t>
            </a:r>
          </a:p>
          <a:p>
            <a:pPr lvl="1" eaLnBrk="1" hangingPunct="1">
              <a:buFont typeface="Wingdings" charset="2"/>
              <a:buChar char="n"/>
              <a:defRPr/>
            </a:pPr>
            <a:r>
              <a:rPr lang="en-US"/>
              <a:t>What value returned when </a:t>
            </a:r>
            <a:r>
              <a:rPr lang="en-US">
                <a:latin typeface="Courier New" charset="0"/>
              </a:rPr>
              <a:t>op</a:t>
            </a:r>
            <a:r>
              <a:rPr lang="en-US"/>
              <a:t> is invalid?</a:t>
            </a:r>
          </a:p>
          <a:p>
            <a:pPr eaLnBrk="1" hangingPunct="1">
              <a:buFont typeface="Wingdings" charset="2"/>
              <a:buNone/>
              <a:defRPr/>
            </a:pPr>
            <a:endParaRPr lang="en-US"/>
          </a:p>
          <a:p>
            <a:pPr eaLnBrk="1" hangingPunct="1">
              <a:buFont typeface="Wingdings" charset="2"/>
              <a:buNone/>
              <a:defRPr/>
            </a:pPr>
            <a:r>
              <a:rPr lang="en-US"/>
              <a:t>Answer</a:t>
            </a:r>
          </a:p>
          <a:p>
            <a:pPr lvl="1" eaLnBrk="1" hangingPunct="1">
              <a:buFont typeface="Wingdings" charset="2"/>
              <a:buChar char="n"/>
              <a:defRPr/>
            </a:pPr>
            <a:r>
              <a:rPr lang="en-US"/>
              <a:t>Register </a:t>
            </a:r>
            <a:r>
              <a:rPr lang="en-US">
                <a:latin typeface="Courier New" charset="0"/>
              </a:rPr>
              <a:t>%eax </a:t>
            </a:r>
            <a:r>
              <a:rPr lang="en-US"/>
              <a:t>set to </a:t>
            </a:r>
            <a:r>
              <a:rPr lang="en-US">
                <a:latin typeface="Courier New" charset="0"/>
              </a:rPr>
              <a:t>op</a:t>
            </a:r>
            <a:r>
              <a:rPr lang="en-US"/>
              <a:t> at beginning of procedure</a:t>
            </a:r>
          </a:p>
          <a:p>
            <a:pPr lvl="1" eaLnBrk="1" hangingPunct="1">
              <a:buFont typeface="Wingdings" charset="2"/>
              <a:buChar char="n"/>
              <a:defRPr/>
            </a:pPr>
            <a:r>
              <a:rPr lang="en-US"/>
              <a:t>This becomes the returned value</a:t>
            </a:r>
          </a:p>
          <a:p>
            <a:pPr lvl="1" eaLnBrk="1" hangingPunct="1">
              <a:buFont typeface="Wingdings" charset="2"/>
              <a:buChar char="n"/>
              <a:defRPr/>
            </a:pPr>
            <a:endParaRPr lang="en-US"/>
          </a:p>
          <a:p>
            <a:pPr eaLnBrk="1" hangingPunct="1">
              <a:buFont typeface="Wingdings" charset="2"/>
              <a:buNone/>
              <a:defRPr/>
            </a:pPr>
            <a:r>
              <a:rPr lang="en-US"/>
              <a:t>Advantage of Jump Table</a:t>
            </a:r>
          </a:p>
          <a:p>
            <a:pPr lvl="1" eaLnBrk="1" hangingPunct="1">
              <a:buFont typeface="Wingdings" charset="2"/>
              <a:buChar char="n"/>
              <a:defRPr/>
            </a:pPr>
            <a:r>
              <a:rPr lang="en-US"/>
              <a:t>Can do </a:t>
            </a:r>
            <a:r>
              <a:rPr lang="en-US" b="0" i="1"/>
              <a:t>k</a:t>
            </a:r>
            <a:r>
              <a:rPr lang="en-US"/>
              <a:t>-way branch in </a:t>
            </a:r>
            <a:r>
              <a:rPr lang="en-US" b="0" i="1"/>
              <a:t>O</a:t>
            </a:r>
            <a:r>
              <a:rPr lang="en-US"/>
              <a:t>(</a:t>
            </a:r>
            <a:r>
              <a:rPr lang="en-US" b="0"/>
              <a:t>1</a:t>
            </a:r>
            <a:r>
              <a:rPr lang="en-US"/>
              <a:t>) operations</a:t>
            </a:r>
          </a:p>
        </p:txBody>
      </p:sp>
      <p:sp>
        <p:nvSpPr>
          <p:cNvPr id="27651" name="Rectangle 4"/>
          <p:cNvSpPr>
            <a:spLocks noChangeArrowheads="1"/>
          </p:cNvSpPr>
          <p:nvPr/>
        </p:nvSpPr>
        <p:spPr bwMode="auto">
          <a:xfrm>
            <a:off x="1676400" y="1066800"/>
            <a:ext cx="5935663"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520700" algn="l"/>
                <a:tab pos="3035300" algn="l"/>
                <a:tab pos="3378200" algn="l"/>
              </a:tabLst>
            </a:pPr>
            <a:r>
              <a:rPr lang="en-US" sz="1800">
                <a:solidFill>
                  <a:srgbClr val="000066"/>
                </a:solidFill>
                <a:latin typeface="Courier New" charset="0"/>
              </a:rPr>
              <a:t>.L49:	# Done:</a:t>
            </a:r>
          </a:p>
          <a:p>
            <a:pPr algn="l">
              <a:lnSpc>
                <a:spcPct val="100000"/>
              </a:lnSpc>
              <a:tabLst>
                <a:tab pos="520700" algn="l"/>
                <a:tab pos="3035300" algn="l"/>
                <a:tab pos="3378200" algn="l"/>
              </a:tabLst>
            </a:pPr>
            <a:r>
              <a:rPr lang="en-US" sz="1800">
                <a:solidFill>
                  <a:srgbClr val="000066"/>
                </a:solidFill>
                <a:latin typeface="Courier New" charset="0"/>
              </a:rPr>
              <a:t>	movl %ebp,%esp	# Finish</a:t>
            </a:r>
          </a:p>
          <a:p>
            <a:pPr algn="l">
              <a:lnSpc>
                <a:spcPct val="100000"/>
              </a:lnSpc>
              <a:tabLst>
                <a:tab pos="520700" algn="l"/>
                <a:tab pos="3035300" algn="l"/>
                <a:tab pos="3378200" algn="l"/>
              </a:tabLst>
            </a:pPr>
            <a:r>
              <a:rPr lang="en-US" sz="1800">
                <a:solidFill>
                  <a:srgbClr val="000066"/>
                </a:solidFill>
                <a:latin typeface="Courier New" charset="0"/>
              </a:rPr>
              <a:t>	popl %ebp	# Finish</a:t>
            </a:r>
          </a:p>
          <a:p>
            <a:pPr algn="l">
              <a:lnSpc>
                <a:spcPct val="100000"/>
              </a:lnSpc>
              <a:tabLst>
                <a:tab pos="520700" algn="l"/>
                <a:tab pos="3035300" algn="l"/>
                <a:tab pos="3378200" algn="l"/>
              </a:tabLst>
            </a:pPr>
            <a:r>
              <a:rPr lang="en-US" sz="1800">
                <a:solidFill>
                  <a:srgbClr val="000066"/>
                </a:solidFill>
                <a:latin typeface="Courier New" charset="0"/>
              </a:rPr>
              <a:t>	ret	# Finish</a:t>
            </a:r>
          </a:p>
        </p:txBody>
      </p:sp>
    </p:spTree>
    <p:extLst>
      <p:ext uri="{BB962C8B-B14F-4D97-AF65-F5344CB8AC3E}">
        <p14:creationId xmlns:p14="http://schemas.microsoft.com/office/powerpoint/2010/main" val="359065182"/>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533400" y="152400"/>
            <a:ext cx="5448300" cy="573088"/>
          </a:xfrm>
        </p:spPr>
        <p:txBody>
          <a:bodyPr/>
          <a:lstStyle/>
          <a:p>
            <a:pPr eaLnBrk="1" hangingPunct="1">
              <a:defRPr/>
            </a:pPr>
            <a:r>
              <a:rPr lang="en-US">
                <a:latin typeface="Helvetica" charset="0"/>
                <a:ea typeface="ＭＳ Ｐゴシック" charset="0"/>
                <a:cs typeface="ＭＳ Ｐゴシック" charset="0"/>
              </a:rPr>
              <a:t>Switch Object Code</a:t>
            </a:r>
          </a:p>
        </p:txBody>
      </p:sp>
      <p:sp>
        <p:nvSpPr>
          <p:cNvPr id="216067" name="Rectangle 3"/>
          <p:cNvSpPr>
            <a:spLocks noGrp="1" noChangeArrowheads="1"/>
          </p:cNvSpPr>
          <p:nvPr>
            <p:ph type="body" idx="1"/>
          </p:nvPr>
        </p:nvSpPr>
        <p:spPr>
          <a:xfrm>
            <a:off x="304800" y="838200"/>
            <a:ext cx="8255000" cy="1447800"/>
          </a:xfrm>
        </p:spPr>
        <p:txBody>
          <a:bodyPr/>
          <a:lstStyle/>
          <a:p>
            <a:pPr eaLnBrk="1" hangingPunct="1">
              <a:buFont typeface="Wingdings" charset="0"/>
              <a:buNone/>
              <a:defRPr/>
            </a:pPr>
            <a:r>
              <a:rPr lang="en-US">
                <a:latin typeface="Helvetica" charset="0"/>
                <a:ea typeface="ＭＳ Ｐゴシック" charset="0"/>
                <a:cs typeface="ＭＳ Ｐゴシック" charset="0"/>
              </a:rPr>
              <a:t>Setup</a:t>
            </a:r>
          </a:p>
          <a:p>
            <a:pPr lvl="1" eaLnBrk="1" hangingPunct="1">
              <a:defRPr/>
            </a:pPr>
            <a:r>
              <a:rPr lang="en-US">
                <a:solidFill>
                  <a:srgbClr val="006100"/>
                </a:solidFill>
                <a:latin typeface="Helvetica" charset="0"/>
                <a:ea typeface="ＭＳ Ｐゴシック" charset="0"/>
              </a:rPr>
              <a:t>Label </a:t>
            </a:r>
            <a:r>
              <a:rPr lang="en-US">
                <a:solidFill>
                  <a:srgbClr val="006100"/>
                </a:solidFill>
                <a:latin typeface="Courier New" charset="0"/>
                <a:ea typeface="ＭＳ Ｐゴシック" charset="0"/>
              </a:rPr>
              <a:t>.L49</a:t>
            </a:r>
            <a:r>
              <a:rPr lang="en-US">
                <a:solidFill>
                  <a:srgbClr val="006100"/>
                </a:solidFill>
                <a:latin typeface="Helvetica" charset="0"/>
                <a:ea typeface="ＭＳ Ｐゴシック" charset="0"/>
              </a:rPr>
              <a:t> becomes address </a:t>
            </a:r>
            <a:r>
              <a:rPr lang="en-US">
                <a:solidFill>
                  <a:srgbClr val="006100"/>
                </a:solidFill>
                <a:latin typeface="Courier New" charset="0"/>
                <a:ea typeface="ＭＳ Ｐゴシック" charset="0"/>
              </a:rPr>
              <a:t>0x804875c</a:t>
            </a:r>
            <a:endParaRPr lang="en-US">
              <a:solidFill>
                <a:srgbClr val="006100"/>
              </a:solidFill>
              <a:latin typeface="Helvetica" charset="0"/>
              <a:ea typeface="ＭＳ Ｐゴシック" charset="0"/>
            </a:endParaRPr>
          </a:p>
          <a:p>
            <a:pPr lvl="1" eaLnBrk="1" hangingPunct="1">
              <a:defRPr/>
            </a:pPr>
            <a:r>
              <a:rPr lang="en-US">
                <a:solidFill>
                  <a:srgbClr val="FF1A1A"/>
                </a:solidFill>
                <a:latin typeface="Helvetica" charset="0"/>
                <a:ea typeface="ＭＳ Ｐゴシック" charset="0"/>
              </a:rPr>
              <a:t>Label </a:t>
            </a:r>
            <a:r>
              <a:rPr lang="en-US">
                <a:solidFill>
                  <a:srgbClr val="FF1A1A"/>
                </a:solidFill>
                <a:latin typeface="Courier New" charset="0"/>
                <a:ea typeface="ＭＳ Ｐゴシック" charset="0"/>
              </a:rPr>
              <a:t>.L57</a:t>
            </a:r>
            <a:r>
              <a:rPr lang="en-US">
                <a:solidFill>
                  <a:srgbClr val="FF1A1A"/>
                </a:solidFill>
                <a:latin typeface="Helvetica" charset="0"/>
                <a:ea typeface="ＭＳ Ｐゴシック" charset="0"/>
              </a:rPr>
              <a:t> becomes address </a:t>
            </a:r>
            <a:r>
              <a:rPr lang="en-US">
                <a:solidFill>
                  <a:srgbClr val="FF1A1A"/>
                </a:solidFill>
                <a:latin typeface="Courier New" charset="0"/>
                <a:ea typeface="ＭＳ Ｐゴシック" charset="0"/>
              </a:rPr>
              <a:t>0x8048bc0</a:t>
            </a: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endParaRPr lang="en-US">
              <a:latin typeface="Helvetica" charset="0"/>
              <a:ea typeface="ＭＳ Ｐゴシック" charset="0"/>
              <a:cs typeface="ＭＳ Ｐゴシック" charset="0"/>
            </a:endParaRPr>
          </a:p>
          <a:p>
            <a:pPr eaLnBrk="1" hangingPunct="1">
              <a:buFont typeface="Wingdings" charset="0"/>
              <a:buNone/>
              <a:defRPr/>
            </a:pPr>
            <a:endParaRPr lang="en-US">
              <a:latin typeface="Helvetica" charset="0"/>
              <a:ea typeface="ＭＳ Ｐゴシック" charset="0"/>
              <a:cs typeface="ＭＳ Ｐゴシック" charset="0"/>
            </a:endParaRPr>
          </a:p>
        </p:txBody>
      </p:sp>
      <p:sp>
        <p:nvSpPr>
          <p:cNvPr id="28675" name="Rectangle 4"/>
          <p:cNvSpPr>
            <a:spLocks noChangeArrowheads="1"/>
          </p:cNvSpPr>
          <p:nvPr/>
        </p:nvSpPr>
        <p:spPr bwMode="auto">
          <a:xfrm>
            <a:off x="228600" y="2133600"/>
            <a:ext cx="8610600" cy="20240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1257300" algn="l"/>
                <a:tab pos="3086100" algn="l"/>
              </a:tabLst>
            </a:pPr>
            <a:r>
              <a:rPr lang="en-US" sz="1800">
                <a:solidFill>
                  <a:srgbClr val="000066"/>
                </a:solidFill>
                <a:latin typeface="Courier New" charset="0"/>
              </a:rPr>
              <a:t> 08048718 &lt;unparse_symbol&gt;:</a:t>
            </a:r>
          </a:p>
          <a:p>
            <a:pPr algn="l">
              <a:lnSpc>
                <a:spcPct val="100000"/>
              </a:lnSpc>
              <a:tabLst>
                <a:tab pos="1257300" algn="l"/>
                <a:tab pos="3086100" algn="l"/>
              </a:tabLst>
            </a:pPr>
            <a:r>
              <a:rPr lang="en-US" sz="1800">
                <a:solidFill>
                  <a:srgbClr val="000066"/>
                </a:solidFill>
                <a:latin typeface="Courier New" charset="0"/>
              </a:rPr>
              <a:t> 8048718:	55             pushl  %ebp</a:t>
            </a:r>
          </a:p>
          <a:p>
            <a:pPr algn="l">
              <a:lnSpc>
                <a:spcPct val="100000"/>
              </a:lnSpc>
              <a:tabLst>
                <a:tab pos="1257300" algn="l"/>
                <a:tab pos="3086100" algn="l"/>
              </a:tabLst>
            </a:pPr>
            <a:r>
              <a:rPr lang="en-US" sz="1800">
                <a:solidFill>
                  <a:srgbClr val="000066"/>
                </a:solidFill>
                <a:latin typeface="Courier New" charset="0"/>
              </a:rPr>
              <a:t> 8048719:	89 e5          movl   %esp,%ebp</a:t>
            </a:r>
          </a:p>
          <a:p>
            <a:pPr algn="l">
              <a:lnSpc>
                <a:spcPct val="100000"/>
              </a:lnSpc>
              <a:tabLst>
                <a:tab pos="1257300" algn="l"/>
                <a:tab pos="3086100" algn="l"/>
              </a:tabLst>
            </a:pPr>
            <a:r>
              <a:rPr lang="en-US" sz="1800">
                <a:solidFill>
                  <a:srgbClr val="000066"/>
                </a:solidFill>
                <a:latin typeface="Courier New" charset="0"/>
              </a:rPr>
              <a:t> 804871b:	8b 45 08       movl   0x8(%ebp),%eax</a:t>
            </a:r>
          </a:p>
          <a:p>
            <a:pPr algn="l">
              <a:lnSpc>
                <a:spcPct val="100000"/>
              </a:lnSpc>
              <a:tabLst>
                <a:tab pos="1257300" algn="l"/>
                <a:tab pos="3086100" algn="l"/>
              </a:tabLst>
            </a:pPr>
            <a:r>
              <a:rPr lang="en-US" sz="1800">
                <a:solidFill>
                  <a:srgbClr val="000066"/>
                </a:solidFill>
                <a:latin typeface="Courier New" charset="0"/>
              </a:rPr>
              <a:t> 804871e:	83 f8 05       cmpl   $0x5,%eax</a:t>
            </a:r>
          </a:p>
          <a:p>
            <a:pPr algn="l">
              <a:lnSpc>
                <a:spcPct val="100000"/>
              </a:lnSpc>
              <a:tabLst>
                <a:tab pos="1257300" algn="l"/>
                <a:tab pos="3086100" algn="l"/>
              </a:tabLst>
            </a:pPr>
            <a:r>
              <a:rPr lang="en-US" sz="1800">
                <a:solidFill>
                  <a:srgbClr val="000066"/>
                </a:solidFill>
                <a:latin typeface="Courier New" charset="0"/>
              </a:rPr>
              <a:t> </a:t>
            </a:r>
            <a:r>
              <a:rPr lang="en-US" sz="1800">
                <a:solidFill>
                  <a:srgbClr val="006100"/>
                </a:solidFill>
                <a:latin typeface="Courier New" charset="0"/>
              </a:rPr>
              <a:t>8048721:	77 39          ja     804875c &lt;unparse_symbol+0x44&gt;</a:t>
            </a:r>
          </a:p>
          <a:p>
            <a:pPr algn="l">
              <a:lnSpc>
                <a:spcPct val="100000"/>
              </a:lnSpc>
              <a:tabLst>
                <a:tab pos="1257300" algn="l"/>
                <a:tab pos="3086100" algn="l"/>
              </a:tabLst>
            </a:pPr>
            <a:r>
              <a:rPr lang="en-US" sz="1800">
                <a:solidFill>
                  <a:srgbClr val="000066"/>
                </a:solidFill>
                <a:latin typeface="Courier New" charset="0"/>
              </a:rPr>
              <a:t> </a:t>
            </a:r>
            <a:r>
              <a:rPr lang="en-US" sz="1800">
                <a:solidFill>
                  <a:srgbClr val="FF1A1A"/>
                </a:solidFill>
                <a:latin typeface="Courier New" charset="0"/>
              </a:rPr>
              <a:t>8048723:	ff 24 85 c0 8b jmp    *0x8048bc0(,%eax,4)</a:t>
            </a:r>
          </a:p>
        </p:txBody>
      </p:sp>
    </p:spTree>
    <p:extLst>
      <p:ext uri="{BB962C8B-B14F-4D97-AF65-F5344CB8AC3E}">
        <p14:creationId xmlns:p14="http://schemas.microsoft.com/office/powerpoint/2010/main" val="250079223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09600" y="152400"/>
            <a:ext cx="6134100" cy="573088"/>
          </a:xfrm>
        </p:spPr>
        <p:txBody>
          <a:bodyPr/>
          <a:lstStyle/>
          <a:p>
            <a:pPr eaLnBrk="1" hangingPunct="1">
              <a:defRPr/>
            </a:pPr>
            <a:r>
              <a:rPr lang="en-US">
                <a:latin typeface="Helvetica" charset="0"/>
                <a:ea typeface="ＭＳ Ｐゴシック" charset="0"/>
                <a:cs typeface="ＭＳ Ｐゴシック" charset="0"/>
              </a:rPr>
              <a:t>Switch Object Code (cont.)</a:t>
            </a:r>
          </a:p>
        </p:txBody>
      </p:sp>
      <p:sp>
        <p:nvSpPr>
          <p:cNvPr id="217091" name="Rectangle 3"/>
          <p:cNvSpPr>
            <a:spLocks noGrp="1" noChangeArrowheads="1"/>
          </p:cNvSpPr>
          <p:nvPr>
            <p:ph type="body" idx="1"/>
          </p:nvPr>
        </p:nvSpPr>
        <p:spPr>
          <a:xfrm>
            <a:off x="304800" y="838200"/>
            <a:ext cx="8305800" cy="5486400"/>
          </a:xfrm>
        </p:spPr>
        <p:txBody>
          <a:bodyPr/>
          <a:lstStyle/>
          <a:p>
            <a:pPr eaLnBrk="1" hangingPunct="1">
              <a:buFont typeface="Wingdings" charset="2"/>
              <a:buNone/>
              <a:defRPr/>
            </a:pPr>
            <a:r>
              <a:rPr lang="en-US" dirty="0"/>
              <a:t>Jump Table</a:t>
            </a:r>
          </a:p>
          <a:p>
            <a:pPr lvl="1" eaLnBrk="1" hangingPunct="1">
              <a:buFont typeface="Wingdings" charset="2"/>
              <a:buChar char="n"/>
              <a:defRPr/>
            </a:pPr>
            <a:r>
              <a:rPr lang="en-US" dirty="0"/>
              <a:t>Doesn’t show up in disassembled code</a:t>
            </a:r>
          </a:p>
          <a:p>
            <a:pPr lvl="1" eaLnBrk="1" hangingPunct="1">
              <a:buFont typeface="Wingdings" charset="2"/>
              <a:buChar char="n"/>
              <a:defRPr/>
            </a:pPr>
            <a:r>
              <a:rPr lang="en-US" dirty="0"/>
              <a:t>Can inspect using GDB</a:t>
            </a:r>
          </a:p>
          <a:p>
            <a:pPr lvl="1" eaLnBrk="1" hangingPunct="1">
              <a:buFont typeface="Wingdings" charset="2"/>
              <a:buNone/>
              <a:defRPr/>
            </a:pPr>
            <a:r>
              <a:rPr lang="en-US" dirty="0" err="1">
                <a:latin typeface="Courier New" charset="0"/>
              </a:rPr>
              <a:t>gdb</a:t>
            </a:r>
            <a:r>
              <a:rPr lang="en-US" dirty="0">
                <a:latin typeface="Courier New" charset="0"/>
              </a:rPr>
              <a:t> code-examples</a:t>
            </a:r>
          </a:p>
          <a:p>
            <a:pPr lvl="1" eaLnBrk="1" hangingPunct="1">
              <a:buFont typeface="Wingdings" charset="2"/>
              <a:buNone/>
              <a:defRPr/>
            </a:pPr>
            <a:r>
              <a:rPr lang="en-US" dirty="0">
                <a:latin typeface="Courier New" charset="0"/>
              </a:rPr>
              <a:t>(</a:t>
            </a:r>
            <a:r>
              <a:rPr lang="en-US" dirty="0" err="1">
                <a:latin typeface="Courier New" charset="0"/>
              </a:rPr>
              <a:t>gdb</a:t>
            </a:r>
            <a:r>
              <a:rPr lang="en-US" dirty="0">
                <a:latin typeface="Courier New" charset="0"/>
              </a:rPr>
              <a:t>) x/6xw </a:t>
            </a:r>
            <a:r>
              <a:rPr lang="en-US" dirty="0">
                <a:solidFill>
                  <a:srgbClr val="FF1A1A"/>
                </a:solidFill>
                <a:latin typeface="Courier New" charset="0"/>
              </a:rPr>
              <a:t>0x8048bc0</a:t>
            </a:r>
          </a:p>
          <a:p>
            <a:pPr lvl="2" eaLnBrk="1" hangingPunct="1">
              <a:buFont typeface="Wingdings" charset="2"/>
              <a:buChar char="l"/>
              <a:defRPr/>
            </a:pPr>
            <a:r>
              <a:rPr lang="en-US" sz="1800" dirty="0"/>
              <a:t>E</a:t>
            </a:r>
            <a:r>
              <a:rPr lang="en-US" sz="1800" i="1" u="sng" dirty="0"/>
              <a:t>x</a:t>
            </a:r>
            <a:r>
              <a:rPr lang="en-US" sz="1800" dirty="0"/>
              <a:t>amine </a:t>
            </a:r>
            <a:r>
              <a:rPr lang="en-US" sz="1800" u="sng" dirty="0"/>
              <a:t>6</a:t>
            </a:r>
            <a:r>
              <a:rPr lang="en-US" sz="1800" dirty="0"/>
              <a:t> he</a:t>
            </a:r>
            <a:r>
              <a:rPr lang="en-US" sz="1800" i="1" u="sng" dirty="0"/>
              <a:t>x</a:t>
            </a:r>
            <a:r>
              <a:rPr lang="en-US" sz="1800" dirty="0"/>
              <a:t>adecimal format “</a:t>
            </a:r>
            <a:r>
              <a:rPr lang="en-US" sz="1800" i="1" u="sng" dirty="0"/>
              <a:t>w</a:t>
            </a:r>
            <a:r>
              <a:rPr lang="en-US" sz="1800" dirty="0"/>
              <a:t>ords” (4-bytes each)</a:t>
            </a:r>
          </a:p>
          <a:p>
            <a:pPr lvl="2" eaLnBrk="1" hangingPunct="1">
              <a:buFont typeface="Wingdings" charset="2"/>
              <a:buChar char="l"/>
              <a:defRPr/>
            </a:pPr>
            <a:r>
              <a:rPr lang="en-US" sz="1800" dirty="0"/>
              <a:t>Use command “</a:t>
            </a:r>
            <a:r>
              <a:rPr lang="en-US" sz="1800" dirty="0">
                <a:latin typeface="Courier New" charset="0"/>
              </a:rPr>
              <a:t>help </a:t>
            </a:r>
            <a:r>
              <a:rPr lang="en-US" sz="1800" dirty="0" err="1">
                <a:latin typeface="Courier New" charset="0"/>
              </a:rPr>
              <a:t>x</a:t>
            </a:r>
            <a:r>
              <a:rPr lang="en-US" sz="1800" dirty="0"/>
              <a:t>” to get format documentation</a:t>
            </a:r>
          </a:p>
          <a:p>
            <a:pPr lvl="2" eaLnBrk="1" hangingPunct="1">
              <a:buFont typeface="Wingdings" charset="2"/>
              <a:buChar char="l"/>
              <a:defRPr/>
            </a:pPr>
            <a:endParaRPr lang="en-US" sz="1800" dirty="0">
              <a:latin typeface="Courier New" charset="0"/>
            </a:endParaRPr>
          </a:p>
          <a:p>
            <a:pPr lvl="1" eaLnBrk="1" hangingPunct="1">
              <a:buFont typeface="Wingdings" charset="2"/>
              <a:buNone/>
              <a:defRPr/>
            </a:pPr>
            <a:r>
              <a:rPr lang="en-US" dirty="0">
                <a:solidFill>
                  <a:srgbClr val="FF1A1A"/>
                </a:solidFill>
                <a:latin typeface="Courier New" charset="0"/>
              </a:rPr>
              <a:t>0x8048bc0</a:t>
            </a:r>
            <a:r>
              <a:rPr lang="en-US" dirty="0">
                <a:latin typeface="Courier New" charset="0"/>
              </a:rPr>
              <a:t> &lt;_fini+32&gt;: </a:t>
            </a:r>
          </a:p>
          <a:p>
            <a:pPr lvl="1" eaLnBrk="1" hangingPunct="1">
              <a:buFont typeface="Wingdings" charset="2"/>
              <a:buNone/>
              <a:defRPr/>
            </a:pPr>
            <a:r>
              <a:rPr lang="en-US" dirty="0">
                <a:latin typeface="Courier New" charset="0"/>
              </a:rPr>
              <a:t>  0x08048730 </a:t>
            </a:r>
          </a:p>
          <a:p>
            <a:pPr lvl="1" eaLnBrk="1" hangingPunct="1">
              <a:buFont typeface="Wingdings" charset="2"/>
              <a:buNone/>
              <a:defRPr/>
            </a:pPr>
            <a:r>
              <a:rPr lang="en-US" dirty="0">
                <a:latin typeface="Courier New" charset="0"/>
              </a:rPr>
              <a:t>  0x08048737  </a:t>
            </a:r>
          </a:p>
          <a:p>
            <a:pPr lvl="1" eaLnBrk="1" hangingPunct="1">
              <a:buFont typeface="Wingdings" charset="2"/>
              <a:buNone/>
              <a:defRPr/>
            </a:pPr>
            <a:r>
              <a:rPr lang="en-US" dirty="0">
                <a:latin typeface="Courier New" charset="0"/>
              </a:rPr>
              <a:t>  0x08048740  </a:t>
            </a:r>
          </a:p>
          <a:p>
            <a:pPr lvl="1" eaLnBrk="1" hangingPunct="1">
              <a:buFont typeface="Wingdings" charset="2"/>
              <a:buNone/>
              <a:defRPr/>
            </a:pPr>
            <a:r>
              <a:rPr lang="en-US" dirty="0">
                <a:latin typeface="Courier New" charset="0"/>
              </a:rPr>
              <a:t>  0x08048747</a:t>
            </a:r>
          </a:p>
          <a:p>
            <a:pPr lvl="1" eaLnBrk="1" hangingPunct="1">
              <a:buFont typeface="Wingdings" charset="2"/>
              <a:buNone/>
              <a:defRPr/>
            </a:pPr>
            <a:r>
              <a:rPr lang="en-US" dirty="0">
                <a:latin typeface="Courier New" charset="0"/>
              </a:rPr>
              <a:t>  0x08048750 </a:t>
            </a:r>
          </a:p>
          <a:p>
            <a:pPr lvl="1" eaLnBrk="1" hangingPunct="1">
              <a:buFont typeface="Wingdings" charset="2"/>
              <a:buNone/>
              <a:defRPr/>
            </a:pPr>
            <a:r>
              <a:rPr lang="en-US" dirty="0">
                <a:latin typeface="Courier New" charset="0"/>
              </a:rPr>
              <a:t>  0x08048757</a:t>
            </a:r>
          </a:p>
        </p:txBody>
      </p:sp>
      <p:grpSp>
        <p:nvGrpSpPr>
          <p:cNvPr id="2" name="Group 5"/>
          <p:cNvGrpSpPr>
            <a:grpSpLocks/>
          </p:cNvGrpSpPr>
          <p:nvPr/>
        </p:nvGrpSpPr>
        <p:grpSpPr bwMode="auto">
          <a:xfrm>
            <a:off x="3276600" y="4191000"/>
            <a:ext cx="5589588" cy="2133600"/>
            <a:chOff x="3276600" y="4191000"/>
            <a:chExt cx="5588962" cy="2133600"/>
          </a:xfrm>
        </p:grpSpPr>
        <p:sp>
          <p:nvSpPr>
            <p:cNvPr id="29700" name="Right Brace 3"/>
            <p:cNvSpPr>
              <a:spLocks/>
            </p:cNvSpPr>
            <p:nvPr/>
          </p:nvSpPr>
          <p:spPr bwMode="auto">
            <a:xfrm>
              <a:off x="3276600" y="4191000"/>
              <a:ext cx="533400" cy="2133600"/>
            </a:xfrm>
            <a:prstGeom prst="righ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sz="1800">
                <a:solidFill>
                  <a:srgbClr val="000066"/>
                </a:solidFill>
              </a:endParaRPr>
            </a:p>
          </p:txBody>
        </p:sp>
        <p:sp>
          <p:nvSpPr>
            <p:cNvPr id="29701" name="TextBox 4"/>
            <p:cNvSpPr txBox="1">
              <a:spLocks noChangeArrowheads="1"/>
            </p:cNvSpPr>
            <p:nvPr/>
          </p:nvSpPr>
          <p:spPr bwMode="auto">
            <a:xfrm>
              <a:off x="4038600" y="5029200"/>
              <a:ext cx="4826962" cy="84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a:solidFill>
                    <a:srgbClr val="000066"/>
                  </a:solidFill>
                </a:rPr>
                <a:t>These are memory address pointers/jump</a:t>
              </a:r>
            </a:p>
            <a:p>
              <a:pPr algn="l"/>
              <a:r>
                <a:rPr lang="en-US" sz="1800">
                  <a:solidFill>
                    <a:srgbClr val="000066"/>
                  </a:solidFill>
                </a:rPr>
                <a:t>targets to the code blocks for the different</a:t>
              </a:r>
            </a:p>
            <a:p>
              <a:pPr algn="l"/>
              <a:r>
                <a:rPr lang="en-US" sz="1800">
                  <a:solidFill>
                    <a:srgbClr val="000066"/>
                  </a:solidFill>
                </a:rPr>
                <a:t>cases of the switch() statement</a:t>
              </a:r>
            </a:p>
          </p:txBody>
        </p:sp>
      </p:grpSp>
    </p:spTree>
    <p:extLst>
      <p:ext uri="{BB962C8B-B14F-4D97-AF65-F5344CB8AC3E}">
        <p14:creationId xmlns:p14="http://schemas.microsoft.com/office/powerpoint/2010/main" val="3641335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381000" y="152400"/>
            <a:ext cx="8051800" cy="573088"/>
          </a:xfrm>
        </p:spPr>
        <p:txBody>
          <a:bodyPr/>
          <a:lstStyle/>
          <a:p>
            <a:pPr eaLnBrk="1" hangingPunct="1">
              <a:defRPr/>
            </a:pPr>
            <a:r>
              <a:rPr lang="en-US"/>
              <a:t>Extracting Jump Table from Binary</a:t>
            </a:r>
          </a:p>
        </p:txBody>
      </p:sp>
      <p:sp>
        <p:nvSpPr>
          <p:cNvPr id="218115" name="Rectangle 3"/>
          <p:cNvSpPr>
            <a:spLocks noGrp="1" noChangeArrowheads="1"/>
          </p:cNvSpPr>
          <p:nvPr>
            <p:ph type="body" idx="1"/>
          </p:nvPr>
        </p:nvSpPr>
        <p:spPr>
          <a:xfrm>
            <a:off x="444500" y="838200"/>
            <a:ext cx="8394700" cy="5486400"/>
          </a:xfrm>
        </p:spPr>
        <p:txBody>
          <a:bodyPr/>
          <a:lstStyle/>
          <a:p>
            <a:pPr eaLnBrk="1" hangingPunct="1">
              <a:buFont typeface="Wingdings" charset="2"/>
              <a:buNone/>
              <a:defRPr/>
            </a:pPr>
            <a:r>
              <a:rPr lang="en-US"/>
              <a:t>Jump Table Stored in Read Only Data Segment (.rodata)</a:t>
            </a:r>
          </a:p>
          <a:p>
            <a:pPr lvl="1" eaLnBrk="1" hangingPunct="1">
              <a:buFont typeface="Wingdings" charset="2"/>
              <a:buChar char="n"/>
              <a:defRPr/>
            </a:pPr>
            <a:r>
              <a:rPr lang="en-US"/>
              <a:t>Various fixed values needed by your code</a:t>
            </a:r>
          </a:p>
          <a:p>
            <a:pPr eaLnBrk="1" hangingPunct="1">
              <a:buFont typeface="Wingdings" charset="2"/>
              <a:buNone/>
              <a:defRPr/>
            </a:pPr>
            <a:r>
              <a:rPr lang="en-US"/>
              <a:t>Can examine with objdump</a:t>
            </a:r>
          </a:p>
          <a:p>
            <a:pPr lvl="1" eaLnBrk="1" hangingPunct="1">
              <a:buFont typeface="Wingdings" charset="2"/>
              <a:buNone/>
              <a:defRPr/>
            </a:pPr>
            <a:r>
              <a:rPr lang="en-US">
                <a:latin typeface="Courier New" charset="0"/>
              </a:rPr>
              <a:t>objdump code-examples –s –-section=.rodata</a:t>
            </a:r>
          </a:p>
          <a:p>
            <a:pPr lvl="1" eaLnBrk="1" hangingPunct="1">
              <a:buFont typeface="Wingdings" charset="2"/>
              <a:buChar char="n"/>
              <a:defRPr/>
            </a:pPr>
            <a:r>
              <a:rPr lang="en-US"/>
              <a:t>Show everything in indicated segment.</a:t>
            </a:r>
          </a:p>
          <a:p>
            <a:pPr eaLnBrk="1" hangingPunct="1">
              <a:buFont typeface="Wingdings" charset="2"/>
              <a:buNone/>
              <a:defRPr/>
            </a:pPr>
            <a:r>
              <a:rPr lang="en-US"/>
              <a:t>Hard to read</a:t>
            </a:r>
          </a:p>
          <a:p>
            <a:pPr lvl="1" eaLnBrk="1" hangingPunct="1">
              <a:buFont typeface="Wingdings" charset="2"/>
              <a:buChar char="n"/>
              <a:defRPr/>
            </a:pPr>
            <a:r>
              <a:rPr lang="en-US"/>
              <a:t>Jump table entries shown with reversed byte ordering</a:t>
            </a:r>
          </a:p>
          <a:p>
            <a:pPr lvl="1" eaLnBrk="1" hangingPunct="1">
              <a:buFont typeface="Wingdings" charset="2"/>
              <a:buChar char="n"/>
              <a:defRPr/>
            </a:pPr>
            <a:endParaRPr lang="en-US"/>
          </a:p>
          <a:p>
            <a:pPr lvl="1" eaLnBrk="1" hangingPunct="1">
              <a:buFont typeface="Wingdings" charset="2"/>
              <a:buChar char="n"/>
              <a:defRPr/>
            </a:pPr>
            <a:endParaRPr lang="en-US"/>
          </a:p>
          <a:p>
            <a:pPr lvl="1" eaLnBrk="1" hangingPunct="1">
              <a:buFont typeface="Wingdings" charset="2"/>
              <a:buChar char="n"/>
              <a:defRPr/>
            </a:pPr>
            <a:endParaRPr lang="en-US"/>
          </a:p>
          <a:p>
            <a:pPr lvl="1" eaLnBrk="1" hangingPunct="1">
              <a:buFont typeface="Wingdings" charset="2"/>
              <a:buChar char="n"/>
              <a:defRPr/>
            </a:pPr>
            <a:endParaRPr lang="en-US"/>
          </a:p>
          <a:p>
            <a:pPr lvl="1" eaLnBrk="1" hangingPunct="1">
              <a:buFont typeface="Wingdings" charset="2"/>
              <a:buChar char="n"/>
              <a:defRPr/>
            </a:pPr>
            <a:endParaRPr lang="en-US"/>
          </a:p>
          <a:p>
            <a:pPr lvl="1" eaLnBrk="1" hangingPunct="1">
              <a:buFont typeface="Wingdings" charset="2"/>
              <a:buChar char="n"/>
              <a:defRPr/>
            </a:pPr>
            <a:r>
              <a:rPr lang="en-US"/>
              <a:t>E.g., </a:t>
            </a:r>
            <a:r>
              <a:rPr lang="en-US" sz="2400">
                <a:latin typeface="Courier New" charset="0"/>
              </a:rPr>
              <a:t>30870408</a:t>
            </a:r>
            <a:r>
              <a:rPr lang="en-US" sz="2400"/>
              <a:t> really means </a:t>
            </a:r>
            <a:r>
              <a:rPr lang="en-US" sz="2400">
                <a:latin typeface="Courier New" charset="0"/>
              </a:rPr>
              <a:t>0x08048730</a:t>
            </a:r>
          </a:p>
        </p:txBody>
      </p:sp>
      <p:sp>
        <p:nvSpPr>
          <p:cNvPr id="30723" name="Rectangle 4"/>
          <p:cNvSpPr>
            <a:spLocks noChangeArrowheads="1"/>
          </p:cNvSpPr>
          <p:nvPr/>
        </p:nvSpPr>
        <p:spPr bwMode="auto">
          <a:xfrm>
            <a:off x="76200" y="3962400"/>
            <a:ext cx="8839200" cy="1474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1257300" algn="l"/>
                <a:tab pos="3086100" algn="l"/>
              </a:tabLst>
            </a:pPr>
            <a:r>
              <a:rPr lang="en-US" sz="1800">
                <a:solidFill>
                  <a:srgbClr val="000066"/>
                </a:solidFill>
                <a:latin typeface="Courier New" charset="0"/>
              </a:rPr>
              <a:t>Contents of section .rodata:</a:t>
            </a:r>
          </a:p>
          <a:p>
            <a:pPr algn="l">
              <a:lnSpc>
                <a:spcPct val="100000"/>
              </a:lnSpc>
              <a:tabLst>
                <a:tab pos="1257300" algn="l"/>
                <a:tab pos="3086100" algn="l"/>
              </a:tabLst>
            </a:pPr>
            <a:r>
              <a:rPr lang="en-US" sz="1800">
                <a:solidFill>
                  <a:srgbClr val="000066"/>
                </a:solidFill>
                <a:latin typeface="Courier New" charset="0"/>
              </a:rPr>
              <a:t> </a:t>
            </a:r>
            <a:r>
              <a:rPr lang="en-US" sz="1800">
                <a:solidFill>
                  <a:srgbClr val="FF1A1A"/>
                </a:solidFill>
                <a:latin typeface="Courier New" charset="0"/>
              </a:rPr>
              <a:t>8048bc0</a:t>
            </a:r>
            <a:r>
              <a:rPr lang="en-US" sz="1800">
                <a:solidFill>
                  <a:srgbClr val="000066"/>
                </a:solidFill>
                <a:latin typeface="Courier New" charset="0"/>
              </a:rPr>
              <a:t> </a:t>
            </a:r>
            <a:r>
              <a:rPr lang="en-US" sz="1800" i="1" u="sng">
                <a:solidFill>
                  <a:srgbClr val="000066"/>
                </a:solidFill>
                <a:latin typeface="Courier New" charset="0"/>
              </a:rPr>
              <a:t>30870408</a:t>
            </a:r>
            <a:r>
              <a:rPr lang="en-US" sz="1800" i="1">
                <a:solidFill>
                  <a:srgbClr val="000066"/>
                </a:solidFill>
                <a:latin typeface="Courier New" charset="0"/>
              </a:rPr>
              <a:t> </a:t>
            </a:r>
            <a:r>
              <a:rPr lang="en-US" sz="1800" i="1" u="sng">
                <a:solidFill>
                  <a:srgbClr val="000066"/>
                </a:solidFill>
                <a:latin typeface="Courier New" charset="0"/>
              </a:rPr>
              <a:t>37870408</a:t>
            </a:r>
            <a:r>
              <a:rPr lang="en-US" sz="1800" i="1">
                <a:solidFill>
                  <a:srgbClr val="000066"/>
                </a:solidFill>
                <a:latin typeface="Courier New" charset="0"/>
              </a:rPr>
              <a:t> </a:t>
            </a:r>
            <a:r>
              <a:rPr lang="en-US" sz="1800" i="1" u="sng">
                <a:solidFill>
                  <a:srgbClr val="000066"/>
                </a:solidFill>
                <a:latin typeface="Courier New" charset="0"/>
              </a:rPr>
              <a:t>40870408</a:t>
            </a:r>
            <a:r>
              <a:rPr lang="en-US" sz="1800" i="1">
                <a:solidFill>
                  <a:srgbClr val="000066"/>
                </a:solidFill>
                <a:latin typeface="Courier New" charset="0"/>
              </a:rPr>
              <a:t> </a:t>
            </a:r>
            <a:r>
              <a:rPr lang="en-US" sz="1800" i="1" u="sng">
                <a:solidFill>
                  <a:srgbClr val="000066"/>
                </a:solidFill>
                <a:latin typeface="Courier New" charset="0"/>
              </a:rPr>
              <a:t>47870408</a:t>
            </a:r>
            <a:r>
              <a:rPr lang="en-US" sz="1800">
                <a:solidFill>
                  <a:srgbClr val="000066"/>
                </a:solidFill>
                <a:latin typeface="Courier New" charset="0"/>
              </a:rPr>
              <a:t>  0...7...@...G...</a:t>
            </a:r>
          </a:p>
          <a:p>
            <a:pPr algn="l">
              <a:lnSpc>
                <a:spcPct val="100000"/>
              </a:lnSpc>
              <a:tabLst>
                <a:tab pos="1257300" algn="l"/>
                <a:tab pos="3086100" algn="l"/>
              </a:tabLst>
            </a:pPr>
            <a:r>
              <a:rPr lang="en-US" sz="1800">
                <a:solidFill>
                  <a:srgbClr val="000066"/>
                </a:solidFill>
                <a:latin typeface="Courier New" charset="0"/>
              </a:rPr>
              <a:t> 8048bd0 </a:t>
            </a:r>
            <a:r>
              <a:rPr lang="en-US" sz="1800" i="1" u="sng">
                <a:solidFill>
                  <a:srgbClr val="000066"/>
                </a:solidFill>
                <a:latin typeface="Courier New" charset="0"/>
              </a:rPr>
              <a:t>50870408</a:t>
            </a:r>
            <a:r>
              <a:rPr lang="en-US" sz="1800" i="1">
                <a:solidFill>
                  <a:srgbClr val="000066"/>
                </a:solidFill>
                <a:latin typeface="Courier New" charset="0"/>
              </a:rPr>
              <a:t> </a:t>
            </a:r>
            <a:r>
              <a:rPr lang="en-US" sz="1800" i="1" u="sng">
                <a:solidFill>
                  <a:srgbClr val="000066"/>
                </a:solidFill>
                <a:latin typeface="Courier New" charset="0"/>
              </a:rPr>
              <a:t>57870408</a:t>
            </a:r>
            <a:r>
              <a:rPr lang="en-US" sz="1800">
                <a:solidFill>
                  <a:srgbClr val="000066"/>
                </a:solidFill>
                <a:latin typeface="Courier New" charset="0"/>
              </a:rPr>
              <a:t> 46616374 28256429  P...W...Fact(%d)</a:t>
            </a:r>
          </a:p>
          <a:p>
            <a:pPr algn="l">
              <a:lnSpc>
                <a:spcPct val="100000"/>
              </a:lnSpc>
              <a:tabLst>
                <a:tab pos="1257300" algn="l"/>
                <a:tab pos="3086100" algn="l"/>
              </a:tabLst>
            </a:pPr>
            <a:r>
              <a:rPr lang="en-US" sz="1800">
                <a:solidFill>
                  <a:srgbClr val="000066"/>
                </a:solidFill>
                <a:latin typeface="Courier New" charset="0"/>
              </a:rPr>
              <a:t> 8048be0 203d2025 6c640a00 43686172 203d2025   = %ld..Char = %</a:t>
            </a:r>
          </a:p>
          <a:p>
            <a:pPr algn="l">
              <a:lnSpc>
                <a:spcPct val="100000"/>
              </a:lnSpc>
              <a:tabLst>
                <a:tab pos="1257300" algn="l"/>
                <a:tab pos="3086100" algn="l"/>
              </a:tabLst>
            </a:pPr>
            <a:r>
              <a:rPr lang="en-US" sz="1800">
                <a:solidFill>
                  <a:srgbClr val="000066"/>
                </a:solidFill>
                <a:latin typeface="Courier New" charset="0"/>
              </a:rPr>
              <a:t> …</a:t>
            </a:r>
          </a:p>
        </p:txBody>
      </p:sp>
    </p:spTree>
    <p:extLst>
      <p:ext uri="{BB962C8B-B14F-4D97-AF65-F5344CB8AC3E}">
        <p14:creationId xmlns:p14="http://schemas.microsoft.com/office/powerpoint/2010/main" val="3954479268"/>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28600" y="152400"/>
            <a:ext cx="6832600" cy="573088"/>
          </a:xfrm>
        </p:spPr>
        <p:txBody>
          <a:bodyPr/>
          <a:lstStyle/>
          <a:p>
            <a:pPr eaLnBrk="1" hangingPunct="1">
              <a:defRPr/>
            </a:pPr>
            <a:r>
              <a:rPr lang="en-US"/>
              <a:t>Disassembled Targets</a:t>
            </a:r>
          </a:p>
        </p:txBody>
      </p:sp>
      <p:sp>
        <p:nvSpPr>
          <p:cNvPr id="31746" name="Rectangle 3"/>
          <p:cNvSpPr>
            <a:spLocks noGrp="1" noChangeArrowheads="1"/>
          </p:cNvSpPr>
          <p:nvPr>
            <p:ph type="body" idx="1"/>
          </p:nvPr>
        </p:nvSpPr>
        <p:spPr>
          <a:xfrm>
            <a:off x="290513" y="5181600"/>
            <a:ext cx="8307387" cy="1263650"/>
          </a:xfrm>
        </p:spPr>
        <p:txBody>
          <a:bodyPr/>
          <a:lstStyle/>
          <a:p>
            <a:pPr lvl="1" eaLnBrk="1" hangingPunct="1"/>
            <a:r>
              <a:rPr lang="en-US">
                <a:latin typeface="Helvetica" charset="0"/>
                <a:ea typeface="ＭＳ Ｐゴシック" charset="0"/>
              </a:rPr>
              <a:t> </a:t>
            </a:r>
            <a:r>
              <a:rPr lang="en-US">
                <a:latin typeface="Courier New" charset="0"/>
                <a:ea typeface="ＭＳ Ｐゴシック" charset="0"/>
              </a:rPr>
              <a:t>movl %esi,%esi</a:t>
            </a:r>
            <a:r>
              <a:rPr lang="en-US">
                <a:latin typeface="Helvetica" charset="0"/>
                <a:ea typeface="ＭＳ Ｐゴシック" charset="0"/>
              </a:rPr>
              <a:t> does nothing</a:t>
            </a:r>
          </a:p>
          <a:p>
            <a:pPr lvl="1" eaLnBrk="1" hangingPunct="1"/>
            <a:r>
              <a:rPr lang="en-US">
                <a:latin typeface="Helvetica" charset="0"/>
                <a:ea typeface="ＭＳ Ｐゴシック" charset="0"/>
              </a:rPr>
              <a:t>Inserted to align instructions for better cache performance</a:t>
            </a:r>
          </a:p>
        </p:txBody>
      </p:sp>
      <p:sp>
        <p:nvSpPr>
          <p:cNvPr id="31747" name="Rectangle 4"/>
          <p:cNvSpPr>
            <a:spLocks noChangeArrowheads="1"/>
          </p:cNvSpPr>
          <p:nvPr/>
        </p:nvSpPr>
        <p:spPr bwMode="auto">
          <a:xfrm>
            <a:off x="76200" y="1219200"/>
            <a:ext cx="8915400" cy="3671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1257300" algn="l"/>
                <a:tab pos="3492500" algn="l"/>
                <a:tab pos="5664200" algn="l"/>
              </a:tabLst>
            </a:pPr>
            <a:r>
              <a:rPr lang="en-US" sz="1800">
                <a:solidFill>
                  <a:srgbClr val="000066"/>
                </a:solidFill>
                <a:latin typeface="Courier New" charset="0"/>
              </a:rPr>
              <a:t> 8048730:	b8 2b 00 00 00 	movl   $0x2b,%eax      </a:t>
            </a:r>
            <a:r>
              <a:rPr lang="en-US" sz="1800">
                <a:solidFill>
                  <a:srgbClr val="FF1A1A"/>
                </a:solidFill>
                <a:latin typeface="Courier New" charset="0"/>
              </a:rPr>
              <a:t>#</a:t>
            </a:r>
            <a:r>
              <a:rPr lang="ja-JP" altLang="en-US" sz="1800">
                <a:solidFill>
                  <a:srgbClr val="FF1A1A"/>
                </a:solidFill>
                <a:latin typeface="Courier New" charset="0"/>
              </a:rPr>
              <a:t>‘</a:t>
            </a:r>
            <a:r>
              <a:rPr lang="en-US" altLang="ja-JP" sz="1800">
                <a:solidFill>
                  <a:srgbClr val="FF1A1A"/>
                </a:solidFill>
                <a:latin typeface="Courier New" charset="0"/>
              </a:rPr>
              <a:t>+</a:t>
            </a:r>
            <a:r>
              <a:rPr lang="ja-JP" altLang="en-US" sz="1800">
                <a:solidFill>
                  <a:srgbClr val="FF1A1A"/>
                </a:solidFill>
                <a:latin typeface="Courier New" charset="0"/>
              </a:rPr>
              <a:t>’</a:t>
            </a:r>
            <a:endParaRPr lang="en-US" altLang="ja-JP" sz="1800">
              <a:solidFill>
                <a:srgbClr val="FF1A1A"/>
              </a:solidFill>
              <a:latin typeface="Courier New" charset="0"/>
            </a:endParaRPr>
          </a:p>
          <a:p>
            <a:pPr algn="l">
              <a:lnSpc>
                <a:spcPct val="100000"/>
              </a:lnSpc>
              <a:tabLst>
                <a:tab pos="1257300" algn="l"/>
                <a:tab pos="3492500" algn="l"/>
                <a:tab pos="5664200" algn="l"/>
              </a:tabLst>
            </a:pPr>
            <a:r>
              <a:rPr lang="en-US" sz="1800">
                <a:solidFill>
                  <a:srgbClr val="000066"/>
                </a:solidFill>
                <a:latin typeface="Courier New" charset="0"/>
              </a:rPr>
              <a:t> 8048735:	eb 25          	jmp    804875c &lt;unparse_symbol+0x44&gt;</a:t>
            </a:r>
          </a:p>
          <a:p>
            <a:pPr algn="l">
              <a:lnSpc>
                <a:spcPct val="100000"/>
              </a:lnSpc>
              <a:tabLst>
                <a:tab pos="1257300" algn="l"/>
                <a:tab pos="3492500" algn="l"/>
                <a:tab pos="5664200" algn="l"/>
              </a:tabLst>
            </a:pPr>
            <a:r>
              <a:rPr lang="en-US" sz="1800">
                <a:solidFill>
                  <a:srgbClr val="000066"/>
                </a:solidFill>
                <a:latin typeface="Courier New" charset="0"/>
              </a:rPr>
              <a:t> 8048737:	b8 2a 00 00 00 	movl   $0x2a,%eax      </a:t>
            </a:r>
            <a:r>
              <a:rPr lang="en-US" sz="1800">
                <a:solidFill>
                  <a:srgbClr val="FF1A1A"/>
                </a:solidFill>
                <a:latin typeface="Courier New" charset="0"/>
              </a:rPr>
              <a:t>#</a:t>
            </a:r>
            <a:r>
              <a:rPr lang="ja-JP" altLang="en-US" sz="1800">
                <a:solidFill>
                  <a:srgbClr val="FF1A1A"/>
                </a:solidFill>
                <a:latin typeface="Courier New" charset="0"/>
              </a:rPr>
              <a:t>‘</a:t>
            </a:r>
            <a:r>
              <a:rPr lang="en-US" altLang="ja-JP" sz="1800">
                <a:solidFill>
                  <a:srgbClr val="FF1A1A"/>
                </a:solidFill>
                <a:latin typeface="Courier New" charset="0"/>
              </a:rPr>
              <a:t>*</a:t>
            </a:r>
            <a:r>
              <a:rPr lang="ja-JP" altLang="en-US" sz="1800">
                <a:solidFill>
                  <a:srgbClr val="FF1A1A"/>
                </a:solidFill>
                <a:latin typeface="Courier New" charset="0"/>
              </a:rPr>
              <a:t>’</a:t>
            </a:r>
            <a:endParaRPr lang="en-US" altLang="ja-JP" sz="1800">
              <a:solidFill>
                <a:srgbClr val="FF1A1A"/>
              </a:solidFill>
              <a:latin typeface="Courier New" charset="0"/>
            </a:endParaRPr>
          </a:p>
          <a:p>
            <a:pPr algn="l">
              <a:lnSpc>
                <a:spcPct val="100000"/>
              </a:lnSpc>
              <a:tabLst>
                <a:tab pos="1257300" algn="l"/>
                <a:tab pos="3492500" algn="l"/>
                <a:tab pos="5664200" algn="l"/>
              </a:tabLst>
            </a:pPr>
            <a:r>
              <a:rPr lang="en-US" sz="1800">
                <a:solidFill>
                  <a:srgbClr val="000066"/>
                </a:solidFill>
                <a:latin typeface="Courier New" charset="0"/>
              </a:rPr>
              <a:t> 804873c:	eb 1e          	jmp    804875c &lt;unparse_symbol+0x44&gt;</a:t>
            </a:r>
          </a:p>
          <a:p>
            <a:pPr algn="l">
              <a:lnSpc>
                <a:spcPct val="100000"/>
              </a:lnSpc>
              <a:tabLst>
                <a:tab pos="1257300" algn="l"/>
                <a:tab pos="3492500" algn="l"/>
                <a:tab pos="5664200" algn="l"/>
              </a:tabLst>
            </a:pPr>
            <a:r>
              <a:rPr lang="en-US" sz="1800">
                <a:solidFill>
                  <a:srgbClr val="000066"/>
                </a:solidFill>
                <a:latin typeface="Courier New" charset="0"/>
              </a:rPr>
              <a:t> </a:t>
            </a:r>
            <a:r>
              <a:rPr lang="en-US" sz="1800" i="1">
                <a:solidFill>
                  <a:srgbClr val="000066"/>
                </a:solidFill>
                <a:latin typeface="Courier New" charset="0"/>
              </a:rPr>
              <a:t>804873e:	89 f6          	movl   %esi,%esi</a:t>
            </a:r>
          </a:p>
          <a:p>
            <a:pPr algn="l">
              <a:lnSpc>
                <a:spcPct val="100000"/>
              </a:lnSpc>
              <a:tabLst>
                <a:tab pos="1257300" algn="l"/>
                <a:tab pos="3492500" algn="l"/>
                <a:tab pos="5664200" algn="l"/>
              </a:tabLst>
            </a:pPr>
            <a:r>
              <a:rPr lang="en-US" sz="1800">
                <a:solidFill>
                  <a:srgbClr val="000066"/>
                </a:solidFill>
                <a:latin typeface="Courier New" charset="0"/>
              </a:rPr>
              <a:t> 8048740:	b8 2d 00 00 00 	movl   $0x2d,%eax      </a:t>
            </a:r>
            <a:r>
              <a:rPr lang="en-US" sz="1800">
                <a:solidFill>
                  <a:srgbClr val="FF1A1A"/>
                </a:solidFill>
                <a:latin typeface="Courier New" charset="0"/>
              </a:rPr>
              <a:t>#</a:t>
            </a:r>
            <a:r>
              <a:rPr lang="ja-JP" altLang="en-US" sz="1800">
                <a:solidFill>
                  <a:srgbClr val="FF1A1A"/>
                </a:solidFill>
                <a:latin typeface="Courier New" charset="0"/>
              </a:rPr>
              <a:t>‘</a:t>
            </a:r>
            <a:r>
              <a:rPr lang="en-US" altLang="ja-JP" sz="1800">
                <a:solidFill>
                  <a:srgbClr val="FF1A1A"/>
                </a:solidFill>
                <a:latin typeface="Courier New" charset="0"/>
              </a:rPr>
              <a:t>-</a:t>
            </a:r>
            <a:r>
              <a:rPr lang="ja-JP" altLang="en-US" sz="1800">
                <a:solidFill>
                  <a:srgbClr val="FF1A1A"/>
                </a:solidFill>
                <a:latin typeface="Courier New" charset="0"/>
              </a:rPr>
              <a:t>’</a:t>
            </a:r>
            <a:endParaRPr lang="en-US" altLang="ja-JP" sz="1800">
              <a:solidFill>
                <a:srgbClr val="FF1A1A"/>
              </a:solidFill>
              <a:latin typeface="Courier New" charset="0"/>
            </a:endParaRPr>
          </a:p>
          <a:p>
            <a:pPr algn="l">
              <a:lnSpc>
                <a:spcPct val="100000"/>
              </a:lnSpc>
              <a:tabLst>
                <a:tab pos="1257300" algn="l"/>
                <a:tab pos="3492500" algn="l"/>
                <a:tab pos="5664200" algn="l"/>
              </a:tabLst>
            </a:pPr>
            <a:r>
              <a:rPr lang="en-US" sz="1800">
                <a:solidFill>
                  <a:srgbClr val="000066"/>
                </a:solidFill>
                <a:latin typeface="Courier New" charset="0"/>
              </a:rPr>
              <a:t> 8048745:	eb 15          	jmp    804875c &lt;unparse_symbol+0x44&gt;</a:t>
            </a:r>
          </a:p>
          <a:p>
            <a:pPr algn="l">
              <a:lnSpc>
                <a:spcPct val="100000"/>
              </a:lnSpc>
              <a:tabLst>
                <a:tab pos="1257300" algn="l"/>
                <a:tab pos="3492500" algn="l"/>
                <a:tab pos="5664200" algn="l"/>
              </a:tabLst>
            </a:pPr>
            <a:r>
              <a:rPr lang="en-US" sz="1800">
                <a:solidFill>
                  <a:srgbClr val="000066"/>
                </a:solidFill>
                <a:latin typeface="Courier New" charset="0"/>
              </a:rPr>
              <a:t> 8048747:	b8 2f 00 00 00 	movl   $0x2f,%eax      </a:t>
            </a:r>
            <a:r>
              <a:rPr lang="en-US" sz="1800">
                <a:solidFill>
                  <a:srgbClr val="FF1A1A"/>
                </a:solidFill>
                <a:latin typeface="Courier New" charset="0"/>
              </a:rPr>
              <a:t>#</a:t>
            </a:r>
            <a:r>
              <a:rPr lang="ja-JP" altLang="en-US" sz="1800">
                <a:solidFill>
                  <a:srgbClr val="FF1A1A"/>
                </a:solidFill>
                <a:latin typeface="Courier New" charset="0"/>
              </a:rPr>
              <a:t>’</a:t>
            </a:r>
            <a:r>
              <a:rPr lang="en-US" altLang="ja-JP" sz="1800">
                <a:solidFill>
                  <a:srgbClr val="FF1A1A"/>
                </a:solidFill>
                <a:latin typeface="Courier New" charset="0"/>
              </a:rPr>
              <a:t>/</a:t>
            </a:r>
            <a:r>
              <a:rPr lang="ja-JP" altLang="en-US" sz="1800">
                <a:solidFill>
                  <a:srgbClr val="FF1A1A"/>
                </a:solidFill>
                <a:latin typeface="Courier New" charset="0"/>
              </a:rPr>
              <a:t>’</a:t>
            </a:r>
            <a:endParaRPr lang="en-US" altLang="ja-JP" sz="1800">
              <a:solidFill>
                <a:srgbClr val="FF1A1A"/>
              </a:solidFill>
              <a:latin typeface="Courier New" charset="0"/>
            </a:endParaRPr>
          </a:p>
          <a:p>
            <a:pPr algn="l">
              <a:lnSpc>
                <a:spcPct val="100000"/>
              </a:lnSpc>
              <a:tabLst>
                <a:tab pos="1257300" algn="l"/>
                <a:tab pos="3492500" algn="l"/>
                <a:tab pos="5664200" algn="l"/>
              </a:tabLst>
            </a:pPr>
            <a:r>
              <a:rPr lang="en-US" sz="1800">
                <a:solidFill>
                  <a:srgbClr val="000066"/>
                </a:solidFill>
                <a:latin typeface="Courier New" charset="0"/>
              </a:rPr>
              <a:t> 804874c:	eb 0e          	jmp    804875c &lt;unparse_symbol+0x44&gt;</a:t>
            </a:r>
          </a:p>
          <a:p>
            <a:pPr algn="l">
              <a:lnSpc>
                <a:spcPct val="100000"/>
              </a:lnSpc>
              <a:tabLst>
                <a:tab pos="1257300" algn="l"/>
                <a:tab pos="3492500" algn="l"/>
                <a:tab pos="5664200" algn="l"/>
              </a:tabLst>
            </a:pPr>
            <a:r>
              <a:rPr lang="en-US" sz="1800">
                <a:solidFill>
                  <a:srgbClr val="000066"/>
                </a:solidFill>
                <a:latin typeface="Courier New" charset="0"/>
              </a:rPr>
              <a:t> </a:t>
            </a:r>
            <a:r>
              <a:rPr lang="en-US" sz="1800" i="1">
                <a:solidFill>
                  <a:srgbClr val="000066"/>
                </a:solidFill>
                <a:latin typeface="Courier New" charset="0"/>
              </a:rPr>
              <a:t>804874e:	89 f6          	movl   %esi,%esi</a:t>
            </a:r>
          </a:p>
          <a:p>
            <a:pPr algn="l">
              <a:lnSpc>
                <a:spcPct val="100000"/>
              </a:lnSpc>
              <a:tabLst>
                <a:tab pos="1257300" algn="l"/>
                <a:tab pos="3492500" algn="l"/>
                <a:tab pos="5664200" algn="l"/>
              </a:tabLst>
            </a:pPr>
            <a:r>
              <a:rPr lang="en-US" sz="1800">
                <a:solidFill>
                  <a:srgbClr val="000066"/>
                </a:solidFill>
                <a:latin typeface="Courier New" charset="0"/>
              </a:rPr>
              <a:t> 8048750:	b8 25 00 00 00 	movl   $0x25,%eax      </a:t>
            </a:r>
            <a:r>
              <a:rPr lang="en-US" sz="1800">
                <a:solidFill>
                  <a:srgbClr val="FF1A1A"/>
                </a:solidFill>
                <a:latin typeface="Courier New" charset="0"/>
              </a:rPr>
              <a:t>#</a:t>
            </a:r>
            <a:r>
              <a:rPr lang="ja-JP" altLang="en-US" sz="1800">
                <a:solidFill>
                  <a:srgbClr val="FF1A1A"/>
                </a:solidFill>
                <a:latin typeface="Courier New" charset="0"/>
              </a:rPr>
              <a:t>’</a:t>
            </a:r>
            <a:r>
              <a:rPr lang="en-US" altLang="ja-JP" sz="1800">
                <a:solidFill>
                  <a:srgbClr val="FF1A1A"/>
                </a:solidFill>
                <a:latin typeface="Courier New" charset="0"/>
              </a:rPr>
              <a:t>%</a:t>
            </a:r>
            <a:r>
              <a:rPr lang="ja-JP" altLang="en-US" sz="1800">
                <a:solidFill>
                  <a:srgbClr val="FF1A1A"/>
                </a:solidFill>
                <a:latin typeface="Courier New" charset="0"/>
              </a:rPr>
              <a:t>’</a:t>
            </a:r>
            <a:endParaRPr lang="en-US" altLang="ja-JP" sz="1800">
              <a:solidFill>
                <a:srgbClr val="FF1A1A"/>
              </a:solidFill>
              <a:latin typeface="Courier New" charset="0"/>
            </a:endParaRPr>
          </a:p>
          <a:p>
            <a:pPr algn="l">
              <a:lnSpc>
                <a:spcPct val="100000"/>
              </a:lnSpc>
              <a:tabLst>
                <a:tab pos="1257300" algn="l"/>
                <a:tab pos="3492500" algn="l"/>
                <a:tab pos="5664200" algn="l"/>
              </a:tabLst>
            </a:pPr>
            <a:r>
              <a:rPr lang="en-US" sz="1800">
                <a:solidFill>
                  <a:srgbClr val="000066"/>
                </a:solidFill>
                <a:latin typeface="Courier New" charset="0"/>
              </a:rPr>
              <a:t> 8048755:	eb 05          	jmp    804875c &lt;unparse_symbol+0x44&gt;</a:t>
            </a:r>
          </a:p>
          <a:p>
            <a:pPr algn="l">
              <a:lnSpc>
                <a:spcPct val="100000"/>
              </a:lnSpc>
              <a:tabLst>
                <a:tab pos="1257300" algn="l"/>
                <a:tab pos="3492500" algn="l"/>
                <a:tab pos="5664200" algn="l"/>
              </a:tabLst>
            </a:pPr>
            <a:r>
              <a:rPr lang="en-US" sz="1800">
                <a:solidFill>
                  <a:srgbClr val="000066"/>
                </a:solidFill>
                <a:latin typeface="Courier New" charset="0"/>
              </a:rPr>
              <a:t> 8048757:	b8 3f 00 00 00 	movl   $0x3f,%eax      </a:t>
            </a:r>
            <a:r>
              <a:rPr lang="en-US" sz="1800">
                <a:solidFill>
                  <a:srgbClr val="FF1A1A"/>
                </a:solidFill>
                <a:latin typeface="Courier New" charset="0"/>
              </a:rPr>
              <a:t>#</a:t>
            </a:r>
            <a:r>
              <a:rPr lang="ja-JP" altLang="en-US" sz="1800">
                <a:solidFill>
                  <a:srgbClr val="FF1A1A"/>
                </a:solidFill>
                <a:latin typeface="Courier New" charset="0"/>
              </a:rPr>
              <a:t>’</a:t>
            </a:r>
            <a:r>
              <a:rPr lang="en-US" altLang="ja-JP" sz="1800">
                <a:solidFill>
                  <a:srgbClr val="FF1A1A"/>
                </a:solidFill>
                <a:latin typeface="Courier New" charset="0"/>
              </a:rPr>
              <a:t>?</a:t>
            </a:r>
            <a:r>
              <a:rPr lang="ja-JP" altLang="en-US" sz="1800">
                <a:solidFill>
                  <a:srgbClr val="FF1A1A"/>
                </a:solidFill>
                <a:latin typeface="Courier New" charset="0"/>
              </a:rPr>
              <a:t>’</a:t>
            </a:r>
            <a:endParaRPr lang="en-US" sz="1800">
              <a:solidFill>
                <a:srgbClr val="FF1A1A"/>
              </a:solidFill>
              <a:latin typeface="Courier New" charset="0"/>
            </a:endParaRPr>
          </a:p>
        </p:txBody>
      </p:sp>
    </p:spTree>
    <p:extLst>
      <p:ext uri="{BB962C8B-B14F-4D97-AF65-F5344CB8AC3E}">
        <p14:creationId xmlns:p14="http://schemas.microsoft.com/office/powerpoint/2010/main" val="433584844"/>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533400" y="152400"/>
            <a:ext cx="7594600" cy="573088"/>
          </a:xfrm>
        </p:spPr>
        <p:txBody>
          <a:bodyPr/>
          <a:lstStyle/>
          <a:p>
            <a:pPr eaLnBrk="1" hangingPunct="1">
              <a:defRPr/>
            </a:pPr>
            <a:r>
              <a:rPr lang="en-US"/>
              <a:t>Matching Disassembled Targets</a:t>
            </a:r>
          </a:p>
        </p:txBody>
      </p:sp>
      <p:sp>
        <p:nvSpPr>
          <p:cNvPr id="32770" name="Rectangle 3"/>
          <p:cNvSpPr>
            <a:spLocks noChangeArrowheads="1"/>
          </p:cNvSpPr>
          <p:nvPr/>
        </p:nvSpPr>
        <p:spPr bwMode="auto">
          <a:xfrm>
            <a:off x="3657600" y="1828800"/>
            <a:ext cx="4800600" cy="3671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p>
            <a:pPr algn="l">
              <a:lnSpc>
                <a:spcPct val="100000"/>
              </a:lnSpc>
              <a:tabLst>
                <a:tab pos="1257300" algn="l"/>
                <a:tab pos="3263900" algn="l"/>
              </a:tabLst>
            </a:pPr>
            <a:r>
              <a:rPr lang="en-US" sz="1800">
                <a:solidFill>
                  <a:srgbClr val="000066"/>
                </a:solidFill>
                <a:latin typeface="Courier New" charset="0"/>
              </a:rPr>
              <a:t> 8048730:	b8 2b 00 00 00 	movl</a:t>
            </a:r>
          </a:p>
          <a:p>
            <a:pPr algn="l">
              <a:lnSpc>
                <a:spcPct val="100000"/>
              </a:lnSpc>
              <a:tabLst>
                <a:tab pos="1257300" algn="l"/>
                <a:tab pos="3263900" algn="l"/>
              </a:tabLst>
            </a:pPr>
            <a:r>
              <a:rPr lang="en-US" sz="1800">
                <a:solidFill>
                  <a:srgbClr val="000066"/>
                </a:solidFill>
                <a:latin typeface="Courier New" charset="0"/>
              </a:rPr>
              <a:t> 8048735:	eb 25          	jmp</a:t>
            </a:r>
          </a:p>
          <a:p>
            <a:pPr algn="l">
              <a:lnSpc>
                <a:spcPct val="100000"/>
              </a:lnSpc>
              <a:tabLst>
                <a:tab pos="1257300" algn="l"/>
                <a:tab pos="3263900" algn="l"/>
              </a:tabLst>
            </a:pPr>
            <a:r>
              <a:rPr lang="en-US" sz="1800">
                <a:solidFill>
                  <a:srgbClr val="000066"/>
                </a:solidFill>
                <a:latin typeface="Courier New" charset="0"/>
              </a:rPr>
              <a:t> 8048737:	b8 2a 00 00 00 	movl</a:t>
            </a:r>
          </a:p>
          <a:p>
            <a:pPr algn="l">
              <a:lnSpc>
                <a:spcPct val="100000"/>
              </a:lnSpc>
              <a:tabLst>
                <a:tab pos="1257300" algn="l"/>
                <a:tab pos="3263900" algn="l"/>
              </a:tabLst>
            </a:pPr>
            <a:r>
              <a:rPr lang="en-US" sz="1800">
                <a:solidFill>
                  <a:srgbClr val="000066"/>
                </a:solidFill>
                <a:latin typeface="Courier New" charset="0"/>
              </a:rPr>
              <a:t> 804873c:	eb 1e          	jmp</a:t>
            </a:r>
          </a:p>
          <a:p>
            <a:pPr algn="l">
              <a:lnSpc>
                <a:spcPct val="100000"/>
              </a:lnSpc>
              <a:tabLst>
                <a:tab pos="1257300" algn="l"/>
                <a:tab pos="3263900" algn="l"/>
              </a:tabLst>
            </a:pPr>
            <a:r>
              <a:rPr lang="en-US" sz="1800">
                <a:solidFill>
                  <a:srgbClr val="000066"/>
                </a:solidFill>
                <a:latin typeface="Courier New" charset="0"/>
              </a:rPr>
              <a:t> 804873e:	89 f6          	movl</a:t>
            </a:r>
          </a:p>
          <a:p>
            <a:pPr algn="l">
              <a:lnSpc>
                <a:spcPct val="100000"/>
              </a:lnSpc>
              <a:tabLst>
                <a:tab pos="1257300" algn="l"/>
                <a:tab pos="3263900" algn="l"/>
              </a:tabLst>
            </a:pPr>
            <a:r>
              <a:rPr lang="en-US" sz="1800">
                <a:solidFill>
                  <a:srgbClr val="000066"/>
                </a:solidFill>
                <a:latin typeface="Courier New" charset="0"/>
              </a:rPr>
              <a:t> 8048740:	b8 2d 00 00 00 	movl</a:t>
            </a:r>
          </a:p>
          <a:p>
            <a:pPr algn="l">
              <a:lnSpc>
                <a:spcPct val="100000"/>
              </a:lnSpc>
              <a:tabLst>
                <a:tab pos="1257300" algn="l"/>
                <a:tab pos="3263900" algn="l"/>
              </a:tabLst>
            </a:pPr>
            <a:r>
              <a:rPr lang="en-US" sz="1800">
                <a:solidFill>
                  <a:srgbClr val="000066"/>
                </a:solidFill>
                <a:latin typeface="Courier New" charset="0"/>
              </a:rPr>
              <a:t> 8048745:	eb 15          	jmp</a:t>
            </a:r>
          </a:p>
          <a:p>
            <a:pPr algn="l">
              <a:lnSpc>
                <a:spcPct val="100000"/>
              </a:lnSpc>
              <a:tabLst>
                <a:tab pos="1257300" algn="l"/>
                <a:tab pos="3263900" algn="l"/>
              </a:tabLst>
            </a:pPr>
            <a:r>
              <a:rPr lang="en-US" sz="1800">
                <a:solidFill>
                  <a:srgbClr val="000066"/>
                </a:solidFill>
                <a:latin typeface="Courier New" charset="0"/>
              </a:rPr>
              <a:t> 8048747:	b8 2f 00 00 00 	movl</a:t>
            </a:r>
          </a:p>
          <a:p>
            <a:pPr algn="l">
              <a:lnSpc>
                <a:spcPct val="100000"/>
              </a:lnSpc>
              <a:tabLst>
                <a:tab pos="1257300" algn="l"/>
                <a:tab pos="3263900" algn="l"/>
              </a:tabLst>
            </a:pPr>
            <a:r>
              <a:rPr lang="en-US" sz="1800">
                <a:solidFill>
                  <a:srgbClr val="000066"/>
                </a:solidFill>
                <a:latin typeface="Courier New" charset="0"/>
              </a:rPr>
              <a:t> 804874c:	eb 0e          	jmp</a:t>
            </a:r>
          </a:p>
          <a:p>
            <a:pPr algn="l">
              <a:lnSpc>
                <a:spcPct val="100000"/>
              </a:lnSpc>
              <a:tabLst>
                <a:tab pos="1257300" algn="l"/>
                <a:tab pos="3263900" algn="l"/>
              </a:tabLst>
            </a:pPr>
            <a:r>
              <a:rPr lang="en-US" sz="1800">
                <a:solidFill>
                  <a:srgbClr val="000066"/>
                </a:solidFill>
                <a:latin typeface="Courier New" charset="0"/>
              </a:rPr>
              <a:t> 804874e:	89 f6          	movl</a:t>
            </a:r>
          </a:p>
          <a:p>
            <a:pPr algn="l">
              <a:lnSpc>
                <a:spcPct val="100000"/>
              </a:lnSpc>
              <a:tabLst>
                <a:tab pos="1257300" algn="l"/>
                <a:tab pos="3263900" algn="l"/>
              </a:tabLst>
            </a:pPr>
            <a:r>
              <a:rPr lang="en-US" sz="1800">
                <a:solidFill>
                  <a:srgbClr val="000066"/>
                </a:solidFill>
                <a:latin typeface="Courier New" charset="0"/>
              </a:rPr>
              <a:t> 8048750:	b8 25 00 00 00 	movl</a:t>
            </a:r>
          </a:p>
          <a:p>
            <a:pPr algn="l">
              <a:lnSpc>
                <a:spcPct val="100000"/>
              </a:lnSpc>
              <a:tabLst>
                <a:tab pos="1257300" algn="l"/>
                <a:tab pos="3263900" algn="l"/>
              </a:tabLst>
            </a:pPr>
            <a:r>
              <a:rPr lang="en-US" sz="1800">
                <a:solidFill>
                  <a:srgbClr val="000066"/>
                </a:solidFill>
                <a:latin typeface="Courier New" charset="0"/>
              </a:rPr>
              <a:t> 8048755:	eb 05          	jmp</a:t>
            </a:r>
          </a:p>
          <a:p>
            <a:pPr algn="l">
              <a:lnSpc>
                <a:spcPct val="100000"/>
              </a:lnSpc>
              <a:tabLst>
                <a:tab pos="1257300" algn="l"/>
                <a:tab pos="3263900" algn="l"/>
              </a:tabLst>
            </a:pPr>
            <a:r>
              <a:rPr lang="en-US" sz="1800">
                <a:solidFill>
                  <a:srgbClr val="000066"/>
                </a:solidFill>
                <a:latin typeface="Courier New" charset="0"/>
              </a:rPr>
              <a:t> 8048757:	b8 3f 00 00 00 	movl</a:t>
            </a:r>
          </a:p>
        </p:txBody>
      </p:sp>
      <p:sp>
        <p:nvSpPr>
          <p:cNvPr id="32771" name="Rectangle 4"/>
          <p:cNvSpPr>
            <a:spLocks noChangeArrowheads="1"/>
          </p:cNvSpPr>
          <p:nvPr/>
        </p:nvSpPr>
        <p:spPr bwMode="auto">
          <a:xfrm>
            <a:off x="533400" y="1884363"/>
            <a:ext cx="297180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l">
              <a:lnSpc>
                <a:spcPct val="130000"/>
              </a:lnSpc>
              <a:tabLst>
                <a:tab pos="520700" algn="l"/>
                <a:tab pos="1371600" algn="l"/>
                <a:tab pos="3200400" algn="l"/>
              </a:tabLst>
            </a:pPr>
            <a:r>
              <a:rPr lang="en-US" sz="2000">
                <a:solidFill>
                  <a:srgbClr val="000066"/>
                </a:solidFill>
              </a:rPr>
              <a:t>Jump Table</a:t>
            </a:r>
          </a:p>
          <a:p>
            <a:pPr algn="l">
              <a:lnSpc>
                <a:spcPct val="130000"/>
              </a:lnSpc>
              <a:tabLst>
                <a:tab pos="520700" algn="l"/>
                <a:tab pos="1371600" algn="l"/>
                <a:tab pos="3200400" algn="l"/>
              </a:tabLst>
            </a:pPr>
            <a:r>
              <a:rPr lang="en-US" sz="2000">
                <a:solidFill>
                  <a:srgbClr val="000066"/>
                </a:solidFill>
              </a:rPr>
              <a:t>Entry</a:t>
            </a:r>
          </a:p>
          <a:p>
            <a:pPr algn="l">
              <a:lnSpc>
                <a:spcPct val="130000"/>
              </a:lnSpc>
              <a:tabLst>
                <a:tab pos="520700" algn="l"/>
                <a:tab pos="1371600" algn="l"/>
                <a:tab pos="3200400" algn="l"/>
              </a:tabLst>
            </a:pPr>
            <a:r>
              <a:rPr lang="en-US" sz="1800">
                <a:solidFill>
                  <a:srgbClr val="000066"/>
                </a:solidFill>
                <a:latin typeface="Courier New" charset="0"/>
              </a:rPr>
              <a:t>0x08048730 </a:t>
            </a:r>
          </a:p>
          <a:p>
            <a:pPr algn="l">
              <a:spcBef>
                <a:spcPct val="30000"/>
              </a:spcBef>
              <a:buSzPct val="100000"/>
              <a:tabLst>
                <a:tab pos="520700" algn="l"/>
                <a:tab pos="1371600" algn="l"/>
                <a:tab pos="3200400" algn="l"/>
              </a:tabLst>
            </a:pPr>
            <a:r>
              <a:rPr lang="en-US" sz="1800">
                <a:solidFill>
                  <a:srgbClr val="000066"/>
                </a:solidFill>
                <a:latin typeface="Courier New" charset="0"/>
              </a:rPr>
              <a:t>0x08048737  </a:t>
            </a:r>
          </a:p>
          <a:p>
            <a:pPr algn="l">
              <a:spcBef>
                <a:spcPct val="30000"/>
              </a:spcBef>
              <a:buSzPct val="100000"/>
              <a:tabLst>
                <a:tab pos="520700" algn="l"/>
                <a:tab pos="1371600" algn="l"/>
                <a:tab pos="3200400" algn="l"/>
              </a:tabLst>
            </a:pPr>
            <a:r>
              <a:rPr lang="en-US" sz="1800">
                <a:solidFill>
                  <a:srgbClr val="000066"/>
                </a:solidFill>
                <a:latin typeface="Courier New" charset="0"/>
              </a:rPr>
              <a:t>0x08048740  </a:t>
            </a:r>
          </a:p>
          <a:p>
            <a:pPr algn="l">
              <a:spcBef>
                <a:spcPct val="30000"/>
              </a:spcBef>
              <a:buSzPct val="100000"/>
              <a:tabLst>
                <a:tab pos="520700" algn="l"/>
                <a:tab pos="1371600" algn="l"/>
                <a:tab pos="3200400" algn="l"/>
              </a:tabLst>
            </a:pPr>
            <a:r>
              <a:rPr lang="en-US" sz="1800">
                <a:solidFill>
                  <a:srgbClr val="000066"/>
                </a:solidFill>
                <a:latin typeface="Courier New" charset="0"/>
              </a:rPr>
              <a:t>0x08048747</a:t>
            </a:r>
          </a:p>
          <a:p>
            <a:pPr algn="l">
              <a:spcBef>
                <a:spcPct val="30000"/>
              </a:spcBef>
              <a:buSzPct val="100000"/>
              <a:tabLst>
                <a:tab pos="520700" algn="l"/>
                <a:tab pos="1371600" algn="l"/>
                <a:tab pos="3200400" algn="l"/>
              </a:tabLst>
            </a:pPr>
            <a:r>
              <a:rPr lang="en-US" sz="1800">
                <a:solidFill>
                  <a:srgbClr val="000066"/>
                </a:solidFill>
                <a:latin typeface="Courier New" charset="0"/>
              </a:rPr>
              <a:t>0x08048750 </a:t>
            </a:r>
          </a:p>
          <a:p>
            <a:pPr algn="l">
              <a:spcBef>
                <a:spcPct val="30000"/>
              </a:spcBef>
              <a:buSzPct val="100000"/>
              <a:tabLst>
                <a:tab pos="520700" algn="l"/>
                <a:tab pos="1371600" algn="l"/>
                <a:tab pos="3200400" algn="l"/>
              </a:tabLst>
            </a:pPr>
            <a:r>
              <a:rPr lang="en-US" sz="1800">
                <a:solidFill>
                  <a:srgbClr val="000066"/>
                </a:solidFill>
                <a:latin typeface="Courier New" charset="0"/>
              </a:rPr>
              <a:t>0x08048757</a:t>
            </a:r>
          </a:p>
        </p:txBody>
      </p:sp>
      <p:sp>
        <p:nvSpPr>
          <p:cNvPr id="32772" name="Line 5"/>
          <p:cNvSpPr>
            <a:spLocks noChangeShapeType="1"/>
          </p:cNvSpPr>
          <p:nvPr/>
        </p:nvSpPr>
        <p:spPr bwMode="auto">
          <a:xfrm flipV="1">
            <a:off x="2133600" y="1981200"/>
            <a:ext cx="16764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solidFill>
                <a:srgbClr val="000066"/>
              </a:solidFill>
            </a:endParaRPr>
          </a:p>
        </p:txBody>
      </p:sp>
      <p:sp>
        <p:nvSpPr>
          <p:cNvPr id="32773" name="Line 6"/>
          <p:cNvSpPr>
            <a:spLocks noChangeShapeType="1"/>
          </p:cNvSpPr>
          <p:nvPr/>
        </p:nvSpPr>
        <p:spPr bwMode="auto">
          <a:xfrm flipV="1">
            <a:off x="2133600" y="2590800"/>
            <a:ext cx="16002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solidFill>
                <a:srgbClr val="000066"/>
              </a:solidFill>
            </a:endParaRPr>
          </a:p>
        </p:txBody>
      </p:sp>
      <p:sp>
        <p:nvSpPr>
          <p:cNvPr id="32774" name="Line 7"/>
          <p:cNvSpPr>
            <a:spLocks noChangeShapeType="1"/>
          </p:cNvSpPr>
          <p:nvPr/>
        </p:nvSpPr>
        <p:spPr bwMode="auto">
          <a:xfrm flipV="1">
            <a:off x="2133600" y="3352800"/>
            <a:ext cx="167640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solidFill>
                <a:srgbClr val="000066"/>
              </a:solidFill>
            </a:endParaRPr>
          </a:p>
        </p:txBody>
      </p:sp>
      <p:sp>
        <p:nvSpPr>
          <p:cNvPr id="32775" name="Line 8"/>
          <p:cNvSpPr>
            <a:spLocks noChangeShapeType="1"/>
          </p:cNvSpPr>
          <p:nvPr/>
        </p:nvSpPr>
        <p:spPr bwMode="auto">
          <a:xfrm>
            <a:off x="2133600" y="3886200"/>
            <a:ext cx="1600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solidFill>
                <a:srgbClr val="000066"/>
              </a:solidFill>
            </a:endParaRPr>
          </a:p>
        </p:txBody>
      </p:sp>
      <p:sp>
        <p:nvSpPr>
          <p:cNvPr id="32776" name="Line 9"/>
          <p:cNvSpPr>
            <a:spLocks noChangeShapeType="1"/>
          </p:cNvSpPr>
          <p:nvPr/>
        </p:nvSpPr>
        <p:spPr bwMode="auto">
          <a:xfrm>
            <a:off x="2133600" y="4267200"/>
            <a:ext cx="16764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solidFill>
                <a:srgbClr val="000066"/>
              </a:solidFill>
            </a:endParaRPr>
          </a:p>
        </p:txBody>
      </p:sp>
      <p:sp>
        <p:nvSpPr>
          <p:cNvPr id="32777" name="Line 10"/>
          <p:cNvSpPr>
            <a:spLocks noChangeShapeType="1"/>
          </p:cNvSpPr>
          <p:nvPr/>
        </p:nvSpPr>
        <p:spPr bwMode="auto">
          <a:xfrm>
            <a:off x="2133600" y="4572000"/>
            <a:ext cx="1676400" cy="685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solidFill>
                <a:srgbClr val="000066"/>
              </a:solidFill>
            </a:endParaRPr>
          </a:p>
        </p:txBody>
      </p:sp>
      <p:sp>
        <p:nvSpPr>
          <p:cNvPr id="32778" name="TextBox 10"/>
          <p:cNvSpPr txBox="1">
            <a:spLocks noChangeArrowheads="1"/>
          </p:cNvSpPr>
          <p:nvPr/>
        </p:nvSpPr>
        <p:spPr bwMode="auto">
          <a:xfrm>
            <a:off x="3733800" y="1371600"/>
            <a:ext cx="43354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Target Code Block of Case in Switch()</a:t>
            </a:r>
          </a:p>
        </p:txBody>
      </p:sp>
    </p:spTree>
    <p:extLst>
      <p:ext uri="{BB962C8B-B14F-4D97-AF65-F5344CB8AC3E}">
        <p14:creationId xmlns:p14="http://schemas.microsoft.com/office/powerpoint/2010/main" val="1758610313"/>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t>Sparse Switch Example</a:t>
            </a:r>
          </a:p>
        </p:txBody>
      </p:sp>
      <p:sp>
        <p:nvSpPr>
          <p:cNvPr id="33794" name="Rectangle 3"/>
          <p:cNvSpPr>
            <a:spLocks noGrp="1" noChangeArrowheads="1"/>
          </p:cNvSpPr>
          <p:nvPr>
            <p:ph type="body" idx="1"/>
          </p:nvPr>
        </p:nvSpPr>
        <p:spPr>
          <a:xfrm>
            <a:off x="4648200" y="1220788"/>
            <a:ext cx="3949700" cy="5224462"/>
          </a:xfrm>
        </p:spPr>
        <p:txBody>
          <a:bodyPr/>
          <a:lstStyle/>
          <a:p>
            <a:pPr lvl="1" eaLnBrk="1" hangingPunct="1"/>
            <a:r>
              <a:rPr lang="en-US">
                <a:latin typeface="Helvetica" charset="0"/>
                <a:ea typeface="ＭＳ Ｐゴシック" charset="0"/>
              </a:rPr>
              <a:t>Not practical to use jump table</a:t>
            </a:r>
          </a:p>
          <a:p>
            <a:pPr lvl="2" eaLnBrk="1" hangingPunct="1"/>
            <a:r>
              <a:rPr lang="en-US" sz="1800">
                <a:latin typeface="Helvetica" charset="0"/>
                <a:ea typeface="ＭＳ Ｐゴシック" charset="0"/>
              </a:rPr>
              <a:t>Would require 10000 entries</a:t>
            </a:r>
          </a:p>
          <a:p>
            <a:pPr lvl="1" eaLnBrk="1" hangingPunct="1"/>
            <a:r>
              <a:rPr lang="en-US">
                <a:latin typeface="Helvetica" charset="0"/>
                <a:ea typeface="ＭＳ Ｐゴシック" charset="0"/>
              </a:rPr>
              <a:t>Obvious translation into if-then-else would have maximum of 9 tests in the worst case</a:t>
            </a:r>
          </a:p>
          <a:p>
            <a:pPr lvl="2" eaLnBrk="1" hangingPunct="1"/>
            <a:r>
              <a:rPr lang="en-US" sz="2000">
                <a:latin typeface="Helvetica" charset="0"/>
                <a:ea typeface="ＭＳ Ｐゴシック" charset="0"/>
              </a:rPr>
              <a:t>Can we do better?</a:t>
            </a:r>
          </a:p>
        </p:txBody>
      </p:sp>
      <p:sp>
        <p:nvSpPr>
          <p:cNvPr id="33795" name="Rectangle 4"/>
          <p:cNvSpPr>
            <a:spLocks noChangeArrowheads="1"/>
          </p:cNvSpPr>
          <p:nvPr/>
        </p:nvSpPr>
        <p:spPr bwMode="auto">
          <a:xfrm>
            <a:off x="304800" y="1219200"/>
            <a:ext cx="4724400" cy="5075238"/>
          </a:xfrm>
          <a:prstGeom prst="rect">
            <a:avLst/>
          </a:prstGeom>
          <a:solidFill>
            <a:srgbClr val="FFFF99"/>
          </a:solidFill>
          <a:ln w="12700">
            <a:solidFill>
              <a:schemeClr val="tx1"/>
            </a:solidFill>
            <a:miter lim="800000"/>
            <a:headEnd/>
            <a:tailEnd/>
          </a:ln>
        </p:spPr>
        <p:txBody>
          <a:bodyPr lIns="90487" tIns="44450" rIns="90487" bIns="44450">
            <a:spAutoFit/>
          </a:bodyPr>
          <a:lstStyle/>
          <a:p>
            <a:pPr algn="l">
              <a:lnSpc>
                <a:spcPct val="100000"/>
              </a:lnSpc>
            </a:pPr>
            <a:r>
              <a:rPr lang="en-US" sz="1800">
                <a:solidFill>
                  <a:srgbClr val="000066"/>
                </a:solidFill>
                <a:latin typeface="Courier New" charset="0"/>
              </a:rPr>
              <a:t>/* Return x/1111 if x is multiple</a:t>
            </a:r>
          </a:p>
          <a:p>
            <a:pPr algn="l">
              <a:lnSpc>
                <a:spcPct val="100000"/>
              </a:lnSpc>
            </a:pPr>
            <a:r>
              <a:rPr lang="en-US" sz="1800">
                <a:solidFill>
                  <a:srgbClr val="000066"/>
                </a:solidFill>
                <a:latin typeface="Courier New" charset="0"/>
              </a:rPr>
              <a:t>   &amp;&amp; &lt;= 9999.  -1 otherwise */</a:t>
            </a:r>
          </a:p>
          <a:p>
            <a:pPr algn="l">
              <a:lnSpc>
                <a:spcPct val="100000"/>
              </a:lnSpc>
            </a:pPr>
            <a:r>
              <a:rPr lang="en-US" sz="1800">
                <a:solidFill>
                  <a:srgbClr val="000066"/>
                </a:solidFill>
                <a:latin typeface="Courier New" charset="0"/>
              </a:rPr>
              <a:t>int div1111(int x)</a:t>
            </a:r>
          </a:p>
          <a:p>
            <a:pPr algn="l">
              <a:lnSpc>
                <a:spcPct val="100000"/>
              </a:lnSpc>
            </a:pPr>
            <a:r>
              <a:rPr lang="en-US" sz="1800">
                <a:solidFill>
                  <a:srgbClr val="000066"/>
                </a:solidFill>
                <a:latin typeface="Courier New" charset="0"/>
              </a:rPr>
              <a:t>{</a:t>
            </a:r>
          </a:p>
          <a:p>
            <a:pPr algn="l">
              <a:lnSpc>
                <a:spcPct val="100000"/>
              </a:lnSpc>
            </a:pPr>
            <a:r>
              <a:rPr lang="en-US" sz="1800">
                <a:solidFill>
                  <a:srgbClr val="000066"/>
                </a:solidFill>
                <a:latin typeface="Courier New" charset="0"/>
              </a:rPr>
              <a:t>  switch(x) {</a:t>
            </a:r>
          </a:p>
          <a:p>
            <a:pPr algn="l">
              <a:lnSpc>
                <a:spcPct val="100000"/>
              </a:lnSpc>
            </a:pPr>
            <a:r>
              <a:rPr lang="en-US" sz="1800">
                <a:solidFill>
                  <a:srgbClr val="000066"/>
                </a:solidFill>
                <a:latin typeface="Courier New" charset="0"/>
              </a:rPr>
              <a:t>  case   0: return 0;</a:t>
            </a:r>
          </a:p>
          <a:p>
            <a:pPr algn="l">
              <a:lnSpc>
                <a:spcPct val="100000"/>
              </a:lnSpc>
            </a:pPr>
            <a:r>
              <a:rPr lang="en-US" sz="1800">
                <a:solidFill>
                  <a:srgbClr val="000066"/>
                </a:solidFill>
                <a:latin typeface="Courier New" charset="0"/>
              </a:rPr>
              <a:t>  case 1111: return 1;</a:t>
            </a:r>
          </a:p>
          <a:p>
            <a:pPr algn="l">
              <a:lnSpc>
                <a:spcPct val="100000"/>
              </a:lnSpc>
            </a:pPr>
            <a:r>
              <a:rPr lang="en-US" sz="1800">
                <a:solidFill>
                  <a:srgbClr val="000066"/>
                </a:solidFill>
                <a:latin typeface="Courier New" charset="0"/>
              </a:rPr>
              <a:t>  case 2222: return 2;</a:t>
            </a:r>
          </a:p>
          <a:p>
            <a:pPr algn="l">
              <a:lnSpc>
                <a:spcPct val="100000"/>
              </a:lnSpc>
            </a:pPr>
            <a:r>
              <a:rPr lang="en-US" sz="1800">
                <a:solidFill>
                  <a:srgbClr val="000066"/>
                </a:solidFill>
                <a:latin typeface="Courier New" charset="0"/>
              </a:rPr>
              <a:t>  case 3333: return 3;</a:t>
            </a:r>
          </a:p>
          <a:p>
            <a:pPr algn="l">
              <a:lnSpc>
                <a:spcPct val="100000"/>
              </a:lnSpc>
            </a:pPr>
            <a:r>
              <a:rPr lang="en-US" sz="1800">
                <a:solidFill>
                  <a:srgbClr val="000066"/>
                </a:solidFill>
                <a:latin typeface="Courier New" charset="0"/>
              </a:rPr>
              <a:t>  case 4444: return 4;</a:t>
            </a:r>
          </a:p>
          <a:p>
            <a:pPr algn="l">
              <a:lnSpc>
                <a:spcPct val="100000"/>
              </a:lnSpc>
            </a:pPr>
            <a:r>
              <a:rPr lang="en-US" sz="1800">
                <a:solidFill>
                  <a:srgbClr val="000066"/>
                </a:solidFill>
                <a:latin typeface="Courier New" charset="0"/>
              </a:rPr>
              <a:t>  case 5555: return 5;</a:t>
            </a:r>
          </a:p>
          <a:p>
            <a:pPr algn="l">
              <a:lnSpc>
                <a:spcPct val="100000"/>
              </a:lnSpc>
            </a:pPr>
            <a:r>
              <a:rPr lang="en-US" sz="1800">
                <a:solidFill>
                  <a:srgbClr val="000066"/>
                </a:solidFill>
                <a:latin typeface="Courier New" charset="0"/>
              </a:rPr>
              <a:t>  case 6666: return 6;</a:t>
            </a:r>
          </a:p>
          <a:p>
            <a:pPr algn="l">
              <a:lnSpc>
                <a:spcPct val="100000"/>
              </a:lnSpc>
            </a:pPr>
            <a:r>
              <a:rPr lang="en-US" sz="1800">
                <a:solidFill>
                  <a:srgbClr val="000066"/>
                </a:solidFill>
                <a:latin typeface="Courier New" charset="0"/>
              </a:rPr>
              <a:t>  case 7777: return 7;</a:t>
            </a:r>
          </a:p>
          <a:p>
            <a:pPr algn="l">
              <a:lnSpc>
                <a:spcPct val="100000"/>
              </a:lnSpc>
            </a:pPr>
            <a:r>
              <a:rPr lang="en-US" sz="1800">
                <a:solidFill>
                  <a:srgbClr val="000066"/>
                </a:solidFill>
                <a:latin typeface="Courier New" charset="0"/>
              </a:rPr>
              <a:t>  case 8888: return 8;</a:t>
            </a:r>
          </a:p>
          <a:p>
            <a:pPr algn="l">
              <a:lnSpc>
                <a:spcPct val="100000"/>
              </a:lnSpc>
            </a:pPr>
            <a:r>
              <a:rPr lang="en-US" sz="1800">
                <a:solidFill>
                  <a:srgbClr val="000066"/>
                </a:solidFill>
                <a:latin typeface="Courier New" charset="0"/>
              </a:rPr>
              <a:t>  case 9999: return 9;</a:t>
            </a:r>
          </a:p>
          <a:p>
            <a:pPr algn="l">
              <a:lnSpc>
                <a:spcPct val="100000"/>
              </a:lnSpc>
            </a:pPr>
            <a:r>
              <a:rPr lang="en-US" sz="1800">
                <a:solidFill>
                  <a:srgbClr val="000066"/>
                </a:solidFill>
                <a:latin typeface="Courier New" charset="0"/>
              </a:rPr>
              <a:t>  default: return -1;</a:t>
            </a:r>
          </a:p>
          <a:p>
            <a:pPr algn="l">
              <a:lnSpc>
                <a:spcPct val="100000"/>
              </a:lnSpc>
            </a:pPr>
            <a:r>
              <a:rPr lang="en-US" sz="1800">
                <a:solidFill>
                  <a:srgbClr val="000066"/>
                </a:solidFill>
                <a:latin typeface="Courier New" charset="0"/>
              </a:rPr>
              <a:t>  }</a:t>
            </a:r>
          </a:p>
          <a:p>
            <a:pPr algn="l">
              <a:lnSpc>
                <a:spcPct val="100000"/>
              </a:lnSpc>
            </a:pPr>
            <a:r>
              <a:rPr lang="en-US" sz="1800">
                <a:solidFill>
                  <a:srgbClr val="000066"/>
                </a:solidFill>
                <a:latin typeface="Courier New" charset="0"/>
              </a:rPr>
              <a:t>}</a:t>
            </a:r>
          </a:p>
        </p:txBody>
      </p:sp>
    </p:spTree>
    <p:extLst>
      <p:ext uri="{BB962C8B-B14F-4D97-AF65-F5344CB8AC3E}">
        <p14:creationId xmlns:p14="http://schemas.microsoft.com/office/powerpoint/2010/main" val="32349626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a:t>Sparse Switch Code Structure</a:t>
            </a:r>
          </a:p>
        </p:txBody>
      </p:sp>
      <p:sp>
        <p:nvSpPr>
          <p:cNvPr id="34818" name="Rectangle 85"/>
          <p:cNvSpPr>
            <a:spLocks noGrp="1" noChangeArrowheads="1"/>
          </p:cNvSpPr>
          <p:nvPr>
            <p:ph type="body" idx="1"/>
          </p:nvPr>
        </p:nvSpPr>
        <p:spPr>
          <a:xfrm>
            <a:off x="304800" y="5594350"/>
            <a:ext cx="8307388" cy="1263650"/>
          </a:xfrm>
        </p:spPr>
        <p:txBody>
          <a:bodyPr/>
          <a:lstStyle/>
          <a:p>
            <a:pPr lvl="1" eaLnBrk="1" hangingPunct="1"/>
            <a:r>
              <a:rPr lang="en-US">
                <a:latin typeface="Helvetica" charset="0"/>
                <a:ea typeface="ＭＳ Ｐゴシック" charset="0"/>
              </a:rPr>
              <a:t>Organizes the cases as a binary tree</a:t>
            </a:r>
          </a:p>
          <a:p>
            <a:pPr lvl="1" eaLnBrk="1" hangingPunct="1"/>
            <a:r>
              <a:rPr lang="en-US">
                <a:latin typeface="Helvetica" charset="0"/>
                <a:ea typeface="ＭＳ Ｐゴシック" charset="0"/>
              </a:rPr>
              <a:t>Logarithmic performance, i.e. order O(logN) in complexity</a:t>
            </a:r>
          </a:p>
          <a:p>
            <a:pPr lvl="2" eaLnBrk="1" hangingPunct="1"/>
            <a:r>
              <a:rPr lang="en-US" sz="1800">
                <a:latin typeface="Helvetica" charset="0"/>
                <a:ea typeface="ＭＳ Ｐゴシック" charset="0"/>
              </a:rPr>
              <a:t>Worst case of 4 compares vs. ~9 for linear search of cases</a:t>
            </a:r>
          </a:p>
        </p:txBody>
      </p:sp>
      <p:grpSp>
        <p:nvGrpSpPr>
          <p:cNvPr id="34819" name="Group 79"/>
          <p:cNvGrpSpPr>
            <a:grpSpLocks/>
          </p:cNvGrpSpPr>
          <p:nvPr/>
        </p:nvGrpSpPr>
        <p:grpSpPr bwMode="auto">
          <a:xfrm>
            <a:off x="457200" y="990600"/>
            <a:ext cx="7696200" cy="4522788"/>
            <a:chOff x="1295400" y="1447800"/>
            <a:chExt cx="6092825" cy="3548225"/>
          </a:xfrm>
        </p:grpSpPr>
        <p:grpSp>
          <p:nvGrpSpPr>
            <p:cNvPr id="34820" name="Group 47"/>
            <p:cNvGrpSpPr>
              <a:grpSpLocks/>
            </p:cNvGrpSpPr>
            <p:nvPr/>
          </p:nvGrpSpPr>
          <p:grpSpPr bwMode="auto">
            <a:xfrm>
              <a:off x="1295400" y="3429001"/>
              <a:ext cx="609600" cy="652463"/>
              <a:chOff x="816" y="2160"/>
              <a:chExt cx="384" cy="411"/>
            </a:xfrm>
          </p:grpSpPr>
          <p:sp>
            <p:nvSpPr>
              <p:cNvPr id="34894" name="Line 45"/>
              <p:cNvSpPr>
                <a:spLocks noChangeShapeType="1"/>
              </p:cNvSpPr>
              <p:nvPr/>
            </p:nvSpPr>
            <p:spPr bwMode="auto">
              <a:xfrm flipH="1">
                <a:off x="1008" y="2160"/>
                <a:ext cx="192" cy="24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95" name="Text Box 46"/>
              <p:cNvSpPr txBox="1">
                <a:spLocks noChangeArrowheads="1"/>
              </p:cNvSpPr>
              <p:nvPr/>
            </p:nvSpPr>
            <p:spPr bwMode="auto">
              <a:xfrm>
                <a:off x="816" y="2400"/>
                <a:ext cx="2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p>
            </p:txBody>
          </p:sp>
        </p:grpSp>
        <p:grpSp>
          <p:nvGrpSpPr>
            <p:cNvPr id="34821" name="Group 51"/>
            <p:cNvGrpSpPr>
              <a:grpSpLocks/>
            </p:cNvGrpSpPr>
            <p:nvPr/>
          </p:nvGrpSpPr>
          <p:grpSpPr bwMode="auto">
            <a:xfrm>
              <a:off x="4800600" y="4308476"/>
              <a:ext cx="609600" cy="652463"/>
              <a:chOff x="816" y="2160"/>
              <a:chExt cx="384" cy="411"/>
            </a:xfrm>
          </p:grpSpPr>
          <p:sp>
            <p:nvSpPr>
              <p:cNvPr id="34892" name="Line 52"/>
              <p:cNvSpPr>
                <a:spLocks noChangeShapeType="1"/>
              </p:cNvSpPr>
              <p:nvPr/>
            </p:nvSpPr>
            <p:spPr bwMode="auto">
              <a:xfrm flipH="1">
                <a:off x="1008" y="2160"/>
                <a:ext cx="192" cy="24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93" name="Text Box 53"/>
              <p:cNvSpPr txBox="1">
                <a:spLocks noChangeArrowheads="1"/>
              </p:cNvSpPr>
              <p:nvPr/>
            </p:nvSpPr>
            <p:spPr bwMode="auto">
              <a:xfrm>
                <a:off x="816" y="2400"/>
                <a:ext cx="2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p>
            </p:txBody>
          </p:sp>
        </p:grpSp>
        <p:grpSp>
          <p:nvGrpSpPr>
            <p:cNvPr id="34822" name="Group 54"/>
            <p:cNvGrpSpPr>
              <a:grpSpLocks/>
            </p:cNvGrpSpPr>
            <p:nvPr/>
          </p:nvGrpSpPr>
          <p:grpSpPr bwMode="auto">
            <a:xfrm>
              <a:off x="6324600" y="4308476"/>
              <a:ext cx="609600" cy="652463"/>
              <a:chOff x="816" y="2160"/>
              <a:chExt cx="384" cy="411"/>
            </a:xfrm>
          </p:grpSpPr>
          <p:sp>
            <p:nvSpPr>
              <p:cNvPr id="34890" name="Line 55"/>
              <p:cNvSpPr>
                <a:spLocks noChangeShapeType="1"/>
              </p:cNvSpPr>
              <p:nvPr/>
            </p:nvSpPr>
            <p:spPr bwMode="auto">
              <a:xfrm flipH="1">
                <a:off x="1008" y="2160"/>
                <a:ext cx="192" cy="24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91" name="Text Box 56"/>
              <p:cNvSpPr txBox="1">
                <a:spLocks noChangeArrowheads="1"/>
              </p:cNvSpPr>
              <p:nvPr/>
            </p:nvSpPr>
            <p:spPr bwMode="auto">
              <a:xfrm>
                <a:off x="816" y="2400"/>
                <a:ext cx="2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p>
            </p:txBody>
          </p:sp>
        </p:grpSp>
        <p:grpSp>
          <p:nvGrpSpPr>
            <p:cNvPr id="34823" name="Group 48"/>
            <p:cNvGrpSpPr>
              <a:grpSpLocks/>
            </p:cNvGrpSpPr>
            <p:nvPr/>
          </p:nvGrpSpPr>
          <p:grpSpPr bwMode="auto">
            <a:xfrm>
              <a:off x="3048000" y="4308476"/>
              <a:ext cx="609600" cy="652463"/>
              <a:chOff x="816" y="2160"/>
              <a:chExt cx="384" cy="411"/>
            </a:xfrm>
          </p:grpSpPr>
          <p:sp>
            <p:nvSpPr>
              <p:cNvPr id="34888" name="Line 49"/>
              <p:cNvSpPr>
                <a:spLocks noChangeShapeType="1"/>
              </p:cNvSpPr>
              <p:nvPr/>
            </p:nvSpPr>
            <p:spPr bwMode="auto">
              <a:xfrm flipH="1">
                <a:off x="1008" y="2160"/>
                <a:ext cx="192" cy="24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89" name="Text Box 50"/>
              <p:cNvSpPr txBox="1">
                <a:spLocks noChangeArrowheads="1"/>
              </p:cNvSpPr>
              <p:nvPr/>
            </p:nvSpPr>
            <p:spPr bwMode="auto">
              <a:xfrm>
                <a:off x="816" y="2400"/>
                <a:ext cx="2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p>
            </p:txBody>
          </p:sp>
        </p:grpSp>
        <p:sp>
          <p:nvSpPr>
            <p:cNvPr id="34824" name="Line 38"/>
            <p:cNvSpPr>
              <a:spLocks noChangeShapeType="1"/>
            </p:cNvSpPr>
            <p:nvPr/>
          </p:nvSpPr>
          <p:spPr bwMode="auto">
            <a:xfrm flipH="1">
              <a:off x="5486400" y="2514600"/>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25" name="Line 15"/>
            <p:cNvSpPr>
              <a:spLocks noChangeShapeType="1"/>
            </p:cNvSpPr>
            <p:nvPr/>
          </p:nvSpPr>
          <p:spPr bwMode="auto">
            <a:xfrm flipH="1">
              <a:off x="2971800" y="1676400"/>
              <a:ext cx="1295400" cy="762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26" name="Line 16"/>
            <p:cNvSpPr>
              <a:spLocks noChangeShapeType="1"/>
            </p:cNvSpPr>
            <p:nvPr/>
          </p:nvSpPr>
          <p:spPr bwMode="auto">
            <a:xfrm>
              <a:off x="4267200" y="1676400"/>
              <a:ext cx="1143000" cy="762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27" name="Line 17"/>
            <p:cNvSpPr>
              <a:spLocks noChangeShapeType="1"/>
            </p:cNvSpPr>
            <p:nvPr/>
          </p:nvSpPr>
          <p:spPr bwMode="auto">
            <a:xfrm>
              <a:off x="5410200" y="2438400"/>
              <a:ext cx="1143000" cy="9144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28" name="Line 18"/>
            <p:cNvSpPr>
              <a:spLocks noChangeShapeType="1"/>
            </p:cNvSpPr>
            <p:nvPr/>
          </p:nvSpPr>
          <p:spPr bwMode="auto">
            <a:xfrm>
              <a:off x="2895600" y="2438400"/>
              <a:ext cx="609600" cy="9144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29" name="Line 19"/>
            <p:cNvSpPr>
              <a:spLocks noChangeShapeType="1"/>
            </p:cNvSpPr>
            <p:nvPr/>
          </p:nvSpPr>
          <p:spPr bwMode="auto">
            <a:xfrm flipH="1">
              <a:off x="1981200" y="2438400"/>
              <a:ext cx="914400" cy="9144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0" name="Line 20"/>
            <p:cNvSpPr>
              <a:spLocks noChangeShapeType="1"/>
            </p:cNvSpPr>
            <p:nvPr/>
          </p:nvSpPr>
          <p:spPr bwMode="auto">
            <a:xfrm flipH="1">
              <a:off x="5029200" y="2514600"/>
              <a:ext cx="381000" cy="8382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1" name="Line 21"/>
            <p:cNvSpPr>
              <a:spLocks noChangeShapeType="1"/>
            </p:cNvSpPr>
            <p:nvPr/>
          </p:nvSpPr>
          <p:spPr bwMode="auto">
            <a:xfrm>
              <a:off x="3505200" y="3428999"/>
              <a:ext cx="304800" cy="762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2" name="Line 22"/>
            <p:cNvSpPr>
              <a:spLocks noChangeShapeType="1"/>
            </p:cNvSpPr>
            <p:nvPr/>
          </p:nvSpPr>
          <p:spPr bwMode="auto">
            <a:xfrm>
              <a:off x="5029200" y="3428999"/>
              <a:ext cx="533400" cy="8382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3" name="Line 23"/>
            <p:cNvSpPr>
              <a:spLocks noChangeShapeType="1"/>
            </p:cNvSpPr>
            <p:nvPr/>
          </p:nvSpPr>
          <p:spPr bwMode="auto">
            <a:xfrm>
              <a:off x="6553200" y="3428999"/>
              <a:ext cx="533400" cy="8382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4" name="Line 24"/>
            <p:cNvSpPr>
              <a:spLocks noChangeShapeType="1"/>
            </p:cNvSpPr>
            <p:nvPr/>
          </p:nvSpPr>
          <p:spPr bwMode="auto">
            <a:xfrm flipH="1">
              <a:off x="4267200" y="1752600"/>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5" name="Line 25"/>
            <p:cNvSpPr>
              <a:spLocks noChangeShapeType="1"/>
            </p:cNvSpPr>
            <p:nvPr/>
          </p:nvSpPr>
          <p:spPr bwMode="auto">
            <a:xfrm flipH="1">
              <a:off x="2895600" y="2514600"/>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6" name="Line 26"/>
            <p:cNvSpPr>
              <a:spLocks noChangeShapeType="1"/>
            </p:cNvSpPr>
            <p:nvPr/>
          </p:nvSpPr>
          <p:spPr bwMode="auto">
            <a:xfrm flipH="1">
              <a:off x="1905000" y="34289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7" name="Line 27"/>
            <p:cNvSpPr>
              <a:spLocks noChangeShapeType="1"/>
            </p:cNvSpPr>
            <p:nvPr/>
          </p:nvSpPr>
          <p:spPr bwMode="auto">
            <a:xfrm flipH="1">
              <a:off x="3352800" y="34289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8" name="Line 28"/>
            <p:cNvSpPr>
              <a:spLocks noChangeShapeType="1"/>
            </p:cNvSpPr>
            <p:nvPr/>
          </p:nvSpPr>
          <p:spPr bwMode="auto">
            <a:xfrm flipH="1">
              <a:off x="4953000" y="34289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39" name="Line 29"/>
            <p:cNvSpPr>
              <a:spLocks noChangeShapeType="1"/>
            </p:cNvSpPr>
            <p:nvPr/>
          </p:nvSpPr>
          <p:spPr bwMode="auto">
            <a:xfrm flipH="1">
              <a:off x="6477000" y="34289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40" name="Line 30"/>
            <p:cNvSpPr>
              <a:spLocks noChangeShapeType="1"/>
            </p:cNvSpPr>
            <p:nvPr/>
          </p:nvSpPr>
          <p:spPr bwMode="auto">
            <a:xfrm flipH="1">
              <a:off x="3733800" y="43433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41" name="Line 31"/>
            <p:cNvSpPr>
              <a:spLocks noChangeShapeType="1"/>
            </p:cNvSpPr>
            <p:nvPr/>
          </p:nvSpPr>
          <p:spPr bwMode="auto">
            <a:xfrm flipH="1">
              <a:off x="5486400" y="43433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sp>
          <p:nvSpPr>
            <p:cNvPr id="34842" name="Line 32"/>
            <p:cNvSpPr>
              <a:spLocks noChangeShapeType="1"/>
            </p:cNvSpPr>
            <p:nvPr/>
          </p:nvSpPr>
          <p:spPr bwMode="auto">
            <a:xfrm flipH="1">
              <a:off x="7010400" y="4343399"/>
              <a:ext cx="0" cy="381000"/>
            </a:xfrm>
            <a:prstGeom prst="line">
              <a:avLst/>
            </a:prstGeom>
            <a:noFill/>
            <a:ln w="28575">
              <a:solidFill>
                <a:schemeClr val="accent1"/>
              </a:solidFill>
              <a:round/>
              <a:headEnd/>
              <a:tailEnd type="none" w="sm" len="sm"/>
            </a:ln>
            <a:extLst>
              <a:ext uri="{909E8E84-426E-40dd-AFC4-6F175D3DCCD1}">
                <a14:hiddenFill xmlns:a14="http://schemas.microsoft.com/office/drawing/2010/main">
                  <a:noFill/>
                </a14:hiddenFill>
              </a:ext>
            </a:extLst>
          </p:spPr>
          <p:txBody>
            <a:bodyPr lIns="45720" rIns="45720" anchor="ctr">
              <a:spAutoFit/>
            </a:bodyPr>
            <a:lstStyle/>
            <a:p>
              <a:endParaRPr lang="en-US" sz="1800">
                <a:solidFill>
                  <a:srgbClr val="000066"/>
                </a:solidFill>
              </a:endParaRPr>
            </a:p>
          </p:txBody>
        </p:sp>
        <p:grpSp>
          <p:nvGrpSpPr>
            <p:cNvPr id="34843" name="Group 33"/>
            <p:cNvGrpSpPr>
              <a:grpSpLocks/>
            </p:cNvGrpSpPr>
            <p:nvPr/>
          </p:nvGrpSpPr>
          <p:grpSpPr bwMode="auto">
            <a:xfrm>
              <a:off x="1600200" y="1447800"/>
              <a:ext cx="5788025" cy="3054349"/>
              <a:chOff x="1008" y="912"/>
              <a:chExt cx="3646" cy="1924"/>
            </a:xfrm>
          </p:grpSpPr>
          <p:sp>
            <p:nvSpPr>
              <p:cNvPr id="34878" name="Oval 5"/>
              <p:cNvSpPr>
                <a:spLocks noChangeArrowheads="1"/>
              </p:cNvSpPr>
              <p:nvPr/>
            </p:nvSpPr>
            <p:spPr bwMode="auto">
              <a:xfrm>
                <a:off x="2496" y="912"/>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4444</a:t>
                </a:r>
              </a:p>
            </p:txBody>
          </p:sp>
          <p:sp>
            <p:nvSpPr>
              <p:cNvPr id="34879" name="Oval 6"/>
              <p:cNvSpPr>
                <a:spLocks noChangeArrowheads="1"/>
              </p:cNvSpPr>
              <p:nvPr/>
            </p:nvSpPr>
            <p:spPr bwMode="auto">
              <a:xfrm>
                <a:off x="1632" y="1392"/>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1111</a:t>
                </a:r>
              </a:p>
            </p:txBody>
          </p:sp>
          <p:sp>
            <p:nvSpPr>
              <p:cNvPr id="34880" name="Oval 7"/>
              <p:cNvSpPr>
                <a:spLocks noChangeArrowheads="1"/>
              </p:cNvSpPr>
              <p:nvPr/>
            </p:nvSpPr>
            <p:spPr bwMode="auto">
              <a:xfrm>
                <a:off x="3218" y="1392"/>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7777</a:t>
                </a:r>
              </a:p>
            </p:txBody>
          </p:sp>
          <p:sp>
            <p:nvSpPr>
              <p:cNvPr id="34881" name="Oval 8"/>
              <p:cNvSpPr>
                <a:spLocks noChangeArrowheads="1"/>
              </p:cNvSpPr>
              <p:nvPr/>
            </p:nvSpPr>
            <p:spPr bwMode="auto">
              <a:xfrm>
                <a:off x="1008" y="1968"/>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0</a:t>
                </a:r>
              </a:p>
            </p:txBody>
          </p:sp>
          <p:sp>
            <p:nvSpPr>
              <p:cNvPr id="34882" name="Oval 9"/>
              <p:cNvSpPr>
                <a:spLocks noChangeArrowheads="1"/>
              </p:cNvSpPr>
              <p:nvPr/>
            </p:nvSpPr>
            <p:spPr bwMode="auto">
              <a:xfrm>
                <a:off x="1970" y="1968"/>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2222</a:t>
                </a:r>
              </a:p>
            </p:txBody>
          </p:sp>
          <p:sp>
            <p:nvSpPr>
              <p:cNvPr id="34883" name="Oval 10"/>
              <p:cNvSpPr>
                <a:spLocks noChangeArrowheads="1"/>
              </p:cNvSpPr>
              <p:nvPr/>
            </p:nvSpPr>
            <p:spPr bwMode="auto">
              <a:xfrm>
                <a:off x="2932" y="1968"/>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5555</a:t>
                </a:r>
              </a:p>
            </p:txBody>
          </p:sp>
          <p:sp>
            <p:nvSpPr>
              <p:cNvPr id="34884" name="Oval 11"/>
              <p:cNvSpPr>
                <a:spLocks noChangeArrowheads="1"/>
              </p:cNvSpPr>
              <p:nvPr/>
            </p:nvSpPr>
            <p:spPr bwMode="auto">
              <a:xfrm>
                <a:off x="3894" y="1968"/>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8888</a:t>
                </a:r>
              </a:p>
            </p:txBody>
          </p:sp>
          <p:sp>
            <p:nvSpPr>
              <p:cNvPr id="34885" name="Oval 12"/>
              <p:cNvSpPr>
                <a:spLocks noChangeArrowheads="1"/>
              </p:cNvSpPr>
              <p:nvPr/>
            </p:nvSpPr>
            <p:spPr bwMode="auto">
              <a:xfrm>
                <a:off x="2160" y="2544"/>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3333</a:t>
                </a:r>
              </a:p>
            </p:txBody>
          </p:sp>
          <p:sp>
            <p:nvSpPr>
              <p:cNvPr id="34886" name="Oval 13"/>
              <p:cNvSpPr>
                <a:spLocks noChangeArrowheads="1"/>
              </p:cNvSpPr>
              <p:nvPr/>
            </p:nvSpPr>
            <p:spPr bwMode="auto">
              <a:xfrm>
                <a:off x="3264" y="2544"/>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6666</a:t>
                </a:r>
              </a:p>
            </p:txBody>
          </p:sp>
          <p:sp>
            <p:nvSpPr>
              <p:cNvPr id="34887" name="Oval 14"/>
              <p:cNvSpPr>
                <a:spLocks noChangeArrowheads="1"/>
              </p:cNvSpPr>
              <p:nvPr/>
            </p:nvSpPr>
            <p:spPr bwMode="auto">
              <a:xfrm>
                <a:off x="4224" y="2544"/>
                <a:ext cx="430" cy="292"/>
              </a:xfrm>
              <a:prstGeom prst="ellipse">
                <a:avLst/>
              </a:prstGeom>
              <a:solidFill>
                <a:srgbClr val="CC99FF"/>
              </a:solidFill>
              <a:ln w="19050">
                <a:solidFill>
                  <a:schemeClr val="tx2"/>
                </a:solidFill>
                <a:round/>
                <a:headEnd/>
                <a:tailEnd type="none" w="sm" len="sm"/>
              </a:ln>
            </p:spPr>
            <p:txBody>
              <a:bodyPr lIns="45720" rIns="45720" anchor="ctr"/>
              <a:lstStyle/>
              <a:p>
                <a:r>
                  <a:rPr lang="en-US" sz="1800">
                    <a:solidFill>
                      <a:srgbClr val="000066"/>
                    </a:solidFill>
                  </a:rPr>
                  <a:t>9999</a:t>
                </a:r>
              </a:p>
            </p:txBody>
          </p:sp>
        </p:grpSp>
        <p:sp>
          <p:nvSpPr>
            <p:cNvPr id="34844" name="Text Box 34"/>
            <p:cNvSpPr txBox="1">
              <a:spLocks noChangeArrowheads="1"/>
            </p:cNvSpPr>
            <p:nvPr/>
          </p:nvSpPr>
          <p:spPr bwMode="auto">
            <a:xfrm>
              <a:off x="1719263" y="3792538"/>
              <a:ext cx="414337"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0</a:t>
              </a:r>
            </a:p>
          </p:txBody>
        </p:sp>
        <p:sp>
          <p:nvSpPr>
            <p:cNvPr id="34845" name="Text Box 35"/>
            <p:cNvSpPr txBox="1">
              <a:spLocks noChangeArrowheads="1"/>
            </p:cNvSpPr>
            <p:nvPr/>
          </p:nvSpPr>
          <p:spPr bwMode="auto">
            <a:xfrm>
              <a:off x="2667000" y="28606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1</a:t>
              </a:r>
            </a:p>
          </p:txBody>
        </p:sp>
        <p:sp>
          <p:nvSpPr>
            <p:cNvPr id="34846" name="Text Box 36"/>
            <p:cNvSpPr txBox="1">
              <a:spLocks noChangeArrowheads="1"/>
            </p:cNvSpPr>
            <p:nvPr/>
          </p:nvSpPr>
          <p:spPr bwMode="auto">
            <a:xfrm>
              <a:off x="4038600" y="20986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4</a:t>
              </a:r>
            </a:p>
          </p:txBody>
        </p:sp>
        <p:sp>
          <p:nvSpPr>
            <p:cNvPr id="34847" name="Text Box 37"/>
            <p:cNvSpPr txBox="1">
              <a:spLocks noChangeArrowheads="1"/>
            </p:cNvSpPr>
            <p:nvPr/>
          </p:nvSpPr>
          <p:spPr bwMode="auto">
            <a:xfrm>
              <a:off x="5334000" y="2895600"/>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7</a:t>
              </a:r>
            </a:p>
          </p:txBody>
        </p:sp>
        <p:sp>
          <p:nvSpPr>
            <p:cNvPr id="34848" name="Text Box 39"/>
            <p:cNvSpPr txBox="1">
              <a:spLocks noChangeArrowheads="1"/>
            </p:cNvSpPr>
            <p:nvPr/>
          </p:nvSpPr>
          <p:spPr bwMode="auto">
            <a:xfrm>
              <a:off x="4724400" y="37750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5</a:t>
              </a:r>
            </a:p>
          </p:txBody>
        </p:sp>
        <p:sp>
          <p:nvSpPr>
            <p:cNvPr id="34849" name="Text Box 40"/>
            <p:cNvSpPr txBox="1">
              <a:spLocks noChangeArrowheads="1"/>
            </p:cNvSpPr>
            <p:nvPr/>
          </p:nvSpPr>
          <p:spPr bwMode="auto">
            <a:xfrm>
              <a:off x="6248400" y="37750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8</a:t>
              </a:r>
            </a:p>
          </p:txBody>
        </p:sp>
        <p:sp>
          <p:nvSpPr>
            <p:cNvPr id="34850" name="Text Box 41"/>
            <p:cNvSpPr txBox="1">
              <a:spLocks noChangeArrowheads="1"/>
            </p:cNvSpPr>
            <p:nvPr/>
          </p:nvSpPr>
          <p:spPr bwMode="auto">
            <a:xfrm>
              <a:off x="6781800" y="46894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9</a:t>
              </a:r>
            </a:p>
          </p:txBody>
        </p:sp>
        <p:sp>
          <p:nvSpPr>
            <p:cNvPr id="34851" name="Text Box 42"/>
            <p:cNvSpPr txBox="1">
              <a:spLocks noChangeArrowheads="1"/>
            </p:cNvSpPr>
            <p:nvPr/>
          </p:nvSpPr>
          <p:spPr bwMode="auto">
            <a:xfrm>
              <a:off x="3124200" y="37750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2</a:t>
              </a:r>
            </a:p>
          </p:txBody>
        </p:sp>
        <p:sp>
          <p:nvSpPr>
            <p:cNvPr id="34852" name="Text Box 43"/>
            <p:cNvSpPr txBox="1">
              <a:spLocks noChangeArrowheads="1"/>
            </p:cNvSpPr>
            <p:nvPr/>
          </p:nvSpPr>
          <p:spPr bwMode="auto">
            <a:xfrm>
              <a:off x="3505200" y="4689475"/>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3</a:t>
              </a:r>
            </a:p>
          </p:txBody>
        </p:sp>
        <p:sp>
          <p:nvSpPr>
            <p:cNvPr id="34853" name="Text Box 44"/>
            <p:cNvSpPr txBox="1">
              <a:spLocks noChangeArrowheads="1"/>
            </p:cNvSpPr>
            <p:nvPr/>
          </p:nvSpPr>
          <p:spPr bwMode="auto">
            <a:xfrm>
              <a:off x="5257800" y="4724399"/>
              <a:ext cx="414338" cy="2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rPr>
                <a:t>6</a:t>
              </a:r>
            </a:p>
          </p:txBody>
        </p:sp>
        <p:sp>
          <p:nvSpPr>
            <p:cNvPr id="34854" name="Text Box 57"/>
            <p:cNvSpPr txBox="1">
              <a:spLocks noChangeArrowheads="1"/>
            </p:cNvSpPr>
            <p:nvPr/>
          </p:nvSpPr>
          <p:spPr bwMode="auto">
            <a:xfrm>
              <a:off x="3505200" y="16764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&lt;</a:t>
              </a:r>
            </a:p>
          </p:txBody>
        </p:sp>
        <p:sp>
          <p:nvSpPr>
            <p:cNvPr id="34855" name="Text Box 59"/>
            <p:cNvSpPr txBox="1">
              <a:spLocks noChangeArrowheads="1"/>
            </p:cNvSpPr>
            <p:nvPr/>
          </p:nvSpPr>
          <p:spPr bwMode="auto">
            <a:xfrm>
              <a:off x="1295400" y="35052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sym typeface="Symbol" charset="0"/>
                </a:rPr>
                <a:t></a:t>
              </a:r>
              <a:endParaRPr lang="en-US" sz="1600">
                <a:solidFill>
                  <a:srgbClr val="800000"/>
                </a:solidFill>
              </a:endParaRPr>
            </a:p>
          </p:txBody>
        </p:sp>
        <p:sp>
          <p:nvSpPr>
            <p:cNvPr id="34856" name="Text Box 60"/>
            <p:cNvSpPr txBox="1">
              <a:spLocks noChangeArrowheads="1"/>
            </p:cNvSpPr>
            <p:nvPr/>
          </p:nvSpPr>
          <p:spPr bwMode="auto">
            <a:xfrm>
              <a:off x="1752600" y="3573463"/>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57" name="Text Box 62"/>
            <p:cNvSpPr txBox="1">
              <a:spLocks noChangeArrowheads="1"/>
            </p:cNvSpPr>
            <p:nvPr/>
          </p:nvSpPr>
          <p:spPr bwMode="auto">
            <a:xfrm>
              <a:off x="4459288" y="1676400"/>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&gt;</a:t>
              </a:r>
            </a:p>
          </p:txBody>
        </p:sp>
        <p:sp>
          <p:nvSpPr>
            <p:cNvPr id="34858" name="Text Box 64"/>
            <p:cNvSpPr txBox="1">
              <a:spLocks noChangeArrowheads="1"/>
            </p:cNvSpPr>
            <p:nvPr/>
          </p:nvSpPr>
          <p:spPr bwMode="auto">
            <a:xfrm>
              <a:off x="3925888" y="1828800"/>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59" name="Text Box 65"/>
            <p:cNvSpPr txBox="1">
              <a:spLocks noChangeArrowheads="1"/>
            </p:cNvSpPr>
            <p:nvPr/>
          </p:nvSpPr>
          <p:spPr bwMode="auto">
            <a:xfrm>
              <a:off x="4724400" y="25146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&lt;</a:t>
              </a:r>
            </a:p>
          </p:txBody>
        </p:sp>
        <p:sp>
          <p:nvSpPr>
            <p:cNvPr id="34860" name="Text Box 66"/>
            <p:cNvSpPr txBox="1">
              <a:spLocks noChangeArrowheads="1"/>
            </p:cNvSpPr>
            <p:nvPr/>
          </p:nvSpPr>
          <p:spPr bwMode="auto">
            <a:xfrm>
              <a:off x="5678488" y="2514600"/>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&gt;</a:t>
              </a:r>
            </a:p>
          </p:txBody>
        </p:sp>
        <p:sp>
          <p:nvSpPr>
            <p:cNvPr id="34861" name="Text Box 67"/>
            <p:cNvSpPr txBox="1">
              <a:spLocks noChangeArrowheads="1"/>
            </p:cNvSpPr>
            <p:nvPr/>
          </p:nvSpPr>
          <p:spPr bwMode="auto">
            <a:xfrm>
              <a:off x="5145088" y="2667000"/>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62" name="Text Box 68"/>
            <p:cNvSpPr txBox="1">
              <a:spLocks noChangeArrowheads="1"/>
            </p:cNvSpPr>
            <p:nvPr/>
          </p:nvSpPr>
          <p:spPr bwMode="auto">
            <a:xfrm>
              <a:off x="5715000" y="3421063"/>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&lt;</a:t>
              </a:r>
            </a:p>
          </p:txBody>
        </p:sp>
        <p:sp>
          <p:nvSpPr>
            <p:cNvPr id="34863" name="Text Box 69"/>
            <p:cNvSpPr txBox="1">
              <a:spLocks noChangeArrowheads="1"/>
            </p:cNvSpPr>
            <p:nvPr/>
          </p:nvSpPr>
          <p:spPr bwMode="auto">
            <a:xfrm>
              <a:off x="6669088" y="3421063"/>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&gt;</a:t>
              </a:r>
            </a:p>
          </p:txBody>
        </p:sp>
        <p:sp>
          <p:nvSpPr>
            <p:cNvPr id="34864" name="Text Box 70"/>
            <p:cNvSpPr txBox="1">
              <a:spLocks noChangeArrowheads="1"/>
            </p:cNvSpPr>
            <p:nvPr/>
          </p:nvSpPr>
          <p:spPr bwMode="auto">
            <a:xfrm>
              <a:off x="6135688" y="3573463"/>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65" name="Text Box 71"/>
            <p:cNvSpPr txBox="1">
              <a:spLocks noChangeArrowheads="1"/>
            </p:cNvSpPr>
            <p:nvPr/>
          </p:nvSpPr>
          <p:spPr bwMode="auto">
            <a:xfrm>
              <a:off x="2133600" y="2506663"/>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&lt;</a:t>
              </a:r>
            </a:p>
          </p:txBody>
        </p:sp>
        <p:sp>
          <p:nvSpPr>
            <p:cNvPr id="34866" name="Text Box 72"/>
            <p:cNvSpPr txBox="1">
              <a:spLocks noChangeArrowheads="1"/>
            </p:cNvSpPr>
            <p:nvPr/>
          </p:nvSpPr>
          <p:spPr bwMode="auto">
            <a:xfrm>
              <a:off x="3087688" y="2506663"/>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&gt;</a:t>
              </a:r>
            </a:p>
          </p:txBody>
        </p:sp>
        <p:sp>
          <p:nvSpPr>
            <p:cNvPr id="34867" name="Text Box 73"/>
            <p:cNvSpPr txBox="1">
              <a:spLocks noChangeArrowheads="1"/>
            </p:cNvSpPr>
            <p:nvPr/>
          </p:nvSpPr>
          <p:spPr bwMode="auto">
            <a:xfrm>
              <a:off x="2554288" y="2659063"/>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68" name="Text Box 74"/>
            <p:cNvSpPr txBox="1">
              <a:spLocks noChangeArrowheads="1"/>
            </p:cNvSpPr>
            <p:nvPr/>
          </p:nvSpPr>
          <p:spPr bwMode="auto">
            <a:xfrm>
              <a:off x="3124200" y="43434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sym typeface="Symbol" charset="0"/>
                </a:rPr>
                <a:t></a:t>
              </a:r>
              <a:endParaRPr lang="en-US" sz="1600">
                <a:solidFill>
                  <a:srgbClr val="800000"/>
                </a:solidFill>
              </a:endParaRPr>
            </a:p>
          </p:txBody>
        </p:sp>
        <p:sp>
          <p:nvSpPr>
            <p:cNvPr id="34869" name="Text Box 75"/>
            <p:cNvSpPr txBox="1">
              <a:spLocks noChangeArrowheads="1"/>
            </p:cNvSpPr>
            <p:nvPr/>
          </p:nvSpPr>
          <p:spPr bwMode="auto">
            <a:xfrm>
              <a:off x="3581400" y="4411663"/>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70" name="Text Box 76"/>
            <p:cNvSpPr txBox="1">
              <a:spLocks noChangeArrowheads="1"/>
            </p:cNvSpPr>
            <p:nvPr/>
          </p:nvSpPr>
          <p:spPr bwMode="auto">
            <a:xfrm>
              <a:off x="4876800" y="43434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sym typeface="Symbol" charset="0"/>
                </a:rPr>
                <a:t></a:t>
              </a:r>
              <a:endParaRPr lang="en-US" sz="1600">
                <a:solidFill>
                  <a:srgbClr val="800000"/>
                </a:solidFill>
              </a:endParaRPr>
            </a:p>
          </p:txBody>
        </p:sp>
        <p:sp>
          <p:nvSpPr>
            <p:cNvPr id="34871" name="Text Box 77"/>
            <p:cNvSpPr txBox="1">
              <a:spLocks noChangeArrowheads="1"/>
            </p:cNvSpPr>
            <p:nvPr/>
          </p:nvSpPr>
          <p:spPr bwMode="auto">
            <a:xfrm>
              <a:off x="5334000" y="4411663"/>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72" name="Text Box 78"/>
            <p:cNvSpPr txBox="1">
              <a:spLocks noChangeArrowheads="1"/>
            </p:cNvSpPr>
            <p:nvPr/>
          </p:nvSpPr>
          <p:spPr bwMode="auto">
            <a:xfrm>
              <a:off x="6400800" y="43434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sym typeface="Symbol" charset="0"/>
                </a:rPr>
                <a:t></a:t>
              </a:r>
              <a:endParaRPr lang="en-US" sz="1600">
                <a:solidFill>
                  <a:srgbClr val="800000"/>
                </a:solidFill>
              </a:endParaRPr>
            </a:p>
          </p:txBody>
        </p:sp>
        <p:sp>
          <p:nvSpPr>
            <p:cNvPr id="34873" name="Text Box 79"/>
            <p:cNvSpPr txBox="1">
              <a:spLocks noChangeArrowheads="1"/>
            </p:cNvSpPr>
            <p:nvPr/>
          </p:nvSpPr>
          <p:spPr bwMode="auto">
            <a:xfrm>
              <a:off x="6858000" y="4411663"/>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74" name="Text Box 80"/>
            <p:cNvSpPr txBox="1">
              <a:spLocks noChangeArrowheads="1"/>
            </p:cNvSpPr>
            <p:nvPr/>
          </p:nvSpPr>
          <p:spPr bwMode="auto">
            <a:xfrm flipH="1">
              <a:off x="3505200" y="35052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sym typeface="Symbol" charset="0"/>
                </a:rPr>
                <a:t></a:t>
              </a:r>
              <a:endParaRPr lang="en-US" sz="1600">
                <a:solidFill>
                  <a:srgbClr val="800000"/>
                </a:solidFill>
              </a:endParaRPr>
            </a:p>
          </p:txBody>
        </p:sp>
        <p:sp>
          <p:nvSpPr>
            <p:cNvPr id="34875" name="Text Box 82"/>
            <p:cNvSpPr txBox="1">
              <a:spLocks noChangeArrowheads="1"/>
            </p:cNvSpPr>
            <p:nvPr/>
          </p:nvSpPr>
          <p:spPr bwMode="auto">
            <a:xfrm flipH="1">
              <a:off x="2971800" y="3505200"/>
              <a:ext cx="493713"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sp>
          <p:nvSpPr>
            <p:cNvPr id="34876" name="Text Box 83"/>
            <p:cNvSpPr txBox="1">
              <a:spLocks noChangeArrowheads="1"/>
            </p:cNvSpPr>
            <p:nvPr/>
          </p:nvSpPr>
          <p:spPr bwMode="auto">
            <a:xfrm flipH="1">
              <a:off x="5145088" y="3573463"/>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sym typeface="Symbol" charset="0"/>
                </a:rPr>
                <a:t></a:t>
              </a:r>
              <a:endParaRPr lang="en-US" sz="1600">
                <a:solidFill>
                  <a:srgbClr val="800000"/>
                </a:solidFill>
              </a:endParaRPr>
            </a:p>
          </p:txBody>
        </p:sp>
        <p:sp>
          <p:nvSpPr>
            <p:cNvPr id="34877" name="Text Box 84"/>
            <p:cNvSpPr txBox="1">
              <a:spLocks noChangeArrowheads="1"/>
            </p:cNvSpPr>
            <p:nvPr/>
          </p:nvSpPr>
          <p:spPr bwMode="auto">
            <a:xfrm flipH="1">
              <a:off x="4611688" y="3573463"/>
              <a:ext cx="493712" cy="249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sm"/>
                </a14:hiddenLine>
              </a:ext>
            </a:extLst>
          </p:spPr>
          <p:txBody>
            <a:bodyPr lIns="45720" rIns="45720">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solidFill>
                    <a:srgbClr val="800000"/>
                  </a:solidFill>
                </a:rPr>
                <a:t>=</a:t>
              </a:r>
            </a:p>
          </p:txBody>
        </p:sp>
      </p:grpSp>
    </p:spTree>
    <p:extLst>
      <p:ext uri="{BB962C8B-B14F-4D97-AF65-F5344CB8AC3E}">
        <p14:creationId xmlns:p14="http://schemas.microsoft.com/office/powerpoint/2010/main" val="181097204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a:t>Sparse Switch Code</a:t>
            </a:r>
          </a:p>
        </p:txBody>
      </p:sp>
      <p:sp>
        <p:nvSpPr>
          <p:cNvPr id="35842" name="Rectangle 3"/>
          <p:cNvSpPr>
            <a:spLocks noGrp="1" noChangeArrowheads="1"/>
          </p:cNvSpPr>
          <p:nvPr>
            <p:ph type="body" idx="1"/>
          </p:nvPr>
        </p:nvSpPr>
        <p:spPr>
          <a:xfrm>
            <a:off x="4648200" y="1220788"/>
            <a:ext cx="3949700" cy="5224462"/>
          </a:xfrm>
        </p:spPr>
        <p:txBody>
          <a:bodyPr/>
          <a:lstStyle/>
          <a:p>
            <a:pPr lvl="1" eaLnBrk="1" hangingPunct="1"/>
            <a:r>
              <a:rPr lang="en-US">
                <a:latin typeface="Helvetica" charset="0"/>
                <a:ea typeface="ＭＳ Ｐゴシック" charset="0"/>
              </a:rPr>
              <a:t>Compares x to possible case values</a:t>
            </a:r>
          </a:p>
          <a:p>
            <a:pPr lvl="1" eaLnBrk="1" hangingPunct="1"/>
            <a:r>
              <a:rPr lang="en-US">
                <a:latin typeface="Helvetica" charset="0"/>
                <a:ea typeface="ＭＳ Ｐゴシック" charset="0"/>
              </a:rPr>
              <a:t>Jumps different places depending on outcomes</a:t>
            </a:r>
          </a:p>
        </p:txBody>
      </p:sp>
      <p:sp>
        <p:nvSpPr>
          <p:cNvPr id="35843" name="Rectangle 4"/>
          <p:cNvSpPr>
            <a:spLocks noChangeArrowheads="1"/>
          </p:cNvSpPr>
          <p:nvPr/>
        </p:nvSpPr>
        <p:spPr bwMode="auto">
          <a:xfrm>
            <a:off x="304800" y="1219200"/>
            <a:ext cx="4648200" cy="3397250"/>
          </a:xfrm>
          <a:prstGeom prst="rect">
            <a:avLst/>
          </a:prstGeom>
          <a:solidFill>
            <a:schemeClr val="bg1"/>
          </a:solidFill>
          <a:ln w="12700">
            <a:solidFill>
              <a:schemeClr val="tx1"/>
            </a:solidFill>
            <a:miter lim="800000"/>
            <a:headEnd/>
            <a:tailEnd/>
          </a:ln>
        </p:spPr>
        <p:txBody>
          <a:bodyPr lIns="90487" tIns="44450" rIns="90487" bIns="44450">
            <a:spAutoFit/>
          </a:bodyPr>
          <a:lstStyle/>
          <a:p>
            <a:pPr algn="l">
              <a:lnSpc>
                <a:spcPct val="100000"/>
              </a:lnSpc>
              <a:tabLst>
                <a:tab pos="514350" algn="l"/>
                <a:tab pos="3028950" algn="l"/>
              </a:tabLst>
            </a:pPr>
            <a:r>
              <a:rPr lang="en-US" sz="1800">
                <a:solidFill>
                  <a:srgbClr val="000066"/>
                </a:solidFill>
                <a:latin typeface="Courier New" charset="0"/>
              </a:rPr>
              <a:t>	movl 8(%ebp),%eax	# get x</a:t>
            </a:r>
          </a:p>
          <a:p>
            <a:pPr algn="l">
              <a:lnSpc>
                <a:spcPct val="100000"/>
              </a:lnSpc>
              <a:tabLst>
                <a:tab pos="514350" algn="l"/>
                <a:tab pos="3028950" algn="l"/>
              </a:tabLst>
            </a:pPr>
            <a:r>
              <a:rPr lang="en-US" sz="1800">
                <a:solidFill>
                  <a:srgbClr val="000066"/>
                </a:solidFill>
                <a:latin typeface="Courier New" charset="0"/>
              </a:rPr>
              <a:t>	cmpl $4444,%eax	# x:4444</a:t>
            </a:r>
          </a:p>
          <a:p>
            <a:pPr algn="l">
              <a:lnSpc>
                <a:spcPct val="100000"/>
              </a:lnSpc>
              <a:tabLst>
                <a:tab pos="514350" algn="l"/>
                <a:tab pos="3028950" algn="l"/>
              </a:tabLst>
            </a:pPr>
            <a:r>
              <a:rPr lang="en-US" sz="1800">
                <a:solidFill>
                  <a:srgbClr val="000066"/>
                </a:solidFill>
                <a:latin typeface="Courier New" charset="0"/>
              </a:rPr>
              <a:t>	je L8</a:t>
            </a:r>
          </a:p>
          <a:p>
            <a:pPr algn="l">
              <a:lnSpc>
                <a:spcPct val="100000"/>
              </a:lnSpc>
              <a:tabLst>
                <a:tab pos="514350" algn="l"/>
                <a:tab pos="3028950" algn="l"/>
              </a:tabLst>
            </a:pPr>
            <a:r>
              <a:rPr lang="en-US" sz="1800">
                <a:solidFill>
                  <a:srgbClr val="000066"/>
                </a:solidFill>
                <a:latin typeface="Courier New" charset="0"/>
              </a:rPr>
              <a:t>	jg L16</a:t>
            </a:r>
          </a:p>
          <a:p>
            <a:pPr algn="l">
              <a:lnSpc>
                <a:spcPct val="100000"/>
              </a:lnSpc>
              <a:tabLst>
                <a:tab pos="514350" algn="l"/>
                <a:tab pos="3028950" algn="l"/>
              </a:tabLst>
            </a:pPr>
            <a:r>
              <a:rPr lang="en-US" sz="1800">
                <a:solidFill>
                  <a:srgbClr val="000066"/>
                </a:solidFill>
                <a:latin typeface="Courier New" charset="0"/>
              </a:rPr>
              <a:t>	cmpl $1111,%eax	# x:1111</a:t>
            </a:r>
          </a:p>
          <a:p>
            <a:pPr algn="l">
              <a:lnSpc>
                <a:spcPct val="100000"/>
              </a:lnSpc>
              <a:tabLst>
                <a:tab pos="514350" algn="l"/>
                <a:tab pos="3028950" algn="l"/>
              </a:tabLst>
            </a:pPr>
            <a:r>
              <a:rPr lang="en-US" sz="1800">
                <a:solidFill>
                  <a:srgbClr val="000066"/>
                </a:solidFill>
                <a:latin typeface="Courier New" charset="0"/>
              </a:rPr>
              <a:t>	je L5</a:t>
            </a:r>
          </a:p>
          <a:p>
            <a:pPr algn="l">
              <a:lnSpc>
                <a:spcPct val="100000"/>
              </a:lnSpc>
              <a:tabLst>
                <a:tab pos="514350" algn="l"/>
                <a:tab pos="3028950" algn="l"/>
              </a:tabLst>
            </a:pPr>
            <a:r>
              <a:rPr lang="en-US" sz="1800">
                <a:solidFill>
                  <a:srgbClr val="000066"/>
                </a:solidFill>
                <a:latin typeface="Courier New" charset="0"/>
              </a:rPr>
              <a:t>	jg L17</a:t>
            </a:r>
          </a:p>
          <a:p>
            <a:pPr algn="l">
              <a:lnSpc>
                <a:spcPct val="100000"/>
              </a:lnSpc>
              <a:tabLst>
                <a:tab pos="514350" algn="l"/>
                <a:tab pos="3028950" algn="l"/>
              </a:tabLst>
            </a:pPr>
            <a:r>
              <a:rPr lang="en-US" sz="1800">
                <a:solidFill>
                  <a:srgbClr val="000066"/>
                </a:solidFill>
                <a:latin typeface="Courier New" charset="0"/>
              </a:rPr>
              <a:t>	testl %eax,%eax	# x:0</a:t>
            </a:r>
          </a:p>
          <a:p>
            <a:pPr algn="l">
              <a:lnSpc>
                <a:spcPct val="100000"/>
              </a:lnSpc>
              <a:tabLst>
                <a:tab pos="514350" algn="l"/>
                <a:tab pos="3028950" algn="l"/>
              </a:tabLst>
            </a:pPr>
            <a:r>
              <a:rPr lang="en-US" sz="1800">
                <a:solidFill>
                  <a:srgbClr val="000066"/>
                </a:solidFill>
                <a:latin typeface="Courier New" charset="0"/>
              </a:rPr>
              <a:t>	je L4</a:t>
            </a:r>
          </a:p>
          <a:p>
            <a:pPr algn="l">
              <a:lnSpc>
                <a:spcPct val="100000"/>
              </a:lnSpc>
              <a:tabLst>
                <a:tab pos="514350" algn="l"/>
                <a:tab pos="3028950" algn="l"/>
              </a:tabLst>
            </a:pPr>
            <a:r>
              <a:rPr lang="en-US" sz="1800">
                <a:solidFill>
                  <a:srgbClr val="000066"/>
                </a:solidFill>
                <a:latin typeface="Courier New" charset="0"/>
              </a:rPr>
              <a:t>	jmp L14</a:t>
            </a:r>
          </a:p>
          <a:p>
            <a:pPr algn="l">
              <a:lnSpc>
                <a:spcPct val="100000"/>
              </a:lnSpc>
              <a:tabLst>
                <a:tab pos="514350" algn="l"/>
                <a:tab pos="3028950" algn="l"/>
              </a:tabLst>
            </a:pPr>
            <a:endParaRPr lang="en-US" sz="1800">
              <a:solidFill>
                <a:srgbClr val="000066"/>
              </a:solidFill>
              <a:latin typeface="Courier New" charset="0"/>
            </a:endParaRPr>
          </a:p>
          <a:p>
            <a:pPr algn="l">
              <a:lnSpc>
                <a:spcPct val="100000"/>
              </a:lnSpc>
              <a:tabLst>
                <a:tab pos="514350" algn="l"/>
                <a:tab pos="3028950" algn="l"/>
              </a:tabLst>
            </a:pPr>
            <a:r>
              <a:rPr lang="en-US" sz="1800">
                <a:solidFill>
                  <a:srgbClr val="000066"/>
                </a:solidFill>
                <a:latin typeface="Courier New" charset="0"/>
              </a:rPr>
              <a:t>	. . .</a:t>
            </a:r>
          </a:p>
        </p:txBody>
      </p:sp>
      <p:sp>
        <p:nvSpPr>
          <p:cNvPr id="35844" name="Rectangle 5"/>
          <p:cNvSpPr>
            <a:spLocks noChangeArrowheads="1"/>
          </p:cNvSpPr>
          <p:nvPr/>
        </p:nvSpPr>
        <p:spPr bwMode="auto">
          <a:xfrm>
            <a:off x="6324600" y="2759075"/>
            <a:ext cx="2362200" cy="3946525"/>
          </a:xfrm>
          <a:prstGeom prst="rect">
            <a:avLst/>
          </a:prstGeom>
          <a:solidFill>
            <a:schemeClr val="bg1"/>
          </a:solidFill>
          <a:ln w="12700">
            <a:solidFill>
              <a:schemeClr val="tx1"/>
            </a:solidFill>
            <a:miter lim="800000"/>
            <a:headEnd/>
            <a:tailEnd/>
          </a:ln>
        </p:spPr>
        <p:txBody>
          <a:bodyPr lIns="90487" tIns="44450" rIns="90487" bIns="44450">
            <a:spAutoFit/>
          </a:bodyPr>
          <a:lstStyle/>
          <a:p>
            <a:pPr algn="l">
              <a:lnSpc>
                <a:spcPct val="100000"/>
              </a:lnSpc>
              <a:tabLst>
                <a:tab pos="514350" algn="l"/>
                <a:tab pos="3028950" algn="l"/>
              </a:tabLst>
            </a:pPr>
            <a:r>
              <a:rPr lang="en-US" sz="1800">
                <a:solidFill>
                  <a:srgbClr val="000066"/>
                </a:solidFill>
                <a:latin typeface="Courier New" charset="0"/>
              </a:rPr>
              <a:t>	. . .</a:t>
            </a:r>
          </a:p>
          <a:p>
            <a:pPr algn="l">
              <a:lnSpc>
                <a:spcPct val="100000"/>
              </a:lnSpc>
              <a:tabLst>
                <a:tab pos="514350" algn="l"/>
                <a:tab pos="3028950" algn="l"/>
              </a:tabLst>
            </a:pPr>
            <a:r>
              <a:rPr lang="en-US" sz="1800">
                <a:solidFill>
                  <a:srgbClr val="000066"/>
                </a:solidFill>
                <a:latin typeface="Courier New" charset="0"/>
              </a:rPr>
              <a:t>L5:</a:t>
            </a:r>
          </a:p>
          <a:p>
            <a:pPr algn="l">
              <a:lnSpc>
                <a:spcPct val="100000"/>
              </a:lnSpc>
              <a:tabLst>
                <a:tab pos="514350" algn="l"/>
                <a:tab pos="3028950" algn="l"/>
              </a:tabLst>
            </a:pPr>
            <a:r>
              <a:rPr lang="en-US" sz="1800">
                <a:solidFill>
                  <a:srgbClr val="000066"/>
                </a:solidFill>
                <a:latin typeface="Courier New" charset="0"/>
              </a:rPr>
              <a:t>	movl $1,%eax</a:t>
            </a:r>
          </a:p>
          <a:p>
            <a:pPr algn="l">
              <a:lnSpc>
                <a:spcPct val="100000"/>
              </a:lnSpc>
              <a:tabLst>
                <a:tab pos="514350" algn="l"/>
                <a:tab pos="3028950" algn="l"/>
              </a:tabLst>
            </a:pPr>
            <a:r>
              <a:rPr lang="en-US" sz="1800">
                <a:solidFill>
                  <a:srgbClr val="000066"/>
                </a:solidFill>
                <a:latin typeface="Courier New" charset="0"/>
              </a:rPr>
              <a:t>	jmp L19</a:t>
            </a:r>
          </a:p>
          <a:p>
            <a:pPr algn="l">
              <a:lnSpc>
                <a:spcPct val="100000"/>
              </a:lnSpc>
              <a:tabLst>
                <a:tab pos="514350" algn="l"/>
                <a:tab pos="3028950" algn="l"/>
              </a:tabLst>
            </a:pPr>
            <a:r>
              <a:rPr lang="en-US" sz="1800">
                <a:solidFill>
                  <a:srgbClr val="000066"/>
                </a:solidFill>
                <a:latin typeface="Courier New" charset="0"/>
              </a:rPr>
              <a:t>L6:</a:t>
            </a:r>
          </a:p>
          <a:p>
            <a:pPr algn="l">
              <a:lnSpc>
                <a:spcPct val="100000"/>
              </a:lnSpc>
              <a:tabLst>
                <a:tab pos="514350" algn="l"/>
                <a:tab pos="3028950" algn="l"/>
              </a:tabLst>
            </a:pPr>
            <a:r>
              <a:rPr lang="en-US" sz="1800">
                <a:solidFill>
                  <a:srgbClr val="000066"/>
                </a:solidFill>
                <a:latin typeface="Courier New" charset="0"/>
              </a:rPr>
              <a:t>	movl $2,%eax</a:t>
            </a:r>
          </a:p>
          <a:p>
            <a:pPr algn="l">
              <a:lnSpc>
                <a:spcPct val="100000"/>
              </a:lnSpc>
              <a:tabLst>
                <a:tab pos="514350" algn="l"/>
                <a:tab pos="3028950" algn="l"/>
              </a:tabLst>
            </a:pPr>
            <a:r>
              <a:rPr lang="en-US" sz="1800">
                <a:solidFill>
                  <a:srgbClr val="000066"/>
                </a:solidFill>
                <a:latin typeface="Courier New" charset="0"/>
              </a:rPr>
              <a:t>	jmp L19</a:t>
            </a:r>
          </a:p>
          <a:p>
            <a:pPr algn="l">
              <a:lnSpc>
                <a:spcPct val="100000"/>
              </a:lnSpc>
              <a:tabLst>
                <a:tab pos="514350" algn="l"/>
                <a:tab pos="3028950" algn="l"/>
              </a:tabLst>
            </a:pPr>
            <a:r>
              <a:rPr lang="en-US" sz="1800">
                <a:solidFill>
                  <a:srgbClr val="000066"/>
                </a:solidFill>
                <a:latin typeface="Courier New" charset="0"/>
              </a:rPr>
              <a:t>L7:</a:t>
            </a:r>
          </a:p>
          <a:p>
            <a:pPr algn="l">
              <a:lnSpc>
                <a:spcPct val="100000"/>
              </a:lnSpc>
              <a:tabLst>
                <a:tab pos="514350" algn="l"/>
                <a:tab pos="3028950" algn="l"/>
              </a:tabLst>
            </a:pPr>
            <a:r>
              <a:rPr lang="en-US" sz="1800">
                <a:solidFill>
                  <a:srgbClr val="000066"/>
                </a:solidFill>
                <a:latin typeface="Courier New" charset="0"/>
              </a:rPr>
              <a:t>	movl $3,%eax</a:t>
            </a:r>
          </a:p>
          <a:p>
            <a:pPr algn="l">
              <a:lnSpc>
                <a:spcPct val="100000"/>
              </a:lnSpc>
              <a:tabLst>
                <a:tab pos="514350" algn="l"/>
                <a:tab pos="3028950" algn="l"/>
              </a:tabLst>
            </a:pPr>
            <a:r>
              <a:rPr lang="en-US" sz="1800">
                <a:solidFill>
                  <a:srgbClr val="000066"/>
                </a:solidFill>
                <a:latin typeface="Courier New" charset="0"/>
              </a:rPr>
              <a:t>	jmp L19</a:t>
            </a:r>
          </a:p>
          <a:p>
            <a:pPr algn="l">
              <a:lnSpc>
                <a:spcPct val="100000"/>
              </a:lnSpc>
              <a:tabLst>
                <a:tab pos="514350" algn="l"/>
                <a:tab pos="3028950" algn="l"/>
              </a:tabLst>
            </a:pPr>
            <a:r>
              <a:rPr lang="en-US" sz="1800">
                <a:solidFill>
                  <a:srgbClr val="000066"/>
                </a:solidFill>
                <a:latin typeface="Courier New" charset="0"/>
              </a:rPr>
              <a:t>L8:</a:t>
            </a:r>
          </a:p>
          <a:p>
            <a:pPr algn="l">
              <a:lnSpc>
                <a:spcPct val="100000"/>
              </a:lnSpc>
              <a:tabLst>
                <a:tab pos="514350" algn="l"/>
                <a:tab pos="3028950" algn="l"/>
              </a:tabLst>
            </a:pPr>
            <a:r>
              <a:rPr lang="en-US" sz="1800">
                <a:solidFill>
                  <a:srgbClr val="000066"/>
                </a:solidFill>
                <a:latin typeface="Courier New" charset="0"/>
              </a:rPr>
              <a:t>	movl $4,%eax</a:t>
            </a:r>
          </a:p>
          <a:p>
            <a:pPr algn="l">
              <a:lnSpc>
                <a:spcPct val="100000"/>
              </a:lnSpc>
              <a:tabLst>
                <a:tab pos="514350" algn="l"/>
                <a:tab pos="3028950" algn="l"/>
              </a:tabLst>
            </a:pPr>
            <a:r>
              <a:rPr lang="en-US" sz="1800">
                <a:solidFill>
                  <a:srgbClr val="000066"/>
                </a:solidFill>
                <a:latin typeface="Courier New" charset="0"/>
              </a:rPr>
              <a:t>	jmp L19</a:t>
            </a:r>
          </a:p>
          <a:p>
            <a:pPr algn="l">
              <a:lnSpc>
                <a:spcPct val="100000"/>
              </a:lnSpc>
              <a:tabLst>
                <a:tab pos="514350" algn="l"/>
                <a:tab pos="3028950" algn="l"/>
              </a:tabLst>
            </a:pPr>
            <a:r>
              <a:rPr lang="en-US" sz="1800">
                <a:solidFill>
                  <a:srgbClr val="000066"/>
                </a:solidFill>
                <a:latin typeface="Courier New" charset="0"/>
              </a:rPr>
              <a:t>	. . .</a:t>
            </a:r>
          </a:p>
        </p:txBody>
      </p:sp>
    </p:spTree>
    <p:extLst>
      <p:ext uri="{BB962C8B-B14F-4D97-AF65-F5344CB8AC3E}">
        <p14:creationId xmlns:p14="http://schemas.microsoft.com/office/powerpoint/2010/main" val="19937101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838200" y="228600"/>
            <a:ext cx="8153400" cy="573088"/>
          </a:xfrm>
        </p:spPr>
        <p:txBody>
          <a:bodyPr/>
          <a:lstStyle/>
          <a:p>
            <a:pPr eaLnBrk="1" hangingPunct="1">
              <a:defRPr/>
            </a:pPr>
            <a:r>
              <a:rPr lang="en-US" dirty="0">
                <a:ea typeface="+mj-ea"/>
                <a:cs typeface="+mj-cs"/>
              </a:rPr>
              <a:t>C </a:t>
            </a:r>
            <a:r>
              <a:rPr lang="en-US" dirty="0" smtClean="0">
                <a:ea typeface="+mj-ea"/>
                <a:cs typeface="+mj-cs"/>
              </a:rPr>
              <a:t>operators – Assembly Equivalents?</a:t>
            </a:r>
            <a:endParaRPr lang="en-US" dirty="0">
              <a:ea typeface="+mj-ea"/>
              <a:cs typeface="+mj-cs"/>
            </a:endParaRPr>
          </a:p>
        </p:txBody>
      </p:sp>
      <p:sp>
        <p:nvSpPr>
          <p:cNvPr id="153602" name="Text Box 3"/>
          <p:cNvSpPr txBox="1">
            <a:spLocks noChangeArrowheads="1"/>
          </p:cNvSpPr>
          <p:nvPr/>
        </p:nvSpPr>
        <p:spPr bwMode="auto">
          <a:xfrm>
            <a:off x="685800" y="1219200"/>
            <a:ext cx="815022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3800" b="1">
                <a:solidFill>
                  <a:schemeClr val="tx1"/>
                </a:solidFill>
                <a:latin typeface="Helvetica" charset="0"/>
                <a:ea typeface="ＭＳ Ｐゴシック" charset="0"/>
                <a:cs typeface="ＭＳ Ｐゴシック" charset="0"/>
              </a:defRPr>
            </a:lvl1pPr>
            <a:lvl2pPr marL="742950" indent="-285750">
              <a:defRPr sz="3800" b="1">
                <a:solidFill>
                  <a:schemeClr val="tx1"/>
                </a:solidFill>
                <a:latin typeface="Helvetica" charset="0"/>
                <a:ea typeface="ＭＳ Ｐゴシック" charset="0"/>
              </a:defRPr>
            </a:lvl2pPr>
            <a:lvl3pPr marL="1143000" indent="-228600">
              <a:defRPr sz="3800" b="1">
                <a:solidFill>
                  <a:schemeClr val="tx1"/>
                </a:solidFill>
                <a:latin typeface="Helvetica" charset="0"/>
                <a:ea typeface="ＭＳ Ｐゴシック" charset="0"/>
              </a:defRPr>
            </a:lvl3pPr>
            <a:lvl4pPr marL="1600200" indent="-228600">
              <a:defRPr sz="3800" b="1">
                <a:solidFill>
                  <a:schemeClr val="tx1"/>
                </a:solidFill>
                <a:latin typeface="Helvetica" charset="0"/>
                <a:ea typeface="ＭＳ Ｐゴシック" charset="0"/>
              </a:defRPr>
            </a:lvl4pPr>
            <a:lvl5pPr marL="2057400" indent="-228600">
              <a:defRPr sz="38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3800" b="1">
                <a:solidFill>
                  <a:schemeClr val="tx1"/>
                </a:solidFill>
                <a:latin typeface="Helvetica" charset="0"/>
                <a:ea typeface="ＭＳ Ｐゴシック" charset="0"/>
              </a:defRPr>
            </a:lvl9pPr>
          </a:lstStyle>
          <a:p>
            <a:pPr algn="l">
              <a:lnSpc>
                <a:spcPct val="100000"/>
              </a:lnSpc>
            </a:pPr>
            <a:r>
              <a:rPr lang="en-US" sz="2400">
                <a:solidFill>
                  <a:srgbClr val="800000"/>
                </a:solidFill>
              </a:rPr>
              <a:t>Operators					Associativity</a:t>
            </a:r>
            <a:endParaRPr lang="en-US" sz="2400">
              <a:solidFill>
                <a:srgbClr val="800000"/>
              </a:solidFill>
              <a:latin typeface="Courier New" charset="0"/>
            </a:endParaRPr>
          </a:p>
          <a:p>
            <a:pPr algn="l">
              <a:lnSpc>
                <a:spcPct val="100000"/>
              </a:lnSpc>
            </a:pPr>
            <a:r>
              <a:rPr lang="en-US" sz="1800">
                <a:solidFill>
                  <a:srgbClr val="000066"/>
                </a:solidFill>
                <a:latin typeface="Courier New" charset="0"/>
              </a:rPr>
              <a:t>()  []  -&gt;  .					left to right</a:t>
            </a:r>
          </a:p>
          <a:p>
            <a:pPr algn="l">
              <a:lnSpc>
                <a:spcPct val="100000"/>
              </a:lnSpc>
            </a:pPr>
            <a:r>
              <a:rPr lang="en-US" sz="1800">
                <a:solidFill>
                  <a:srgbClr val="000066"/>
                </a:solidFill>
                <a:latin typeface="Courier New" charset="0"/>
              </a:rPr>
              <a:t>!  ~  ++  --  +  -  *  &amp; (type) sizeof	right to left</a:t>
            </a:r>
          </a:p>
          <a:p>
            <a:pPr algn="l">
              <a:lnSpc>
                <a:spcPct val="100000"/>
              </a:lnSpc>
            </a:pPr>
            <a:r>
              <a:rPr lang="en-US" sz="1800">
                <a:solidFill>
                  <a:srgbClr val="000066"/>
                </a:solidFill>
                <a:latin typeface="Courier New" charset="0"/>
              </a:rPr>
              <a:t>*  /  %					left to right</a:t>
            </a:r>
          </a:p>
          <a:p>
            <a:pPr algn="l">
              <a:lnSpc>
                <a:spcPct val="100000"/>
              </a:lnSpc>
            </a:pPr>
            <a:r>
              <a:rPr lang="en-US" sz="1800">
                <a:solidFill>
                  <a:srgbClr val="000066"/>
                </a:solidFill>
                <a:latin typeface="Courier New" charset="0"/>
              </a:rPr>
              <a:t>+  -						left to right</a:t>
            </a:r>
          </a:p>
          <a:p>
            <a:pPr algn="l">
              <a:lnSpc>
                <a:spcPct val="100000"/>
              </a:lnSpc>
            </a:pPr>
            <a:r>
              <a:rPr lang="en-US" sz="1800">
                <a:solidFill>
                  <a:srgbClr val="000066"/>
                </a:solidFill>
                <a:latin typeface="Courier New" charset="0"/>
              </a:rPr>
              <a:t>&lt;&lt;  &gt;&gt;						left to right</a:t>
            </a:r>
          </a:p>
          <a:p>
            <a:pPr algn="l">
              <a:lnSpc>
                <a:spcPct val="100000"/>
              </a:lnSpc>
            </a:pPr>
            <a:r>
              <a:rPr lang="en-US" sz="1800">
                <a:solidFill>
                  <a:srgbClr val="000066"/>
                </a:solidFill>
                <a:latin typeface="Courier New" charset="0"/>
              </a:rPr>
              <a:t>&lt;  &lt;=  &gt;  &gt;=					left to right</a:t>
            </a:r>
          </a:p>
          <a:p>
            <a:pPr algn="l">
              <a:lnSpc>
                <a:spcPct val="100000"/>
              </a:lnSpc>
            </a:pPr>
            <a:r>
              <a:rPr lang="en-US" sz="1800">
                <a:solidFill>
                  <a:srgbClr val="000066"/>
                </a:solidFill>
                <a:latin typeface="Courier New" charset="0"/>
              </a:rPr>
              <a:t>==  !=						left to right</a:t>
            </a:r>
          </a:p>
          <a:p>
            <a:pPr algn="l">
              <a:lnSpc>
                <a:spcPct val="100000"/>
              </a:lnSpc>
            </a:pPr>
            <a:r>
              <a:rPr lang="en-US" sz="1800">
                <a:solidFill>
                  <a:srgbClr val="000066"/>
                </a:solidFill>
                <a:latin typeface="Courier New" charset="0"/>
              </a:rPr>
              <a:t>&amp;						left to right</a:t>
            </a:r>
          </a:p>
          <a:p>
            <a:pPr algn="l">
              <a:lnSpc>
                <a:spcPct val="100000"/>
              </a:lnSpc>
            </a:pPr>
            <a:r>
              <a:rPr lang="en-US" sz="1800">
                <a:solidFill>
                  <a:srgbClr val="000066"/>
                </a:solidFill>
                <a:latin typeface="Courier New" charset="0"/>
              </a:rPr>
              <a:t>^						left to right</a:t>
            </a:r>
          </a:p>
          <a:p>
            <a:pPr algn="l">
              <a:lnSpc>
                <a:spcPct val="100000"/>
              </a:lnSpc>
            </a:pPr>
            <a:r>
              <a:rPr lang="en-US" sz="1800">
                <a:solidFill>
                  <a:srgbClr val="000066"/>
                </a:solidFill>
                <a:latin typeface="Courier New" charset="0"/>
              </a:rPr>
              <a:t>|						left to right</a:t>
            </a:r>
          </a:p>
          <a:p>
            <a:pPr algn="l">
              <a:lnSpc>
                <a:spcPct val="100000"/>
              </a:lnSpc>
            </a:pPr>
            <a:r>
              <a:rPr lang="en-US" sz="1800">
                <a:solidFill>
                  <a:srgbClr val="000066"/>
                </a:solidFill>
                <a:latin typeface="Courier New" charset="0"/>
              </a:rPr>
              <a:t>&amp;&amp;						left to right</a:t>
            </a:r>
          </a:p>
          <a:p>
            <a:pPr algn="l">
              <a:lnSpc>
                <a:spcPct val="100000"/>
              </a:lnSpc>
            </a:pPr>
            <a:r>
              <a:rPr lang="en-US" sz="1800">
                <a:solidFill>
                  <a:srgbClr val="000066"/>
                </a:solidFill>
                <a:latin typeface="Courier New" charset="0"/>
              </a:rPr>
              <a:t>||						left to right</a:t>
            </a:r>
          </a:p>
          <a:p>
            <a:pPr algn="l">
              <a:lnSpc>
                <a:spcPct val="100000"/>
              </a:lnSpc>
            </a:pPr>
            <a:r>
              <a:rPr lang="en-US" sz="1800">
                <a:solidFill>
                  <a:srgbClr val="000066"/>
                </a:solidFill>
                <a:latin typeface="Courier New" charset="0"/>
              </a:rPr>
              <a:t>?:						right to left</a:t>
            </a:r>
          </a:p>
          <a:p>
            <a:pPr algn="l">
              <a:lnSpc>
                <a:spcPct val="100000"/>
              </a:lnSpc>
            </a:pPr>
            <a:r>
              <a:rPr lang="en-US" sz="1800">
                <a:solidFill>
                  <a:srgbClr val="000066"/>
                </a:solidFill>
                <a:latin typeface="Courier New" charset="0"/>
              </a:rPr>
              <a:t>= += -= *= /= %= &amp;= ^= != &lt;&lt;= &gt;&gt;=		right to left</a:t>
            </a:r>
          </a:p>
          <a:p>
            <a:pPr algn="l">
              <a:lnSpc>
                <a:spcPct val="100000"/>
              </a:lnSpc>
            </a:pPr>
            <a:r>
              <a:rPr lang="en-US" sz="1800">
                <a:solidFill>
                  <a:srgbClr val="000066"/>
                </a:solidFill>
                <a:latin typeface="Courier New" charset="0"/>
              </a:rPr>
              <a:t>,						left to right</a:t>
            </a:r>
          </a:p>
          <a:p>
            <a:pPr algn="l">
              <a:lnSpc>
                <a:spcPct val="100000"/>
              </a:lnSpc>
            </a:pPr>
            <a:endParaRPr lang="en-US" sz="1800">
              <a:solidFill>
                <a:srgbClr val="000066"/>
              </a:solidFill>
              <a:latin typeface="Courier New" charset="0"/>
            </a:endParaRPr>
          </a:p>
          <a:p>
            <a:pPr algn="l">
              <a:lnSpc>
                <a:spcPct val="100000"/>
              </a:lnSpc>
            </a:pPr>
            <a:r>
              <a:rPr lang="en-US" sz="2000">
                <a:solidFill>
                  <a:srgbClr val="000066"/>
                </a:solidFill>
              </a:rPr>
              <a:t>Note: Unary </a:t>
            </a:r>
            <a:r>
              <a:rPr lang="en-US" sz="2000">
                <a:solidFill>
                  <a:srgbClr val="000066"/>
                </a:solidFill>
                <a:latin typeface="Courier New" charset="0"/>
              </a:rPr>
              <a:t>+</a:t>
            </a:r>
            <a:r>
              <a:rPr lang="en-US" sz="2000">
                <a:solidFill>
                  <a:srgbClr val="000066"/>
                </a:solidFill>
              </a:rPr>
              <a:t>, </a:t>
            </a:r>
            <a:r>
              <a:rPr lang="en-US" sz="2000">
                <a:solidFill>
                  <a:srgbClr val="000066"/>
                </a:solidFill>
                <a:latin typeface="Courier New" charset="0"/>
              </a:rPr>
              <a:t>-</a:t>
            </a:r>
            <a:r>
              <a:rPr lang="en-US" sz="2000">
                <a:solidFill>
                  <a:srgbClr val="000066"/>
                </a:solidFill>
              </a:rPr>
              <a:t>, and </a:t>
            </a:r>
            <a:r>
              <a:rPr lang="en-US" sz="2000">
                <a:solidFill>
                  <a:srgbClr val="000066"/>
                </a:solidFill>
                <a:latin typeface="Courier New" charset="0"/>
              </a:rPr>
              <a:t>*</a:t>
            </a:r>
            <a:r>
              <a:rPr lang="en-US" sz="2000">
                <a:solidFill>
                  <a:srgbClr val="000066"/>
                </a:solidFill>
              </a:rPr>
              <a:t> have higher precedence than binary forms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2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F'02\Lectures\class02.ppt</Template>
  <TotalTime>44302</TotalTime>
  <Pages>35</Pages>
  <Words>9433</Words>
  <Application>Microsoft Macintosh PowerPoint</Application>
  <PresentationFormat>Letter Paper (8.5x11 in)</PresentationFormat>
  <Paragraphs>2229</Paragraphs>
  <Slides>99</Slides>
  <Notes>45</Notes>
  <HiddenSlides>0</HiddenSlides>
  <MMClips>0</MMClips>
  <ScaleCrop>false</ScaleCrop>
  <HeadingPairs>
    <vt:vector size="4" baseType="variant">
      <vt:variant>
        <vt:lpstr>Theme</vt:lpstr>
      </vt:variant>
      <vt:variant>
        <vt:i4>10</vt:i4>
      </vt:variant>
      <vt:variant>
        <vt:lpstr>Slide Titles</vt:lpstr>
      </vt:variant>
      <vt:variant>
        <vt:i4>99</vt:i4>
      </vt:variant>
    </vt:vector>
  </HeadingPairs>
  <TitlesOfParts>
    <vt:vector size="109" baseType="lpstr">
      <vt:lpstr>2_class02</vt:lpstr>
      <vt:lpstr>class01a</vt:lpstr>
      <vt:lpstr>1_class02</vt:lpstr>
      <vt:lpstr>3_class02</vt:lpstr>
      <vt:lpstr>Title Only</vt:lpstr>
      <vt:lpstr>class02</vt:lpstr>
      <vt:lpstr>4_class02</vt:lpstr>
      <vt:lpstr>5_class02</vt:lpstr>
      <vt:lpstr>6_class02</vt:lpstr>
      <vt:lpstr>7_class02</vt:lpstr>
      <vt:lpstr>Chapter 3:   Introduction to x86 Assembly Language</vt:lpstr>
      <vt:lpstr>Announcements</vt:lpstr>
      <vt:lpstr>Simple Addressing Modes</vt:lpstr>
      <vt:lpstr>Example of Simple Addressing Modes</vt:lpstr>
      <vt:lpstr>C Pointers – A Quick Recap</vt:lpstr>
      <vt:lpstr>C Pointers (2)</vt:lpstr>
      <vt:lpstr>Understanding Swap()</vt:lpstr>
      <vt:lpstr>Understanding Swap()</vt:lpstr>
      <vt:lpstr>Understanding Swap()</vt:lpstr>
      <vt:lpstr>Understanding Swap()</vt:lpstr>
      <vt:lpstr>Understanding Swap()</vt:lpstr>
      <vt:lpstr>Understanding Swap()</vt:lpstr>
      <vt:lpstr>Moving different word sizes</vt:lpstr>
      <vt:lpstr>Indexed Addressing Modes</vt:lpstr>
      <vt:lpstr>Indexed Addressing Modes (2)</vt:lpstr>
      <vt:lpstr>Address Computation Examples</vt:lpstr>
      <vt:lpstr>C operators – Assembly Equivalents?</vt:lpstr>
      <vt:lpstr>Some Arithmetic Operations</vt:lpstr>
      <vt:lpstr>Some Arithmetic Operations</vt:lpstr>
      <vt:lpstr>lea Instruction for  Address Computation</vt:lpstr>
      <vt:lpstr>lea Instruction for  Address Computation</vt:lpstr>
      <vt:lpstr>Arithmetic Expression Example</vt:lpstr>
      <vt:lpstr>Understanding Arithmetic Expression Example</vt:lpstr>
      <vt:lpstr>Processor State (x86-64, Partial)</vt:lpstr>
      <vt:lpstr>Condition Codes (Implicit Setting)</vt:lpstr>
      <vt:lpstr>Condition Codes (Explicit Setting: Compare)</vt:lpstr>
      <vt:lpstr>Condition Codes (Explicit Setting: Test)</vt:lpstr>
      <vt:lpstr>x86-64 Integer Registers</vt:lpstr>
      <vt:lpstr>Reading Condition Codes</vt:lpstr>
      <vt:lpstr>Reading Condition Codes (Cont.)</vt:lpstr>
      <vt:lpstr>Jumping – Conditional </vt:lpstr>
      <vt:lpstr>Jumping - Unconditional</vt:lpstr>
      <vt:lpstr>Conditional Branch Example (Old Style)</vt:lpstr>
      <vt:lpstr>Expressing with Goto Code</vt:lpstr>
      <vt:lpstr>General Conditional Expression Translation (Using Branches)</vt:lpstr>
      <vt:lpstr>Conditional Move </vt:lpstr>
      <vt:lpstr>Using Conditional Moves</vt:lpstr>
      <vt:lpstr>Conditional Move Example</vt:lpstr>
      <vt:lpstr>Bad Cases for Conditional Move</vt:lpstr>
      <vt:lpstr>Loops in C</vt:lpstr>
      <vt:lpstr>“Do-While” Loop Example</vt:lpstr>
      <vt:lpstr>“Do-While” Loop Compilation</vt:lpstr>
      <vt:lpstr>General “Do-While” Translation</vt:lpstr>
      <vt:lpstr>General “While” Translation #1</vt:lpstr>
      <vt:lpstr>While Loop Example #1</vt:lpstr>
      <vt:lpstr>General “While” Translation #2</vt:lpstr>
      <vt:lpstr>While Loop Example #2</vt:lpstr>
      <vt:lpstr>“For” Loop Form</vt:lpstr>
      <vt:lpstr>“For” Loop  While Loop</vt:lpstr>
      <vt:lpstr>For-While Conversion</vt:lpstr>
      <vt:lpstr>“For” Loop Do-While Conversion</vt:lpstr>
      <vt:lpstr>Switch Statements</vt:lpstr>
      <vt:lpstr>Switch Statements</vt:lpstr>
      <vt:lpstr>Switch Statements</vt:lpstr>
      <vt:lpstr>Jump Table Structure</vt:lpstr>
      <vt:lpstr>Switch Statement Example</vt:lpstr>
      <vt:lpstr>Switch Statement Example</vt:lpstr>
      <vt:lpstr>Assembly Setup Explanation</vt:lpstr>
      <vt:lpstr>PowerPoint Presentation</vt:lpstr>
      <vt:lpstr>Code Blocks (x == 1)</vt:lpstr>
      <vt:lpstr>Handling Fall-Through</vt:lpstr>
      <vt:lpstr>Code Blocks (x == 2, x == 3)</vt:lpstr>
      <vt:lpstr>Code Blocks (x == 5, x == 6, default)</vt:lpstr>
      <vt:lpstr>Sparse Switch Example</vt:lpstr>
      <vt:lpstr>Supplementary Slides</vt:lpstr>
      <vt:lpstr>Another Example</vt:lpstr>
      <vt:lpstr>Another Example</vt:lpstr>
      <vt:lpstr>Another Example</vt:lpstr>
      <vt:lpstr>Another Example</vt:lpstr>
      <vt:lpstr>Example: Left Shifting &lt;&lt;</vt:lpstr>
      <vt:lpstr>Conditional Move Example</vt:lpstr>
      <vt:lpstr>Conditional Move Example</vt:lpstr>
      <vt:lpstr>Conditional Move Example</vt:lpstr>
      <vt:lpstr>Conditional Move Example</vt:lpstr>
      <vt:lpstr>Conditional Move Example</vt:lpstr>
      <vt:lpstr>Conditional Move Example</vt:lpstr>
      <vt:lpstr>General Form with Conditional Move</vt:lpstr>
      <vt:lpstr>Jump-to-Middle “While” Loop Translation</vt:lpstr>
      <vt:lpstr>Jump-to-Middle While Loop Translation</vt:lpstr>
      <vt:lpstr>Jump-to-Middle Assembly Example</vt:lpstr>
      <vt:lpstr>Implementing Loops</vt:lpstr>
      <vt:lpstr>“For” Loop Example</vt:lpstr>
      <vt:lpstr>Faster “For” Loop Example</vt:lpstr>
      <vt:lpstr>Faster “For” Loop Example</vt:lpstr>
      <vt:lpstr>Switch Statements</vt:lpstr>
      <vt:lpstr>Jump Table Structure</vt:lpstr>
      <vt:lpstr>Switch Statement Example</vt:lpstr>
      <vt:lpstr>Assembly Setup Explanation</vt:lpstr>
      <vt:lpstr>Jump Table</vt:lpstr>
      <vt:lpstr>Switch Statement Completion </vt:lpstr>
      <vt:lpstr>Switch Object Code</vt:lpstr>
      <vt:lpstr>Switch Object Code (cont.)</vt:lpstr>
      <vt:lpstr>Extracting Jump Table from Binary</vt:lpstr>
      <vt:lpstr>Disassembled Targets</vt:lpstr>
      <vt:lpstr>Matching Disassembled Targets</vt:lpstr>
      <vt:lpstr>Sparse Switch Example</vt:lpstr>
      <vt:lpstr>Sparse Switch Code Structure</vt:lpstr>
      <vt:lpstr>Sparse Switch Code</vt:lpstr>
      <vt:lpstr>C operators – Assembly Equivalents?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 Point</dc:title>
  <dc:subject/>
  <dc:creator>Randal E. Bryant and David R. O'Hallaron</dc:creator>
  <cp:keywords/>
  <dc:description/>
  <cp:lastModifiedBy>Richard Han</cp:lastModifiedBy>
  <cp:revision>513</cp:revision>
  <cp:lastPrinted>2008-01-02T17:28:03Z</cp:lastPrinted>
  <dcterms:created xsi:type="dcterms:W3CDTF">2012-09-24T05:46:14Z</dcterms:created>
  <dcterms:modified xsi:type="dcterms:W3CDTF">2019-08-23T09:54:21Z</dcterms:modified>
</cp:coreProperties>
</file>