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793" r:id="rId2"/>
  </p:sldMasterIdLst>
  <p:notesMasterIdLst>
    <p:notesMasterId r:id="rId38"/>
  </p:notesMasterIdLst>
  <p:handoutMasterIdLst>
    <p:handoutMasterId r:id="rId39"/>
  </p:handoutMasterIdLst>
  <p:sldIdLst>
    <p:sldId id="343" r:id="rId3"/>
    <p:sldId id="549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50" r:id="rId17"/>
    <p:sldId id="551" r:id="rId18"/>
    <p:sldId id="552" r:id="rId19"/>
    <p:sldId id="553" r:id="rId20"/>
    <p:sldId id="555" r:id="rId21"/>
    <p:sldId id="563" r:id="rId22"/>
    <p:sldId id="554" r:id="rId23"/>
    <p:sldId id="556" r:id="rId24"/>
    <p:sldId id="557" r:id="rId25"/>
    <p:sldId id="558" r:id="rId26"/>
    <p:sldId id="559" r:id="rId27"/>
    <p:sldId id="567" r:id="rId28"/>
    <p:sldId id="561" r:id="rId29"/>
    <p:sldId id="562" r:id="rId30"/>
    <p:sldId id="509" r:id="rId31"/>
    <p:sldId id="510" r:id="rId32"/>
    <p:sldId id="511" r:id="rId33"/>
    <p:sldId id="512" r:id="rId34"/>
    <p:sldId id="527" r:id="rId35"/>
    <p:sldId id="492" r:id="rId36"/>
    <p:sldId id="470" r:id="rId37"/>
  </p:sldIdLst>
  <p:sldSz cx="9144000" cy="6858000" type="letter"/>
  <p:notesSz cx="6845300" cy="9396413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FF33"/>
    <a:srgbClr val="00CCFF"/>
    <a:srgbClr val="FFFF99"/>
    <a:srgbClr val="FFFFCC"/>
    <a:srgbClr val="CC99FF"/>
    <a:srgbClr val="CCFFCC"/>
    <a:srgbClr val="950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8" y="8"/>
      </p:cViewPr>
      <p:guideLst>
        <p:guide orient="horz" pos="96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584" y="-10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044825" y="8950325"/>
            <a:ext cx="7572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/>
              <a:t>Page </a:t>
            </a:r>
            <a:fld id="{DCA13A67-7936-9B4D-91C7-9220A4E1E557}" type="slidenum">
              <a:rPr lang="en-US" sz="1200" b="0"/>
              <a:pPr defTabSz="868363"/>
              <a:t>‹#›</a:t>
            </a:fld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19384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22600" y="8950325"/>
            <a:ext cx="8001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lstStyle/>
          <a:p>
            <a:pPr defTabSz="868363"/>
            <a:r>
              <a:rPr lang="en-US" sz="1200" b="0">
                <a:latin typeface="Century Gothic" charset="0"/>
              </a:rPr>
              <a:t>Page </a:t>
            </a:r>
            <a:fld id="{9580F692-FB18-4B4F-93DA-44C4B1418E34}" type="slidenum">
              <a:rPr lang="en-US" sz="1200" b="0">
                <a:latin typeface="Century Gothic" charset="0"/>
              </a:rPr>
              <a:pPr defTabSz="868363"/>
              <a:t>‹#›</a:t>
            </a:fld>
            <a:endParaRPr lang="en-US" sz="1200" b="0">
              <a:latin typeface="Century Gothic" charset="0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78422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Example: polynomial code may want to call factorial code.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Note: each common code fragment would need to be separately programmed to consult a different memory location to find its return address.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 key problem of having one memory location to store the return address for each function is this won’t work for recursive calls.  In that case, you need to have a memory location to store the return address for each *invocation* of a function.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Another problem is that you can’t have two calls concurrently inside the same function, as would occur in a multi-threaded program.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 third problem is that if the function is never called, then you’ve wasted space allocating memory for storing a return address.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A problem again is inefficiency - if the function is never called, then the space allocated for saving parameters is wasted memory.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The problem again is also recursion.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we’ll see later, usually there is</a:t>
            </a:r>
            <a:r>
              <a:rPr lang="en-US" baseline="0" dirty="0" smtClean="0"/>
              <a:t> also room made on the call stack for saved registers that are restored when the procedure exits.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1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This is actually virtual memory, not physical memory.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Figure 3.28 p. 245.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3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The last argument is pushed first, and the first argument is pushed last - see p. 220 of the textbook.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400735"/>
      </p:ext>
    </p:extLst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3501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7271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65125"/>
            <a:ext cx="7772400" cy="1143000"/>
          </a:xfrm>
          <a:effectLst>
            <a:outerShdw blurRad="63500" dist="71842" dir="2700000" algn="ctr" rotWithShape="0">
              <a:schemeClr val="bg2">
                <a:alpha val="74998"/>
              </a:schemeClr>
            </a:outerShdw>
          </a:effectLst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283761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7891"/>
      </p:ext>
    </p:extLst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745600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6291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8904"/>
      </p:ext>
    </p:extLst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880"/>
      </p:ext>
    </p:extLst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651191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98530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3493"/>
      </p:ext>
    </p:extLst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575461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30201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592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918883"/>
      </p:ext>
    </p:extLst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0767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220788"/>
            <a:ext cx="407828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5325"/>
      </p:ext>
    </p:extLst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1175"/>
      </p:ext>
    </p:extLst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180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58017"/>
      </p:ext>
    </p:extLst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4510"/>
      </p:ext>
    </p:extLst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262892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chemeClr val="hlink"/>
                </a:solidFill>
              </a:rPr>
              <a:t>– </a:t>
            </a:r>
            <a:fld id="{858E5A07-6C19-AC46-AD55-20AD14D40259}" type="slidenum">
              <a:rPr lang="en-US" sz="1400" b="0" smtClean="0">
                <a:solidFill>
                  <a:schemeClr val="hlink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chemeClr val="hlink"/>
                </a:solidFill>
              </a:rPr>
              <a:t> –</a:t>
            </a:r>
            <a:endParaRPr lang="en-US" sz="1400" b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0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53882" dir="2700000" algn="ctr" rotWithShape="0">
              <a:srgbClr val="969696">
                <a:alpha val="74998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19075" y="6400800"/>
            <a:ext cx="606425" cy="284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15" tIns="45715" rIns="45715" bIns="45715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 smtClean="0">
                <a:solidFill>
                  <a:srgbClr val="660033"/>
                </a:solidFill>
              </a:rPr>
              <a:t>– </a:t>
            </a:r>
            <a:fld id="{6263A9A5-4C22-AD4B-BC45-6B8065EB39BD}" type="slidenum">
              <a:rPr lang="en-US" sz="1400" b="0" smtClean="0">
                <a:solidFill>
                  <a:srgbClr val="660033"/>
                </a:solidFill>
              </a:rPr>
              <a:pPr>
                <a:defRPr/>
              </a:pPr>
              <a:t>‹#›</a:t>
            </a:fld>
            <a:r>
              <a:rPr lang="en-US" sz="1400" b="0" smtClean="0">
                <a:solidFill>
                  <a:srgbClr val="660033"/>
                </a:solidFill>
              </a:rPr>
              <a:t> –</a:t>
            </a:r>
            <a:endParaRPr lang="en-US" sz="1400" b="0" smtClean="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xmlns:p14="http://schemas.microsoft.com/office/powerpoint/2010/main"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charset="0"/>
        </a:defRPr>
      </a:lvl9pPr>
    </p:titleStyle>
    <p:bodyStyle>
      <a:lvl1pPr marL="385763" indent="-385763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charset="0"/>
        <a:buChar char="•"/>
        <a:defRPr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4538" indent="-2460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n"/>
        <a:defRPr sz="2000" b="1">
          <a:solidFill>
            <a:schemeClr val="tx1"/>
          </a:solidFill>
          <a:latin typeface="+mn-lt"/>
          <a:ea typeface="ＭＳ Ｐゴシック" charset="-128"/>
        </a:defRPr>
      </a:lvl2pPr>
      <a:lvl3pPr marL="1146175" indent="-238125" algn="l" rtl="0" eaLnBrk="0" fontAlgn="base" hangingPunct="0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charset="0"/>
        <a:buChar char="l"/>
        <a:defRPr sz="2400" b="1">
          <a:solidFill>
            <a:schemeClr val="folHlink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772400" cy="156527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Chapter 3:</a:t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Function calls and the Stack pointer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3719513"/>
            <a:ext cx="5718175" cy="2462212"/>
          </a:xfrm>
        </p:spPr>
        <p:txBody>
          <a:bodyPr lIns="90487" tIns="44450" rIns="90487" bIns="44450"/>
          <a:lstStyle/>
          <a:p>
            <a:pPr eaLnBrk="1" hangingPunct="1">
              <a:lnSpc>
                <a:spcPct val="85000"/>
              </a:lnSpc>
              <a:buFont typeface="Wingdings" charset="0"/>
              <a:buNone/>
              <a:defRPr/>
            </a:pP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Topics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IA64 </a:t>
            </a:r>
            <a:r>
              <a:rPr lang="en-US" dirty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stack </a:t>
            </a: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discipline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%</a:t>
            </a:r>
            <a:r>
              <a:rPr lang="en-US" dirty="0" err="1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rsp</a:t>
            </a:r>
            <a:endParaRPr lang="en-US" dirty="0" smtClean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Push, pop</a:t>
            </a:r>
          </a:p>
          <a:p>
            <a:pPr lvl="1" eaLnBrk="1" hangingPunct="1">
              <a:buClr>
                <a:srgbClr val="660033"/>
              </a:buClr>
              <a:defRPr/>
            </a:pPr>
            <a:r>
              <a:rPr lang="en-US" dirty="0" smtClean="0">
                <a:solidFill>
                  <a:srgbClr val="000066"/>
                </a:solidFill>
                <a:latin typeface="Helvetica" charset="0"/>
                <a:ea typeface="ＭＳ Ｐゴシック" charset="0"/>
              </a:rPr>
              <a:t>Call, ret</a:t>
            </a:r>
            <a:endParaRPr lang="en-US" dirty="0">
              <a:solidFill>
                <a:srgbClr val="000066"/>
              </a:solidFill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(7)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Design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goals: want a solution to support functions that: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Automatically stores the return address before a function is called, and retrieves that return address when exiting a function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Allows storage of parameters before a function is called, and parameter retrieval within the function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Is memory-efficient for return addresses, parameters, and local </a:t>
            </a:r>
            <a:r>
              <a:rPr lang="en-US" dirty="0" smtClean="0">
                <a:latin typeface="Helvetica" charset="0"/>
                <a:ea typeface="ＭＳ Ｐゴシック" charset="0"/>
              </a:rPr>
              <a:t>variables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Each instance of a function should have its own unique set of {return address, parameters, and local variables}, to support recursion (and multi-threading)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Supports function calls by storing the return address, parameters, and local variables on a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Allocate a special reusable region of memory for the 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special CPU register 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%</a:t>
            </a:r>
            <a:r>
              <a:rPr lang="en-US" b="0" dirty="0" err="1" smtClean="0">
                <a:latin typeface="Courier" charset="0"/>
                <a:ea typeface="ＭＳ Ｐゴシック" charset="0"/>
                <a:cs typeface="Courier" charset="0"/>
              </a:rPr>
              <a:t>rsp</a:t>
            </a:r>
            <a:r>
              <a:rPr lang="en-US" b="0" dirty="0" smtClean="0"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that the stores the location of the top of the stack, i.e. the </a:t>
            </a:r>
            <a:r>
              <a:rPr lang="en-US" i="1" dirty="0">
                <a:latin typeface="Helvetica" charset="0"/>
                <a:ea typeface="ＭＳ Ｐゴシック" charset="0"/>
              </a:rPr>
              <a:t>stack pointer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CPU instruction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call </a:t>
            </a:r>
            <a:r>
              <a:rPr lang="en-US" dirty="0">
                <a:latin typeface="Helvetica" charset="0"/>
                <a:ea typeface="ＭＳ Ｐゴシック" charset="0"/>
              </a:rPr>
              <a:t>that before jumping to a function stores (pushes) the return address on the stack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Create a CPU instruction </a:t>
            </a:r>
            <a:r>
              <a:rPr lang="en-US" b="0" dirty="0">
                <a:latin typeface="Courier" charset="0"/>
                <a:ea typeface="ＭＳ Ｐゴシック" charset="0"/>
                <a:cs typeface="Courier" charset="0"/>
              </a:rPr>
              <a:t>ret </a:t>
            </a:r>
            <a:r>
              <a:rPr lang="en-US" dirty="0">
                <a:latin typeface="Helvetica" charset="0"/>
                <a:ea typeface="ＭＳ Ｐゴシック" charset="0"/>
              </a:rPr>
              <a:t>that jumps to the return address upon exiting from the function, popping the address from the stack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8134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8136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7207250" y="19812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48138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48139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sp>
        <p:nvSpPr>
          <p:cNvPr id="48140" name="TextBox 15"/>
          <p:cNvSpPr txBox="1">
            <a:spLocks noChangeArrowheads="1"/>
          </p:cNvSpPr>
          <p:nvPr/>
        </p:nvSpPr>
        <p:spPr bwMode="auto">
          <a:xfrm>
            <a:off x="4643693" y="720725"/>
            <a:ext cx="19854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initial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48141" name="Straight Arrow Connector 17"/>
          <p:cNvCxnSpPr>
            <a:cxnSpLocks noChangeShapeType="1"/>
          </p:cNvCxnSpPr>
          <p:nvPr/>
        </p:nvCxnSpPr>
        <p:spPr bwMode="auto">
          <a:xfrm>
            <a:off x="6553200" y="9144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236061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On each function call, and before executing the body of the function, 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 parameters onto the stack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 return address onto the stack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Push/allocate local variables on the stack</a:t>
            </a:r>
          </a:p>
          <a:p>
            <a:pPr lvl="1"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9158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9160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7239000" y="25908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49162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49163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904156" y="2209800"/>
            <a:ext cx="1106245" cy="595548"/>
            <a:chOff x="5904766" y="2209800"/>
            <a:chExt cx="1105634" cy="595783"/>
          </a:xfrm>
        </p:grpSpPr>
        <p:sp>
          <p:nvSpPr>
            <p:cNvPr id="49182" name="TextBox 15"/>
            <p:cNvSpPr txBox="1">
              <a:spLocks noChangeArrowheads="1"/>
            </p:cNvSpPr>
            <p:nvPr/>
          </p:nvSpPr>
          <p:spPr bwMode="auto">
            <a:xfrm>
              <a:off x="5904766" y="2209800"/>
              <a:ext cx="876792" cy="59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 new</a:t>
              </a:r>
            </a:p>
            <a:p>
              <a:r>
                <a:rPr lang="en-US" sz="1800" b="0" dirty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800" b="0" dirty="0" smtClean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%</a:t>
              </a:r>
              <a:r>
                <a:rPr lang="en-US" sz="1800" b="0" dirty="0" err="1" smtClean="0">
                  <a:solidFill>
                    <a:srgbClr val="000066"/>
                  </a:solidFill>
                  <a:latin typeface="Courier" charset="0"/>
                  <a:cs typeface="Courier" charset="0"/>
                </a:rPr>
                <a:t>rsp</a:t>
              </a:r>
              <a:endPara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endParaRPr>
            </a:p>
          </p:txBody>
        </p:sp>
        <p:cxnSp>
          <p:nvCxnSpPr>
            <p:cNvPr id="49183" name="Straight Arrow Connector 17"/>
            <p:cNvCxnSpPr>
              <a:cxnSpLocks noChangeShapeType="1"/>
            </p:cNvCxnSpPr>
            <p:nvPr/>
          </p:nvCxnSpPr>
          <p:spPr bwMode="auto">
            <a:xfrm>
              <a:off x="6553200" y="2514600"/>
              <a:ext cx="457200" cy="15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942138" y="838200"/>
            <a:ext cx="1416050" cy="1676400"/>
            <a:chOff x="6942500" y="838200"/>
            <a:chExt cx="1415923" cy="16764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7010756" y="838200"/>
              <a:ext cx="1295284" cy="6858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>
                <a:defRPr/>
              </a:pPr>
              <a:endParaRPr lang="en-US" dirty="0">
                <a:solidFill>
                  <a:srgbClr val="000066"/>
                </a:solidFill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49177" name="TextBox 19"/>
            <p:cNvSpPr txBox="1">
              <a:spLocks noChangeArrowheads="1"/>
            </p:cNvSpPr>
            <p:nvPr/>
          </p:nvSpPr>
          <p:spPr bwMode="auto">
            <a:xfrm>
              <a:off x="7116934" y="1025351"/>
              <a:ext cx="1005879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params</a:t>
              </a:r>
            </a:p>
          </p:txBody>
        </p:sp>
        <p:sp>
          <p:nvSpPr>
            <p:cNvPr id="49178" name="Rectangle 20"/>
            <p:cNvSpPr>
              <a:spLocks noChangeArrowheads="1"/>
            </p:cNvSpPr>
            <p:nvPr/>
          </p:nvSpPr>
          <p:spPr bwMode="auto">
            <a:xfrm>
              <a:off x="7010400" y="1524000"/>
              <a:ext cx="129540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79" name="TextBox 21"/>
            <p:cNvSpPr txBox="1">
              <a:spLocks noChangeArrowheads="1"/>
            </p:cNvSpPr>
            <p:nvPr/>
          </p:nvSpPr>
          <p:spPr bwMode="auto">
            <a:xfrm>
              <a:off x="6942500" y="1482551"/>
              <a:ext cx="1415923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return addr</a:t>
              </a:r>
            </a:p>
          </p:txBody>
        </p:sp>
        <p:sp>
          <p:nvSpPr>
            <p:cNvPr id="49180" name="Rectangle 22"/>
            <p:cNvSpPr>
              <a:spLocks noChangeArrowheads="1"/>
            </p:cNvSpPr>
            <p:nvPr/>
          </p:nvSpPr>
          <p:spPr bwMode="auto">
            <a:xfrm flipV="1">
              <a:off x="7010400" y="1828800"/>
              <a:ext cx="1295400" cy="6858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2"/>
              </a:solidFill>
              <a:round/>
              <a:headEnd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81" name="TextBox 23"/>
            <p:cNvSpPr txBox="1">
              <a:spLocks noChangeArrowheads="1"/>
            </p:cNvSpPr>
            <p:nvPr/>
          </p:nvSpPr>
          <p:spPr bwMode="auto">
            <a:xfrm>
              <a:off x="7057636" y="1863551"/>
              <a:ext cx="1185654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local</a:t>
              </a:r>
            </a:p>
            <a:p>
              <a:r>
                <a:rPr lang="en-US" sz="1800">
                  <a:solidFill>
                    <a:srgbClr val="000066"/>
                  </a:solidFill>
                </a:rPr>
                <a:t>variables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5334000" y="838200"/>
            <a:ext cx="1524000" cy="2514600"/>
            <a:chOff x="5334000" y="838200"/>
            <a:chExt cx="1524000" cy="2514600"/>
          </a:xfrm>
        </p:grpSpPr>
        <p:sp>
          <p:nvSpPr>
            <p:cNvPr id="49173" name="Left Brace 24"/>
            <p:cNvSpPr>
              <a:spLocks/>
            </p:cNvSpPr>
            <p:nvPr/>
          </p:nvSpPr>
          <p:spPr bwMode="auto">
            <a:xfrm>
              <a:off x="6553200" y="838200"/>
              <a:ext cx="304800" cy="1600200"/>
            </a:xfrm>
            <a:prstGeom prst="leftBrace">
              <a:avLst>
                <a:gd name="adj1" fmla="val 8337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9174" name="Right Brace 25"/>
            <p:cNvSpPr>
              <a:spLocks/>
            </p:cNvSpPr>
            <p:nvPr/>
          </p:nvSpPr>
          <p:spPr bwMode="auto">
            <a:xfrm>
              <a:off x="5334000" y="1905000"/>
              <a:ext cx="304800" cy="1447800"/>
            </a:xfrm>
            <a:prstGeom prst="rightBrace">
              <a:avLst>
                <a:gd name="adj1" fmla="val 833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cxnSp>
          <p:nvCxnSpPr>
            <p:cNvPr id="49175" name="Straight Arrow Connector 27"/>
            <p:cNvCxnSpPr>
              <a:cxnSpLocks noChangeShapeType="1"/>
            </p:cNvCxnSpPr>
            <p:nvPr/>
          </p:nvCxnSpPr>
          <p:spPr bwMode="auto">
            <a:xfrm rot="5400000" flipH="1" flipV="1">
              <a:off x="5600700" y="1714500"/>
              <a:ext cx="914400" cy="83820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8534400" y="1023938"/>
            <a:ext cx="422275" cy="2557462"/>
            <a:chOff x="8534400" y="1024052"/>
            <a:chExt cx="422449" cy="2557348"/>
          </a:xfrm>
        </p:grpSpPr>
        <p:sp>
          <p:nvSpPr>
            <p:cNvPr id="49171" name="TextBox 31"/>
            <p:cNvSpPr txBox="1">
              <a:spLocks noChangeArrowheads="1"/>
            </p:cNvSpPr>
            <p:nvPr/>
          </p:nvSpPr>
          <p:spPr bwMode="auto">
            <a:xfrm rot="-5400000">
              <a:off x="7505051" y="2129601"/>
              <a:ext cx="2557348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66"/>
                  </a:solidFill>
                </a:rPr>
                <a:t>Stack grows up/down</a:t>
              </a:r>
            </a:p>
          </p:txBody>
        </p:sp>
        <p:cxnSp>
          <p:nvCxnSpPr>
            <p:cNvPr id="49172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7658894" y="2170906"/>
              <a:ext cx="1752600" cy="1588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8" name="TextBox 35"/>
          <p:cNvSpPr txBox="1">
            <a:spLocks noChangeArrowheads="1"/>
          </p:cNvSpPr>
          <p:nvPr/>
        </p:nvSpPr>
        <p:spPr bwMode="auto">
          <a:xfrm>
            <a:off x="4643693" y="720725"/>
            <a:ext cx="198545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initial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49169" name="Straight Arrow Connector 36"/>
          <p:cNvCxnSpPr>
            <a:cxnSpLocks noChangeShapeType="1"/>
          </p:cNvCxnSpPr>
          <p:nvPr/>
        </p:nvCxnSpPr>
        <p:spPr bwMode="auto">
          <a:xfrm>
            <a:off x="6553200" y="9144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290513" y="3505200"/>
            <a:ext cx="58054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Must also save the old location of the stack pointer so it can be restored to its old value after exiting the function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If a function f1 calls a function f2, then the stack grows down even more.  If f2 calls a function f3, that grows the stack.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1D007C"/>
                </a:solidFill>
              </a:rPr>
              <a:t>As each function finishes/calls return, its local variables, return address, and parameters are popped off the stack (</a:t>
            </a:r>
            <a:r>
              <a:rPr lang="en-US" sz="2000" dirty="0" err="1">
                <a:solidFill>
                  <a:srgbClr val="1D007C"/>
                </a:solidFill>
              </a:rPr>
              <a:t>deallocated</a:t>
            </a:r>
            <a:r>
              <a:rPr lang="en-US" sz="2000" dirty="0">
                <a:solidFill>
                  <a:srgbClr val="1D007C"/>
                </a:solidFill>
              </a:rPr>
              <a:t>), shrinking the stack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38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Solution: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58054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this way, we satisfy the original design goals: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Enables passing parameters to functions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Automated support for storing the return address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Memory-efficient storage that reuses memory and only allocates space for parameters, return addresses, and local variables if a function is </a:t>
            </a:r>
            <a:r>
              <a:rPr lang="en-US" dirty="0" smtClean="0">
                <a:latin typeface="Helvetica" charset="0"/>
                <a:ea typeface="ＭＳ Ｐゴシック" charset="0"/>
              </a:rPr>
              <a:t>called</a:t>
            </a:r>
          </a:p>
          <a:p>
            <a:pPr marL="955675" lvl="1" indent="-457200">
              <a:buFont typeface="+mj-lt"/>
              <a:buAutoNum type="arabicPeriod"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Supports recursion – each instance/call of a function has its own stack frames to store its own return address, parameters, and local variables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0179" name="Rectangle 7"/>
          <p:cNvSpPr>
            <a:spLocks noChangeArrowheads="1"/>
          </p:cNvSpPr>
          <p:nvPr/>
        </p:nvSpPr>
        <p:spPr bwMode="auto">
          <a:xfrm>
            <a:off x="7010400" y="838200"/>
            <a:ext cx="1292225" cy="2819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10400" y="36576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10400" y="53340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82" name="TextBox 9"/>
          <p:cNvSpPr txBox="1">
            <a:spLocks noChangeArrowheads="1"/>
          </p:cNvSpPr>
          <p:nvPr/>
        </p:nvSpPr>
        <p:spPr bwMode="auto">
          <a:xfrm>
            <a:off x="7315200" y="57150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50183" name="TextBox 10"/>
          <p:cNvSpPr txBox="1">
            <a:spLocks noChangeArrowheads="1"/>
          </p:cNvSpPr>
          <p:nvPr/>
        </p:nvSpPr>
        <p:spPr bwMode="auto">
          <a:xfrm>
            <a:off x="7315200" y="42672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50184" name="TextBox 11"/>
          <p:cNvSpPr txBox="1">
            <a:spLocks noChangeArrowheads="1"/>
          </p:cNvSpPr>
          <p:nvPr/>
        </p:nvSpPr>
        <p:spPr bwMode="auto">
          <a:xfrm>
            <a:off x="7070725" y="339725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sp>
        <p:nvSpPr>
          <p:cNvPr id="50185" name="TextBox 12"/>
          <p:cNvSpPr txBox="1">
            <a:spLocks noChangeArrowheads="1"/>
          </p:cNvSpPr>
          <p:nvPr/>
        </p:nvSpPr>
        <p:spPr bwMode="auto">
          <a:xfrm>
            <a:off x="7239000" y="2590800"/>
            <a:ext cx="8651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  <a:p>
            <a:r>
              <a:rPr lang="en-US" sz="1800">
                <a:solidFill>
                  <a:srgbClr val="000066"/>
                </a:solidFill>
              </a:rPr>
              <a:t>Space</a:t>
            </a:r>
          </a:p>
        </p:txBody>
      </p:sp>
      <p:sp>
        <p:nvSpPr>
          <p:cNvPr id="50186" name="TextBox 13"/>
          <p:cNvSpPr txBox="1">
            <a:spLocks noChangeArrowheads="1"/>
          </p:cNvSpPr>
          <p:nvPr/>
        </p:nvSpPr>
        <p:spPr bwMode="auto">
          <a:xfrm>
            <a:off x="8264525" y="6096000"/>
            <a:ext cx="955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0x0000</a:t>
            </a:r>
          </a:p>
        </p:txBody>
      </p:sp>
      <p:sp>
        <p:nvSpPr>
          <p:cNvPr id="50187" name="TextBox 14"/>
          <p:cNvSpPr txBox="1">
            <a:spLocks noChangeArrowheads="1"/>
          </p:cNvSpPr>
          <p:nvPr/>
        </p:nvSpPr>
        <p:spPr bwMode="auto">
          <a:xfrm>
            <a:off x="8253413" y="685800"/>
            <a:ext cx="9667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0xMAX</a:t>
            </a:r>
          </a:p>
        </p:txBody>
      </p:sp>
      <p:sp>
        <p:nvSpPr>
          <p:cNvPr id="50188" name="TextBox 15"/>
          <p:cNvSpPr txBox="1">
            <a:spLocks noChangeArrowheads="1"/>
          </p:cNvSpPr>
          <p:nvPr/>
        </p:nvSpPr>
        <p:spPr bwMode="auto">
          <a:xfrm>
            <a:off x="5904218" y="2209800"/>
            <a:ext cx="877276" cy="5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new</a:t>
            </a:r>
          </a:p>
          <a:p>
            <a:r>
              <a:rPr lang="en-US" sz="1800" b="0" dirty="0">
                <a:solidFill>
                  <a:srgbClr val="000066"/>
                </a:solidFill>
                <a:latin typeface="Courier" charset="0"/>
                <a:cs typeface="Courier" charset="0"/>
              </a:rPr>
              <a:t> </a:t>
            </a:r>
            <a:r>
              <a:rPr lang="en-US" sz="1800" b="0" dirty="0" smtClean="0">
                <a:solidFill>
                  <a:srgbClr val="000066"/>
                </a:solidFill>
                <a:latin typeface="Courier" charset="0"/>
                <a:cs typeface="Courier" charset="0"/>
              </a:rPr>
              <a:t>%</a:t>
            </a:r>
            <a:r>
              <a:rPr lang="en-US" sz="1800" b="0" dirty="0" err="1" smtClean="0">
                <a:solidFill>
                  <a:srgbClr val="000066"/>
                </a:solidFill>
                <a:latin typeface="Courier" charset="0"/>
                <a:cs typeface="Courier" charset="0"/>
              </a:rPr>
              <a:t>rsp</a:t>
            </a:r>
            <a:endParaRPr lang="en-US" sz="1800" b="0" dirty="0">
              <a:solidFill>
                <a:srgbClr val="000066"/>
              </a:solidFill>
              <a:latin typeface="Courier" charset="0"/>
              <a:cs typeface="Courier" charset="0"/>
            </a:endParaRPr>
          </a:p>
        </p:txBody>
      </p:sp>
      <p:cxnSp>
        <p:nvCxnSpPr>
          <p:cNvPr id="50189" name="Straight Arrow Connector 17"/>
          <p:cNvCxnSpPr>
            <a:cxnSpLocks noChangeShapeType="1"/>
          </p:cNvCxnSpPr>
          <p:nvPr/>
        </p:nvCxnSpPr>
        <p:spPr bwMode="auto">
          <a:xfrm>
            <a:off x="6553200" y="2514600"/>
            <a:ext cx="4572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7010400" y="838200"/>
            <a:ext cx="1295400" cy="685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50191" name="TextBox 19"/>
          <p:cNvSpPr txBox="1">
            <a:spLocks noChangeArrowheads="1"/>
          </p:cNvSpPr>
          <p:nvPr/>
        </p:nvSpPr>
        <p:spPr bwMode="auto">
          <a:xfrm>
            <a:off x="7116763" y="1025525"/>
            <a:ext cx="10064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params</a:t>
            </a:r>
          </a:p>
        </p:txBody>
      </p:sp>
      <p:sp>
        <p:nvSpPr>
          <p:cNvPr id="50192" name="Rectangle 20"/>
          <p:cNvSpPr>
            <a:spLocks noChangeArrowheads="1"/>
          </p:cNvSpPr>
          <p:nvPr/>
        </p:nvSpPr>
        <p:spPr bwMode="auto">
          <a:xfrm>
            <a:off x="7010400" y="1524000"/>
            <a:ext cx="1295400" cy="3048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3" name="TextBox 21"/>
          <p:cNvSpPr txBox="1">
            <a:spLocks noChangeArrowheads="1"/>
          </p:cNvSpPr>
          <p:nvPr/>
        </p:nvSpPr>
        <p:spPr bwMode="auto">
          <a:xfrm>
            <a:off x="6942138" y="1482725"/>
            <a:ext cx="14160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50194" name="Rectangle 22"/>
          <p:cNvSpPr>
            <a:spLocks noChangeArrowheads="1"/>
          </p:cNvSpPr>
          <p:nvPr/>
        </p:nvSpPr>
        <p:spPr bwMode="auto">
          <a:xfrm flipV="1">
            <a:off x="7010400" y="1828800"/>
            <a:ext cx="1295400" cy="685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5" name="TextBox 23"/>
          <p:cNvSpPr txBox="1">
            <a:spLocks noChangeArrowheads="1"/>
          </p:cNvSpPr>
          <p:nvPr/>
        </p:nvSpPr>
        <p:spPr bwMode="auto">
          <a:xfrm>
            <a:off x="7058025" y="1863725"/>
            <a:ext cx="1185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local</a:t>
            </a:r>
          </a:p>
          <a:p>
            <a:r>
              <a:rPr lang="en-US" sz="1800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50196" name="Left Brace 24"/>
          <p:cNvSpPr>
            <a:spLocks/>
          </p:cNvSpPr>
          <p:nvPr/>
        </p:nvSpPr>
        <p:spPr bwMode="auto">
          <a:xfrm>
            <a:off x="6553200" y="838200"/>
            <a:ext cx="304800" cy="1600200"/>
          </a:xfrm>
          <a:prstGeom prst="leftBrace">
            <a:avLst>
              <a:gd name="adj1" fmla="val 833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50197" name="TextBox 31"/>
          <p:cNvSpPr txBox="1">
            <a:spLocks noChangeArrowheads="1"/>
          </p:cNvSpPr>
          <p:nvPr/>
        </p:nvSpPr>
        <p:spPr bwMode="auto">
          <a:xfrm rot="-5400000">
            <a:off x="7504907" y="2129631"/>
            <a:ext cx="25574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 grows up/down</a:t>
            </a:r>
          </a:p>
        </p:txBody>
      </p:sp>
      <p:cxnSp>
        <p:nvCxnSpPr>
          <p:cNvPr id="50198" name="Straight Arrow Connector 33"/>
          <p:cNvCxnSpPr>
            <a:cxnSpLocks noChangeShapeType="1"/>
          </p:cNvCxnSpPr>
          <p:nvPr/>
        </p:nvCxnSpPr>
        <p:spPr bwMode="auto">
          <a:xfrm rot="5400000">
            <a:off x="7658894" y="2170906"/>
            <a:ext cx="1752600" cy="1588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Layout of a Program in Memory</a:t>
            </a:r>
          </a:p>
        </p:txBody>
      </p:sp>
      <p:pic>
        <p:nvPicPr>
          <p:cNvPr id="512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5870575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976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Code, data, heap and stack segments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Data stores global variables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Stack grows down from high memory by convention on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x86-64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Stores local variables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Supports function calls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Heap grows up from low memory by convention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Supports dynamic run-time memory allocation like </a:t>
            </a:r>
            <a:r>
              <a:rPr lang="en-US" dirty="0" err="1">
                <a:latin typeface="Helvetica" charset="0"/>
                <a:ea typeface="ＭＳ Ｐゴシック" charset="0"/>
              </a:rPr>
              <a:t>malloc</a:t>
            </a:r>
            <a:r>
              <a:rPr lang="en-US" dirty="0">
                <a:latin typeface="Helvetica" charset="0"/>
                <a:ea typeface="ＭＳ Ｐゴシック" charset="0"/>
              </a:rPr>
              <a:t>()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1204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2705101" y="4000500"/>
            <a:ext cx="3124200" cy="31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4038600" y="2071688"/>
            <a:ext cx="5080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400" b="0">
                <a:solidFill>
                  <a:srgbClr val="000066"/>
                </a:solidFill>
                <a:latin typeface="Courier" charset="0"/>
                <a:cs typeface="Courier" charset="0"/>
              </a:rPr>
              <a:t>MAX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parameters onto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307387" cy="2132012"/>
          </a:xfrm>
        </p:spPr>
        <p:txBody>
          <a:bodyPr/>
          <a:lstStyle/>
          <a:p>
            <a:r>
              <a:rPr lang="en-US" dirty="0" smtClean="0"/>
              <a:t>In X86-64:</a:t>
            </a:r>
          </a:p>
          <a:p>
            <a:pPr lvl="1"/>
            <a:r>
              <a:rPr lang="en-US" dirty="0" smtClean="0"/>
              <a:t>The first 6 arguments are passed into a procedure using 6 CPU registers: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2891"/>
              </p:ext>
            </p:extLst>
          </p:nvPr>
        </p:nvGraphicFramePr>
        <p:xfrm>
          <a:off x="762000" y="2514600"/>
          <a:ext cx="6781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6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Argument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rcx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%r8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%r9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048000"/>
            <a:ext cx="83073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charset="0"/>
              <a:buChar char="•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ea typeface="ＭＳ Ｐゴシック" charset="-128"/>
                <a:cs typeface="ＭＳ Ｐゴシック" charset="-128"/>
              </a:defRPr>
            </a:lvl1pPr>
            <a:lvl2pPr marL="744538" indent="-2460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n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6175" indent="-238125" algn="l" rtl="0" eaLnBrk="0" fontAlgn="base" hangingPunct="0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charset="0"/>
              <a:buChar char="l"/>
              <a:defRPr sz="2400" b="1">
                <a:solidFill>
                  <a:schemeClr val="folHlink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451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endParaRPr lang="en-US" dirty="0" smtClean="0"/>
          </a:p>
          <a:p>
            <a:pPr lvl="1"/>
            <a:r>
              <a:rPr lang="en-US" dirty="0" smtClean="0"/>
              <a:t>The remaining 7+ arguments if any are passed by pushing onto the call stack</a:t>
            </a:r>
          </a:p>
          <a:p>
            <a:pPr lvl="1"/>
            <a:r>
              <a:rPr lang="en-US" dirty="0" smtClean="0"/>
              <a:t>If an argument is less than 8 bytes wide, then the appropriate lower order bytes of the above registers are used</a:t>
            </a:r>
          </a:p>
          <a:p>
            <a:r>
              <a:rPr lang="en-US" dirty="0" smtClean="0"/>
              <a:t>In 32-bit X86 systems:</a:t>
            </a:r>
          </a:p>
          <a:p>
            <a:pPr lvl="1"/>
            <a:r>
              <a:rPr lang="en-US" dirty="0" smtClean="0"/>
              <a:t>All parameters are passed into a procedure by pushing them onto the stack</a:t>
            </a:r>
          </a:p>
          <a:p>
            <a:pPr lvl="1"/>
            <a:r>
              <a:rPr lang="en-US" dirty="0" smtClean="0"/>
              <a:t>This is slower than passing by register, because memory accesses to the stack are slower than CPU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6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414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3262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5722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7028957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Bomb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Lab #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2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due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Friday Oct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4 by 11:55 pm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TAs introduce in recitation this week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Can work in teams of 2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Secret bomb phase for extra credit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Graded on solutions file that you turn in, not the scoreboard (for guidance only)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Will be releasing another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quiz on stack assembly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Read Chapter 3.1-3.12 (except 3.11) &amp; do practice </a:t>
            </a:r>
            <a:r>
              <a:rPr lang="en-US" smtClean="0">
                <a:latin typeface="Helvetica" charset="0"/>
                <a:ea typeface="ＭＳ Ｐゴシック" charset="0"/>
                <a:cs typeface="ＭＳ Ｐゴシック" charset="0"/>
              </a:rPr>
              <a:t>probs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70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sz="2000" dirty="0"/>
              <a:t>Pushed by </a:t>
            </a: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sz="2000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350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3434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2954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1170164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2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16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19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168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</p:spPr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7857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814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accent5">
                <a:lumMod val="60000"/>
                <a:lumOff val="40000"/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449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2743200"/>
            <a:ext cx="8716962" cy="78105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Supplementary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877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0"/>
          <p:cNvSpPr>
            <a:spLocks noChangeArrowheads="1"/>
          </p:cNvSpPr>
          <p:nvPr/>
        </p:nvSpPr>
        <p:spPr bwMode="auto">
          <a:xfrm>
            <a:off x="0" y="5181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58370" name="Rectangle 22"/>
          <p:cNvSpPr>
            <a:spLocks noChangeArrowheads="1"/>
          </p:cNvSpPr>
          <p:nvPr/>
        </p:nvSpPr>
        <p:spPr bwMode="auto">
          <a:xfrm>
            <a:off x="0" y="4419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%eax</a:t>
            </a:r>
          </a:p>
        </p:txBody>
      </p:sp>
      <p:sp>
        <p:nvSpPr>
          <p:cNvPr id="58371" name="Rectangle 26"/>
          <p:cNvSpPr>
            <a:spLocks noChangeArrowheads="1"/>
          </p:cNvSpPr>
          <p:nvPr/>
        </p:nvSpPr>
        <p:spPr bwMode="auto">
          <a:xfrm>
            <a:off x="0" y="4800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%edx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4267200" y="33528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895600" y="1752600"/>
            <a:ext cx="2743200" cy="3810000"/>
            <a:chOff x="2895600" y="1752600"/>
            <a:chExt cx="2743200" cy="3810000"/>
          </a:xfrm>
        </p:grpSpPr>
        <p:sp>
          <p:nvSpPr>
            <p:cNvPr id="58404" name="Rectangle 7"/>
            <p:cNvSpPr>
              <a:spLocks noChangeArrowheads="1"/>
            </p:cNvSpPr>
            <p:nvPr/>
          </p:nvSpPr>
          <p:spPr bwMode="auto">
            <a:xfrm>
              <a:off x="2895600" y="5181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58405" name="Rectangle 9"/>
            <p:cNvSpPr>
              <a:spLocks noChangeArrowheads="1"/>
            </p:cNvSpPr>
            <p:nvPr/>
          </p:nvSpPr>
          <p:spPr bwMode="auto">
            <a:xfrm>
              <a:off x="28956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58406" name="Rectangle 14"/>
            <p:cNvSpPr>
              <a:spLocks noChangeArrowheads="1"/>
            </p:cNvSpPr>
            <p:nvPr/>
          </p:nvSpPr>
          <p:spPr bwMode="auto">
            <a:xfrm>
              <a:off x="28956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58407" name="Rectangle 2"/>
            <p:cNvSpPr>
              <a:spLocks noChangeArrowheads="1"/>
            </p:cNvSpPr>
            <p:nvPr/>
          </p:nvSpPr>
          <p:spPr bwMode="auto">
            <a:xfrm>
              <a:off x="2895600" y="2971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58408" name="Rectangle 3"/>
            <p:cNvSpPr>
              <a:spLocks noChangeArrowheads="1"/>
            </p:cNvSpPr>
            <p:nvPr/>
          </p:nvSpPr>
          <p:spPr bwMode="auto">
            <a:xfrm>
              <a:off x="2895600" y="2590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58409" name="Rectangle 4"/>
            <p:cNvSpPr>
              <a:spLocks noChangeArrowheads="1"/>
            </p:cNvSpPr>
            <p:nvPr/>
          </p:nvSpPr>
          <p:spPr bwMode="auto">
            <a:xfrm>
              <a:off x="28956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58410" name="Rectangle 5"/>
            <p:cNvSpPr>
              <a:spLocks noChangeArrowheads="1"/>
            </p:cNvSpPr>
            <p:nvPr/>
          </p:nvSpPr>
          <p:spPr bwMode="auto">
            <a:xfrm>
              <a:off x="2895600" y="3352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grpSp>
          <p:nvGrpSpPr>
            <p:cNvPr id="58411" name="Group 44"/>
            <p:cNvGrpSpPr>
              <a:grpSpLocks/>
            </p:cNvGrpSpPr>
            <p:nvPr/>
          </p:nvGrpSpPr>
          <p:grpSpPr bwMode="auto">
            <a:xfrm>
              <a:off x="4267200" y="1752600"/>
              <a:ext cx="1371600" cy="3810000"/>
              <a:chOff x="4267200" y="1752600"/>
              <a:chExt cx="1371600" cy="3810000"/>
            </a:xfrm>
          </p:grpSpPr>
          <p:sp>
            <p:nvSpPr>
              <p:cNvPr id="58412" name="Rectangle 40"/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1371600" cy="381000"/>
              </a:xfrm>
              <a:prstGeom prst="rect">
                <a:avLst/>
              </a:prstGeom>
              <a:solidFill>
                <a:srgbClr val="CCE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0x108</a:t>
                </a:r>
              </a:p>
            </p:txBody>
          </p:sp>
          <p:sp>
            <p:nvSpPr>
              <p:cNvPr id="58413" name="Rectangle 6"/>
              <p:cNvSpPr>
                <a:spLocks noChangeArrowheads="1"/>
              </p:cNvSpPr>
              <p:nvPr/>
            </p:nvSpPr>
            <p:spPr bwMode="auto">
              <a:xfrm>
                <a:off x="4267200" y="4800600"/>
                <a:ext cx="13716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555</a:t>
                </a:r>
              </a:p>
            </p:txBody>
          </p:sp>
          <p:sp>
            <p:nvSpPr>
              <p:cNvPr id="58414" name="Rectangle 8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13716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213</a:t>
                </a:r>
              </a:p>
            </p:txBody>
          </p:sp>
          <p:sp>
            <p:nvSpPr>
              <p:cNvPr id="58415" name="Rectangle 11"/>
              <p:cNvSpPr>
                <a:spLocks noChangeArrowheads="1"/>
              </p:cNvSpPr>
              <p:nvPr/>
            </p:nvSpPr>
            <p:spPr bwMode="auto">
              <a:xfrm>
                <a:off x="4267200" y="2971800"/>
                <a:ext cx="1371600" cy="3810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000066"/>
                    </a:solidFill>
                    <a:latin typeface="Courier New" charset="0"/>
                  </a:rPr>
                  <a:t>123</a:t>
                </a:r>
              </a:p>
            </p:txBody>
          </p:sp>
          <p:sp>
            <p:nvSpPr>
              <p:cNvPr id="58416" name="Rectangle 12"/>
              <p:cNvSpPr>
                <a:spLocks noChangeArrowheads="1"/>
              </p:cNvSpPr>
              <p:nvPr/>
            </p:nvSpPr>
            <p:spPr bwMode="auto">
              <a:xfrm>
                <a:off x="4267200" y="1752600"/>
                <a:ext cx="1371600" cy="1219200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>
                  <a:solidFill>
                    <a:srgbClr val="000066"/>
                  </a:solidFill>
                  <a:latin typeface="Courier New" charset="0"/>
                </a:endParaRPr>
              </a:p>
            </p:txBody>
          </p:sp>
        </p:grpSp>
      </p:grpSp>
      <p:sp>
        <p:nvSpPr>
          <p:cNvPr id="229391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56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Stack Operation Examples</a:t>
            </a:r>
          </a:p>
        </p:txBody>
      </p:sp>
      <p:sp>
        <p:nvSpPr>
          <p:cNvPr id="58375" name="Rectangle 16"/>
          <p:cNvSpPr>
            <a:spLocks noChangeArrowheads="1"/>
          </p:cNvSpPr>
          <p:nvPr/>
        </p:nvSpPr>
        <p:spPr bwMode="auto">
          <a:xfrm>
            <a:off x="0" y="2971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58376" name="Rectangle 17"/>
          <p:cNvSpPr>
            <a:spLocks noChangeArrowheads="1"/>
          </p:cNvSpPr>
          <p:nvPr/>
        </p:nvSpPr>
        <p:spPr bwMode="auto">
          <a:xfrm>
            <a:off x="0" y="2590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58377" name="Rectangle 18"/>
          <p:cNvSpPr>
            <a:spLocks noChangeArrowheads="1"/>
          </p:cNvSpPr>
          <p:nvPr/>
        </p:nvSpPr>
        <p:spPr bwMode="auto">
          <a:xfrm>
            <a:off x="0" y="2209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58378" name="Rectangle 19"/>
          <p:cNvSpPr>
            <a:spLocks noChangeArrowheads="1"/>
          </p:cNvSpPr>
          <p:nvPr/>
        </p:nvSpPr>
        <p:spPr bwMode="auto">
          <a:xfrm>
            <a:off x="1371600" y="4800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555</a:t>
            </a:r>
          </a:p>
        </p:txBody>
      </p:sp>
      <p:sp>
        <p:nvSpPr>
          <p:cNvPr id="58379" name="Rectangle 21"/>
          <p:cNvSpPr>
            <a:spLocks noChangeArrowheads="1"/>
          </p:cNvSpPr>
          <p:nvPr/>
        </p:nvSpPr>
        <p:spPr bwMode="auto">
          <a:xfrm>
            <a:off x="1371600" y="4419600"/>
            <a:ext cx="1371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sp>
        <p:nvSpPr>
          <p:cNvPr id="58380" name="Rectangle 23"/>
          <p:cNvSpPr>
            <a:spLocks noChangeArrowheads="1"/>
          </p:cNvSpPr>
          <p:nvPr/>
        </p:nvSpPr>
        <p:spPr bwMode="auto">
          <a:xfrm>
            <a:off x="1371600" y="29718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58381" name="Rectangle 24"/>
          <p:cNvSpPr>
            <a:spLocks noChangeArrowheads="1"/>
          </p:cNvSpPr>
          <p:nvPr/>
        </p:nvSpPr>
        <p:spPr bwMode="auto">
          <a:xfrm>
            <a:off x="1371600" y="17526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58382" name="Rectangle 25"/>
          <p:cNvSpPr>
            <a:spLocks noChangeArrowheads="1"/>
          </p:cNvSpPr>
          <p:nvPr/>
        </p:nvSpPr>
        <p:spPr bwMode="auto">
          <a:xfrm>
            <a:off x="1371600" y="51816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67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191000" y="12192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pushl %eax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7239000" y="1219200"/>
            <a:ext cx="141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popl %edx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943600" y="1752600"/>
            <a:ext cx="2743200" cy="3810000"/>
            <a:chOff x="5943600" y="1752600"/>
            <a:chExt cx="2743200" cy="3810000"/>
          </a:xfrm>
        </p:grpSpPr>
        <p:sp>
          <p:nvSpPr>
            <p:cNvPr id="58391" name="Rectangle 32"/>
            <p:cNvSpPr>
              <a:spLocks noChangeArrowheads="1"/>
            </p:cNvSpPr>
            <p:nvPr/>
          </p:nvSpPr>
          <p:spPr bwMode="auto">
            <a:xfrm>
              <a:off x="5943600" y="5181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58392" name="Rectangle 34"/>
            <p:cNvSpPr>
              <a:spLocks noChangeArrowheads="1"/>
            </p:cNvSpPr>
            <p:nvPr/>
          </p:nvSpPr>
          <p:spPr bwMode="auto">
            <a:xfrm>
              <a:off x="59436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%eax</a:t>
              </a:r>
            </a:p>
          </p:txBody>
        </p:sp>
        <p:sp>
          <p:nvSpPr>
            <p:cNvPr id="58393" name="Rectangle 38"/>
            <p:cNvSpPr>
              <a:spLocks noChangeArrowheads="1"/>
            </p:cNvSpPr>
            <p:nvPr/>
          </p:nvSpPr>
          <p:spPr bwMode="auto">
            <a:xfrm>
              <a:off x="59436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%edx</a:t>
              </a:r>
            </a:p>
          </p:txBody>
        </p:sp>
        <p:sp>
          <p:nvSpPr>
            <p:cNvPr id="58394" name="Rectangle 46"/>
            <p:cNvSpPr>
              <a:spLocks noChangeArrowheads="1"/>
            </p:cNvSpPr>
            <p:nvPr/>
          </p:nvSpPr>
          <p:spPr bwMode="auto">
            <a:xfrm>
              <a:off x="5943600" y="3352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58395" name="Rectangle 43"/>
            <p:cNvSpPr>
              <a:spLocks noChangeArrowheads="1"/>
            </p:cNvSpPr>
            <p:nvPr/>
          </p:nvSpPr>
          <p:spPr bwMode="auto">
            <a:xfrm>
              <a:off x="7315200" y="4800600"/>
              <a:ext cx="1371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555</a:t>
              </a:r>
            </a:p>
          </p:txBody>
        </p:sp>
        <p:sp>
          <p:nvSpPr>
            <p:cNvPr id="58396" name="Rectangle 28"/>
            <p:cNvSpPr>
              <a:spLocks noChangeArrowheads="1"/>
            </p:cNvSpPr>
            <p:nvPr/>
          </p:nvSpPr>
          <p:spPr bwMode="auto">
            <a:xfrm>
              <a:off x="5943600" y="2971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5943600" y="2590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5943600" y="22098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58399" name="Rectangle 33"/>
            <p:cNvSpPr>
              <a:spLocks noChangeArrowheads="1"/>
            </p:cNvSpPr>
            <p:nvPr/>
          </p:nvSpPr>
          <p:spPr bwMode="auto">
            <a:xfrm>
              <a:off x="7315200" y="4419600"/>
              <a:ext cx="1371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213</a:t>
              </a:r>
            </a:p>
          </p:txBody>
        </p:sp>
        <p:sp>
          <p:nvSpPr>
            <p:cNvPr id="58400" name="Rectangle 35"/>
            <p:cNvSpPr>
              <a:spLocks noChangeArrowheads="1"/>
            </p:cNvSpPr>
            <p:nvPr/>
          </p:nvSpPr>
          <p:spPr bwMode="auto">
            <a:xfrm>
              <a:off x="7315200" y="29718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58401" name="Rectangle 36"/>
            <p:cNvSpPr>
              <a:spLocks noChangeArrowheads="1"/>
            </p:cNvSpPr>
            <p:nvPr/>
          </p:nvSpPr>
          <p:spPr bwMode="auto">
            <a:xfrm>
              <a:off x="7315200" y="17526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58402" name="Rectangle 37"/>
            <p:cNvSpPr>
              <a:spLocks noChangeArrowheads="1"/>
            </p:cNvSpPr>
            <p:nvPr/>
          </p:nvSpPr>
          <p:spPr bwMode="auto">
            <a:xfrm>
              <a:off x="7315200" y="51816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58403" name="Rectangle 45"/>
            <p:cNvSpPr>
              <a:spLocks noChangeArrowheads="1"/>
            </p:cNvSpPr>
            <p:nvPr/>
          </p:nvSpPr>
          <p:spPr bwMode="auto">
            <a:xfrm>
              <a:off x="7315200" y="33528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213</a:t>
              </a:r>
            </a:p>
          </p:txBody>
        </p:sp>
      </p:grpSp>
      <p:sp>
        <p:nvSpPr>
          <p:cNvPr id="58387" name="TextBox 60"/>
          <p:cNvSpPr txBox="1">
            <a:spLocks noChangeArrowheads="1"/>
          </p:cNvSpPr>
          <p:nvPr/>
        </p:nvSpPr>
        <p:spPr bwMode="auto">
          <a:xfrm>
            <a:off x="1663700" y="2133600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58388" name="TextBox 61"/>
          <p:cNvSpPr txBox="1">
            <a:spLocks noChangeArrowheads="1"/>
          </p:cNvSpPr>
          <p:nvPr/>
        </p:nvSpPr>
        <p:spPr bwMode="auto">
          <a:xfrm>
            <a:off x="1184275" y="3962400"/>
            <a:ext cx="1711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CPU registers</a:t>
            </a:r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7315200" y="4800600"/>
            <a:ext cx="1371600" cy="3810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213</a:t>
            </a:r>
          </a:p>
        </p:txBody>
      </p:sp>
      <p:sp>
        <p:nvSpPr>
          <p:cNvPr id="229418" name="Rectangle 42"/>
          <p:cNvSpPr>
            <a:spLocks noChangeArrowheads="1"/>
          </p:cNvSpPr>
          <p:nvPr/>
        </p:nvSpPr>
        <p:spPr bwMode="auto">
          <a:xfrm>
            <a:off x="7315200" y="51816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6" grpId="0" animBg="1" autoUpdateAnimBg="0"/>
      <p:bldP spid="229389" grpId="0" animBg="1" autoUpdateAnimBg="0"/>
      <p:bldP spid="229403" grpId="0" build="p" autoUpdateAnimBg="0"/>
      <p:bldP spid="229415" grpId="0" build="p" autoUpdateAnimBg="0"/>
      <p:bldP spid="229407" grpId="0" animBg="1" autoUpdateAnimBg="0"/>
      <p:bldP spid="22941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1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7890" name="Rectangle 40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Procedures/Function Calls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Procedures/functions allow logical grouping of code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Enable reuse of code, which can be called from different places in the program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3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7894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5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6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37913" name="TextBox 28"/>
          <p:cNvSpPr txBox="1">
            <a:spLocks noChangeArrowheads="1"/>
          </p:cNvSpPr>
          <p:nvPr/>
        </p:nvSpPr>
        <p:spPr bwMode="auto">
          <a:xfrm>
            <a:off x="7620000" y="1066800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cxnSp>
        <p:nvCxnSpPr>
          <p:cNvPr id="37914" name="Straight Connector 30"/>
          <p:cNvCxnSpPr>
            <a:cxnSpLocks noChangeShapeType="1"/>
          </p:cNvCxnSpPr>
          <p:nvPr/>
        </p:nvCxnSpPr>
        <p:spPr bwMode="auto">
          <a:xfrm rot="16200000" flipH="1">
            <a:off x="5905500" y="17145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Connector 32"/>
          <p:cNvCxnSpPr>
            <a:cxnSpLocks noChangeShapeType="1"/>
          </p:cNvCxnSpPr>
          <p:nvPr/>
        </p:nvCxnSpPr>
        <p:spPr bwMode="auto">
          <a:xfrm rot="5400000">
            <a:off x="5905500" y="46101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Left Brace 36"/>
          <p:cNvSpPr>
            <a:spLocks/>
          </p:cNvSpPr>
          <p:nvPr/>
        </p:nvSpPr>
        <p:spPr bwMode="auto">
          <a:xfrm>
            <a:off x="3886200" y="3581400"/>
            <a:ext cx="762000" cy="838200"/>
          </a:xfrm>
          <a:prstGeom prst="leftBrace">
            <a:avLst>
              <a:gd name="adj1" fmla="val 833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3886200" y="5181600"/>
            <a:ext cx="7620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920" name="TextBox 38"/>
          <p:cNvSpPr txBox="1">
            <a:spLocks noChangeArrowheads="1"/>
          </p:cNvSpPr>
          <p:nvPr/>
        </p:nvSpPr>
        <p:spPr bwMode="auto">
          <a:xfrm>
            <a:off x="25908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7921" name="TextBox 39"/>
          <p:cNvSpPr txBox="1">
            <a:spLocks noChangeArrowheads="1"/>
          </p:cNvSpPr>
          <p:nvPr/>
        </p:nvSpPr>
        <p:spPr bwMode="auto">
          <a:xfrm>
            <a:off x="2546350" y="5119688"/>
            <a:ext cx="14033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543800" y="16002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43800" y="32766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924" name="TextBox 47"/>
          <p:cNvSpPr txBox="1">
            <a:spLocks noChangeArrowheads="1"/>
          </p:cNvSpPr>
          <p:nvPr/>
        </p:nvSpPr>
        <p:spPr bwMode="auto">
          <a:xfrm>
            <a:off x="7848600" y="36576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37925" name="TextBox 48"/>
          <p:cNvSpPr txBox="1">
            <a:spLocks noChangeArrowheads="1"/>
          </p:cNvSpPr>
          <p:nvPr/>
        </p:nvSpPr>
        <p:spPr bwMode="auto">
          <a:xfrm>
            <a:off x="7848600" y="22098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24363" y="1524000"/>
            <a:ext cx="157003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factorial(10);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97363" y="1981200"/>
            <a:ext cx="1863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polynomial(…);</a:t>
            </a:r>
          </a:p>
        </p:txBody>
      </p:sp>
      <p:sp>
        <p:nvSpPr>
          <p:cNvPr id="37928" name="TextBox 41"/>
          <p:cNvSpPr txBox="1">
            <a:spLocks noChangeArrowheads="1"/>
          </p:cNvSpPr>
          <p:nvPr/>
        </p:nvSpPr>
        <p:spPr bwMode="auto">
          <a:xfrm>
            <a:off x="4419600" y="3429000"/>
            <a:ext cx="18764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factorial(int n) {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7929" name="TextBox 42"/>
          <p:cNvSpPr txBox="1">
            <a:spLocks noChangeArrowheads="1"/>
          </p:cNvSpPr>
          <p:nvPr/>
        </p:nvSpPr>
        <p:spPr bwMode="auto">
          <a:xfrm>
            <a:off x="4419600" y="4926013"/>
            <a:ext cx="1941513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66"/>
                </a:solidFill>
              </a:rPr>
              <a:t>polynomial(…) {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sz="18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33900" y="2701925"/>
            <a:ext cx="14414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factorial(7);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86200" y="1676400"/>
            <a:ext cx="2743200" cy="2819400"/>
            <a:chOff x="3886200" y="1676400"/>
            <a:chExt cx="2743200" cy="2819400"/>
          </a:xfrm>
        </p:grpSpPr>
        <p:sp>
          <p:nvSpPr>
            <p:cNvPr id="37932" name="Curved Right Arrow 4"/>
            <p:cNvSpPr>
              <a:spLocks noChangeArrowheads="1"/>
            </p:cNvSpPr>
            <p:nvPr/>
          </p:nvSpPr>
          <p:spPr bwMode="auto">
            <a:xfrm>
              <a:off x="3886200" y="1676400"/>
              <a:ext cx="533400" cy="1981200"/>
            </a:xfrm>
            <a:prstGeom prst="curvedRightArrow">
              <a:avLst>
                <a:gd name="adj1" fmla="val 25003"/>
                <a:gd name="adj2" fmla="val 50005"/>
                <a:gd name="adj3" fmla="val 25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37933" name="Curved Right Arrow 44"/>
            <p:cNvSpPr>
              <a:spLocks noChangeArrowheads="1"/>
            </p:cNvSpPr>
            <p:nvPr/>
          </p:nvSpPr>
          <p:spPr bwMode="auto">
            <a:xfrm flipH="1" flipV="1">
              <a:off x="5943600" y="1676400"/>
              <a:ext cx="685800" cy="2819400"/>
            </a:xfrm>
            <a:prstGeom prst="curvedRightArrow">
              <a:avLst>
                <a:gd name="adj1" fmla="val 24990"/>
                <a:gd name="adj2" fmla="val 49999"/>
                <a:gd name="adj3" fmla="val 25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6789738" cy="555625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Control Flow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2919413"/>
          </a:xfrm>
        </p:spPr>
        <p:txBody>
          <a:bodyPr lIns="90487" tIns="44450" rIns="90487" bIns="44450"/>
          <a:lstStyle/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Use stack to support procedure call and return</a:t>
            </a: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Procedure call: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call </a:t>
            </a:r>
            <a:r>
              <a:rPr lang="en-US" i="1">
                <a:latin typeface="Courier New" charset="0"/>
                <a:ea typeface="ＭＳ Ｐゴシック" charset="0"/>
              </a:rPr>
              <a:t>label		</a:t>
            </a:r>
            <a:r>
              <a:rPr lang="en-US">
                <a:latin typeface="Helvetica" charset="0"/>
                <a:ea typeface="ＭＳ Ｐゴシック" charset="0"/>
              </a:rPr>
              <a:t>Push return address on stack; Jump to </a:t>
            </a:r>
            <a:r>
              <a:rPr lang="en-US" i="1">
                <a:latin typeface="Courier New" charset="0"/>
                <a:ea typeface="ＭＳ Ｐゴシック" charset="0"/>
              </a:rPr>
              <a:t>label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if my function name is </a:t>
            </a:r>
            <a:r>
              <a:rPr lang="en-US" b="0">
                <a:latin typeface="Courier" charset="0"/>
                <a:ea typeface="ＭＳ Ｐゴシック" charset="0"/>
                <a:cs typeface="Courier" charset="0"/>
              </a:rPr>
              <a:t>swap_numbers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, then</a:t>
            </a:r>
          </a:p>
          <a:p>
            <a:pPr marL="984250" lvl="2" indent="-223838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 sz="2000" b="0">
                <a:latin typeface="Courier" charset="0"/>
                <a:ea typeface="ＭＳ Ｐゴシック" charset="0"/>
                <a:cs typeface="Courier" charset="0"/>
              </a:rPr>
              <a:t>call swap_numbers</a:t>
            </a:r>
            <a:endParaRPr lang="en-US" sz="2800" b="0">
              <a:latin typeface="Courier" charset="0"/>
              <a:ea typeface="ＭＳ Ｐゴシック" charset="0"/>
              <a:cs typeface="Courier" charset="0"/>
            </a:endParaRP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Return address value</a:t>
            </a: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Address of instruction beyond </a:t>
            </a:r>
            <a:r>
              <a:rPr lang="en-US">
                <a:latin typeface="Courier New" charset="0"/>
                <a:ea typeface="ＭＳ Ｐゴシック" charset="0"/>
              </a:rPr>
              <a:t>call</a:t>
            </a:r>
            <a:endParaRPr lang="en-US">
              <a:latin typeface="Helvetica" charset="0"/>
              <a:ea typeface="ＭＳ Ｐゴシック" charset="0"/>
            </a:endParaRP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</a:rPr>
              <a:t>Example from disassembly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 804854e:	e8 3d 06 00 00 	call   8048b90 &lt;main&gt;</a:t>
            </a:r>
          </a:p>
          <a:p>
            <a:pPr marL="560388" lvl="1" indent="-222250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 </a:t>
            </a:r>
            <a:r>
              <a:rPr lang="en-US">
                <a:solidFill>
                  <a:srgbClr val="FF1A1A"/>
                </a:solidFill>
                <a:latin typeface="Courier New" charset="0"/>
                <a:ea typeface="ＭＳ Ｐゴシック" charset="0"/>
              </a:rPr>
              <a:t>8048553:</a:t>
            </a:r>
            <a:r>
              <a:rPr lang="en-US">
                <a:latin typeface="Courier New" charset="0"/>
                <a:ea typeface="ＭＳ Ｐゴシック" charset="0"/>
              </a:rPr>
              <a:t>	50             	pushl  %eax</a:t>
            </a:r>
          </a:p>
          <a:p>
            <a:pPr marL="984250" lvl="2" indent="-223838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 sz="1800">
                <a:solidFill>
                  <a:srgbClr val="FF1A1A"/>
                </a:solidFill>
                <a:latin typeface="Helvetica" charset="0"/>
                <a:ea typeface="ＭＳ Ｐゴシック" charset="0"/>
              </a:rPr>
              <a:t>Return address = </a:t>
            </a:r>
            <a:r>
              <a:rPr lang="en-US" sz="1800">
                <a:solidFill>
                  <a:srgbClr val="FF1A1A"/>
                </a:solidFill>
                <a:latin typeface="Courier New" charset="0"/>
                <a:ea typeface="ＭＳ Ｐゴシック" charset="0"/>
              </a:rPr>
              <a:t>0x8048553</a:t>
            </a:r>
            <a:endParaRPr lang="en-US" sz="1800">
              <a:solidFill>
                <a:srgbClr val="FF1A1A"/>
              </a:solidFill>
              <a:latin typeface="Helvetica" charset="0"/>
              <a:ea typeface="ＭＳ Ｐゴシック" charset="0"/>
            </a:endParaRPr>
          </a:p>
          <a:p>
            <a:pPr marL="223838" indent="-223838" eaLnBrk="1" hangingPunct="1">
              <a:buFont typeface="Wingdings" charset="0"/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Procedure return:</a:t>
            </a:r>
          </a:p>
          <a:p>
            <a:pPr marL="560388" lvl="1" indent="-222250" eaLnBrk="1" hangingPunct="1">
              <a:tabLst>
                <a:tab pos="977900" algn="l"/>
                <a:tab pos="1892300" algn="l"/>
                <a:tab pos="2286000" algn="l"/>
                <a:tab pos="4064000" algn="l"/>
              </a:tabLst>
              <a:defRPr/>
            </a:pPr>
            <a:r>
              <a:rPr lang="en-US">
                <a:latin typeface="Courier New" charset="0"/>
                <a:ea typeface="ＭＳ Ｐゴシック" charset="0"/>
              </a:rPr>
              <a:t>ret		</a:t>
            </a:r>
            <a:r>
              <a:rPr lang="en-US">
                <a:latin typeface="Helvetica" charset="0"/>
                <a:ea typeface="ＭＳ Ｐゴシック" charset="0"/>
              </a:rPr>
              <a:t>Pop address from stack; Jump to address</a:t>
            </a:r>
            <a:endParaRPr lang="en-US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4"/>
          <p:cNvSpPr>
            <a:spLocks noChangeArrowheads="1"/>
          </p:cNvSpPr>
          <p:nvPr/>
        </p:nvSpPr>
        <p:spPr bwMode="auto">
          <a:xfrm>
            <a:off x="0" y="4724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61442" name="Rectangle 15"/>
          <p:cNvSpPr>
            <a:spLocks noChangeArrowheads="1"/>
          </p:cNvSpPr>
          <p:nvPr/>
        </p:nvSpPr>
        <p:spPr bwMode="auto">
          <a:xfrm>
            <a:off x="0" y="53340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%eip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13716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0x804854e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895600" y="2438400"/>
            <a:ext cx="2743200" cy="3276600"/>
            <a:chOff x="2895600" y="2438400"/>
            <a:chExt cx="2743200" cy="3276600"/>
          </a:xfrm>
        </p:grpSpPr>
        <p:sp>
          <p:nvSpPr>
            <p:cNvPr id="61460" name="Rectangle 29"/>
            <p:cNvSpPr>
              <a:spLocks noChangeArrowheads="1"/>
            </p:cNvSpPr>
            <p:nvPr/>
          </p:nvSpPr>
          <p:spPr bwMode="auto">
            <a:xfrm>
              <a:off x="2895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61461" name="Rectangle 30"/>
            <p:cNvSpPr>
              <a:spLocks noChangeArrowheads="1"/>
            </p:cNvSpPr>
            <p:nvPr/>
          </p:nvSpPr>
          <p:spPr bwMode="auto">
            <a:xfrm>
              <a:off x="2895600" y="53340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%eip</a:t>
              </a:r>
            </a:p>
          </p:txBody>
        </p:sp>
        <p:sp>
          <p:nvSpPr>
            <p:cNvPr id="61462" name="Rectangle 38"/>
            <p:cNvSpPr>
              <a:spLocks noChangeArrowheads="1"/>
            </p:cNvSpPr>
            <p:nvPr/>
          </p:nvSpPr>
          <p:spPr bwMode="auto">
            <a:xfrm>
              <a:off x="4267200" y="5334000"/>
              <a:ext cx="13716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0x804854e</a:t>
              </a:r>
            </a:p>
          </p:txBody>
        </p:sp>
        <p:sp>
          <p:nvSpPr>
            <p:cNvPr id="61463" name="Rectangle 36"/>
            <p:cNvSpPr>
              <a:spLocks noChangeArrowheads="1"/>
            </p:cNvSpPr>
            <p:nvPr/>
          </p:nvSpPr>
          <p:spPr bwMode="auto">
            <a:xfrm>
              <a:off x="4267200" y="47244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1464" name="Rectangle 2"/>
            <p:cNvSpPr>
              <a:spLocks noChangeArrowheads="1"/>
            </p:cNvSpPr>
            <p:nvPr/>
          </p:nvSpPr>
          <p:spPr bwMode="auto">
            <a:xfrm>
              <a:off x="2895600" y="3657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1465" name="Rectangle 3"/>
            <p:cNvSpPr>
              <a:spLocks noChangeArrowheads="1"/>
            </p:cNvSpPr>
            <p:nvPr/>
          </p:nvSpPr>
          <p:spPr bwMode="auto">
            <a:xfrm>
              <a:off x="2895600" y="3276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61466" name="Rectangle 4"/>
            <p:cNvSpPr>
              <a:spLocks noChangeArrowheads="1"/>
            </p:cNvSpPr>
            <p:nvPr/>
          </p:nvSpPr>
          <p:spPr bwMode="auto">
            <a:xfrm>
              <a:off x="2895600" y="2895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61467" name="Rectangle 5"/>
            <p:cNvSpPr>
              <a:spLocks noChangeArrowheads="1"/>
            </p:cNvSpPr>
            <p:nvPr/>
          </p:nvSpPr>
          <p:spPr bwMode="auto">
            <a:xfrm>
              <a:off x="2895600" y="4038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61468" name="Rectangle 8"/>
            <p:cNvSpPr>
              <a:spLocks noChangeArrowheads="1"/>
            </p:cNvSpPr>
            <p:nvPr/>
          </p:nvSpPr>
          <p:spPr bwMode="auto">
            <a:xfrm>
              <a:off x="4267200" y="3657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61469" name="Rectangle 9"/>
            <p:cNvSpPr>
              <a:spLocks noChangeArrowheads="1"/>
            </p:cNvSpPr>
            <p:nvPr/>
          </p:nvSpPr>
          <p:spPr bwMode="auto">
            <a:xfrm>
              <a:off x="4267200" y="24384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</p:grpSp>
      <p:sp>
        <p:nvSpPr>
          <p:cNvPr id="232458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Call Example</a:t>
            </a:r>
          </a:p>
        </p:txBody>
      </p:sp>
      <p:sp>
        <p:nvSpPr>
          <p:cNvPr id="61447" name="Rectangle 11"/>
          <p:cNvSpPr>
            <a:spLocks noChangeArrowheads="1"/>
          </p:cNvSpPr>
          <p:nvPr/>
        </p:nvSpPr>
        <p:spPr bwMode="auto">
          <a:xfrm>
            <a:off x="0" y="3657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61448" name="Rectangle 12"/>
          <p:cNvSpPr>
            <a:spLocks noChangeArrowheads="1"/>
          </p:cNvSpPr>
          <p:nvPr/>
        </p:nvSpPr>
        <p:spPr bwMode="auto">
          <a:xfrm>
            <a:off x="0" y="3276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61449" name="Rectangle 13"/>
          <p:cNvSpPr>
            <a:spLocks noChangeArrowheads="1"/>
          </p:cNvSpPr>
          <p:nvPr/>
        </p:nvSpPr>
        <p:spPr bwMode="auto">
          <a:xfrm>
            <a:off x="0" y="2895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61450" name="Rectangle 16"/>
          <p:cNvSpPr>
            <a:spLocks noChangeArrowheads="1"/>
          </p:cNvSpPr>
          <p:nvPr/>
        </p:nvSpPr>
        <p:spPr bwMode="auto">
          <a:xfrm>
            <a:off x="13716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61451" name="Rectangle 17"/>
          <p:cNvSpPr>
            <a:spLocks noChangeArrowheads="1"/>
          </p:cNvSpPr>
          <p:nvPr/>
        </p:nvSpPr>
        <p:spPr bwMode="auto">
          <a:xfrm>
            <a:off x="13716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1452" name="Rectangle 18"/>
          <p:cNvSpPr>
            <a:spLocks noChangeArrowheads="1"/>
          </p:cNvSpPr>
          <p:nvPr/>
        </p:nvSpPr>
        <p:spPr bwMode="auto">
          <a:xfrm>
            <a:off x="13716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3810000" y="1905000"/>
            <a:ext cx="210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call   8048b90</a:t>
            </a:r>
          </a:p>
        </p:txBody>
      </p:sp>
      <p:sp>
        <p:nvSpPr>
          <p:cNvPr id="61454" name="Rectangle 26"/>
          <p:cNvSpPr>
            <a:spLocks noChangeArrowheads="1"/>
          </p:cNvSpPr>
          <p:nvPr/>
        </p:nvSpPr>
        <p:spPr bwMode="auto">
          <a:xfrm>
            <a:off x="533400" y="990600"/>
            <a:ext cx="763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804854e:	e8 3d 06 00 00 	call   8048b90 &lt;main&gt;</a:t>
            </a:r>
          </a:p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8048553:	50             	pushl  %eax</a:t>
            </a: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0x8048b90</a:t>
            </a: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1457" name="Text Box 35"/>
          <p:cNvSpPr txBox="1">
            <a:spLocks noChangeArrowheads="1"/>
          </p:cNvSpPr>
          <p:nvPr/>
        </p:nvSpPr>
        <p:spPr bwMode="auto">
          <a:xfrm>
            <a:off x="2438400" y="586740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%eip </a:t>
            </a:r>
            <a:r>
              <a:rPr lang="en-US" sz="1800">
                <a:solidFill>
                  <a:srgbClr val="000066"/>
                </a:solidFill>
              </a:rPr>
              <a:t>is program counter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61458" name="TextBox 27"/>
          <p:cNvSpPr txBox="1">
            <a:spLocks noChangeArrowheads="1"/>
          </p:cNvSpPr>
          <p:nvPr/>
        </p:nvSpPr>
        <p:spPr bwMode="auto">
          <a:xfrm>
            <a:off x="1676400" y="2895600"/>
            <a:ext cx="7747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stack</a:t>
            </a:r>
          </a:p>
        </p:txBody>
      </p:sp>
      <p:sp>
        <p:nvSpPr>
          <p:cNvPr id="61459" name="TextBox 28"/>
          <p:cNvSpPr txBox="1">
            <a:spLocks noChangeArrowheads="1"/>
          </p:cNvSpPr>
          <p:nvPr/>
        </p:nvSpPr>
        <p:spPr bwMode="auto">
          <a:xfrm>
            <a:off x="1208088" y="4378325"/>
            <a:ext cx="17113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CPU registers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nimBg="1" autoUpdateAnimBg="0"/>
      <p:bldP spid="232467" grpId="0" build="p" autoUpdateAnimBg="0"/>
      <p:bldP spid="232475" grpId="0" animBg="1" autoUpdateAnimBg="0"/>
      <p:bldP spid="23247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ChangeArrowheads="1"/>
          </p:cNvSpPr>
          <p:nvPr/>
        </p:nvSpPr>
        <p:spPr bwMode="auto">
          <a:xfrm>
            <a:off x="2895600" y="47244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</a:p>
        </p:txBody>
      </p:sp>
      <p:sp>
        <p:nvSpPr>
          <p:cNvPr id="62466" name="Rectangle 7"/>
          <p:cNvSpPr>
            <a:spLocks noChangeArrowheads="1"/>
          </p:cNvSpPr>
          <p:nvPr/>
        </p:nvSpPr>
        <p:spPr bwMode="auto">
          <a:xfrm>
            <a:off x="2895600" y="53340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%eip</a:t>
            </a:r>
          </a:p>
        </p:txBody>
      </p:sp>
      <p:sp>
        <p:nvSpPr>
          <p:cNvPr id="62467" name="Rectangle 14"/>
          <p:cNvSpPr>
            <a:spLocks noChangeArrowheads="1"/>
          </p:cNvSpPr>
          <p:nvPr/>
        </p:nvSpPr>
        <p:spPr bwMode="auto">
          <a:xfrm>
            <a:off x="2895600" y="4038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4267200" y="5334000"/>
            <a:ext cx="1371600" cy="3810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0x8048591</a:t>
            </a:r>
          </a:p>
        </p:txBody>
      </p:sp>
      <p:sp>
        <p:nvSpPr>
          <p:cNvPr id="62469" name="Rectangle 10"/>
          <p:cNvSpPr>
            <a:spLocks noChangeArrowheads="1"/>
          </p:cNvSpPr>
          <p:nvPr/>
        </p:nvSpPr>
        <p:spPr bwMode="auto">
          <a:xfrm>
            <a:off x="4267200" y="4724400"/>
            <a:ext cx="1371600" cy="38100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0x104</a:t>
            </a:r>
          </a:p>
        </p:txBody>
      </p:sp>
      <p:sp>
        <p:nvSpPr>
          <p:cNvPr id="62470" name="Rectangle 11"/>
          <p:cNvSpPr>
            <a:spLocks noChangeArrowheads="1"/>
          </p:cNvSpPr>
          <p:nvPr/>
        </p:nvSpPr>
        <p:spPr bwMode="auto">
          <a:xfrm>
            <a:off x="2895600" y="3657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62471" name="Rectangle 12"/>
          <p:cNvSpPr>
            <a:spLocks noChangeArrowheads="1"/>
          </p:cNvSpPr>
          <p:nvPr/>
        </p:nvSpPr>
        <p:spPr bwMode="auto">
          <a:xfrm>
            <a:off x="2895600" y="3276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0x10c</a:t>
            </a:r>
          </a:p>
        </p:txBody>
      </p:sp>
      <p:sp>
        <p:nvSpPr>
          <p:cNvPr id="62472" name="Rectangle 13"/>
          <p:cNvSpPr>
            <a:spLocks noChangeArrowheads="1"/>
          </p:cNvSpPr>
          <p:nvPr/>
        </p:nvSpPr>
        <p:spPr bwMode="auto">
          <a:xfrm>
            <a:off x="2895600" y="2895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0x110</a:t>
            </a:r>
          </a:p>
        </p:txBody>
      </p:sp>
      <p:sp>
        <p:nvSpPr>
          <p:cNvPr id="62473" name="Rectangle 16"/>
          <p:cNvSpPr>
            <a:spLocks noChangeArrowheads="1"/>
          </p:cNvSpPr>
          <p:nvPr/>
        </p:nvSpPr>
        <p:spPr bwMode="auto">
          <a:xfrm>
            <a:off x="4267200" y="4038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  <p:sp>
        <p:nvSpPr>
          <p:cNvPr id="62474" name="Rectangle 17"/>
          <p:cNvSpPr>
            <a:spLocks noChangeArrowheads="1"/>
          </p:cNvSpPr>
          <p:nvPr/>
        </p:nvSpPr>
        <p:spPr bwMode="auto">
          <a:xfrm>
            <a:off x="4267200" y="3657600"/>
            <a:ext cx="1371600" cy="381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123</a:t>
            </a:r>
          </a:p>
        </p:txBody>
      </p:sp>
      <p:sp>
        <p:nvSpPr>
          <p:cNvPr id="62475" name="Rectangle 18"/>
          <p:cNvSpPr>
            <a:spLocks noChangeArrowheads="1"/>
          </p:cNvSpPr>
          <p:nvPr/>
        </p:nvSpPr>
        <p:spPr bwMode="auto">
          <a:xfrm>
            <a:off x="4267200" y="2438400"/>
            <a:ext cx="1371600" cy="1219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  <a:latin typeface="Courier New" charset="0"/>
            </a:endParaRPr>
          </a:p>
        </p:txBody>
      </p:sp>
      <p:sp>
        <p:nvSpPr>
          <p:cNvPr id="266259" name="Rectangle 19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1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Procedure Return Example</a:t>
            </a:r>
          </a:p>
        </p:txBody>
      </p:sp>
      <p:sp>
        <p:nvSpPr>
          <p:cNvPr id="266272" name="Text Box 32"/>
          <p:cNvSpPr txBox="1">
            <a:spLocks noChangeArrowheads="1"/>
          </p:cNvSpPr>
          <p:nvPr/>
        </p:nvSpPr>
        <p:spPr bwMode="auto">
          <a:xfrm>
            <a:off x="7620000" y="1905000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ret</a:t>
            </a:r>
          </a:p>
        </p:txBody>
      </p:sp>
      <p:sp>
        <p:nvSpPr>
          <p:cNvPr id="62478" name="Rectangle 33"/>
          <p:cNvSpPr>
            <a:spLocks noChangeArrowheads="1"/>
          </p:cNvSpPr>
          <p:nvPr/>
        </p:nvSpPr>
        <p:spPr bwMode="auto">
          <a:xfrm>
            <a:off x="533400" y="990600"/>
            <a:ext cx="5167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8048591:	c3             	ret</a:t>
            </a:r>
          </a:p>
        </p:txBody>
      </p:sp>
      <p:sp>
        <p:nvSpPr>
          <p:cNvPr id="62479" name="Text Box 37"/>
          <p:cNvSpPr txBox="1">
            <a:spLocks noChangeArrowheads="1"/>
          </p:cNvSpPr>
          <p:nvPr/>
        </p:nvSpPr>
        <p:spPr bwMode="auto">
          <a:xfrm>
            <a:off x="2438400" y="5867400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>
                <a:solidFill>
                  <a:srgbClr val="000066"/>
                </a:solidFill>
                <a:latin typeface="Courier New" charset="0"/>
              </a:rPr>
              <a:t>%eip </a:t>
            </a:r>
            <a:r>
              <a:rPr lang="en-US" sz="1800">
                <a:solidFill>
                  <a:srgbClr val="000066"/>
                </a:solidFill>
              </a:rPr>
              <a:t>is program counter</a:t>
            </a:r>
            <a:endParaRPr lang="en-US" sz="1800">
              <a:solidFill>
                <a:srgbClr val="000066"/>
              </a:solidFill>
              <a:latin typeface="Courier New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943600" y="2438400"/>
            <a:ext cx="2743200" cy="3276600"/>
            <a:chOff x="5943600" y="2438400"/>
            <a:chExt cx="2743200" cy="3276600"/>
          </a:xfrm>
        </p:grpSpPr>
        <p:sp>
          <p:nvSpPr>
            <p:cNvPr id="62483" name="Rectangle 8"/>
            <p:cNvSpPr>
              <a:spLocks noChangeArrowheads="1"/>
            </p:cNvSpPr>
            <p:nvPr/>
          </p:nvSpPr>
          <p:spPr bwMode="auto">
            <a:xfrm>
              <a:off x="5943600" y="47244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%esp</a:t>
              </a:r>
            </a:p>
          </p:txBody>
        </p:sp>
        <p:sp>
          <p:nvSpPr>
            <p:cNvPr id="62484" name="Rectangle 9"/>
            <p:cNvSpPr>
              <a:spLocks noChangeArrowheads="1"/>
            </p:cNvSpPr>
            <p:nvPr/>
          </p:nvSpPr>
          <p:spPr bwMode="auto">
            <a:xfrm>
              <a:off x="5943600" y="53340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%eip</a:t>
              </a:r>
            </a:p>
          </p:txBody>
        </p:sp>
        <p:sp>
          <p:nvSpPr>
            <p:cNvPr id="62485" name="Rectangle 39"/>
            <p:cNvSpPr>
              <a:spLocks noChangeArrowheads="1"/>
            </p:cNvSpPr>
            <p:nvPr/>
          </p:nvSpPr>
          <p:spPr bwMode="auto">
            <a:xfrm>
              <a:off x="7315200" y="5334000"/>
              <a:ext cx="1371600" cy="3810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0x8048591</a:t>
              </a:r>
            </a:p>
          </p:txBody>
        </p:sp>
        <p:sp>
          <p:nvSpPr>
            <p:cNvPr id="62486" name="Rectangle 3"/>
            <p:cNvSpPr>
              <a:spLocks noChangeArrowheads="1"/>
            </p:cNvSpPr>
            <p:nvPr/>
          </p:nvSpPr>
          <p:spPr bwMode="auto">
            <a:xfrm>
              <a:off x="7315200" y="4724400"/>
              <a:ext cx="1371600" cy="3810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0x104</a:t>
              </a:r>
            </a:p>
          </p:txBody>
        </p:sp>
        <p:sp>
          <p:nvSpPr>
            <p:cNvPr id="62487" name="Rectangle 27"/>
            <p:cNvSpPr>
              <a:spLocks noChangeArrowheads="1"/>
            </p:cNvSpPr>
            <p:nvPr/>
          </p:nvSpPr>
          <p:spPr bwMode="auto">
            <a:xfrm>
              <a:off x="5943600" y="3657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0x108</a:t>
              </a:r>
            </a:p>
          </p:txBody>
        </p:sp>
        <p:sp>
          <p:nvSpPr>
            <p:cNvPr id="62488" name="Rectangle 28"/>
            <p:cNvSpPr>
              <a:spLocks noChangeArrowheads="1"/>
            </p:cNvSpPr>
            <p:nvPr/>
          </p:nvSpPr>
          <p:spPr bwMode="auto">
            <a:xfrm>
              <a:off x="5943600" y="3276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0x10c</a:t>
              </a:r>
            </a:p>
          </p:txBody>
        </p:sp>
        <p:sp>
          <p:nvSpPr>
            <p:cNvPr id="62489" name="Rectangle 29"/>
            <p:cNvSpPr>
              <a:spLocks noChangeArrowheads="1"/>
            </p:cNvSpPr>
            <p:nvPr/>
          </p:nvSpPr>
          <p:spPr bwMode="auto">
            <a:xfrm>
              <a:off x="5943600" y="2895600"/>
              <a:ext cx="13716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0x110</a:t>
              </a:r>
            </a:p>
          </p:txBody>
        </p:sp>
        <p:sp>
          <p:nvSpPr>
            <p:cNvPr id="62490" name="Rectangle 30"/>
            <p:cNvSpPr>
              <a:spLocks noChangeArrowheads="1"/>
            </p:cNvSpPr>
            <p:nvPr/>
          </p:nvSpPr>
          <p:spPr bwMode="auto">
            <a:xfrm>
              <a:off x="7315200" y="3657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123</a:t>
              </a:r>
            </a:p>
          </p:txBody>
        </p:sp>
        <p:sp>
          <p:nvSpPr>
            <p:cNvPr id="62491" name="Rectangle 31"/>
            <p:cNvSpPr>
              <a:spLocks noChangeArrowheads="1"/>
            </p:cNvSpPr>
            <p:nvPr/>
          </p:nvSpPr>
          <p:spPr bwMode="auto">
            <a:xfrm>
              <a:off x="7315200" y="2438400"/>
              <a:ext cx="1371600" cy="12192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>
                <a:solidFill>
                  <a:srgbClr val="000066"/>
                </a:solidFill>
                <a:latin typeface="Courier New" charset="0"/>
              </a:endParaRPr>
            </a:p>
          </p:txBody>
        </p:sp>
        <p:sp>
          <p:nvSpPr>
            <p:cNvPr id="62492" name="Rectangle 40"/>
            <p:cNvSpPr>
              <a:spLocks noChangeArrowheads="1"/>
            </p:cNvSpPr>
            <p:nvPr/>
          </p:nvSpPr>
          <p:spPr bwMode="auto">
            <a:xfrm>
              <a:off x="7315200" y="4038600"/>
              <a:ext cx="1371600" cy="3810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66"/>
                  </a:solidFill>
                  <a:latin typeface="Courier New" charset="0"/>
                </a:rPr>
                <a:t>0x8048553</a:t>
              </a:r>
            </a:p>
          </p:txBody>
        </p:sp>
      </p:grpSp>
      <p:sp>
        <p:nvSpPr>
          <p:cNvPr id="266276" name="Rectangle 36"/>
          <p:cNvSpPr>
            <a:spLocks noChangeArrowheads="1"/>
          </p:cNvSpPr>
          <p:nvPr/>
        </p:nvSpPr>
        <p:spPr bwMode="auto">
          <a:xfrm>
            <a:off x="7315200" y="4724400"/>
            <a:ext cx="1371600" cy="381000"/>
          </a:xfrm>
          <a:prstGeom prst="rect">
            <a:avLst/>
          </a:prstGeom>
          <a:solidFill>
            <a:srgbClr val="66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0x108</a:t>
            </a:r>
          </a:p>
        </p:txBody>
      </p:sp>
      <p:sp>
        <p:nvSpPr>
          <p:cNvPr id="266278" name="Rectangle 38"/>
          <p:cNvSpPr>
            <a:spLocks noChangeArrowheads="1"/>
          </p:cNvSpPr>
          <p:nvPr/>
        </p:nvSpPr>
        <p:spPr bwMode="auto">
          <a:xfrm>
            <a:off x="7315200" y="5334000"/>
            <a:ext cx="1371600" cy="3810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  <a:latin typeface="Courier New" charset="0"/>
              </a:rPr>
              <a:t>0x8048553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2" grpId="0" build="p" autoUpdateAnimBg="0"/>
      <p:bldP spid="266276" grpId="0" animBg="1" autoUpdateAnimBg="0"/>
      <p:bldP spid="26627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743700" cy="573088"/>
          </a:xfrm>
          <a:effectLst>
            <a:outerShdw blurRad="63500" dist="53882" dir="2700000" algn="ctr" rotWithShape="0">
              <a:srgbClr val="969696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/>
              <a:t>IA32/Linux Stack Frame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495800" cy="5011738"/>
          </a:xfrm>
        </p:spPr>
        <p:txBody>
          <a:bodyPr lIns="90487" tIns="44450" rIns="90487" bIns="44450"/>
          <a:lstStyle/>
          <a:p>
            <a:pPr eaLnBrk="1" hangingPunct="1">
              <a:buFont typeface="Wingdings" charset="2"/>
              <a:buNone/>
              <a:defRPr/>
            </a:pPr>
            <a:r>
              <a:rPr lang="en-US" dirty="0"/>
              <a:t>Caller Stack Frame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parameters </a:t>
            </a:r>
            <a:r>
              <a:rPr lang="en-US" dirty="0"/>
              <a:t>for function about to call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“Argument build</a:t>
            </a:r>
            <a:r>
              <a:rPr lang="en-US" sz="1800" dirty="0" smtClean="0"/>
              <a:t>”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 smtClean="0"/>
              <a:t>Last argument pushed first, … first argument is pushed last – see p.220 of textbook</a:t>
            </a:r>
            <a:endParaRPr lang="en-US" sz="1800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return </a:t>
            </a:r>
            <a:r>
              <a:rPr lang="en-US" dirty="0"/>
              <a:t>address</a:t>
            </a:r>
          </a:p>
          <a:p>
            <a:pPr lvl="2" eaLnBrk="1" hangingPunct="1">
              <a:buFont typeface="Wingdings" charset="2"/>
              <a:buChar char="l"/>
              <a:defRPr/>
            </a:pPr>
            <a:r>
              <a:rPr lang="en-US" sz="1800" dirty="0"/>
              <a:t>Pushed by </a:t>
            </a:r>
            <a:r>
              <a:rPr lang="en-US" sz="1800" dirty="0">
                <a:latin typeface="Courier New" charset="0"/>
              </a:rPr>
              <a:t>call</a:t>
            </a:r>
            <a:r>
              <a:rPr lang="en-US" sz="1800" dirty="0"/>
              <a:t> instruction</a:t>
            </a:r>
          </a:p>
          <a:p>
            <a:pPr eaLnBrk="1" hangingPunct="1">
              <a:buFont typeface="Wingdings" charset="2"/>
              <a:buNone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Callee</a:t>
            </a:r>
            <a:r>
              <a:rPr lang="en-US" dirty="0" smtClean="0"/>
              <a:t> Stack Frame</a:t>
            </a:r>
            <a:endParaRPr lang="en-US" dirty="0"/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Push (save) old </a:t>
            </a:r>
            <a:r>
              <a:rPr lang="en-US" dirty="0"/>
              <a:t>frame pointer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/>
              <a:t>Saved register context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Allocate space for local </a:t>
            </a:r>
            <a:r>
              <a:rPr lang="en-US" dirty="0"/>
              <a:t>variables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dirty="0" smtClean="0"/>
              <a:t>More argument building as needed</a:t>
            </a:r>
            <a:endParaRPr lang="en-US" dirty="0"/>
          </a:p>
        </p:txBody>
      </p:sp>
      <p:sp>
        <p:nvSpPr>
          <p:cNvPr id="77827" name="Line 4"/>
          <p:cNvSpPr>
            <a:spLocks noChangeShapeType="1"/>
          </p:cNvSpPr>
          <p:nvPr/>
        </p:nvSpPr>
        <p:spPr bwMode="auto">
          <a:xfrm>
            <a:off x="6096000" y="60198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5078413" y="5616575"/>
            <a:ext cx="1641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Stack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%esp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29" name="Line 7"/>
          <p:cNvSpPr>
            <a:spLocks noChangeShapeType="1"/>
          </p:cNvSpPr>
          <p:nvPr/>
        </p:nvSpPr>
        <p:spPr bwMode="auto">
          <a:xfrm>
            <a:off x="6061075" y="3422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5043488" y="2943225"/>
            <a:ext cx="1717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 Pointer</a:t>
            </a:r>
          </a:p>
          <a:p>
            <a:pPr algn="l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>
                <a:solidFill>
                  <a:srgbClr val="000066"/>
                </a:solidFill>
                <a:latin typeface="Courier New" charset="0"/>
              </a:rPr>
              <a:t>%ebp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7037388" y="2959100"/>
            <a:ext cx="1358900" cy="3048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Return Addr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7037388" y="3568700"/>
            <a:ext cx="1371600" cy="18161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Saved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+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Local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Variables</a:t>
            </a:r>
          </a:p>
        </p:txBody>
      </p:sp>
      <p:sp>
        <p:nvSpPr>
          <p:cNvPr id="77833" name="Rectangle 11"/>
          <p:cNvSpPr>
            <a:spLocks noChangeArrowheads="1"/>
          </p:cNvSpPr>
          <p:nvPr/>
        </p:nvSpPr>
        <p:spPr bwMode="auto">
          <a:xfrm>
            <a:off x="7037388" y="5410200"/>
            <a:ext cx="1371600" cy="736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Build</a:t>
            </a:r>
          </a:p>
        </p:txBody>
      </p:sp>
      <p:sp>
        <p:nvSpPr>
          <p:cNvPr id="77834" name="Rectangle 12"/>
          <p:cNvSpPr>
            <a:spLocks noChangeArrowheads="1"/>
          </p:cNvSpPr>
          <p:nvPr/>
        </p:nvSpPr>
        <p:spPr bwMode="auto">
          <a:xfrm>
            <a:off x="7037388" y="1143000"/>
            <a:ext cx="1371600" cy="1371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77835" name="Rectangle 13"/>
          <p:cNvSpPr>
            <a:spLocks noChangeArrowheads="1"/>
          </p:cNvSpPr>
          <p:nvPr/>
        </p:nvSpPr>
        <p:spPr bwMode="auto">
          <a:xfrm>
            <a:off x="7024688" y="3263900"/>
            <a:ext cx="1384300" cy="304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Old %ebp</a:t>
            </a:r>
          </a:p>
        </p:txBody>
      </p:sp>
      <p:sp>
        <p:nvSpPr>
          <p:cNvPr id="77836" name="Rectangle 14"/>
          <p:cNvSpPr>
            <a:spLocks noChangeArrowheads="1"/>
          </p:cNvSpPr>
          <p:nvPr/>
        </p:nvSpPr>
        <p:spPr bwMode="auto">
          <a:xfrm>
            <a:off x="7037388" y="2362200"/>
            <a:ext cx="1358900" cy="609600"/>
          </a:xfrm>
          <a:prstGeom prst="rect">
            <a:avLst/>
          </a:prstGeom>
          <a:solidFill>
            <a:srgbClr val="FF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Arguments</a:t>
            </a:r>
          </a:p>
        </p:txBody>
      </p:sp>
      <p:sp>
        <p:nvSpPr>
          <p:cNvPr id="77837" name="Rectangle 15"/>
          <p:cNvSpPr>
            <a:spLocks noChangeArrowheads="1"/>
          </p:cNvSpPr>
          <p:nvPr/>
        </p:nvSpPr>
        <p:spPr bwMode="auto">
          <a:xfrm>
            <a:off x="5715000" y="1828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  <p:sp>
        <p:nvSpPr>
          <p:cNvPr id="77838" name="AutoShape 16"/>
          <p:cNvSpPr>
            <a:spLocks/>
          </p:cNvSpPr>
          <p:nvPr/>
        </p:nvSpPr>
        <p:spPr bwMode="auto">
          <a:xfrm>
            <a:off x="6705600" y="1143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39" name="AutoShape 16"/>
          <p:cNvSpPr>
            <a:spLocks/>
          </p:cNvSpPr>
          <p:nvPr/>
        </p:nvSpPr>
        <p:spPr bwMode="auto">
          <a:xfrm>
            <a:off x="6629400" y="3276600"/>
            <a:ext cx="304800" cy="2819400"/>
          </a:xfrm>
          <a:prstGeom prst="leftBrace">
            <a:avLst>
              <a:gd name="adj1" fmla="val 7498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77840" name="Rectangle 15"/>
          <p:cNvSpPr>
            <a:spLocks noChangeArrowheads="1"/>
          </p:cNvSpPr>
          <p:nvPr/>
        </p:nvSpPr>
        <p:spPr bwMode="auto">
          <a:xfrm>
            <a:off x="5553075" y="438785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Current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Callee</a:t>
            </a:r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66"/>
                </a:solidFill>
              </a:rPr>
              <a:t>Frame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743575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ourier New" charset="0"/>
              </a:rPr>
              <a:t>ipwr</a:t>
            </a:r>
            <a:r>
              <a:rPr lang="en-US"/>
              <a:t> Computation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990600" y="1066800"/>
            <a:ext cx="6934200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/* Compute x raised to nonnegative power p */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int ipwr_for_fast(int x, unsigned 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int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for (result = 1; p != 0; p = p&gt;&gt;1)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if (p &amp; 0x1)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  x = x*x;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}</a:t>
            </a:r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/>
        </p:nvGraphicFramePr>
        <p:xfrm>
          <a:off x="1674813" y="4194175"/>
          <a:ext cx="59848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0" name="Document" r:id="rId3" imgW="23974603" imgH="10006349" progId="Word.Document.8">
                  <p:embed/>
                </p:oleObj>
              </mc:Choice>
              <mc:Fallback>
                <p:oleObj name="Document" r:id="rId3" imgW="23974603" imgH="100063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194175"/>
                        <a:ext cx="598487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613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Summarizing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838200"/>
            <a:ext cx="4076700" cy="5224463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C Control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if-then-else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do-while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while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switch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Assembler Control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jump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Conditional jump</a:t>
            </a:r>
          </a:p>
          <a:p>
            <a:pPr marL="0" indent="0" eaLnBrk="1" hangingPunct="1">
              <a:buFont typeface="Wingdings" charset="2"/>
              <a:buNone/>
              <a:defRPr/>
            </a:pPr>
            <a:r>
              <a:rPr lang="en-US" sz="2000" dirty="0"/>
              <a:t>Compiler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sz="1800" dirty="0"/>
              <a:t>Must generate assembly code to implement more complex control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838200"/>
            <a:ext cx="4559300" cy="52244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Standard Techniques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All loops converted to do-while form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Large switch statements use jump tables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Conditions in CISC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CISC machines generally have condition code registers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Conditions in RISC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Use general registers to store condition information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Special comparison instructions</a:t>
            </a:r>
          </a:p>
          <a:p>
            <a:pPr lvl="1" eaLnBrk="1" hangingPunct="1">
              <a:defRPr/>
            </a:pPr>
            <a:r>
              <a:rPr lang="en-US" sz="1800">
                <a:latin typeface="Helvetica" charset="0"/>
                <a:ea typeface="ＭＳ Ｐゴシック" charset="0"/>
              </a:rPr>
              <a:t>E.g., on Alpha: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	cmple $16,1,$1</a:t>
            </a:r>
            <a:endParaRPr lang="en-US" sz="2000">
              <a:latin typeface="Helvetica" charset="0"/>
              <a:ea typeface="ＭＳ Ｐゴシック" charset="0"/>
            </a:endParaRPr>
          </a:p>
          <a:p>
            <a:pPr lvl="2" eaLnBrk="1" hangingPunct="1">
              <a:defRPr/>
            </a:pPr>
            <a:r>
              <a:rPr lang="en-US" sz="1600">
                <a:latin typeface="Helvetica" charset="0"/>
                <a:ea typeface="ＭＳ Ｐゴシック" charset="0"/>
              </a:rPr>
              <a:t>Sets register $1 to 1 when Register $16 &lt;= 1</a:t>
            </a:r>
          </a:p>
          <a:p>
            <a:pPr lvl="2" eaLnBrk="1" hangingPunct="1">
              <a:defRPr/>
            </a:pPr>
            <a:endParaRPr lang="en-US" sz="1600"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1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914" name="Rectangle 40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Imagine the world of early programming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No functions</a:t>
            </a:r>
          </a:p>
          <a:p>
            <a:pPr lvl="1">
              <a:defRPr/>
            </a:pPr>
            <a:r>
              <a:rPr lang="en-US">
                <a:latin typeface="Helvetica" charset="0"/>
                <a:ea typeface="ＭＳ Ｐゴシック" charset="0"/>
              </a:rPr>
              <a:t>No stack pointers or stacks.  No frame pointers or frames</a:t>
            </a:r>
          </a:p>
          <a:p>
            <a:pPr lvl="1">
              <a:defRPr/>
            </a:pPr>
            <a:endParaRPr lang="en-US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7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8918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38937" name="TextBox 28"/>
          <p:cNvSpPr txBox="1">
            <a:spLocks noChangeArrowheads="1"/>
          </p:cNvSpPr>
          <p:nvPr/>
        </p:nvSpPr>
        <p:spPr bwMode="auto">
          <a:xfrm>
            <a:off x="7620000" y="1066800"/>
            <a:ext cx="1082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Memory</a:t>
            </a:r>
          </a:p>
        </p:txBody>
      </p:sp>
      <p:cxnSp>
        <p:nvCxnSpPr>
          <p:cNvPr id="38938" name="Straight Connector 30"/>
          <p:cNvCxnSpPr>
            <a:cxnSpLocks noChangeShapeType="1"/>
          </p:cNvCxnSpPr>
          <p:nvPr/>
        </p:nvCxnSpPr>
        <p:spPr bwMode="auto">
          <a:xfrm rot="16200000" flipH="1">
            <a:off x="5905500" y="17145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Straight Connector 32"/>
          <p:cNvCxnSpPr>
            <a:cxnSpLocks noChangeShapeType="1"/>
          </p:cNvCxnSpPr>
          <p:nvPr/>
        </p:nvCxnSpPr>
        <p:spPr bwMode="auto">
          <a:xfrm rot="5400000">
            <a:off x="5905500" y="4610100"/>
            <a:ext cx="182880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2" name="Left Brace 36"/>
          <p:cNvSpPr>
            <a:spLocks/>
          </p:cNvSpPr>
          <p:nvPr/>
        </p:nvSpPr>
        <p:spPr bwMode="auto">
          <a:xfrm>
            <a:off x="3886200" y="3581400"/>
            <a:ext cx="762000" cy="838200"/>
          </a:xfrm>
          <a:prstGeom prst="leftBrace">
            <a:avLst>
              <a:gd name="adj1" fmla="val 8331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8" name="Left Brace 37"/>
          <p:cNvSpPr/>
          <p:nvPr/>
        </p:nvSpPr>
        <p:spPr bwMode="auto">
          <a:xfrm>
            <a:off x="3886200" y="5181600"/>
            <a:ext cx="7620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8944" name="TextBox 38"/>
          <p:cNvSpPr txBox="1">
            <a:spLocks noChangeArrowheads="1"/>
          </p:cNvSpPr>
          <p:nvPr/>
        </p:nvSpPr>
        <p:spPr bwMode="auto">
          <a:xfrm>
            <a:off x="25908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8945" name="TextBox 39"/>
          <p:cNvSpPr txBox="1">
            <a:spLocks noChangeArrowheads="1"/>
          </p:cNvSpPr>
          <p:nvPr/>
        </p:nvSpPr>
        <p:spPr bwMode="auto">
          <a:xfrm>
            <a:off x="2546350" y="5119688"/>
            <a:ext cx="140335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543800" y="1600200"/>
            <a:ext cx="12954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543800" y="3276600"/>
            <a:ext cx="1295400" cy="10668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 dirty="0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8948" name="TextBox 47"/>
          <p:cNvSpPr txBox="1">
            <a:spLocks noChangeArrowheads="1"/>
          </p:cNvSpPr>
          <p:nvPr/>
        </p:nvSpPr>
        <p:spPr bwMode="auto">
          <a:xfrm>
            <a:off x="7848600" y="3657600"/>
            <a:ext cx="762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Code</a:t>
            </a:r>
          </a:p>
        </p:txBody>
      </p:sp>
      <p:sp>
        <p:nvSpPr>
          <p:cNvPr id="38949" name="TextBox 48"/>
          <p:cNvSpPr txBox="1">
            <a:spLocks noChangeArrowheads="1"/>
          </p:cNvSpPr>
          <p:nvPr/>
        </p:nvSpPr>
        <p:spPr bwMode="auto">
          <a:xfrm>
            <a:off x="7848600" y="2209800"/>
            <a:ext cx="684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66"/>
                </a:solidFill>
              </a:rP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8"/>
          <p:cNvSpPr>
            <a:spLocks noChangeArrowheads="1"/>
          </p:cNvSpPr>
          <p:nvPr/>
        </p:nvSpPr>
        <p:spPr bwMode="auto">
          <a:xfrm>
            <a:off x="4495800" y="1981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38" name="Rectangle 47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39" name="Rectangle 46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Suppose 2 parts of code want to execute the same computation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Repeating the computational code is inefficient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Maintaining multiple copies of same computation is inconvenient</a:t>
            </a:r>
          </a:p>
          <a:p>
            <a:pPr lvl="1">
              <a:defRPr/>
            </a:pPr>
            <a:endParaRPr lang="en-US" dirty="0">
              <a:latin typeface="Helvetica" charset="0"/>
              <a:ea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39943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6"/>
          <p:cNvCxnSpPr>
            <a:cxnSpLocks noChangeShapeType="1"/>
          </p:cNvCxnSpPr>
          <p:nvPr/>
        </p:nvCxnSpPr>
        <p:spPr bwMode="auto">
          <a:xfrm>
            <a:off x="4648200" y="1827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7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8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9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10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Connector 13"/>
          <p:cNvCxnSpPr>
            <a:cxnSpLocks noChangeShapeType="1"/>
          </p:cNvCxnSpPr>
          <p:nvPr/>
        </p:nvCxnSpPr>
        <p:spPr bwMode="auto">
          <a:xfrm>
            <a:off x="4648200" y="3427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Straight Connector 14"/>
          <p:cNvCxnSpPr>
            <a:cxnSpLocks noChangeShapeType="1"/>
          </p:cNvCxnSpPr>
          <p:nvPr/>
        </p:nvCxnSpPr>
        <p:spPr bwMode="auto">
          <a:xfrm>
            <a:off x="4648200" y="36560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Straight Connector 15"/>
          <p:cNvCxnSpPr>
            <a:cxnSpLocks noChangeShapeType="1"/>
          </p:cNvCxnSpPr>
          <p:nvPr/>
        </p:nvCxnSpPr>
        <p:spPr bwMode="auto">
          <a:xfrm>
            <a:off x="4648200" y="3884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Straight Connector 16"/>
          <p:cNvCxnSpPr>
            <a:cxnSpLocks noChangeShapeType="1"/>
          </p:cNvCxnSpPr>
          <p:nvPr/>
        </p:nvCxnSpPr>
        <p:spPr bwMode="auto">
          <a:xfrm>
            <a:off x="4648200" y="41132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Straight Connector 17"/>
          <p:cNvCxnSpPr>
            <a:cxnSpLocks noChangeShapeType="1"/>
          </p:cNvCxnSpPr>
          <p:nvPr/>
        </p:nvCxnSpPr>
        <p:spPr bwMode="auto">
          <a:xfrm>
            <a:off x="4648200" y="43418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Straight Connector 18"/>
          <p:cNvCxnSpPr>
            <a:cxnSpLocks noChangeShapeType="1"/>
          </p:cNvCxnSpPr>
          <p:nvPr/>
        </p:nvCxnSpPr>
        <p:spPr bwMode="auto">
          <a:xfrm>
            <a:off x="4648200" y="4570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39962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3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4" name="Left Brace 40"/>
          <p:cNvSpPr>
            <a:spLocks/>
          </p:cNvSpPr>
          <p:nvPr/>
        </p:nvSpPr>
        <p:spPr bwMode="auto">
          <a:xfrm flipH="1">
            <a:off x="5867400" y="1981200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65" name="TextBox 41"/>
          <p:cNvSpPr txBox="1">
            <a:spLocks noChangeArrowheads="1"/>
          </p:cNvSpPr>
          <p:nvPr/>
        </p:nvSpPr>
        <p:spPr bwMode="auto">
          <a:xfrm>
            <a:off x="6705600" y="21336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39966" name="Left Brace 42"/>
          <p:cNvSpPr>
            <a:spLocks/>
          </p:cNvSpPr>
          <p:nvPr/>
        </p:nvSpPr>
        <p:spPr bwMode="auto">
          <a:xfrm flipH="1">
            <a:off x="5867400" y="3581400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39967" name="TextBox 43"/>
          <p:cNvSpPr txBox="1">
            <a:spLocks noChangeArrowheads="1"/>
          </p:cNvSpPr>
          <p:nvPr/>
        </p:nvSpPr>
        <p:spPr bwMode="auto">
          <a:xfrm>
            <a:off x="6705600" y="3733800"/>
            <a:ext cx="131286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69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62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buFont typeface="Wingdings" pitchFamily="-1" charset="2"/>
              <a:buChar char="•"/>
              <a:defRPr/>
            </a:pPr>
            <a:r>
              <a:rPr lang="en-US" dirty="0" smtClean="0"/>
              <a:t>Instead, write the common code once and jump to it from different locations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Problem #1:  How do you jump back?</a:t>
            </a:r>
          </a:p>
        </p:txBody>
      </p:sp>
      <p:sp>
        <p:nvSpPr>
          <p:cNvPr id="40965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0966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0980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83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0985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0986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1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0992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0993" name="Curved Right Arrow 50"/>
          <p:cNvSpPr>
            <a:spLocks noChangeArrowheads="1"/>
          </p:cNvSpPr>
          <p:nvPr/>
        </p:nvSpPr>
        <p:spPr bwMode="auto">
          <a:xfrm>
            <a:off x="3733800" y="1828800"/>
            <a:ext cx="838200" cy="1981200"/>
          </a:xfrm>
          <a:prstGeom prst="curvedRightArrow">
            <a:avLst>
              <a:gd name="adj1" fmla="val 2500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94" name="Curved Right Arrow 51"/>
          <p:cNvSpPr>
            <a:spLocks noChangeArrowheads="1"/>
          </p:cNvSpPr>
          <p:nvPr/>
        </p:nvSpPr>
        <p:spPr bwMode="auto">
          <a:xfrm>
            <a:off x="4038600" y="27432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0995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0996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0997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867400" y="1905000"/>
            <a:ext cx="3024188" cy="2590800"/>
            <a:chOff x="5867400" y="1905000"/>
            <a:chExt cx="3024834" cy="2590800"/>
          </a:xfrm>
        </p:grpSpPr>
        <p:sp>
          <p:nvSpPr>
            <p:cNvPr id="41000" name="Curved Right Arrow 52"/>
            <p:cNvSpPr>
              <a:spLocks noChangeArrowheads="1"/>
            </p:cNvSpPr>
            <p:nvPr/>
          </p:nvSpPr>
          <p:spPr bwMode="auto">
            <a:xfrm flipH="1" flipV="1">
              <a:off x="5867400" y="2819400"/>
              <a:ext cx="533400" cy="16002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001" name="Curved Right Arrow 53"/>
            <p:cNvSpPr>
              <a:spLocks noChangeArrowheads="1"/>
            </p:cNvSpPr>
            <p:nvPr/>
          </p:nvSpPr>
          <p:spPr bwMode="auto">
            <a:xfrm flipH="1" flipV="1">
              <a:off x="5867400" y="1905000"/>
              <a:ext cx="609600" cy="2590800"/>
            </a:xfrm>
            <a:prstGeom prst="curvedRightArrow">
              <a:avLst>
                <a:gd name="adj1" fmla="val 25008"/>
                <a:gd name="adj2" fmla="val 49997"/>
                <a:gd name="adj3" fmla="val 25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>
                <a:solidFill>
                  <a:srgbClr val="000066"/>
                </a:solidFill>
              </a:endParaRPr>
            </a:p>
          </p:txBody>
        </p:sp>
        <p:sp>
          <p:nvSpPr>
            <p:cNvPr id="41002" name="TextBox 59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2262834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Jump back where?</a:t>
              </a:r>
            </a:p>
          </p:txBody>
        </p:sp>
        <p:cxnSp>
          <p:nvCxnSpPr>
            <p:cNvPr id="62" name="Straight Connector 61"/>
            <p:cNvCxnSpPr>
              <a:stCxn id="41002" idx="1"/>
            </p:cNvCxnSpPr>
            <p:nvPr/>
          </p:nvCxnSpPr>
          <p:spPr bwMode="auto">
            <a:xfrm rot="10800000">
              <a:off x="6172265" y="2057400"/>
              <a:ext cx="457298" cy="173038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 flipV="1">
              <a:off x="6096049" y="2382838"/>
              <a:ext cx="685946" cy="512762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90513" y="3384550"/>
            <a:ext cx="3595687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90"/>
                </a:solidFill>
              </a:rPr>
              <a:t>Must remember the address where you were calling the common code from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90"/>
                </a:solidFill>
              </a:rPr>
              <a:t>Could allocate some memory to store the return address for this factorial code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endParaRPr lang="en-US" sz="200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4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1986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1827212"/>
          </a:xfrm>
        </p:spPr>
        <p:txBody>
          <a:bodyPr/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Before each jump to the common code, store return address in special memory location</a:t>
            </a:r>
          </a:p>
        </p:txBody>
      </p:sp>
      <p:sp>
        <p:nvSpPr>
          <p:cNvPr id="41989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1990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2004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2007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2009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2010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5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2016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2017" name="Curved Right Arrow 50"/>
          <p:cNvSpPr>
            <a:spLocks noChangeArrowheads="1"/>
          </p:cNvSpPr>
          <p:nvPr/>
        </p:nvSpPr>
        <p:spPr bwMode="auto">
          <a:xfrm>
            <a:off x="3733800" y="1828800"/>
            <a:ext cx="838200" cy="1981200"/>
          </a:xfrm>
          <a:prstGeom prst="curvedRightArrow">
            <a:avLst>
              <a:gd name="adj1" fmla="val 25004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2018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2019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2020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084220" y="1330325"/>
            <a:ext cx="4904205" cy="2284413"/>
            <a:chOff x="4083540" y="1330151"/>
            <a:chExt cx="4905231" cy="2285191"/>
          </a:xfrm>
        </p:grpSpPr>
        <p:sp>
          <p:nvSpPr>
            <p:cNvPr id="42029" name="TextBox 59"/>
            <p:cNvSpPr txBox="1">
              <a:spLocks noChangeArrowheads="1"/>
            </p:cNvSpPr>
            <p:nvPr/>
          </p:nvSpPr>
          <p:spPr bwMode="auto">
            <a:xfrm>
              <a:off x="6431085" y="1524000"/>
              <a:ext cx="2557686" cy="209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Store the return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address of the next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instruction after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the jump in a special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memory location, e.g.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 0xf0 in this example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for factorial code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(location not shown)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>
              <a:off x="6121146" y="1523892"/>
              <a:ext cx="584322" cy="228678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rot="10800000" flipV="1">
              <a:off x="6095741" y="2209926"/>
              <a:ext cx="685943" cy="284260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2032" name="TextBox 65"/>
            <p:cNvSpPr txBox="1">
              <a:spLocks noChangeArrowheads="1"/>
            </p:cNvSpPr>
            <p:nvPr/>
          </p:nvSpPr>
          <p:spPr bwMode="auto">
            <a:xfrm>
              <a:off x="4083540" y="1330151"/>
              <a:ext cx="2250794" cy="3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</a:t>
              </a:r>
              <a:r>
                <a:rPr lang="en-US" sz="1800" dirty="0" smtClean="0">
                  <a:solidFill>
                    <a:srgbClr val="FF1A1A"/>
                  </a:solidFill>
                </a:rPr>
                <a:t>0x28, </a:t>
              </a:r>
              <a:r>
                <a:rPr lang="en-US" sz="1800" dirty="0">
                  <a:solidFill>
                    <a:srgbClr val="FF1A1A"/>
                  </a:solidFill>
                </a:rPr>
                <a:t>(0xf0)</a:t>
              </a:r>
            </a:p>
          </p:txBody>
        </p:sp>
        <p:sp>
          <p:nvSpPr>
            <p:cNvPr id="42033" name="TextBox 66"/>
            <p:cNvSpPr txBox="1">
              <a:spLocks noChangeArrowheads="1"/>
            </p:cNvSpPr>
            <p:nvPr/>
          </p:nvSpPr>
          <p:spPr bwMode="auto">
            <a:xfrm>
              <a:off x="4087510" y="2244862"/>
              <a:ext cx="2250794" cy="34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</a:t>
              </a:r>
              <a:r>
                <a:rPr lang="en-US" sz="1800" dirty="0" smtClean="0">
                  <a:solidFill>
                    <a:srgbClr val="FF1A1A"/>
                  </a:solidFill>
                </a:rPr>
                <a:t>0x4c, </a:t>
              </a:r>
              <a:r>
                <a:rPr lang="en-US" sz="1800" dirty="0">
                  <a:solidFill>
                    <a:srgbClr val="FF1A1A"/>
                  </a:solidFill>
                </a:rPr>
                <a:t>(0xf0)</a:t>
              </a:r>
            </a:p>
          </p:txBody>
        </p:sp>
      </p:grpSp>
      <p:sp>
        <p:nvSpPr>
          <p:cNvPr id="42022" name="Curved Right Arrow 71"/>
          <p:cNvSpPr>
            <a:spLocks noChangeArrowheads="1"/>
          </p:cNvSpPr>
          <p:nvPr/>
        </p:nvSpPr>
        <p:spPr bwMode="auto">
          <a:xfrm flipH="1" flipV="1">
            <a:off x="5867400" y="1905000"/>
            <a:ext cx="609600" cy="2590800"/>
          </a:xfrm>
          <a:prstGeom prst="curvedRightArrow">
            <a:avLst>
              <a:gd name="adj1" fmla="val 25008"/>
              <a:gd name="adj2" fmla="val 49997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2438400" y="3352800"/>
            <a:ext cx="3484563" cy="1066800"/>
            <a:chOff x="2438400" y="3352800"/>
            <a:chExt cx="3484835" cy="1066800"/>
          </a:xfrm>
        </p:grpSpPr>
        <p:sp>
          <p:nvSpPr>
            <p:cNvPr id="42027" name="TextBox 67"/>
            <p:cNvSpPr txBox="1">
              <a:spLocks noChangeArrowheads="1"/>
            </p:cNvSpPr>
            <p:nvPr/>
          </p:nvSpPr>
          <p:spPr bwMode="auto">
            <a:xfrm>
              <a:off x="4557878" y="4073525"/>
              <a:ext cx="136535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jmp *(0xf0)</a:t>
              </a:r>
            </a:p>
          </p:txBody>
        </p:sp>
        <p:cxnSp>
          <p:nvCxnSpPr>
            <p:cNvPr id="42028" name="Straight Connector 77"/>
            <p:cNvCxnSpPr>
              <a:cxnSpLocks noChangeShapeType="1"/>
              <a:endCxn id="42027" idx="1"/>
            </p:cNvCxnSpPr>
            <p:nvPr/>
          </p:nvCxnSpPr>
          <p:spPr bwMode="auto">
            <a:xfrm>
              <a:off x="2438400" y="3352800"/>
              <a:ext cx="2120083" cy="8936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290513" y="3733800"/>
            <a:ext cx="359568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>
            <a:lvl1pPr marL="342900" indent="-3429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4538" indent="-246063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6175" indent="-238125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r>
              <a:rPr lang="en-US" sz="2000" dirty="0">
                <a:solidFill>
                  <a:srgbClr val="000080"/>
                </a:solidFill>
              </a:rPr>
              <a:t>Problem: can</a:t>
            </a:r>
            <a:r>
              <a:rPr lang="ja-JP" altLang="en-US" sz="2000" dirty="0">
                <a:solidFill>
                  <a:srgbClr val="000080"/>
                </a:solidFill>
              </a:rPr>
              <a:t>’</a:t>
            </a:r>
            <a:r>
              <a:rPr lang="en-US" altLang="ja-JP" sz="2000" dirty="0">
                <a:solidFill>
                  <a:srgbClr val="000080"/>
                </a:solidFill>
              </a:rPr>
              <a:t>t share 1 </a:t>
            </a:r>
            <a:r>
              <a:rPr lang="en-US" altLang="ja-JP" sz="2000" dirty="0" err="1">
                <a:solidFill>
                  <a:srgbClr val="000080"/>
                </a:solidFill>
              </a:rPr>
              <a:t>mem</a:t>
            </a:r>
            <a:r>
              <a:rPr lang="en-US" altLang="ja-JP" sz="2000" dirty="0">
                <a:solidFill>
                  <a:srgbClr val="000080"/>
                </a:solidFill>
              </a:rPr>
              <a:t> location for all return addresses</a:t>
            </a:r>
          </a:p>
          <a:p>
            <a:pPr lvl="2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>
                <a:solidFill>
                  <a:srgbClr val="000099"/>
                </a:solidFill>
              </a:rPr>
              <a:t>1 set of common code may call another set</a:t>
            </a:r>
          </a:p>
          <a:p>
            <a:pPr lvl="2" algn="l">
              <a:lnSpc>
                <a:spcPct val="107000"/>
              </a:lnSpc>
              <a:spcBef>
                <a:spcPct val="10000"/>
              </a:spcBef>
              <a:buClr>
                <a:srgbClr val="005400"/>
              </a:buClr>
              <a:buSzPct val="90000"/>
              <a:buFont typeface="Wingdings" charset="0"/>
              <a:buChar char="l"/>
            </a:pPr>
            <a:r>
              <a:rPr lang="en-US" sz="1800" dirty="0">
                <a:solidFill>
                  <a:srgbClr val="000099"/>
                </a:solidFill>
              </a:rPr>
              <a:t>Instead, would need 1 return address location for each set of common code</a:t>
            </a:r>
          </a:p>
          <a:p>
            <a:pPr lvl="1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charset="0"/>
              <a:buChar char="n"/>
            </a:pP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-103669" y="5943600"/>
            <a:ext cx="1685302" cy="84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1A1A"/>
                </a:solidFill>
              </a:rPr>
              <a:t>Problem</a:t>
            </a:r>
            <a:r>
              <a:rPr lang="en-US" sz="1800" dirty="0" smtClean="0">
                <a:solidFill>
                  <a:srgbClr val="FF1A1A"/>
                </a:solidFill>
              </a:rPr>
              <a:t>:</a:t>
            </a:r>
          </a:p>
          <a:p>
            <a:r>
              <a:rPr lang="en-US" sz="1800" dirty="0" smtClean="0">
                <a:solidFill>
                  <a:srgbClr val="FF1A1A"/>
                </a:solidFill>
              </a:rPr>
              <a:t>Waste space</a:t>
            </a:r>
            <a:endParaRPr lang="en-US" sz="1800" dirty="0">
              <a:solidFill>
                <a:srgbClr val="FF1A1A"/>
              </a:solidFill>
            </a:endParaRPr>
          </a:p>
          <a:p>
            <a:r>
              <a:rPr lang="en-US" sz="1800" dirty="0" smtClean="0">
                <a:solidFill>
                  <a:srgbClr val="FF1A1A"/>
                </a:solidFill>
              </a:rPr>
              <a:t>&amp; Recursion</a:t>
            </a:r>
            <a:r>
              <a:rPr lang="en-US" sz="1800" dirty="0">
                <a:solidFill>
                  <a:srgbClr val="FF1A1A"/>
                </a:solidFill>
              </a:rPr>
              <a:t>?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304800" y="3048000"/>
            <a:ext cx="35956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744538" lvl="1" indent="-246063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 kern="0" dirty="0">
                <a:solidFill>
                  <a:srgbClr val="000066"/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Jump back using this special location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80" grpId="0" build="p" bldLvl="2"/>
      <p:bldP spid="81" grpId="0"/>
      <p:bldP spid="8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5"/>
          <p:cNvSpPr>
            <a:spLocks noChangeArrowheads="1"/>
          </p:cNvSpPr>
          <p:nvPr/>
        </p:nvSpPr>
        <p:spPr bwMode="auto">
          <a:xfrm>
            <a:off x="4495800" y="5105400"/>
            <a:ext cx="1447800" cy="7620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34" name="Rectangle 54"/>
          <p:cNvSpPr>
            <a:spLocks noChangeArrowheads="1"/>
          </p:cNvSpPr>
          <p:nvPr/>
        </p:nvSpPr>
        <p:spPr bwMode="auto">
          <a:xfrm>
            <a:off x="4495800" y="3505200"/>
            <a:ext cx="1447800" cy="914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none"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20788"/>
            <a:ext cx="3595687" cy="5224462"/>
          </a:xfrm>
        </p:spPr>
        <p:txBody>
          <a:bodyPr/>
          <a:lstStyle/>
          <a:p>
            <a:pPr>
              <a:buFont typeface="Wingdings" pitchFamily="-1" charset="2"/>
              <a:buChar char="•"/>
              <a:defRPr/>
            </a:pPr>
            <a:r>
              <a:rPr lang="en-US" dirty="0" smtClean="0"/>
              <a:t>Problem #2: How to pass parameters to common code?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Example: from the 1</a:t>
            </a:r>
            <a:r>
              <a:rPr lang="en-US" baseline="30000" dirty="0" smtClean="0"/>
              <a:t>st</a:t>
            </a:r>
            <a:r>
              <a:rPr lang="en-US" dirty="0" smtClean="0"/>
              <a:t> jump point, may want to calculate 10!, while 2</a:t>
            </a:r>
            <a:r>
              <a:rPr lang="en-US" baseline="30000" dirty="0" smtClean="0"/>
              <a:t>nd</a:t>
            </a:r>
            <a:r>
              <a:rPr lang="en-US" dirty="0" smtClean="0"/>
              <a:t> jump point may want to calculate 7!</a:t>
            </a:r>
          </a:p>
          <a:p>
            <a:pPr lvl="1">
              <a:buFont typeface="Wingdings" pitchFamily="-1" charset="2"/>
              <a:buChar char="n"/>
              <a:defRPr/>
            </a:pPr>
            <a:r>
              <a:rPr lang="en-US" dirty="0" smtClean="0"/>
              <a:t>Again, could allocate special memory to store parameters before jumping</a:t>
            </a:r>
          </a:p>
        </p:txBody>
      </p:sp>
      <p:sp>
        <p:nvSpPr>
          <p:cNvPr id="44037" name="Vertical Scroll 3"/>
          <p:cNvSpPr>
            <a:spLocks noChangeArrowheads="1"/>
          </p:cNvSpPr>
          <p:nvPr/>
        </p:nvSpPr>
        <p:spPr bwMode="auto">
          <a:xfrm>
            <a:off x="4114800" y="1066800"/>
            <a:ext cx="2286000" cy="5486400"/>
          </a:xfrm>
          <a:prstGeom prst="verticalScroll">
            <a:avLst>
              <a:gd name="adj" fmla="val 125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cxnSp>
        <p:nvCxnSpPr>
          <p:cNvPr id="44038" name="Straight Connector 5"/>
          <p:cNvCxnSpPr>
            <a:cxnSpLocks noChangeShapeType="1"/>
          </p:cNvCxnSpPr>
          <p:nvPr/>
        </p:nvCxnSpPr>
        <p:spPr bwMode="auto">
          <a:xfrm>
            <a:off x="4648200" y="16002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Connector 11"/>
          <p:cNvCxnSpPr>
            <a:cxnSpLocks noChangeShapeType="1"/>
          </p:cNvCxnSpPr>
          <p:nvPr/>
        </p:nvCxnSpPr>
        <p:spPr bwMode="auto">
          <a:xfrm>
            <a:off x="4648200" y="29702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Straight Connector 12"/>
          <p:cNvCxnSpPr>
            <a:cxnSpLocks noChangeShapeType="1"/>
          </p:cNvCxnSpPr>
          <p:nvPr/>
        </p:nvCxnSpPr>
        <p:spPr bwMode="auto">
          <a:xfrm>
            <a:off x="4648200" y="3198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Straight Connector 13"/>
          <p:cNvCxnSpPr>
            <a:cxnSpLocks noChangeShapeType="1"/>
          </p:cNvCxnSpPr>
          <p:nvPr/>
        </p:nvCxnSpPr>
        <p:spPr bwMode="auto">
          <a:xfrm>
            <a:off x="4648200" y="3429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Connector 14"/>
          <p:cNvCxnSpPr>
            <a:cxnSpLocks noChangeShapeType="1"/>
          </p:cNvCxnSpPr>
          <p:nvPr/>
        </p:nvCxnSpPr>
        <p:spPr bwMode="auto">
          <a:xfrm>
            <a:off x="4648200" y="36576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Straight Connector 15"/>
          <p:cNvCxnSpPr>
            <a:cxnSpLocks noChangeShapeType="1"/>
          </p:cNvCxnSpPr>
          <p:nvPr/>
        </p:nvCxnSpPr>
        <p:spPr bwMode="auto">
          <a:xfrm>
            <a:off x="4648200" y="38862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Straight Connector 16"/>
          <p:cNvCxnSpPr>
            <a:cxnSpLocks noChangeShapeType="1"/>
          </p:cNvCxnSpPr>
          <p:nvPr/>
        </p:nvCxnSpPr>
        <p:spPr bwMode="auto">
          <a:xfrm>
            <a:off x="4648200" y="4114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Connector 17"/>
          <p:cNvCxnSpPr>
            <a:cxnSpLocks noChangeShapeType="1"/>
          </p:cNvCxnSpPr>
          <p:nvPr/>
        </p:nvCxnSpPr>
        <p:spPr bwMode="auto">
          <a:xfrm>
            <a:off x="4648200" y="43434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Straight Connector 18"/>
          <p:cNvCxnSpPr>
            <a:cxnSpLocks noChangeShapeType="1"/>
          </p:cNvCxnSpPr>
          <p:nvPr/>
        </p:nvCxnSpPr>
        <p:spPr bwMode="auto">
          <a:xfrm>
            <a:off x="4648200" y="4572000"/>
            <a:ext cx="1143000" cy="15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Straight Connector 19"/>
          <p:cNvCxnSpPr>
            <a:cxnSpLocks noChangeShapeType="1"/>
          </p:cNvCxnSpPr>
          <p:nvPr/>
        </p:nvCxnSpPr>
        <p:spPr bwMode="auto">
          <a:xfrm>
            <a:off x="4648200" y="4799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Straight Connector 20"/>
          <p:cNvCxnSpPr>
            <a:cxnSpLocks noChangeShapeType="1"/>
          </p:cNvCxnSpPr>
          <p:nvPr/>
        </p:nvCxnSpPr>
        <p:spPr bwMode="auto">
          <a:xfrm>
            <a:off x="4648200" y="5027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648200" y="52562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648200" y="54848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648200" y="5713413"/>
            <a:ext cx="1143000" cy="1587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44052" name="Straight Connector 34"/>
          <p:cNvCxnSpPr>
            <a:cxnSpLocks noChangeShapeType="1"/>
          </p:cNvCxnSpPr>
          <p:nvPr/>
        </p:nvCxnSpPr>
        <p:spPr bwMode="auto">
          <a:xfrm>
            <a:off x="4648200" y="5942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Straight Connector 35"/>
          <p:cNvCxnSpPr>
            <a:cxnSpLocks noChangeShapeType="1"/>
          </p:cNvCxnSpPr>
          <p:nvPr/>
        </p:nvCxnSpPr>
        <p:spPr bwMode="auto">
          <a:xfrm>
            <a:off x="4648200" y="61706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Left Brace 42"/>
          <p:cNvSpPr>
            <a:spLocks/>
          </p:cNvSpPr>
          <p:nvPr/>
        </p:nvSpPr>
        <p:spPr bwMode="auto">
          <a:xfrm flipH="1">
            <a:off x="5867400" y="3582988"/>
            <a:ext cx="914400" cy="838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55" name="TextBox 43"/>
          <p:cNvSpPr txBox="1">
            <a:spLocks noChangeArrowheads="1"/>
          </p:cNvSpPr>
          <p:nvPr/>
        </p:nvSpPr>
        <p:spPr bwMode="auto">
          <a:xfrm>
            <a:off x="6705600" y="3735388"/>
            <a:ext cx="13128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Computes </a:t>
            </a:r>
          </a:p>
          <a:p>
            <a:r>
              <a:rPr lang="en-US" sz="1800">
                <a:solidFill>
                  <a:srgbClr val="FF0000"/>
                </a:solidFill>
              </a:rPr>
              <a:t>factorial</a:t>
            </a:r>
          </a:p>
        </p:txBody>
      </p:sp>
      <p:sp>
        <p:nvSpPr>
          <p:cNvPr id="45" name="Left Brace 44"/>
          <p:cNvSpPr/>
          <p:nvPr/>
        </p:nvSpPr>
        <p:spPr bwMode="auto">
          <a:xfrm flipH="1">
            <a:off x="5867400" y="5181600"/>
            <a:ext cx="914400" cy="6096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>
              <a:defRPr/>
            </a:pPr>
            <a:endParaRPr lang="en-US">
              <a:solidFill>
                <a:srgbClr val="000066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4057" name="TextBox 45"/>
          <p:cNvSpPr txBox="1">
            <a:spLocks noChangeArrowheads="1"/>
          </p:cNvSpPr>
          <p:nvPr/>
        </p:nvSpPr>
        <p:spPr bwMode="auto">
          <a:xfrm>
            <a:off x="6661150" y="5105400"/>
            <a:ext cx="14033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A0AFF"/>
                </a:solidFill>
              </a:rPr>
              <a:t>Computes </a:t>
            </a:r>
          </a:p>
          <a:p>
            <a:r>
              <a:rPr lang="en-US" sz="1800">
                <a:solidFill>
                  <a:srgbClr val="0A0AFF"/>
                </a:solidFill>
              </a:rPr>
              <a:t>polynomial</a:t>
            </a:r>
          </a:p>
        </p:txBody>
      </p:sp>
      <p:cxnSp>
        <p:nvCxnSpPr>
          <p:cNvPr id="44058" name="Straight Connector 31"/>
          <p:cNvCxnSpPr>
            <a:cxnSpLocks noChangeShapeType="1"/>
          </p:cNvCxnSpPr>
          <p:nvPr/>
        </p:nvCxnSpPr>
        <p:spPr bwMode="auto">
          <a:xfrm>
            <a:off x="4648200" y="20558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Straight Connector 32"/>
          <p:cNvCxnSpPr>
            <a:cxnSpLocks noChangeShapeType="1"/>
          </p:cNvCxnSpPr>
          <p:nvPr/>
        </p:nvCxnSpPr>
        <p:spPr bwMode="auto">
          <a:xfrm>
            <a:off x="4648200" y="22844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Straight Connector 33"/>
          <p:cNvCxnSpPr>
            <a:cxnSpLocks noChangeShapeType="1"/>
          </p:cNvCxnSpPr>
          <p:nvPr/>
        </p:nvCxnSpPr>
        <p:spPr bwMode="auto">
          <a:xfrm>
            <a:off x="4648200" y="2513013"/>
            <a:ext cx="11430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Straight Connector 37"/>
          <p:cNvCxnSpPr>
            <a:cxnSpLocks noChangeShapeType="1"/>
          </p:cNvCxnSpPr>
          <p:nvPr/>
        </p:nvCxnSpPr>
        <p:spPr bwMode="auto">
          <a:xfrm>
            <a:off x="4648200" y="1828800"/>
            <a:ext cx="1143000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2" name="Straight Connector 47"/>
          <p:cNvCxnSpPr>
            <a:cxnSpLocks noChangeShapeType="1"/>
          </p:cNvCxnSpPr>
          <p:nvPr/>
        </p:nvCxnSpPr>
        <p:spPr bwMode="auto">
          <a:xfrm>
            <a:off x="4648200" y="2741613"/>
            <a:ext cx="11430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3" name="TextBox 48"/>
          <p:cNvSpPr txBox="1">
            <a:spLocks noChangeArrowheads="1"/>
          </p:cNvSpPr>
          <p:nvPr/>
        </p:nvSpPr>
        <p:spPr bwMode="auto">
          <a:xfrm>
            <a:off x="3733800" y="1635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0x20</a:t>
            </a:r>
          </a:p>
        </p:txBody>
      </p:sp>
      <p:sp>
        <p:nvSpPr>
          <p:cNvPr id="44064" name="TextBox 49"/>
          <p:cNvSpPr txBox="1">
            <a:spLocks noChangeArrowheads="1"/>
          </p:cNvSpPr>
          <p:nvPr/>
        </p:nvSpPr>
        <p:spPr bwMode="auto">
          <a:xfrm>
            <a:off x="3733800" y="25495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0x44</a:t>
            </a:r>
          </a:p>
        </p:txBody>
      </p:sp>
      <p:sp>
        <p:nvSpPr>
          <p:cNvPr id="44065" name="TextBox 56"/>
          <p:cNvSpPr txBox="1">
            <a:spLocks noChangeArrowheads="1"/>
          </p:cNvSpPr>
          <p:nvPr/>
        </p:nvSpPr>
        <p:spPr bwMode="auto">
          <a:xfrm>
            <a:off x="3733800" y="3540125"/>
            <a:ext cx="698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0x68</a:t>
            </a:r>
          </a:p>
        </p:txBody>
      </p:sp>
      <p:sp>
        <p:nvSpPr>
          <p:cNvPr id="44066" name="TextBox 57"/>
          <p:cNvSpPr txBox="1">
            <a:spLocks noChangeArrowheads="1"/>
          </p:cNvSpPr>
          <p:nvPr/>
        </p:nvSpPr>
        <p:spPr bwMode="auto">
          <a:xfrm>
            <a:off x="4622800" y="15589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4067" name="TextBox 58"/>
          <p:cNvSpPr txBox="1">
            <a:spLocks noChangeArrowheads="1"/>
          </p:cNvSpPr>
          <p:nvPr/>
        </p:nvSpPr>
        <p:spPr bwMode="auto">
          <a:xfrm>
            <a:off x="4622800" y="2473325"/>
            <a:ext cx="11715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1A1A"/>
                </a:solidFill>
              </a:rPr>
              <a:t>jmp 0x68</a:t>
            </a:r>
          </a:p>
        </p:txBody>
      </p:sp>
      <p:sp>
        <p:nvSpPr>
          <p:cNvPr id="44068" name="Curved Right Arrow 52"/>
          <p:cNvSpPr>
            <a:spLocks noChangeArrowheads="1"/>
          </p:cNvSpPr>
          <p:nvPr/>
        </p:nvSpPr>
        <p:spPr bwMode="auto">
          <a:xfrm flipH="1" flipV="1">
            <a:off x="5867400" y="2819400"/>
            <a:ext cx="533400" cy="160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sp>
        <p:nvSpPr>
          <p:cNvPr id="44069" name="Curved Right Arrow 65"/>
          <p:cNvSpPr>
            <a:spLocks noChangeArrowheads="1"/>
          </p:cNvSpPr>
          <p:nvPr/>
        </p:nvSpPr>
        <p:spPr bwMode="auto">
          <a:xfrm>
            <a:off x="3810000" y="2819400"/>
            <a:ext cx="457200" cy="838200"/>
          </a:xfrm>
          <a:prstGeom prst="curvedRightArrow">
            <a:avLst>
              <a:gd name="adj1" fmla="val 24996"/>
              <a:gd name="adj2" fmla="val 50001"/>
              <a:gd name="adj3" fmla="val 25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lIns="45720" rIns="45720" anchor="ctr">
            <a:spAutoFit/>
          </a:bodyPr>
          <a:lstStyle/>
          <a:p>
            <a:endParaRPr lang="en-US">
              <a:solidFill>
                <a:srgbClr val="000066"/>
              </a:solidFill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4207835" y="1330325"/>
            <a:ext cx="4518652" cy="1260649"/>
            <a:chOff x="4207779" y="1330151"/>
            <a:chExt cx="4518596" cy="1260823"/>
          </a:xfrm>
        </p:grpSpPr>
        <p:sp>
          <p:nvSpPr>
            <p:cNvPr id="44079" name="TextBox 59"/>
            <p:cNvSpPr txBox="1">
              <a:spLocks noChangeArrowheads="1"/>
            </p:cNvSpPr>
            <p:nvPr/>
          </p:nvSpPr>
          <p:spPr bwMode="auto">
            <a:xfrm>
              <a:off x="6642864" y="1524000"/>
              <a:ext cx="2083511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Store parameters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before jump</a:t>
              </a:r>
            </a:p>
          </p:txBody>
        </p:sp>
        <p:cxnSp>
          <p:nvCxnSpPr>
            <p:cNvPr id="62" name="Straight Connector 61"/>
            <p:cNvCxnSpPr>
              <a:stCxn id="44079" idx="1"/>
            </p:cNvCxnSpPr>
            <p:nvPr/>
          </p:nvCxnSpPr>
          <p:spPr bwMode="auto">
            <a:xfrm rot="10800000">
              <a:off x="6095920" y="1523853"/>
              <a:ext cx="547681" cy="298491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4081" name="TextBox 46"/>
            <p:cNvSpPr txBox="1">
              <a:spLocks noChangeArrowheads="1"/>
            </p:cNvSpPr>
            <p:nvPr/>
          </p:nvSpPr>
          <p:spPr bwMode="auto">
            <a:xfrm>
              <a:off x="4207779" y="1330151"/>
              <a:ext cx="1993542" cy="34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$10, 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44082" name="TextBox 60"/>
            <p:cNvSpPr txBox="1">
              <a:spLocks noChangeArrowheads="1"/>
            </p:cNvSpPr>
            <p:nvPr/>
          </p:nvSpPr>
          <p:spPr bwMode="auto">
            <a:xfrm>
              <a:off x="4292605" y="2244677"/>
              <a:ext cx="1865166" cy="34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$7, 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cxnSp>
          <p:nvCxnSpPr>
            <p:cNvPr id="67" name="Straight Connector 66"/>
            <p:cNvCxnSpPr>
              <a:stCxn id="44079" idx="1"/>
            </p:cNvCxnSpPr>
            <p:nvPr/>
          </p:nvCxnSpPr>
          <p:spPr bwMode="auto">
            <a:xfrm rot="10800000" flipV="1">
              <a:off x="6019721" y="1822344"/>
              <a:ext cx="623880" cy="463614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4141384" y="3048000"/>
            <a:ext cx="5002618" cy="685974"/>
            <a:chOff x="4141787" y="3048000"/>
            <a:chExt cx="5002213" cy="685974"/>
          </a:xfrm>
        </p:grpSpPr>
        <p:sp>
          <p:nvSpPr>
            <p:cNvPr id="44076" name="TextBox 64"/>
            <p:cNvSpPr txBox="1">
              <a:spLocks noChangeArrowheads="1"/>
            </p:cNvSpPr>
            <p:nvPr/>
          </p:nvSpPr>
          <p:spPr bwMode="auto">
            <a:xfrm>
              <a:off x="4141787" y="3387725"/>
              <a:ext cx="2185037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 err="1" smtClean="0">
                  <a:solidFill>
                    <a:srgbClr val="FF1A1A"/>
                  </a:solidFill>
                </a:rPr>
                <a:t>movq</a:t>
              </a:r>
              <a:r>
                <a:rPr lang="en-US" sz="1800" dirty="0" smtClean="0">
                  <a:solidFill>
                    <a:srgbClr val="FF1A1A"/>
                  </a:solidFill>
                </a:rPr>
                <a:t> </a:t>
              </a:r>
              <a:r>
                <a:rPr lang="en-US" sz="1800" dirty="0">
                  <a:solidFill>
                    <a:srgbClr val="FF1A1A"/>
                  </a:solidFill>
                </a:rPr>
                <a:t>(</a:t>
              </a:r>
              <a:r>
                <a:rPr lang="en-US" sz="1800" dirty="0" smtClean="0">
                  <a:solidFill>
                    <a:srgbClr val="FF1A1A"/>
                  </a:solidFill>
                </a:rPr>
                <a:t>0xf8)</a:t>
              </a:r>
              <a:r>
                <a:rPr lang="en-US" sz="1800" dirty="0">
                  <a:solidFill>
                    <a:srgbClr val="FF1A1A"/>
                  </a:solidFill>
                </a:rPr>
                <a:t>, </a:t>
              </a:r>
              <a:r>
                <a:rPr lang="en-US" sz="1800" dirty="0" smtClean="0">
                  <a:solidFill>
                    <a:srgbClr val="FF1A1A"/>
                  </a:solidFill>
                </a:rPr>
                <a:t>%</a:t>
              </a:r>
              <a:r>
                <a:rPr lang="en-US" sz="1800" dirty="0" err="1" smtClean="0">
                  <a:solidFill>
                    <a:srgbClr val="FF1A1A"/>
                  </a:solidFill>
                </a:rPr>
                <a:t>rbx</a:t>
              </a:r>
              <a:endParaRPr lang="en-US" sz="1800" dirty="0">
                <a:solidFill>
                  <a:srgbClr val="FF1A1A"/>
                </a:solidFill>
              </a:endParaRPr>
            </a:p>
          </p:txBody>
        </p:sp>
        <p:sp>
          <p:nvSpPr>
            <p:cNvPr id="44077" name="TextBox 69"/>
            <p:cNvSpPr txBox="1">
              <a:spLocks noChangeArrowheads="1"/>
            </p:cNvSpPr>
            <p:nvPr/>
          </p:nvSpPr>
          <p:spPr bwMode="auto">
            <a:xfrm>
              <a:off x="6739488" y="3048000"/>
              <a:ext cx="240451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Retrieve parameters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after jump</a:t>
              </a:r>
            </a:p>
          </p:txBody>
        </p:sp>
        <p:cxnSp>
          <p:nvCxnSpPr>
            <p:cNvPr id="71" name="Straight Connector 70"/>
            <p:cNvCxnSpPr>
              <a:stCxn id="44077" idx="1"/>
            </p:cNvCxnSpPr>
            <p:nvPr/>
          </p:nvCxnSpPr>
          <p:spPr bwMode="auto">
            <a:xfrm rot="10800000" flipV="1">
              <a:off x="6248634" y="3346450"/>
              <a:ext cx="490498" cy="158750"/>
            </a:xfrm>
            <a:prstGeom prst="line">
              <a:avLst/>
            </a:prstGeom>
            <a:noFill/>
            <a:ln w="190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290513" y="5257800"/>
            <a:ext cx="35956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744538" lvl="1" indent="-246063" algn="l">
              <a:lnSpc>
                <a:spcPct val="100000"/>
              </a:lnSpc>
              <a:spcBef>
                <a:spcPct val="25000"/>
              </a:spcBef>
              <a:buClr>
                <a:srgbClr val="660033"/>
              </a:buClr>
              <a:buSzPct val="75000"/>
              <a:buFont typeface="Wingdings" pitchFamily="-1" charset="2"/>
              <a:buChar char="n"/>
              <a:defRPr/>
            </a:pPr>
            <a:r>
              <a:rPr lang="en-US" sz="2000" kern="0" dirty="0">
                <a:solidFill>
                  <a:srgbClr val="000056">
                    <a:lumMod val="90000"/>
                    <a:lumOff val="10000"/>
                  </a:srgbClr>
                </a:solidFill>
                <a:latin typeface="Helvetica"/>
                <a:ea typeface="ＭＳ Ｐゴシック" charset="-128"/>
                <a:cs typeface="ＭＳ Ｐゴシック" pitchFamily="-1" charset="-128"/>
              </a:rPr>
              <a:t>The called common code is programmed to look in this special memory location to retrieve parameters</a:t>
            </a:r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-60325" y="4357688"/>
            <a:ext cx="1185863" cy="2201862"/>
            <a:chOff x="-59492" y="4357452"/>
            <a:chExt cx="1184590" cy="2202690"/>
          </a:xfrm>
        </p:grpSpPr>
        <p:sp>
          <p:nvSpPr>
            <p:cNvPr id="44074" name="TextBox 75"/>
            <p:cNvSpPr txBox="1">
              <a:spLocks noChangeArrowheads="1"/>
            </p:cNvSpPr>
            <p:nvPr/>
          </p:nvSpPr>
          <p:spPr bwMode="auto">
            <a:xfrm>
              <a:off x="-59492" y="5715274"/>
              <a:ext cx="1184590" cy="84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Problem: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Recur-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sion?</a:t>
              </a:r>
            </a:p>
          </p:txBody>
        </p:sp>
        <p:sp>
          <p:nvSpPr>
            <p:cNvPr id="44075" name="TextBox 76"/>
            <p:cNvSpPr txBox="1">
              <a:spLocks noChangeArrowheads="1"/>
            </p:cNvSpPr>
            <p:nvPr/>
          </p:nvSpPr>
          <p:spPr bwMode="auto">
            <a:xfrm>
              <a:off x="-59492" y="4357452"/>
              <a:ext cx="1184590" cy="84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1A1A"/>
                  </a:solidFill>
                </a:rPr>
                <a:t>Problem: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Waste</a:t>
              </a:r>
            </a:p>
            <a:p>
              <a:r>
                <a:rPr lang="en-US" sz="1800">
                  <a:solidFill>
                    <a:srgbClr val="FF1A1A"/>
                  </a:solidFill>
                </a:rPr>
                <a:t>Memory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Motivation for a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Call Stack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 #3: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Wasting memory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common code may never be called, wasting allocated memory for parameters and return addresses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 #4: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Wasting memory II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common code may allocate local variables only used within the common code, yet the common code may never be called, wasting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memory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lass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lass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213 F'02\Lectures\class02.ppt</Template>
  <TotalTime>51653</TotalTime>
  <Pages>35</Pages>
  <Words>2643</Words>
  <Application>Microsoft Macintosh PowerPoint</Application>
  <PresentationFormat>Letter Paper (8.5x11 in)</PresentationFormat>
  <Paragraphs>661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class02</vt:lpstr>
      <vt:lpstr>1_class02</vt:lpstr>
      <vt:lpstr>Document</vt:lpstr>
      <vt:lpstr>Chapter 3:  Function calls and the Stack pointer</vt:lpstr>
      <vt:lpstr>Announcements</vt:lpstr>
      <vt:lpstr>Procedures/Function Calls</vt:lpstr>
      <vt:lpstr>Motivation for a Call Stack (1)</vt:lpstr>
      <vt:lpstr>Motivation for a Call Stack (2)</vt:lpstr>
      <vt:lpstr>Motivation for a Call Stack (3)</vt:lpstr>
      <vt:lpstr>Motivation for a Call Stack (4)</vt:lpstr>
      <vt:lpstr>Motivation for a Call Stack (5)</vt:lpstr>
      <vt:lpstr>Motivation for a Call Stack (6)</vt:lpstr>
      <vt:lpstr>Motivation for a Call Stack (7)</vt:lpstr>
      <vt:lpstr>Solution: a Call Stack</vt:lpstr>
      <vt:lpstr>Solution: a Call Stack (2)</vt:lpstr>
      <vt:lpstr>Solution: a Call Stack (3)</vt:lpstr>
      <vt:lpstr>Layout of a Program in Memory</vt:lpstr>
      <vt:lpstr>Pushing parameters onto the stack</vt:lpstr>
      <vt:lpstr>x86-64 Stack</vt:lpstr>
      <vt:lpstr>x86-64 Stack: Push</vt:lpstr>
      <vt:lpstr>x86-64 Stack: Pop</vt:lpstr>
      <vt:lpstr>Procedure Control Flow</vt:lpstr>
      <vt:lpstr>x86-64/Linux Stack Frame</vt:lpstr>
      <vt:lpstr>Code Examples</vt:lpstr>
      <vt:lpstr>Control Flow Example #1</vt:lpstr>
      <vt:lpstr>Control Flow Example #2</vt:lpstr>
      <vt:lpstr>Control Flow Example #3</vt:lpstr>
      <vt:lpstr>Control Flow Example #4</vt:lpstr>
      <vt:lpstr>Procedure Data Flow</vt:lpstr>
      <vt:lpstr>Data Flow Examples</vt:lpstr>
      <vt:lpstr>Supplementary Slides</vt:lpstr>
      <vt:lpstr>Stack Operation Examples</vt:lpstr>
      <vt:lpstr>Procedure Control Flow</vt:lpstr>
      <vt:lpstr>Procedure Call Example</vt:lpstr>
      <vt:lpstr>Procedure Return Example</vt:lpstr>
      <vt:lpstr>IA32/Linux Stack Frame</vt:lpstr>
      <vt:lpstr>ipwr Computation</vt:lpstr>
      <vt:lpstr>Summarizing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Level Programming II</dc:title>
  <dc:subject/>
  <dc:creator>Randal E. Bryant and David R. O'Hallaron</dc:creator>
  <cp:keywords/>
  <dc:description/>
  <cp:lastModifiedBy>Richard Han</cp:lastModifiedBy>
  <cp:revision>405</cp:revision>
  <cp:lastPrinted>1998-08-31T18:34:23Z</cp:lastPrinted>
  <dcterms:created xsi:type="dcterms:W3CDTF">2012-09-13T06:34:06Z</dcterms:created>
  <dcterms:modified xsi:type="dcterms:W3CDTF">2019-08-23T09:58:13Z</dcterms:modified>
</cp:coreProperties>
</file>