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793" r:id="rId2"/>
    <p:sldMasterId id="2147483888" r:id="rId3"/>
    <p:sldMasterId id="2147483900" r:id="rId4"/>
  </p:sldMasterIdLst>
  <p:notesMasterIdLst>
    <p:notesMasterId r:id="rId102"/>
  </p:notesMasterIdLst>
  <p:handoutMasterIdLst>
    <p:handoutMasterId r:id="rId103"/>
  </p:handoutMasterIdLst>
  <p:sldIdLst>
    <p:sldId id="343" r:id="rId5"/>
    <p:sldId id="549" r:id="rId6"/>
    <p:sldId id="652" r:id="rId7"/>
    <p:sldId id="653" r:id="rId8"/>
    <p:sldId id="654" r:id="rId9"/>
    <p:sldId id="565" r:id="rId10"/>
    <p:sldId id="579" r:id="rId11"/>
    <p:sldId id="580" r:id="rId12"/>
    <p:sldId id="581" r:id="rId13"/>
    <p:sldId id="582" r:id="rId14"/>
    <p:sldId id="583" r:id="rId15"/>
    <p:sldId id="584" r:id="rId16"/>
    <p:sldId id="585" r:id="rId17"/>
    <p:sldId id="586" r:id="rId18"/>
    <p:sldId id="554" r:id="rId19"/>
    <p:sldId id="555" r:id="rId20"/>
    <p:sldId id="556" r:id="rId21"/>
    <p:sldId id="557" r:id="rId22"/>
    <p:sldId id="558" r:id="rId23"/>
    <p:sldId id="559" r:id="rId24"/>
    <p:sldId id="560" r:id="rId25"/>
    <p:sldId id="561" r:id="rId26"/>
    <p:sldId id="562" r:id="rId27"/>
    <p:sldId id="563" r:id="rId28"/>
    <p:sldId id="564" r:id="rId29"/>
    <p:sldId id="526" r:id="rId30"/>
    <p:sldId id="573" r:id="rId31"/>
    <p:sldId id="574" r:id="rId32"/>
    <p:sldId id="575" r:id="rId33"/>
    <p:sldId id="576" r:id="rId34"/>
    <p:sldId id="577" r:id="rId35"/>
    <p:sldId id="578" r:id="rId36"/>
    <p:sldId id="602" r:id="rId37"/>
    <p:sldId id="603" r:id="rId38"/>
    <p:sldId id="604" r:id="rId39"/>
    <p:sldId id="605" r:id="rId40"/>
    <p:sldId id="606" r:id="rId41"/>
    <p:sldId id="607" r:id="rId42"/>
    <p:sldId id="608" r:id="rId43"/>
    <p:sldId id="609" r:id="rId44"/>
    <p:sldId id="610" r:id="rId45"/>
    <p:sldId id="611" r:id="rId46"/>
    <p:sldId id="612" r:id="rId47"/>
    <p:sldId id="613" r:id="rId48"/>
    <p:sldId id="614" r:id="rId49"/>
    <p:sldId id="615" r:id="rId50"/>
    <p:sldId id="616" r:id="rId51"/>
    <p:sldId id="617" r:id="rId52"/>
    <p:sldId id="618" r:id="rId53"/>
    <p:sldId id="619" r:id="rId54"/>
    <p:sldId id="620" r:id="rId55"/>
    <p:sldId id="621" r:id="rId56"/>
    <p:sldId id="622" r:id="rId57"/>
    <p:sldId id="623" r:id="rId58"/>
    <p:sldId id="624" r:id="rId59"/>
    <p:sldId id="625" r:id="rId60"/>
    <p:sldId id="626" r:id="rId61"/>
    <p:sldId id="627" r:id="rId62"/>
    <p:sldId id="628" r:id="rId63"/>
    <p:sldId id="629" r:id="rId64"/>
    <p:sldId id="630" r:id="rId65"/>
    <p:sldId id="631" r:id="rId66"/>
    <p:sldId id="632" r:id="rId67"/>
    <p:sldId id="633" r:id="rId68"/>
    <p:sldId id="634" r:id="rId69"/>
    <p:sldId id="635" r:id="rId70"/>
    <p:sldId id="636" r:id="rId71"/>
    <p:sldId id="637" r:id="rId72"/>
    <p:sldId id="638" r:id="rId73"/>
    <p:sldId id="639" r:id="rId74"/>
    <p:sldId id="640" r:id="rId75"/>
    <p:sldId id="641" r:id="rId76"/>
    <p:sldId id="642" r:id="rId77"/>
    <p:sldId id="487" r:id="rId78"/>
    <p:sldId id="566" r:id="rId79"/>
    <p:sldId id="587" r:id="rId80"/>
    <p:sldId id="588" r:id="rId81"/>
    <p:sldId id="589" r:id="rId82"/>
    <p:sldId id="590" r:id="rId83"/>
    <p:sldId id="591" r:id="rId84"/>
    <p:sldId id="592" r:id="rId85"/>
    <p:sldId id="593" r:id="rId86"/>
    <p:sldId id="594" r:id="rId87"/>
    <p:sldId id="595" r:id="rId88"/>
    <p:sldId id="596" r:id="rId89"/>
    <p:sldId id="599" r:id="rId90"/>
    <p:sldId id="600" r:id="rId91"/>
    <p:sldId id="601" r:id="rId92"/>
    <p:sldId id="643" r:id="rId93"/>
    <p:sldId id="644" r:id="rId94"/>
    <p:sldId id="645" r:id="rId95"/>
    <p:sldId id="646" r:id="rId96"/>
    <p:sldId id="647" r:id="rId97"/>
    <p:sldId id="648" r:id="rId98"/>
    <p:sldId id="649" r:id="rId99"/>
    <p:sldId id="650" r:id="rId100"/>
    <p:sldId id="651" r:id="rId101"/>
  </p:sldIdLst>
  <p:sldSz cx="9144000" cy="6858000" type="letter"/>
  <p:notesSz cx="6845300" cy="9396413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FF"/>
    <a:srgbClr val="CCFF33"/>
    <a:srgbClr val="00CCFF"/>
    <a:srgbClr val="FFFF99"/>
    <a:srgbClr val="FFFFCC"/>
    <a:srgbClr val="CC99FF"/>
    <a:srgbClr val="CCFFCC"/>
    <a:srgbClr val="950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48" y="-16"/>
      </p:cViewPr>
      <p:guideLst>
        <p:guide orient="horz" pos="96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584" y="-10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97.xml"/><Relationship Id="rId102" Type="http://schemas.openxmlformats.org/officeDocument/2006/relationships/notesMaster" Target="notesMasters/notesMaster1.xml"/><Relationship Id="rId103" Type="http://schemas.openxmlformats.org/officeDocument/2006/relationships/handoutMaster" Target="handoutMasters/handoutMaster1.xml"/><Relationship Id="rId104" Type="http://schemas.openxmlformats.org/officeDocument/2006/relationships/printerSettings" Target="printerSettings/printerSettings1.bin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100" Type="http://schemas.openxmlformats.org/officeDocument/2006/relationships/slide" Target="slides/slide96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044825" y="8950325"/>
            <a:ext cx="7572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/>
              <a:t>Page </a:t>
            </a:r>
            <a:fld id="{FC3D103C-AB27-A14A-A2FE-4BF5D4BBC679}" type="slidenum">
              <a:rPr lang="en-US" sz="1200" b="0"/>
              <a:pPr defTabSz="868363"/>
              <a:t>‹#›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1094164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022600" y="8950325"/>
            <a:ext cx="8001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>
                <a:latin typeface="Century Gothic" charset="0"/>
              </a:rPr>
              <a:t>Page </a:t>
            </a:r>
            <a:fld id="{C54D6479-8C8F-8949-915A-5F628C668F8C}" type="slidenum">
              <a:rPr lang="en-US" sz="1200" b="0">
                <a:latin typeface="Century Gothic" charset="0"/>
              </a:rPr>
              <a:pPr defTabSz="868363"/>
              <a:t>‹#›</a:t>
            </a:fld>
            <a:endParaRPr lang="en-US" sz="1200" b="0">
              <a:latin typeface="Century Gothic" charset="0"/>
            </a:endParaRPr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463171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Counts # of bits set to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31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Compare to </a:t>
            </a:r>
            <a:r>
              <a:rPr lang="en-US" dirty="0" err="1" smtClean="0"/>
              <a:t>leaq</a:t>
            </a:r>
            <a:r>
              <a:rPr lang="en-US" dirty="0" smtClean="0"/>
              <a:t> of extracting row vector </a:t>
            </a:r>
            <a:r>
              <a:rPr lang="en-US" dirty="0" err="1" smtClean="0"/>
              <a:t>pgh</a:t>
            </a:r>
            <a:r>
              <a:rPr lang="en-US" dirty="0" smtClean="0"/>
              <a:t>[index] two slides ago.</a:t>
            </a:r>
          </a:p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 zero-initializes the buffer, while </a:t>
            </a:r>
            <a:r>
              <a:rPr lang="en-US" dirty="0" err="1"/>
              <a:t>malloc</a:t>
            </a:r>
            <a:r>
              <a:rPr lang="en-US" dirty="0"/>
              <a:t>() leaves the memory uninitialized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compiler knows at compile time the dimensions of the array, then it can apply all sorts of</a:t>
            </a:r>
            <a:r>
              <a:rPr lang="en-US" baseline="0" dirty="0" smtClean="0"/>
              <a:t> optimizations to avoid a costly </a:t>
            </a:r>
            <a:r>
              <a:rPr lang="en-US" baseline="0" smtClean="0"/>
              <a:t>integer multiply.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 is an instruction (terminology is confusing, sometimes it’s called a prefix) added to fix a problem on</a:t>
            </a:r>
            <a:r>
              <a:rPr lang="en-US" baseline="0" dirty="0" smtClean="0"/>
              <a:t> AMD systems with branch prediction jumping directly to an ret.  See stack overflow: “</a:t>
            </a:r>
            <a:r>
              <a:rPr lang="en-US" dirty="0" smtClean="0"/>
              <a:t>there was an issue in the AMD's branch predictor when a single-byte ret immediately followed a conditional jump as in the code you quoted (and a few other situations), and the workaround was to add the rep prefix, which is ignored by CPU but fixes the predictor penalty.”  You can think of it as a </a:t>
            </a:r>
            <a:r>
              <a:rPr lang="en-US" dirty="0" err="1" smtClean="0"/>
              <a:t>nop</a:t>
            </a:r>
            <a:r>
              <a:rPr lang="en-US" dirty="0" smtClean="0"/>
              <a:t> that makes branch prediction go smoothly.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81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The last argument is pushed first, and the first argument is pushed last - see p. 220 of the textbook.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The reason this is movl -4(%ebp), %ebx and not popl %ebx, is because in a typical procedure, the stack pointer has been slid further down for local variables, e.g. subl $D, %esp.  Thus, you can’t restore callee-save ebx using popl %ebx, because the stack pointer is not pointing at the correct memory location.  However, referencing -4(%ebp) will always get you to the correct callee-saved registers in memory.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Note how this recursive factorial computes the factorial from the top down, e.g. 4, 4*3, 4*3*2, 4*3*2*1, whereas</a:t>
            </a:r>
          </a:p>
          <a:p>
            <a:r>
              <a:rPr lang="en-US"/>
              <a:t>rfact computed the recursive factorial from the bottom up, e.g. 1, 1*2, 1*2*3, 1*2*3*4</a:t>
            </a:r>
          </a:p>
          <a:p>
            <a:r>
              <a:rPr lang="en-US"/>
              <a:t>Note also how sfact returns the partial product through a memory address on the stack while rfact returns the partial product through a CPU register %eax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&amp;val keeps getting pushed onto the stack each time sfact is called recursively, and then is retrieved inside each recursive sfact frame.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As we’ll see later, the compiler may rearrange the order of assembly instructions to take advantage of pipelining, instruction-level parallelism, and/or caching.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Note why %</a:t>
            </a:r>
            <a:r>
              <a:rPr lang="en-US" dirty="0" err="1">
                <a:ea typeface="ＭＳ Ｐゴシック" charset="0"/>
                <a:cs typeface="ＭＳ Ｐゴシック" charset="0"/>
              </a:rPr>
              <a:t>ebx</a:t>
            </a:r>
            <a:r>
              <a:rPr lang="en-US" dirty="0">
                <a:ea typeface="ＭＳ Ｐゴシック" charset="0"/>
                <a:cs typeface="ＭＳ Ｐゴシック" charset="0"/>
              </a:rPr>
              <a:t> must be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callee</a:t>
            </a:r>
            <a:r>
              <a:rPr lang="en-US" dirty="0">
                <a:ea typeface="ＭＳ Ｐゴシック" charset="0"/>
                <a:cs typeface="ＭＳ Ｐゴシック" charset="0"/>
              </a:rPr>
              <a:t>-saved.  Because this is a recursive function, each instance of the function will manipulate the same registers in the body, in this case %</a:t>
            </a:r>
            <a:r>
              <a:rPr lang="en-US" dirty="0" err="1">
                <a:ea typeface="ＭＳ Ｐゴシック" charset="0"/>
                <a:cs typeface="ＭＳ Ｐゴシック" charset="0"/>
              </a:rPr>
              <a:t>ebx</a:t>
            </a:r>
            <a:r>
              <a:rPr lang="en-US" dirty="0">
                <a:ea typeface="ＭＳ Ｐゴシック" charset="0"/>
                <a:cs typeface="ＭＳ Ｐゴシック" charset="0"/>
              </a:rPr>
              <a:t> and %</a:t>
            </a:r>
            <a:r>
              <a:rPr lang="en-US" dirty="0" err="1">
                <a:ea typeface="ＭＳ Ｐゴシック" charset="0"/>
                <a:cs typeface="ＭＳ Ｐゴシック" charset="0"/>
              </a:rPr>
              <a:t>eax</a:t>
            </a:r>
            <a:r>
              <a:rPr lang="en-US" dirty="0">
                <a:ea typeface="ＭＳ Ｐゴシック" charset="0"/>
                <a:cs typeface="ＭＳ Ｐゴシック" charset="0"/>
              </a:rPr>
              <a:t>.  Note how just after the ‘call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rfact</a:t>
            </a:r>
            <a:r>
              <a:rPr lang="en-US" dirty="0">
                <a:ea typeface="ＭＳ Ｐゴシック" charset="0"/>
                <a:cs typeface="ＭＳ Ｐゴシック" charset="0"/>
              </a:rPr>
              <a:t>’, we have ‘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imull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ebx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eax</a:t>
            </a:r>
            <a:r>
              <a:rPr 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.  So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imull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depends on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ebx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not being changed by the prior call to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rfact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.  But in fact,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ebx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is changed inside of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rfact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.  So it is important to save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ebx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and then restore it before emerging from an instance of a recursive call to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rfact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so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imull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can use the same value that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ebx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was before calling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rfact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as after the call to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rfact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.  Why doesn</a:t>
            </a:r>
            <a:r>
              <a:rPr 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t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eax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get the same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callee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-saved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treatement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?  Because in the </a:t>
            </a:r>
            <a:r>
              <a:rPr lang="en-US" dirty="0"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imull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ebx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eax</a:t>
            </a:r>
            <a:r>
              <a:rPr 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statement,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eax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is used to store the *return* value from the call to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rfact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.  That is, the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imull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instruction *expects*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eax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to change due to the call to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rfact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whereas the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imull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expects the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ebx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to *not* change.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78011" y="8924959"/>
            <a:ext cx="2965801" cy="469898"/>
          </a:xfrm>
          <a:prstGeom prst="rect">
            <a:avLst/>
          </a:prstGeom>
          <a:noFill/>
        </p:spPr>
        <p:txBody>
          <a:bodyPr lIns="87929" tIns="43964" rIns="87929" bIns="43964"/>
          <a:lstStyle/>
          <a:p>
            <a:fld id="{7C107255-7FB1-440B-9751-06EC07147747}" type="slidenum">
              <a:rPr lang="en-US" smtClean="0">
                <a:solidFill>
                  <a:prstClr val="black"/>
                </a:solidFill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53</a:t>
            </a:fld>
            <a:endParaRPr lang="en-US" smtClean="0">
              <a:solidFill>
                <a:prstClr val="black"/>
              </a:solidFill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>
                <a:latin typeface="Times New Roman" pitchFamily="-96" charset="0"/>
              </a:rPr>
              <a:t>Size_t</a:t>
            </a:r>
            <a:r>
              <a:rPr lang="en-US" dirty="0" smtClean="0">
                <a:latin typeface="Times New Roman" pitchFamily="-96" charset="0"/>
              </a:rPr>
              <a:t> is roughly a </a:t>
            </a:r>
            <a:r>
              <a:rPr lang="en-US" dirty="0" err="1" smtClean="0">
                <a:latin typeface="Times New Roman" pitchFamily="-96" charset="0"/>
              </a:rPr>
              <a:t>typedef</a:t>
            </a:r>
            <a:r>
              <a:rPr lang="en-US" dirty="0" smtClean="0">
                <a:latin typeface="Times New Roman" pitchFamily="-96" charset="0"/>
              </a:rPr>
              <a:t> for “the </a:t>
            </a:r>
            <a:r>
              <a:rPr lang="en-US" dirty="0" smtClean="0"/>
              <a:t>unsigned integer that's big enough--but no bigger than needed--to represent the size of the largest possible object on the target platform.”  See https://</a:t>
            </a:r>
            <a:r>
              <a:rPr lang="en-US" dirty="0" err="1" smtClean="0"/>
              <a:t>www.embedded.com</a:t>
            </a:r>
            <a:r>
              <a:rPr lang="en-US" dirty="0" smtClean="0"/>
              <a:t>/electronics-blogs/programming-pointers/4026076/Why-size-t-matters&gt;</a:t>
            </a:r>
          </a:p>
          <a:p>
            <a:endParaRPr lang="en-US" dirty="0" smtClean="0"/>
          </a:p>
          <a:p>
            <a:r>
              <a:rPr lang="en-US" dirty="0" smtClean="0"/>
              <a:t>In Intel x86</a:t>
            </a:r>
            <a:r>
              <a:rPr lang="en-US" baseline="0" dirty="0" smtClean="0"/>
              <a:t> CPUs, a “</a:t>
            </a:r>
            <a:r>
              <a:rPr lang="en-US" baseline="0" dirty="0" err="1" smtClean="0"/>
              <a:t>movl</a:t>
            </a:r>
            <a:r>
              <a:rPr lang="en-US" baseline="0" dirty="0" smtClean="0"/>
              <a:t> $0, %</a:t>
            </a:r>
            <a:r>
              <a:rPr lang="en-US" baseline="0" dirty="0" err="1" smtClean="0"/>
              <a:t>eax</a:t>
            </a:r>
            <a:r>
              <a:rPr lang="en-US" baseline="0" dirty="0" smtClean="0"/>
              <a:t>” will zero out the upper two bytes of %</a:t>
            </a:r>
            <a:r>
              <a:rPr lang="en-US" baseline="0" dirty="0" err="1" smtClean="0"/>
              <a:t>rax</a:t>
            </a:r>
            <a:r>
              <a:rPr lang="en-US" baseline="0" dirty="0" smtClean="0"/>
              <a:t>.  “</a:t>
            </a:r>
            <a:r>
              <a:rPr lang="en-US" dirty="0" smtClean="0"/>
              <a:t>32-bit operands generate a 32-bit result, zero-extended to a 64-bit result in the destination general-purpose register.</a:t>
            </a:r>
            <a:r>
              <a:rPr lang="en-US" baseline="0" dirty="0" smtClean="0"/>
              <a:t>  </a:t>
            </a:r>
            <a:r>
              <a:rPr lang="en-US" dirty="0" smtClean="0"/>
              <a:t>8-bit and 16-bit operands generate an 8-bit or 16-bit result. The upper 56 bits or 48 bits (respectively) of the destination general-purpose register are not be modified by the operation. If the result of an 8-bit or 16-bit operation is intended for 64-bit address calculation, explicitly sign-extend the register to the full 64-bits.”  See 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/questions/11177137/why-do-most-x64-instructions-zero-the-upper-part-of-a-32-bit-register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96" charset="0"/>
              </a:rPr>
              <a:t>Note how we’ve flattened the 2D structure into 1D in memory.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96" charset="0"/>
              </a:rPr>
              <a:t>Board:</a:t>
            </a:r>
            <a:r>
              <a:rPr lang="en-US" baseline="0" dirty="0" smtClean="0">
                <a:latin typeface="Times New Roman" pitchFamily="-96" charset="0"/>
              </a:rPr>
              <a:t> show 3D example: a[2][3][2] to illustrate the idea of row major as enumerating indices from right to left.  See also https://</a:t>
            </a:r>
            <a:r>
              <a:rPr lang="en-US" baseline="0" dirty="0" err="1" smtClean="0">
                <a:latin typeface="Times New Roman" pitchFamily="-96" charset="0"/>
              </a:rPr>
              <a:t>en.wikipedia.org</a:t>
            </a:r>
            <a:r>
              <a:rPr lang="en-US" baseline="0" dirty="0" smtClean="0">
                <a:latin typeface="Times New Roman" pitchFamily="-96" charset="0"/>
              </a:rPr>
              <a:t>/wiki/Row-_</a:t>
            </a:r>
            <a:r>
              <a:rPr lang="en-US" baseline="0" dirty="0" err="1" smtClean="0">
                <a:latin typeface="Times New Roman" pitchFamily="-96" charset="0"/>
              </a:rPr>
              <a:t>and_column</a:t>
            </a:r>
            <a:r>
              <a:rPr lang="en-US" baseline="0" dirty="0" smtClean="0">
                <a:latin typeface="Times New Roman" pitchFamily="-96" charset="0"/>
              </a:rPr>
              <a:t>-</a:t>
            </a:r>
            <a:r>
              <a:rPr lang="en-US" baseline="0" dirty="0" err="1" smtClean="0">
                <a:latin typeface="Times New Roman" pitchFamily="-96" charset="0"/>
              </a:rPr>
              <a:t>major_order</a:t>
            </a:r>
            <a:r>
              <a:rPr lang="en-US" baseline="0" dirty="0" smtClean="0">
                <a:latin typeface="Times New Roman" pitchFamily="-96" charset="0"/>
              </a:rPr>
              <a:t>.  </a:t>
            </a:r>
            <a:endParaRPr lang="en-US" dirty="0" smtClean="0">
              <a:latin typeface="Times New Roman" pitchFamily="-9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26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0806293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87115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57736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5242385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52268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9205520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00932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0564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64636"/>
      </p:ext>
    </p:extLst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59812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231569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3496"/>
      </p:ext>
    </p:extLst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408310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7687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1670"/>
      </p:ext>
    </p:extLst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8165210"/>
      </p:ext>
    </p:extLst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17245"/>
      </p:ext>
    </p:extLst>
  </p:cSld>
  <p:clrMapOvr>
    <a:masterClrMapping/>
  </p:clrMapOvr>
  <p:transition xmlns:p14="http://schemas.microsoft.com/office/powerpoint/2010/main"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9442217"/>
      </p:ext>
    </p:extLst>
  </p:cSld>
  <p:clrMapOvr>
    <a:masterClrMapping/>
  </p:clrMapOvr>
  <p:transition xmlns:p14="http://schemas.microsoft.com/office/powerpoint/2010/main"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08785"/>
      </p:ext>
    </p:extLst>
  </p:cSld>
  <p:clrMapOvr>
    <a:masterClrMapping/>
  </p:clrMapOvr>
  <p:transition xmlns:p14="http://schemas.microsoft.com/office/powerpoint/2010/main"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54368"/>
      </p:ext>
    </p:extLst>
  </p:cSld>
  <p:clrMapOvr>
    <a:masterClrMapping/>
  </p:clrMapOvr>
  <p:transition xmlns:p14="http://schemas.microsoft.com/office/powerpoint/2010/main"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51431"/>
      </p:ext>
    </p:extLst>
  </p:cSld>
  <p:clrMapOvr>
    <a:masterClrMapping/>
  </p:clrMapOvr>
  <p:transition xmlns:p14="http://schemas.microsoft.com/office/powerpoint/2010/main"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957522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9908280"/>
      </p:ext>
    </p:extLst>
  </p:cSld>
  <p:clrMapOvr>
    <a:masterClrMapping/>
  </p:clrMapOvr>
  <p:transition xmlns:p14="http://schemas.microsoft.com/office/powerpoint/2010/main"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2970478"/>
      </p:ext>
    </p:extLst>
  </p:cSld>
  <p:clrMapOvr>
    <a:masterClrMapping/>
  </p:clrMapOvr>
  <p:transition xmlns:p14="http://schemas.microsoft.com/office/powerpoint/2010/main"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094122"/>
      </p:ext>
    </p:extLst>
  </p:cSld>
  <p:clrMapOvr>
    <a:masterClrMapping/>
  </p:clrMapOvr>
  <p:transition xmlns:p14="http://schemas.microsoft.com/office/powerpoint/2010/main"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08504"/>
      </p:ext>
    </p:extLst>
  </p:cSld>
  <p:clrMapOvr>
    <a:masterClrMapping/>
  </p:clrMapOvr>
  <p:transition xmlns:p14="http://schemas.microsoft.com/office/powerpoint/2010/main"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89329"/>
      </p:ext>
    </p:extLst>
  </p:cSld>
  <p:clrMapOvr>
    <a:masterClrMapping/>
  </p:clrMapOvr>
  <p:transition xmlns:p14="http://schemas.microsoft.com/office/powerpoint/2010/main"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0524903"/>
      </p:ext>
    </p:extLst>
  </p:cSld>
  <p:clrMapOvr>
    <a:masterClrMapping/>
  </p:clrMapOvr>
  <p:transition xmlns:p14="http://schemas.microsoft.com/office/powerpoint/2010/main"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1684"/>
      </p:ext>
    </p:extLst>
  </p:cSld>
  <p:clrMapOvr>
    <a:masterClrMapping/>
  </p:clrMapOvr>
  <p:transition xmlns:p14="http://schemas.microsoft.com/office/powerpoint/2010/main"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0192089"/>
      </p:ext>
    </p:extLst>
  </p:cSld>
  <p:clrMapOvr>
    <a:masterClrMapping/>
  </p:clrMapOvr>
  <p:transition xmlns:p14="http://schemas.microsoft.com/office/powerpoint/2010/main"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27802"/>
      </p:ext>
    </p:extLst>
  </p:cSld>
  <p:clrMapOvr>
    <a:masterClrMapping/>
  </p:clrMapOvr>
  <p:transition xmlns:p14="http://schemas.microsoft.com/office/powerpoint/2010/main"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6119"/>
      </p:ext>
    </p:extLst>
  </p:cSld>
  <p:clrMapOvr>
    <a:masterClrMapping/>
  </p:clrMapOvr>
  <p:transition xmlns:p14="http://schemas.microsoft.com/office/powerpoint/2010/main"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9682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02350"/>
      </p:ext>
    </p:extLst>
  </p:cSld>
  <p:clrMapOvr>
    <a:masterClrMapping/>
  </p:clrMapOvr>
  <p:transition xmlns:p14="http://schemas.microsoft.com/office/powerpoint/2010/main"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569313"/>
      </p:ext>
    </p:extLst>
  </p:cSld>
  <p:clrMapOvr>
    <a:masterClrMapping/>
  </p:clrMapOvr>
  <p:transition xmlns:p14="http://schemas.microsoft.com/office/powerpoint/2010/main"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3032734"/>
      </p:ext>
    </p:extLst>
  </p:cSld>
  <p:clrMapOvr>
    <a:masterClrMapping/>
  </p:clrMapOvr>
  <p:transition xmlns:p14="http://schemas.microsoft.com/office/powerpoint/2010/main"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534853"/>
      </p:ext>
    </p:extLst>
  </p:cSld>
  <p:clrMapOvr>
    <a:masterClrMapping/>
  </p:clrMapOvr>
  <p:transition xmlns:p14="http://schemas.microsoft.com/office/powerpoint/2010/main"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75733"/>
      </p:ext>
    </p:extLst>
  </p:cSld>
  <p:clrMapOvr>
    <a:masterClrMapping/>
  </p:clrMapOvr>
  <p:transition xmlns:p14="http://schemas.microsoft.com/office/powerpoint/2010/main"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2192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61594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98861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87807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2070762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340057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chemeClr val="hlink"/>
                </a:solidFill>
              </a:rPr>
              <a:t>– </a:t>
            </a:r>
            <a:fld id="{CE6EDD01-5079-7F41-B3C4-6F4CD1CE9650}" type="slidenum">
              <a:rPr lang="en-US" sz="1400" b="0" smtClean="0">
                <a:solidFill>
                  <a:schemeClr val="hlink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chemeClr val="hlink"/>
                </a:solidFill>
              </a:rPr>
              <a:t> –</a:t>
            </a:r>
            <a:endParaRPr lang="en-US" sz="1400" b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000"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55C3AC27-091A-0E40-867A-9651F1F62FCE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000"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4838" cy="2857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9770020A-8B8D-9443-99DE-2EEEB68C1F76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53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C752ECC8-7F1E-5540-BEBA-2620EB05E32E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9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000"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635125"/>
            <a:ext cx="7772400" cy="1565275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Chapter 3:</a:t>
            </a:r>
            <a:b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Stack Discipline </a:t>
            </a:r>
            <a:r>
              <a:rPr lang="en-US" dirty="0" smtClean="0"/>
              <a:t>Examples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425" y="3719513"/>
            <a:ext cx="5718175" cy="2462212"/>
          </a:xfrm>
        </p:spPr>
        <p:txBody>
          <a:bodyPr lIns="90487" tIns="44450" rIns="90487" bIns="44450"/>
          <a:lstStyle/>
          <a:p>
            <a:pPr eaLnBrk="1" hangingPunct="1">
              <a:lnSpc>
                <a:spcPct val="85000"/>
              </a:lnSpc>
              <a:buFont typeface="Wingdings" charset="0"/>
              <a:buNone/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Topics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Local variable allocation on the stack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Call chains and stack frames</a:t>
            </a:r>
            <a:endParaRPr lang="en-US" dirty="0">
              <a:solidFill>
                <a:srgbClr val="000066"/>
              </a:solidFill>
              <a:latin typeface="Helvetica" charset="0"/>
              <a:ea typeface="ＭＳ Ｐゴシック" charset="0"/>
            </a:endParaRPr>
          </a:p>
          <a:p>
            <a:pPr lvl="1" eaLnBrk="1" hangingPunct="1"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Register saving conventions</a:t>
            </a:r>
          </a:p>
          <a:p>
            <a:pPr lvl="1" eaLnBrk="1" hangingPunct="1">
              <a:buClr>
                <a:srgbClr val="660033"/>
              </a:buClr>
              <a:defRPr/>
            </a:pPr>
            <a:r>
              <a:rPr lang="en-US" dirty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Recursive Functions and the Call Stack </a:t>
            </a:r>
          </a:p>
          <a:p>
            <a:pPr lvl="1" eaLnBrk="1" hangingPunct="1">
              <a:buClr>
                <a:srgbClr val="660033"/>
              </a:buClr>
              <a:defRPr/>
            </a:pPr>
            <a:r>
              <a:rPr lang="en-US" dirty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Arrays</a:t>
            </a:r>
          </a:p>
          <a:p>
            <a:pPr lvl="2" eaLnBrk="1" hangingPunct="1">
              <a:buClr>
                <a:srgbClr val="660033"/>
              </a:buClr>
              <a:defRPr/>
            </a:pPr>
            <a:r>
              <a:rPr lang="en-US" dirty="0">
                <a:solidFill>
                  <a:schemeClr val="accent4">
                    <a:lumMod val="50000"/>
                    <a:lumOff val="50000"/>
                  </a:schemeClr>
                </a:solidFill>
                <a:latin typeface="Helvetica" charset="0"/>
                <a:ea typeface="ＭＳ Ｐゴシック" charset="0"/>
              </a:rPr>
              <a:t>Allocation</a:t>
            </a:r>
          </a:p>
          <a:p>
            <a:pPr lvl="2" eaLnBrk="1" hangingPunct="1">
              <a:buClr>
                <a:srgbClr val="660033"/>
              </a:buClr>
              <a:defRPr/>
            </a:pPr>
            <a:r>
              <a:rPr lang="en-US" dirty="0">
                <a:solidFill>
                  <a:schemeClr val="accent4">
                    <a:lumMod val="50000"/>
                    <a:lumOff val="50000"/>
                  </a:schemeClr>
                </a:solidFill>
                <a:latin typeface="Helvetica" charset="0"/>
                <a:ea typeface="ＭＳ Ｐゴシック" charset="0"/>
              </a:rPr>
              <a:t>Multi-dimensional</a:t>
            </a:r>
          </a:p>
          <a:p>
            <a:pPr lvl="1" eaLnBrk="1" hangingPunct="1">
              <a:buClr>
                <a:srgbClr val="660033"/>
              </a:buClr>
              <a:defRPr/>
            </a:pPr>
            <a:endParaRPr lang="en-US" dirty="0">
              <a:solidFill>
                <a:srgbClr val="000066"/>
              </a:solidFill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4846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779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598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  <p:extLst>
      <p:ext uri="{BB962C8B-B14F-4D97-AF65-F5344CB8AC3E}">
        <p14:creationId xmlns:p14="http://schemas.microsoft.com/office/powerpoint/2010/main" val="16809152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 smtClean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 smtClean="0"/>
              <a:t>Contents</a:t>
            </a:r>
          </a:p>
          <a:p>
            <a:pPr marL="552450" lvl="1"/>
            <a:r>
              <a:rPr lang="en-US" dirty="0" smtClean="0"/>
              <a:t>Return information</a:t>
            </a:r>
          </a:p>
          <a:p>
            <a:pPr marL="552450" lvl="1"/>
            <a:r>
              <a:rPr lang="en-US" dirty="0" smtClean="0"/>
              <a:t>Local storage (if needed)</a:t>
            </a:r>
            <a:endParaRPr lang="en-US" dirty="0"/>
          </a:p>
          <a:p>
            <a:pPr marL="552450" lvl="1"/>
            <a:r>
              <a:rPr lang="en-US" dirty="0"/>
              <a:t>Temporary </a:t>
            </a:r>
            <a:r>
              <a:rPr lang="en-US" dirty="0" smtClean="0"/>
              <a:t>space (if needed)</a:t>
            </a:r>
            <a:endParaRPr lang="en-US" dirty="0"/>
          </a:p>
          <a:p>
            <a:r>
              <a:rPr lang="en-US" dirty="0" smtClean="0"/>
              <a:t>Management</a:t>
            </a:r>
            <a:endParaRPr lang="en-US" dirty="0"/>
          </a:p>
          <a:p>
            <a:pPr marL="552450" lvl="1"/>
            <a:r>
              <a:rPr lang="en-US" dirty="0"/>
              <a:t>Space allocated when enter </a:t>
            </a:r>
            <a:r>
              <a:rPr lang="en-US" dirty="0" smtClean="0"/>
              <a:t>procedure</a:t>
            </a:r>
            <a:endParaRPr lang="en-US" dirty="0"/>
          </a:p>
          <a:p>
            <a:pPr marL="838200" lvl="2"/>
            <a:r>
              <a:rPr lang="en-US" dirty="0"/>
              <a:t>“Set-up”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push by </a:t>
            </a:r>
            <a:r>
              <a:rPr lang="en-US" b="1" dirty="0" smtClean="0">
                <a:latin typeface="Courier New"/>
                <a:cs typeface="Courier New"/>
              </a:rPr>
              <a:t>call</a:t>
            </a:r>
            <a:r>
              <a:rPr lang="en-US" dirty="0" smtClean="0"/>
              <a:t> instruction</a:t>
            </a:r>
            <a:endParaRPr lang="en-US" dirty="0"/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pop by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52677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 smtClean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 smtClean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009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859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06545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09561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187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16950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Next Stack Assembly Quiz on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moodle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, due this Fri Oct 6 by 11:55 pm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Bomb Lab #2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due next Monday Oct 9 by 9 am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We’ll release grading time slots around Friday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Late midterm 1 test-takers should take the test during Prof. Han’s office hours Wed 10-12 noon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Then we’ll release the solutions</a:t>
            </a:r>
          </a:p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Read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Chapter 3.1-3.12 (except 3.11) and do practice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problems</a:t>
            </a: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9272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73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315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547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468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390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616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6858000" cy="555625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/>
              <a:t>Stack-Based Languages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8307387" cy="5530850"/>
          </a:xfrm>
        </p:spPr>
        <p:txBody>
          <a:bodyPr lIns="90487" tIns="44450" rIns="90487" bIns="44450"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Stack Allocated in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Frames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state for single procedure instantiation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Stack Discipline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State for given procedure needed for limited time</a:t>
            </a:r>
          </a:p>
          <a:p>
            <a:pPr lvl="2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From when called to when return</a:t>
            </a:r>
          </a:p>
          <a:p>
            <a:pPr lvl="1" eaLnBrk="1" hangingPunct="1">
              <a:defRPr/>
            </a:pPr>
            <a:r>
              <a:rPr lang="en-US" dirty="0" err="1">
                <a:latin typeface="Helvetica" charset="0"/>
                <a:ea typeface="ＭＳ Ｐゴシック" charset="0"/>
              </a:rPr>
              <a:t>Callee</a:t>
            </a:r>
            <a:r>
              <a:rPr lang="en-US" dirty="0">
                <a:latin typeface="Helvetica" charset="0"/>
                <a:ea typeface="ＭＳ Ｐゴシック" charset="0"/>
              </a:rPr>
              <a:t> returns before caller does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Languages that Support Recursion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e.g., C, Pascal, Java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Code must be </a:t>
            </a:r>
            <a:r>
              <a:rPr lang="ja-JP" altLang="en-US" dirty="0">
                <a:latin typeface="Helvetica" charset="0"/>
                <a:ea typeface="ＭＳ Ｐゴシック" charset="0"/>
              </a:rPr>
              <a:t>“</a:t>
            </a:r>
            <a:r>
              <a:rPr lang="en-US" i="1" dirty="0">
                <a:latin typeface="Helvetica" charset="0"/>
                <a:ea typeface="ＭＳ Ｐゴシック" charset="0"/>
              </a:rPr>
              <a:t>Reentrant</a:t>
            </a:r>
            <a:r>
              <a:rPr lang="ja-JP" altLang="en-US" dirty="0">
                <a:latin typeface="Helvetica" charset="0"/>
                <a:ea typeface="ＭＳ Ｐゴシック" charset="0"/>
              </a:rPr>
              <a:t>”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2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Multiple simultaneous instantiations of single procedure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Store state of each instantiation on the stack</a:t>
            </a:r>
          </a:p>
          <a:p>
            <a:pPr lvl="2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Arguments</a:t>
            </a:r>
          </a:p>
          <a:p>
            <a:pPr lvl="2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Local variables</a:t>
            </a:r>
          </a:p>
          <a:p>
            <a:pPr lvl="2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Return pointer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3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3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3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 smtClean="0"/>
              <a:t> </a:t>
            </a:r>
            <a:r>
              <a:rPr lang="en-US" dirty="0"/>
              <a:t>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</a:t>
            </a:r>
            <a:r>
              <a:rPr lang="en-US" dirty="0" smtClean="0">
                <a:ea typeface="Zapf Dingbats" charset="0"/>
                <a:cs typeface="Zapf Dingbats" charset="0"/>
              </a:rPr>
              <a:t>could be </a:t>
            </a:r>
            <a:r>
              <a:rPr lang="en-US" dirty="0">
                <a:ea typeface="Zapf Dingbats" charset="0"/>
                <a:cs typeface="Zapf Dingbats" charset="0"/>
              </a:rPr>
              <a:t>trouble ➙ something should be done!</a:t>
            </a:r>
            <a:endParaRPr lang="en-US" sz="1800" dirty="0"/>
          </a:p>
          <a:p>
            <a:pPr marL="838200" lvl="2"/>
            <a:r>
              <a:rPr lang="en-US" sz="2000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call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who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807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</a:t>
            </a:r>
            <a:r>
              <a:rPr lang="en-US" dirty="0" smtClean="0"/>
              <a:t>using</a:t>
            </a:r>
          </a:p>
          <a:p>
            <a:pPr marL="838200" lvl="2"/>
            <a:r>
              <a:rPr lang="en-US" dirty="0" err="1" smtClean="0"/>
              <a:t>Callee</a:t>
            </a:r>
            <a:r>
              <a:rPr lang="en-US" dirty="0" smtClean="0"/>
              <a:t> restores them before returning to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742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#1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Return value</a:t>
            </a:r>
          </a:p>
          <a:p>
            <a:pPr marL="552450" lvl="1"/>
            <a:r>
              <a:rPr lang="en-US" dirty="0" smtClean="0"/>
              <a:t>Also caller-saved</a:t>
            </a:r>
          </a:p>
          <a:p>
            <a:pPr marL="552450" lvl="1"/>
            <a:r>
              <a:rPr lang="en-US" dirty="0" smtClean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...,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Arguments</a:t>
            </a:r>
            <a:endParaRPr lang="en-US" dirty="0"/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</a:t>
            </a:r>
            <a:r>
              <a:rPr lang="en-US" dirty="0" smtClean="0"/>
              <a:t>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r10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Caller</a:t>
            </a:r>
            <a:r>
              <a:rPr lang="en-US" dirty="0"/>
              <a:t>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547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Midterm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#1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Monday Sept 25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In class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Covers Chapters 1, 2.1-2.3 (no floating point), 3.1-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3.6 (except no switch statements)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We’ll print the midterm exam and hand them out in class, but you enter your answers on the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moodle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(and on paper as backup)</a:t>
            </a:r>
          </a:p>
          <a:p>
            <a:pPr lvl="2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upload answers to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moode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in last 10 minutes </a:t>
            </a:r>
            <a:r>
              <a:rPr lang="mr-IN" dirty="0" smtClean="0">
                <a:latin typeface="Helvetica" charset="0"/>
                <a:ea typeface="ＭＳ Ｐゴシック" charset="0"/>
                <a:cs typeface="ＭＳ Ｐゴシック" charset="0"/>
              </a:rPr>
              <a:t>–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we’ll give password – and bring your fully charged laptop!</a:t>
            </a:r>
          </a:p>
          <a:p>
            <a:pPr lvl="2">
              <a:defRPr/>
            </a:pP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Also turn in paper copy as backup</a:t>
            </a:r>
          </a:p>
          <a:p>
            <a:pPr lvl="2">
              <a:defRPr/>
            </a:pP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No </a:t>
            </a: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electronics except during the last 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10 minutes of exam</a:t>
            </a:r>
          </a:p>
          <a:p>
            <a:pPr lvl="2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You </a:t>
            </a:r>
            <a:r>
              <a:rPr lang="en-US" dirty="0">
                <a:latin typeface="Helvetica" charset="0"/>
                <a:ea typeface="ＭＳ Ｐゴシック" charset="0"/>
              </a:rPr>
              <a:t>may not use any other online resource except the </a:t>
            </a:r>
            <a:r>
              <a:rPr lang="en-US" dirty="0" err="1">
                <a:latin typeface="Helvetica" charset="0"/>
                <a:ea typeface="ＭＳ Ｐゴシック" charset="0"/>
              </a:rPr>
              <a:t>moodle</a:t>
            </a:r>
            <a:r>
              <a:rPr lang="en-US" dirty="0">
                <a:latin typeface="Helvetica" charset="0"/>
                <a:ea typeface="ＭＳ Ｐゴシック" charset="0"/>
              </a:rPr>
              <a:t> during </a:t>
            </a:r>
            <a:r>
              <a:rPr lang="en-US" dirty="0" smtClean="0">
                <a:latin typeface="Helvetica" charset="0"/>
                <a:ea typeface="ＭＳ Ｐゴシック" charset="0"/>
              </a:rPr>
              <a:t>the upload time.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The </a:t>
            </a:r>
            <a:r>
              <a:rPr lang="en-US" dirty="0" err="1">
                <a:latin typeface="Helvetica" charset="0"/>
                <a:ea typeface="ＭＳ Ｐゴシック" charset="0"/>
              </a:rPr>
              <a:t>moodle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</a:rPr>
              <a:t>cuts </a:t>
            </a:r>
            <a:r>
              <a:rPr lang="en-US" dirty="0">
                <a:latin typeface="Helvetica" charset="0"/>
                <a:ea typeface="ＭＳ Ｐゴシック" charset="0"/>
              </a:rPr>
              <a:t>off exam submissions at the end of class, so </a:t>
            </a:r>
            <a:r>
              <a:rPr lang="en-US" dirty="0" smtClean="0">
                <a:latin typeface="Helvetica" charset="0"/>
                <a:ea typeface="ＭＳ Ｐゴシック" charset="0"/>
              </a:rPr>
              <a:t>enter your answers </a:t>
            </a:r>
            <a:r>
              <a:rPr lang="en-US" dirty="0">
                <a:latin typeface="Helvetica" charset="0"/>
                <a:ea typeface="ＭＳ Ｐゴシック" charset="0"/>
              </a:rPr>
              <a:t>before the end of class!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 password </a:t>
            </a:r>
            <a:r>
              <a:rPr lang="en-US" dirty="0" smtClean="0">
                <a:latin typeface="Helvetica" charset="0"/>
                <a:ea typeface="ＭＳ Ｐゴシック" charset="0"/>
              </a:rPr>
              <a:t>is given in class to </a:t>
            </a:r>
            <a:r>
              <a:rPr lang="en-US" dirty="0">
                <a:latin typeface="Helvetica" charset="0"/>
                <a:ea typeface="ＭＳ Ｐゴシック" charset="0"/>
              </a:rPr>
              <a:t>access the </a:t>
            </a:r>
            <a:r>
              <a:rPr lang="en-US" dirty="0" smtClean="0">
                <a:latin typeface="Helvetica" charset="0"/>
                <a:ea typeface="ＭＳ Ｐゴシック" charset="0"/>
              </a:rPr>
              <a:t>midterm</a:t>
            </a:r>
          </a:p>
        </p:txBody>
      </p:sp>
    </p:spTree>
    <p:extLst>
      <p:ext uri="{BB962C8B-B14F-4D97-AF65-F5344CB8AC3E}">
        <p14:creationId xmlns:p14="http://schemas.microsoft.com/office/powerpoint/2010/main" val="38663051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#2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 smtClean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-saved</a:t>
            </a: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 smtClean="0"/>
              <a:t>May be used as frame pointer</a:t>
            </a:r>
          </a:p>
          <a:p>
            <a:pPr marL="552450" lvl="1"/>
            <a:r>
              <a:rPr lang="en-US" dirty="0" smtClean="0"/>
              <a:t>Can mix &amp; match</a:t>
            </a:r>
            <a:endParaRPr lang="en-US" dirty="0"/>
          </a:p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</a:t>
            </a:r>
            <a:r>
              <a:rPr lang="en-US" dirty="0" smtClean="0"/>
              <a:t>pecial form of </a:t>
            </a:r>
            <a:r>
              <a:rPr lang="en-US" dirty="0" err="1" smtClean="0"/>
              <a:t>callee</a:t>
            </a:r>
            <a:r>
              <a:rPr lang="en-US" dirty="0" smtClean="0"/>
              <a:t> save</a:t>
            </a:r>
          </a:p>
          <a:p>
            <a:pPr marL="552450" lvl="1"/>
            <a:r>
              <a:rPr lang="en-US" dirty="0" smtClean="0"/>
              <a:t>Restored to original value upon exit from procedure</a:t>
            </a:r>
            <a:endParaRPr lang="en-US" dirty="0"/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aved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90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527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1554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Recap…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4129087" cy="52244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Frame-based view of stack: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Each function call pushes a frame onto the stack, and the frame is removed upon exiting the function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Recursion and stacks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Each call of a function to itself puts a new frame on the stack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This new frame is a new instance of the function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Calculations affecting local variables only affect the frame that they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re in</a:t>
            </a: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95235" name="Rectangle 5"/>
          <p:cNvSpPr>
            <a:spLocks noChangeArrowheads="1"/>
          </p:cNvSpPr>
          <p:nvPr/>
        </p:nvSpPr>
        <p:spPr bwMode="auto">
          <a:xfrm>
            <a:off x="7699375" y="1652588"/>
            <a:ext cx="1292225" cy="119697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95236" name="Rectangle 6"/>
          <p:cNvSpPr>
            <a:spLocks noChangeArrowheads="1"/>
          </p:cNvSpPr>
          <p:nvPr/>
        </p:nvSpPr>
        <p:spPr bwMode="auto">
          <a:xfrm>
            <a:off x="7699375" y="2819400"/>
            <a:ext cx="1292225" cy="644525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95237" name="Rectangle 7"/>
          <p:cNvSpPr>
            <a:spLocks noChangeArrowheads="1"/>
          </p:cNvSpPr>
          <p:nvPr/>
        </p:nvSpPr>
        <p:spPr bwMode="auto">
          <a:xfrm>
            <a:off x="7699375" y="34290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95238" name="Rectangle 8"/>
          <p:cNvSpPr>
            <a:spLocks noChangeArrowheads="1"/>
          </p:cNvSpPr>
          <p:nvPr/>
        </p:nvSpPr>
        <p:spPr bwMode="auto">
          <a:xfrm>
            <a:off x="7699375" y="738188"/>
            <a:ext cx="1292225" cy="938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</p:txBody>
      </p:sp>
      <p:grpSp>
        <p:nvGrpSpPr>
          <p:cNvPr id="95239" name="Group 55"/>
          <p:cNvGrpSpPr>
            <a:grpSpLocks/>
          </p:cNvGrpSpPr>
          <p:nvPr/>
        </p:nvGrpSpPr>
        <p:grpSpPr bwMode="auto">
          <a:xfrm>
            <a:off x="6248400" y="2133600"/>
            <a:ext cx="1371600" cy="2743200"/>
            <a:chOff x="6248400" y="2133600"/>
            <a:chExt cx="1371600" cy="2743200"/>
          </a:xfrm>
        </p:grpSpPr>
        <p:sp>
          <p:nvSpPr>
            <p:cNvPr id="95262" name="Rectangle 32"/>
            <p:cNvSpPr>
              <a:spLocks noChangeArrowheads="1"/>
            </p:cNvSpPr>
            <p:nvPr/>
          </p:nvSpPr>
          <p:spPr bwMode="auto">
            <a:xfrm>
              <a:off x="6324600" y="2133600"/>
              <a:ext cx="1295400" cy="274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grpSp>
          <p:nvGrpSpPr>
            <p:cNvPr id="95263" name="Group 33"/>
            <p:cNvGrpSpPr>
              <a:grpSpLocks/>
            </p:cNvGrpSpPr>
            <p:nvPr/>
          </p:nvGrpSpPr>
          <p:grpSpPr bwMode="auto">
            <a:xfrm>
              <a:off x="6248400" y="2921000"/>
              <a:ext cx="1346203" cy="1955800"/>
              <a:chOff x="6248400" y="4292600"/>
              <a:chExt cx="1346203" cy="1955800"/>
            </a:xfrm>
          </p:grpSpPr>
          <p:grpSp>
            <p:nvGrpSpPr>
              <p:cNvPr id="95264" name="Group 2"/>
              <p:cNvGrpSpPr>
                <a:grpSpLocks/>
              </p:cNvGrpSpPr>
              <p:nvPr/>
            </p:nvGrpSpPr>
            <p:grpSpPr bwMode="auto">
              <a:xfrm>
                <a:off x="6284915" y="5335588"/>
                <a:ext cx="1309688" cy="912812"/>
                <a:chOff x="3546" y="3759"/>
                <a:chExt cx="825" cy="575"/>
              </a:xfrm>
            </p:grpSpPr>
            <p:sp>
              <p:nvSpPr>
                <p:cNvPr id="95268" name="Line 3"/>
                <p:cNvSpPr>
                  <a:spLocks noChangeShapeType="1"/>
                </p:cNvSpPr>
                <p:nvPr/>
              </p:nvSpPr>
              <p:spPr bwMode="auto">
                <a:xfrm>
                  <a:off x="4051" y="3998"/>
                  <a:ext cx="3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95269" name="Rectangle 4"/>
                <p:cNvSpPr>
                  <a:spLocks noChangeArrowheads="1"/>
                </p:cNvSpPr>
                <p:nvPr/>
              </p:nvSpPr>
              <p:spPr bwMode="auto">
                <a:xfrm>
                  <a:off x="3546" y="3759"/>
                  <a:ext cx="610" cy="5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>
                      <a:solidFill>
                        <a:srgbClr val="000066"/>
                      </a:solidFill>
                    </a:rPr>
                    <a:t>Stack</a:t>
                  </a:r>
                </a:p>
                <a:p>
                  <a:pPr algn="r">
                    <a:lnSpc>
                      <a:spcPct val="100000"/>
                    </a:lnSpc>
                  </a:pPr>
                  <a:r>
                    <a:rPr lang="en-US">
                      <a:solidFill>
                        <a:srgbClr val="000066"/>
                      </a:solidFill>
                    </a:rPr>
                    <a:t>Pointer</a:t>
                  </a:r>
                </a:p>
                <a:p>
                  <a:pPr algn="r">
                    <a:lnSpc>
                      <a:spcPct val="100000"/>
                    </a:lnSpc>
                  </a:pPr>
                  <a:r>
                    <a:rPr lang="en-US">
                      <a:solidFill>
                        <a:srgbClr val="000066"/>
                      </a:solidFill>
                      <a:latin typeface="Courier New" charset="0"/>
                    </a:rPr>
                    <a:t>%esp</a:t>
                  </a:r>
                </a:p>
              </p:txBody>
            </p:sp>
          </p:grpSp>
          <p:grpSp>
            <p:nvGrpSpPr>
              <p:cNvPr id="95265" name="Group 9"/>
              <p:cNvGrpSpPr>
                <a:grpSpLocks/>
              </p:cNvGrpSpPr>
              <p:nvPr/>
            </p:nvGrpSpPr>
            <p:grpSpPr bwMode="auto">
              <a:xfrm>
                <a:off x="6248400" y="4292600"/>
                <a:ext cx="1346200" cy="912813"/>
                <a:chOff x="2692" y="2736"/>
                <a:chExt cx="848" cy="575"/>
              </a:xfrm>
            </p:grpSpPr>
            <p:sp>
              <p:nvSpPr>
                <p:cNvPr id="95266" name="Line 10"/>
                <p:cNvSpPr>
                  <a:spLocks noChangeShapeType="1"/>
                </p:cNvSpPr>
                <p:nvPr/>
              </p:nvSpPr>
              <p:spPr bwMode="auto">
                <a:xfrm>
                  <a:off x="3220" y="3153"/>
                  <a:ext cx="3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95267" name="Rectangle 11"/>
                <p:cNvSpPr>
                  <a:spLocks noChangeArrowheads="1"/>
                </p:cNvSpPr>
                <p:nvPr/>
              </p:nvSpPr>
              <p:spPr bwMode="auto">
                <a:xfrm>
                  <a:off x="2692" y="2736"/>
                  <a:ext cx="610" cy="5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>
                      <a:solidFill>
                        <a:srgbClr val="000066"/>
                      </a:solidFill>
                    </a:rPr>
                    <a:t>Frame</a:t>
                  </a:r>
                </a:p>
                <a:p>
                  <a:pPr algn="r">
                    <a:lnSpc>
                      <a:spcPct val="100000"/>
                    </a:lnSpc>
                  </a:pPr>
                  <a:r>
                    <a:rPr lang="en-US">
                      <a:solidFill>
                        <a:srgbClr val="000066"/>
                      </a:solidFill>
                    </a:rPr>
                    <a:t>Pointer</a:t>
                  </a:r>
                </a:p>
                <a:p>
                  <a:pPr algn="r">
                    <a:lnSpc>
                      <a:spcPct val="100000"/>
                    </a:lnSpc>
                  </a:pPr>
                  <a:r>
                    <a:rPr lang="en-US">
                      <a:solidFill>
                        <a:srgbClr val="000066"/>
                      </a:solidFill>
                      <a:latin typeface="Courier New" charset="0"/>
                    </a:rPr>
                    <a:t>%ebp</a:t>
                  </a:r>
                  <a:endParaRPr lang="en-US">
                    <a:solidFill>
                      <a:srgbClr val="000066"/>
                    </a:solidFill>
                  </a:endParaRPr>
                </a:p>
              </p:txBody>
            </p:sp>
          </p:grpSp>
        </p:grpSp>
      </p:grpSp>
      <p:sp>
        <p:nvSpPr>
          <p:cNvPr id="95240" name="TextBox 25"/>
          <p:cNvSpPr txBox="1">
            <a:spLocks noChangeArrowheads="1"/>
          </p:cNvSpPr>
          <p:nvPr/>
        </p:nvSpPr>
        <p:spPr bwMode="auto">
          <a:xfrm>
            <a:off x="7924800" y="433388"/>
            <a:ext cx="7747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95241" name="Rectangle 13"/>
          <p:cNvSpPr>
            <a:spLocks noChangeArrowheads="1"/>
          </p:cNvSpPr>
          <p:nvPr/>
        </p:nvSpPr>
        <p:spPr bwMode="auto">
          <a:xfrm>
            <a:off x="5046663" y="1066800"/>
            <a:ext cx="6064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yoo</a:t>
            </a:r>
          </a:p>
        </p:txBody>
      </p:sp>
      <p:sp>
        <p:nvSpPr>
          <p:cNvPr id="95242" name="Rectangle 14"/>
          <p:cNvSpPr>
            <a:spLocks noChangeArrowheads="1"/>
          </p:cNvSpPr>
          <p:nvPr/>
        </p:nvSpPr>
        <p:spPr bwMode="auto">
          <a:xfrm>
            <a:off x="5046663" y="1752600"/>
            <a:ext cx="6064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who</a:t>
            </a:r>
          </a:p>
        </p:txBody>
      </p:sp>
      <p:sp>
        <p:nvSpPr>
          <p:cNvPr id="95243" name="Rectangle 15"/>
          <p:cNvSpPr>
            <a:spLocks noChangeArrowheads="1"/>
          </p:cNvSpPr>
          <p:nvPr/>
        </p:nvSpPr>
        <p:spPr bwMode="auto">
          <a:xfrm>
            <a:off x="5035550" y="2427288"/>
            <a:ext cx="6064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amI</a:t>
            </a:r>
          </a:p>
        </p:txBody>
      </p:sp>
      <p:sp>
        <p:nvSpPr>
          <p:cNvPr id="95244" name="Line 16"/>
          <p:cNvSpPr>
            <a:spLocks noChangeShapeType="1"/>
          </p:cNvSpPr>
          <p:nvPr/>
        </p:nvSpPr>
        <p:spPr bwMode="auto">
          <a:xfrm>
            <a:off x="5351463" y="13716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5245" name="Line 17"/>
          <p:cNvSpPr>
            <a:spLocks noChangeShapeType="1"/>
          </p:cNvSpPr>
          <p:nvPr/>
        </p:nvSpPr>
        <p:spPr bwMode="auto">
          <a:xfrm>
            <a:off x="5351463" y="20574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5246" name="Rectangle 18"/>
          <p:cNvSpPr>
            <a:spLocks noChangeArrowheads="1"/>
          </p:cNvSpPr>
          <p:nvPr/>
        </p:nvSpPr>
        <p:spPr bwMode="auto">
          <a:xfrm>
            <a:off x="4730750" y="304800"/>
            <a:ext cx="16700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66"/>
                </a:solidFill>
              </a:rPr>
              <a:t>Call Chain</a:t>
            </a:r>
          </a:p>
        </p:txBody>
      </p: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4191000" y="2743200"/>
            <a:ext cx="4797425" cy="3400425"/>
            <a:chOff x="4191000" y="2771775"/>
            <a:chExt cx="4797425" cy="3400425"/>
          </a:xfrm>
        </p:grpSpPr>
        <p:sp>
          <p:nvSpPr>
            <p:cNvPr id="95248" name="Rectangle 19"/>
            <p:cNvSpPr>
              <a:spLocks noChangeArrowheads="1"/>
            </p:cNvSpPr>
            <p:nvPr/>
          </p:nvSpPr>
          <p:spPr bwMode="auto">
            <a:xfrm>
              <a:off x="4572000" y="3860800"/>
              <a:ext cx="1600200" cy="23114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amI(…)</a:t>
              </a:r>
            </a:p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{</a:t>
              </a:r>
            </a:p>
            <a:p>
              <a:pPr lvl="1"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•</a:t>
              </a:r>
            </a:p>
            <a:p>
              <a:pPr lvl="1"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•</a:t>
              </a:r>
            </a:p>
            <a:p>
              <a:pPr lvl="1"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amI();</a:t>
              </a:r>
            </a:p>
            <a:p>
              <a:pPr lvl="1"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•</a:t>
              </a:r>
            </a:p>
            <a:p>
              <a:pPr lvl="1"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•</a:t>
              </a:r>
            </a:p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}</a:t>
              </a:r>
            </a:p>
          </p:txBody>
        </p:sp>
        <p:sp>
          <p:nvSpPr>
            <p:cNvPr id="95249" name="Line 20"/>
            <p:cNvSpPr>
              <a:spLocks noChangeShapeType="1"/>
            </p:cNvSpPr>
            <p:nvPr/>
          </p:nvSpPr>
          <p:spPr bwMode="auto">
            <a:xfrm>
              <a:off x="4191000" y="5156200"/>
              <a:ext cx="68580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5250" name="Rectangle 21"/>
            <p:cNvSpPr>
              <a:spLocks noChangeArrowheads="1"/>
            </p:cNvSpPr>
            <p:nvPr/>
          </p:nvSpPr>
          <p:spPr bwMode="auto">
            <a:xfrm>
              <a:off x="7696200" y="4395787"/>
              <a:ext cx="1292225" cy="938213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endParaRPr lang="en-US">
                <a:solidFill>
                  <a:srgbClr val="000066"/>
                </a:solidFill>
                <a:latin typeface="Courier New" charset="0"/>
              </a:endParaRPr>
            </a:p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amI</a:t>
              </a:r>
            </a:p>
            <a:p>
              <a:pPr>
                <a:lnSpc>
                  <a:spcPct val="100000"/>
                </a:lnSpc>
              </a:pPr>
              <a:endParaRPr lang="en-US">
                <a:solidFill>
                  <a:srgbClr val="000066"/>
                </a:solidFill>
                <a:latin typeface="Courier New" charset="0"/>
              </a:endParaRPr>
            </a:p>
          </p:txBody>
        </p:sp>
        <p:sp>
          <p:nvSpPr>
            <p:cNvPr id="95251" name="Rectangle 22"/>
            <p:cNvSpPr>
              <a:spLocks noChangeArrowheads="1"/>
            </p:cNvSpPr>
            <p:nvPr/>
          </p:nvSpPr>
          <p:spPr bwMode="auto">
            <a:xfrm>
              <a:off x="5035550" y="3141663"/>
              <a:ext cx="606425" cy="36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amI</a:t>
              </a:r>
            </a:p>
          </p:txBody>
        </p:sp>
        <p:sp>
          <p:nvSpPr>
            <p:cNvPr id="95252" name="Line 23"/>
            <p:cNvSpPr>
              <a:spLocks noChangeShapeType="1"/>
            </p:cNvSpPr>
            <p:nvPr/>
          </p:nvSpPr>
          <p:spPr bwMode="auto">
            <a:xfrm>
              <a:off x="5351463" y="2771775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grpSp>
          <p:nvGrpSpPr>
            <p:cNvPr id="95253" name="Group 56"/>
            <p:cNvGrpSpPr>
              <a:grpSpLocks/>
            </p:cNvGrpSpPr>
            <p:nvPr/>
          </p:nvGrpSpPr>
          <p:grpSpPr bwMode="auto">
            <a:xfrm>
              <a:off x="6248400" y="2971800"/>
              <a:ext cx="1371600" cy="2743200"/>
              <a:chOff x="6248400" y="2133600"/>
              <a:chExt cx="1371600" cy="2743200"/>
            </a:xfrm>
          </p:grpSpPr>
          <p:sp>
            <p:nvSpPr>
              <p:cNvPr id="95254" name="Rectangle 57"/>
              <p:cNvSpPr>
                <a:spLocks noChangeArrowheads="1"/>
              </p:cNvSpPr>
              <p:nvPr/>
            </p:nvSpPr>
            <p:spPr bwMode="auto">
              <a:xfrm>
                <a:off x="6324600" y="2133600"/>
                <a:ext cx="1295400" cy="2743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 type="none" w="sm" len="sm"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95255" name="Group 58"/>
              <p:cNvGrpSpPr>
                <a:grpSpLocks/>
              </p:cNvGrpSpPr>
              <p:nvPr/>
            </p:nvGrpSpPr>
            <p:grpSpPr bwMode="auto">
              <a:xfrm>
                <a:off x="6248400" y="2921000"/>
                <a:ext cx="1346203" cy="1955800"/>
                <a:chOff x="6248400" y="4292600"/>
                <a:chExt cx="1346203" cy="1955800"/>
              </a:xfrm>
            </p:grpSpPr>
            <p:grpSp>
              <p:nvGrpSpPr>
                <p:cNvPr id="95256" name="Group 2"/>
                <p:cNvGrpSpPr>
                  <a:grpSpLocks/>
                </p:cNvGrpSpPr>
                <p:nvPr/>
              </p:nvGrpSpPr>
              <p:grpSpPr bwMode="auto">
                <a:xfrm>
                  <a:off x="6284915" y="5335588"/>
                  <a:ext cx="1309688" cy="912812"/>
                  <a:chOff x="3546" y="3759"/>
                  <a:chExt cx="825" cy="575"/>
                </a:xfrm>
              </p:grpSpPr>
              <p:sp>
                <p:nvSpPr>
                  <p:cNvPr id="95260" name="Line 3"/>
                  <p:cNvSpPr>
                    <a:spLocks noChangeShapeType="1"/>
                  </p:cNvSpPr>
                  <p:nvPr/>
                </p:nvSpPr>
                <p:spPr bwMode="auto">
                  <a:xfrm>
                    <a:off x="4051" y="3998"/>
                    <a:ext cx="32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95261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3546" y="3759"/>
                    <a:ext cx="610" cy="57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>
                    <a:spAutoFit/>
                  </a:bodyPr>
                  <a:lstStyle/>
                  <a:p>
                    <a:pPr algn="r">
                      <a:lnSpc>
                        <a:spcPct val="100000"/>
                      </a:lnSpc>
                    </a:pPr>
                    <a:r>
                      <a:rPr lang="en-US">
                        <a:solidFill>
                          <a:srgbClr val="000066"/>
                        </a:solidFill>
                      </a:rPr>
                      <a:t>Stack</a:t>
                    </a:r>
                  </a:p>
                  <a:p>
                    <a:pPr algn="r">
                      <a:lnSpc>
                        <a:spcPct val="100000"/>
                      </a:lnSpc>
                    </a:pPr>
                    <a:r>
                      <a:rPr lang="en-US">
                        <a:solidFill>
                          <a:srgbClr val="000066"/>
                        </a:solidFill>
                      </a:rPr>
                      <a:t>Pointer</a:t>
                    </a:r>
                  </a:p>
                  <a:p>
                    <a:pPr algn="r">
                      <a:lnSpc>
                        <a:spcPct val="100000"/>
                      </a:lnSpc>
                    </a:pPr>
                    <a:r>
                      <a:rPr lang="en-US">
                        <a:solidFill>
                          <a:srgbClr val="000066"/>
                        </a:solidFill>
                        <a:latin typeface="Courier New" charset="0"/>
                      </a:rPr>
                      <a:t>%esp</a:t>
                    </a:r>
                  </a:p>
                </p:txBody>
              </p:sp>
            </p:grpSp>
            <p:grpSp>
              <p:nvGrpSpPr>
                <p:cNvPr id="95257" name="Group 9"/>
                <p:cNvGrpSpPr>
                  <a:grpSpLocks/>
                </p:cNvGrpSpPr>
                <p:nvPr/>
              </p:nvGrpSpPr>
              <p:grpSpPr bwMode="auto">
                <a:xfrm>
                  <a:off x="6248400" y="4292600"/>
                  <a:ext cx="1346200" cy="912813"/>
                  <a:chOff x="2692" y="2736"/>
                  <a:chExt cx="848" cy="575"/>
                </a:xfrm>
              </p:grpSpPr>
              <p:sp>
                <p:nvSpPr>
                  <p:cNvPr id="9525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220" y="3153"/>
                    <a:ext cx="32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9525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692" y="2736"/>
                    <a:ext cx="610" cy="57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>
                    <a:spAutoFit/>
                  </a:bodyPr>
                  <a:lstStyle/>
                  <a:p>
                    <a:pPr algn="r">
                      <a:lnSpc>
                        <a:spcPct val="100000"/>
                      </a:lnSpc>
                    </a:pPr>
                    <a:r>
                      <a:rPr lang="en-US">
                        <a:solidFill>
                          <a:srgbClr val="000066"/>
                        </a:solidFill>
                      </a:rPr>
                      <a:t>Frame</a:t>
                    </a:r>
                  </a:p>
                  <a:p>
                    <a:pPr algn="r">
                      <a:lnSpc>
                        <a:spcPct val="100000"/>
                      </a:lnSpc>
                    </a:pPr>
                    <a:r>
                      <a:rPr lang="en-US">
                        <a:solidFill>
                          <a:srgbClr val="000066"/>
                        </a:solidFill>
                      </a:rPr>
                      <a:t>Pointer</a:t>
                    </a:r>
                  </a:p>
                  <a:p>
                    <a:pPr algn="r">
                      <a:lnSpc>
                        <a:spcPct val="100000"/>
                      </a:lnSpc>
                    </a:pPr>
                    <a:r>
                      <a:rPr lang="en-US">
                        <a:solidFill>
                          <a:srgbClr val="000066"/>
                        </a:solidFill>
                        <a:latin typeface="Courier New" charset="0"/>
                      </a:rPr>
                      <a:t>%ebp</a:t>
                    </a:r>
                    <a:endParaRPr lang="en-US">
                      <a:solidFill>
                        <a:srgbClr val="000066"/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3858813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</p:spTree>
    <p:extLst>
      <p:ext uri="{BB962C8B-B14F-4D97-AF65-F5344CB8AC3E}">
        <p14:creationId xmlns:p14="http://schemas.microsoft.com/office/powerpoint/2010/main" val="31081025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Terminal Case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6588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Register Save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  <a:defRPr/>
            </a:pPr>
            <a:endParaRPr lang="en-US" sz="4200" b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b="0" dirty="0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b="0" dirty="0" err="1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b="0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b="0" dirty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b="0" dirty="0" err="1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b="0" dirty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343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 Setup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&gt;&gt; 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Rec. 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8239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9231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Result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9836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Midterm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#1 Monday Sept 25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Bring ID </a:t>
            </a:r>
            <a:r>
              <a:rPr lang="mr-IN" dirty="0" smtClean="0">
                <a:latin typeface="Helvetica" charset="0"/>
                <a:ea typeface="ＭＳ Ｐゴシック" charset="0"/>
                <a:cs typeface="ＭＳ Ｐゴシック" charset="0"/>
              </a:rPr>
              <a:t>–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we’ll be checking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Closed book but can bring 1 page summary sheet front &amp; back – write anything you want on it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We’ll provide a packet of tables from Chapter 3 – print these out and bring them with you</a:t>
            </a:r>
          </a:p>
          <a:p>
            <a:pPr lvl="1">
              <a:defRPr/>
            </a:pP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We plan to split the class into two rooms to avoid 300+ congesting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WiFi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in one room</a:t>
            </a:r>
          </a:p>
          <a:p>
            <a:pPr lvl="2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Your room assigned by section...</a:t>
            </a:r>
          </a:p>
          <a:p>
            <a:pPr lvl="2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Currently have reserved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Hellems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252</a:t>
            </a:r>
          </a:p>
          <a:p>
            <a:pPr lvl="2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More instructions later...</a:t>
            </a:r>
          </a:p>
          <a:p>
            <a:pPr lvl="1">
              <a:defRPr/>
            </a:pP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We will set up a separate (3</a:t>
            </a:r>
            <a:r>
              <a:rPr lang="en-US" sz="2000" baseline="30000" dirty="0" smtClean="0">
                <a:latin typeface="Helvetica" charset="0"/>
                <a:ea typeface="ＭＳ Ｐゴシック" charset="0"/>
                <a:cs typeface="ＭＳ Ｐゴシック" charset="0"/>
              </a:rPr>
              <a:t>rd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) room for those who need extended time for the midterm – contact your TA or the professor to determine when and where to show up</a:t>
            </a:r>
          </a:p>
          <a:p>
            <a:pPr lvl="2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Default is Prof Han’s office in ECCR 1B05F CS Systems Lab</a:t>
            </a:r>
            <a:endParaRPr lang="en-US" sz="2000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6948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Completion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  <a:defRPr/>
            </a:pPr>
            <a:endParaRPr lang="en-US" sz="4200" b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b="0" dirty="0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b="0" dirty="0" err="1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b="0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b="0" dirty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4215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ChangeArrowheads="1"/>
          </p:cNvSpPr>
          <p:nvPr/>
        </p:nvSpPr>
        <p:spPr bwMode="auto">
          <a:xfrm>
            <a:off x="838200" y="914400"/>
            <a:ext cx="3400425" cy="22987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rfact(int x)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rval;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if (x &lt;= 1)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return 1;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rval = rfact(x-1);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return rval * x;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334000" cy="573088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/>
              <a:t>Recursive Factorial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010400" y="5410200"/>
            <a:ext cx="11080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x &lt;=1 so</a:t>
            </a:r>
          </a:p>
          <a:p>
            <a:r>
              <a:rPr lang="en-US" sz="1800">
                <a:solidFill>
                  <a:srgbClr val="000066"/>
                </a:solidFill>
              </a:rPr>
              <a:t>return 1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858000" y="3962400"/>
            <a:ext cx="126206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rval=1</a:t>
            </a:r>
          </a:p>
          <a:p>
            <a:r>
              <a:rPr lang="en-US" sz="1800">
                <a:solidFill>
                  <a:srgbClr val="000066"/>
                </a:solidFill>
              </a:rPr>
              <a:t>return 1*2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019800" y="1752600"/>
            <a:ext cx="0" cy="6096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410200" y="914400"/>
            <a:ext cx="2819400" cy="914400"/>
            <a:chOff x="5410200" y="914400"/>
            <a:chExt cx="2819400" cy="914400"/>
          </a:xfrm>
        </p:grpSpPr>
        <p:sp>
          <p:nvSpPr>
            <p:cNvPr id="96281" name="TextBox 4"/>
            <p:cNvSpPr txBox="1">
              <a:spLocks noChangeArrowheads="1"/>
            </p:cNvSpPr>
            <p:nvPr/>
          </p:nvSpPr>
          <p:spPr bwMode="auto">
            <a:xfrm>
              <a:off x="5562600" y="1066800"/>
              <a:ext cx="967107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rfact(4)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x=4</a:t>
              </a:r>
            </a:p>
          </p:txBody>
        </p:sp>
        <p:sp>
          <p:nvSpPr>
            <p:cNvPr id="96282" name="Rectangle 10"/>
            <p:cNvSpPr>
              <a:spLocks noChangeArrowheads="1"/>
            </p:cNvSpPr>
            <p:nvPr/>
          </p:nvSpPr>
          <p:spPr bwMode="auto">
            <a:xfrm>
              <a:off x="5410200" y="914400"/>
              <a:ext cx="2819400" cy="9144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410200" y="2362200"/>
            <a:ext cx="2819400" cy="914400"/>
            <a:chOff x="5410200" y="2362200"/>
            <a:chExt cx="2819400" cy="914400"/>
          </a:xfrm>
        </p:grpSpPr>
        <p:sp>
          <p:nvSpPr>
            <p:cNvPr id="96279" name="TextBox 42"/>
            <p:cNvSpPr txBox="1">
              <a:spLocks noChangeArrowheads="1"/>
            </p:cNvSpPr>
            <p:nvPr/>
          </p:nvSpPr>
          <p:spPr bwMode="auto">
            <a:xfrm>
              <a:off x="5562600" y="2514600"/>
              <a:ext cx="967107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rfact(3)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x=3</a:t>
              </a:r>
            </a:p>
          </p:txBody>
        </p:sp>
        <p:sp>
          <p:nvSpPr>
            <p:cNvPr id="96280" name="Rectangle 43"/>
            <p:cNvSpPr>
              <a:spLocks noChangeArrowheads="1"/>
            </p:cNvSpPr>
            <p:nvPr/>
          </p:nvSpPr>
          <p:spPr bwMode="auto">
            <a:xfrm>
              <a:off x="5410200" y="2362200"/>
              <a:ext cx="2819400" cy="9144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410200" y="3810000"/>
            <a:ext cx="2819400" cy="914400"/>
            <a:chOff x="5410200" y="3810000"/>
            <a:chExt cx="2819400" cy="914400"/>
          </a:xfrm>
        </p:grpSpPr>
        <p:sp>
          <p:nvSpPr>
            <p:cNvPr id="96277" name="TextBox 44"/>
            <p:cNvSpPr txBox="1">
              <a:spLocks noChangeArrowheads="1"/>
            </p:cNvSpPr>
            <p:nvPr/>
          </p:nvSpPr>
          <p:spPr bwMode="auto">
            <a:xfrm>
              <a:off x="5562600" y="3962400"/>
              <a:ext cx="967107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rfact(2)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x=2</a:t>
              </a:r>
            </a:p>
          </p:txBody>
        </p:sp>
        <p:sp>
          <p:nvSpPr>
            <p:cNvPr id="96278" name="Rectangle 45"/>
            <p:cNvSpPr>
              <a:spLocks noChangeArrowheads="1"/>
            </p:cNvSpPr>
            <p:nvPr/>
          </p:nvSpPr>
          <p:spPr bwMode="auto">
            <a:xfrm>
              <a:off x="5410200" y="3810000"/>
              <a:ext cx="2819400" cy="9144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410200" y="5257800"/>
            <a:ext cx="2819400" cy="914400"/>
            <a:chOff x="5410200" y="5257800"/>
            <a:chExt cx="2819400" cy="914400"/>
          </a:xfrm>
        </p:grpSpPr>
        <p:sp>
          <p:nvSpPr>
            <p:cNvPr id="96275" name="TextBox 46"/>
            <p:cNvSpPr txBox="1">
              <a:spLocks noChangeArrowheads="1"/>
            </p:cNvSpPr>
            <p:nvPr/>
          </p:nvSpPr>
          <p:spPr bwMode="auto">
            <a:xfrm>
              <a:off x="5562601" y="5410200"/>
              <a:ext cx="967107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rfact(1)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x=1</a:t>
              </a:r>
            </a:p>
          </p:txBody>
        </p:sp>
        <p:sp>
          <p:nvSpPr>
            <p:cNvPr id="96276" name="Rectangle 47"/>
            <p:cNvSpPr>
              <a:spLocks noChangeArrowheads="1"/>
            </p:cNvSpPr>
            <p:nvPr/>
          </p:nvSpPr>
          <p:spPr bwMode="auto">
            <a:xfrm>
              <a:off x="5410200" y="5257800"/>
              <a:ext cx="2819400" cy="9144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>
            <a:off x="6019800" y="3200400"/>
            <a:ext cx="0" cy="6096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6019800" y="4648200"/>
            <a:ext cx="0" cy="6096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7696200" y="4724400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7696200" y="3276600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748463" y="2514600"/>
            <a:ext cx="1481137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rval=1*2</a:t>
            </a:r>
          </a:p>
          <a:p>
            <a:r>
              <a:rPr lang="en-US" sz="1800">
                <a:solidFill>
                  <a:srgbClr val="000066"/>
                </a:solidFill>
              </a:rPr>
              <a:t>return 1*2*3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7696200" y="1828800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748463" y="1066800"/>
            <a:ext cx="16986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rval=1*2*3</a:t>
            </a:r>
          </a:p>
          <a:p>
            <a:r>
              <a:rPr lang="en-US" sz="1800">
                <a:solidFill>
                  <a:srgbClr val="000066"/>
                </a:solidFill>
              </a:rPr>
              <a:t>return 1*2*3*4</a:t>
            </a:r>
          </a:p>
        </p:txBody>
      </p:sp>
      <p:cxnSp>
        <p:nvCxnSpPr>
          <p:cNvPr id="63" name="Straight Arrow Connector 62"/>
          <p:cNvCxnSpPr/>
          <p:nvPr/>
        </p:nvCxnSpPr>
        <p:spPr bwMode="auto">
          <a:xfrm flipV="1">
            <a:off x="7696200" y="381000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6019800" y="304800"/>
            <a:ext cx="0" cy="6096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5403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60" grpId="0"/>
      <p:bldP spid="6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486400" y="1828800"/>
            <a:ext cx="2971800" cy="4191000"/>
            <a:chOff x="5486400" y="1828800"/>
            <a:chExt cx="2971800" cy="4191000"/>
          </a:xfrm>
        </p:grpSpPr>
        <p:sp>
          <p:nvSpPr>
            <p:cNvPr id="98313" name="Rectangle 16"/>
            <p:cNvSpPr>
              <a:spLocks noChangeArrowheads="1"/>
            </p:cNvSpPr>
            <p:nvPr/>
          </p:nvSpPr>
          <p:spPr bwMode="auto">
            <a:xfrm>
              <a:off x="7772400" y="3276600"/>
              <a:ext cx="609600" cy="3048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8314" name="Rectangle 17"/>
            <p:cNvSpPr>
              <a:spLocks noChangeArrowheads="1"/>
            </p:cNvSpPr>
            <p:nvPr/>
          </p:nvSpPr>
          <p:spPr bwMode="auto">
            <a:xfrm>
              <a:off x="7391400" y="4038600"/>
              <a:ext cx="609600" cy="3048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8315" name="Rectangle 18"/>
            <p:cNvSpPr>
              <a:spLocks noChangeArrowheads="1"/>
            </p:cNvSpPr>
            <p:nvPr/>
          </p:nvSpPr>
          <p:spPr bwMode="auto">
            <a:xfrm>
              <a:off x="6934200" y="5105400"/>
              <a:ext cx="609600" cy="3048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7620000" y="2362200"/>
              <a:ext cx="609600" cy="30480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grpSp>
          <p:nvGrpSpPr>
            <p:cNvPr id="98317" name="Group 9"/>
            <p:cNvGrpSpPr>
              <a:grpSpLocks/>
            </p:cNvGrpSpPr>
            <p:nvPr/>
          </p:nvGrpSpPr>
          <p:grpSpPr bwMode="auto">
            <a:xfrm>
              <a:off x="5486400" y="1828800"/>
              <a:ext cx="2971800" cy="4191000"/>
              <a:chOff x="3456" y="1152"/>
              <a:chExt cx="1872" cy="2448"/>
            </a:xfrm>
          </p:grpSpPr>
          <p:sp>
            <p:nvSpPr>
              <p:cNvPr id="98318" name="Rectangle 7"/>
              <p:cNvSpPr>
                <a:spLocks noChangeArrowheads="1"/>
              </p:cNvSpPr>
              <p:nvPr/>
            </p:nvSpPr>
            <p:spPr bwMode="auto">
              <a:xfrm>
                <a:off x="3456" y="3408"/>
                <a:ext cx="1872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98319" name="Rectangle 8"/>
              <p:cNvSpPr>
                <a:spLocks noChangeArrowheads="1"/>
              </p:cNvSpPr>
              <p:nvPr/>
            </p:nvSpPr>
            <p:spPr bwMode="auto">
              <a:xfrm>
                <a:off x="3456" y="1152"/>
                <a:ext cx="1872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</p:grpSp>
      </p:grp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838200" y="914400"/>
            <a:ext cx="3400425" cy="22987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rfact(int x)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rval;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if (x &lt;= 1)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return 1;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rval = rfact(x-1);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return rval * x;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67592" name="Rectangle 3"/>
          <p:cNvSpPr>
            <a:spLocks noChangeArrowheads="1"/>
          </p:cNvSpPr>
          <p:nvPr/>
        </p:nvSpPr>
        <p:spPr bwMode="auto">
          <a:xfrm>
            <a:off x="5257800" y="152400"/>
            <a:ext cx="3505200" cy="6737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.globl rfact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.type	 rfact,@function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rfact: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movl 8(%ebp),%ebx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cmpl $1,%ebx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jle .L78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leal -1(%ebx),%eax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%eax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call rfact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imull %ebx,%eax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jmp .L79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.align 4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.L78: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$1,%eax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.L79: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334000" cy="573088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/>
              <a:t>Recursive Factorial</a:t>
            </a:r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3505200"/>
            <a:ext cx="4191000" cy="13716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Registers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This is a 32-bit </a:t>
            </a:r>
            <a:r>
              <a:rPr lang="en-US" dirty="0" smtClean="0">
                <a:latin typeface="Helvetica" charset="0"/>
                <a:ea typeface="ＭＳ Ｐゴシック" charset="0"/>
              </a:rPr>
              <a:t>recursion example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>
              <a:defRPr/>
            </a:pPr>
            <a:r>
              <a:rPr lang="en-US" dirty="0" smtClean="0">
                <a:latin typeface="Courier New" charset="0"/>
                <a:ea typeface="ＭＳ Ｐゴシック" charset="0"/>
              </a:rPr>
              <a:t>%</a:t>
            </a:r>
            <a:r>
              <a:rPr lang="en-US" dirty="0" err="1">
                <a:latin typeface="Courier New" charset="0"/>
                <a:ea typeface="ＭＳ Ｐゴシック" charset="0"/>
              </a:rPr>
              <a:t>ebx</a:t>
            </a:r>
            <a:r>
              <a:rPr lang="en-US" dirty="0">
                <a:latin typeface="Helvetica" charset="0"/>
                <a:ea typeface="ＭＳ Ｐゴシック" charset="0"/>
              </a:rPr>
              <a:t> used, but saved at beginning &amp; restored at </a:t>
            </a:r>
            <a:r>
              <a:rPr lang="en-US" dirty="0" smtClean="0">
                <a:latin typeface="Helvetica" charset="0"/>
                <a:ea typeface="ＭＳ Ｐゴシック" charset="0"/>
              </a:rPr>
              <a:t>end</a:t>
            </a:r>
          </a:p>
          <a:p>
            <a:pPr lvl="1" eaLnBrk="1" hangingPunct="1">
              <a:defRPr/>
            </a:pPr>
            <a:r>
              <a:rPr lang="en-US" dirty="0" smtClean="0">
                <a:latin typeface="Courier New" charset="0"/>
                <a:ea typeface="ＭＳ Ｐゴシック" charset="0"/>
              </a:rPr>
              <a:t>%</a:t>
            </a:r>
            <a:r>
              <a:rPr lang="en-US" dirty="0" err="1">
                <a:latin typeface="Courier New" charset="0"/>
                <a:ea typeface="ＭＳ Ｐゴシック" charset="0"/>
              </a:rPr>
              <a:t>eax</a:t>
            </a:r>
            <a:r>
              <a:rPr lang="en-US" dirty="0">
                <a:latin typeface="Helvetica" charset="0"/>
                <a:ea typeface="ＭＳ Ｐゴシック" charset="0"/>
              </a:rPr>
              <a:t> used without first saving, and stores the return value</a:t>
            </a:r>
          </a:p>
        </p:txBody>
      </p:sp>
      <p:sp>
        <p:nvSpPr>
          <p:cNvPr id="3" name="Left Brace 2"/>
          <p:cNvSpPr/>
          <p:nvPr/>
        </p:nvSpPr>
        <p:spPr bwMode="auto">
          <a:xfrm>
            <a:off x="4648200" y="1143000"/>
            <a:ext cx="381000" cy="9906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4" name="Left Brace 13"/>
          <p:cNvSpPr/>
          <p:nvPr/>
        </p:nvSpPr>
        <p:spPr bwMode="auto">
          <a:xfrm>
            <a:off x="4648200" y="2514600"/>
            <a:ext cx="381000" cy="28194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5" name="Left Brace 14"/>
          <p:cNvSpPr/>
          <p:nvPr/>
        </p:nvSpPr>
        <p:spPr bwMode="auto">
          <a:xfrm>
            <a:off x="4648200" y="5791200"/>
            <a:ext cx="381000" cy="9906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424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9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9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9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 animBg="1"/>
      <p:bldP spid="249861" grpId="0" build="p"/>
      <p:bldP spid="3" grpId="0" animBg="1"/>
      <p:bldP spid="14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3"/>
          <p:cNvSpPr>
            <a:spLocks noChangeArrowheads="1"/>
          </p:cNvSpPr>
          <p:nvPr/>
        </p:nvSpPr>
        <p:spPr bwMode="auto">
          <a:xfrm>
            <a:off x="5334000" y="25146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rfact: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000066"/>
                </a:solidFill>
                <a:latin typeface="Courier New" charset="0"/>
              </a:rPr>
              <a:t>pushl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%ebx</a:t>
            </a:r>
          </a:p>
        </p:txBody>
      </p:sp>
      <p:sp>
        <p:nvSpPr>
          <p:cNvPr id="250930" name="Rectangle 50"/>
          <p:cNvSpPr>
            <a:spLocks noChangeArrowheads="1"/>
          </p:cNvSpPr>
          <p:nvPr/>
        </p:nvSpPr>
        <p:spPr bwMode="auto">
          <a:xfrm>
            <a:off x="5334000" y="25146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rfact: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000066"/>
                </a:solidFill>
                <a:latin typeface="Courier New" charset="0"/>
              </a:rPr>
              <a:t>movl %esp,%ebp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%ebx</a:t>
            </a: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5588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Rfact Stack Setup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886200" y="1295400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solidFill>
                  <a:srgbClr val="003300"/>
                </a:solidFill>
              </a:rPr>
              <a:t>Entering Stack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3352800" y="5257800"/>
            <a:ext cx="1347788" cy="369888"/>
            <a:chOff x="2352" y="3252"/>
            <a:chExt cx="849" cy="233"/>
          </a:xfrm>
        </p:grpSpPr>
        <p:sp>
          <p:nvSpPr>
            <p:cNvPr id="100398" name="Text Box 10"/>
            <p:cNvSpPr txBox="1">
              <a:spLocks noChangeArrowheads="1"/>
            </p:cNvSpPr>
            <p:nvPr/>
          </p:nvSpPr>
          <p:spPr bwMode="auto">
            <a:xfrm>
              <a:off x="2736" y="3252"/>
              <a:ext cx="4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100399" name="Line 9"/>
            <p:cNvSpPr>
              <a:spLocks noChangeShapeType="1"/>
            </p:cNvSpPr>
            <p:nvPr/>
          </p:nvSpPr>
          <p:spPr bwMode="auto">
            <a:xfrm flipH="1">
              <a:off x="2352" y="34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  <p:grpSp>
        <p:nvGrpSpPr>
          <p:cNvPr id="100358" name="Group 31"/>
          <p:cNvGrpSpPr>
            <a:grpSpLocks/>
          </p:cNvGrpSpPr>
          <p:nvPr/>
        </p:nvGrpSpPr>
        <p:grpSpPr bwMode="auto">
          <a:xfrm>
            <a:off x="990600" y="1066800"/>
            <a:ext cx="3625850" cy="1371600"/>
            <a:chOff x="624" y="672"/>
            <a:chExt cx="2284" cy="864"/>
          </a:xfrm>
        </p:grpSpPr>
        <p:sp>
          <p:nvSpPr>
            <p:cNvPr id="100391" name="Rectangle 24"/>
            <p:cNvSpPr>
              <a:spLocks noChangeArrowheads="1"/>
            </p:cNvSpPr>
            <p:nvPr/>
          </p:nvSpPr>
          <p:spPr bwMode="auto">
            <a:xfrm>
              <a:off x="1392" y="1056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</a:t>
              </a:r>
            </a:p>
          </p:txBody>
        </p:sp>
        <p:sp>
          <p:nvSpPr>
            <p:cNvPr id="100392" name="Rectangle 25"/>
            <p:cNvSpPr>
              <a:spLocks noChangeArrowheads="1"/>
            </p:cNvSpPr>
            <p:nvPr/>
          </p:nvSpPr>
          <p:spPr bwMode="auto">
            <a:xfrm>
              <a:off x="1392" y="1296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Rtn adr</a:t>
              </a:r>
            </a:p>
          </p:txBody>
        </p:sp>
        <p:sp>
          <p:nvSpPr>
            <p:cNvPr id="100393" name="Line 26"/>
            <p:cNvSpPr>
              <a:spLocks noChangeShapeType="1"/>
            </p:cNvSpPr>
            <p:nvPr/>
          </p:nvSpPr>
          <p:spPr bwMode="auto">
            <a:xfrm flipH="1">
              <a:off x="768" y="153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0394" name="Line 27"/>
            <p:cNvSpPr>
              <a:spLocks noChangeShapeType="1"/>
            </p:cNvSpPr>
            <p:nvPr/>
          </p:nvSpPr>
          <p:spPr bwMode="auto">
            <a:xfrm>
              <a:off x="912" y="672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0395" name="Text Box 28"/>
            <p:cNvSpPr txBox="1">
              <a:spLocks noChangeArrowheads="1"/>
            </p:cNvSpPr>
            <p:nvPr/>
          </p:nvSpPr>
          <p:spPr bwMode="auto">
            <a:xfrm>
              <a:off x="624" y="960"/>
              <a:ext cx="516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</a:rPr>
                <a:t>Caller</a:t>
              </a:r>
            </a:p>
          </p:txBody>
        </p:sp>
        <p:sp>
          <p:nvSpPr>
            <p:cNvPr id="100396" name="Line 29"/>
            <p:cNvSpPr>
              <a:spLocks noChangeShapeType="1"/>
            </p:cNvSpPr>
            <p:nvPr/>
          </p:nvSpPr>
          <p:spPr bwMode="auto">
            <a:xfrm flipH="1">
              <a:off x="2074" y="14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0397" name="Text Box 30"/>
            <p:cNvSpPr txBox="1">
              <a:spLocks noChangeArrowheads="1"/>
            </p:cNvSpPr>
            <p:nvPr/>
          </p:nvSpPr>
          <p:spPr bwMode="auto">
            <a:xfrm>
              <a:off x="2448" y="1257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</p:grpSp>
      <p:sp>
        <p:nvSpPr>
          <p:cNvPr id="100359" name="Text Box 35"/>
          <p:cNvSpPr txBox="1">
            <a:spLocks noChangeArrowheads="1"/>
          </p:cNvSpPr>
          <p:nvPr/>
        </p:nvSpPr>
        <p:spPr bwMode="auto">
          <a:xfrm>
            <a:off x="3870325" y="8382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100360" name="Rectangle 37"/>
          <p:cNvSpPr>
            <a:spLocks noChangeArrowheads="1"/>
          </p:cNvSpPr>
          <p:nvPr/>
        </p:nvSpPr>
        <p:spPr bwMode="auto">
          <a:xfrm>
            <a:off x="2209800" y="914400"/>
            <a:ext cx="1066800" cy="762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00361" name="Line 38"/>
          <p:cNvSpPr>
            <a:spLocks noChangeShapeType="1"/>
          </p:cNvSpPr>
          <p:nvPr/>
        </p:nvSpPr>
        <p:spPr bwMode="auto">
          <a:xfrm flipH="1">
            <a:off x="3276600" y="1066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66800" y="3581400"/>
            <a:ext cx="2286000" cy="2667000"/>
            <a:chOff x="1447800" y="3581400"/>
            <a:chExt cx="2286000" cy="2667000"/>
          </a:xfrm>
        </p:grpSpPr>
        <p:sp>
          <p:nvSpPr>
            <p:cNvPr id="100378" name="Rectangle 6"/>
            <p:cNvSpPr>
              <a:spLocks noChangeArrowheads="1"/>
            </p:cNvSpPr>
            <p:nvPr/>
          </p:nvSpPr>
          <p:spPr bwMode="auto">
            <a:xfrm>
              <a:off x="2667000" y="4495800"/>
              <a:ext cx="1066800" cy="3810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</a:t>
              </a:r>
            </a:p>
          </p:txBody>
        </p:sp>
        <p:sp>
          <p:nvSpPr>
            <p:cNvPr id="100379" name="Rectangle 7"/>
            <p:cNvSpPr>
              <a:spLocks noChangeArrowheads="1"/>
            </p:cNvSpPr>
            <p:nvPr/>
          </p:nvSpPr>
          <p:spPr bwMode="auto">
            <a:xfrm>
              <a:off x="2667000" y="4876800"/>
              <a:ext cx="1066800" cy="3810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Rtn adr</a:t>
              </a:r>
            </a:p>
          </p:txBody>
        </p:sp>
        <p:sp>
          <p:nvSpPr>
            <p:cNvPr id="100380" name="Text Box 12"/>
            <p:cNvSpPr txBox="1">
              <a:spLocks noChangeArrowheads="1"/>
            </p:cNvSpPr>
            <p:nvPr/>
          </p:nvSpPr>
          <p:spPr bwMode="auto">
            <a:xfrm>
              <a:off x="2133600" y="4876800"/>
              <a:ext cx="5937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4 </a:t>
              </a:r>
            </a:p>
          </p:txBody>
        </p:sp>
        <p:sp>
          <p:nvSpPr>
            <p:cNvPr id="100381" name="Text Box 13"/>
            <p:cNvSpPr txBox="1">
              <a:spLocks noChangeArrowheads="1"/>
            </p:cNvSpPr>
            <p:nvPr/>
          </p:nvSpPr>
          <p:spPr bwMode="auto">
            <a:xfrm>
              <a:off x="2133600" y="4495800"/>
              <a:ext cx="5937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8 </a:t>
              </a:r>
            </a:p>
          </p:txBody>
        </p:sp>
        <p:sp>
          <p:nvSpPr>
            <p:cNvPr id="100382" name="Line 18"/>
            <p:cNvSpPr>
              <a:spLocks noChangeShapeType="1"/>
            </p:cNvSpPr>
            <p:nvPr/>
          </p:nvSpPr>
          <p:spPr bwMode="auto">
            <a:xfrm flipH="1">
              <a:off x="1676400" y="5257800"/>
              <a:ext cx="990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0383" name="Line 19"/>
            <p:cNvSpPr>
              <a:spLocks noChangeShapeType="1"/>
            </p:cNvSpPr>
            <p:nvPr/>
          </p:nvSpPr>
          <p:spPr bwMode="auto">
            <a:xfrm flipV="1">
              <a:off x="1905000" y="4876800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0384" name="Line 20"/>
            <p:cNvSpPr>
              <a:spLocks noChangeShapeType="1"/>
            </p:cNvSpPr>
            <p:nvPr/>
          </p:nvSpPr>
          <p:spPr bwMode="auto">
            <a:xfrm>
              <a:off x="1905000" y="3581400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0385" name="Text Box 21"/>
            <p:cNvSpPr txBox="1">
              <a:spLocks noChangeArrowheads="1"/>
            </p:cNvSpPr>
            <p:nvPr/>
          </p:nvSpPr>
          <p:spPr bwMode="auto">
            <a:xfrm>
              <a:off x="1447800" y="3962400"/>
              <a:ext cx="819150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</a:rPr>
                <a:t>Caller</a:t>
              </a:r>
            </a:p>
          </p:txBody>
        </p:sp>
        <p:sp>
          <p:nvSpPr>
            <p:cNvPr id="100386" name="Text Box 11"/>
            <p:cNvSpPr txBox="1">
              <a:spLocks noChangeArrowheads="1"/>
            </p:cNvSpPr>
            <p:nvPr/>
          </p:nvSpPr>
          <p:spPr bwMode="auto">
            <a:xfrm>
              <a:off x="2133600" y="5257800"/>
              <a:ext cx="5937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0 </a:t>
              </a:r>
            </a:p>
          </p:txBody>
        </p:sp>
        <p:sp>
          <p:nvSpPr>
            <p:cNvPr id="100387" name="Text Box 17"/>
            <p:cNvSpPr txBox="1">
              <a:spLocks noChangeArrowheads="1"/>
            </p:cNvSpPr>
            <p:nvPr/>
          </p:nvSpPr>
          <p:spPr bwMode="auto">
            <a:xfrm>
              <a:off x="2133600" y="5638800"/>
              <a:ext cx="5937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-4 </a:t>
              </a:r>
            </a:p>
          </p:txBody>
        </p:sp>
        <p:sp>
          <p:nvSpPr>
            <p:cNvPr id="100388" name="Text Box 22"/>
            <p:cNvSpPr txBox="1">
              <a:spLocks noChangeArrowheads="1"/>
            </p:cNvSpPr>
            <p:nvPr/>
          </p:nvSpPr>
          <p:spPr bwMode="auto">
            <a:xfrm>
              <a:off x="1447800" y="5410200"/>
              <a:ext cx="857250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</a:rPr>
                <a:t>Callee</a:t>
              </a:r>
            </a:p>
          </p:txBody>
        </p:sp>
        <p:sp>
          <p:nvSpPr>
            <p:cNvPr id="100389" name="Rectangle 44"/>
            <p:cNvSpPr>
              <a:spLocks noChangeArrowheads="1"/>
            </p:cNvSpPr>
            <p:nvPr/>
          </p:nvSpPr>
          <p:spPr bwMode="auto">
            <a:xfrm>
              <a:off x="2667000" y="3733800"/>
              <a:ext cx="1066800" cy="3810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0390" name="Rectangle 45"/>
            <p:cNvSpPr>
              <a:spLocks noChangeArrowheads="1"/>
            </p:cNvSpPr>
            <p:nvPr/>
          </p:nvSpPr>
          <p:spPr bwMode="auto">
            <a:xfrm>
              <a:off x="2667000" y="3733800"/>
              <a:ext cx="1066800" cy="7620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>
                <a:solidFill>
                  <a:srgbClr val="000066"/>
                </a:solidFill>
                <a:latin typeface="Courier New" charset="0"/>
              </a:endParaRPr>
            </a:p>
          </p:txBody>
        </p:sp>
      </p:grpSp>
      <p:sp>
        <p:nvSpPr>
          <p:cNvPr id="250931" name="Rectangle 51"/>
          <p:cNvSpPr>
            <a:spLocks noChangeArrowheads="1"/>
          </p:cNvSpPr>
          <p:nvPr/>
        </p:nvSpPr>
        <p:spPr bwMode="auto">
          <a:xfrm>
            <a:off x="5334000" y="25146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rfact: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000066"/>
                </a:solidFill>
                <a:latin typeface="Courier New" charset="0"/>
              </a:rPr>
              <a:t>pushl %ebx</a:t>
            </a:r>
          </a:p>
        </p:txBody>
      </p:sp>
      <p:grpSp>
        <p:nvGrpSpPr>
          <p:cNvPr id="43" name="Group 48"/>
          <p:cNvGrpSpPr>
            <a:grpSpLocks/>
          </p:cNvGrpSpPr>
          <p:nvPr/>
        </p:nvGrpSpPr>
        <p:grpSpPr bwMode="auto">
          <a:xfrm>
            <a:off x="4800600" y="5272088"/>
            <a:ext cx="1295400" cy="366712"/>
            <a:chOff x="2352" y="3252"/>
            <a:chExt cx="816" cy="231"/>
          </a:xfrm>
        </p:grpSpPr>
        <p:sp>
          <p:nvSpPr>
            <p:cNvPr id="100376" name="Text Box 10"/>
            <p:cNvSpPr txBox="1">
              <a:spLocks noChangeArrowheads="1"/>
            </p:cNvSpPr>
            <p:nvPr/>
          </p:nvSpPr>
          <p:spPr bwMode="auto">
            <a:xfrm>
              <a:off x="2708" y="3252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%ebp</a:t>
              </a:r>
            </a:p>
          </p:txBody>
        </p:sp>
        <p:sp>
          <p:nvSpPr>
            <p:cNvPr id="100377" name="Line 9"/>
            <p:cNvSpPr>
              <a:spLocks noChangeShapeType="1"/>
            </p:cNvSpPr>
            <p:nvPr/>
          </p:nvSpPr>
          <p:spPr bwMode="auto">
            <a:xfrm flipH="1">
              <a:off x="2352" y="34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286000" y="5257800"/>
            <a:ext cx="2971800" cy="762000"/>
            <a:chOff x="2667000" y="5257800"/>
            <a:chExt cx="2971800" cy="762000"/>
          </a:xfrm>
        </p:grpSpPr>
        <p:grpSp>
          <p:nvGrpSpPr>
            <p:cNvPr id="100369" name="Group 49"/>
            <p:cNvGrpSpPr>
              <a:grpSpLocks/>
            </p:cNvGrpSpPr>
            <p:nvPr/>
          </p:nvGrpSpPr>
          <p:grpSpPr bwMode="auto">
            <a:xfrm>
              <a:off x="2667000" y="5638800"/>
              <a:ext cx="2406650" cy="381000"/>
              <a:chOff x="1680" y="3552"/>
              <a:chExt cx="1516" cy="240"/>
            </a:xfrm>
          </p:grpSpPr>
          <p:sp>
            <p:nvSpPr>
              <p:cNvPr id="100373" name="Text Box 16"/>
              <p:cNvSpPr txBox="1">
                <a:spLocks noChangeArrowheads="1"/>
              </p:cNvSpPr>
              <p:nvPr/>
            </p:nvSpPr>
            <p:spPr bwMode="auto">
              <a:xfrm>
                <a:off x="2736" y="3552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1800">
                    <a:solidFill>
                      <a:srgbClr val="000066"/>
                    </a:solidFill>
                    <a:latin typeface="Courier New" charset="0"/>
                  </a:rPr>
                  <a:t>%esp</a:t>
                </a:r>
              </a:p>
            </p:txBody>
          </p:sp>
          <p:sp>
            <p:nvSpPr>
              <p:cNvPr id="100374" name="Rectangle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</a:rPr>
                  <a:t>Old </a:t>
                </a: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%ebx</a:t>
                </a:r>
              </a:p>
            </p:txBody>
          </p:sp>
          <p:sp>
            <p:nvSpPr>
              <p:cNvPr id="100375" name="Line 15"/>
              <p:cNvSpPr>
                <a:spLocks noChangeShapeType="1"/>
              </p:cNvSpPr>
              <p:nvPr/>
            </p:nvSpPr>
            <p:spPr bwMode="auto">
              <a:xfrm flipH="1">
                <a:off x="2362" y="366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100370" name="Group 7"/>
            <p:cNvGrpSpPr>
              <a:grpSpLocks/>
            </p:cNvGrpSpPr>
            <p:nvPr/>
          </p:nvGrpSpPr>
          <p:grpSpPr bwMode="auto">
            <a:xfrm>
              <a:off x="3733800" y="5257800"/>
              <a:ext cx="1905000" cy="457200"/>
              <a:chOff x="3733800" y="6172200"/>
              <a:chExt cx="1905000" cy="457200"/>
            </a:xfrm>
          </p:grpSpPr>
          <p:sp>
            <p:nvSpPr>
              <p:cNvPr id="100371" name="Rectangle 5"/>
              <p:cNvSpPr>
                <a:spLocks noChangeArrowheads="1"/>
              </p:cNvSpPr>
              <p:nvPr/>
            </p:nvSpPr>
            <p:spPr bwMode="auto">
              <a:xfrm>
                <a:off x="3733800" y="6172200"/>
                <a:ext cx="19050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 type="none" w="sm" len="sm"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100372" name="Line 9"/>
              <p:cNvSpPr>
                <a:spLocks noChangeShapeType="1"/>
              </p:cNvSpPr>
              <p:nvPr/>
            </p:nvSpPr>
            <p:spPr bwMode="auto">
              <a:xfrm flipH="1" flipV="1">
                <a:off x="3733800" y="6400800"/>
                <a:ext cx="1905000" cy="190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</p:grp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286000" y="3886200"/>
            <a:ext cx="1917700" cy="1752600"/>
            <a:chOff x="1680" y="2448"/>
            <a:chExt cx="1208" cy="1104"/>
          </a:xfrm>
        </p:grpSpPr>
        <p:sp>
          <p:nvSpPr>
            <p:cNvPr id="100367" name="Rectangle 8"/>
            <p:cNvSpPr>
              <a:spLocks noChangeArrowheads="1"/>
            </p:cNvSpPr>
            <p:nvPr/>
          </p:nvSpPr>
          <p:spPr bwMode="auto">
            <a:xfrm>
              <a:off x="1680" y="3312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Old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%ebp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0368" name="Freeform 46"/>
            <p:cNvSpPr>
              <a:spLocks/>
            </p:cNvSpPr>
            <p:nvPr/>
          </p:nvSpPr>
          <p:spPr bwMode="auto">
            <a:xfrm>
              <a:off x="2256" y="2448"/>
              <a:ext cx="632" cy="912"/>
            </a:xfrm>
            <a:custGeom>
              <a:avLst/>
              <a:gdLst>
                <a:gd name="T0" fmla="*/ 0 w 632"/>
                <a:gd name="T1" fmla="*/ 3 h 1584"/>
                <a:gd name="T2" fmla="*/ 288 w 632"/>
                <a:gd name="T3" fmla="*/ 3 h 1584"/>
                <a:gd name="T4" fmla="*/ 528 w 632"/>
                <a:gd name="T5" fmla="*/ 3 h 1584"/>
                <a:gd name="T6" fmla="*/ 624 w 632"/>
                <a:gd name="T7" fmla="*/ 2 h 1584"/>
                <a:gd name="T8" fmla="*/ 576 w 632"/>
                <a:gd name="T9" fmla="*/ 1 h 1584"/>
                <a:gd name="T10" fmla="*/ 336 w 632"/>
                <a:gd name="T11" fmla="*/ 1 h 1584"/>
                <a:gd name="T12" fmla="*/ 96 w 632"/>
                <a:gd name="T13" fmla="*/ 0 h 1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2"/>
                <a:gd name="T22" fmla="*/ 0 h 1584"/>
                <a:gd name="T23" fmla="*/ 632 w 632"/>
                <a:gd name="T24" fmla="*/ 1584 h 15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2" h="1584">
                  <a:moveTo>
                    <a:pt x="0" y="1584"/>
                  </a:moveTo>
                  <a:cubicBezTo>
                    <a:pt x="100" y="1584"/>
                    <a:pt x="200" y="1584"/>
                    <a:pt x="288" y="1536"/>
                  </a:cubicBezTo>
                  <a:cubicBezTo>
                    <a:pt x="376" y="1488"/>
                    <a:pt x="472" y="1408"/>
                    <a:pt x="528" y="1296"/>
                  </a:cubicBezTo>
                  <a:cubicBezTo>
                    <a:pt x="584" y="1184"/>
                    <a:pt x="616" y="1008"/>
                    <a:pt x="624" y="864"/>
                  </a:cubicBezTo>
                  <a:cubicBezTo>
                    <a:pt x="632" y="720"/>
                    <a:pt x="624" y="560"/>
                    <a:pt x="576" y="432"/>
                  </a:cubicBezTo>
                  <a:cubicBezTo>
                    <a:pt x="528" y="304"/>
                    <a:pt x="416" y="168"/>
                    <a:pt x="336" y="96"/>
                  </a:cubicBezTo>
                  <a:cubicBezTo>
                    <a:pt x="256" y="24"/>
                    <a:pt x="136" y="16"/>
                    <a:pt x="9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61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30" grpId="0" animBg="1" autoUpdateAnimBg="0"/>
      <p:bldP spid="250931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3124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Rfact Body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343400"/>
            <a:ext cx="4889500" cy="2209800"/>
          </a:xfrm>
        </p:spPr>
        <p:txBody>
          <a:bodyPr/>
          <a:lstStyle/>
          <a:p>
            <a:pPr marL="223838" indent="-223838" defTabSz="895350" eaLnBrk="1" hangingPunct="1">
              <a:buFont typeface="Wingdings" charset="0"/>
              <a:buNone/>
              <a:tabLst>
                <a:tab pos="1092200" algn="l"/>
              </a:tabLst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Registers</a:t>
            </a:r>
          </a:p>
          <a:p>
            <a:pPr marL="560388" lvl="1" indent="-222250" defTabSz="895350" eaLnBrk="1" hangingPunct="1">
              <a:buFont typeface="Wingdings" charset="0"/>
              <a:buNone/>
              <a:tabLst>
                <a:tab pos="1092200" algn="l"/>
              </a:tabLst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%</a:t>
            </a:r>
            <a:r>
              <a:rPr lang="en-US" dirty="0" err="1">
                <a:latin typeface="Courier New" charset="0"/>
                <a:ea typeface="ＭＳ Ｐゴシック" charset="0"/>
              </a:rPr>
              <a:t>ebx</a:t>
            </a:r>
            <a:r>
              <a:rPr lang="en-US" dirty="0">
                <a:latin typeface="Courier New" charset="0"/>
                <a:ea typeface="ＭＳ Ｐゴシック" charset="0"/>
              </a:rPr>
              <a:t>	</a:t>
            </a:r>
            <a:r>
              <a:rPr lang="en-US" dirty="0">
                <a:latin typeface="Helvetica" charset="0"/>
                <a:ea typeface="ＭＳ Ｐゴシック" charset="0"/>
              </a:rPr>
              <a:t>Stored value of x</a:t>
            </a:r>
          </a:p>
          <a:p>
            <a:pPr marL="560388" lvl="1" indent="-222250" defTabSz="895350" eaLnBrk="1" hangingPunct="1">
              <a:buFont typeface="Wingdings" charset="0"/>
              <a:buNone/>
              <a:tabLst>
                <a:tab pos="1092200" algn="l"/>
              </a:tabLst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%</a:t>
            </a:r>
            <a:r>
              <a:rPr lang="en-US" dirty="0" err="1">
                <a:latin typeface="Courier New" charset="0"/>
                <a:ea typeface="ＭＳ Ｐゴシック" charset="0"/>
              </a:rPr>
              <a:t>eax</a:t>
            </a:r>
            <a:endParaRPr lang="en-US" dirty="0">
              <a:latin typeface="Courier New" charset="0"/>
              <a:ea typeface="ＭＳ Ｐゴシック" charset="0"/>
            </a:endParaRPr>
          </a:p>
          <a:p>
            <a:pPr marL="839788" lvl="2" indent="-165100" defTabSz="895350" eaLnBrk="1" hangingPunct="1">
              <a:tabLst>
                <a:tab pos="1092200" algn="l"/>
              </a:tabLst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Temporary value of</a:t>
            </a:r>
            <a:r>
              <a:rPr lang="en-US" sz="1800" dirty="0">
                <a:latin typeface="Courier New" charset="0"/>
                <a:ea typeface="ＭＳ Ｐゴシック" charset="0"/>
              </a:rPr>
              <a:t> x-1</a:t>
            </a:r>
          </a:p>
          <a:p>
            <a:pPr marL="839788" lvl="2" indent="-165100" defTabSz="895350" eaLnBrk="1" hangingPunct="1">
              <a:tabLst>
                <a:tab pos="1092200" algn="l"/>
              </a:tabLst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Returned value from</a:t>
            </a:r>
            <a:r>
              <a:rPr lang="en-US" sz="1800" dirty="0">
                <a:latin typeface="Courier New" charset="0"/>
                <a:ea typeface="ＭＳ Ｐゴシック" charset="0"/>
              </a:rPr>
              <a:t> </a:t>
            </a:r>
            <a:r>
              <a:rPr lang="en-US" sz="1800" dirty="0" err="1">
                <a:latin typeface="Courier New" charset="0"/>
                <a:ea typeface="ＭＳ Ｐゴシック" charset="0"/>
              </a:rPr>
              <a:t>rfact</a:t>
            </a:r>
            <a:r>
              <a:rPr lang="en-US" sz="1800" dirty="0">
                <a:latin typeface="Courier New" charset="0"/>
                <a:ea typeface="ＭＳ Ｐゴシック" charset="0"/>
              </a:rPr>
              <a:t>(x-1)</a:t>
            </a:r>
          </a:p>
          <a:p>
            <a:pPr marL="839788" lvl="2" indent="-165100" defTabSz="895350" eaLnBrk="1" hangingPunct="1">
              <a:tabLst>
                <a:tab pos="1092200" algn="l"/>
              </a:tabLst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Returned value from this call</a:t>
            </a:r>
            <a:endParaRPr lang="en-US" sz="1800" dirty="0">
              <a:latin typeface="Courier New" charset="0"/>
              <a:ea typeface="ＭＳ Ｐゴシック" charset="0"/>
            </a:endParaRP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3581400" y="990600"/>
            <a:ext cx="5486400" cy="312261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8(%ebp),%ebx	# ebx = x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cmpl $1,%ebx		# Compare x : 1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jle .L78		# If &lt;= goto Term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leal -1(%ebx),%eax	# eax = x-1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FF0000"/>
                </a:solidFill>
                <a:latin typeface="Courier New" charset="0"/>
              </a:rPr>
              <a:t>	pushl %eax		# Push x-1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FF0000"/>
                </a:solidFill>
                <a:latin typeface="Courier New" charset="0"/>
              </a:rPr>
              <a:t>	call rfact		# rfact(x-1)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FF0000"/>
                </a:solidFill>
                <a:latin typeface="Courier New" charset="0"/>
              </a:rPr>
              <a:t>	imull %ebx,%eax		# rval * x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jmp .L79		# Goto done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.L78:	# Term: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$1,%eax		# return val = 1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.L79:	# Done:</a:t>
            </a:r>
          </a:p>
        </p:txBody>
      </p:sp>
      <p:sp>
        <p:nvSpPr>
          <p:cNvPr id="101380" name="Rectangle 5"/>
          <p:cNvSpPr>
            <a:spLocks noChangeArrowheads="1"/>
          </p:cNvSpPr>
          <p:nvPr/>
        </p:nvSpPr>
        <p:spPr bwMode="auto">
          <a:xfrm>
            <a:off x="152400" y="990600"/>
            <a:ext cx="3048000" cy="2298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rfact(int x)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rval;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if (x &lt;= 1)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return 1;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rval =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rfact(x-1)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return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rval * x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447800" y="1905000"/>
            <a:ext cx="2489200" cy="2119313"/>
            <a:chOff x="1447800" y="1905000"/>
            <a:chExt cx="2489200" cy="2119312"/>
          </a:xfrm>
        </p:grpSpPr>
        <p:sp>
          <p:nvSpPr>
            <p:cNvPr id="57350" name="AutoShape 6"/>
            <p:cNvSpPr>
              <a:spLocks/>
            </p:cNvSpPr>
            <p:nvPr/>
          </p:nvSpPr>
          <p:spPr bwMode="auto">
            <a:xfrm>
              <a:off x="3657600" y="1905000"/>
              <a:ext cx="279400" cy="990600"/>
            </a:xfrm>
            <a:prstGeom prst="leftBrace">
              <a:avLst>
                <a:gd name="adj1" fmla="val 16875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n>
                  <a:solidFill>
                    <a:srgbClr val="FF0000"/>
                  </a:solidFill>
                </a:ln>
                <a:solidFill>
                  <a:srgbClr val="FF1A1A"/>
                </a:solidFill>
                <a:latin typeface="Helvetica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101383" name="Text Box 7"/>
            <p:cNvSpPr txBox="1">
              <a:spLocks noChangeArrowheads="1"/>
            </p:cNvSpPr>
            <p:nvPr/>
          </p:nvSpPr>
          <p:spPr bwMode="auto">
            <a:xfrm>
              <a:off x="1447800" y="3657600"/>
              <a:ext cx="1301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1800">
                  <a:solidFill>
                    <a:srgbClr val="FF1A1A"/>
                  </a:solidFill>
                </a:rPr>
                <a:t>Recursion</a:t>
              </a:r>
            </a:p>
          </p:txBody>
        </p:sp>
        <p:sp>
          <p:nvSpPr>
            <p:cNvPr id="8" name="AutoShape 6"/>
            <p:cNvSpPr>
              <a:spLocks/>
            </p:cNvSpPr>
            <p:nvPr/>
          </p:nvSpPr>
          <p:spPr bwMode="auto">
            <a:xfrm flipH="1">
              <a:off x="2895600" y="2362200"/>
              <a:ext cx="304800" cy="609600"/>
            </a:xfrm>
            <a:prstGeom prst="leftBrace">
              <a:avLst>
                <a:gd name="adj1" fmla="val 16875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n>
                  <a:solidFill>
                    <a:srgbClr val="FF0000"/>
                  </a:solidFill>
                </a:ln>
                <a:solidFill>
                  <a:srgbClr val="FF1A1A"/>
                </a:solidFill>
                <a:latin typeface="Helvetica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cxnSp>
          <p:nvCxnSpPr>
            <p:cNvPr id="3" name="Straight Arrow Connector 2"/>
            <p:cNvCxnSpPr>
              <a:stCxn id="8" idx="1"/>
              <a:endCxn id="57350" idx="1"/>
            </p:cNvCxnSpPr>
            <p:nvPr/>
          </p:nvCxnSpPr>
          <p:spPr bwMode="auto">
            <a:xfrm flipV="1">
              <a:off x="3200400" y="2400300"/>
              <a:ext cx="457200" cy="26670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01386" name="Elbow Connector 4"/>
            <p:cNvCxnSpPr>
              <a:cxnSpLocks noChangeShapeType="1"/>
              <a:stCxn id="101383" idx="3"/>
            </p:cNvCxnSpPr>
            <p:nvPr/>
          </p:nvCxnSpPr>
          <p:spPr bwMode="auto">
            <a:xfrm flipV="1">
              <a:off x="2749550" y="2514600"/>
              <a:ext cx="679450" cy="1326356"/>
            </a:xfrm>
            <a:prstGeom prst="bentConnector2">
              <a:avLst/>
            </a:prstGeom>
            <a:noFill/>
            <a:ln w="38100">
              <a:solidFill>
                <a:srgbClr val="FF1A1A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9305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/>
      <p:bldP spid="6144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54"/>
          <p:cNvSpPr>
            <a:spLocks noChangeArrowheads="1"/>
          </p:cNvSpPr>
          <p:nvPr/>
        </p:nvSpPr>
        <p:spPr bwMode="auto">
          <a:xfrm>
            <a:off x="914400" y="39624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765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Rfact Recursion</a:t>
            </a:r>
          </a:p>
        </p:txBody>
      </p:sp>
      <p:sp>
        <p:nvSpPr>
          <p:cNvPr id="70660" name="Rectangle 6"/>
          <p:cNvSpPr>
            <a:spLocks noChangeArrowheads="1"/>
          </p:cNvSpPr>
          <p:nvPr/>
        </p:nvSpPr>
        <p:spPr bwMode="auto">
          <a:xfrm>
            <a:off x="4038600" y="1371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4038600" y="1752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70662" name="Rectangle 8"/>
          <p:cNvSpPr>
            <a:spLocks noChangeArrowheads="1"/>
          </p:cNvSpPr>
          <p:nvPr/>
        </p:nvSpPr>
        <p:spPr bwMode="auto">
          <a:xfrm>
            <a:off x="4038600" y="2133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70663" name="Line 9"/>
          <p:cNvSpPr>
            <a:spLocks noChangeShapeType="1"/>
          </p:cNvSpPr>
          <p:nvPr/>
        </p:nvSpPr>
        <p:spPr bwMode="auto">
          <a:xfrm flipH="1">
            <a:off x="5105400" y="2286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0664" name="Text Box 10"/>
          <p:cNvSpPr txBox="1">
            <a:spLocks noChangeArrowheads="1"/>
          </p:cNvSpPr>
          <p:nvPr/>
        </p:nvSpPr>
        <p:spPr bwMode="auto">
          <a:xfrm>
            <a:off x="5518150" y="2114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70665" name="Rectangle 11"/>
          <p:cNvSpPr>
            <a:spLocks noChangeArrowheads="1"/>
          </p:cNvSpPr>
          <p:nvPr/>
        </p:nvSpPr>
        <p:spPr bwMode="auto">
          <a:xfrm>
            <a:off x="4038600" y="2514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657600" y="838200"/>
            <a:ext cx="2590800" cy="2481263"/>
            <a:chOff x="2304" y="960"/>
            <a:chExt cx="1632" cy="1563"/>
          </a:xfrm>
        </p:grpSpPr>
        <p:sp>
          <p:nvSpPr>
            <p:cNvPr id="9264" name="Rectangle 4"/>
            <p:cNvSpPr>
              <a:spLocks noChangeArrowheads="1"/>
            </p:cNvSpPr>
            <p:nvPr/>
          </p:nvSpPr>
          <p:spPr bwMode="auto">
            <a:xfrm>
              <a:off x="2304" y="960"/>
              <a:ext cx="1008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228600" algn="l"/>
                  <a:tab pos="2514600" algn="l"/>
                  <a:tab pos="2857500" algn="l"/>
                </a:tabLst>
              </a:pPr>
              <a:r>
                <a:rPr lang="en-US">
                  <a:solidFill>
                    <a:srgbClr val="FF0000"/>
                  </a:solidFill>
                  <a:latin typeface="Courier New" charset="0"/>
                </a:rPr>
                <a:t>pushl %eax</a:t>
              </a:r>
            </a:p>
          </p:txBody>
        </p:sp>
        <p:sp>
          <p:nvSpPr>
            <p:cNvPr id="9265" name="Line 12"/>
            <p:cNvSpPr>
              <a:spLocks noChangeShapeType="1"/>
            </p:cNvSpPr>
            <p:nvPr/>
          </p:nvSpPr>
          <p:spPr bwMode="auto">
            <a:xfrm flipH="1">
              <a:off x="3216" y="240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266" name="Text Box 13"/>
            <p:cNvSpPr txBox="1">
              <a:spLocks noChangeArrowheads="1"/>
            </p:cNvSpPr>
            <p:nvPr/>
          </p:nvSpPr>
          <p:spPr bwMode="auto">
            <a:xfrm>
              <a:off x="3476" y="2292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9267" name="Rectangle 14"/>
            <p:cNvSpPr>
              <a:spLocks noChangeArrowheads="1"/>
            </p:cNvSpPr>
            <p:nvPr/>
          </p:nvSpPr>
          <p:spPr bwMode="auto">
            <a:xfrm>
              <a:off x="2544" y="2256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x-1</a:t>
              </a:r>
            </a:p>
          </p:txBody>
        </p:sp>
      </p:grpSp>
      <p:sp>
        <p:nvSpPr>
          <p:cNvPr id="70667" name="Line 15"/>
          <p:cNvSpPr>
            <a:spLocks noChangeShapeType="1"/>
          </p:cNvSpPr>
          <p:nvPr/>
        </p:nvSpPr>
        <p:spPr bwMode="auto">
          <a:xfrm>
            <a:off x="3657600" y="21336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0668" name="Rectangle 16"/>
          <p:cNvSpPr>
            <a:spLocks noChangeArrowheads="1"/>
          </p:cNvSpPr>
          <p:nvPr/>
        </p:nvSpPr>
        <p:spPr bwMode="auto">
          <a:xfrm>
            <a:off x="4038600" y="39624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x-1</a:t>
            </a:r>
          </a:p>
        </p:txBody>
      </p:sp>
      <p:sp>
        <p:nvSpPr>
          <p:cNvPr id="70669" name="Rectangle 17"/>
          <p:cNvSpPr>
            <a:spLocks noChangeArrowheads="1"/>
          </p:cNvSpPr>
          <p:nvPr/>
        </p:nvSpPr>
        <p:spPr bwMode="auto">
          <a:xfrm>
            <a:off x="3352800" y="39624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%eax</a:t>
            </a:r>
          </a:p>
        </p:txBody>
      </p:sp>
      <p:sp>
        <p:nvSpPr>
          <p:cNvPr id="70670" name="Rectangle 18"/>
          <p:cNvSpPr>
            <a:spLocks noChangeArrowheads="1"/>
          </p:cNvSpPr>
          <p:nvPr/>
        </p:nvSpPr>
        <p:spPr bwMode="auto">
          <a:xfrm>
            <a:off x="4038600" y="43434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70671" name="Rectangle 19"/>
          <p:cNvSpPr>
            <a:spLocks noChangeArrowheads="1"/>
          </p:cNvSpPr>
          <p:nvPr/>
        </p:nvSpPr>
        <p:spPr bwMode="auto">
          <a:xfrm>
            <a:off x="3352800" y="43434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9231" name="Rectangle 21"/>
          <p:cNvSpPr>
            <a:spLocks noChangeArrowheads="1"/>
          </p:cNvSpPr>
          <p:nvPr/>
        </p:nvSpPr>
        <p:spPr bwMode="auto">
          <a:xfrm>
            <a:off x="914400" y="1371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9232" name="Rectangle 22"/>
          <p:cNvSpPr>
            <a:spLocks noChangeArrowheads="1"/>
          </p:cNvSpPr>
          <p:nvPr/>
        </p:nvSpPr>
        <p:spPr bwMode="auto">
          <a:xfrm>
            <a:off x="914400" y="1752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9233" name="Rectangle 23"/>
          <p:cNvSpPr>
            <a:spLocks noChangeArrowheads="1"/>
          </p:cNvSpPr>
          <p:nvPr/>
        </p:nvSpPr>
        <p:spPr bwMode="auto">
          <a:xfrm>
            <a:off x="914400" y="2133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9234" name="Line 24"/>
          <p:cNvSpPr>
            <a:spLocks noChangeShapeType="1"/>
          </p:cNvSpPr>
          <p:nvPr/>
        </p:nvSpPr>
        <p:spPr bwMode="auto">
          <a:xfrm flipH="1">
            <a:off x="1981200" y="2286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35" name="Text Box 25"/>
          <p:cNvSpPr txBox="1">
            <a:spLocks noChangeArrowheads="1"/>
          </p:cNvSpPr>
          <p:nvPr/>
        </p:nvSpPr>
        <p:spPr bwMode="auto">
          <a:xfrm>
            <a:off x="2454275" y="2128838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9236" name="Rectangle 26"/>
          <p:cNvSpPr>
            <a:spLocks noChangeArrowheads="1"/>
          </p:cNvSpPr>
          <p:nvPr/>
        </p:nvSpPr>
        <p:spPr bwMode="auto">
          <a:xfrm>
            <a:off x="914400" y="2514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9237" name="Line 27"/>
          <p:cNvSpPr>
            <a:spLocks noChangeShapeType="1"/>
          </p:cNvSpPr>
          <p:nvPr/>
        </p:nvSpPr>
        <p:spPr bwMode="auto">
          <a:xfrm flipH="1">
            <a:off x="1997075" y="2686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38" name="Text Box 28"/>
          <p:cNvSpPr txBox="1">
            <a:spLocks noChangeArrowheads="1"/>
          </p:cNvSpPr>
          <p:nvPr/>
        </p:nvSpPr>
        <p:spPr bwMode="auto">
          <a:xfrm>
            <a:off x="2470150" y="2528888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9239" name="Line 29"/>
          <p:cNvSpPr>
            <a:spLocks noChangeShapeType="1"/>
          </p:cNvSpPr>
          <p:nvPr/>
        </p:nvSpPr>
        <p:spPr bwMode="auto">
          <a:xfrm>
            <a:off x="533400" y="21336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40" name="Rectangle 31"/>
          <p:cNvSpPr>
            <a:spLocks noChangeArrowheads="1"/>
          </p:cNvSpPr>
          <p:nvPr/>
        </p:nvSpPr>
        <p:spPr bwMode="auto">
          <a:xfrm>
            <a:off x="228600" y="39624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%eax</a:t>
            </a:r>
          </a:p>
        </p:txBody>
      </p:sp>
      <p:sp>
        <p:nvSpPr>
          <p:cNvPr id="9241" name="Rectangle 32"/>
          <p:cNvSpPr>
            <a:spLocks noChangeArrowheads="1"/>
          </p:cNvSpPr>
          <p:nvPr/>
        </p:nvSpPr>
        <p:spPr bwMode="auto">
          <a:xfrm>
            <a:off x="914400" y="43434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9242" name="Rectangle 33"/>
          <p:cNvSpPr>
            <a:spLocks noChangeArrowheads="1"/>
          </p:cNvSpPr>
          <p:nvPr/>
        </p:nvSpPr>
        <p:spPr bwMode="auto">
          <a:xfrm>
            <a:off x="228600" y="43434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52400" y="838200"/>
            <a:ext cx="2667000" cy="3505200"/>
            <a:chOff x="96" y="528"/>
            <a:chExt cx="1680" cy="2208"/>
          </a:xfrm>
        </p:grpSpPr>
        <p:sp>
          <p:nvSpPr>
            <p:cNvPr id="9262" name="Rectangle 30"/>
            <p:cNvSpPr>
              <a:spLocks noChangeArrowheads="1"/>
            </p:cNvSpPr>
            <p:nvPr/>
          </p:nvSpPr>
          <p:spPr bwMode="auto">
            <a:xfrm>
              <a:off x="576" y="2496"/>
              <a:ext cx="672" cy="240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x-1</a:t>
              </a:r>
            </a:p>
          </p:txBody>
        </p:sp>
        <p:sp>
          <p:nvSpPr>
            <p:cNvPr id="9263" name="Rectangle 34"/>
            <p:cNvSpPr>
              <a:spLocks noChangeArrowheads="1"/>
            </p:cNvSpPr>
            <p:nvPr/>
          </p:nvSpPr>
          <p:spPr bwMode="auto">
            <a:xfrm>
              <a:off x="96" y="528"/>
              <a:ext cx="1680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228600" algn="l"/>
                  <a:tab pos="2514600" algn="l"/>
                  <a:tab pos="2857500" algn="l"/>
                </a:tabLst>
              </a:pPr>
              <a:r>
                <a:rPr lang="en-US">
                  <a:solidFill>
                    <a:srgbClr val="FF0000"/>
                  </a:solidFill>
                  <a:latin typeface="Courier New" charset="0"/>
                </a:rPr>
                <a:t>leal -1(%ebx),%eax</a:t>
              </a:r>
            </a:p>
          </p:txBody>
        </p:sp>
      </p:grpSp>
      <p:sp>
        <p:nvSpPr>
          <p:cNvPr id="70685" name="Rectangle 37"/>
          <p:cNvSpPr>
            <a:spLocks noChangeArrowheads="1"/>
          </p:cNvSpPr>
          <p:nvPr/>
        </p:nvSpPr>
        <p:spPr bwMode="auto">
          <a:xfrm>
            <a:off x="6781800" y="1371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70686" name="Rectangle 38"/>
          <p:cNvSpPr>
            <a:spLocks noChangeArrowheads="1"/>
          </p:cNvSpPr>
          <p:nvPr/>
        </p:nvSpPr>
        <p:spPr bwMode="auto">
          <a:xfrm>
            <a:off x="6781800" y="1752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70687" name="Rectangle 39"/>
          <p:cNvSpPr>
            <a:spLocks noChangeArrowheads="1"/>
          </p:cNvSpPr>
          <p:nvPr/>
        </p:nvSpPr>
        <p:spPr bwMode="auto">
          <a:xfrm>
            <a:off x="6781800" y="2133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70688" name="Line 40"/>
          <p:cNvSpPr>
            <a:spLocks noChangeShapeType="1"/>
          </p:cNvSpPr>
          <p:nvPr/>
        </p:nvSpPr>
        <p:spPr bwMode="auto">
          <a:xfrm flipH="1">
            <a:off x="7848600" y="2286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0689" name="Text Box 41"/>
          <p:cNvSpPr txBox="1">
            <a:spLocks noChangeArrowheads="1"/>
          </p:cNvSpPr>
          <p:nvPr/>
        </p:nvSpPr>
        <p:spPr bwMode="auto">
          <a:xfrm>
            <a:off x="8261350" y="2114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70690" name="Rectangle 42"/>
          <p:cNvSpPr>
            <a:spLocks noChangeArrowheads="1"/>
          </p:cNvSpPr>
          <p:nvPr/>
        </p:nvSpPr>
        <p:spPr bwMode="auto">
          <a:xfrm>
            <a:off x="6781800" y="2514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70691" name="Rectangle 45"/>
          <p:cNvSpPr>
            <a:spLocks noChangeArrowheads="1"/>
          </p:cNvSpPr>
          <p:nvPr/>
        </p:nvSpPr>
        <p:spPr bwMode="auto">
          <a:xfrm>
            <a:off x="6781800" y="2895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x-1</a:t>
            </a:r>
          </a:p>
        </p:txBody>
      </p:sp>
      <p:sp>
        <p:nvSpPr>
          <p:cNvPr id="70692" name="Line 47"/>
          <p:cNvSpPr>
            <a:spLocks noChangeShapeType="1"/>
          </p:cNvSpPr>
          <p:nvPr/>
        </p:nvSpPr>
        <p:spPr bwMode="auto">
          <a:xfrm>
            <a:off x="6477000" y="21336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0693" name="Rectangle 49"/>
          <p:cNvSpPr>
            <a:spLocks noChangeArrowheads="1"/>
          </p:cNvSpPr>
          <p:nvPr/>
        </p:nvSpPr>
        <p:spPr bwMode="auto">
          <a:xfrm>
            <a:off x="6781800" y="39624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x-1</a:t>
            </a:r>
          </a:p>
        </p:txBody>
      </p:sp>
      <p:sp>
        <p:nvSpPr>
          <p:cNvPr id="70694" name="Rectangle 50"/>
          <p:cNvSpPr>
            <a:spLocks noChangeArrowheads="1"/>
          </p:cNvSpPr>
          <p:nvPr/>
        </p:nvSpPr>
        <p:spPr bwMode="auto">
          <a:xfrm>
            <a:off x="6096000" y="39624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%eax</a:t>
            </a:r>
          </a:p>
        </p:txBody>
      </p:sp>
      <p:sp>
        <p:nvSpPr>
          <p:cNvPr id="70695" name="Rectangle 51"/>
          <p:cNvSpPr>
            <a:spLocks noChangeArrowheads="1"/>
          </p:cNvSpPr>
          <p:nvPr/>
        </p:nvSpPr>
        <p:spPr bwMode="auto">
          <a:xfrm>
            <a:off x="6781800" y="43434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70696" name="Rectangle 52"/>
          <p:cNvSpPr>
            <a:spLocks noChangeArrowheads="1"/>
          </p:cNvSpPr>
          <p:nvPr/>
        </p:nvSpPr>
        <p:spPr bwMode="auto">
          <a:xfrm>
            <a:off x="6096000" y="43434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6400800" y="838200"/>
            <a:ext cx="2590800" cy="2819400"/>
            <a:chOff x="4032" y="1536"/>
            <a:chExt cx="1632" cy="1776"/>
          </a:xfrm>
        </p:grpSpPr>
        <p:sp>
          <p:nvSpPr>
            <p:cNvPr id="9257" name="Line 43"/>
            <p:cNvSpPr>
              <a:spLocks noChangeShapeType="1"/>
            </p:cNvSpPr>
            <p:nvPr/>
          </p:nvSpPr>
          <p:spPr bwMode="auto">
            <a:xfrm flipH="1">
              <a:off x="4944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258" name="Text Box 44"/>
            <p:cNvSpPr txBox="1">
              <a:spLocks noChangeArrowheads="1"/>
            </p:cNvSpPr>
            <p:nvPr/>
          </p:nvSpPr>
          <p:spPr bwMode="auto">
            <a:xfrm>
              <a:off x="5204" y="306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9259" name="Rectangle 46"/>
            <p:cNvSpPr>
              <a:spLocks noChangeArrowheads="1"/>
            </p:cNvSpPr>
            <p:nvPr/>
          </p:nvSpPr>
          <p:spPr bwMode="auto">
            <a:xfrm>
              <a:off x="4272" y="3072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Rtn adr</a:t>
              </a:r>
            </a:p>
          </p:txBody>
        </p:sp>
        <p:sp>
          <p:nvSpPr>
            <p:cNvPr id="9260" name="Line 48"/>
            <p:cNvSpPr>
              <a:spLocks noChangeShapeType="1"/>
            </p:cNvSpPr>
            <p:nvPr/>
          </p:nvSpPr>
          <p:spPr bwMode="auto">
            <a:xfrm>
              <a:off x="4032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261" name="Rectangle 53"/>
            <p:cNvSpPr>
              <a:spLocks noChangeArrowheads="1"/>
            </p:cNvSpPr>
            <p:nvPr/>
          </p:nvSpPr>
          <p:spPr bwMode="auto">
            <a:xfrm>
              <a:off x="4080" y="1536"/>
              <a:ext cx="1056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228600" algn="l"/>
                  <a:tab pos="2514600" algn="l"/>
                  <a:tab pos="2857500" algn="l"/>
                </a:tabLst>
              </a:pPr>
              <a:r>
                <a:rPr lang="en-US">
                  <a:solidFill>
                    <a:srgbClr val="FF0000"/>
                  </a:solidFill>
                  <a:latin typeface="Courier New" charset="0"/>
                </a:rPr>
                <a:t>call rfact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627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/>
      <p:bldP spid="70661" grpId="0" animBg="1"/>
      <p:bldP spid="70662" grpId="0" animBg="1"/>
      <p:bldP spid="70663" grpId="0" animBg="1"/>
      <p:bldP spid="70664" grpId="0"/>
      <p:bldP spid="70665" grpId="0" animBg="1"/>
      <p:bldP spid="70667" grpId="0" animBg="1"/>
      <p:bldP spid="70668" grpId="0" animBg="1"/>
      <p:bldP spid="70669" grpId="0" animBg="1"/>
      <p:bldP spid="70670" grpId="0" animBg="1"/>
      <p:bldP spid="70671" grpId="0" animBg="1"/>
      <p:bldP spid="70685" grpId="0" animBg="1"/>
      <p:bldP spid="70686" grpId="0" animBg="1"/>
      <p:bldP spid="70687" grpId="0" animBg="1"/>
      <p:bldP spid="70688" grpId="0" animBg="1"/>
      <p:bldP spid="70689" grpId="0"/>
      <p:bldP spid="70690" grpId="0" animBg="1"/>
      <p:bldP spid="70691" grpId="0" animBg="1"/>
      <p:bldP spid="70692" grpId="0" animBg="1"/>
      <p:bldP spid="70693" grpId="0" animBg="1"/>
      <p:bldP spid="70694" grpId="0" animBg="1"/>
      <p:bldP spid="70695" grpId="0" animBg="1"/>
      <p:bldP spid="7069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5156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Rfact Result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800600" y="2057400"/>
            <a:ext cx="2895600" cy="3352800"/>
            <a:chOff x="4800600" y="2057400"/>
            <a:chExt cx="2895600" cy="3352800"/>
          </a:xfrm>
        </p:grpSpPr>
        <p:sp>
          <p:nvSpPr>
            <p:cNvPr id="10262" name="Rectangle 39"/>
            <p:cNvSpPr>
              <a:spLocks noChangeArrowheads="1"/>
            </p:cNvSpPr>
            <p:nvPr/>
          </p:nvSpPr>
          <p:spPr bwMode="auto">
            <a:xfrm>
              <a:off x="5486400" y="4648200"/>
              <a:ext cx="1066800" cy="3810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(x-1)!</a:t>
              </a:r>
            </a:p>
          </p:txBody>
        </p:sp>
        <p:sp>
          <p:nvSpPr>
            <p:cNvPr id="10263" name="Rectangle 6"/>
            <p:cNvSpPr>
              <a:spLocks noChangeArrowheads="1"/>
            </p:cNvSpPr>
            <p:nvPr/>
          </p:nvSpPr>
          <p:spPr bwMode="auto">
            <a:xfrm>
              <a:off x="5486400" y="2057400"/>
              <a:ext cx="1066800" cy="3810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</a:t>
              </a:r>
            </a:p>
          </p:txBody>
        </p:sp>
        <p:sp>
          <p:nvSpPr>
            <p:cNvPr id="10264" name="Rectangle 7"/>
            <p:cNvSpPr>
              <a:spLocks noChangeArrowheads="1"/>
            </p:cNvSpPr>
            <p:nvPr/>
          </p:nvSpPr>
          <p:spPr bwMode="auto">
            <a:xfrm>
              <a:off x="5486400" y="2438400"/>
              <a:ext cx="1066800" cy="3810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Rtn adr</a:t>
              </a:r>
            </a:p>
          </p:txBody>
        </p:sp>
        <p:sp>
          <p:nvSpPr>
            <p:cNvPr id="10265" name="Rectangle 8"/>
            <p:cNvSpPr>
              <a:spLocks noChangeArrowheads="1"/>
            </p:cNvSpPr>
            <p:nvPr/>
          </p:nvSpPr>
          <p:spPr bwMode="auto">
            <a:xfrm>
              <a:off x="5486400" y="2819400"/>
              <a:ext cx="1066800" cy="3810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Old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%ebp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266" name="Line 9"/>
            <p:cNvSpPr>
              <a:spLocks noChangeShapeType="1"/>
            </p:cNvSpPr>
            <p:nvPr/>
          </p:nvSpPr>
          <p:spPr bwMode="auto">
            <a:xfrm flipH="1">
              <a:off x="6553200" y="297180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267" name="Text Box 10"/>
            <p:cNvSpPr txBox="1">
              <a:spLocks noChangeArrowheads="1"/>
            </p:cNvSpPr>
            <p:nvPr/>
          </p:nvSpPr>
          <p:spPr bwMode="auto">
            <a:xfrm>
              <a:off x="6965950" y="2800350"/>
              <a:ext cx="730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%ebp</a:t>
              </a:r>
            </a:p>
          </p:txBody>
        </p:sp>
        <p:sp>
          <p:nvSpPr>
            <p:cNvPr id="10268" name="Rectangle 11"/>
            <p:cNvSpPr>
              <a:spLocks noChangeArrowheads="1"/>
            </p:cNvSpPr>
            <p:nvPr/>
          </p:nvSpPr>
          <p:spPr bwMode="auto">
            <a:xfrm>
              <a:off x="5486400" y="3200400"/>
              <a:ext cx="1066800" cy="3810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Old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  <p:sp>
          <p:nvSpPr>
            <p:cNvPr id="10269" name="Line 12"/>
            <p:cNvSpPr>
              <a:spLocks noChangeShapeType="1"/>
            </p:cNvSpPr>
            <p:nvPr/>
          </p:nvSpPr>
          <p:spPr bwMode="auto">
            <a:xfrm flipH="1">
              <a:off x="6553200" y="381000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270" name="Text Box 13"/>
            <p:cNvSpPr txBox="1">
              <a:spLocks noChangeArrowheads="1"/>
            </p:cNvSpPr>
            <p:nvPr/>
          </p:nvSpPr>
          <p:spPr bwMode="auto">
            <a:xfrm>
              <a:off x="6965950" y="3638550"/>
              <a:ext cx="730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10271" name="Rectangle 14"/>
            <p:cNvSpPr>
              <a:spLocks noChangeArrowheads="1"/>
            </p:cNvSpPr>
            <p:nvPr/>
          </p:nvSpPr>
          <p:spPr bwMode="auto">
            <a:xfrm>
              <a:off x="5486400" y="3581400"/>
              <a:ext cx="1066800" cy="3810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x-1</a:t>
              </a:r>
            </a:p>
          </p:txBody>
        </p:sp>
        <p:sp>
          <p:nvSpPr>
            <p:cNvPr id="10272" name="Line 15"/>
            <p:cNvSpPr>
              <a:spLocks noChangeShapeType="1"/>
            </p:cNvSpPr>
            <p:nvPr/>
          </p:nvSpPr>
          <p:spPr bwMode="auto">
            <a:xfrm>
              <a:off x="5105400" y="28194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273" name="Rectangle 17"/>
            <p:cNvSpPr>
              <a:spLocks noChangeArrowheads="1"/>
            </p:cNvSpPr>
            <p:nvPr/>
          </p:nvSpPr>
          <p:spPr bwMode="auto">
            <a:xfrm>
              <a:off x="4800600" y="4648200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%eax</a:t>
              </a:r>
            </a:p>
          </p:txBody>
        </p:sp>
        <p:sp>
          <p:nvSpPr>
            <p:cNvPr id="10274" name="Rectangle 18"/>
            <p:cNvSpPr>
              <a:spLocks noChangeArrowheads="1"/>
            </p:cNvSpPr>
            <p:nvPr/>
          </p:nvSpPr>
          <p:spPr bwMode="auto">
            <a:xfrm>
              <a:off x="5486400" y="5029200"/>
              <a:ext cx="1066800" cy="3810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</a:t>
              </a:r>
            </a:p>
          </p:txBody>
        </p:sp>
        <p:sp>
          <p:nvSpPr>
            <p:cNvPr id="10275" name="Rectangle 19"/>
            <p:cNvSpPr>
              <a:spLocks noChangeArrowheads="1"/>
            </p:cNvSpPr>
            <p:nvPr/>
          </p:nvSpPr>
          <p:spPr bwMode="auto">
            <a:xfrm>
              <a:off x="4800600" y="5029200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</p:grpSp>
      <p:sp>
        <p:nvSpPr>
          <p:cNvPr id="10243" name="Rectangle 22"/>
          <p:cNvSpPr>
            <a:spLocks noChangeArrowheads="1"/>
          </p:cNvSpPr>
          <p:nvPr/>
        </p:nvSpPr>
        <p:spPr bwMode="auto">
          <a:xfrm>
            <a:off x="1371600" y="20574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10244" name="Rectangle 23"/>
          <p:cNvSpPr>
            <a:spLocks noChangeArrowheads="1"/>
          </p:cNvSpPr>
          <p:nvPr/>
        </p:nvSpPr>
        <p:spPr bwMode="auto">
          <a:xfrm>
            <a:off x="1371600" y="24384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10245" name="Rectangle 24"/>
          <p:cNvSpPr>
            <a:spLocks noChangeArrowheads="1"/>
          </p:cNvSpPr>
          <p:nvPr/>
        </p:nvSpPr>
        <p:spPr bwMode="auto">
          <a:xfrm>
            <a:off x="1371600" y="28194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10246" name="Line 25"/>
          <p:cNvSpPr>
            <a:spLocks noChangeShapeType="1"/>
          </p:cNvSpPr>
          <p:nvPr/>
        </p:nvSpPr>
        <p:spPr bwMode="auto">
          <a:xfrm flipH="1">
            <a:off x="2438400" y="2971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10247" name="Text Box 26"/>
          <p:cNvSpPr txBox="1">
            <a:spLocks noChangeArrowheads="1"/>
          </p:cNvSpPr>
          <p:nvPr/>
        </p:nvSpPr>
        <p:spPr bwMode="auto">
          <a:xfrm>
            <a:off x="2851150" y="28003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10248" name="Rectangle 27"/>
          <p:cNvSpPr>
            <a:spLocks noChangeArrowheads="1"/>
          </p:cNvSpPr>
          <p:nvPr/>
        </p:nvSpPr>
        <p:spPr bwMode="auto">
          <a:xfrm>
            <a:off x="1371600" y="32004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10249" name="Line 28"/>
          <p:cNvSpPr>
            <a:spLocks noChangeShapeType="1"/>
          </p:cNvSpPr>
          <p:nvPr/>
        </p:nvSpPr>
        <p:spPr bwMode="auto">
          <a:xfrm flipH="1">
            <a:off x="2438400" y="3810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10250" name="Text Box 29"/>
          <p:cNvSpPr txBox="1">
            <a:spLocks noChangeArrowheads="1"/>
          </p:cNvSpPr>
          <p:nvPr/>
        </p:nvSpPr>
        <p:spPr bwMode="auto">
          <a:xfrm>
            <a:off x="2851150" y="3638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10251" name="Rectangle 30"/>
          <p:cNvSpPr>
            <a:spLocks noChangeArrowheads="1"/>
          </p:cNvSpPr>
          <p:nvPr/>
        </p:nvSpPr>
        <p:spPr bwMode="auto">
          <a:xfrm>
            <a:off x="1371600" y="35814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x-1</a:t>
            </a:r>
          </a:p>
        </p:txBody>
      </p:sp>
      <p:sp>
        <p:nvSpPr>
          <p:cNvPr id="10252" name="Line 31"/>
          <p:cNvSpPr>
            <a:spLocks noChangeShapeType="1"/>
          </p:cNvSpPr>
          <p:nvPr/>
        </p:nvSpPr>
        <p:spPr bwMode="auto">
          <a:xfrm>
            <a:off x="990600" y="28194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10253" name="Rectangle 32"/>
          <p:cNvSpPr>
            <a:spLocks noChangeArrowheads="1"/>
          </p:cNvSpPr>
          <p:nvPr/>
        </p:nvSpPr>
        <p:spPr bwMode="auto">
          <a:xfrm>
            <a:off x="1371600" y="46482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(x-1)!</a:t>
            </a:r>
          </a:p>
        </p:txBody>
      </p:sp>
      <p:sp>
        <p:nvSpPr>
          <p:cNvPr id="10254" name="Rectangle 33"/>
          <p:cNvSpPr>
            <a:spLocks noChangeArrowheads="1"/>
          </p:cNvSpPr>
          <p:nvPr/>
        </p:nvSpPr>
        <p:spPr bwMode="auto">
          <a:xfrm>
            <a:off x="685800" y="46482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%eax</a:t>
            </a:r>
          </a:p>
        </p:txBody>
      </p:sp>
      <p:sp>
        <p:nvSpPr>
          <p:cNvPr id="10255" name="Rectangle 34"/>
          <p:cNvSpPr>
            <a:spLocks noChangeArrowheads="1"/>
          </p:cNvSpPr>
          <p:nvPr/>
        </p:nvSpPr>
        <p:spPr bwMode="auto">
          <a:xfrm>
            <a:off x="1371600" y="50292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10256" name="Rectangle 35"/>
          <p:cNvSpPr>
            <a:spLocks noChangeArrowheads="1"/>
          </p:cNvSpPr>
          <p:nvPr/>
        </p:nvSpPr>
        <p:spPr bwMode="auto">
          <a:xfrm>
            <a:off x="685800" y="50292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10257" name="Rectangle 36"/>
          <p:cNvSpPr>
            <a:spLocks noChangeArrowheads="1"/>
          </p:cNvSpPr>
          <p:nvPr/>
        </p:nvSpPr>
        <p:spPr bwMode="auto">
          <a:xfrm>
            <a:off x="838200" y="1524000"/>
            <a:ext cx="21336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</a:rPr>
              <a:t>Return from Call</a:t>
            </a:r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1371600" y="46482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(x-1)!</a:t>
            </a:r>
          </a:p>
        </p:txBody>
      </p:sp>
      <p:sp>
        <p:nvSpPr>
          <p:cNvPr id="10259" name="Text Box 41"/>
          <p:cNvSpPr txBox="1">
            <a:spLocks noChangeArrowheads="1"/>
          </p:cNvSpPr>
          <p:nvPr/>
        </p:nvSpPr>
        <p:spPr bwMode="auto">
          <a:xfrm>
            <a:off x="685800" y="5562600"/>
            <a:ext cx="30480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Convince yourself that 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rfact(x-1)</a:t>
            </a:r>
            <a:r>
              <a:rPr lang="en-US" sz="1800">
                <a:solidFill>
                  <a:srgbClr val="000066"/>
                </a:solidFill>
              </a:rPr>
              <a:t> returns 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(x-1)!</a:t>
            </a:r>
            <a:r>
              <a:rPr lang="en-US" sz="1800">
                <a:solidFill>
                  <a:srgbClr val="000066"/>
                </a:solidFill>
              </a:rPr>
              <a:t> in register 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%eax</a:t>
            </a:r>
          </a:p>
        </p:txBody>
      </p:sp>
      <p:sp>
        <p:nvSpPr>
          <p:cNvPr id="63522" name="Rectangle 4"/>
          <p:cNvSpPr>
            <a:spLocks noChangeArrowheads="1"/>
          </p:cNvSpPr>
          <p:nvPr/>
        </p:nvSpPr>
        <p:spPr bwMode="auto">
          <a:xfrm>
            <a:off x="4953000" y="1524000"/>
            <a:ext cx="2362200" cy="376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FF0000"/>
                </a:solidFill>
                <a:latin typeface="Courier New" charset="0"/>
              </a:rPr>
              <a:t>imull %ebx,%eax</a:t>
            </a:r>
          </a:p>
        </p:txBody>
      </p:sp>
      <p:sp>
        <p:nvSpPr>
          <p:cNvPr id="63523" name="Rectangle 16"/>
          <p:cNvSpPr>
            <a:spLocks noChangeArrowheads="1"/>
          </p:cNvSpPr>
          <p:nvPr/>
        </p:nvSpPr>
        <p:spPr bwMode="auto">
          <a:xfrm>
            <a:off x="5486400" y="4648200"/>
            <a:ext cx="1066800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x!</a:t>
            </a:r>
          </a:p>
        </p:txBody>
      </p:sp>
    </p:spTree>
    <p:extLst>
      <p:ext uri="{BB962C8B-B14F-4D97-AF65-F5344CB8AC3E}">
        <p14:creationId xmlns:p14="http://schemas.microsoft.com/office/powerpoint/2010/main" val="230959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2" grpId="0" animBg="1"/>
      <p:bldP spid="635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5613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Rfact Completion</a:t>
            </a:r>
          </a:p>
        </p:txBody>
      </p:sp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5410200" y="3048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000066"/>
                </a:solidFill>
                <a:latin typeface="Courier New" charset="0"/>
              </a:rPr>
              <a:t>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685800" y="2895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6858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685800" y="3657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 flipH="1">
            <a:off x="1752600" y="3810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2133600" y="3638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152400" y="3657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0 </a:t>
            </a:r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152400" y="3276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4 </a:t>
            </a: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152400" y="2895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8 </a:t>
            </a: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685800" y="4038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 flipH="1">
            <a:off x="1768475" y="4591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149475" y="4419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11278" name="Text Box 15"/>
          <p:cNvSpPr txBox="1">
            <a:spLocks noChangeArrowheads="1"/>
          </p:cNvSpPr>
          <p:nvPr/>
        </p:nvSpPr>
        <p:spPr bwMode="auto">
          <a:xfrm>
            <a:off x="152400" y="4038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-4 </a:t>
            </a:r>
          </a:p>
        </p:txBody>
      </p:sp>
      <p:sp>
        <p:nvSpPr>
          <p:cNvPr id="11279" name="Rectangle 25"/>
          <p:cNvSpPr>
            <a:spLocks noChangeArrowheads="1"/>
          </p:cNvSpPr>
          <p:nvPr/>
        </p:nvSpPr>
        <p:spPr bwMode="auto">
          <a:xfrm>
            <a:off x="685800" y="51816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x!</a:t>
            </a:r>
          </a:p>
        </p:txBody>
      </p:sp>
      <p:sp>
        <p:nvSpPr>
          <p:cNvPr id="11280" name="Rectangle 26"/>
          <p:cNvSpPr>
            <a:spLocks noChangeArrowheads="1"/>
          </p:cNvSpPr>
          <p:nvPr/>
        </p:nvSpPr>
        <p:spPr bwMode="auto">
          <a:xfrm>
            <a:off x="0" y="51816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%eax</a:t>
            </a:r>
          </a:p>
        </p:txBody>
      </p:sp>
      <p:sp>
        <p:nvSpPr>
          <p:cNvPr id="11281" name="Rectangle 27"/>
          <p:cNvSpPr>
            <a:spLocks noChangeArrowheads="1"/>
          </p:cNvSpPr>
          <p:nvPr/>
        </p:nvSpPr>
        <p:spPr bwMode="auto">
          <a:xfrm>
            <a:off x="685800" y="55626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11282" name="Rectangle 28"/>
          <p:cNvSpPr>
            <a:spLocks noChangeArrowheads="1"/>
          </p:cNvSpPr>
          <p:nvPr/>
        </p:nvSpPr>
        <p:spPr bwMode="auto">
          <a:xfrm>
            <a:off x="0" y="55626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11283" name="Rectangle 29"/>
          <p:cNvSpPr>
            <a:spLocks noChangeArrowheads="1"/>
          </p:cNvSpPr>
          <p:nvPr/>
        </p:nvSpPr>
        <p:spPr bwMode="auto">
          <a:xfrm>
            <a:off x="685800" y="4419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x-1</a:t>
            </a:r>
          </a:p>
        </p:txBody>
      </p:sp>
      <p:sp>
        <p:nvSpPr>
          <p:cNvPr id="11284" name="Text Box 30"/>
          <p:cNvSpPr txBox="1">
            <a:spLocks noChangeArrowheads="1"/>
          </p:cNvSpPr>
          <p:nvPr/>
        </p:nvSpPr>
        <p:spPr bwMode="auto">
          <a:xfrm>
            <a:off x="152400" y="4419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-8 </a:t>
            </a:r>
          </a:p>
        </p:txBody>
      </p:sp>
      <p:sp>
        <p:nvSpPr>
          <p:cNvPr id="11285" name="Rectangle 31"/>
          <p:cNvSpPr>
            <a:spLocks noChangeArrowheads="1"/>
          </p:cNvSpPr>
          <p:nvPr/>
        </p:nvSpPr>
        <p:spPr bwMode="auto">
          <a:xfrm>
            <a:off x="685800" y="2133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pre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11286" name="Rectangle 32"/>
          <p:cNvSpPr>
            <a:spLocks noChangeArrowheads="1"/>
          </p:cNvSpPr>
          <p:nvPr/>
        </p:nvSpPr>
        <p:spPr bwMode="auto">
          <a:xfrm>
            <a:off x="685800" y="2514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pre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11287" name="Freeform 35"/>
          <p:cNvSpPr>
            <a:spLocks/>
          </p:cNvSpPr>
          <p:nvPr/>
        </p:nvSpPr>
        <p:spPr bwMode="auto">
          <a:xfrm>
            <a:off x="1600200" y="2286000"/>
            <a:ext cx="1003300" cy="1447800"/>
          </a:xfrm>
          <a:custGeom>
            <a:avLst/>
            <a:gdLst>
              <a:gd name="T0" fmla="*/ 0 w 632"/>
              <a:gd name="T1" fmla="*/ 2147483647 h 1584"/>
              <a:gd name="T2" fmla="*/ 2147483647 w 632"/>
              <a:gd name="T3" fmla="*/ 2147483647 h 1584"/>
              <a:gd name="T4" fmla="*/ 2147483647 w 632"/>
              <a:gd name="T5" fmla="*/ 2147483647 h 1584"/>
              <a:gd name="T6" fmla="*/ 2147483647 w 632"/>
              <a:gd name="T7" fmla="*/ 2147483647 h 1584"/>
              <a:gd name="T8" fmla="*/ 2147483647 w 632"/>
              <a:gd name="T9" fmla="*/ 2147483647 h 1584"/>
              <a:gd name="T10" fmla="*/ 2147483647 w 632"/>
              <a:gd name="T11" fmla="*/ 2147483647 h 1584"/>
              <a:gd name="T12" fmla="*/ 2147483647 w 632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2"/>
              <a:gd name="T22" fmla="*/ 0 h 1584"/>
              <a:gd name="T23" fmla="*/ 632 w 632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55012" name="Rectangle 36"/>
          <p:cNvSpPr>
            <a:spLocks noChangeArrowheads="1"/>
          </p:cNvSpPr>
          <p:nvPr/>
        </p:nvSpPr>
        <p:spPr bwMode="auto">
          <a:xfrm>
            <a:off x="5410200" y="3048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000066"/>
                </a:solidFill>
                <a:latin typeface="Courier New" charset="0"/>
              </a:rPr>
              <a:t>movl %ebp,%esp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971800" y="2133600"/>
            <a:ext cx="2879725" cy="3810000"/>
            <a:chOff x="1872" y="1344"/>
            <a:chExt cx="1814" cy="2400"/>
          </a:xfrm>
        </p:grpSpPr>
        <p:sp>
          <p:nvSpPr>
            <p:cNvPr id="11305" name="Rectangle 60"/>
            <p:cNvSpPr>
              <a:spLocks noChangeArrowheads="1"/>
            </p:cNvSpPr>
            <p:nvPr/>
          </p:nvSpPr>
          <p:spPr bwMode="auto">
            <a:xfrm>
              <a:off x="2304" y="182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</a:t>
              </a:r>
            </a:p>
          </p:txBody>
        </p:sp>
        <p:sp>
          <p:nvSpPr>
            <p:cNvPr id="11306" name="Rectangle 61"/>
            <p:cNvSpPr>
              <a:spLocks noChangeArrowheads="1"/>
            </p:cNvSpPr>
            <p:nvPr/>
          </p:nvSpPr>
          <p:spPr bwMode="auto">
            <a:xfrm>
              <a:off x="2304" y="206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Rtn adr</a:t>
              </a:r>
            </a:p>
          </p:txBody>
        </p:sp>
        <p:sp>
          <p:nvSpPr>
            <p:cNvPr id="11307" name="Rectangle 62"/>
            <p:cNvSpPr>
              <a:spLocks noChangeArrowheads="1"/>
            </p:cNvSpPr>
            <p:nvPr/>
          </p:nvSpPr>
          <p:spPr bwMode="auto">
            <a:xfrm>
              <a:off x="2304" y="2304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Old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%ebp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1308" name="Line 63"/>
            <p:cNvSpPr>
              <a:spLocks noChangeShapeType="1"/>
            </p:cNvSpPr>
            <p:nvPr/>
          </p:nvSpPr>
          <p:spPr bwMode="auto">
            <a:xfrm flipH="1">
              <a:off x="2976" y="240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1309" name="Text Box 64"/>
            <p:cNvSpPr txBox="1">
              <a:spLocks noChangeArrowheads="1"/>
            </p:cNvSpPr>
            <p:nvPr/>
          </p:nvSpPr>
          <p:spPr bwMode="auto">
            <a:xfrm>
              <a:off x="3216" y="2292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%ebp</a:t>
              </a:r>
            </a:p>
          </p:txBody>
        </p:sp>
        <p:sp>
          <p:nvSpPr>
            <p:cNvPr id="11310" name="Text Box 65"/>
            <p:cNvSpPr txBox="1">
              <a:spLocks noChangeArrowheads="1"/>
            </p:cNvSpPr>
            <p:nvPr/>
          </p:nvSpPr>
          <p:spPr bwMode="auto">
            <a:xfrm>
              <a:off x="1968" y="230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0 </a:t>
              </a:r>
            </a:p>
          </p:txBody>
        </p:sp>
        <p:sp>
          <p:nvSpPr>
            <p:cNvPr id="11311" name="Text Box 66"/>
            <p:cNvSpPr txBox="1">
              <a:spLocks noChangeArrowheads="1"/>
            </p:cNvSpPr>
            <p:nvPr/>
          </p:nvSpPr>
          <p:spPr bwMode="auto">
            <a:xfrm>
              <a:off x="1968" y="206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4 </a:t>
              </a:r>
            </a:p>
          </p:txBody>
        </p:sp>
        <p:sp>
          <p:nvSpPr>
            <p:cNvPr id="11312" name="Text Box 67"/>
            <p:cNvSpPr txBox="1">
              <a:spLocks noChangeArrowheads="1"/>
            </p:cNvSpPr>
            <p:nvPr/>
          </p:nvSpPr>
          <p:spPr bwMode="auto">
            <a:xfrm>
              <a:off x="1968" y="182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8 </a:t>
              </a:r>
            </a:p>
          </p:txBody>
        </p:sp>
        <p:sp>
          <p:nvSpPr>
            <p:cNvPr id="11313" name="Line 69"/>
            <p:cNvSpPr>
              <a:spLocks noChangeShapeType="1"/>
            </p:cNvSpPr>
            <p:nvPr/>
          </p:nvSpPr>
          <p:spPr bwMode="auto">
            <a:xfrm flipH="1" flipV="1">
              <a:off x="2956" y="2496"/>
              <a:ext cx="318" cy="1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1314" name="Text Box 70"/>
            <p:cNvSpPr txBox="1">
              <a:spLocks noChangeArrowheads="1"/>
            </p:cNvSpPr>
            <p:nvPr/>
          </p:nvSpPr>
          <p:spPr bwMode="auto">
            <a:xfrm>
              <a:off x="3226" y="2505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11315" name="Rectangle 72"/>
            <p:cNvSpPr>
              <a:spLocks noChangeArrowheads="1"/>
            </p:cNvSpPr>
            <p:nvPr/>
          </p:nvSpPr>
          <p:spPr bwMode="auto">
            <a:xfrm>
              <a:off x="2304" y="3264"/>
              <a:ext cx="672" cy="24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x!</a:t>
              </a:r>
            </a:p>
          </p:txBody>
        </p:sp>
        <p:sp>
          <p:nvSpPr>
            <p:cNvPr id="11316" name="Rectangle 73"/>
            <p:cNvSpPr>
              <a:spLocks noChangeArrowheads="1"/>
            </p:cNvSpPr>
            <p:nvPr/>
          </p:nvSpPr>
          <p:spPr bwMode="auto">
            <a:xfrm>
              <a:off x="1872" y="3264"/>
              <a:ext cx="38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%eax</a:t>
              </a:r>
            </a:p>
          </p:txBody>
        </p:sp>
        <p:sp>
          <p:nvSpPr>
            <p:cNvPr id="11317" name="Rectangle 74"/>
            <p:cNvSpPr>
              <a:spLocks noChangeArrowheads="1"/>
            </p:cNvSpPr>
            <p:nvPr/>
          </p:nvSpPr>
          <p:spPr bwMode="auto">
            <a:xfrm>
              <a:off x="2304" y="3504"/>
              <a:ext cx="672" cy="24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Old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  <p:sp>
          <p:nvSpPr>
            <p:cNvPr id="11318" name="Rectangle 75"/>
            <p:cNvSpPr>
              <a:spLocks noChangeArrowheads="1"/>
            </p:cNvSpPr>
            <p:nvPr/>
          </p:nvSpPr>
          <p:spPr bwMode="auto">
            <a:xfrm>
              <a:off x="1872" y="3504"/>
              <a:ext cx="38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  <p:sp>
          <p:nvSpPr>
            <p:cNvPr id="11319" name="Rectangle 78"/>
            <p:cNvSpPr>
              <a:spLocks noChangeArrowheads="1"/>
            </p:cNvSpPr>
            <p:nvPr/>
          </p:nvSpPr>
          <p:spPr bwMode="auto">
            <a:xfrm>
              <a:off x="2304" y="134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pre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%ebp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1320" name="Rectangle 79"/>
            <p:cNvSpPr>
              <a:spLocks noChangeArrowheads="1"/>
            </p:cNvSpPr>
            <p:nvPr/>
          </p:nvSpPr>
          <p:spPr bwMode="auto">
            <a:xfrm>
              <a:off x="2304" y="158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pre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  <p:sp>
          <p:nvSpPr>
            <p:cNvPr id="11321" name="Freeform 80"/>
            <p:cNvSpPr>
              <a:spLocks/>
            </p:cNvSpPr>
            <p:nvPr/>
          </p:nvSpPr>
          <p:spPr bwMode="auto">
            <a:xfrm>
              <a:off x="2880" y="1440"/>
              <a:ext cx="632" cy="912"/>
            </a:xfrm>
            <a:custGeom>
              <a:avLst/>
              <a:gdLst>
                <a:gd name="T0" fmla="*/ 0 w 632"/>
                <a:gd name="T1" fmla="*/ 1 h 1584"/>
                <a:gd name="T2" fmla="*/ 288 w 632"/>
                <a:gd name="T3" fmla="*/ 1 h 1584"/>
                <a:gd name="T4" fmla="*/ 528 w 632"/>
                <a:gd name="T5" fmla="*/ 1 h 1584"/>
                <a:gd name="T6" fmla="*/ 624 w 632"/>
                <a:gd name="T7" fmla="*/ 1 h 1584"/>
                <a:gd name="T8" fmla="*/ 576 w 632"/>
                <a:gd name="T9" fmla="*/ 1 h 1584"/>
                <a:gd name="T10" fmla="*/ 336 w 632"/>
                <a:gd name="T11" fmla="*/ 1 h 1584"/>
                <a:gd name="T12" fmla="*/ 96 w 632"/>
                <a:gd name="T13" fmla="*/ 0 h 1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2"/>
                <a:gd name="T22" fmla="*/ 0 h 1584"/>
                <a:gd name="T23" fmla="*/ 632 w 632"/>
                <a:gd name="T24" fmla="*/ 1584 h 15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2" h="1584">
                  <a:moveTo>
                    <a:pt x="0" y="1584"/>
                  </a:moveTo>
                  <a:cubicBezTo>
                    <a:pt x="100" y="1584"/>
                    <a:pt x="200" y="1584"/>
                    <a:pt x="288" y="1536"/>
                  </a:cubicBezTo>
                  <a:cubicBezTo>
                    <a:pt x="376" y="1488"/>
                    <a:pt x="472" y="1408"/>
                    <a:pt x="528" y="1296"/>
                  </a:cubicBezTo>
                  <a:cubicBezTo>
                    <a:pt x="584" y="1184"/>
                    <a:pt x="616" y="1008"/>
                    <a:pt x="624" y="864"/>
                  </a:cubicBezTo>
                  <a:cubicBezTo>
                    <a:pt x="632" y="720"/>
                    <a:pt x="624" y="560"/>
                    <a:pt x="576" y="432"/>
                  </a:cubicBezTo>
                  <a:cubicBezTo>
                    <a:pt x="528" y="304"/>
                    <a:pt x="416" y="168"/>
                    <a:pt x="336" y="96"/>
                  </a:cubicBezTo>
                  <a:cubicBezTo>
                    <a:pt x="256" y="24"/>
                    <a:pt x="136" y="16"/>
                    <a:pt x="9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  <p:sp>
        <p:nvSpPr>
          <p:cNvPr id="255057" name="Rectangle 81"/>
          <p:cNvSpPr>
            <a:spLocks noChangeArrowheads="1"/>
          </p:cNvSpPr>
          <p:nvPr/>
        </p:nvSpPr>
        <p:spPr bwMode="auto">
          <a:xfrm>
            <a:off x="685800" y="5562600"/>
            <a:ext cx="1066800" cy="381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255062" name="Rectangle 86"/>
          <p:cNvSpPr>
            <a:spLocks noChangeArrowheads="1"/>
          </p:cNvSpPr>
          <p:nvPr/>
        </p:nvSpPr>
        <p:spPr bwMode="auto">
          <a:xfrm>
            <a:off x="5410200" y="3048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000066"/>
                </a:solidFill>
                <a:latin typeface="Courier New" charset="0"/>
              </a:rPr>
              <a:t>popl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5959475" y="2133600"/>
            <a:ext cx="2879725" cy="3810000"/>
            <a:chOff x="3754" y="1632"/>
            <a:chExt cx="1814" cy="2400"/>
          </a:xfrm>
        </p:grpSpPr>
        <p:sp>
          <p:nvSpPr>
            <p:cNvPr id="11293" name="Rectangle 88"/>
            <p:cNvSpPr>
              <a:spLocks noChangeArrowheads="1"/>
            </p:cNvSpPr>
            <p:nvPr/>
          </p:nvSpPr>
          <p:spPr bwMode="auto">
            <a:xfrm>
              <a:off x="4186" y="2112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</a:t>
              </a:r>
            </a:p>
          </p:txBody>
        </p:sp>
        <p:sp>
          <p:nvSpPr>
            <p:cNvPr id="11294" name="Rectangle 89"/>
            <p:cNvSpPr>
              <a:spLocks noChangeArrowheads="1"/>
            </p:cNvSpPr>
            <p:nvPr/>
          </p:nvSpPr>
          <p:spPr bwMode="auto">
            <a:xfrm>
              <a:off x="4186" y="2352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Rtn adr</a:t>
              </a:r>
            </a:p>
          </p:txBody>
        </p:sp>
        <p:sp>
          <p:nvSpPr>
            <p:cNvPr id="11295" name="Line 91"/>
            <p:cNvSpPr>
              <a:spLocks noChangeShapeType="1"/>
            </p:cNvSpPr>
            <p:nvPr/>
          </p:nvSpPr>
          <p:spPr bwMode="auto">
            <a:xfrm flipH="1">
              <a:off x="4858" y="174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1296" name="Text Box 92"/>
            <p:cNvSpPr txBox="1">
              <a:spLocks noChangeArrowheads="1"/>
            </p:cNvSpPr>
            <p:nvPr/>
          </p:nvSpPr>
          <p:spPr bwMode="auto">
            <a:xfrm>
              <a:off x="5098" y="1632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%ebp</a:t>
              </a:r>
            </a:p>
          </p:txBody>
        </p:sp>
        <p:sp>
          <p:nvSpPr>
            <p:cNvPr id="11297" name="Text Box 97"/>
            <p:cNvSpPr txBox="1">
              <a:spLocks noChangeArrowheads="1"/>
            </p:cNvSpPr>
            <p:nvPr/>
          </p:nvSpPr>
          <p:spPr bwMode="auto">
            <a:xfrm>
              <a:off x="5108" y="2361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11298" name="Rectangle 98"/>
            <p:cNvSpPr>
              <a:spLocks noChangeArrowheads="1"/>
            </p:cNvSpPr>
            <p:nvPr/>
          </p:nvSpPr>
          <p:spPr bwMode="auto">
            <a:xfrm>
              <a:off x="4186" y="3552"/>
              <a:ext cx="672" cy="24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x!</a:t>
              </a:r>
            </a:p>
          </p:txBody>
        </p:sp>
        <p:sp>
          <p:nvSpPr>
            <p:cNvPr id="11299" name="Rectangle 99"/>
            <p:cNvSpPr>
              <a:spLocks noChangeArrowheads="1"/>
            </p:cNvSpPr>
            <p:nvPr/>
          </p:nvSpPr>
          <p:spPr bwMode="auto">
            <a:xfrm>
              <a:off x="3754" y="3552"/>
              <a:ext cx="38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%eax</a:t>
              </a:r>
            </a:p>
          </p:txBody>
        </p:sp>
        <p:sp>
          <p:nvSpPr>
            <p:cNvPr id="11300" name="Rectangle 100"/>
            <p:cNvSpPr>
              <a:spLocks noChangeArrowheads="1"/>
            </p:cNvSpPr>
            <p:nvPr/>
          </p:nvSpPr>
          <p:spPr bwMode="auto">
            <a:xfrm>
              <a:off x="4186" y="3792"/>
              <a:ext cx="672" cy="24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Old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  <p:sp>
          <p:nvSpPr>
            <p:cNvPr id="11301" name="Rectangle 101"/>
            <p:cNvSpPr>
              <a:spLocks noChangeArrowheads="1"/>
            </p:cNvSpPr>
            <p:nvPr/>
          </p:nvSpPr>
          <p:spPr bwMode="auto">
            <a:xfrm>
              <a:off x="3754" y="3792"/>
              <a:ext cx="38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  <p:sp>
          <p:nvSpPr>
            <p:cNvPr id="11302" name="Rectangle 102"/>
            <p:cNvSpPr>
              <a:spLocks noChangeArrowheads="1"/>
            </p:cNvSpPr>
            <p:nvPr/>
          </p:nvSpPr>
          <p:spPr bwMode="auto">
            <a:xfrm>
              <a:off x="4186" y="1632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pre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%ebp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1303" name="Rectangle 103"/>
            <p:cNvSpPr>
              <a:spLocks noChangeArrowheads="1"/>
            </p:cNvSpPr>
            <p:nvPr/>
          </p:nvSpPr>
          <p:spPr bwMode="auto">
            <a:xfrm>
              <a:off x="4186" y="1872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pre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  <p:sp>
          <p:nvSpPr>
            <p:cNvPr id="11304" name="Line 105"/>
            <p:cNvSpPr>
              <a:spLocks noChangeShapeType="1"/>
            </p:cNvSpPr>
            <p:nvPr/>
          </p:nvSpPr>
          <p:spPr bwMode="auto">
            <a:xfrm flipH="1">
              <a:off x="4848" y="244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73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12" grpId="0" animBg="1" autoUpdateAnimBg="0"/>
      <p:bldP spid="255057" grpId="0" animBg="1" autoUpdateAnimBg="0"/>
      <p:bldP spid="255062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Observations About Recursion</a:t>
            </a:r>
            <a:endParaRPr lang="en-US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 smtClean="0"/>
              <a:t>Handled Without Special Consideration</a:t>
            </a:r>
          </a:p>
          <a:p>
            <a:pPr lvl="1"/>
            <a:r>
              <a:rPr lang="en-US" dirty="0" smtClean="0"/>
              <a:t>Stack frames mean that each function call has private storage</a:t>
            </a:r>
          </a:p>
          <a:p>
            <a:pPr lvl="2"/>
            <a:r>
              <a:rPr lang="en-US" dirty="0" smtClean="0"/>
              <a:t>Saved registers &amp; local variables</a:t>
            </a:r>
          </a:p>
          <a:p>
            <a:pPr lvl="2"/>
            <a:r>
              <a:rPr lang="en-US" dirty="0" smtClean="0"/>
              <a:t>Saved return pointer</a:t>
            </a:r>
          </a:p>
          <a:p>
            <a:pPr lvl="1"/>
            <a:r>
              <a:rPr lang="en-US" dirty="0" smtClean="0"/>
              <a:t>Register saving conventions prevent one function call from corrupting another’s data</a:t>
            </a:r>
          </a:p>
          <a:p>
            <a:pPr lvl="2"/>
            <a:r>
              <a:rPr lang="en-US" dirty="0" smtClean="0"/>
              <a:t>Unless the C code explicitly does so (e.g., buffer overflow in Lecture 9)</a:t>
            </a:r>
          </a:p>
          <a:p>
            <a:pPr lvl="1"/>
            <a:r>
              <a:rPr lang="en-US" dirty="0" smtClean="0"/>
              <a:t>Stack discipline follows call / return pattern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pPr lvl="2"/>
            <a:r>
              <a:rPr lang="en-US" dirty="0" smtClean="0"/>
              <a:t>Last-In, First-Out</a:t>
            </a:r>
          </a:p>
          <a:p>
            <a:r>
              <a:rPr lang="en-US" dirty="0" smtClean="0"/>
              <a:t>Also works for mutual recursion</a:t>
            </a:r>
          </a:p>
          <a:p>
            <a:pPr lvl="1"/>
            <a:r>
              <a:rPr lang="en-US" dirty="0" smtClean="0"/>
              <a:t>P calls Q; Q calls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702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8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 err="1" smtClean="0">
                <a:latin typeface="Calibri" pitchFamily="-96" charset="0"/>
              </a:rPr>
              <a:t>Type_T</a:t>
            </a:r>
            <a:r>
              <a:rPr lang="en-US" b="1" dirty="0" smtClean="0">
                <a:latin typeface="Calibri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N</a:t>
            </a:r>
            <a:r>
              <a:rPr lang="en-US" b="1" dirty="0" err="1" smtClean="0">
                <a:latin typeface="Courier New" pitchFamily="-96" charset="0"/>
              </a:rPr>
              <a:t>ame_of_array</a:t>
            </a:r>
            <a:r>
              <a:rPr lang="en-US" b="1" dirty="0" smtClean="0">
                <a:latin typeface="Courier New" pitchFamily="-96" charset="0"/>
              </a:rPr>
              <a:t>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</a:t>
            </a:r>
            <a:r>
              <a:rPr lang="en-US" dirty="0" err="1" smtClean="0">
                <a:latin typeface="Courier New" pitchFamily="-96" charset="0"/>
              </a:rPr>
              <a:t>Name_of_array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of </a:t>
            </a:r>
            <a:r>
              <a:rPr lang="en-US" dirty="0">
                <a:latin typeface="Calibri" pitchFamily="-96" charset="0"/>
              </a:rPr>
              <a:t>data type </a:t>
            </a:r>
            <a:r>
              <a:rPr lang="en-US" i="1" dirty="0" err="1" smtClean="0">
                <a:latin typeface="Calibri" pitchFamily="-96" charset="0"/>
              </a:rPr>
              <a:t>Type_T</a:t>
            </a:r>
            <a:r>
              <a:rPr lang="en-US" dirty="0" smtClean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 err="1" smtClean="0">
                <a:latin typeface="Calibri" pitchFamily="-96" charset="0"/>
              </a:rPr>
              <a:t>Type_T</a:t>
            </a:r>
            <a:r>
              <a:rPr lang="en-US" dirty="0" smtClean="0">
                <a:latin typeface="Courier New" pitchFamily="-96" charset="0"/>
              </a:rPr>
              <a:t>)</a:t>
            </a:r>
            <a:r>
              <a:rPr lang="en-US" dirty="0" smtClean="0">
                <a:latin typeface="Calibri" pitchFamily="-96" charset="0"/>
              </a:rPr>
              <a:t> bytes in memory</a:t>
            </a:r>
            <a:endParaRPr lang="en-US" dirty="0">
              <a:latin typeface="Calibri" pitchFamily="-9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575" y="2819400"/>
            <a:ext cx="5534025" cy="781050"/>
            <a:chOff x="28575" y="2617788"/>
            <a:chExt cx="5534025" cy="781050"/>
          </a:xfrm>
        </p:grpSpPr>
        <p:sp>
          <p:nvSpPr>
            <p:cNvPr id="301061" name="Text Box 5"/>
            <p:cNvSpPr txBox="1">
              <a:spLocks noChangeArrowheads="1"/>
            </p:cNvSpPr>
            <p:nvPr/>
          </p:nvSpPr>
          <p:spPr bwMode="auto">
            <a:xfrm>
              <a:off x="28575" y="2617788"/>
              <a:ext cx="2135188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600">
                  <a:solidFill>
                    <a:srgbClr val="000066"/>
                  </a:solidFill>
                  <a:latin typeface="Courier New" pitchFamily="-96" charset="0"/>
                </a:rPr>
                <a:t>char string[12];</a:t>
              </a:r>
            </a:p>
          </p:txBody>
        </p: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2057400" y="2667000"/>
              <a:ext cx="3505200" cy="731838"/>
              <a:chOff x="2514600" y="2667000"/>
              <a:chExt cx="3505200" cy="732254"/>
            </a:xfrm>
          </p:grpSpPr>
          <p:grpSp>
            <p:nvGrpSpPr>
              <p:cNvPr id="56388" name="Group 7"/>
              <p:cNvGrpSpPr>
                <a:grpSpLocks/>
              </p:cNvGrpSpPr>
              <p:nvPr/>
            </p:nvGrpSpPr>
            <p:grpSpPr bwMode="auto">
              <a:xfrm>
                <a:off x="2743200" y="2667000"/>
                <a:ext cx="2743200" cy="228600"/>
                <a:chOff x="1008" y="1776"/>
                <a:chExt cx="1728" cy="144"/>
              </a:xfrm>
            </p:grpSpPr>
            <p:sp>
              <p:nvSpPr>
                <p:cNvPr id="301064" name="Rectangle 8"/>
                <p:cNvSpPr>
                  <a:spLocks noChangeArrowheads="1"/>
                </p:cNvSpPr>
                <p:nvPr/>
              </p:nvSpPr>
              <p:spPr bwMode="auto">
                <a:xfrm>
                  <a:off x="1008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1065" name="Rectangle 9"/>
                <p:cNvSpPr>
                  <a:spLocks noChangeArrowheads="1"/>
                </p:cNvSpPr>
                <p:nvPr/>
              </p:nvSpPr>
              <p:spPr bwMode="auto">
                <a:xfrm>
                  <a:off x="1152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1066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6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1067" name="Rectangle 11"/>
                <p:cNvSpPr>
                  <a:spLocks noChangeArrowheads="1"/>
                </p:cNvSpPr>
                <p:nvPr/>
              </p:nvSpPr>
              <p:spPr bwMode="auto">
                <a:xfrm>
                  <a:off x="1440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1068" name="Rectangle 12"/>
                <p:cNvSpPr>
                  <a:spLocks noChangeArrowheads="1"/>
                </p:cNvSpPr>
                <p:nvPr/>
              </p:nvSpPr>
              <p:spPr bwMode="auto">
                <a:xfrm>
                  <a:off x="1584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1069" name="Rectangle 13"/>
                <p:cNvSpPr>
                  <a:spLocks noChangeArrowheads="1"/>
                </p:cNvSpPr>
                <p:nvPr/>
              </p:nvSpPr>
              <p:spPr bwMode="auto">
                <a:xfrm>
                  <a:off x="1728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1070" name="Rectangle 14"/>
                <p:cNvSpPr>
                  <a:spLocks noChangeArrowheads="1"/>
                </p:cNvSpPr>
                <p:nvPr/>
              </p:nvSpPr>
              <p:spPr bwMode="auto">
                <a:xfrm>
                  <a:off x="1872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1071" name="Rectangle 15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1072" name="Rectangle 16"/>
                <p:cNvSpPr>
                  <a:spLocks noChangeArrowheads="1"/>
                </p:cNvSpPr>
                <p:nvPr/>
              </p:nvSpPr>
              <p:spPr bwMode="auto">
                <a:xfrm>
                  <a:off x="2160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1073" name="Rectangle 17"/>
                <p:cNvSpPr>
                  <a:spLocks noChangeArrowheads="1"/>
                </p:cNvSpPr>
                <p:nvPr/>
              </p:nvSpPr>
              <p:spPr bwMode="auto">
                <a:xfrm>
                  <a:off x="2304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1074" name="Rectangle 18"/>
                <p:cNvSpPr>
                  <a:spLocks noChangeArrowheads="1"/>
                </p:cNvSpPr>
                <p:nvPr/>
              </p:nvSpPr>
              <p:spPr bwMode="auto">
                <a:xfrm>
                  <a:off x="2448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1075" name="Rectangle 19"/>
                <p:cNvSpPr>
                  <a:spLocks noChangeArrowheads="1"/>
                </p:cNvSpPr>
                <p:nvPr/>
              </p:nvSpPr>
              <p:spPr bwMode="auto">
                <a:xfrm>
                  <a:off x="2592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56389" name="Text Box 20"/>
              <p:cNvSpPr txBox="1">
                <a:spLocks noChangeArrowheads="1"/>
              </p:cNvSpPr>
              <p:nvPr/>
            </p:nvSpPr>
            <p:spPr bwMode="auto">
              <a:xfrm>
                <a:off x="2514600" y="3062512"/>
                <a:ext cx="396875" cy="3367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0" i="1">
                    <a:solidFill>
                      <a:srgbClr val="000066"/>
                    </a:solidFill>
                    <a:latin typeface="Calibri" pitchFamily="-96" charset="0"/>
                  </a:rPr>
                  <a:t>x</a:t>
                </a:r>
              </a:p>
            </p:txBody>
          </p:sp>
          <p:sp>
            <p:nvSpPr>
              <p:cNvPr id="56390" name="Text Box 21"/>
              <p:cNvSpPr txBox="1">
                <a:spLocks noChangeArrowheads="1"/>
              </p:cNvSpPr>
              <p:nvPr/>
            </p:nvSpPr>
            <p:spPr bwMode="auto">
              <a:xfrm>
                <a:off x="5029200" y="3062512"/>
                <a:ext cx="990600" cy="3367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0" i="1">
                    <a:solidFill>
                      <a:srgbClr val="000066"/>
                    </a:solidFill>
                    <a:latin typeface="Calibri" pitchFamily="-96" charset="0"/>
                  </a:rPr>
                  <a:t>x </a:t>
                </a:r>
                <a:r>
                  <a:rPr lang="en-US" sz="1600" b="0">
                    <a:solidFill>
                      <a:srgbClr val="000066"/>
                    </a:solidFill>
                    <a:latin typeface="Calibri" pitchFamily="-96" charset="0"/>
                  </a:rPr>
                  <a:t>+ 12</a:t>
                </a:r>
                <a:endParaRPr lang="en-US" sz="1600" b="0" i="1">
                  <a:solidFill>
                    <a:srgbClr val="000066"/>
                  </a:solidFill>
                  <a:latin typeface="Calibri" pitchFamily="-96" charset="0"/>
                </a:endParaRPr>
              </a:p>
            </p:txBody>
          </p:sp>
          <p:sp>
            <p:nvSpPr>
              <p:cNvPr id="56391" name="Line 22"/>
              <p:cNvSpPr>
                <a:spLocks noChangeShapeType="1"/>
              </p:cNvSpPr>
              <p:nvPr/>
            </p:nvSpPr>
            <p:spPr bwMode="auto">
              <a:xfrm flipV="1">
                <a:off x="2743200" y="2895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56392" name="Line 23"/>
              <p:cNvSpPr>
                <a:spLocks noChangeShapeType="1"/>
              </p:cNvSpPr>
              <p:nvPr/>
            </p:nvSpPr>
            <p:spPr bwMode="auto">
              <a:xfrm flipV="1">
                <a:off x="5486400" y="2895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38175" y="3787254"/>
            <a:ext cx="6753225" cy="779462"/>
            <a:chOff x="638175" y="3585642"/>
            <a:chExt cx="6753225" cy="779462"/>
          </a:xfrm>
        </p:grpSpPr>
        <p:sp>
          <p:nvSpPr>
            <p:cNvPr id="301087" name="Text Box 31"/>
            <p:cNvSpPr txBox="1">
              <a:spLocks noChangeArrowheads="1"/>
            </p:cNvSpPr>
            <p:nvPr/>
          </p:nvSpPr>
          <p:spPr bwMode="auto">
            <a:xfrm>
              <a:off x="638175" y="3585642"/>
              <a:ext cx="1525588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600">
                  <a:solidFill>
                    <a:srgbClr val="000066"/>
                  </a:solidFill>
                  <a:latin typeface="Courier New" pitchFamily="-96" charset="0"/>
                </a:rPr>
                <a:t>int val[5];</a:t>
              </a:r>
            </a:p>
          </p:txBody>
        </p: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2057400" y="3633267"/>
              <a:ext cx="5334000" cy="731837"/>
              <a:chOff x="2514600" y="3429000"/>
              <a:chExt cx="5334000" cy="730672"/>
            </a:xfrm>
          </p:grpSpPr>
          <p:grpSp>
            <p:nvGrpSpPr>
              <p:cNvPr id="56370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301082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1083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1084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1085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1086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56371" name="Text Box 32"/>
              <p:cNvSpPr txBox="1">
                <a:spLocks noChangeArrowheads="1"/>
              </p:cNvSpPr>
              <p:nvPr/>
            </p:nvSpPr>
            <p:spPr bwMode="auto">
              <a:xfrm>
                <a:off x="2514600" y="3809393"/>
                <a:ext cx="396875" cy="3360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0" i="1">
                    <a:solidFill>
                      <a:srgbClr val="000066"/>
                    </a:solidFill>
                    <a:latin typeface="Calibri" pitchFamily="-96" charset="0"/>
                  </a:rPr>
                  <a:t>x</a:t>
                </a:r>
              </a:p>
            </p:txBody>
          </p:sp>
          <p:sp>
            <p:nvSpPr>
              <p:cNvPr id="56372" name="Text Box 33"/>
              <p:cNvSpPr txBox="1">
                <a:spLocks noChangeArrowheads="1"/>
              </p:cNvSpPr>
              <p:nvPr/>
            </p:nvSpPr>
            <p:spPr bwMode="auto">
              <a:xfrm>
                <a:off x="3182938" y="3823658"/>
                <a:ext cx="990600" cy="3360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0" i="1">
                    <a:solidFill>
                      <a:srgbClr val="000066"/>
                    </a:solidFill>
                    <a:latin typeface="Calibri" pitchFamily="-96" charset="0"/>
                  </a:rPr>
                  <a:t>x </a:t>
                </a:r>
                <a:r>
                  <a:rPr lang="en-US" sz="1600" b="0">
                    <a:solidFill>
                      <a:srgbClr val="000066"/>
                    </a:solidFill>
                    <a:latin typeface="Calibri" pitchFamily="-96" charset="0"/>
                  </a:rPr>
                  <a:t>+ 4</a:t>
                </a:r>
                <a:endParaRPr lang="en-US" sz="1600" b="0" i="1">
                  <a:solidFill>
                    <a:srgbClr val="000066"/>
                  </a:solidFill>
                  <a:latin typeface="Calibri" pitchFamily="-96" charset="0"/>
                </a:endParaRPr>
              </a:p>
            </p:txBody>
          </p:sp>
          <p:sp>
            <p:nvSpPr>
              <p:cNvPr id="56373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56374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56375" name="Text Box 36"/>
              <p:cNvSpPr txBox="1">
                <a:spLocks noChangeArrowheads="1"/>
              </p:cNvSpPr>
              <p:nvPr/>
            </p:nvSpPr>
            <p:spPr bwMode="auto">
              <a:xfrm>
                <a:off x="4097338" y="3823658"/>
                <a:ext cx="990600" cy="3360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0" i="1">
                    <a:solidFill>
                      <a:srgbClr val="000066"/>
                    </a:solidFill>
                    <a:latin typeface="Calibri" pitchFamily="-96" charset="0"/>
                  </a:rPr>
                  <a:t>x </a:t>
                </a:r>
                <a:r>
                  <a:rPr lang="en-US" sz="1600" b="0">
                    <a:solidFill>
                      <a:srgbClr val="000066"/>
                    </a:solidFill>
                    <a:latin typeface="Calibri" pitchFamily="-96" charset="0"/>
                  </a:rPr>
                  <a:t>+ 8</a:t>
                </a:r>
                <a:endParaRPr lang="en-US" sz="1600" b="0" i="1">
                  <a:solidFill>
                    <a:srgbClr val="000066"/>
                  </a:solidFill>
                  <a:latin typeface="Calibri" pitchFamily="-96" charset="0"/>
                </a:endParaRPr>
              </a:p>
            </p:txBody>
          </p:sp>
          <p:sp>
            <p:nvSpPr>
              <p:cNvPr id="56376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56377" name="Text Box 38"/>
              <p:cNvSpPr txBox="1">
                <a:spLocks noChangeArrowheads="1"/>
              </p:cNvSpPr>
              <p:nvPr/>
            </p:nvSpPr>
            <p:spPr bwMode="auto">
              <a:xfrm>
                <a:off x="5029200" y="3823658"/>
                <a:ext cx="990600" cy="3360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0" i="1">
                    <a:solidFill>
                      <a:srgbClr val="000066"/>
                    </a:solidFill>
                    <a:latin typeface="Calibri" pitchFamily="-96" charset="0"/>
                  </a:rPr>
                  <a:t>x </a:t>
                </a:r>
                <a:r>
                  <a:rPr lang="en-US" sz="1600" b="0">
                    <a:solidFill>
                      <a:srgbClr val="000066"/>
                    </a:solidFill>
                    <a:latin typeface="Calibri" pitchFamily="-96" charset="0"/>
                  </a:rPr>
                  <a:t>+ 12</a:t>
                </a:r>
                <a:endParaRPr lang="en-US" sz="1600" b="0" i="1">
                  <a:solidFill>
                    <a:srgbClr val="000066"/>
                  </a:solidFill>
                  <a:latin typeface="Calibri" pitchFamily="-96" charset="0"/>
                </a:endParaRPr>
              </a:p>
            </p:txBody>
          </p:sp>
          <p:sp>
            <p:nvSpPr>
              <p:cNvPr id="56378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56379" name="Text Box 40"/>
              <p:cNvSpPr txBox="1">
                <a:spLocks noChangeArrowheads="1"/>
              </p:cNvSpPr>
              <p:nvPr/>
            </p:nvSpPr>
            <p:spPr bwMode="auto">
              <a:xfrm>
                <a:off x="5943600" y="3823658"/>
                <a:ext cx="990600" cy="3360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0" i="1">
                    <a:solidFill>
                      <a:srgbClr val="000066"/>
                    </a:solidFill>
                    <a:latin typeface="Calibri" pitchFamily="-96" charset="0"/>
                  </a:rPr>
                  <a:t>x </a:t>
                </a:r>
                <a:r>
                  <a:rPr lang="en-US" sz="1600" b="0">
                    <a:solidFill>
                      <a:srgbClr val="000066"/>
                    </a:solidFill>
                    <a:latin typeface="Calibri" pitchFamily="-96" charset="0"/>
                  </a:rPr>
                  <a:t>+ 16</a:t>
                </a:r>
                <a:endParaRPr lang="en-US" sz="1600" b="0" i="1">
                  <a:solidFill>
                    <a:srgbClr val="000066"/>
                  </a:solidFill>
                  <a:latin typeface="Calibri" pitchFamily="-96" charset="0"/>
                </a:endParaRPr>
              </a:p>
            </p:txBody>
          </p:sp>
          <p:sp>
            <p:nvSpPr>
              <p:cNvPr id="56380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56381" name="Text Box 42"/>
              <p:cNvSpPr txBox="1">
                <a:spLocks noChangeArrowheads="1"/>
              </p:cNvSpPr>
              <p:nvPr/>
            </p:nvSpPr>
            <p:spPr bwMode="auto">
              <a:xfrm>
                <a:off x="6858000" y="3823658"/>
                <a:ext cx="990600" cy="3360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0" i="1">
                    <a:solidFill>
                      <a:srgbClr val="000066"/>
                    </a:solidFill>
                    <a:latin typeface="Calibri" pitchFamily="-96" charset="0"/>
                  </a:rPr>
                  <a:t>x </a:t>
                </a:r>
                <a:r>
                  <a:rPr lang="en-US" sz="1600" b="0">
                    <a:solidFill>
                      <a:srgbClr val="000066"/>
                    </a:solidFill>
                    <a:latin typeface="Calibri" pitchFamily="-96" charset="0"/>
                  </a:rPr>
                  <a:t>+ 20</a:t>
                </a:r>
                <a:endParaRPr lang="en-US" sz="1600" b="0" i="1">
                  <a:solidFill>
                    <a:srgbClr val="000066"/>
                  </a:solidFill>
                  <a:latin typeface="Calibri" pitchFamily="-96" charset="0"/>
                </a:endParaRPr>
              </a:p>
            </p:txBody>
          </p:sp>
          <p:sp>
            <p:nvSpPr>
              <p:cNvPr id="56382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15938" y="4782740"/>
            <a:ext cx="7940675" cy="815975"/>
            <a:chOff x="515938" y="4581128"/>
            <a:chExt cx="7940675" cy="815975"/>
          </a:xfrm>
        </p:grpSpPr>
        <p:sp>
          <p:nvSpPr>
            <p:cNvPr id="301101" name="Text Box 45"/>
            <p:cNvSpPr txBox="1">
              <a:spLocks noChangeArrowheads="1"/>
            </p:cNvSpPr>
            <p:nvPr/>
          </p:nvSpPr>
          <p:spPr bwMode="auto">
            <a:xfrm>
              <a:off x="515938" y="4581128"/>
              <a:ext cx="1647825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600">
                  <a:solidFill>
                    <a:srgbClr val="000066"/>
                  </a:solidFill>
                  <a:latin typeface="Courier New" pitchFamily="-96" charset="0"/>
                </a:rPr>
                <a:t>double a[3];</a:t>
              </a:r>
            </a:p>
          </p:txBody>
        </p: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2057400" y="4649391"/>
              <a:ext cx="6399213" cy="747712"/>
              <a:chOff x="2515700" y="4343402"/>
              <a:chExt cx="6399700" cy="747713"/>
            </a:xfrm>
          </p:grpSpPr>
          <p:grpSp>
            <p:nvGrpSpPr>
              <p:cNvPr id="56358" name="Group 47"/>
              <p:cNvGrpSpPr>
                <a:grpSpLocks/>
              </p:cNvGrpSpPr>
              <p:nvPr/>
            </p:nvGrpSpPr>
            <p:grpSpPr bwMode="auto">
              <a:xfrm>
                <a:off x="2748919" y="4343402"/>
                <a:ext cx="5613070" cy="228600"/>
                <a:chOff x="1008" y="2208"/>
                <a:chExt cx="3456" cy="144"/>
              </a:xfrm>
            </p:grpSpPr>
            <p:sp>
              <p:nvSpPr>
                <p:cNvPr id="301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08" y="2208"/>
                  <a:ext cx="1152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1105" name="Rectangle 49"/>
                <p:cNvSpPr>
                  <a:spLocks noChangeArrowheads="1"/>
                </p:cNvSpPr>
                <p:nvPr/>
              </p:nvSpPr>
              <p:spPr bwMode="auto">
                <a:xfrm>
                  <a:off x="2160" y="2208"/>
                  <a:ext cx="1152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1106" name="Rectangle 50"/>
                <p:cNvSpPr>
                  <a:spLocks noChangeArrowheads="1"/>
                </p:cNvSpPr>
                <p:nvPr/>
              </p:nvSpPr>
              <p:spPr bwMode="auto">
                <a:xfrm>
                  <a:off x="3312" y="2208"/>
                  <a:ext cx="1152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56359" name="Line 52"/>
              <p:cNvSpPr>
                <a:spLocks noChangeShapeType="1"/>
              </p:cNvSpPr>
              <p:nvPr/>
            </p:nvSpPr>
            <p:spPr bwMode="auto">
              <a:xfrm flipV="1">
                <a:off x="8383100" y="458461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56360" name="Text Box 55"/>
              <p:cNvSpPr txBox="1">
                <a:spLocks noChangeArrowheads="1"/>
              </p:cNvSpPr>
              <p:nvPr/>
            </p:nvSpPr>
            <p:spPr bwMode="auto">
              <a:xfrm>
                <a:off x="7902498" y="4724402"/>
                <a:ext cx="1012902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0" i="1">
                    <a:solidFill>
                      <a:srgbClr val="000066"/>
                    </a:solidFill>
                    <a:latin typeface="Calibri" pitchFamily="-96" charset="0"/>
                  </a:rPr>
                  <a:t>x </a:t>
                </a:r>
                <a:r>
                  <a:rPr lang="en-US" b="0">
                    <a:solidFill>
                      <a:srgbClr val="000066"/>
                    </a:solidFill>
                    <a:latin typeface="Calibri" pitchFamily="-96" charset="0"/>
                  </a:rPr>
                  <a:t>+ 24</a:t>
                </a:r>
                <a:endParaRPr lang="en-US" b="0" i="1">
                  <a:solidFill>
                    <a:srgbClr val="000066"/>
                  </a:solidFill>
                  <a:latin typeface="Calibri" pitchFamily="-96" charset="0"/>
                </a:endParaRPr>
              </a:p>
            </p:txBody>
          </p:sp>
          <p:sp>
            <p:nvSpPr>
              <p:cNvPr id="56361" name="Text Box 56"/>
              <p:cNvSpPr txBox="1">
                <a:spLocks noChangeArrowheads="1"/>
              </p:cNvSpPr>
              <p:nvPr/>
            </p:nvSpPr>
            <p:spPr bwMode="auto">
              <a:xfrm>
                <a:off x="2515700" y="4710115"/>
                <a:ext cx="406431" cy="3365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0" i="1">
                    <a:solidFill>
                      <a:srgbClr val="000066"/>
                    </a:solidFill>
                    <a:latin typeface="Calibri" pitchFamily="-96" charset="0"/>
                  </a:rPr>
                  <a:t>x</a:t>
                </a:r>
              </a:p>
            </p:txBody>
          </p:sp>
          <p:sp>
            <p:nvSpPr>
              <p:cNvPr id="56362" name="Line 57"/>
              <p:cNvSpPr>
                <a:spLocks noChangeShapeType="1"/>
              </p:cNvSpPr>
              <p:nvPr/>
            </p:nvSpPr>
            <p:spPr bwMode="auto">
              <a:xfrm flipV="1">
                <a:off x="2749578" y="4570322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56363" name="Text Box 58"/>
              <p:cNvSpPr txBox="1">
                <a:spLocks noChangeArrowheads="1"/>
              </p:cNvSpPr>
              <p:nvPr/>
            </p:nvSpPr>
            <p:spPr bwMode="auto">
              <a:xfrm>
                <a:off x="4114434" y="4724402"/>
                <a:ext cx="1014490" cy="3365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0" i="1">
                    <a:solidFill>
                      <a:srgbClr val="000066"/>
                    </a:solidFill>
                    <a:latin typeface="Calibri" pitchFamily="-96" charset="0"/>
                  </a:rPr>
                  <a:t>x </a:t>
                </a:r>
                <a:r>
                  <a:rPr lang="en-US" sz="1600" b="0">
                    <a:solidFill>
                      <a:srgbClr val="000066"/>
                    </a:solidFill>
                    <a:latin typeface="Calibri" pitchFamily="-96" charset="0"/>
                  </a:rPr>
                  <a:t>+ 8</a:t>
                </a:r>
                <a:endParaRPr lang="en-US" sz="1600" b="0" i="1">
                  <a:solidFill>
                    <a:srgbClr val="000066"/>
                  </a:solidFill>
                  <a:latin typeface="Calibri" pitchFamily="-96" charset="0"/>
                </a:endParaRPr>
              </a:p>
            </p:txBody>
          </p:sp>
          <p:sp>
            <p:nvSpPr>
              <p:cNvPr id="56364" name="Line 59"/>
              <p:cNvSpPr>
                <a:spLocks noChangeShapeType="1"/>
              </p:cNvSpPr>
              <p:nvPr/>
            </p:nvSpPr>
            <p:spPr bwMode="auto">
              <a:xfrm flipV="1">
                <a:off x="4620601" y="458461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56365" name="Text Box 60"/>
              <p:cNvSpPr txBox="1">
                <a:spLocks noChangeArrowheads="1"/>
              </p:cNvSpPr>
              <p:nvPr/>
            </p:nvSpPr>
            <p:spPr bwMode="auto">
              <a:xfrm>
                <a:off x="5997353" y="4724402"/>
                <a:ext cx="1012902" cy="3365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0" i="1">
                    <a:solidFill>
                      <a:srgbClr val="000066"/>
                    </a:solidFill>
                    <a:latin typeface="Calibri" pitchFamily="-96" charset="0"/>
                  </a:rPr>
                  <a:t>x </a:t>
                </a:r>
                <a:r>
                  <a:rPr lang="en-US" sz="1600" b="0">
                    <a:solidFill>
                      <a:srgbClr val="000066"/>
                    </a:solidFill>
                    <a:latin typeface="Calibri" pitchFamily="-96" charset="0"/>
                  </a:rPr>
                  <a:t>+ 16</a:t>
                </a:r>
                <a:endParaRPr lang="en-US" sz="1600" b="0" i="1">
                  <a:solidFill>
                    <a:srgbClr val="000066"/>
                  </a:solidFill>
                  <a:latin typeface="Calibri" pitchFamily="-96" charset="0"/>
                </a:endParaRPr>
              </a:p>
            </p:txBody>
          </p:sp>
          <p:sp>
            <p:nvSpPr>
              <p:cNvPr id="56366" name="Line 61"/>
              <p:cNvSpPr>
                <a:spLocks noChangeShapeType="1"/>
              </p:cNvSpPr>
              <p:nvPr/>
            </p:nvSpPr>
            <p:spPr bwMode="auto">
              <a:xfrm flipV="1">
                <a:off x="6491624" y="458461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38175" y="5782100"/>
            <a:ext cx="7650817" cy="800840"/>
            <a:chOff x="638175" y="5580488"/>
            <a:chExt cx="7650817" cy="800840"/>
          </a:xfrm>
        </p:grpSpPr>
        <p:sp>
          <p:nvSpPr>
            <p:cNvPr id="301118" name="Text Box 62"/>
            <p:cNvSpPr txBox="1">
              <a:spLocks noChangeArrowheads="1"/>
            </p:cNvSpPr>
            <p:nvPr/>
          </p:nvSpPr>
          <p:spPr bwMode="auto">
            <a:xfrm>
              <a:off x="638175" y="5580488"/>
              <a:ext cx="1525588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600">
                  <a:solidFill>
                    <a:srgbClr val="000066"/>
                  </a:solidFill>
                  <a:latin typeface="Courier New" pitchFamily="-96" charset="0"/>
                </a:rPr>
                <a:t>char *p[3];</a:t>
              </a:r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2040592" y="5649490"/>
              <a:ext cx="6248400" cy="731838"/>
              <a:chOff x="2438400" y="6019800"/>
              <a:chExt cx="6248400" cy="732254"/>
            </a:xfrm>
          </p:grpSpPr>
          <p:grpSp>
            <p:nvGrpSpPr>
              <p:cNvPr id="56346" name="Group 92"/>
              <p:cNvGrpSpPr>
                <a:grpSpLocks/>
              </p:cNvGrpSpPr>
              <p:nvPr/>
            </p:nvGrpSpPr>
            <p:grpSpPr bwMode="auto">
              <a:xfrm>
                <a:off x="2667000" y="6019800"/>
                <a:ext cx="5486400" cy="228600"/>
                <a:chOff x="1652" y="4608"/>
                <a:chExt cx="3456" cy="144"/>
              </a:xfrm>
            </p:grpSpPr>
            <p:sp>
              <p:nvSpPr>
                <p:cNvPr id="301134" name="Rectangle 78"/>
                <p:cNvSpPr>
                  <a:spLocks noChangeArrowheads="1"/>
                </p:cNvSpPr>
                <p:nvPr/>
              </p:nvSpPr>
              <p:spPr bwMode="auto">
                <a:xfrm>
                  <a:off x="1652" y="4608"/>
                  <a:ext cx="1152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1135" name="Rectangle 79"/>
                <p:cNvSpPr>
                  <a:spLocks noChangeArrowheads="1"/>
                </p:cNvSpPr>
                <p:nvPr/>
              </p:nvSpPr>
              <p:spPr bwMode="auto">
                <a:xfrm>
                  <a:off x="2804" y="4608"/>
                  <a:ext cx="1152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01136" name="Rectangle 80"/>
                <p:cNvSpPr>
                  <a:spLocks noChangeArrowheads="1"/>
                </p:cNvSpPr>
                <p:nvPr/>
              </p:nvSpPr>
              <p:spPr bwMode="auto">
                <a:xfrm>
                  <a:off x="3956" y="4608"/>
                  <a:ext cx="1152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dirty="0">
                    <a:solidFill>
                      <a:srgbClr val="000066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56347" name="Text Box 86"/>
              <p:cNvSpPr txBox="1">
                <a:spLocks noChangeArrowheads="1"/>
              </p:cNvSpPr>
              <p:nvPr/>
            </p:nvSpPr>
            <p:spPr bwMode="auto">
              <a:xfrm>
                <a:off x="2438400" y="6386721"/>
                <a:ext cx="396875" cy="3367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0" i="1">
                    <a:solidFill>
                      <a:srgbClr val="000066"/>
                    </a:solidFill>
                    <a:latin typeface="Calibri" pitchFamily="-96" charset="0"/>
                  </a:rPr>
                  <a:t>x</a:t>
                </a:r>
              </a:p>
            </p:txBody>
          </p:sp>
          <p:sp>
            <p:nvSpPr>
              <p:cNvPr id="56348" name="Line 87"/>
              <p:cNvSpPr>
                <a:spLocks noChangeShapeType="1"/>
              </p:cNvSpPr>
              <p:nvPr/>
            </p:nvSpPr>
            <p:spPr bwMode="auto">
              <a:xfrm flipV="1">
                <a:off x="2667000" y="6219825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56349" name="Text Box 88"/>
              <p:cNvSpPr txBox="1">
                <a:spLocks noChangeArrowheads="1"/>
              </p:cNvSpPr>
              <p:nvPr/>
            </p:nvSpPr>
            <p:spPr bwMode="auto">
              <a:xfrm>
                <a:off x="4038600" y="6401017"/>
                <a:ext cx="990600" cy="3367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0" i="1">
                    <a:solidFill>
                      <a:srgbClr val="000066"/>
                    </a:solidFill>
                    <a:latin typeface="Calibri" pitchFamily="-96" charset="0"/>
                  </a:rPr>
                  <a:t>x </a:t>
                </a:r>
                <a:r>
                  <a:rPr lang="en-US" sz="1600" b="0">
                    <a:solidFill>
                      <a:srgbClr val="000066"/>
                    </a:solidFill>
                    <a:latin typeface="Calibri" pitchFamily="-96" charset="0"/>
                  </a:rPr>
                  <a:t>+ 8</a:t>
                </a:r>
                <a:endParaRPr lang="en-US" sz="1600" b="0" i="1">
                  <a:solidFill>
                    <a:srgbClr val="000066"/>
                  </a:solidFill>
                  <a:latin typeface="Calibri" pitchFamily="-96" charset="0"/>
                </a:endParaRPr>
              </a:p>
            </p:txBody>
          </p:sp>
          <p:sp>
            <p:nvSpPr>
              <p:cNvPr id="56350" name="Line 89"/>
              <p:cNvSpPr>
                <a:spLocks noChangeShapeType="1"/>
              </p:cNvSpPr>
              <p:nvPr/>
            </p:nvSpPr>
            <p:spPr bwMode="auto">
              <a:xfrm flipV="1">
                <a:off x="4495800" y="62341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56351" name="Text Box 90"/>
              <p:cNvSpPr txBox="1">
                <a:spLocks noChangeArrowheads="1"/>
              </p:cNvSpPr>
              <p:nvPr/>
            </p:nvSpPr>
            <p:spPr bwMode="auto">
              <a:xfrm>
                <a:off x="5867400" y="6401017"/>
                <a:ext cx="990600" cy="3367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0" i="1">
                    <a:solidFill>
                      <a:srgbClr val="000066"/>
                    </a:solidFill>
                    <a:latin typeface="Calibri" pitchFamily="-96" charset="0"/>
                  </a:rPr>
                  <a:t>x </a:t>
                </a:r>
                <a:r>
                  <a:rPr lang="en-US" sz="1600" b="0">
                    <a:solidFill>
                      <a:srgbClr val="000066"/>
                    </a:solidFill>
                    <a:latin typeface="Calibri" pitchFamily="-96" charset="0"/>
                  </a:rPr>
                  <a:t>+ 16</a:t>
                </a:r>
                <a:endParaRPr lang="en-US" sz="1600" b="0" i="1">
                  <a:solidFill>
                    <a:srgbClr val="000066"/>
                  </a:solidFill>
                  <a:latin typeface="Calibri" pitchFamily="-96" charset="0"/>
                </a:endParaRPr>
              </a:p>
            </p:txBody>
          </p:sp>
          <p:sp>
            <p:nvSpPr>
              <p:cNvPr id="56352" name="Line 91"/>
              <p:cNvSpPr>
                <a:spLocks noChangeShapeType="1"/>
              </p:cNvSpPr>
              <p:nvPr/>
            </p:nvSpPr>
            <p:spPr bwMode="auto">
              <a:xfrm flipV="1">
                <a:off x="6324600" y="62341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56353" name="Line 102"/>
              <p:cNvSpPr>
                <a:spLocks noChangeShapeType="1"/>
              </p:cNvSpPr>
              <p:nvPr/>
            </p:nvSpPr>
            <p:spPr bwMode="auto">
              <a:xfrm flipV="1">
                <a:off x="8153400" y="62484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56354" name="Text Box 105"/>
              <p:cNvSpPr txBox="1">
                <a:spLocks noChangeArrowheads="1"/>
              </p:cNvSpPr>
              <p:nvPr/>
            </p:nvSpPr>
            <p:spPr bwMode="auto">
              <a:xfrm>
                <a:off x="7696200" y="6415312"/>
                <a:ext cx="990600" cy="3367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0" i="1">
                    <a:solidFill>
                      <a:srgbClr val="000066"/>
                    </a:solidFill>
                    <a:latin typeface="Calibri" pitchFamily="-96" charset="0"/>
                  </a:rPr>
                  <a:t>x </a:t>
                </a:r>
                <a:r>
                  <a:rPr lang="en-US" sz="1600" b="0">
                    <a:solidFill>
                      <a:srgbClr val="000066"/>
                    </a:solidFill>
                    <a:latin typeface="Calibri" pitchFamily="-96" charset="0"/>
                  </a:rPr>
                  <a:t>+ 24</a:t>
                </a:r>
                <a:endParaRPr lang="en-US" sz="1600" b="0" i="1">
                  <a:solidFill>
                    <a:srgbClr val="000066"/>
                  </a:solidFill>
                  <a:latin typeface="Calibri" pitchFamily="-9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59674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Midterm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#1 Monday Sept 25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We’ll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release a practice exam from a previous year later this week </a:t>
            </a:r>
            <a:r>
              <a:rPr lang="mr-IN" dirty="0" smtClean="0">
                <a:latin typeface="Helvetica" charset="0"/>
                <a:ea typeface="ＭＳ Ｐゴシック" charset="0"/>
                <a:cs typeface="ＭＳ Ｐゴシック" charset="0"/>
              </a:rPr>
              <a:t>–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TAs will go over a practice exam in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recitations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Kinds of questions:</a:t>
            </a:r>
          </a:p>
          <a:p>
            <a:pPr lvl="2">
              <a:defRPr/>
            </a:pP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Bit manipulation</a:t>
            </a:r>
          </a:p>
          <a:p>
            <a:pPr lvl="2">
              <a:defRPr/>
            </a:pP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Addition and overflow</a:t>
            </a:r>
          </a:p>
          <a:p>
            <a:pPr lvl="2">
              <a:defRPr/>
            </a:pP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C-assembly fill-in-the-blank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Good study material: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Textbook and its practice problems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Lecture slides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Practice exam</a:t>
            </a:r>
          </a:p>
          <a:p>
            <a:pPr lvl="2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Quizzes</a:t>
            </a:r>
            <a:endParaRPr lang="en-US" sz="2000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7289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5562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Array Access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64500" cy="1463675"/>
          </a:xfrm>
        </p:spPr>
        <p:txBody>
          <a:bodyPr/>
          <a:lstStyle/>
          <a:p>
            <a:pPr marL="223838" indent="-223838" defTabSz="895350" eaLnBrk="1" hangingPunct="1">
              <a:tabLst>
                <a:tab pos="1943100" algn="l"/>
                <a:tab pos="3660775" algn="l"/>
              </a:tabLst>
              <a:defRPr/>
            </a:pPr>
            <a:r>
              <a:rPr lang="en-US" dirty="0">
                <a:latin typeface="Helvetica" charset="0"/>
              </a:rPr>
              <a:t>Basic Principle</a:t>
            </a:r>
          </a:p>
          <a:p>
            <a:pPr marL="560388" lvl="1" indent="-222250" defTabSz="895350" eaLnBrk="1" hangingPunct="1">
              <a:buFont typeface="Wingdings" charset="0"/>
              <a:buNone/>
              <a:tabLst>
                <a:tab pos="1943100" algn="l"/>
                <a:tab pos="3660775" algn="l"/>
              </a:tabLst>
              <a:defRPr/>
            </a:pPr>
            <a:r>
              <a:rPr lang="en-US" b="0" i="1" dirty="0">
                <a:latin typeface="Helvetica" charset="0"/>
                <a:ea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</a:rPr>
              <a:t>  </a:t>
            </a:r>
            <a:r>
              <a:rPr lang="en-US" dirty="0">
                <a:latin typeface="Courier New" charset="0"/>
                <a:ea typeface="ＭＳ Ｐゴシック" charset="0"/>
              </a:rPr>
              <a:t>A[</a:t>
            </a:r>
            <a:r>
              <a:rPr lang="en-US" b="0" i="1" dirty="0">
                <a:latin typeface="Helvetica" charset="0"/>
                <a:ea typeface="ＭＳ Ｐゴシック" charset="0"/>
              </a:rPr>
              <a:t>L</a:t>
            </a:r>
            <a:r>
              <a:rPr lang="en-US" dirty="0">
                <a:latin typeface="Courier New" charset="0"/>
                <a:ea typeface="ＭＳ Ｐゴシック" charset="0"/>
              </a:rPr>
              <a:t>];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marL="560388" lvl="1" indent="-222250" defTabSz="895350" eaLnBrk="1" hangingPunct="1">
              <a:tabLst>
                <a:tab pos="1943100" algn="l"/>
                <a:tab pos="3660775" algn="l"/>
              </a:tabLst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Array of data type </a:t>
            </a:r>
            <a:r>
              <a:rPr lang="en-US" b="0" i="1" dirty="0">
                <a:latin typeface="Helvetica" charset="0"/>
                <a:ea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</a:rPr>
              <a:t> and length </a:t>
            </a:r>
            <a:r>
              <a:rPr lang="en-US" b="0" i="1" dirty="0">
                <a:latin typeface="Helvetica" charset="0"/>
                <a:ea typeface="ＭＳ Ｐゴシック" charset="0"/>
              </a:rPr>
              <a:t>L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marL="560388" lvl="1" indent="-222250" defTabSz="895350" eaLnBrk="1" hangingPunct="1">
              <a:tabLst>
                <a:tab pos="1943100" algn="l"/>
                <a:tab pos="3660775" algn="l"/>
              </a:tabLst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Identifier </a:t>
            </a:r>
            <a:r>
              <a:rPr lang="en-US" dirty="0">
                <a:latin typeface="Courier New" charset="0"/>
                <a:ea typeface="ＭＳ Ｐゴシック" charset="0"/>
              </a:rPr>
              <a:t>A</a:t>
            </a:r>
            <a:r>
              <a:rPr lang="en-US" dirty="0">
                <a:latin typeface="Helvetica" charset="0"/>
                <a:ea typeface="ＭＳ Ｐゴシック" charset="0"/>
              </a:rPr>
              <a:t> can be used as a pointer to array element 0</a:t>
            </a:r>
          </a:p>
          <a:p>
            <a:pPr marL="223838" indent="-223838" defTabSz="895350" eaLnBrk="1" hangingPunct="1">
              <a:tabLst>
                <a:tab pos="1943100" algn="l"/>
                <a:tab pos="3660775" algn="l"/>
              </a:tabLst>
              <a:defRPr/>
            </a:pPr>
            <a:endParaRPr lang="en-US" dirty="0">
              <a:latin typeface="Helvetica" charset="0"/>
            </a:endParaRPr>
          </a:p>
          <a:p>
            <a:pPr marL="560388" lvl="1" indent="-222250" defTabSz="895350" eaLnBrk="1" hangingPunct="1">
              <a:tabLst>
                <a:tab pos="1943100" algn="l"/>
                <a:tab pos="3660775" algn="l"/>
              </a:tabLst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grpSp>
        <p:nvGrpSpPr>
          <p:cNvPr id="20488" name="Group 5"/>
          <p:cNvGrpSpPr>
            <a:grpSpLocks/>
          </p:cNvGrpSpPr>
          <p:nvPr/>
        </p:nvGrpSpPr>
        <p:grpSpPr bwMode="auto">
          <a:xfrm>
            <a:off x="2819400" y="2743200"/>
            <a:ext cx="4572000" cy="228600"/>
            <a:chOff x="1776" y="1728"/>
            <a:chExt cx="2880" cy="14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0502" name="Rectangle 6"/>
            <p:cNvSpPr>
              <a:spLocks noChangeArrowheads="1"/>
            </p:cNvSpPr>
            <p:nvPr/>
          </p:nvSpPr>
          <p:spPr bwMode="auto">
            <a:xfrm>
              <a:off x="1776" y="1728"/>
              <a:ext cx="576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20503" name="Rectangle 7"/>
            <p:cNvSpPr>
              <a:spLocks noChangeArrowheads="1"/>
            </p:cNvSpPr>
            <p:nvPr/>
          </p:nvSpPr>
          <p:spPr bwMode="auto">
            <a:xfrm>
              <a:off x="2352" y="1728"/>
              <a:ext cx="576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5</a:t>
              </a:r>
            </a:p>
          </p:txBody>
        </p:sp>
        <p:sp>
          <p:nvSpPr>
            <p:cNvPr id="20504" name="Rectangle 8"/>
            <p:cNvSpPr>
              <a:spLocks noChangeArrowheads="1"/>
            </p:cNvSpPr>
            <p:nvPr/>
          </p:nvSpPr>
          <p:spPr bwMode="auto">
            <a:xfrm>
              <a:off x="2928" y="1728"/>
              <a:ext cx="576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2</a:t>
              </a:r>
            </a:p>
          </p:txBody>
        </p:sp>
        <p:sp>
          <p:nvSpPr>
            <p:cNvPr id="20505" name="Rectangle 9"/>
            <p:cNvSpPr>
              <a:spLocks noChangeArrowheads="1"/>
            </p:cNvSpPr>
            <p:nvPr/>
          </p:nvSpPr>
          <p:spPr bwMode="auto">
            <a:xfrm>
              <a:off x="3504" y="1728"/>
              <a:ext cx="576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20506" name="Rectangle 10"/>
            <p:cNvSpPr>
              <a:spLocks noChangeArrowheads="1"/>
            </p:cNvSpPr>
            <p:nvPr/>
          </p:nvSpPr>
          <p:spPr bwMode="auto">
            <a:xfrm>
              <a:off x="4080" y="1728"/>
              <a:ext cx="576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3</a:t>
              </a:r>
            </a:p>
          </p:txBody>
        </p:sp>
      </p:grpSp>
      <p:sp>
        <p:nvSpPr>
          <p:cNvPr id="20489" name="Text Box 11"/>
          <p:cNvSpPr txBox="1">
            <a:spLocks noChangeArrowheads="1"/>
          </p:cNvSpPr>
          <p:nvPr/>
        </p:nvSpPr>
        <p:spPr bwMode="auto">
          <a:xfrm>
            <a:off x="990600" y="2667000"/>
            <a:ext cx="1685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val[5];</a:t>
            </a:r>
          </a:p>
        </p:txBody>
      </p:sp>
      <p:sp>
        <p:nvSpPr>
          <p:cNvPr id="20490" name="Text Box 12"/>
          <p:cNvSpPr txBox="1">
            <a:spLocks noChangeArrowheads="1"/>
          </p:cNvSpPr>
          <p:nvPr/>
        </p:nvSpPr>
        <p:spPr bwMode="auto">
          <a:xfrm>
            <a:off x="2590800" y="3124200"/>
            <a:ext cx="396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0" i="1">
                <a:solidFill>
                  <a:srgbClr val="000066"/>
                </a:solidFill>
              </a:rPr>
              <a:t>x</a:t>
            </a:r>
          </a:p>
        </p:txBody>
      </p:sp>
      <p:sp>
        <p:nvSpPr>
          <p:cNvPr id="20491" name="Text Box 13"/>
          <p:cNvSpPr txBox="1">
            <a:spLocks noChangeArrowheads="1"/>
          </p:cNvSpPr>
          <p:nvPr/>
        </p:nvSpPr>
        <p:spPr bwMode="auto">
          <a:xfrm>
            <a:off x="3505200" y="3138488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0" i="1">
                <a:solidFill>
                  <a:srgbClr val="000066"/>
                </a:solidFill>
              </a:rPr>
              <a:t>x </a:t>
            </a:r>
            <a:r>
              <a:rPr lang="en-US" sz="1800" b="0">
                <a:solidFill>
                  <a:srgbClr val="000066"/>
                </a:solidFill>
              </a:rPr>
              <a:t>+ 4</a:t>
            </a:r>
            <a:endParaRPr lang="en-US" sz="1800" b="0" i="1">
              <a:solidFill>
                <a:srgbClr val="000066"/>
              </a:solidFill>
            </a:endParaRPr>
          </a:p>
        </p:txBody>
      </p:sp>
      <p:sp>
        <p:nvSpPr>
          <p:cNvPr id="20492" name="Line 14"/>
          <p:cNvSpPr>
            <a:spLocks noChangeShapeType="1"/>
          </p:cNvSpPr>
          <p:nvPr/>
        </p:nvSpPr>
        <p:spPr bwMode="auto">
          <a:xfrm flipV="1">
            <a:off x="2819400" y="295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0493" name="Line 15"/>
          <p:cNvSpPr>
            <a:spLocks noChangeShapeType="1"/>
          </p:cNvSpPr>
          <p:nvPr/>
        </p:nvSpPr>
        <p:spPr bwMode="auto">
          <a:xfrm flipV="1">
            <a:off x="3733800" y="2971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0494" name="Text Box 16"/>
          <p:cNvSpPr txBox="1">
            <a:spLocks noChangeArrowheads="1"/>
          </p:cNvSpPr>
          <p:nvPr/>
        </p:nvSpPr>
        <p:spPr bwMode="auto">
          <a:xfrm>
            <a:off x="4419600" y="3138488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0" i="1">
                <a:solidFill>
                  <a:srgbClr val="000066"/>
                </a:solidFill>
              </a:rPr>
              <a:t>x </a:t>
            </a:r>
            <a:r>
              <a:rPr lang="en-US" sz="1800" b="0">
                <a:solidFill>
                  <a:srgbClr val="000066"/>
                </a:solidFill>
              </a:rPr>
              <a:t>+ 8</a:t>
            </a:r>
            <a:endParaRPr lang="en-US" sz="1800" b="0" i="1">
              <a:solidFill>
                <a:srgbClr val="000066"/>
              </a:solidFill>
            </a:endParaRPr>
          </a:p>
        </p:txBody>
      </p:sp>
      <p:sp>
        <p:nvSpPr>
          <p:cNvPr id="20495" name="Line 17"/>
          <p:cNvSpPr>
            <a:spLocks noChangeShapeType="1"/>
          </p:cNvSpPr>
          <p:nvPr/>
        </p:nvSpPr>
        <p:spPr bwMode="auto">
          <a:xfrm flipV="1">
            <a:off x="4648200" y="2971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0496" name="Text Box 18"/>
          <p:cNvSpPr txBox="1">
            <a:spLocks noChangeArrowheads="1"/>
          </p:cNvSpPr>
          <p:nvPr/>
        </p:nvSpPr>
        <p:spPr bwMode="auto">
          <a:xfrm>
            <a:off x="5334000" y="3138488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0" i="1">
                <a:solidFill>
                  <a:srgbClr val="000066"/>
                </a:solidFill>
              </a:rPr>
              <a:t>x </a:t>
            </a:r>
            <a:r>
              <a:rPr lang="en-US" sz="1800" b="0">
                <a:solidFill>
                  <a:srgbClr val="000066"/>
                </a:solidFill>
              </a:rPr>
              <a:t>+ 12</a:t>
            </a:r>
            <a:endParaRPr lang="en-US" sz="1800" b="0" i="1">
              <a:solidFill>
                <a:srgbClr val="000066"/>
              </a:solidFill>
            </a:endParaRPr>
          </a:p>
        </p:txBody>
      </p:sp>
      <p:sp>
        <p:nvSpPr>
          <p:cNvPr id="20497" name="Line 19"/>
          <p:cNvSpPr>
            <a:spLocks noChangeShapeType="1"/>
          </p:cNvSpPr>
          <p:nvPr/>
        </p:nvSpPr>
        <p:spPr bwMode="auto">
          <a:xfrm flipV="1">
            <a:off x="5562600" y="2971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0498" name="Text Box 20"/>
          <p:cNvSpPr txBox="1">
            <a:spLocks noChangeArrowheads="1"/>
          </p:cNvSpPr>
          <p:nvPr/>
        </p:nvSpPr>
        <p:spPr bwMode="auto">
          <a:xfrm>
            <a:off x="6248400" y="3138488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0" i="1">
                <a:solidFill>
                  <a:srgbClr val="000066"/>
                </a:solidFill>
              </a:rPr>
              <a:t>x </a:t>
            </a:r>
            <a:r>
              <a:rPr lang="en-US" sz="1800" b="0">
                <a:solidFill>
                  <a:srgbClr val="000066"/>
                </a:solidFill>
              </a:rPr>
              <a:t>+ 16</a:t>
            </a:r>
            <a:endParaRPr lang="en-US" sz="1800" b="0" i="1">
              <a:solidFill>
                <a:srgbClr val="000066"/>
              </a:solidFill>
            </a:endParaRPr>
          </a:p>
        </p:txBody>
      </p:sp>
      <p:sp>
        <p:nvSpPr>
          <p:cNvPr id="20499" name="Line 21"/>
          <p:cNvSpPr>
            <a:spLocks noChangeShapeType="1"/>
          </p:cNvSpPr>
          <p:nvPr/>
        </p:nvSpPr>
        <p:spPr bwMode="auto">
          <a:xfrm flipV="1">
            <a:off x="6477000" y="2971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0500" name="Text Box 22"/>
          <p:cNvSpPr txBox="1">
            <a:spLocks noChangeArrowheads="1"/>
          </p:cNvSpPr>
          <p:nvPr/>
        </p:nvSpPr>
        <p:spPr bwMode="auto">
          <a:xfrm>
            <a:off x="7162800" y="3138488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0" i="1">
                <a:solidFill>
                  <a:srgbClr val="000066"/>
                </a:solidFill>
              </a:rPr>
              <a:t>x </a:t>
            </a:r>
            <a:r>
              <a:rPr lang="en-US" sz="1800" b="0">
                <a:solidFill>
                  <a:srgbClr val="000066"/>
                </a:solidFill>
              </a:rPr>
              <a:t>+ 20</a:t>
            </a:r>
            <a:endParaRPr lang="en-US" sz="1800" b="0" i="1">
              <a:solidFill>
                <a:srgbClr val="000066"/>
              </a:solidFill>
            </a:endParaRPr>
          </a:p>
        </p:txBody>
      </p:sp>
      <p:sp>
        <p:nvSpPr>
          <p:cNvPr id="20501" name="Line 23"/>
          <p:cNvSpPr>
            <a:spLocks noChangeShapeType="1"/>
          </p:cNvSpPr>
          <p:nvPr/>
        </p:nvSpPr>
        <p:spPr bwMode="auto">
          <a:xfrm flipV="1">
            <a:off x="7391400" y="2971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85800" y="3581400"/>
            <a:ext cx="80645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>
            <a:lvl1pPr marL="223838" indent="-223838" defTabSz="895350">
              <a:tabLst>
                <a:tab pos="1943100" algn="l"/>
                <a:tab pos="36607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560388" indent="-222250" defTabSz="895350">
              <a:tabLst>
                <a:tab pos="1943100" algn="l"/>
                <a:tab pos="36607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tabLst>
                <a:tab pos="1943100" algn="l"/>
                <a:tab pos="36607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tabLst>
                <a:tab pos="1943100" algn="l"/>
                <a:tab pos="36607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tabLst>
                <a:tab pos="1943100" algn="l"/>
                <a:tab pos="36607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943100" algn="l"/>
                <a:tab pos="36607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943100" algn="l"/>
                <a:tab pos="36607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943100" algn="l"/>
                <a:tab pos="36607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943100" algn="l"/>
                <a:tab pos="36607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660033"/>
              </a:buClr>
              <a:buFont typeface="Wingdings" charset="0"/>
              <a:buNone/>
              <a:defRPr/>
            </a:pPr>
            <a:r>
              <a:rPr lang="en-US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Reference	Type	Value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None/>
              <a:defRPr/>
            </a:pPr>
            <a:r>
              <a:rPr lang="en-US" sz="2000" dirty="0" err="1" smtClean="0">
                <a:solidFill>
                  <a:srgbClr val="000066"/>
                </a:solidFill>
                <a:latin typeface="Courier New" charset="0"/>
              </a:rPr>
              <a:t>val</a:t>
            </a:r>
            <a:r>
              <a:rPr lang="en-US" sz="2000" dirty="0" smtClean="0">
                <a:solidFill>
                  <a:srgbClr val="000066"/>
                </a:solidFill>
                <a:latin typeface="Courier New" charset="0"/>
              </a:rPr>
              <a:t>[4]	</a:t>
            </a:r>
            <a:r>
              <a:rPr lang="en-US" sz="2000" dirty="0" err="1" smtClean="0">
                <a:solidFill>
                  <a:srgbClr val="000066"/>
                </a:solidFill>
                <a:latin typeface="Courier New" charset="0"/>
              </a:rPr>
              <a:t>int</a:t>
            </a:r>
            <a:r>
              <a:rPr lang="en-US" sz="2000" dirty="0" smtClean="0">
                <a:solidFill>
                  <a:srgbClr val="000066"/>
                </a:solidFill>
                <a:latin typeface="Courier New" charset="0"/>
              </a:rPr>
              <a:t>	3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None/>
              <a:defRPr/>
            </a:pPr>
            <a:r>
              <a:rPr lang="en-US" sz="2000" dirty="0" smtClean="0">
                <a:solidFill>
                  <a:srgbClr val="000066"/>
                </a:solidFill>
                <a:latin typeface="Courier New" charset="0"/>
              </a:rPr>
              <a:t>&amp;</a:t>
            </a:r>
            <a:r>
              <a:rPr lang="en-US" sz="2000" dirty="0" err="1" smtClean="0">
                <a:solidFill>
                  <a:srgbClr val="000066"/>
                </a:solidFill>
                <a:latin typeface="Courier New" charset="0"/>
              </a:rPr>
              <a:t>val</a:t>
            </a:r>
            <a:r>
              <a:rPr lang="en-US" sz="2000" dirty="0" smtClean="0">
                <a:solidFill>
                  <a:srgbClr val="000066"/>
                </a:solidFill>
                <a:latin typeface="Courier New" charset="0"/>
              </a:rPr>
              <a:t>[2]</a:t>
            </a:r>
            <a:r>
              <a:rPr lang="en-US" sz="2000" dirty="0" smtClean="0">
                <a:solidFill>
                  <a:srgbClr val="000066"/>
                </a:solidFill>
              </a:rPr>
              <a:t>	</a:t>
            </a:r>
            <a:r>
              <a:rPr lang="en-US" sz="2000" dirty="0" err="1" smtClean="0">
                <a:solidFill>
                  <a:srgbClr val="000066"/>
                </a:solidFill>
                <a:latin typeface="Courier New" charset="0"/>
              </a:rPr>
              <a:t>int</a:t>
            </a:r>
            <a:r>
              <a:rPr lang="en-US" sz="2000" dirty="0" smtClean="0">
                <a:solidFill>
                  <a:srgbClr val="000066"/>
                </a:solidFill>
                <a:latin typeface="Courier New" charset="0"/>
              </a:rPr>
              <a:t> *	</a:t>
            </a:r>
            <a:r>
              <a:rPr lang="en-US" sz="2000" b="0" i="1" dirty="0" smtClean="0">
                <a:solidFill>
                  <a:srgbClr val="000066"/>
                </a:solidFill>
              </a:rPr>
              <a:t>x</a:t>
            </a:r>
            <a:r>
              <a:rPr lang="en-US" sz="2000" dirty="0" smtClean="0">
                <a:solidFill>
                  <a:srgbClr val="000066"/>
                </a:solidFill>
              </a:rPr>
              <a:t> + 8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None/>
              <a:defRPr/>
            </a:pPr>
            <a:r>
              <a:rPr lang="en-US" sz="2000" dirty="0" err="1" smtClean="0">
                <a:solidFill>
                  <a:srgbClr val="000066"/>
                </a:solidFill>
                <a:latin typeface="Courier New" charset="0"/>
              </a:rPr>
              <a:t>val</a:t>
            </a:r>
            <a:r>
              <a:rPr lang="en-US" sz="2000" dirty="0" smtClean="0">
                <a:solidFill>
                  <a:srgbClr val="000066"/>
                </a:solidFill>
                <a:latin typeface="Courier New" charset="0"/>
              </a:rPr>
              <a:t>[5]</a:t>
            </a:r>
            <a:r>
              <a:rPr lang="en-US" sz="2000" dirty="0" smtClean="0">
                <a:solidFill>
                  <a:srgbClr val="000066"/>
                </a:solidFill>
              </a:rPr>
              <a:t>	</a:t>
            </a:r>
            <a:r>
              <a:rPr lang="en-US" sz="2000" dirty="0" err="1" smtClean="0">
                <a:solidFill>
                  <a:srgbClr val="000066"/>
                </a:solidFill>
                <a:latin typeface="Courier New" charset="0"/>
              </a:rPr>
              <a:t>int</a:t>
            </a:r>
            <a:r>
              <a:rPr lang="en-US" sz="2000" dirty="0" smtClean="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2000" dirty="0" smtClean="0">
                <a:solidFill>
                  <a:srgbClr val="000066"/>
                </a:solidFill>
              </a:rPr>
              <a:t>??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None/>
              <a:defRPr/>
            </a:pPr>
            <a:r>
              <a:rPr lang="en-US" sz="2000" dirty="0" err="1">
                <a:solidFill>
                  <a:srgbClr val="000066"/>
                </a:solidFill>
                <a:latin typeface="Courier New" charset="0"/>
              </a:rPr>
              <a:t>val</a:t>
            </a:r>
            <a:r>
              <a:rPr lang="en-US" sz="2000" dirty="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2000" dirty="0" err="1">
                <a:solidFill>
                  <a:srgbClr val="000066"/>
                </a:solidFill>
                <a:latin typeface="Courier New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charset="0"/>
              </a:rPr>
              <a:t> *	</a:t>
            </a:r>
            <a:r>
              <a:rPr lang="en-US" sz="2000" b="0" i="1" dirty="0">
                <a:solidFill>
                  <a:srgbClr val="000066"/>
                </a:solidFill>
              </a:rPr>
              <a:t>x</a:t>
            </a:r>
            <a:endParaRPr lang="en-US" sz="2000" dirty="0">
              <a:solidFill>
                <a:srgbClr val="000066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solidFill>
                  <a:srgbClr val="000066"/>
                </a:solidFill>
                <a:latin typeface="Courier New" charset="0"/>
              </a:rPr>
              <a:t>val+1</a:t>
            </a:r>
            <a:r>
              <a:rPr lang="en-US" sz="2000" dirty="0">
                <a:solidFill>
                  <a:srgbClr val="000066"/>
                </a:solidFill>
              </a:rPr>
              <a:t>	</a:t>
            </a:r>
            <a:r>
              <a:rPr lang="en-US" sz="2000" dirty="0" err="1">
                <a:solidFill>
                  <a:srgbClr val="000066"/>
                </a:solidFill>
                <a:latin typeface="Courier New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charset="0"/>
              </a:rPr>
              <a:t> *	</a:t>
            </a:r>
            <a:r>
              <a:rPr lang="en-US" sz="2000" b="0" i="1" dirty="0">
                <a:solidFill>
                  <a:srgbClr val="000066"/>
                </a:solidFill>
              </a:rPr>
              <a:t>x</a:t>
            </a:r>
            <a:r>
              <a:rPr lang="en-US" sz="2000" dirty="0">
                <a:solidFill>
                  <a:srgbClr val="000066"/>
                </a:solidFill>
              </a:rPr>
              <a:t> + </a:t>
            </a:r>
            <a:r>
              <a:rPr lang="en-US" sz="2000" dirty="0" smtClean="0">
                <a:solidFill>
                  <a:srgbClr val="000066"/>
                </a:solidFill>
              </a:rPr>
              <a:t>4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None/>
              <a:defRPr/>
            </a:pPr>
            <a:r>
              <a:rPr lang="en-US" sz="2000" dirty="0" smtClean="0">
                <a:solidFill>
                  <a:srgbClr val="000066"/>
                </a:solidFill>
                <a:latin typeface="Courier New" charset="0"/>
              </a:rPr>
              <a:t>*(val+1)</a:t>
            </a:r>
            <a:r>
              <a:rPr lang="en-US" sz="2000" dirty="0" smtClean="0">
                <a:solidFill>
                  <a:srgbClr val="000066"/>
                </a:solidFill>
              </a:rPr>
              <a:t>	</a:t>
            </a:r>
            <a:r>
              <a:rPr lang="en-US" sz="2000" dirty="0" err="1" smtClean="0">
                <a:solidFill>
                  <a:srgbClr val="000066"/>
                </a:solidFill>
                <a:latin typeface="Courier New" charset="0"/>
              </a:rPr>
              <a:t>int</a:t>
            </a:r>
            <a:r>
              <a:rPr lang="en-US" sz="2000" dirty="0" smtClean="0">
                <a:solidFill>
                  <a:srgbClr val="000066"/>
                </a:solidFill>
                <a:latin typeface="Courier New" charset="0"/>
              </a:rPr>
              <a:t>	5</a:t>
            </a:r>
            <a:endParaRPr lang="en-US" sz="2000" dirty="0" smtClean="0">
              <a:solidFill>
                <a:srgbClr val="000066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None/>
              <a:defRPr/>
            </a:pPr>
            <a:r>
              <a:rPr lang="en-US" sz="2000" dirty="0" err="1" smtClean="0">
                <a:solidFill>
                  <a:srgbClr val="000066"/>
                </a:solidFill>
                <a:latin typeface="Courier New" charset="0"/>
              </a:rPr>
              <a:t>val</a:t>
            </a:r>
            <a:r>
              <a:rPr lang="en-US" sz="2000" dirty="0" smtClean="0">
                <a:solidFill>
                  <a:srgbClr val="000066"/>
                </a:solidFill>
                <a:latin typeface="Courier New" charset="0"/>
              </a:rPr>
              <a:t> + </a:t>
            </a:r>
            <a:r>
              <a:rPr lang="en-US" sz="2000" b="0" i="1" dirty="0" err="1" smtClean="0">
                <a:solidFill>
                  <a:srgbClr val="000066"/>
                </a:solidFill>
              </a:rPr>
              <a:t>i</a:t>
            </a:r>
            <a:r>
              <a:rPr lang="en-US" sz="2000" dirty="0" smtClean="0">
                <a:solidFill>
                  <a:srgbClr val="000066"/>
                </a:solidFill>
              </a:rPr>
              <a:t>	</a:t>
            </a:r>
            <a:r>
              <a:rPr lang="en-US" sz="2000" dirty="0" err="1" smtClean="0">
                <a:solidFill>
                  <a:srgbClr val="000066"/>
                </a:solidFill>
                <a:latin typeface="Courier New" charset="0"/>
              </a:rPr>
              <a:t>int</a:t>
            </a:r>
            <a:r>
              <a:rPr lang="en-US" sz="2000" dirty="0" smtClean="0">
                <a:solidFill>
                  <a:srgbClr val="000066"/>
                </a:solidFill>
                <a:latin typeface="Courier New" charset="0"/>
              </a:rPr>
              <a:t> *	</a:t>
            </a:r>
            <a:r>
              <a:rPr lang="en-US" sz="2000" b="0" i="1" dirty="0" smtClean="0">
                <a:solidFill>
                  <a:srgbClr val="000066"/>
                </a:solidFill>
              </a:rPr>
              <a:t>x </a:t>
            </a:r>
            <a:r>
              <a:rPr lang="en-US" sz="2000" dirty="0" smtClean="0">
                <a:solidFill>
                  <a:srgbClr val="000066"/>
                </a:solidFill>
              </a:rPr>
              <a:t>+ 4</a:t>
            </a:r>
            <a:r>
              <a:rPr lang="en-US" sz="2000" b="0" i="1" dirty="0" smtClean="0">
                <a:solidFill>
                  <a:srgbClr val="000066"/>
                </a:solidFill>
              </a:rPr>
              <a:t> </a:t>
            </a:r>
            <a:r>
              <a:rPr lang="en-US" sz="2000" b="0" i="1" dirty="0" err="1" smtClean="0">
                <a:solidFill>
                  <a:srgbClr val="000066"/>
                </a:solidFill>
              </a:rPr>
              <a:t>i</a:t>
            </a:r>
            <a:r>
              <a:rPr lang="en-US" sz="2000" b="0" i="1" dirty="0" smtClean="0">
                <a:solidFill>
                  <a:srgbClr val="000066"/>
                </a:solidFill>
              </a:rPr>
              <a:t>      </a:t>
            </a:r>
            <a:endParaRPr lang="en-US" sz="2000" b="0" dirty="0" smtClean="0">
              <a:solidFill>
                <a:srgbClr val="000066"/>
              </a:solidFill>
            </a:endParaRP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257800" y="6186488"/>
            <a:ext cx="3159125" cy="595312"/>
            <a:chOff x="5257814" y="6186251"/>
            <a:chExt cx="3158765" cy="595784"/>
          </a:xfrm>
        </p:grpSpPr>
        <p:sp>
          <p:nvSpPr>
            <p:cNvPr id="20486" name="TextBox 24"/>
            <p:cNvSpPr txBox="1">
              <a:spLocks noChangeArrowheads="1"/>
            </p:cNvSpPr>
            <p:nvPr/>
          </p:nvSpPr>
          <p:spPr bwMode="auto">
            <a:xfrm>
              <a:off x="5654127" y="6186251"/>
              <a:ext cx="2762452" cy="59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Memory address of </a:t>
              </a:r>
              <a:r>
                <a:rPr lang="en-US" sz="1800" i="1">
                  <a:solidFill>
                    <a:srgbClr val="000066"/>
                  </a:solidFill>
                </a:rPr>
                <a:t>i</a:t>
              </a:r>
              <a:r>
                <a:rPr lang="ja-JP" altLang="en-US" sz="1800">
                  <a:solidFill>
                    <a:srgbClr val="000066"/>
                  </a:solidFill>
                </a:rPr>
                <a:t>’</a:t>
              </a:r>
              <a:r>
                <a:rPr lang="en-US" altLang="ja-JP" sz="1800">
                  <a:solidFill>
                    <a:srgbClr val="000066"/>
                  </a:solidFill>
                </a:rPr>
                <a:t>th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index element of array</a:t>
              </a:r>
            </a:p>
          </p:txBody>
        </p:sp>
        <p:cxnSp>
          <p:nvCxnSpPr>
            <p:cNvPr id="20487" name="Straight Arrow Connector 26"/>
            <p:cNvCxnSpPr>
              <a:cxnSpLocks noChangeShapeType="1"/>
              <a:stCxn id="20486" idx="1"/>
            </p:cNvCxnSpPr>
            <p:nvPr/>
          </p:nvCxnSpPr>
          <p:spPr bwMode="auto">
            <a:xfrm flipH="1" flipV="1">
              <a:off x="5257814" y="6477001"/>
              <a:ext cx="396313" cy="714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455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Array Access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To access the </a:t>
            </a:r>
            <a:r>
              <a:rPr lang="en-US" i="1" dirty="0" err="1">
                <a:latin typeface="Helvetica" charset="0"/>
              </a:rPr>
              <a:t>i</a:t>
            </a:r>
            <a:r>
              <a:rPr lang="ja-JP" altLang="en-US" dirty="0">
                <a:latin typeface="Helvetica" charset="0"/>
              </a:rPr>
              <a:t>’</a:t>
            </a:r>
            <a:r>
              <a:rPr lang="en-US" dirty="0" err="1">
                <a:latin typeface="Helvetica" charset="0"/>
              </a:rPr>
              <a:t>th</a:t>
            </a:r>
            <a:r>
              <a:rPr lang="en-US" dirty="0">
                <a:latin typeface="Helvetica" charset="0"/>
              </a:rPr>
              <a:t> </a:t>
            </a:r>
            <a:r>
              <a:rPr lang="en-US" dirty="0" smtClean="0">
                <a:latin typeface="Helvetica" charset="0"/>
              </a:rPr>
              <a:t>index element </a:t>
            </a:r>
            <a:r>
              <a:rPr lang="en-US" dirty="0">
                <a:latin typeface="Helvetica" charset="0"/>
              </a:rPr>
              <a:t>of an array A of type T: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A[</a:t>
            </a:r>
            <a:r>
              <a:rPr lang="en-US" i="1" dirty="0" err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] =  *(A + </a:t>
            </a:r>
            <a:r>
              <a:rPr lang="en-US" dirty="0" err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sizeof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(T)*</a:t>
            </a:r>
            <a:r>
              <a:rPr lang="en-US" i="1" dirty="0" err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)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 If A is an array of </a:t>
            </a:r>
            <a:r>
              <a:rPr lang="en-US" dirty="0" smtClean="0">
                <a:latin typeface="Helvetica" charset="0"/>
              </a:rPr>
              <a:t>longs, </a:t>
            </a:r>
            <a:r>
              <a:rPr lang="en-US" dirty="0">
                <a:latin typeface="Helvetica" charset="0"/>
              </a:rPr>
              <a:t>and address of A is stored in register </a:t>
            </a:r>
            <a:r>
              <a:rPr lang="en-US" dirty="0" smtClean="0">
                <a:latin typeface="Helvetica" charset="0"/>
              </a:rPr>
              <a:t>%</a:t>
            </a:r>
            <a:r>
              <a:rPr lang="en-US" dirty="0" err="1" smtClean="0">
                <a:latin typeface="Helvetica" charset="0"/>
              </a:rPr>
              <a:t>rdx</a:t>
            </a:r>
            <a:r>
              <a:rPr lang="en-US" dirty="0">
                <a:latin typeface="Helvetica" charset="0"/>
              </a:rPr>
              <a:t>, and </a:t>
            </a:r>
            <a:r>
              <a:rPr lang="en-US" i="1" dirty="0" err="1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is stored in register </a:t>
            </a:r>
            <a:r>
              <a:rPr lang="en-US" dirty="0" smtClean="0">
                <a:latin typeface="Helvetica" charset="0"/>
              </a:rPr>
              <a:t>%</a:t>
            </a:r>
            <a:r>
              <a:rPr lang="en-US" dirty="0" err="1" smtClean="0">
                <a:latin typeface="Helvetica" charset="0"/>
              </a:rPr>
              <a:t>rcx</a:t>
            </a:r>
            <a:r>
              <a:rPr lang="en-US" dirty="0">
                <a:latin typeface="Helvetica" charset="0"/>
              </a:rPr>
              <a:t>, then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 err="1" smtClean="0">
                <a:latin typeface="Helvetica" charset="0"/>
                <a:ea typeface="ＭＳ Ｐゴシック" charset="0"/>
              </a:rPr>
              <a:t>movq</a:t>
            </a:r>
            <a:r>
              <a:rPr lang="en-US" dirty="0" smtClean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%rdx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%rcx,8)</a:t>
            </a:r>
            <a:r>
              <a:rPr lang="en-US" dirty="0">
                <a:latin typeface="Helvetica" charset="0"/>
                <a:ea typeface="ＭＳ Ｐゴシック" charset="0"/>
              </a:rPr>
              <a:t>, </a:t>
            </a:r>
            <a:r>
              <a:rPr lang="en-US" dirty="0" smtClean="0">
                <a:latin typeface="Helvetica" charset="0"/>
                <a:ea typeface="ＭＳ Ｐゴシック" charset="0"/>
              </a:rPr>
              <a:t>%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rax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buFont typeface="Wingdings" charset="0"/>
              <a:buNone/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will compute pointer </a:t>
            </a:r>
            <a:r>
              <a:rPr lang="en-US" dirty="0" smtClean="0">
                <a:latin typeface="Helvetica" charset="0"/>
                <a:ea typeface="ＭＳ Ｐゴシック" charset="0"/>
              </a:rPr>
              <a:t>%rdx+8*%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rcx</a:t>
            </a:r>
            <a:r>
              <a:rPr lang="en-US" dirty="0" smtClean="0">
                <a:latin typeface="Helvetica" charset="0"/>
                <a:ea typeface="ＭＳ Ｐゴシック" charset="0"/>
              </a:rPr>
              <a:t>               </a:t>
            </a:r>
            <a:r>
              <a:rPr lang="en-US" dirty="0">
                <a:latin typeface="Helvetica" charset="0"/>
                <a:ea typeface="ＭＳ Ｐゴシック" charset="0"/>
              </a:rPr>
              <a:t>// (A + </a:t>
            </a:r>
            <a:r>
              <a:rPr lang="en-US" dirty="0" err="1">
                <a:latin typeface="Helvetica" charset="0"/>
                <a:ea typeface="ＭＳ Ｐゴシック" charset="0"/>
              </a:rPr>
              <a:t>sizeof</a:t>
            </a:r>
            <a:r>
              <a:rPr lang="en-US" dirty="0">
                <a:latin typeface="Helvetica" charset="0"/>
                <a:ea typeface="ＭＳ Ｐゴシック" charset="0"/>
              </a:rPr>
              <a:t>(T)*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And pull from memory (</a:t>
            </a:r>
            <a:r>
              <a:rPr lang="en-US" dirty="0" smtClean="0">
                <a:latin typeface="Helvetica" charset="0"/>
                <a:ea typeface="ＭＳ Ｐゴシック" charset="0"/>
              </a:rPr>
              <a:t>%rdx+8*%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rcx</a:t>
            </a:r>
            <a:r>
              <a:rPr lang="en-US" dirty="0">
                <a:latin typeface="Helvetica" charset="0"/>
                <a:ea typeface="ＭＳ Ｐゴシック" charset="0"/>
              </a:rPr>
              <a:t>)         // *(A + </a:t>
            </a:r>
            <a:r>
              <a:rPr lang="en-US" dirty="0" err="1">
                <a:latin typeface="Helvetica" charset="0"/>
                <a:ea typeface="ＭＳ Ｐゴシック" charset="0"/>
              </a:rPr>
              <a:t>sizeof</a:t>
            </a:r>
            <a:r>
              <a:rPr lang="en-US" dirty="0">
                <a:latin typeface="Helvetica" charset="0"/>
                <a:ea typeface="ＭＳ Ｐゴシック" charset="0"/>
              </a:rPr>
              <a:t>(T)*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Placing it into </a:t>
            </a:r>
            <a:r>
              <a:rPr lang="en-US" dirty="0" smtClean="0">
                <a:latin typeface="Helvetica" charset="0"/>
                <a:ea typeface="ＭＳ Ｐゴシック" charset="0"/>
              </a:rPr>
              <a:t>%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rax</a:t>
            </a:r>
            <a:r>
              <a:rPr lang="en-US" dirty="0">
                <a:latin typeface="Helvetica" charset="0"/>
                <a:ea typeface="ＭＳ Ｐゴシック" charset="0"/>
              </a:rPr>
              <a:t>			    // = A[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So array access naturally fits with and uses the </a:t>
            </a:r>
            <a:r>
              <a:rPr lang="en-US" dirty="0" smtClean="0">
                <a:latin typeface="Helvetica" charset="0"/>
              </a:rPr>
              <a:t>complex addressing </a:t>
            </a:r>
            <a:r>
              <a:rPr lang="en-US" dirty="0">
                <a:latin typeface="Helvetica" charset="0"/>
              </a:rPr>
              <a:t>mode provided by the CPU</a:t>
            </a:r>
          </a:p>
        </p:txBody>
      </p:sp>
    </p:spTree>
    <p:extLst>
      <p:ext uri="{BB962C8B-B14F-4D97-AF65-F5344CB8AC3E}">
        <p14:creationId xmlns:p14="http://schemas.microsoft.com/office/powerpoint/2010/main" val="847765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54737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994275"/>
            <a:ext cx="8382000" cy="1377950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Notes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Declaration “</a:t>
            </a:r>
            <a:r>
              <a:rPr lang="en-US" dirty="0" err="1">
                <a:latin typeface="Courier New" charset="0"/>
              </a:rPr>
              <a:t>zip_dig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cmu</a:t>
            </a:r>
            <a:r>
              <a:rPr lang="en-US" dirty="0"/>
              <a:t>” equivalent to “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cmu[5]</a:t>
            </a:r>
            <a:r>
              <a:rPr lang="en-US" dirty="0"/>
              <a:t>”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Example arrays were allocated in successive 20 byte blocks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dirty="0"/>
              <a:t>Not guaranteed to happen in general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2057400" y="838200"/>
            <a:ext cx="4924425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err="1">
                <a:solidFill>
                  <a:srgbClr val="000066"/>
                </a:solidFill>
                <a:latin typeface="Courier New" charset="0"/>
              </a:rPr>
              <a:t>typedef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charset="0"/>
              </a:rPr>
              <a:t>zip_dig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[5];</a:t>
            </a:r>
          </a:p>
          <a:p>
            <a:pPr algn="l">
              <a:lnSpc>
                <a:spcPct val="100000"/>
              </a:lnSpc>
            </a:pPr>
            <a:endParaRPr lang="en-US" dirty="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dirty="0" err="1">
                <a:solidFill>
                  <a:srgbClr val="000066"/>
                </a:solidFill>
                <a:latin typeface="Courier New" charset="0"/>
              </a:rPr>
              <a:t>zip_dig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charset="0"/>
              </a:rPr>
              <a:t>cmu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 = { 1, 5, 2, 1, 3 };</a:t>
            </a:r>
          </a:p>
          <a:p>
            <a:pPr algn="l">
              <a:lnSpc>
                <a:spcPct val="100000"/>
              </a:lnSpc>
            </a:pPr>
            <a:r>
              <a:rPr lang="en-US" dirty="0" err="1">
                <a:solidFill>
                  <a:srgbClr val="000066"/>
                </a:solidFill>
                <a:latin typeface="Courier New" charset="0"/>
              </a:rPr>
              <a:t>zip_dig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charset="0"/>
              </a:rPr>
              <a:t>mit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 = { 0, 2, 1, 3, 9 };</a:t>
            </a:r>
          </a:p>
          <a:p>
            <a:pPr algn="l">
              <a:lnSpc>
                <a:spcPct val="100000"/>
              </a:lnSpc>
            </a:pPr>
            <a:r>
              <a:rPr lang="en-US" dirty="0" err="1">
                <a:solidFill>
                  <a:srgbClr val="000066"/>
                </a:solidFill>
                <a:latin typeface="Courier New" charset="0"/>
              </a:rPr>
              <a:t>zip_dig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000066"/>
                </a:solidFill>
                <a:latin typeface="Courier New" charset="0"/>
              </a:rPr>
              <a:t>cub 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= { </a:t>
            </a:r>
            <a:r>
              <a:rPr lang="en-US" dirty="0" smtClean="0">
                <a:solidFill>
                  <a:srgbClr val="000066"/>
                </a:solidFill>
                <a:latin typeface="Courier New" charset="0"/>
              </a:rPr>
              <a:t>8, 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0</a:t>
            </a:r>
            <a:r>
              <a:rPr lang="en-US" dirty="0" smtClean="0">
                <a:solidFill>
                  <a:srgbClr val="000066"/>
                </a:solidFill>
                <a:latin typeface="Courier New" charset="0"/>
              </a:rPr>
              <a:t>, 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3</a:t>
            </a:r>
            <a:r>
              <a:rPr lang="en-US" dirty="0" smtClean="0">
                <a:solidFill>
                  <a:srgbClr val="000066"/>
                </a:solidFill>
                <a:latin typeface="Courier New" charset="0"/>
              </a:rPr>
              <a:t>, 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0</a:t>
            </a:r>
            <a:r>
              <a:rPr lang="en-US" dirty="0" smtClean="0">
                <a:solidFill>
                  <a:srgbClr val="000066"/>
                </a:solidFill>
                <a:latin typeface="Courier New" charset="0"/>
              </a:rPr>
              <a:t>, 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9</a:t>
            </a:r>
            <a:r>
              <a:rPr lang="en-US" dirty="0" smtClean="0">
                <a:solidFill>
                  <a:srgbClr val="000066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47788" y="2667000"/>
            <a:ext cx="6805612" cy="2362201"/>
            <a:chOff x="1347788" y="2667000"/>
            <a:chExt cx="6805612" cy="2362201"/>
          </a:xfrm>
        </p:grpSpPr>
        <p:sp>
          <p:nvSpPr>
            <p:cNvPr id="22576" name="Text Box 7"/>
            <p:cNvSpPr txBox="1">
              <a:spLocks noChangeArrowheads="1"/>
            </p:cNvSpPr>
            <p:nvPr/>
          </p:nvSpPr>
          <p:spPr bwMode="auto">
            <a:xfrm>
              <a:off x="1387476" y="2667000"/>
              <a:ext cx="1822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zip_dig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cmu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;</a:t>
              </a:r>
            </a:p>
          </p:txBody>
        </p:sp>
        <p:grpSp>
          <p:nvGrpSpPr>
            <p:cNvPr id="22578" name="Group 9"/>
            <p:cNvGrpSpPr>
              <a:grpSpLocks/>
            </p:cNvGrpSpPr>
            <p:nvPr/>
          </p:nvGrpSpPr>
          <p:grpSpPr bwMode="auto">
            <a:xfrm>
              <a:off x="3352801" y="2743200"/>
              <a:ext cx="4572000" cy="228600"/>
              <a:chOff x="1776" y="1728"/>
              <a:chExt cx="2880" cy="144"/>
            </a:xfrm>
          </p:grpSpPr>
          <p:sp>
            <p:nvSpPr>
              <p:cNvPr id="22591" name="Rectangle 10"/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22592" name="Rectangle 11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5</a:t>
                </a:r>
              </a:p>
            </p:txBody>
          </p:sp>
          <p:sp>
            <p:nvSpPr>
              <p:cNvPr id="22593" name="Rectangle 12"/>
              <p:cNvSpPr>
                <a:spLocks noChangeArrowheads="1"/>
              </p:cNvSpPr>
              <p:nvPr/>
            </p:nvSpPr>
            <p:spPr bwMode="auto">
              <a:xfrm>
                <a:off x="2928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2</a:t>
                </a:r>
              </a:p>
            </p:txBody>
          </p:sp>
          <p:sp>
            <p:nvSpPr>
              <p:cNvPr id="22594" name="Rectangle 13"/>
              <p:cNvSpPr>
                <a:spLocks noChangeArrowheads="1"/>
              </p:cNvSpPr>
              <p:nvPr/>
            </p:nvSpPr>
            <p:spPr bwMode="auto">
              <a:xfrm>
                <a:off x="3504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22595" name="Rectangle 14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3</a:t>
                </a:r>
              </a:p>
            </p:txBody>
          </p:sp>
        </p:grpSp>
        <p:sp>
          <p:nvSpPr>
            <p:cNvPr id="22579" name="Line 15"/>
            <p:cNvSpPr>
              <a:spLocks noChangeShapeType="1"/>
            </p:cNvSpPr>
            <p:nvPr/>
          </p:nvSpPr>
          <p:spPr bwMode="auto">
            <a:xfrm flipV="1">
              <a:off x="3352800" y="29718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2580" name="Text Box 16"/>
            <p:cNvSpPr txBox="1">
              <a:spLocks noChangeArrowheads="1"/>
            </p:cNvSpPr>
            <p:nvPr/>
          </p:nvSpPr>
          <p:spPr bwMode="auto">
            <a:xfrm>
              <a:off x="3124200" y="31242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16</a:t>
              </a:r>
            </a:p>
          </p:txBody>
        </p:sp>
        <p:sp>
          <p:nvSpPr>
            <p:cNvPr id="22581" name="Line 17"/>
            <p:cNvSpPr>
              <a:spLocks noChangeShapeType="1"/>
            </p:cNvSpPr>
            <p:nvPr/>
          </p:nvSpPr>
          <p:spPr bwMode="auto">
            <a:xfrm flipV="1">
              <a:off x="4267200" y="29718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2582" name="Text Box 18"/>
            <p:cNvSpPr txBox="1">
              <a:spLocks noChangeArrowheads="1"/>
            </p:cNvSpPr>
            <p:nvPr/>
          </p:nvSpPr>
          <p:spPr bwMode="auto">
            <a:xfrm>
              <a:off x="4038600" y="31242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20</a:t>
              </a:r>
            </a:p>
          </p:txBody>
        </p:sp>
        <p:sp>
          <p:nvSpPr>
            <p:cNvPr id="22583" name="Line 19"/>
            <p:cNvSpPr>
              <a:spLocks noChangeShapeType="1"/>
            </p:cNvSpPr>
            <p:nvPr/>
          </p:nvSpPr>
          <p:spPr bwMode="auto">
            <a:xfrm flipV="1">
              <a:off x="5181600" y="29718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2584" name="Text Box 20"/>
            <p:cNvSpPr txBox="1">
              <a:spLocks noChangeArrowheads="1"/>
            </p:cNvSpPr>
            <p:nvPr/>
          </p:nvSpPr>
          <p:spPr bwMode="auto">
            <a:xfrm>
              <a:off x="4953000" y="31242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24</a:t>
              </a:r>
            </a:p>
          </p:txBody>
        </p:sp>
        <p:sp>
          <p:nvSpPr>
            <p:cNvPr id="22585" name="Line 21"/>
            <p:cNvSpPr>
              <a:spLocks noChangeShapeType="1"/>
            </p:cNvSpPr>
            <p:nvPr/>
          </p:nvSpPr>
          <p:spPr bwMode="auto">
            <a:xfrm flipV="1">
              <a:off x="6096000" y="29718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2586" name="Text Box 22"/>
            <p:cNvSpPr txBox="1">
              <a:spLocks noChangeArrowheads="1"/>
            </p:cNvSpPr>
            <p:nvPr/>
          </p:nvSpPr>
          <p:spPr bwMode="auto">
            <a:xfrm>
              <a:off x="5867400" y="31242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28</a:t>
              </a:r>
            </a:p>
          </p:txBody>
        </p:sp>
        <p:sp>
          <p:nvSpPr>
            <p:cNvPr id="22587" name="Line 23"/>
            <p:cNvSpPr>
              <a:spLocks noChangeShapeType="1"/>
            </p:cNvSpPr>
            <p:nvPr/>
          </p:nvSpPr>
          <p:spPr bwMode="auto">
            <a:xfrm flipV="1">
              <a:off x="7010400" y="29718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2588" name="Text Box 24"/>
            <p:cNvSpPr txBox="1">
              <a:spLocks noChangeArrowheads="1"/>
            </p:cNvSpPr>
            <p:nvPr/>
          </p:nvSpPr>
          <p:spPr bwMode="auto">
            <a:xfrm>
              <a:off x="6781800" y="31242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32</a:t>
              </a:r>
            </a:p>
          </p:txBody>
        </p:sp>
        <p:sp>
          <p:nvSpPr>
            <p:cNvPr id="22589" name="Line 25"/>
            <p:cNvSpPr>
              <a:spLocks noChangeShapeType="1"/>
            </p:cNvSpPr>
            <p:nvPr/>
          </p:nvSpPr>
          <p:spPr bwMode="auto">
            <a:xfrm flipV="1">
              <a:off x="7924800" y="29718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2590" name="Text Box 26"/>
            <p:cNvSpPr txBox="1">
              <a:spLocks noChangeArrowheads="1"/>
            </p:cNvSpPr>
            <p:nvPr/>
          </p:nvSpPr>
          <p:spPr bwMode="auto">
            <a:xfrm>
              <a:off x="7696200" y="31242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36</a:t>
              </a:r>
            </a:p>
          </p:txBody>
        </p:sp>
        <p:sp>
          <p:nvSpPr>
            <p:cNvPr id="22556" name="Text Box 28"/>
            <p:cNvSpPr txBox="1">
              <a:spLocks noChangeArrowheads="1"/>
            </p:cNvSpPr>
            <p:nvPr/>
          </p:nvSpPr>
          <p:spPr bwMode="auto">
            <a:xfrm>
              <a:off x="1371601" y="3443288"/>
              <a:ext cx="1822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zip_dig mit;</a:t>
              </a:r>
            </a:p>
          </p:txBody>
        </p:sp>
        <p:grpSp>
          <p:nvGrpSpPr>
            <p:cNvPr id="22558" name="Group 30"/>
            <p:cNvGrpSpPr>
              <a:grpSpLocks/>
            </p:cNvGrpSpPr>
            <p:nvPr/>
          </p:nvGrpSpPr>
          <p:grpSpPr bwMode="auto">
            <a:xfrm>
              <a:off x="3336926" y="3519488"/>
              <a:ext cx="4572000" cy="228600"/>
              <a:chOff x="1776" y="1728"/>
              <a:chExt cx="2880" cy="144"/>
            </a:xfrm>
          </p:grpSpPr>
          <p:sp>
            <p:nvSpPr>
              <p:cNvPr id="22571" name="Rectangle 31"/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22572" name="Rectangle 32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2</a:t>
                </a:r>
              </a:p>
            </p:txBody>
          </p:sp>
          <p:sp>
            <p:nvSpPr>
              <p:cNvPr id="22573" name="Rectangle 33"/>
              <p:cNvSpPr>
                <a:spLocks noChangeArrowheads="1"/>
              </p:cNvSpPr>
              <p:nvPr/>
            </p:nvSpPr>
            <p:spPr bwMode="auto">
              <a:xfrm>
                <a:off x="2928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22574" name="Rectangle 34"/>
              <p:cNvSpPr>
                <a:spLocks noChangeArrowheads="1"/>
              </p:cNvSpPr>
              <p:nvPr/>
            </p:nvSpPr>
            <p:spPr bwMode="auto">
              <a:xfrm>
                <a:off x="3504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3</a:t>
                </a:r>
              </a:p>
            </p:txBody>
          </p:sp>
          <p:sp>
            <p:nvSpPr>
              <p:cNvPr id="22575" name="Rectangle 35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9</a:t>
                </a:r>
              </a:p>
            </p:txBody>
          </p:sp>
        </p:grpSp>
        <p:sp>
          <p:nvSpPr>
            <p:cNvPr id="22559" name="Line 36"/>
            <p:cNvSpPr>
              <a:spLocks noChangeShapeType="1"/>
            </p:cNvSpPr>
            <p:nvPr/>
          </p:nvSpPr>
          <p:spPr bwMode="auto">
            <a:xfrm flipV="1">
              <a:off x="3352800" y="3748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2560" name="Text Box 37"/>
            <p:cNvSpPr txBox="1">
              <a:spLocks noChangeArrowheads="1"/>
            </p:cNvSpPr>
            <p:nvPr/>
          </p:nvSpPr>
          <p:spPr bwMode="auto">
            <a:xfrm>
              <a:off x="3124200" y="3900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36</a:t>
              </a:r>
            </a:p>
          </p:txBody>
        </p:sp>
        <p:sp>
          <p:nvSpPr>
            <p:cNvPr id="22561" name="Line 38"/>
            <p:cNvSpPr>
              <a:spLocks noChangeShapeType="1"/>
            </p:cNvSpPr>
            <p:nvPr/>
          </p:nvSpPr>
          <p:spPr bwMode="auto">
            <a:xfrm flipV="1">
              <a:off x="4267200" y="3748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2562" name="Text Box 39"/>
            <p:cNvSpPr txBox="1">
              <a:spLocks noChangeArrowheads="1"/>
            </p:cNvSpPr>
            <p:nvPr/>
          </p:nvSpPr>
          <p:spPr bwMode="auto">
            <a:xfrm>
              <a:off x="4038600" y="3900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40</a:t>
              </a:r>
            </a:p>
          </p:txBody>
        </p:sp>
        <p:sp>
          <p:nvSpPr>
            <p:cNvPr id="22563" name="Line 40"/>
            <p:cNvSpPr>
              <a:spLocks noChangeShapeType="1"/>
            </p:cNvSpPr>
            <p:nvPr/>
          </p:nvSpPr>
          <p:spPr bwMode="auto">
            <a:xfrm flipV="1">
              <a:off x="5181600" y="3748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2564" name="Text Box 41"/>
            <p:cNvSpPr txBox="1">
              <a:spLocks noChangeArrowheads="1"/>
            </p:cNvSpPr>
            <p:nvPr/>
          </p:nvSpPr>
          <p:spPr bwMode="auto">
            <a:xfrm>
              <a:off x="4953000" y="3900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44</a:t>
              </a:r>
            </a:p>
          </p:txBody>
        </p:sp>
        <p:sp>
          <p:nvSpPr>
            <p:cNvPr id="22565" name="Line 42"/>
            <p:cNvSpPr>
              <a:spLocks noChangeShapeType="1"/>
            </p:cNvSpPr>
            <p:nvPr/>
          </p:nvSpPr>
          <p:spPr bwMode="auto">
            <a:xfrm flipV="1">
              <a:off x="6096000" y="3748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2566" name="Text Box 43"/>
            <p:cNvSpPr txBox="1">
              <a:spLocks noChangeArrowheads="1"/>
            </p:cNvSpPr>
            <p:nvPr/>
          </p:nvSpPr>
          <p:spPr bwMode="auto">
            <a:xfrm>
              <a:off x="5867400" y="3900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48</a:t>
              </a:r>
            </a:p>
          </p:txBody>
        </p:sp>
        <p:sp>
          <p:nvSpPr>
            <p:cNvPr id="22567" name="Line 44"/>
            <p:cNvSpPr>
              <a:spLocks noChangeShapeType="1"/>
            </p:cNvSpPr>
            <p:nvPr/>
          </p:nvSpPr>
          <p:spPr bwMode="auto">
            <a:xfrm flipV="1">
              <a:off x="7010400" y="3748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2568" name="Text Box 45"/>
            <p:cNvSpPr txBox="1">
              <a:spLocks noChangeArrowheads="1"/>
            </p:cNvSpPr>
            <p:nvPr/>
          </p:nvSpPr>
          <p:spPr bwMode="auto">
            <a:xfrm>
              <a:off x="6781800" y="3900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52</a:t>
              </a:r>
            </a:p>
          </p:txBody>
        </p:sp>
        <p:sp>
          <p:nvSpPr>
            <p:cNvPr id="22569" name="Line 46"/>
            <p:cNvSpPr>
              <a:spLocks noChangeShapeType="1"/>
            </p:cNvSpPr>
            <p:nvPr/>
          </p:nvSpPr>
          <p:spPr bwMode="auto">
            <a:xfrm flipV="1">
              <a:off x="7924800" y="3748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2570" name="Text Box 47"/>
            <p:cNvSpPr txBox="1">
              <a:spLocks noChangeArrowheads="1"/>
            </p:cNvSpPr>
            <p:nvPr/>
          </p:nvSpPr>
          <p:spPr bwMode="auto">
            <a:xfrm>
              <a:off x="7696200" y="3900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56</a:t>
              </a:r>
            </a:p>
          </p:txBody>
        </p:sp>
        <p:sp>
          <p:nvSpPr>
            <p:cNvPr id="22536" name="Text Box 49"/>
            <p:cNvSpPr txBox="1">
              <a:spLocks noChangeArrowheads="1"/>
            </p:cNvSpPr>
            <p:nvPr/>
          </p:nvSpPr>
          <p:spPr bwMode="auto">
            <a:xfrm>
              <a:off x="1347788" y="4205288"/>
              <a:ext cx="18462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zip_dig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</a:t>
              </a:r>
              <a:r>
                <a:rPr lang="en-US" sz="1800" dirty="0" smtClean="0">
                  <a:solidFill>
                    <a:srgbClr val="000066"/>
                  </a:solidFill>
                  <a:latin typeface="Courier New" charset="0"/>
                </a:rPr>
                <a:t>cub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;</a:t>
              </a:r>
            </a:p>
          </p:txBody>
        </p:sp>
        <p:grpSp>
          <p:nvGrpSpPr>
            <p:cNvPr id="22538" name="Group 51"/>
            <p:cNvGrpSpPr>
              <a:grpSpLocks/>
            </p:cNvGrpSpPr>
            <p:nvPr/>
          </p:nvGrpSpPr>
          <p:grpSpPr bwMode="auto">
            <a:xfrm>
              <a:off x="3336926" y="4281488"/>
              <a:ext cx="4572000" cy="228600"/>
              <a:chOff x="1776" y="1728"/>
              <a:chExt cx="2880" cy="144"/>
            </a:xfrm>
          </p:grpSpPr>
          <p:sp>
            <p:nvSpPr>
              <p:cNvPr id="22551" name="Rectangle 52"/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000066"/>
                    </a:solidFill>
                    <a:latin typeface="Courier New" charset="0"/>
                  </a:rPr>
                  <a:t>8</a:t>
                </a:r>
              </a:p>
            </p:txBody>
          </p:sp>
          <p:sp>
            <p:nvSpPr>
              <p:cNvPr id="22552" name="Rectangle 53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22553" name="Rectangle 54"/>
              <p:cNvSpPr>
                <a:spLocks noChangeArrowheads="1"/>
              </p:cNvSpPr>
              <p:nvPr/>
            </p:nvSpPr>
            <p:spPr bwMode="auto">
              <a:xfrm>
                <a:off x="2928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000066"/>
                    </a:solidFill>
                    <a:latin typeface="Courier New" charset="0"/>
                  </a:rPr>
                  <a:t>3</a:t>
                </a:r>
              </a:p>
            </p:txBody>
          </p:sp>
          <p:sp>
            <p:nvSpPr>
              <p:cNvPr id="22554" name="Rectangle 55"/>
              <p:cNvSpPr>
                <a:spLocks noChangeArrowheads="1"/>
              </p:cNvSpPr>
              <p:nvPr/>
            </p:nvSpPr>
            <p:spPr bwMode="auto">
              <a:xfrm>
                <a:off x="3504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22555" name="Rectangle 56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000066"/>
                    </a:solidFill>
                    <a:latin typeface="Courier New" charset="0"/>
                  </a:rPr>
                  <a:t>9</a:t>
                </a:r>
              </a:p>
            </p:txBody>
          </p:sp>
        </p:grpSp>
        <p:sp>
          <p:nvSpPr>
            <p:cNvPr id="22539" name="Line 57"/>
            <p:cNvSpPr>
              <a:spLocks noChangeShapeType="1"/>
            </p:cNvSpPr>
            <p:nvPr/>
          </p:nvSpPr>
          <p:spPr bwMode="auto">
            <a:xfrm flipV="1">
              <a:off x="3352800" y="4510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2540" name="Text Box 58"/>
            <p:cNvSpPr txBox="1">
              <a:spLocks noChangeArrowheads="1"/>
            </p:cNvSpPr>
            <p:nvPr/>
          </p:nvSpPr>
          <p:spPr bwMode="auto">
            <a:xfrm>
              <a:off x="3124200" y="4662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56</a:t>
              </a:r>
            </a:p>
          </p:txBody>
        </p:sp>
        <p:sp>
          <p:nvSpPr>
            <p:cNvPr id="22541" name="Line 59"/>
            <p:cNvSpPr>
              <a:spLocks noChangeShapeType="1"/>
            </p:cNvSpPr>
            <p:nvPr/>
          </p:nvSpPr>
          <p:spPr bwMode="auto">
            <a:xfrm flipV="1">
              <a:off x="4267200" y="4510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2542" name="Text Box 60"/>
            <p:cNvSpPr txBox="1">
              <a:spLocks noChangeArrowheads="1"/>
            </p:cNvSpPr>
            <p:nvPr/>
          </p:nvSpPr>
          <p:spPr bwMode="auto">
            <a:xfrm>
              <a:off x="4038600" y="4662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60</a:t>
              </a:r>
            </a:p>
          </p:txBody>
        </p:sp>
        <p:sp>
          <p:nvSpPr>
            <p:cNvPr id="22543" name="Line 61"/>
            <p:cNvSpPr>
              <a:spLocks noChangeShapeType="1"/>
            </p:cNvSpPr>
            <p:nvPr/>
          </p:nvSpPr>
          <p:spPr bwMode="auto">
            <a:xfrm flipV="1">
              <a:off x="5181600" y="4510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2544" name="Text Box 62"/>
            <p:cNvSpPr txBox="1">
              <a:spLocks noChangeArrowheads="1"/>
            </p:cNvSpPr>
            <p:nvPr/>
          </p:nvSpPr>
          <p:spPr bwMode="auto">
            <a:xfrm>
              <a:off x="4953000" y="4662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64</a:t>
              </a:r>
            </a:p>
          </p:txBody>
        </p:sp>
        <p:sp>
          <p:nvSpPr>
            <p:cNvPr id="22545" name="Line 63"/>
            <p:cNvSpPr>
              <a:spLocks noChangeShapeType="1"/>
            </p:cNvSpPr>
            <p:nvPr/>
          </p:nvSpPr>
          <p:spPr bwMode="auto">
            <a:xfrm flipV="1">
              <a:off x="6096000" y="4510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2546" name="Text Box 64"/>
            <p:cNvSpPr txBox="1">
              <a:spLocks noChangeArrowheads="1"/>
            </p:cNvSpPr>
            <p:nvPr/>
          </p:nvSpPr>
          <p:spPr bwMode="auto">
            <a:xfrm>
              <a:off x="5867400" y="4662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68</a:t>
              </a:r>
            </a:p>
          </p:txBody>
        </p:sp>
        <p:sp>
          <p:nvSpPr>
            <p:cNvPr id="22547" name="Line 65"/>
            <p:cNvSpPr>
              <a:spLocks noChangeShapeType="1"/>
            </p:cNvSpPr>
            <p:nvPr/>
          </p:nvSpPr>
          <p:spPr bwMode="auto">
            <a:xfrm flipV="1">
              <a:off x="7010400" y="4510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2548" name="Text Box 66"/>
            <p:cNvSpPr txBox="1">
              <a:spLocks noChangeArrowheads="1"/>
            </p:cNvSpPr>
            <p:nvPr/>
          </p:nvSpPr>
          <p:spPr bwMode="auto">
            <a:xfrm>
              <a:off x="6781800" y="4662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72</a:t>
              </a:r>
            </a:p>
          </p:txBody>
        </p:sp>
        <p:sp>
          <p:nvSpPr>
            <p:cNvPr id="22549" name="Line 67"/>
            <p:cNvSpPr>
              <a:spLocks noChangeShapeType="1"/>
            </p:cNvSpPr>
            <p:nvPr/>
          </p:nvSpPr>
          <p:spPr bwMode="auto">
            <a:xfrm flipV="1">
              <a:off x="7924800" y="4510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2550" name="Text Box 68"/>
            <p:cNvSpPr txBox="1">
              <a:spLocks noChangeArrowheads="1"/>
            </p:cNvSpPr>
            <p:nvPr/>
          </p:nvSpPr>
          <p:spPr bwMode="auto">
            <a:xfrm>
              <a:off x="7696200" y="4662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76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415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3810000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Register </a:t>
            </a: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rdi</a:t>
            </a:r>
            <a:r>
              <a:rPr lang="en-US" sz="2000" dirty="0" smtClean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Register </a:t>
            </a: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rsi</a:t>
            </a:r>
            <a:r>
              <a:rPr lang="en-US" sz="2000" dirty="0" smtClean="0">
                <a:latin typeface="Calibri" pitchFamily="-96" charset="0"/>
              </a:rPr>
              <a:t> contains </a:t>
            </a:r>
            <a:br>
              <a:rPr lang="en-US" sz="2000" dirty="0" smtClean="0">
                <a:latin typeface="Calibri" pitchFamily="-96" charset="0"/>
              </a:rPr>
            </a:br>
            <a:r>
              <a:rPr lang="en-US" sz="2000" dirty="0" smtClean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Desired digit at </a:t>
            </a:r>
            <a:br>
              <a:rPr lang="en-US" sz="2000" dirty="0" smtClean="0">
                <a:latin typeface="Calibri" pitchFamily="-96" charset="0"/>
              </a:rPr>
            </a:b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rdi</a:t>
            </a:r>
            <a:r>
              <a:rPr lang="en-US" sz="2000" dirty="0" smtClean="0">
                <a:latin typeface="Courier New" pitchFamily="-96" charset="0"/>
              </a:rPr>
              <a:t> + </a:t>
            </a:r>
            <a:r>
              <a:rPr lang="en-US" sz="2000" dirty="0">
                <a:latin typeface="Courier New" pitchFamily="-96" charset="0"/>
              </a:rPr>
              <a:t>4*%</a:t>
            </a:r>
            <a:r>
              <a:rPr lang="en-US" sz="2000" dirty="0" err="1" smtClean="0">
                <a:latin typeface="Courier New" pitchFamily="-96" charset="0"/>
              </a:rPr>
              <a:t>rsi</a:t>
            </a:r>
            <a:endParaRPr lang="en-US" sz="2000" dirty="0" smtClean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Use memory reference </a:t>
            </a:r>
            <a:r>
              <a:rPr lang="en-US" sz="2000" dirty="0" smtClean="0">
                <a:latin typeface="Courier New" pitchFamily="-96" charset="0"/>
              </a:rPr>
              <a:t>(%rdi,%rsi,4)</a:t>
            </a:r>
            <a:endParaRPr lang="en-US" sz="2000" dirty="0" smtClean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3408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get_digit</a:t>
            </a:r>
            <a:endParaRPr lang="en-US" dirty="0">
              <a:solidFill>
                <a:srgbClr val="000066"/>
              </a:solidFill>
              <a:latin typeface="Courier New" pitchFamily="-96" charset="0"/>
            </a:endParaRP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 (</a:t>
            </a:r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zip_dig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z, </a:t>
            </a:r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digit)</a:t>
            </a:r>
            <a:endParaRPr lang="en-US" dirty="0">
              <a:solidFill>
                <a:srgbClr val="000066"/>
              </a:solidFill>
              <a:latin typeface="Courier New" pitchFamily="-96" charset="0"/>
            </a:endParaRP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{</a:t>
            </a: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 return z[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digit]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;</a:t>
            </a: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8422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tabLst>
                <a:tab pos="342900" algn="l"/>
                <a:tab pos="2628900" algn="l"/>
              </a:tabLst>
            </a:pP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 # 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%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rdi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= z</a:t>
            </a:r>
          </a:p>
          <a:p>
            <a:pPr algn="l">
              <a:tabLst>
                <a:tab pos="342900" algn="l"/>
                <a:tab pos="2628900" algn="l"/>
              </a:tabLst>
            </a:pP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 # 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%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rsi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= 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digit</a:t>
            </a:r>
            <a:endParaRPr lang="cs-CZ" dirty="0">
              <a:solidFill>
                <a:srgbClr val="000066"/>
              </a:solidFill>
              <a:latin typeface="Courier New" pitchFamily="-96" charset="0"/>
            </a:endParaRPr>
          </a:p>
          <a:p>
            <a:pPr algn="l">
              <a:tabLst>
                <a:tab pos="342900" algn="l"/>
                <a:tab pos="2628900" algn="l"/>
              </a:tabLst>
            </a:pPr>
            <a:r>
              <a:rPr lang="cs-CZ" dirty="0" err="1" smtClean="0">
                <a:solidFill>
                  <a:srgbClr val="000066"/>
                </a:solidFill>
                <a:latin typeface="Courier New" pitchFamily="-96" charset="0"/>
              </a:rPr>
              <a:t>movl</a:t>
            </a:r>
            <a:r>
              <a:rPr lang="cs-CZ" dirty="0" smtClean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cs-CZ" dirty="0" smtClean="0">
                <a:solidFill>
                  <a:srgbClr val="FF0000"/>
                </a:solidFill>
                <a:latin typeface="Courier New" pitchFamily="-96" charset="0"/>
              </a:rPr>
              <a:t>(</a:t>
            </a:r>
            <a:r>
              <a:rPr lang="cs-CZ" dirty="0">
                <a:solidFill>
                  <a:srgbClr val="FF0000"/>
                </a:solidFill>
                <a:latin typeface="Courier New" pitchFamily="-96" charset="0"/>
              </a:rPr>
              <a:t>%rdi,%rsi,4)</a:t>
            </a:r>
            <a:r>
              <a:rPr lang="cs-CZ" dirty="0">
                <a:solidFill>
                  <a:srgbClr val="000066"/>
                </a:solidFill>
                <a:latin typeface="Courier New" pitchFamily="-96" charset="0"/>
              </a:rPr>
              <a:t>, %</a:t>
            </a:r>
            <a:r>
              <a:rPr lang="cs-CZ" dirty="0" err="1">
                <a:solidFill>
                  <a:srgbClr val="000066"/>
                </a:solidFill>
                <a:latin typeface="Courier New" pitchFamily="-96" charset="0"/>
              </a:rPr>
              <a:t>eax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 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# z[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digit]</a:t>
            </a:r>
            <a:endParaRPr lang="en-US" dirty="0">
              <a:solidFill>
                <a:srgbClr val="000066"/>
              </a:solidFill>
              <a:latin typeface="Courier New" pitchFamily="-96" charset="0"/>
            </a:endParaRP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66"/>
                </a:solidFill>
                <a:latin typeface="Calibri" pitchFamily="-96" charset="0"/>
              </a:rPr>
              <a:t>IA32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rgbClr val="000066"/>
                </a:solidFill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dirty="0">
                    <a:solidFill>
                      <a:srgbClr val="000066"/>
                    </a:solidFill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dirty="0">
                    <a:solidFill>
                      <a:srgbClr val="000066"/>
                    </a:solidFill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dirty="0">
                    <a:solidFill>
                      <a:srgbClr val="000066"/>
                    </a:solidFill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dirty="0">
                    <a:solidFill>
                      <a:srgbClr val="000066"/>
                    </a:solidFill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dirty="0">
                    <a:solidFill>
                      <a:srgbClr val="000066"/>
                    </a:solidFill>
                    <a:latin typeface="Calibri" pitchFamily="34" charset="0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b="0">
                  <a:solidFill>
                    <a:srgbClr val="000066"/>
                  </a:solidFill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b="0">
                  <a:solidFill>
                    <a:srgbClr val="000066"/>
                  </a:solidFill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b="0">
                  <a:solidFill>
                    <a:srgbClr val="000066"/>
                  </a:solidFill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b="0">
                  <a:solidFill>
                    <a:srgbClr val="000066"/>
                  </a:solidFill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b="0">
                  <a:solidFill>
                    <a:srgbClr val="000066"/>
                  </a:solidFill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b="0">
                  <a:solidFill>
                    <a:srgbClr val="000066"/>
                  </a:solidFill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8471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248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Referencing Examples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429000"/>
            <a:ext cx="8307387" cy="1295400"/>
          </a:xfrm>
        </p:spPr>
        <p:txBody>
          <a:bodyPr/>
          <a:lstStyle/>
          <a:p>
            <a:pPr marL="223838" indent="-223838" defTabSz="895350" eaLnBrk="1" hangingPunct="1">
              <a:buFont typeface="Wingdings" charset="2"/>
              <a:buNone/>
              <a:tabLst>
                <a:tab pos="2235200" algn="l"/>
                <a:tab pos="4686300" algn="l"/>
                <a:tab pos="5943600" algn="l"/>
              </a:tabLst>
              <a:defRPr/>
            </a:pPr>
            <a:r>
              <a:rPr lang="en-US" dirty="0">
                <a:ea typeface="+mn-ea"/>
                <a:cs typeface="+mn-cs"/>
              </a:rPr>
              <a:t>Code Does Not Do Any Bounds Checking!</a:t>
            </a:r>
          </a:p>
          <a:p>
            <a:pPr marL="223838" indent="-223838" defTabSz="895350" eaLnBrk="1" hangingPunct="1">
              <a:buFont typeface="Wingdings" charset="2"/>
              <a:buNone/>
              <a:tabLst>
                <a:tab pos="2235200" algn="l"/>
                <a:tab pos="4686300" algn="l"/>
                <a:tab pos="5943600" algn="l"/>
              </a:tabLst>
              <a:defRPr/>
            </a:pPr>
            <a:r>
              <a:rPr lang="en-US" dirty="0">
                <a:ea typeface="+mn-ea"/>
                <a:cs typeface="+mn-cs"/>
              </a:rPr>
              <a:t>	Reference	Address	Value	Guaranteed?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2235200" algn="l"/>
                <a:tab pos="4686300" algn="l"/>
                <a:tab pos="5943600" algn="l"/>
              </a:tabLst>
              <a:defRPr/>
            </a:pPr>
            <a:r>
              <a:rPr lang="en-US" dirty="0" err="1">
                <a:latin typeface="Courier New" charset="0"/>
              </a:rPr>
              <a:t>mit</a:t>
            </a:r>
            <a:r>
              <a:rPr lang="en-US" dirty="0">
                <a:latin typeface="Courier New" charset="0"/>
              </a:rPr>
              <a:t>[3]	36 + 4* 3 = 48	3	</a:t>
            </a:r>
          </a:p>
        </p:txBody>
      </p:sp>
      <p:sp>
        <p:nvSpPr>
          <p:cNvPr id="305220" name="Rectangle 68"/>
          <p:cNvSpPr>
            <a:spLocks noChangeArrowheads="1"/>
          </p:cNvSpPr>
          <p:nvPr/>
        </p:nvSpPr>
        <p:spPr bwMode="auto">
          <a:xfrm>
            <a:off x="6477000" y="4419600"/>
            <a:ext cx="544513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Yes</a:t>
            </a:r>
          </a:p>
        </p:txBody>
      </p:sp>
      <p:sp>
        <p:nvSpPr>
          <p:cNvPr id="305221" name="Rectangle 69"/>
          <p:cNvSpPr>
            <a:spLocks noChangeArrowheads="1"/>
          </p:cNvSpPr>
          <p:nvPr/>
        </p:nvSpPr>
        <p:spPr bwMode="auto">
          <a:xfrm>
            <a:off x="6553200" y="4800600"/>
            <a:ext cx="431800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No</a:t>
            </a:r>
          </a:p>
        </p:txBody>
      </p:sp>
      <p:sp>
        <p:nvSpPr>
          <p:cNvPr id="305222" name="Rectangle 70"/>
          <p:cNvSpPr>
            <a:spLocks noChangeArrowheads="1"/>
          </p:cNvSpPr>
          <p:nvPr/>
        </p:nvSpPr>
        <p:spPr bwMode="auto">
          <a:xfrm>
            <a:off x="6553200" y="5195888"/>
            <a:ext cx="431800" cy="3667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No</a:t>
            </a:r>
          </a:p>
        </p:txBody>
      </p:sp>
      <p:sp>
        <p:nvSpPr>
          <p:cNvPr id="305223" name="Rectangle 71"/>
          <p:cNvSpPr>
            <a:spLocks noChangeArrowheads="1"/>
          </p:cNvSpPr>
          <p:nvPr/>
        </p:nvSpPr>
        <p:spPr bwMode="auto">
          <a:xfrm>
            <a:off x="6553200" y="5562600"/>
            <a:ext cx="431800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No</a:t>
            </a:r>
          </a:p>
        </p:txBody>
      </p:sp>
      <p:sp>
        <p:nvSpPr>
          <p:cNvPr id="72" name="Rectangle 3"/>
          <p:cNvSpPr txBox="1">
            <a:spLocks noChangeArrowheads="1"/>
          </p:cNvSpPr>
          <p:nvPr/>
        </p:nvSpPr>
        <p:spPr bwMode="auto">
          <a:xfrm>
            <a:off x="303213" y="4343400"/>
            <a:ext cx="83073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>
            <a:lvl1pPr marL="385763" indent="-385763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0"/>
                <a:cs typeface="ＭＳ Ｐゴシック" charset="0"/>
              </a:defRPr>
            </a:lvl1pPr>
            <a:lvl2pPr marL="744538" indent="-2460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6175" indent="-238125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b="1">
                <a:solidFill>
                  <a:schemeClr val="folHlink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451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223838" indent="-223838" defTabSz="895350" eaLnBrk="1" hangingPunct="1">
              <a:buClr>
                <a:srgbClr val="660033"/>
              </a:buClr>
              <a:buFont typeface="Wingdings" charset="2"/>
              <a:buNone/>
              <a:tabLst>
                <a:tab pos="2235200" algn="l"/>
                <a:tab pos="4686300" algn="l"/>
                <a:tab pos="5943600" algn="l"/>
              </a:tabLst>
              <a:defRPr/>
            </a:pPr>
            <a:r>
              <a:rPr lang="en-US" dirty="0" smtClean="0">
                <a:solidFill>
                  <a:srgbClr val="003300"/>
                </a:solidFill>
                <a:latin typeface="Courier New" charset="0"/>
              </a:rPr>
              <a:t>	</a:t>
            </a:r>
          </a:p>
          <a:p>
            <a:pPr marL="560388" lvl="1" indent="-222250" defTabSz="895350" eaLnBrk="1" hangingPunct="1">
              <a:buClr>
                <a:srgbClr val="660033"/>
              </a:buClr>
              <a:buFont typeface="Wingdings" charset="2"/>
              <a:buNone/>
              <a:tabLst>
                <a:tab pos="2235200" algn="l"/>
                <a:tab pos="4686300" algn="l"/>
                <a:tab pos="5943600" algn="l"/>
              </a:tabLst>
              <a:defRPr/>
            </a:pPr>
            <a:r>
              <a:rPr lang="en-US" dirty="0" err="1" smtClean="0">
                <a:solidFill>
                  <a:srgbClr val="000066"/>
                </a:solidFill>
                <a:latin typeface="Courier New" charset="0"/>
              </a:rPr>
              <a:t>mit</a:t>
            </a:r>
            <a:r>
              <a:rPr lang="en-US" dirty="0" smtClean="0">
                <a:solidFill>
                  <a:srgbClr val="000066"/>
                </a:solidFill>
                <a:latin typeface="Courier New" charset="0"/>
              </a:rPr>
              <a:t>[5]	36 + 4* 5 = 56	8</a:t>
            </a:r>
            <a:endParaRPr lang="en-US" dirty="0">
              <a:solidFill>
                <a:srgbClr val="000066"/>
              </a:solidFill>
              <a:latin typeface="Helvetica"/>
            </a:endParaRPr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 bwMode="auto">
          <a:xfrm>
            <a:off x="304800" y="4724400"/>
            <a:ext cx="83073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>
            <a:lvl1pPr marL="385763" indent="-385763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0"/>
                <a:cs typeface="ＭＳ Ｐゴシック" charset="0"/>
              </a:defRPr>
            </a:lvl1pPr>
            <a:lvl2pPr marL="744538" indent="-2460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6175" indent="-238125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b="1">
                <a:solidFill>
                  <a:schemeClr val="folHlink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451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223838" indent="-223838" defTabSz="895350" eaLnBrk="1" hangingPunct="1">
              <a:buClr>
                <a:srgbClr val="660033"/>
              </a:buClr>
              <a:buFont typeface="Wingdings" charset="2"/>
              <a:buNone/>
              <a:tabLst>
                <a:tab pos="2235200" algn="l"/>
                <a:tab pos="4686300" algn="l"/>
                <a:tab pos="5943600" algn="l"/>
              </a:tabLst>
              <a:defRPr/>
            </a:pPr>
            <a:endParaRPr lang="en-US" dirty="0" smtClean="0">
              <a:solidFill>
                <a:srgbClr val="003300"/>
              </a:solidFill>
              <a:latin typeface="Courier New" charset="0"/>
            </a:endParaRPr>
          </a:p>
          <a:p>
            <a:pPr marL="560388" lvl="1" indent="-222250" defTabSz="895350" eaLnBrk="1" hangingPunct="1">
              <a:buClr>
                <a:srgbClr val="660033"/>
              </a:buClr>
              <a:buFont typeface="Wingdings" charset="2"/>
              <a:buNone/>
              <a:tabLst>
                <a:tab pos="2235200" algn="l"/>
                <a:tab pos="4686300" algn="l"/>
                <a:tab pos="5943600" algn="l"/>
              </a:tabLst>
              <a:defRPr/>
            </a:pPr>
            <a:r>
              <a:rPr lang="en-US" dirty="0" err="1" smtClean="0">
                <a:solidFill>
                  <a:srgbClr val="000066"/>
                </a:solidFill>
                <a:latin typeface="Courier New" charset="0"/>
              </a:rPr>
              <a:t>mit</a:t>
            </a:r>
            <a:r>
              <a:rPr lang="en-US" dirty="0" smtClean="0">
                <a:solidFill>
                  <a:srgbClr val="000066"/>
                </a:solidFill>
                <a:latin typeface="Courier New" charset="0"/>
              </a:rPr>
              <a:t>[-1]	36 + 4*-1 = 32	3	</a:t>
            </a: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 bwMode="auto">
          <a:xfrm>
            <a:off x="303213" y="5105400"/>
            <a:ext cx="83073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>
            <a:lvl1pPr marL="385763" indent="-385763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0"/>
                <a:cs typeface="ＭＳ Ｐゴシック" charset="0"/>
              </a:defRPr>
            </a:lvl1pPr>
            <a:lvl2pPr marL="744538" indent="-2460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6175" indent="-238125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b="1">
                <a:solidFill>
                  <a:schemeClr val="folHlink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451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223838" indent="-223838" defTabSz="895350" eaLnBrk="1" hangingPunct="1">
              <a:buClr>
                <a:srgbClr val="660033"/>
              </a:buClr>
              <a:buFont typeface="Wingdings" charset="2"/>
              <a:buNone/>
              <a:tabLst>
                <a:tab pos="2235200" algn="l"/>
                <a:tab pos="4686300" algn="l"/>
                <a:tab pos="5943600" algn="l"/>
              </a:tabLst>
              <a:defRPr/>
            </a:pPr>
            <a:r>
              <a:rPr lang="en-US" dirty="0" smtClean="0">
                <a:solidFill>
                  <a:srgbClr val="003300"/>
                </a:solidFill>
                <a:latin typeface="Courier New" charset="0"/>
              </a:rPr>
              <a:t>	</a:t>
            </a:r>
          </a:p>
          <a:p>
            <a:pPr marL="560388" lvl="1" indent="-222250" defTabSz="895350" eaLnBrk="1" hangingPunct="1">
              <a:buClr>
                <a:srgbClr val="660033"/>
              </a:buClr>
              <a:buFont typeface="Wingdings" charset="2"/>
              <a:buNone/>
              <a:tabLst>
                <a:tab pos="2235200" algn="l"/>
                <a:tab pos="4686300" algn="l"/>
                <a:tab pos="5943600" algn="l"/>
              </a:tabLst>
              <a:defRPr/>
            </a:pPr>
            <a:r>
              <a:rPr lang="en-US" dirty="0" err="1" smtClean="0">
                <a:solidFill>
                  <a:srgbClr val="000066"/>
                </a:solidFill>
                <a:latin typeface="Courier New" charset="0"/>
              </a:rPr>
              <a:t>cmu</a:t>
            </a:r>
            <a:r>
              <a:rPr lang="en-US" dirty="0" smtClean="0">
                <a:solidFill>
                  <a:srgbClr val="000066"/>
                </a:solidFill>
                <a:latin typeface="Courier New" charset="0"/>
              </a:rPr>
              <a:t>[15]	16 + 4*15 = 76	?? 	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531812" y="5943600"/>
            <a:ext cx="830738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>
            <a:lvl1pPr marL="385763" indent="-385763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0"/>
                <a:cs typeface="ＭＳ Ｐゴシック" charset="0"/>
              </a:defRPr>
            </a:lvl1pPr>
            <a:lvl2pPr marL="744538" indent="-2460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6175" indent="-238125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b="1">
                <a:solidFill>
                  <a:schemeClr val="folHlink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451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223838" indent="-223838" defTabSz="895350" eaLnBrk="1" hangingPunct="1">
              <a:buClr>
                <a:srgbClr val="660033"/>
              </a:buClr>
              <a:buFont typeface="Wingdings" charset="2"/>
              <a:buNone/>
              <a:tabLst>
                <a:tab pos="2235200" algn="l"/>
                <a:tab pos="4686300" algn="l"/>
                <a:tab pos="5943600" algn="l"/>
              </a:tabLst>
              <a:defRPr/>
            </a:pPr>
            <a:r>
              <a:rPr lang="en-US" dirty="0" smtClean="0">
                <a:solidFill>
                  <a:srgbClr val="003300"/>
                </a:solidFill>
                <a:latin typeface="Courier New" charset="0"/>
              </a:rPr>
              <a:t>	</a:t>
            </a:r>
            <a:r>
              <a:rPr lang="en-US" dirty="0" smtClean="0">
                <a:solidFill>
                  <a:srgbClr val="000066"/>
                </a:solidFill>
                <a:latin typeface="Helvetica"/>
              </a:rPr>
              <a:t>Out of range behavior implementation-dependent</a:t>
            </a:r>
          </a:p>
          <a:p>
            <a:pPr marL="839788" lvl="2" indent="-165100" defTabSz="895350" eaLnBrk="1" hangingPunct="1">
              <a:buFont typeface="Wingdings" charset="2"/>
              <a:buChar char="l"/>
              <a:tabLst>
                <a:tab pos="2235200" algn="l"/>
                <a:tab pos="4686300" algn="l"/>
                <a:tab pos="5943600" algn="l"/>
              </a:tabLst>
              <a:defRPr/>
            </a:pPr>
            <a:r>
              <a:rPr lang="en-US" dirty="0" smtClean="0">
                <a:solidFill>
                  <a:srgbClr val="000099"/>
                </a:solidFill>
                <a:latin typeface="Helvetica"/>
              </a:rPr>
              <a:t>No guaranteed relative allocation of different arrays</a:t>
            </a:r>
            <a:endParaRPr lang="en-US" dirty="0">
              <a:solidFill>
                <a:srgbClr val="000099"/>
              </a:solidFill>
              <a:latin typeface="Helvetica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838200" y="990600"/>
            <a:ext cx="6805612" cy="2362201"/>
            <a:chOff x="1347788" y="2667000"/>
            <a:chExt cx="6805612" cy="2362201"/>
          </a:xfrm>
        </p:grpSpPr>
        <p:sp>
          <p:nvSpPr>
            <p:cNvPr id="77" name="Text Box 7"/>
            <p:cNvSpPr txBox="1">
              <a:spLocks noChangeArrowheads="1"/>
            </p:cNvSpPr>
            <p:nvPr/>
          </p:nvSpPr>
          <p:spPr bwMode="auto">
            <a:xfrm>
              <a:off x="1387476" y="2667000"/>
              <a:ext cx="1822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zip_dig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cmu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;</a:t>
              </a:r>
            </a:p>
          </p:txBody>
        </p:sp>
        <p:grpSp>
          <p:nvGrpSpPr>
            <p:cNvPr id="78" name="Group 9"/>
            <p:cNvGrpSpPr>
              <a:grpSpLocks/>
            </p:cNvGrpSpPr>
            <p:nvPr/>
          </p:nvGrpSpPr>
          <p:grpSpPr bwMode="auto">
            <a:xfrm>
              <a:off x="3352801" y="2743200"/>
              <a:ext cx="4572000" cy="228600"/>
              <a:chOff x="1776" y="1728"/>
              <a:chExt cx="2880" cy="144"/>
            </a:xfrm>
          </p:grpSpPr>
          <p:sp>
            <p:nvSpPr>
              <p:cNvPr id="129" name="Rectangle 10"/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30" name="Rectangle 11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5</a:t>
                </a:r>
              </a:p>
            </p:txBody>
          </p:sp>
          <p:sp>
            <p:nvSpPr>
              <p:cNvPr id="131" name="Rectangle 12"/>
              <p:cNvSpPr>
                <a:spLocks noChangeArrowheads="1"/>
              </p:cNvSpPr>
              <p:nvPr/>
            </p:nvSpPr>
            <p:spPr bwMode="auto">
              <a:xfrm>
                <a:off x="2928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2</a:t>
                </a:r>
              </a:p>
            </p:txBody>
          </p:sp>
          <p:sp>
            <p:nvSpPr>
              <p:cNvPr id="132" name="Rectangle 13"/>
              <p:cNvSpPr>
                <a:spLocks noChangeArrowheads="1"/>
              </p:cNvSpPr>
              <p:nvPr/>
            </p:nvSpPr>
            <p:spPr bwMode="auto">
              <a:xfrm>
                <a:off x="3504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33" name="Rectangle 14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3</a:t>
                </a:r>
              </a:p>
            </p:txBody>
          </p:sp>
        </p:grpSp>
        <p:sp>
          <p:nvSpPr>
            <p:cNvPr id="79" name="Line 15"/>
            <p:cNvSpPr>
              <a:spLocks noChangeShapeType="1"/>
            </p:cNvSpPr>
            <p:nvPr/>
          </p:nvSpPr>
          <p:spPr bwMode="auto">
            <a:xfrm flipV="1">
              <a:off x="3352800" y="29718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80" name="Text Box 16"/>
            <p:cNvSpPr txBox="1">
              <a:spLocks noChangeArrowheads="1"/>
            </p:cNvSpPr>
            <p:nvPr/>
          </p:nvSpPr>
          <p:spPr bwMode="auto">
            <a:xfrm>
              <a:off x="3124200" y="31242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16</a:t>
              </a:r>
            </a:p>
          </p:txBody>
        </p:sp>
        <p:sp>
          <p:nvSpPr>
            <p:cNvPr id="81" name="Line 17"/>
            <p:cNvSpPr>
              <a:spLocks noChangeShapeType="1"/>
            </p:cNvSpPr>
            <p:nvPr/>
          </p:nvSpPr>
          <p:spPr bwMode="auto">
            <a:xfrm flipV="1">
              <a:off x="4267200" y="29718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82" name="Text Box 18"/>
            <p:cNvSpPr txBox="1">
              <a:spLocks noChangeArrowheads="1"/>
            </p:cNvSpPr>
            <p:nvPr/>
          </p:nvSpPr>
          <p:spPr bwMode="auto">
            <a:xfrm>
              <a:off x="4038600" y="31242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20</a:t>
              </a:r>
            </a:p>
          </p:txBody>
        </p:sp>
        <p:sp>
          <p:nvSpPr>
            <p:cNvPr id="83" name="Line 19"/>
            <p:cNvSpPr>
              <a:spLocks noChangeShapeType="1"/>
            </p:cNvSpPr>
            <p:nvPr/>
          </p:nvSpPr>
          <p:spPr bwMode="auto">
            <a:xfrm flipV="1">
              <a:off x="5181600" y="29718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84" name="Text Box 20"/>
            <p:cNvSpPr txBox="1">
              <a:spLocks noChangeArrowheads="1"/>
            </p:cNvSpPr>
            <p:nvPr/>
          </p:nvSpPr>
          <p:spPr bwMode="auto">
            <a:xfrm>
              <a:off x="4953000" y="31242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24</a:t>
              </a:r>
            </a:p>
          </p:txBody>
        </p:sp>
        <p:sp>
          <p:nvSpPr>
            <p:cNvPr id="85" name="Line 21"/>
            <p:cNvSpPr>
              <a:spLocks noChangeShapeType="1"/>
            </p:cNvSpPr>
            <p:nvPr/>
          </p:nvSpPr>
          <p:spPr bwMode="auto">
            <a:xfrm flipV="1">
              <a:off x="6096000" y="29718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86" name="Text Box 22"/>
            <p:cNvSpPr txBox="1">
              <a:spLocks noChangeArrowheads="1"/>
            </p:cNvSpPr>
            <p:nvPr/>
          </p:nvSpPr>
          <p:spPr bwMode="auto">
            <a:xfrm>
              <a:off x="5867400" y="31242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28</a:t>
              </a:r>
            </a:p>
          </p:txBody>
        </p:sp>
        <p:sp>
          <p:nvSpPr>
            <p:cNvPr id="87" name="Line 23"/>
            <p:cNvSpPr>
              <a:spLocks noChangeShapeType="1"/>
            </p:cNvSpPr>
            <p:nvPr/>
          </p:nvSpPr>
          <p:spPr bwMode="auto">
            <a:xfrm flipV="1">
              <a:off x="7010400" y="29718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88" name="Text Box 24"/>
            <p:cNvSpPr txBox="1">
              <a:spLocks noChangeArrowheads="1"/>
            </p:cNvSpPr>
            <p:nvPr/>
          </p:nvSpPr>
          <p:spPr bwMode="auto">
            <a:xfrm>
              <a:off x="6781800" y="31242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32</a:t>
              </a:r>
            </a:p>
          </p:txBody>
        </p:sp>
        <p:sp>
          <p:nvSpPr>
            <p:cNvPr id="89" name="Line 25"/>
            <p:cNvSpPr>
              <a:spLocks noChangeShapeType="1"/>
            </p:cNvSpPr>
            <p:nvPr/>
          </p:nvSpPr>
          <p:spPr bwMode="auto">
            <a:xfrm flipV="1">
              <a:off x="7924800" y="29718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0" name="Text Box 26"/>
            <p:cNvSpPr txBox="1">
              <a:spLocks noChangeArrowheads="1"/>
            </p:cNvSpPr>
            <p:nvPr/>
          </p:nvSpPr>
          <p:spPr bwMode="auto">
            <a:xfrm>
              <a:off x="7696200" y="31242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36</a:t>
              </a:r>
            </a:p>
          </p:txBody>
        </p:sp>
        <p:sp>
          <p:nvSpPr>
            <p:cNvPr id="91" name="Text Box 28"/>
            <p:cNvSpPr txBox="1">
              <a:spLocks noChangeArrowheads="1"/>
            </p:cNvSpPr>
            <p:nvPr/>
          </p:nvSpPr>
          <p:spPr bwMode="auto">
            <a:xfrm>
              <a:off x="1371601" y="3443288"/>
              <a:ext cx="1822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zip_dig mit;</a:t>
              </a:r>
            </a:p>
          </p:txBody>
        </p:sp>
        <p:grpSp>
          <p:nvGrpSpPr>
            <p:cNvPr id="92" name="Group 30"/>
            <p:cNvGrpSpPr>
              <a:grpSpLocks/>
            </p:cNvGrpSpPr>
            <p:nvPr/>
          </p:nvGrpSpPr>
          <p:grpSpPr bwMode="auto">
            <a:xfrm>
              <a:off x="3336926" y="3519488"/>
              <a:ext cx="4572000" cy="228600"/>
              <a:chOff x="1776" y="1728"/>
              <a:chExt cx="2880" cy="144"/>
            </a:xfrm>
          </p:grpSpPr>
          <p:sp>
            <p:nvSpPr>
              <p:cNvPr id="124" name="Rectangle 31"/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5" name="Rectangle 32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2</a:t>
                </a:r>
              </a:p>
            </p:txBody>
          </p:sp>
          <p:sp>
            <p:nvSpPr>
              <p:cNvPr id="126" name="Rectangle 33"/>
              <p:cNvSpPr>
                <a:spLocks noChangeArrowheads="1"/>
              </p:cNvSpPr>
              <p:nvPr/>
            </p:nvSpPr>
            <p:spPr bwMode="auto">
              <a:xfrm>
                <a:off x="2928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7" name="Rectangle 34"/>
              <p:cNvSpPr>
                <a:spLocks noChangeArrowheads="1"/>
              </p:cNvSpPr>
              <p:nvPr/>
            </p:nvSpPr>
            <p:spPr bwMode="auto">
              <a:xfrm>
                <a:off x="3504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3</a:t>
                </a:r>
              </a:p>
            </p:txBody>
          </p:sp>
          <p:sp>
            <p:nvSpPr>
              <p:cNvPr id="128" name="Rectangle 35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9</a:t>
                </a:r>
              </a:p>
            </p:txBody>
          </p:sp>
        </p:grpSp>
        <p:sp>
          <p:nvSpPr>
            <p:cNvPr id="93" name="Line 36"/>
            <p:cNvSpPr>
              <a:spLocks noChangeShapeType="1"/>
            </p:cNvSpPr>
            <p:nvPr/>
          </p:nvSpPr>
          <p:spPr bwMode="auto">
            <a:xfrm flipV="1">
              <a:off x="3352800" y="3748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4" name="Text Box 37"/>
            <p:cNvSpPr txBox="1">
              <a:spLocks noChangeArrowheads="1"/>
            </p:cNvSpPr>
            <p:nvPr/>
          </p:nvSpPr>
          <p:spPr bwMode="auto">
            <a:xfrm>
              <a:off x="3124200" y="3900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36</a:t>
              </a:r>
            </a:p>
          </p:txBody>
        </p:sp>
        <p:sp>
          <p:nvSpPr>
            <p:cNvPr id="95" name="Line 38"/>
            <p:cNvSpPr>
              <a:spLocks noChangeShapeType="1"/>
            </p:cNvSpPr>
            <p:nvPr/>
          </p:nvSpPr>
          <p:spPr bwMode="auto">
            <a:xfrm flipV="1">
              <a:off x="4267200" y="3748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6" name="Text Box 39"/>
            <p:cNvSpPr txBox="1">
              <a:spLocks noChangeArrowheads="1"/>
            </p:cNvSpPr>
            <p:nvPr/>
          </p:nvSpPr>
          <p:spPr bwMode="auto">
            <a:xfrm>
              <a:off x="4038600" y="3900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40</a:t>
              </a:r>
            </a:p>
          </p:txBody>
        </p:sp>
        <p:sp>
          <p:nvSpPr>
            <p:cNvPr id="97" name="Line 40"/>
            <p:cNvSpPr>
              <a:spLocks noChangeShapeType="1"/>
            </p:cNvSpPr>
            <p:nvPr/>
          </p:nvSpPr>
          <p:spPr bwMode="auto">
            <a:xfrm flipV="1">
              <a:off x="5181600" y="3748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8" name="Text Box 41"/>
            <p:cNvSpPr txBox="1">
              <a:spLocks noChangeArrowheads="1"/>
            </p:cNvSpPr>
            <p:nvPr/>
          </p:nvSpPr>
          <p:spPr bwMode="auto">
            <a:xfrm>
              <a:off x="4953000" y="3900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44</a:t>
              </a:r>
            </a:p>
          </p:txBody>
        </p:sp>
        <p:sp>
          <p:nvSpPr>
            <p:cNvPr id="99" name="Line 42"/>
            <p:cNvSpPr>
              <a:spLocks noChangeShapeType="1"/>
            </p:cNvSpPr>
            <p:nvPr/>
          </p:nvSpPr>
          <p:spPr bwMode="auto">
            <a:xfrm flipV="1">
              <a:off x="6096000" y="3748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0" name="Text Box 43"/>
            <p:cNvSpPr txBox="1">
              <a:spLocks noChangeArrowheads="1"/>
            </p:cNvSpPr>
            <p:nvPr/>
          </p:nvSpPr>
          <p:spPr bwMode="auto">
            <a:xfrm>
              <a:off x="5867400" y="3900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48</a:t>
              </a:r>
            </a:p>
          </p:txBody>
        </p:sp>
        <p:sp>
          <p:nvSpPr>
            <p:cNvPr id="101" name="Line 44"/>
            <p:cNvSpPr>
              <a:spLocks noChangeShapeType="1"/>
            </p:cNvSpPr>
            <p:nvPr/>
          </p:nvSpPr>
          <p:spPr bwMode="auto">
            <a:xfrm flipV="1">
              <a:off x="7010400" y="3748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2" name="Text Box 45"/>
            <p:cNvSpPr txBox="1">
              <a:spLocks noChangeArrowheads="1"/>
            </p:cNvSpPr>
            <p:nvPr/>
          </p:nvSpPr>
          <p:spPr bwMode="auto">
            <a:xfrm>
              <a:off x="6781800" y="3900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52</a:t>
              </a:r>
            </a:p>
          </p:txBody>
        </p:sp>
        <p:sp>
          <p:nvSpPr>
            <p:cNvPr id="103" name="Line 46"/>
            <p:cNvSpPr>
              <a:spLocks noChangeShapeType="1"/>
            </p:cNvSpPr>
            <p:nvPr/>
          </p:nvSpPr>
          <p:spPr bwMode="auto">
            <a:xfrm flipV="1">
              <a:off x="7924800" y="3748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4" name="Text Box 47"/>
            <p:cNvSpPr txBox="1">
              <a:spLocks noChangeArrowheads="1"/>
            </p:cNvSpPr>
            <p:nvPr/>
          </p:nvSpPr>
          <p:spPr bwMode="auto">
            <a:xfrm>
              <a:off x="7696200" y="3900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56</a:t>
              </a:r>
            </a:p>
          </p:txBody>
        </p:sp>
        <p:sp>
          <p:nvSpPr>
            <p:cNvPr id="105" name="Text Box 49"/>
            <p:cNvSpPr txBox="1">
              <a:spLocks noChangeArrowheads="1"/>
            </p:cNvSpPr>
            <p:nvPr/>
          </p:nvSpPr>
          <p:spPr bwMode="auto">
            <a:xfrm>
              <a:off x="1347788" y="4205288"/>
              <a:ext cx="18462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zip_dig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</a:t>
              </a:r>
              <a:r>
                <a:rPr lang="en-US" sz="1800" dirty="0" smtClean="0">
                  <a:solidFill>
                    <a:srgbClr val="000066"/>
                  </a:solidFill>
                  <a:latin typeface="Courier New" charset="0"/>
                </a:rPr>
                <a:t>cub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;</a:t>
              </a:r>
            </a:p>
          </p:txBody>
        </p:sp>
        <p:grpSp>
          <p:nvGrpSpPr>
            <p:cNvPr id="106" name="Group 51"/>
            <p:cNvGrpSpPr>
              <a:grpSpLocks/>
            </p:cNvGrpSpPr>
            <p:nvPr/>
          </p:nvGrpSpPr>
          <p:grpSpPr bwMode="auto">
            <a:xfrm>
              <a:off x="3336926" y="4281488"/>
              <a:ext cx="4572000" cy="228600"/>
              <a:chOff x="1776" y="1728"/>
              <a:chExt cx="2880" cy="144"/>
            </a:xfrm>
          </p:grpSpPr>
          <p:sp>
            <p:nvSpPr>
              <p:cNvPr id="119" name="Rectangle 52"/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000066"/>
                    </a:solidFill>
                    <a:latin typeface="Courier New" charset="0"/>
                  </a:rPr>
                  <a:t>8</a:t>
                </a:r>
              </a:p>
            </p:txBody>
          </p:sp>
          <p:sp>
            <p:nvSpPr>
              <p:cNvPr id="120" name="Rectangle 53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1" name="Rectangle 54"/>
              <p:cNvSpPr>
                <a:spLocks noChangeArrowheads="1"/>
              </p:cNvSpPr>
              <p:nvPr/>
            </p:nvSpPr>
            <p:spPr bwMode="auto">
              <a:xfrm>
                <a:off x="2928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000066"/>
                    </a:solidFill>
                    <a:latin typeface="Courier New" charset="0"/>
                  </a:rPr>
                  <a:t>3</a:t>
                </a:r>
              </a:p>
            </p:txBody>
          </p:sp>
          <p:sp>
            <p:nvSpPr>
              <p:cNvPr id="122" name="Rectangle 55"/>
              <p:cNvSpPr>
                <a:spLocks noChangeArrowheads="1"/>
              </p:cNvSpPr>
              <p:nvPr/>
            </p:nvSpPr>
            <p:spPr bwMode="auto">
              <a:xfrm>
                <a:off x="3504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3" name="Rectangle 56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000066"/>
                    </a:solidFill>
                    <a:latin typeface="Courier New" charset="0"/>
                  </a:rPr>
                  <a:t>9</a:t>
                </a:r>
              </a:p>
            </p:txBody>
          </p:sp>
        </p:grpSp>
        <p:sp>
          <p:nvSpPr>
            <p:cNvPr id="107" name="Line 57"/>
            <p:cNvSpPr>
              <a:spLocks noChangeShapeType="1"/>
            </p:cNvSpPr>
            <p:nvPr/>
          </p:nvSpPr>
          <p:spPr bwMode="auto">
            <a:xfrm flipV="1">
              <a:off x="3352800" y="4510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8" name="Text Box 58"/>
            <p:cNvSpPr txBox="1">
              <a:spLocks noChangeArrowheads="1"/>
            </p:cNvSpPr>
            <p:nvPr/>
          </p:nvSpPr>
          <p:spPr bwMode="auto">
            <a:xfrm>
              <a:off x="3124200" y="4662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56</a:t>
              </a:r>
            </a:p>
          </p:txBody>
        </p:sp>
        <p:sp>
          <p:nvSpPr>
            <p:cNvPr id="109" name="Line 59"/>
            <p:cNvSpPr>
              <a:spLocks noChangeShapeType="1"/>
            </p:cNvSpPr>
            <p:nvPr/>
          </p:nvSpPr>
          <p:spPr bwMode="auto">
            <a:xfrm flipV="1">
              <a:off x="4267200" y="4510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10" name="Text Box 60"/>
            <p:cNvSpPr txBox="1">
              <a:spLocks noChangeArrowheads="1"/>
            </p:cNvSpPr>
            <p:nvPr/>
          </p:nvSpPr>
          <p:spPr bwMode="auto">
            <a:xfrm>
              <a:off x="4038600" y="4662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60</a:t>
              </a: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V="1">
              <a:off x="5181600" y="4510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12" name="Text Box 62"/>
            <p:cNvSpPr txBox="1">
              <a:spLocks noChangeArrowheads="1"/>
            </p:cNvSpPr>
            <p:nvPr/>
          </p:nvSpPr>
          <p:spPr bwMode="auto">
            <a:xfrm>
              <a:off x="4953000" y="4662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64</a:t>
              </a: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V="1">
              <a:off x="6096000" y="4510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14" name="Text Box 64"/>
            <p:cNvSpPr txBox="1">
              <a:spLocks noChangeArrowheads="1"/>
            </p:cNvSpPr>
            <p:nvPr/>
          </p:nvSpPr>
          <p:spPr bwMode="auto">
            <a:xfrm>
              <a:off x="5867400" y="4662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68</a:t>
              </a: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V="1">
              <a:off x="7010400" y="4510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16" name="Text Box 66"/>
            <p:cNvSpPr txBox="1">
              <a:spLocks noChangeArrowheads="1"/>
            </p:cNvSpPr>
            <p:nvPr/>
          </p:nvSpPr>
          <p:spPr bwMode="auto">
            <a:xfrm>
              <a:off x="6781800" y="4662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72</a:t>
              </a:r>
            </a:p>
          </p:txBody>
        </p:sp>
        <p:sp>
          <p:nvSpPr>
            <p:cNvPr id="117" name="Line 67"/>
            <p:cNvSpPr>
              <a:spLocks noChangeShapeType="1"/>
            </p:cNvSpPr>
            <p:nvPr/>
          </p:nvSpPr>
          <p:spPr bwMode="auto">
            <a:xfrm flipV="1">
              <a:off x="7924800" y="451008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18" name="Text Box 68"/>
            <p:cNvSpPr txBox="1">
              <a:spLocks noChangeArrowheads="1"/>
            </p:cNvSpPr>
            <p:nvPr/>
          </p:nvSpPr>
          <p:spPr bwMode="auto">
            <a:xfrm>
              <a:off x="7696200" y="466248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76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537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0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 bldLvl="2"/>
      <p:bldP spid="305220" grpId="0" build="p" autoUpdateAnimBg="0"/>
      <p:bldP spid="305221" grpId="0" build="p" autoUpdateAnimBg="0"/>
      <p:bldP spid="305222" grpId="0"/>
      <p:bldP spid="305223" grpId="0"/>
      <p:bldP spid="72" grpId="0" build="allAtOnce"/>
      <p:bldP spid="73" grpId="0"/>
      <p:bldP spid="74" grpId="0"/>
      <p:bldP spid="7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587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# 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rdi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= z</a:t>
            </a:r>
          </a:p>
          <a:p>
            <a:pPr algn="l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cs-CZ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cs-CZ" dirty="0" err="1" smtClean="0">
                <a:solidFill>
                  <a:srgbClr val="000066"/>
                </a:solidFill>
                <a:latin typeface="Courier New" pitchFamily="49" charset="0"/>
              </a:rPr>
              <a:t>movl</a:t>
            </a:r>
            <a:r>
              <a:rPr lang="cs-CZ" dirty="0" smtClean="0">
                <a:solidFill>
                  <a:srgbClr val="000066"/>
                </a:solidFill>
                <a:latin typeface="Courier New" pitchFamily="49" charset="0"/>
              </a:rPr>
              <a:t>    </a:t>
            </a:r>
            <a:r>
              <a:rPr lang="cs-CZ" dirty="0">
                <a:solidFill>
                  <a:srgbClr val="000066"/>
                </a:solidFill>
                <a:latin typeface="Courier New" pitchFamily="49" charset="0"/>
              </a:rPr>
              <a:t>$0, %</a:t>
            </a:r>
            <a:r>
              <a:rPr lang="cs-CZ" dirty="0" err="1" smtClean="0">
                <a:solidFill>
                  <a:srgbClr val="000066"/>
                </a:solidFill>
                <a:latin typeface="Courier New" pitchFamily="49" charset="0"/>
              </a:rPr>
              <a:t>eax</a:t>
            </a:r>
            <a:r>
              <a:rPr lang="cs-CZ" dirty="0" smtClean="0">
                <a:solidFill>
                  <a:srgbClr val="000066"/>
                </a:solidFill>
                <a:latin typeface="Courier New" pitchFamily="49" charset="0"/>
              </a:rPr>
              <a:t>          #   i = 0</a:t>
            </a:r>
            <a:endParaRPr lang="cs-CZ" dirty="0">
              <a:solidFill>
                <a:srgbClr val="000066"/>
              </a:solidFill>
              <a:latin typeface="Courier New" pitchFamily="49" charset="0"/>
            </a:endParaRPr>
          </a:p>
          <a:p>
            <a:pPr algn="l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cs-CZ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cs-CZ" dirty="0" err="1" smtClean="0">
                <a:solidFill>
                  <a:srgbClr val="000066"/>
                </a:solidFill>
                <a:latin typeface="Courier New" pitchFamily="49" charset="0"/>
              </a:rPr>
              <a:t>jmp</a:t>
            </a:r>
            <a:r>
              <a:rPr lang="cs-CZ" dirty="0" smtClean="0">
                <a:solidFill>
                  <a:srgbClr val="000066"/>
                </a:solidFill>
                <a:latin typeface="Courier New" pitchFamily="49" charset="0"/>
              </a:rPr>
              <a:t>     </a:t>
            </a:r>
            <a:r>
              <a:rPr lang="cs-CZ" dirty="0">
                <a:solidFill>
                  <a:srgbClr val="000066"/>
                </a:solidFill>
                <a:latin typeface="Courier New" pitchFamily="49" charset="0"/>
              </a:rPr>
              <a:t>.</a:t>
            </a:r>
            <a:r>
              <a:rPr lang="cs-CZ" dirty="0" smtClean="0">
                <a:solidFill>
                  <a:srgbClr val="000066"/>
                </a:solidFill>
                <a:latin typeface="Courier New" pitchFamily="49" charset="0"/>
              </a:rPr>
              <a:t>L3               #   </a:t>
            </a:r>
            <a:r>
              <a:rPr lang="cs-CZ" dirty="0" err="1" smtClean="0">
                <a:solidFill>
                  <a:srgbClr val="000066"/>
                </a:solidFill>
                <a:latin typeface="Courier New" pitchFamily="49" charset="0"/>
              </a:rPr>
              <a:t>goto</a:t>
            </a:r>
            <a:r>
              <a:rPr lang="cs-CZ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cs-CZ" dirty="0" err="1" smtClean="0">
                <a:solidFill>
                  <a:srgbClr val="000066"/>
                </a:solidFill>
                <a:latin typeface="Courier New" pitchFamily="49" charset="0"/>
              </a:rPr>
              <a:t>middle</a:t>
            </a:r>
            <a:endParaRPr lang="cs-CZ" dirty="0">
              <a:solidFill>
                <a:srgbClr val="000066"/>
              </a:solidFill>
              <a:latin typeface="Courier New" pitchFamily="49" charset="0"/>
            </a:endParaRPr>
          </a:p>
          <a:p>
            <a:pPr algn="l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solidFill>
                  <a:srgbClr val="000066"/>
                </a:solidFill>
                <a:latin typeface="Courier New" pitchFamily="49" charset="0"/>
              </a:rPr>
              <a:t>.L4</a:t>
            </a:r>
            <a:r>
              <a:rPr lang="cs-CZ" dirty="0" smtClean="0">
                <a:solidFill>
                  <a:srgbClr val="000066"/>
                </a:solidFill>
                <a:latin typeface="Courier New" pitchFamily="49" charset="0"/>
              </a:rPr>
              <a:t>:                        # </a:t>
            </a:r>
            <a:r>
              <a:rPr lang="cs-CZ" dirty="0" err="1" smtClean="0">
                <a:solidFill>
                  <a:srgbClr val="000066"/>
                </a:solidFill>
                <a:latin typeface="Courier New" pitchFamily="49" charset="0"/>
              </a:rPr>
              <a:t>loop</a:t>
            </a:r>
            <a:r>
              <a:rPr lang="cs-CZ" dirty="0" smtClean="0">
                <a:solidFill>
                  <a:srgbClr val="000066"/>
                </a:solidFill>
                <a:latin typeface="Courier New" pitchFamily="49" charset="0"/>
              </a:rPr>
              <a:t>:</a:t>
            </a:r>
            <a:endParaRPr lang="cs-CZ" dirty="0">
              <a:solidFill>
                <a:srgbClr val="000066"/>
              </a:solidFill>
              <a:latin typeface="Courier New" pitchFamily="49" charset="0"/>
            </a:endParaRPr>
          </a:p>
          <a:p>
            <a:pPr algn="l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cs-CZ" dirty="0" err="1" smtClean="0">
                <a:solidFill>
                  <a:srgbClr val="FF0000"/>
                </a:solidFill>
                <a:latin typeface="Courier New" pitchFamily="49" charset="0"/>
              </a:rPr>
              <a:t>addl</a:t>
            </a:r>
            <a:r>
              <a:rPr lang="cs-CZ" dirty="0" smtClean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cs-CZ" dirty="0">
                <a:solidFill>
                  <a:srgbClr val="FF0000"/>
                </a:solidFill>
                <a:latin typeface="Courier New" pitchFamily="49" charset="0"/>
              </a:rPr>
              <a:t>$1, (%rdi,%rax,</a:t>
            </a:r>
            <a:r>
              <a:rPr lang="cs-CZ" dirty="0" smtClean="0">
                <a:solidFill>
                  <a:srgbClr val="FF0000"/>
                </a:solidFill>
                <a:latin typeface="Courier New" pitchFamily="49" charset="0"/>
              </a:rPr>
              <a:t>4) #   z[i]++</a:t>
            </a:r>
            <a:endParaRPr lang="cs-CZ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cs-CZ" dirty="0" err="1" smtClean="0">
                <a:solidFill>
                  <a:srgbClr val="000066"/>
                </a:solidFill>
                <a:latin typeface="Courier New" pitchFamily="49" charset="0"/>
              </a:rPr>
              <a:t>addq</a:t>
            </a:r>
            <a:r>
              <a:rPr lang="cs-CZ" dirty="0" smtClean="0">
                <a:solidFill>
                  <a:srgbClr val="000066"/>
                </a:solidFill>
                <a:latin typeface="Courier New" pitchFamily="49" charset="0"/>
              </a:rPr>
              <a:t>    </a:t>
            </a:r>
            <a:r>
              <a:rPr lang="cs-CZ" dirty="0">
                <a:solidFill>
                  <a:srgbClr val="000066"/>
                </a:solidFill>
                <a:latin typeface="Courier New" pitchFamily="49" charset="0"/>
              </a:rPr>
              <a:t>$1, %</a:t>
            </a:r>
            <a:r>
              <a:rPr lang="cs-CZ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cs-CZ" dirty="0" smtClean="0">
                <a:solidFill>
                  <a:srgbClr val="000066"/>
                </a:solidFill>
                <a:latin typeface="Courier New" pitchFamily="49" charset="0"/>
              </a:rPr>
              <a:t>          #   i++</a:t>
            </a:r>
            <a:endParaRPr lang="cs-CZ" dirty="0">
              <a:solidFill>
                <a:srgbClr val="000066"/>
              </a:solidFill>
              <a:latin typeface="Courier New" pitchFamily="49" charset="0"/>
            </a:endParaRPr>
          </a:p>
          <a:p>
            <a:pPr algn="l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solidFill>
                  <a:srgbClr val="000066"/>
                </a:solidFill>
                <a:latin typeface="Courier New" pitchFamily="49" charset="0"/>
              </a:rPr>
              <a:t>.L3</a:t>
            </a:r>
            <a:r>
              <a:rPr lang="cs-CZ" dirty="0" smtClean="0">
                <a:solidFill>
                  <a:srgbClr val="000066"/>
                </a:solidFill>
                <a:latin typeface="Courier New" pitchFamily="49" charset="0"/>
              </a:rPr>
              <a:t>:                        # </a:t>
            </a:r>
            <a:r>
              <a:rPr lang="cs-CZ" dirty="0" err="1" smtClean="0">
                <a:solidFill>
                  <a:srgbClr val="000066"/>
                </a:solidFill>
                <a:latin typeface="Courier New" pitchFamily="49" charset="0"/>
              </a:rPr>
              <a:t>middle</a:t>
            </a:r>
            <a:endParaRPr lang="cs-CZ" dirty="0">
              <a:solidFill>
                <a:srgbClr val="000066"/>
              </a:solidFill>
              <a:latin typeface="Courier New" pitchFamily="49" charset="0"/>
            </a:endParaRPr>
          </a:p>
          <a:p>
            <a:pPr algn="l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cs-CZ" dirty="0" err="1" smtClean="0">
                <a:solidFill>
                  <a:srgbClr val="000066"/>
                </a:solidFill>
                <a:latin typeface="Courier New" pitchFamily="49" charset="0"/>
              </a:rPr>
              <a:t>cmpq</a:t>
            </a:r>
            <a:r>
              <a:rPr lang="cs-CZ" dirty="0" smtClean="0">
                <a:solidFill>
                  <a:srgbClr val="000066"/>
                </a:solidFill>
                <a:latin typeface="Courier New" pitchFamily="49" charset="0"/>
              </a:rPr>
              <a:t>    </a:t>
            </a:r>
            <a:r>
              <a:rPr lang="cs-CZ" dirty="0">
                <a:solidFill>
                  <a:srgbClr val="000066"/>
                </a:solidFill>
                <a:latin typeface="Courier New" pitchFamily="49" charset="0"/>
              </a:rPr>
              <a:t>$4, %</a:t>
            </a:r>
            <a:r>
              <a:rPr lang="cs-CZ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cs-CZ" dirty="0" smtClean="0">
                <a:solidFill>
                  <a:srgbClr val="000066"/>
                </a:solidFill>
                <a:latin typeface="Courier New" pitchFamily="49" charset="0"/>
              </a:rPr>
              <a:t>          #   i:4</a:t>
            </a:r>
            <a:endParaRPr lang="cs-CZ" dirty="0">
              <a:solidFill>
                <a:srgbClr val="000066"/>
              </a:solidFill>
              <a:latin typeface="Courier New" pitchFamily="49" charset="0"/>
            </a:endParaRPr>
          </a:p>
          <a:p>
            <a:pPr algn="l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cs-CZ" dirty="0" err="1" smtClean="0">
                <a:solidFill>
                  <a:srgbClr val="000066"/>
                </a:solidFill>
                <a:latin typeface="Courier New" pitchFamily="49" charset="0"/>
              </a:rPr>
              <a:t>jbe</a:t>
            </a:r>
            <a:r>
              <a:rPr lang="cs-CZ" dirty="0" smtClean="0">
                <a:solidFill>
                  <a:srgbClr val="000066"/>
                </a:solidFill>
                <a:latin typeface="Courier New" pitchFamily="49" charset="0"/>
              </a:rPr>
              <a:t>     </a:t>
            </a:r>
            <a:r>
              <a:rPr lang="cs-CZ" dirty="0">
                <a:solidFill>
                  <a:srgbClr val="000066"/>
                </a:solidFill>
                <a:latin typeface="Courier New" pitchFamily="49" charset="0"/>
              </a:rPr>
              <a:t>.</a:t>
            </a:r>
            <a:r>
              <a:rPr lang="cs-CZ" dirty="0" smtClean="0">
                <a:solidFill>
                  <a:srgbClr val="000066"/>
                </a:solidFill>
                <a:latin typeface="Courier New" pitchFamily="49" charset="0"/>
              </a:rPr>
              <a:t>L4               #   </a:t>
            </a:r>
            <a:r>
              <a:rPr lang="cs-CZ" dirty="0" err="1" smtClean="0">
                <a:solidFill>
                  <a:srgbClr val="000066"/>
                </a:solidFill>
                <a:latin typeface="Courier New" pitchFamily="49" charset="0"/>
              </a:rPr>
              <a:t>if</a:t>
            </a:r>
            <a:r>
              <a:rPr lang="cs-CZ" dirty="0" smtClean="0">
                <a:solidFill>
                  <a:srgbClr val="000066"/>
                </a:solidFill>
                <a:latin typeface="Courier New" pitchFamily="49" charset="0"/>
              </a:rPr>
              <a:t> &lt;=, </a:t>
            </a:r>
            <a:r>
              <a:rPr lang="cs-CZ" dirty="0" err="1" smtClean="0">
                <a:solidFill>
                  <a:srgbClr val="000066"/>
                </a:solidFill>
                <a:latin typeface="Courier New" pitchFamily="49" charset="0"/>
              </a:rPr>
              <a:t>goto</a:t>
            </a:r>
            <a:r>
              <a:rPr lang="cs-CZ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cs-CZ" dirty="0" err="1" smtClean="0">
                <a:solidFill>
                  <a:srgbClr val="000066"/>
                </a:solidFill>
                <a:latin typeface="Courier New" pitchFamily="49" charset="0"/>
              </a:rPr>
              <a:t>loop</a:t>
            </a:r>
            <a:endParaRPr lang="cs-CZ" dirty="0">
              <a:solidFill>
                <a:srgbClr val="000066"/>
              </a:solidFill>
              <a:latin typeface="Courier New" pitchFamily="49" charset="0"/>
            </a:endParaRPr>
          </a:p>
          <a:p>
            <a:pPr algn="l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cs-CZ" dirty="0" err="1" smtClean="0">
                <a:solidFill>
                  <a:srgbClr val="000066"/>
                </a:solidFill>
                <a:latin typeface="Courier New" pitchFamily="49" charset="0"/>
              </a:rPr>
              <a:t>rep</a:t>
            </a:r>
            <a:r>
              <a:rPr lang="cs-CZ" dirty="0">
                <a:solidFill>
                  <a:srgbClr val="000066"/>
                </a:solidFill>
                <a:latin typeface="Courier New" pitchFamily="49" charset="0"/>
              </a:rPr>
              <a:t>; </a:t>
            </a:r>
            <a:r>
              <a:rPr lang="cs-CZ" dirty="0" smtClean="0">
                <a:solidFill>
                  <a:srgbClr val="000066"/>
                </a:solidFill>
                <a:latin typeface="Courier New" pitchFamily="49" charset="0"/>
              </a:rPr>
              <a:t>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</a:t>
            </a:r>
            <a:r>
              <a:rPr lang="en-US" dirty="0" smtClean="0">
                <a:latin typeface="Calibri" pitchFamily="-96" charset="0"/>
              </a:rPr>
              <a:t>Example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3408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void 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zincr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zip_dig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z) {</a:t>
            </a:r>
          </a:p>
          <a:p>
            <a:pPr algn="l"/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 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size_t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 for (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= 0; 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&lt; ZLEN; 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++)</a:t>
            </a:r>
          </a:p>
          <a:p>
            <a:pPr algn="l"/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   z[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]++;</a:t>
            </a:r>
          </a:p>
          <a:p>
            <a:pPr algn="l"/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}</a:t>
            </a:r>
            <a:endParaRPr lang="en-US" dirty="0">
              <a:solidFill>
                <a:srgbClr val="000066"/>
              </a:solidFill>
              <a:latin typeface="Courier New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7323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Multidimensional (Nested) Array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4433888" cy="3360738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Declaration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i="1" dirty="0"/>
              <a:t>T</a:t>
            </a:r>
            <a:r>
              <a:rPr lang="en-US" dirty="0"/>
              <a:t>  </a:t>
            </a:r>
            <a:r>
              <a:rPr lang="en-US" dirty="0">
                <a:latin typeface="Courier New" charset="0"/>
              </a:rPr>
              <a:t>A[</a:t>
            </a:r>
            <a:r>
              <a:rPr lang="en-US" i="1" dirty="0"/>
              <a:t>R</a:t>
            </a:r>
            <a:r>
              <a:rPr lang="en-US" dirty="0">
                <a:latin typeface="Courier New" charset="0"/>
              </a:rPr>
              <a:t>][</a:t>
            </a:r>
            <a:r>
              <a:rPr lang="en-US" i="1" dirty="0"/>
              <a:t>C</a:t>
            </a:r>
            <a:r>
              <a:rPr lang="en-US" dirty="0">
                <a:latin typeface="Courier New" charset="0"/>
              </a:rPr>
              <a:t>];</a:t>
            </a:r>
            <a:endParaRPr lang="en-US" dirty="0"/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Array of data type </a:t>
            </a:r>
            <a:r>
              <a:rPr lang="en-US" i="1" dirty="0"/>
              <a:t>T</a:t>
            </a:r>
            <a:endParaRPr lang="en-US" dirty="0"/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i="1" dirty="0"/>
              <a:t>R</a:t>
            </a:r>
            <a:r>
              <a:rPr lang="en-US" dirty="0"/>
              <a:t> rows, </a:t>
            </a:r>
            <a:r>
              <a:rPr lang="en-US" i="1" dirty="0"/>
              <a:t>C</a:t>
            </a:r>
            <a:r>
              <a:rPr lang="en-US" dirty="0"/>
              <a:t> columns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Type </a:t>
            </a:r>
            <a:r>
              <a:rPr lang="en-US" i="1" dirty="0"/>
              <a:t>T</a:t>
            </a:r>
            <a:r>
              <a:rPr lang="en-US" dirty="0"/>
              <a:t> element requires </a:t>
            </a:r>
            <a:r>
              <a:rPr lang="en-US" i="1" dirty="0"/>
              <a:t>K</a:t>
            </a:r>
            <a:r>
              <a:rPr lang="en-US" dirty="0"/>
              <a:t> bytes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Array Size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i="1" dirty="0"/>
              <a:t>R</a:t>
            </a:r>
            <a:r>
              <a:rPr lang="en-US" dirty="0"/>
              <a:t> * </a:t>
            </a:r>
            <a:r>
              <a:rPr lang="en-US" i="1" dirty="0"/>
              <a:t>C </a:t>
            </a:r>
            <a:r>
              <a:rPr lang="en-US" dirty="0"/>
              <a:t>* </a:t>
            </a:r>
            <a:r>
              <a:rPr lang="en-US" i="1" dirty="0"/>
              <a:t>K </a:t>
            </a:r>
            <a:r>
              <a:rPr lang="en-US" dirty="0"/>
              <a:t>bytes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Memory Layout Arrangement</a:t>
            </a:r>
            <a:endParaRPr lang="en-US" dirty="0">
              <a:ea typeface="+mn-ea"/>
              <a:cs typeface="+mn-cs"/>
            </a:endParaRP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Row-Major Ordering</a:t>
            </a:r>
          </a:p>
        </p:txBody>
      </p:sp>
      <p:grpSp>
        <p:nvGrpSpPr>
          <p:cNvPr id="30723" name="Group 4"/>
          <p:cNvGrpSpPr>
            <a:grpSpLocks/>
          </p:cNvGrpSpPr>
          <p:nvPr/>
        </p:nvGrpSpPr>
        <p:grpSpPr bwMode="auto">
          <a:xfrm>
            <a:off x="4495800" y="990600"/>
            <a:ext cx="4572000" cy="2209800"/>
            <a:chOff x="2064" y="2688"/>
            <a:chExt cx="2880" cy="1392"/>
          </a:xfrm>
        </p:grpSpPr>
        <p:sp>
          <p:nvSpPr>
            <p:cNvPr id="30748" name="Rectangle 5"/>
            <p:cNvSpPr>
              <a:spLocks noChangeArrowheads="1"/>
            </p:cNvSpPr>
            <p:nvPr/>
          </p:nvSpPr>
          <p:spPr bwMode="auto">
            <a:xfrm>
              <a:off x="2112" y="2784"/>
              <a:ext cx="76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A[0][0]</a:t>
              </a:r>
            </a:p>
          </p:txBody>
        </p:sp>
        <p:sp>
          <p:nvSpPr>
            <p:cNvPr id="30749" name="Rectangle 6"/>
            <p:cNvSpPr>
              <a:spLocks noChangeArrowheads="1"/>
            </p:cNvSpPr>
            <p:nvPr/>
          </p:nvSpPr>
          <p:spPr bwMode="auto">
            <a:xfrm>
              <a:off x="4176" y="2784"/>
              <a:ext cx="76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A[0][C-1]</a:t>
              </a:r>
            </a:p>
          </p:txBody>
        </p:sp>
        <p:sp>
          <p:nvSpPr>
            <p:cNvPr id="30750" name="Rectangle 7"/>
            <p:cNvSpPr>
              <a:spLocks noChangeArrowheads="1"/>
            </p:cNvSpPr>
            <p:nvPr/>
          </p:nvSpPr>
          <p:spPr bwMode="auto">
            <a:xfrm>
              <a:off x="2064" y="3744"/>
              <a:ext cx="76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A[R-1][0]</a:t>
              </a:r>
            </a:p>
          </p:txBody>
        </p:sp>
        <p:sp>
          <p:nvSpPr>
            <p:cNvPr id="30751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• • •</a:t>
              </a:r>
            </a:p>
          </p:txBody>
        </p:sp>
        <p:sp>
          <p:nvSpPr>
            <p:cNvPr id="30752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• • •</a:t>
              </a:r>
            </a:p>
          </p:txBody>
        </p:sp>
        <p:sp>
          <p:nvSpPr>
            <p:cNvPr id="30753" name="Rectangle 10"/>
            <p:cNvSpPr>
              <a:spLocks noChangeArrowheads="1"/>
            </p:cNvSpPr>
            <p:nvPr/>
          </p:nvSpPr>
          <p:spPr bwMode="auto">
            <a:xfrm>
              <a:off x="4176" y="3744"/>
              <a:ext cx="76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A[R-1][C-1]</a:t>
              </a:r>
            </a:p>
          </p:txBody>
        </p:sp>
        <p:sp>
          <p:nvSpPr>
            <p:cNvPr id="30754" name="Rectangle 11"/>
            <p:cNvSpPr>
              <a:spLocks noChangeArrowheads="1"/>
            </p:cNvSpPr>
            <p:nvPr/>
          </p:nvSpPr>
          <p:spPr bwMode="auto">
            <a:xfrm>
              <a:off x="2352" y="3264"/>
              <a:ext cx="288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•</a:t>
              </a:r>
            </a:p>
          </p:txBody>
        </p:sp>
        <p:sp>
          <p:nvSpPr>
            <p:cNvPr id="30755" name="Rectangle 12"/>
            <p:cNvSpPr>
              <a:spLocks noChangeArrowheads="1"/>
            </p:cNvSpPr>
            <p:nvPr/>
          </p:nvSpPr>
          <p:spPr bwMode="auto">
            <a:xfrm>
              <a:off x="4224" y="3168"/>
              <a:ext cx="288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•</a:t>
              </a:r>
            </a:p>
          </p:txBody>
        </p:sp>
        <p:sp>
          <p:nvSpPr>
            <p:cNvPr id="30756" name="Freeform 13"/>
            <p:cNvSpPr>
              <a:spLocks/>
            </p:cNvSpPr>
            <p:nvPr/>
          </p:nvSpPr>
          <p:spPr bwMode="auto">
            <a:xfrm>
              <a:off x="2064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0757" name="Freeform 14"/>
            <p:cNvSpPr>
              <a:spLocks/>
            </p:cNvSpPr>
            <p:nvPr/>
          </p:nvSpPr>
          <p:spPr bwMode="auto">
            <a:xfrm flipH="1">
              <a:off x="4800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791200" y="1143000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A[0][1]</a:t>
            </a:r>
          </a:p>
        </p:txBody>
      </p:sp>
      <p:sp>
        <p:nvSpPr>
          <p:cNvPr id="30726" name="Rectangle 11"/>
          <p:cNvSpPr>
            <a:spLocks noChangeArrowheads="1"/>
          </p:cNvSpPr>
          <p:nvPr/>
        </p:nvSpPr>
        <p:spPr bwMode="auto">
          <a:xfrm>
            <a:off x="6096000" y="1905000"/>
            <a:ext cx="457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4572000" y="1524000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A[1][0]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6781800" y="114300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 • •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4433888"/>
            <a:ext cx="8229600" cy="2043112"/>
            <a:chOff x="457200" y="4433888"/>
            <a:chExt cx="8229600" cy="2043112"/>
          </a:xfrm>
        </p:grpSpPr>
        <p:sp>
          <p:nvSpPr>
            <p:cNvPr id="30729" name="Text Box 15"/>
            <p:cNvSpPr txBox="1">
              <a:spLocks noChangeArrowheads="1"/>
            </p:cNvSpPr>
            <p:nvPr/>
          </p:nvSpPr>
          <p:spPr bwMode="auto">
            <a:xfrm>
              <a:off x="4191000" y="4433888"/>
              <a:ext cx="1822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int A[R][C];</a:t>
              </a:r>
            </a:p>
          </p:txBody>
        </p:sp>
        <p:sp>
          <p:nvSpPr>
            <p:cNvPr id="30731" name="Line 30"/>
            <p:cNvSpPr>
              <a:spLocks noChangeShapeType="1"/>
            </p:cNvSpPr>
            <p:nvPr/>
          </p:nvSpPr>
          <p:spPr bwMode="auto">
            <a:xfrm>
              <a:off x="457200" y="60960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0732" name="Line 31"/>
            <p:cNvSpPr>
              <a:spLocks noChangeShapeType="1"/>
            </p:cNvSpPr>
            <p:nvPr/>
          </p:nvSpPr>
          <p:spPr bwMode="auto">
            <a:xfrm>
              <a:off x="8686800" y="60960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0733" name="Line 32"/>
            <p:cNvSpPr>
              <a:spLocks noChangeShapeType="1"/>
            </p:cNvSpPr>
            <p:nvPr/>
          </p:nvSpPr>
          <p:spPr bwMode="auto">
            <a:xfrm>
              <a:off x="457200" y="6248400"/>
              <a:ext cx="822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0734" name="Rectangle 33"/>
            <p:cNvSpPr>
              <a:spLocks noChangeArrowheads="1"/>
            </p:cNvSpPr>
            <p:nvPr/>
          </p:nvSpPr>
          <p:spPr bwMode="auto">
            <a:xfrm>
              <a:off x="3505200" y="6096000"/>
              <a:ext cx="14478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4*R*C</a:t>
              </a:r>
              <a:r>
                <a:rPr lang="en-US" b="0">
                  <a:solidFill>
                    <a:srgbClr val="000066"/>
                  </a:solidFill>
                </a:rPr>
                <a:t>  Bytes</a:t>
              </a:r>
            </a:p>
          </p:txBody>
        </p:sp>
        <p:grpSp>
          <p:nvGrpSpPr>
            <p:cNvPr id="39" name="Group 16"/>
            <p:cNvGrpSpPr>
              <a:grpSpLocks/>
            </p:cNvGrpSpPr>
            <p:nvPr/>
          </p:nvGrpSpPr>
          <p:grpSpPr bwMode="auto">
            <a:xfrm>
              <a:off x="457200" y="5029200"/>
              <a:ext cx="8229600" cy="990600"/>
              <a:chOff x="336" y="3408"/>
              <a:chExt cx="5184" cy="624"/>
            </a:xfrm>
          </p:grpSpPr>
          <p:grpSp>
            <p:nvGrpSpPr>
              <p:cNvPr id="40" name="Group 17"/>
              <p:cNvGrpSpPr>
                <a:grpSpLocks/>
              </p:cNvGrpSpPr>
              <p:nvPr/>
            </p:nvGrpSpPr>
            <p:grpSpPr bwMode="auto">
              <a:xfrm>
                <a:off x="336" y="3408"/>
                <a:ext cx="1344" cy="624"/>
                <a:chOff x="1488" y="3504"/>
                <a:chExt cx="1344" cy="624"/>
              </a:xfrm>
            </p:grpSpPr>
            <p:sp>
              <p:nvSpPr>
                <p:cNvPr id="50" name="Rectangle 20"/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1344" cy="624"/>
                </a:xfrm>
                <a:prstGeom prst="rect">
                  <a:avLst/>
                </a:prstGeom>
                <a:solidFill>
                  <a:srgbClr val="F1C7C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 sz="1600" b="0">
                      <a:solidFill>
                        <a:srgbClr val="000066"/>
                      </a:solidFill>
                      <a:latin typeface="Courier New" pitchFamily="-96" charset="0"/>
                    </a:rPr>
                    <a:t>• • •</a:t>
                  </a:r>
                </a:p>
              </p:txBody>
            </p:sp>
            <p:sp>
              <p:nvSpPr>
                <p:cNvPr id="51" name="Rectangle 18"/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384" cy="624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 sz="1600">
                      <a:solidFill>
                        <a:srgbClr val="000066"/>
                      </a:solidFill>
                      <a:latin typeface="Courier New" pitchFamily="-96" charset="0"/>
                    </a:rPr>
                    <a:t>A</a:t>
                  </a:r>
                </a:p>
                <a:p>
                  <a:r>
                    <a:rPr lang="en-US" sz="1600">
                      <a:solidFill>
                        <a:srgbClr val="000066"/>
                      </a:solidFill>
                      <a:latin typeface="Courier New" pitchFamily="-96" charset="0"/>
                    </a:rPr>
                    <a:t>[0]</a:t>
                  </a:r>
                </a:p>
                <a:p>
                  <a:r>
                    <a:rPr lang="en-US" sz="1600">
                      <a:solidFill>
                        <a:srgbClr val="000066"/>
                      </a:solidFill>
                      <a:latin typeface="Courier New" pitchFamily="-96" charset="0"/>
                    </a:rPr>
                    <a:t>[0]</a:t>
                  </a:r>
                </a:p>
              </p:txBody>
            </p:sp>
            <p:sp>
              <p:nvSpPr>
                <p:cNvPr id="52" name="Rectangle 19"/>
                <p:cNvSpPr>
                  <a:spLocks noChangeArrowheads="1"/>
                </p:cNvSpPr>
                <p:nvPr/>
              </p:nvSpPr>
              <p:spPr bwMode="auto">
                <a:xfrm>
                  <a:off x="2448" y="3504"/>
                  <a:ext cx="384" cy="624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 sz="1600">
                      <a:solidFill>
                        <a:srgbClr val="000066"/>
                      </a:solidFill>
                      <a:latin typeface="Courier New" pitchFamily="-96" charset="0"/>
                    </a:rPr>
                    <a:t>A</a:t>
                  </a:r>
                </a:p>
                <a:p>
                  <a:r>
                    <a:rPr lang="en-US" sz="1600">
                      <a:solidFill>
                        <a:srgbClr val="000066"/>
                      </a:solidFill>
                      <a:latin typeface="Courier New" pitchFamily="-96" charset="0"/>
                    </a:rPr>
                    <a:t>[0]</a:t>
                  </a:r>
                </a:p>
                <a:p>
                  <a:r>
                    <a:rPr lang="en-US" sz="1600">
                      <a:solidFill>
                        <a:srgbClr val="000066"/>
                      </a:solidFill>
                      <a:latin typeface="Courier New" pitchFamily="-96" charset="0"/>
                    </a:rPr>
                    <a:t>[C-1]</a:t>
                  </a:r>
                </a:p>
              </p:txBody>
            </p:sp>
          </p:grpSp>
          <p:grpSp>
            <p:nvGrpSpPr>
              <p:cNvPr id="41" name="Group 21"/>
              <p:cNvGrpSpPr>
                <a:grpSpLocks/>
              </p:cNvGrpSpPr>
              <p:nvPr/>
            </p:nvGrpSpPr>
            <p:grpSpPr bwMode="auto">
              <a:xfrm>
                <a:off x="1680" y="3408"/>
                <a:ext cx="1344" cy="624"/>
                <a:chOff x="1488" y="3504"/>
                <a:chExt cx="1344" cy="624"/>
              </a:xfrm>
            </p:grpSpPr>
            <p:sp>
              <p:nvSpPr>
                <p:cNvPr id="47" name="Rectangle 24"/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1344" cy="624"/>
                </a:xfrm>
                <a:prstGeom prst="rect">
                  <a:avLst/>
                </a:prstGeom>
                <a:solidFill>
                  <a:srgbClr val="F6F5BD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 sz="1600" b="0">
                      <a:solidFill>
                        <a:srgbClr val="000066"/>
                      </a:solidFill>
                      <a:latin typeface="Courier New" pitchFamily="-96" charset="0"/>
                    </a:rPr>
                    <a:t>• • •</a:t>
                  </a:r>
                </a:p>
              </p:txBody>
            </p:sp>
            <p:sp>
              <p:nvSpPr>
                <p:cNvPr id="48" name="Rectangle 22"/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384" cy="624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 sz="1600">
                      <a:solidFill>
                        <a:srgbClr val="000066"/>
                      </a:solidFill>
                      <a:latin typeface="Courier New" pitchFamily="-96" charset="0"/>
                    </a:rPr>
                    <a:t>A</a:t>
                  </a:r>
                </a:p>
                <a:p>
                  <a:r>
                    <a:rPr lang="en-US" sz="1600">
                      <a:solidFill>
                        <a:srgbClr val="000066"/>
                      </a:solidFill>
                      <a:latin typeface="Courier New" pitchFamily="-96" charset="0"/>
                    </a:rPr>
                    <a:t>[1]</a:t>
                  </a:r>
                </a:p>
                <a:p>
                  <a:r>
                    <a:rPr lang="en-US" sz="1600">
                      <a:solidFill>
                        <a:srgbClr val="000066"/>
                      </a:solidFill>
                      <a:latin typeface="Courier New" pitchFamily="-96" charset="0"/>
                    </a:rPr>
                    <a:t>[0]</a:t>
                  </a:r>
                </a:p>
              </p:txBody>
            </p:sp>
            <p:sp>
              <p:nvSpPr>
                <p:cNvPr id="49" name="Rectangle 23"/>
                <p:cNvSpPr>
                  <a:spLocks noChangeArrowheads="1"/>
                </p:cNvSpPr>
                <p:nvPr/>
              </p:nvSpPr>
              <p:spPr bwMode="auto">
                <a:xfrm>
                  <a:off x="2448" y="3504"/>
                  <a:ext cx="384" cy="624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 sz="1600">
                      <a:solidFill>
                        <a:srgbClr val="000066"/>
                      </a:solidFill>
                      <a:latin typeface="Courier New" pitchFamily="-96" charset="0"/>
                    </a:rPr>
                    <a:t>A</a:t>
                  </a:r>
                </a:p>
                <a:p>
                  <a:r>
                    <a:rPr lang="en-US" sz="1600">
                      <a:solidFill>
                        <a:srgbClr val="000066"/>
                      </a:solidFill>
                      <a:latin typeface="Courier New" pitchFamily="-96" charset="0"/>
                    </a:rPr>
                    <a:t>[1]</a:t>
                  </a:r>
                </a:p>
                <a:p>
                  <a:r>
                    <a:rPr lang="en-US" sz="1600">
                      <a:solidFill>
                        <a:srgbClr val="000066"/>
                      </a:solidFill>
                      <a:latin typeface="Courier New" pitchFamily="-96" charset="0"/>
                    </a:rPr>
                    <a:t>[C-1]</a:t>
                  </a:r>
                </a:p>
              </p:txBody>
            </p:sp>
          </p:grpSp>
          <p:grpSp>
            <p:nvGrpSpPr>
              <p:cNvPr id="42" name="Group 25"/>
              <p:cNvGrpSpPr>
                <a:grpSpLocks/>
              </p:cNvGrpSpPr>
              <p:nvPr/>
            </p:nvGrpSpPr>
            <p:grpSpPr bwMode="auto">
              <a:xfrm>
                <a:off x="4176" y="3408"/>
                <a:ext cx="1344" cy="624"/>
                <a:chOff x="1488" y="3504"/>
                <a:chExt cx="1344" cy="624"/>
              </a:xfrm>
            </p:grpSpPr>
            <p:sp>
              <p:nvSpPr>
                <p:cNvPr id="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1344" cy="624"/>
                </a:xfrm>
                <a:prstGeom prst="rect">
                  <a:avLst/>
                </a:prstGeom>
                <a:solidFill>
                  <a:srgbClr val="D5F1C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 sz="1600" b="0">
                      <a:solidFill>
                        <a:srgbClr val="000066"/>
                      </a:solidFill>
                      <a:latin typeface="Courier New" pitchFamily="-96" charset="0"/>
                    </a:rPr>
                    <a:t>• • •</a:t>
                  </a:r>
                </a:p>
              </p:txBody>
            </p:sp>
            <p:sp>
              <p:nvSpPr>
                <p:cNvPr id="45" name="Rectangle 26"/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384" cy="624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 sz="1600">
                      <a:solidFill>
                        <a:srgbClr val="000066"/>
                      </a:solidFill>
                      <a:latin typeface="Courier New" pitchFamily="-96" charset="0"/>
                    </a:rPr>
                    <a:t>A</a:t>
                  </a:r>
                </a:p>
                <a:p>
                  <a:r>
                    <a:rPr lang="en-US" sz="1600">
                      <a:solidFill>
                        <a:srgbClr val="000066"/>
                      </a:solidFill>
                      <a:latin typeface="Courier New" pitchFamily="-96" charset="0"/>
                    </a:rPr>
                    <a:t>[R-1]</a:t>
                  </a:r>
                </a:p>
                <a:p>
                  <a:r>
                    <a:rPr lang="en-US" sz="1600">
                      <a:solidFill>
                        <a:srgbClr val="000066"/>
                      </a:solidFill>
                      <a:latin typeface="Courier New" pitchFamily="-96" charset="0"/>
                    </a:rPr>
                    <a:t>[0]</a:t>
                  </a:r>
                </a:p>
              </p:txBody>
            </p:sp>
            <p:sp>
              <p:nvSpPr>
                <p:cNvPr id="46" name="Rectangle 27"/>
                <p:cNvSpPr>
                  <a:spLocks noChangeArrowheads="1"/>
                </p:cNvSpPr>
                <p:nvPr/>
              </p:nvSpPr>
              <p:spPr bwMode="auto">
                <a:xfrm>
                  <a:off x="2448" y="3504"/>
                  <a:ext cx="384" cy="624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 sz="1600">
                      <a:solidFill>
                        <a:srgbClr val="000066"/>
                      </a:solidFill>
                      <a:latin typeface="Courier New" pitchFamily="-96" charset="0"/>
                    </a:rPr>
                    <a:t>A</a:t>
                  </a:r>
                </a:p>
                <a:p>
                  <a:r>
                    <a:rPr lang="en-US" sz="1600">
                      <a:solidFill>
                        <a:srgbClr val="000066"/>
                      </a:solidFill>
                      <a:latin typeface="Courier New" pitchFamily="-96" charset="0"/>
                    </a:rPr>
                    <a:t>[R-1]</a:t>
                  </a:r>
                </a:p>
                <a:p>
                  <a:r>
                    <a:rPr lang="en-US" sz="1600">
                      <a:solidFill>
                        <a:srgbClr val="000066"/>
                      </a:solidFill>
                      <a:latin typeface="Courier New" pitchFamily="-96" charset="0"/>
                    </a:rPr>
                    <a:t>[C-1]</a:t>
                  </a:r>
                </a:p>
              </p:txBody>
            </p:sp>
          </p:grpSp>
          <p:sp>
            <p:nvSpPr>
              <p:cNvPr id="43" name="Rectangle 29"/>
              <p:cNvSpPr>
                <a:spLocks noChangeArrowheads="1"/>
              </p:cNvSpPr>
              <p:nvPr/>
            </p:nvSpPr>
            <p:spPr bwMode="auto">
              <a:xfrm>
                <a:off x="3024" y="3408"/>
                <a:ext cx="1152" cy="62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600" b="0">
                    <a:solidFill>
                      <a:srgbClr val="000066"/>
                    </a:solidFill>
                    <a:latin typeface="Courier New" pitchFamily="-96" charset="0"/>
                  </a:rPr>
                  <a:t>•  •  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707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458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Multidimensional (Nested) Array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267200"/>
            <a:ext cx="8991600" cy="1905000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Declaration </a:t>
            </a:r>
            <a:r>
              <a:rPr lang="ja-JP" altLang="en-US">
                <a:latin typeface="Helvetica" charset="0"/>
                <a:ea typeface="ＭＳ Ｐゴシック" charset="0"/>
              </a:rPr>
              <a:t>“</a:t>
            </a:r>
            <a:r>
              <a:rPr lang="en-US" altLang="ja-JP">
                <a:latin typeface="Courier New" charset="0"/>
                <a:ea typeface="ＭＳ Ｐゴシック" charset="0"/>
              </a:rPr>
              <a:t>zip_dig pgh[4]</a:t>
            </a:r>
            <a:r>
              <a:rPr lang="ja-JP" altLang="en-US">
                <a:latin typeface="Helvetica" charset="0"/>
                <a:ea typeface="ＭＳ Ｐゴシック" charset="0"/>
              </a:rPr>
              <a:t>”</a:t>
            </a:r>
            <a:r>
              <a:rPr lang="en-US" altLang="ja-JP">
                <a:latin typeface="Helvetica" charset="0"/>
                <a:ea typeface="ＭＳ Ｐゴシック" charset="0"/>
              </a:rPr>
              <a:t> equivalent to </a:t>
            </a:r>
            <a:r>
              <a:rPr lang="ja-JP" altLang="en-US">
                <a:latin typeface="Helvetica" charset="0"/>
                <a:ea typeface="ＭＳ Ｐゴシック" charset="0"/>
              </a:rPr>
              <a:t>“</a:t>
            </a:r>
            <a:r>
              <a:rPr lang="en-US" altLang="ja-JP">
                <a:latin typeface="Courier New" charset="0"/>
                <a:ea typeface="ＭＳ Ｐゴシック" charset="0"/>
              </a:rPr>
              <a:t>int pgh[4][5]</a:t>
            </a:r>
            <a:r>
              <a:rPr lang="ja-JP" altLang="en-US">
                <a:latin typeface="Helvetica" charset="0"/>
                <a:ea typeface="ＭＳ Ｐゴシック" charset="0"/>
              </a:rPr>
              <a:t>”</a:t>
            </a:r>
            <a:endParaRPr lang="en-US" altLang="ja-JP">
              <a:latin typeface="Helvetica" charset="0"/>
              <a:ea typeface="ＭＳ Ｐゴシック" charset="0"/>
            </a:endParaRP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Variable </a:t>
            </a:r>
            <a:r>
              <a:rPr lang="en-US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pgh</a:t>
            </a:r>
            <a:r>
              <a:rPr lang="en-US">
                <a:latin typeface="Helvetica" charset="0"/>
                <a:ea typeface="ＭＳ Ｐゴシック" charset="0"/>
              </a:rPr>
              <a:t> denotes  array of 4 elements</a:t>
            </a:r>
          </a:p>
          <a:p>
            <a:pPr lvl="3" eaLnBrk="1" hangingPunct="1"/>
            <a:r>
              <a:rPr lang="en-US">
                <a:latin typeface="Helvetica" charset="0"/>
                <a:ea typeface="ＭＳ Ｐゴシック" charset="0"/>
              </a:rPr>
              <a:t>Allocated contiguously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Each element is an array of 5 </a:t>
            </a:r>
            <a:r>
              <a:rPr lang="en-US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s</a:t>
            </a:r>
          </a:p>
          <a:p>
            <a:pPr lvl="3" eaLnBrk="1" hangingPunct="1"/>
            <a:r>
              <a:rPr lang="en-US">
                <a:latin typeface="Helvetica" charset="0"/>
                <a:ea typeface="ＭＳ Ｐゴシック" charset="0"/>
              </a:rPr>
              <a:t>Allocated contiguously</a:t>
            </a:r>
          </a:p>
          <a:p>
            <a:pPr lvl="1" eaLnBrk="1" hangingPunct="1"/>
            <a:r>
              <a:rPr lang="ja-JP" altLang="en-US">
                <a:latin typeface="Helvetica" charset="0"/>
                <a:ea typeface="ＭＳ Ｐゴシック" charset="0"/>
              </a:rPr>
              <a:t>“</a:t>
            </a:r>
            <a:r>
              <a:rPr lang="en-US" altLang="ja-JP">
                <a:latin typeface="Helvetica" charset="0"/>
                <a:ea typeface="ＭＳ Ｐゴシック" charset="0"/>
              </a:rPr>
              <a:t>Row-Major</a:t>
            </a:r>
            <a:r>
              <a:rPr lang="ja-JP" altLang="en-US">
                <a:latin typeface="Helvetica" charset="0"/>
                <a:ea typeface="ＭＳ Ｐゴシック" charset="0"/>
              </a:rPr>
              <a:t>”</a:t>
            </a:r>
            <a:r>
              <a:rPr lang="en-US" altLang="ja-JP">
                <a:latin typeface="Helvetica" charset="0"/>
                <a:ea typeface="ＭＳ Ｐゴシック" charset="0"/>
              </a:rPr>
              <a:t> ordering of all elements guaranteed</a:t>
            </a:r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981200" y="838200"/>
            <a:ext cx="4924425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#define PCOUNT 4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zip_dig pgh[PCOUNT] = 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{{1, 5, 2, 0, 6},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{1, 5, 2, 1, 3 },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{1, 5, 2, 1, 7 },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{1, 5, 2, 2, 1 }};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" y="2895600"/>
            <a:ext cx="7689850" cy="1285875"/>
            <a:chOff x="609600" y="2895600"/>
            <a:chExt cx="7689850" cy="1285875"/>
          </a:xfrm>
        </p:grpSpPr>
        <p:sp>
          <p:nvSpPr>
            <p:cNvPr id="29701" name="Text Box 6"/>
            <p:cNvSpPr txBox="1">
              <a:spLocks noChangeArrowheads="1"/>
            </p:cNvSpPr>
            <p:nvPr/>
          </p:nvSpPr>
          <p:spPr bwMode="auto">
            <a:xfrm>
              <a:off x="609600" y="2895600"/>
              <a:ext cx="11398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zip_dig</a:t>
              </a:r>
            </a:p>
            <a:p>
              <a:pPr algn="r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pgh[4];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676400" y="2895600"/>
              <a:ext cx="6623050" cy="1285875"/>
              <a:chOff x="1676400" y="3438525"/>
              <a:chExt cx="6623050" cy="1285875"/>
            </a:xfrm>
          </p:grpSpPr>
          <p:sp>
            <p:nvSpPr>
              <p:cNvPr id="48" name="Line 8"/>
              <p:cNvSpPr>
                <a:spLocks noChangeShapeType="1"/>
              </p:cNvSpPr>
              <p:nvPr/>
            </p:nvSpPr>
            <p:spPr bwMode="auto">
              <a:xfrm flipV="1">
                <a:off x="1905000" y="4205288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49" name="Text Box 9"/>
              <p:cNvSpPr txBox="1">
                <a:spLocks noChangeArrowheads="1"/>
              </p:cNvSpPr>
              <p:nvPr/>
            </p:nvSpPr>
            <p:spPr bwMode="auto">
              <a:xfrm>
                <a:off x="1676400" y="4357688"/>
                <a:ext cx="458788" cy="3667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76</a:t>
                </a:r>
              </a:p>
            </p:txBody>
          </p:sp>
          <p:sp>
            <p:nvSpPr>
              <p:cNvPr id="50" name="Line 10"/>
              <p:cNvSpPr>
                <a:spLocks noChangeShapeType="1"/>
              </p:cNvSpPr>
              <p:nvPr/>
            </p:nvSpPr>
            <p:spPr bwMode="auto">
              <a:xfrm flipV="1">
                <a:off x="3429000" y="4205288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51" name="Text Box 11"/>
              <p:cNvSpPr txBox="1">
                <a:spLocks noChangeArrowheads="1"/>
              </p:cNvSpPr>
              <p:nvPr/>
            </p:nvSpPr>
            <p:spPr bwMode="auto">
              <a:xfrm>
                <a:off x="3200400" y="4357688"/>
                <a:ext cx="458788" cy="3667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96</a:t>
                </a:r>
              </a:p>
            </p:txBody>
          </p:sp>
          <p:sp>
            <p:nvSpPr>
              <p:cNvPr id="52" name="Line 12"/>
              <p:cNvSpPr>
                <a:spLocks noChangeShapeType="1"/>
              </p:cNvSpPr>
              <p:nvPr/>
            </p:nvSpPr>
            <p:spPr bwMode="auto">
              <a:xfrm flipV="1">
                <a:off x="4953000" y="4205288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53" name="Text Box 13"/>
              <p:cNvSpPr txBox="1">
                <a:spLocks noChangeArrowheads="1"/>
              </p:cNvSpPr>
              <p:nvPr/>
            </p:nvSpPr>
            <p:spPr bwMode="auto">
              <a:xfrm>
                <a:off x="4656138" y="4357688"/>
                <a:ext cx="595312" cy="3667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116</a:t>
                </a:r>
              </a:p>
            </p:txBody>
          </p:sp>
          <p:sp>
            <p:nvSpPr>
              <p:cNvPr id="54" name="Line 14"/>
              <p:cNvSpPr>
                <a:spLocks noChangeShapeType="1"/>
              </p:cNvSpPr>
              <p:nvPr/>
            </p:nvSpPr>
            <p:spPr bwMode="auto">
              <a:xfrm flipV="1">
                <a:off x="6477000" y="4205288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55" name="Text Box 15"/>
              <p:cNvSpPr txBox="1">
                <a:spLocks noChangeArrowheads="1"/>
              </p:cNvSpPr>
              <p:nvPr/>
            </p:nvSpPr>
            <p:spPr bwMode="auto">
              <a:xfrm>
                <a:off x="6180138" y="4357688"/>
                <a:ext cx="595312" cy="3667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136</a:t>
                </a:r>
              </a:p>
            </p:txBody>
          </p:sp>
          <p:sp>
            <p:nvSpPr>
              <p:cNvPr id="56" name="Line 16"/>
              <p:cNvSpPr>
                <a:spLocks noChangeShapeType="1"/>
              </p:cNvSpPr>
              <p:nvPr/>
            </p:nvSpPr>
            <p:spPr bwMode="auto">
              <a:xfrm flipV="1">
                <a:off x="8001000" y="4205288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57" name="Text Box 17"/>
              <p:cNvSpPr txBox="1">
                <a:spLocks noChangeArrowheads="1"/>
              </p:cNvSpPr>
              <p:nvPr/>
            </p:nvSpPr>
            <p:spPr bwMode="auto">
              <a:xfrm>
                <a:off x="7704138" y="4357688"/>
                <a:ext cx="595312" cy="3667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156</a:t>
                </a:r>
              </a:p>
            </p:txBody>
          </p:sp>
          <p:grpSp>
            <p:nvGrpSpPr>
              <p:cNvPr id="58" name="Group 19"/>
              <p:cNvGrpSpPr>
                <a:grpSpLocks/>
              </p:cNvGrpSpPr>
              <p:nvPr/>
            </p:nvGrpSpPr>
            <p:grpSpPr bwMode="auto">
              <a:xfrm>
                <a:off x="1905000" y="3443288"/>
                <a:ext cx="1524000" cy="762000"/>
                <a:chOff x="816" y="2640"/>
                <a:chExt cx="960" cy="480"/>
              </a:xfrm>
            </p:grpSpPr>
            <p:sp>
              <p:nvSpPr>
                <p:cNvPr id="81" name="Rectangle 20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>
                      <a:solidFill>
                        <a:srgbClr val="000066"/>
                      </a:solidFill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82" name="Rectangle 21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>
                      <a:solidFill>
                        <a:srgbClr val="000066"/>
                      </a:solidFill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83" name="Rectangle 22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>
                      <a:solidFill>
                        <a:srgbClr val="000066"/>
                      </a:solidFill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84" name="Rectangle 23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>
                      <a:solidFill>
                        <a:srgbClr val="000066"/>
                      </a:solidFill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85" name="Rectangle 24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>
                      <a:solidFill>
                        <a:srgbClr val="000066"/>
                      </a:solidFill>
                      <a:latin typeface="Courier New" pitchFamily="-96" charset="0"/>
                    </a:rPr>
                    <a:t>6</a:t>
                  </a:r>
                </a:p>
              </p:txBody>
            </p:sp>
          </p:grpSp>
          <p:grpSp>
            <p:nvGrpSpPr>
              <p:cNvPr id="59" name="Group 25"/>
              <p:cNvGrpSpPr>
                <a:grpSpLocks/>
              </p:cNvGrpSpPr>
              <p:nvPr/>
            </p:nvGrpSpPr>
            <p:grpSpPr bwMode="auto">
              <a:xfrm>
                <a:off x="3429000" y="3443288"/>
                <a:ext cx="1524000" cy="762000"/>
                <a:chOff x="816" y="2640"/>
                <a:chExt cx="960" cy="480"/>
              </a:xfrm>
            </p:grpSpPr>
            <p:sp>
              <p:nvSpPr>
                <p:cNvPr id="76" name="Rectangle 26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>
                      <a:solidFill>
                        <a:srgbClr val="000066"/>
                      </a:solidFill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77" name="Rectangle 27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>
                      <a:solidFill>
                        <a:srgbClr val="000066"/>
                      </a:solidFill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78" name="Rectangle 28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>
                      <a:solidFill>
                        <a:srgbClr val="000066"/>
                      </a:solidFill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79" name="Rectangle 29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>
                      <a:solidFill>
                        <a:srgbClr val="000066"/>
                      </a:solidFill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80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>
                      <a:solidFill>
                        <a:srgbClr val="000066"/>
                      </a:solidFill>
                      <a:latin typeface="Courier New" pitchFamily="-96" charset="0"/>
                    </a:rPr>
                    <a:t>3</a:t>
                  </a:r>
                </a:p>
              </p:txBody>
            </p:sp>
          </p:grpSp>
          <p:grpSp>
            <p:nvGrpSpPr>
              <p:cNvPr id="60" name="Group 31"/>
              <p:cNvGrpSpPr>
                <a:grpSpLocks/>
              </p:cNvGrpSpPr>
              <p:nvPr/>
            </p:nvGrpSpPr>
            <p:grpSpPr bwMode="auto">
              <a:xfrm>
                <a:off x="4953000" y="3443288"/>
                <a:ext cx="1524000" cy="762000"/>
                <a:chOff x="816" y="2640"/>
                <a:chExt cx="960" cy="480"/>
              </a:xfrm>
            </p:grpSpPr>
            <p:sp>
              <p:nvSpPr>
                <p:cNvPr id="71" name="Rectangle 32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66"/>
                      </a:solidFill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72" name="Rectangle 33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66"/>
                      </a:solidFill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73" name="Rectangle 34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66"/>
                      </a:solidFill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74" name="Rectangle 35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66"/>
                      </a:solidFill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75" name="Rectangle 36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66"/>
                      </a:solidFill>
                      <a:latin typeface="Courier New" pitchFamily="49" charset="0"/>
                    </a:rPr>
                    <a:t>7</a:t>
                  </a:r>
                </a:p>
              </p:txBody>
            </p:sp>
          </p:grpSp>
          <p:grpSp>
            <p:nvGrpSpPr>
              <p:cNvPr id="61" name="Group 37"/>
              <p:cNvGrpSpPr>
                <a:grpSpLocks/>
              </p:cNvGrpSpPr>
              <p:nvPr/>
            </p:nvGrpSpPr>
            <p:grpSpPr bwMode="auto">
              <a:xfrm>
                <a:off x="6477000" y="3438525"/>
                <a:ext cx="1524000" cy="766763"/>
                <a:chOff x="816" y="2637"/>
                <a:chExt cx="960" cy="483"/>
              </a:xfrm>
            </p:grpSpPr>
            <p:sp>
              <p:nvSpPr>
                <p:cNvPr id="66" name="Rectangle 38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>
                      <a:solidFill>
                        <a:srgbClr val="000066"/>
                      </a:solidFill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67" name="Rectangle 39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>
                      <a:solidFill>
                        <a:srgbClr val="000066"/>
                      </a:solidFill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68" name="Rectangle 40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>
                      <a:solidFill>
                        <a:srgbClr val="000066"/>
                      </a:solidFill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69" name="Rectangle 41"/>
                <p:cNvSpPr>
                  <a:spLocks noChangeArrowheads="1"/>
                </p:cNvSpPr>
                <p:nvPr/>
              </p:nvSpPr>
              <p:spPr bwMode="auto">
                <a:xfrm>
                  <a:off x="1392" y="2637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>
                      <a:solidFill>
                        <a:srgbClr val="000066"/>
                      </a:solidFill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70" name="Rectangle 42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>
                      <a:solidFill>
                        <a:srgbClr val="000066"/>
                      </a:solidFill>
                      <a:latin typeface="Courier New" pitchFamily="-96" charset="0"/>
                    </a:rPr>
                    <a:t>1</a:t>
                  </a:r>
                </a:p>
              </p:txBody>
            </p:sp>
          </p:grpSp>
          <p:sp>
            <p:nvSpPr>
              <p:cNvPr id="62" name="Rectangle 43"/>
              <p:cNvSpPr>
                <a:spLocks noChangeArrowheads="1"/>
              </p:cNvSpPr>
              <p:nvPr/>
            </p:nvSpPr>
            <p:spPr bwMode="auto">
              <a:xfrm>
                <a:off x="1905000" y="3443288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  <a:latin typeface="Calibri" pitchFamily="-96" charset="0"/>
                </a:endParaRPr>
              </a:p>
            </p:txBody>
          </p:sp>
          <p:sp>
            <p:nvSpPr>
              <p:cNvPr id="63" name="Rectangle 44"/>
              <p:cNvSpPr>
                <a:spLocks noChangeArrowheads="1"/>
              </p:cNvSpPr>
              <p:nvPr/>
            </p:nvSpPr>
            <p:spPr bwMode="auto">
              <a:xfrm>
                <a:off x="3429000" y="3443288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  <a:latin typeface="Calibri" pitchFamily="-96" charset="0"/>
                </a:endParaRPr>
              </a:p>
            </p:txBody>
          </p:sp>
          <p:sp>
            <p:nvSpPr>
              <p:cNvPr id="64" name="Rectangle 45"/>
              <p:cNvSpPr>
                <a:spLocks noChangeArrowheads="1"/>
              </p:cNvSpPr>
              <p:nvPr/>
            </p:nvSpPr>
            <p:spPr bwMode="auto">
              <a:xfrm>
                <a:off x="4953000" y="3443288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  <a:latin typeface="Calibri" pitchFamily="-96" charset="0"/>
                </a:endParaRPr>
              </a:p>
            </p:txBody>
          </p:sp>
          <p:sp>
            <p:nvSpPr>
              <p:cNvPr id="65" name="Rectangle 46"/>
              <p:cNvSpPr>
                <a:spLocks noChangeArrowheads="1"/>
              </p:cNvSpPr>
              <p:nvPr/>
            </p:nvSpPr>
            <p:spPr bwMode="auto">
              <a:xfrm>
                <a:off x="6477000" y="3443288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  <a:latin typeface="Calibri" pitchFamily="-9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614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66"/>
                </a:solidFill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5957887" cy="1450975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Row Vectors</a:t>
            </a:r>
          </a:p>
          <a:p>
            <a:pPr lvl="1"/>
            <a:r>
              <a:rPr lang="en-US">
                <a:latin typeface="Calibri" pitchFamily="-96" charset="0"/>
              </a:rPr>
              <a:t> </a:t>
            </a:r>
            <a:r>
              <a:rPr lang="en-US" b="1">
                <a:latin typeface="Courier New" pitchFamily="-96" charset="0"/>
              </a:rPr>
              <a:t>A[i]</a:t>
            </a:r>
            <a:r>
              <a:rPr lang="en-US">
                <a:latin typeface="Calibri" pitchFamily="-96" charset="0"/>
              </a:rPr>
              <a:t> is array of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elements</a:t>
            </a:r>
          </a:p>
          <a:p>
            <a:pPr lvl="1"/>
            <a:r>
              <a:rPr lang="en-US">
                <a:latin typeface="Calibri" pitchFamily="-96" charset="0"/>
              </a:rPr>
              <a:t>Each element of type </a:t>
            </a:r>
            <a:r>
              <a:rPr lang="en-US" i="1">
                <a:latin typeface="Calibri" pitchFamily="-96" charset="0"/>
              </a:rPr>
              <a:t>T </a:t>
            </a:r>
            <a:r>
              <a:rPr lang="en-US">
                <a:latin typeface="Calibri" pitchFamily="-96" charset="0"/>
              </a:rPr>
              <a:t>requires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pPr lvl="1"/>
            <a:r>
              <a:rPr lang="en-US">
                <a:latin typeface="Calibri" pitchFamily="-96" charset="0"/>
              </a:rPr>
              <a:t>Starting address </a:t>
            </a:r>
            <a:r>
              <a:rPr lang="en-US" b="1">
                <a:latin typeface="Courier New" pitchFamily="-96" charset="0"/>
              </a:rPr>
              <a:t>A +</a:t>
            </a:r>
            <a:r>
              <a:rPr lang="en-US">
                <a:latin typeface="Courier New" pitchFamily="-96" charset="0"/>
              </a:rPr>
              <a:t> </a:t>
            </a:r>
            <a:r>
              <a:rPr lang="en-US">
                <a:latin typeface="Calibri" pitchFamily="-96" charset="0"/>
              </a:rPr>
              <a:t> </a:t>
            </a:r>
            <a:r>
              <a:rPr lang="en-US" i="1">
                <a:latin typeface="Calibri" pitchFamily="-96" charset="0"/>
              </a:rPr>
              <a:t>i</a:t>
            </a:r>
            <a:r>
              <a:rPr lang="en-US">
                <a:latin typeface="Calibri" pitchFamily="-96" charset="0"/>
              </a:rPr>
              <a:t> * (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b="0" dirty="0">
                    <a:solidFill>
                      <a:srgbClr val="000066"/>
                    </a:solidFill>
                    <a:latin typeface="Calibri" pitchFamily="34" charset="0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Courier New" pitchFamily="49" charset="0"/>
                  </a:rPr>
                  <a:t>A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Courier New" pitchFamily="49" charset="0"/>
                  </a:rPr>
                  <a:t>[</a:t>
                </a:r>
                <a:r>
                  <a:rPr lang="en-US" sz="1600" dirty="0" err="1">
                    <a:solidFill>
                      <a:srgbClr val="000066"/>
                    </a:solidFill>
                    <a:latin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000066"/>
                    </a:solidFill>
                    <a:latin typeface="Courier New" pitchFamily="49" charset="0"/>
                  </a:rPr>
                  <a:t>]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Courier New" pitchFamily="49" charset="0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Courier New" pitchFamily="49" charset="0"/>
                  </a:rPr>
                  <a:t>A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Courier New" pitchFamily="49" charset="0"/>
                  </a:rPr>
                  <a:t>[</a:t>
                </a:r>
                <a:r>
                  <a:rPr lang="en-US" sz="1600" dirty="0" err="1">
                    <a:solidFill>
                      <a:srgbClr val="000066"/>
                    </a:solidFill>
                    <a:latin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000066"/>
                    </a:solidFill>
                    <a:latin typeface="Courier New" pitchFamily="49" charset="0"/>
                  </a:rPr>
                  <a:t>]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Courier New" pitchFamily="49" charset="0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600">
                  <a:solidFill>
                    <a:srgbClr val="000066"/>
                  </a:solidFill>
                  <a:latin typeface="Courier New" pitchFamily="-96" charset="0"/>
                </a:rPr>
                <a:t>A[i]</a:t>
              </a:r>
              <a:endParaRPr lang="en-US" sz="1600" b="0">
                <a:solidFill>
                  <a:srgbClr val="000066"/>
                </a:solidFill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600" b="0">
                    <a:solidFill>
                      <a:srgbClr val="000066"/>
                    </a:solidFill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A</a:t>
                </a:r>
              </a:p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[R-1]</a:t>
                </a:r>
              </a:p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A</a:t>
                </a:r>
              </a:p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[R-1]</a:t>
                </a:r>
              </a:p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600">
                  <a:solidFill>
                    <a:srgbClr val="000066"/>
                  </a:solidFill>
                  <a:latin typeface="Courier New" pitchFamily="-96" charset="0"/>
                </a:rPr>
                <a:t>A[R-1]</a:t>
              </a:r>
              <a:endParaRPr lang="en-US" sz="1600" b="0">
                <a:solidFill>
                  <a:srgbClr val="000066"/>
                </a:solidFill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66"/>
                </a:solidFill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66"/>
                </a:solidFill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600" b="0">
                    <a:solidFill>
                      <a:srgbClr val="000066"/>
                    </a:solidFill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A</a:t>
                </a:r>
              </a:p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[0]</a:t>
                </a:r>
              </a:p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A</a:t>
                </a:r>
              </a:p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[0]</a:t>
                </a:r>
              </a:p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600">
                  <a:solidFill>
                    <a:srgbClr val="000066"/>
                  </a:solidFill>
                  <a:latin typeface="Courier New" pitchFamily="-96" charset="0"/>
                </a:rPr>
                <a:t>A[0]</a:t>
              </a:r>
              <a:endParaRPr lang="en-US" sz="1600" b="0">
                <a:solidFill>
                  <a:srgbClr val="000066"/>
                </a:solidFill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A+(i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*C*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4)</a:t>
            </a:r>
            <a:endParaRPr lang="en-US" dirty="0">
              <a:solidFill>
                <a:srgbClr val="000066"/>
              </a:solidFill>
              <a:latin typeface="Courier New" pitchFamily="-96" charset="0"/>
            </a:endParaRP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A+((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R-1)*C*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4)</a:t>
            </a:r>
            <a:endParaRPr lang="en-US" dirty="0">
              <a:solidFill>
                <a:srgbClr val="000066"/>
              </a:solidFill>
              <a:latin typeface="Courier New" pitchFamily="-96" charset="0"/>
            </a:endParaRP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>
                <a:solidFill>
                  <a:srgbClr val="000066"/>
                </a:solidFill>
                <a:latin typeface="Courier New" pitchFamily="-96" charset="0"/>
              </a:rPr>
              <a:t>int A[R][C];</a:t>
            </a:r>
          </a:p>
        </p:txBody>
      </p:sp>
    </p:spTree>
    <p:extLst>
      <p:ext uri="{BB962C8B-B14F-4D97-AF65-F5344CB8AC3E}">
        <p14:creationId xmlns:p14="http://schemas.microsoft.com/office/powerpoint/2010/main" val="5198351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19400"/>
            <a:ext cx="7404100" cy="24384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 smtClean="0">
                <a:latin typeface="Calibri" pitchFamily="-96" charset="0"/>
              </a:rPr>
              <a:t>Machine Code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503738" y="1988840"/>
            <a:ext cx="4114800" cy="109158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*</a:t>
            </a:r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get_pgh_zip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(</a:t>
            </a:r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index)</a:t>
            </a: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{</a:t>
            </a: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 return </a:t>
            </a:r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pgh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[index];</a:t>
            </a:r>
          </a:p>
          <a:p>
            <a:pPr algn="l"/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}</a:t>
            </a:r>
            <a:endParaRPr lang="en-US" dirty="0">
              <a:solidFill>
                <a:srgbClr val="000066"/>
              </a:solidFill>
              <a:latin typeface="Courier New" pitchFamily="-96" charset="0"/>
            </a:endParaRP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685800" y="5486400"/>
            <a:ext cx="6781800" cy="8422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tabLst>
                <a:tab pos="342900" algn="l"/>
                <a:tab pos="2628900" algn="l"/>
              </a:tabLst>
              <a:defRPr/>
            </a:pP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#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rdi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 index</a:t>
            </a:r>
          </a:p>
          <a:p>
            <a:pPr algn="l">
              <a:tabLst>
                <a:tab pos="342900" algn="l"/>
                <a:tab pos="2628900" algn="l"/>
              </a:tabLst>
              <a:defRPr/>
            </a:pP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leaq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%rdi,%rdi,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4),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	# 5 * index</a:t>
            </a:r>
          </a:p>
          <a:p>
            <a:pPr algn="l">
              <a:tabLst>
                <a:tab pos="342900" algn="l"/>
                <a:tab pos="2628900" algn="l"/>
              </a:tabLst>
              <a:defRPr/>
            </a:pP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leaq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pgh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(,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%rax,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4),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	#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pgh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 smtClean="0">
                  <a:solidFill>
                    <a:srgbClr val="000066"/>
                  </a:solidFill>
                  <a:latin typeface="Courier New" pitchFamily="-96" charset="0"/>
                </a:rPr>
                <a:t>pgh</a:t>
              </a:r>
              <a:endParaRPr lang="en-US" dirty="0">
                <a:solidFill>
                  <a:srgbClr val="000066"/>
                </a:solidFill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solidFill>
                      <a:srgbClr val="000066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solidFill>
                      <a:srgbClr val="000066"/>
                    </a:solidFill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solidFill>
                      <a:srgbClr val="000066"/>
                    </a:solidFill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solidFill>
                      <a:srgbClr val="000066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solidFill>
                      <a:srgbClr val="000066"/>
                    </a:solidFill>
                    <a:latin typeface="Courier New" pitchFamily="49" charset="0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8268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build="p"/>
      <p:bldP spid="3113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x86-64/</a:t>
            </a:r>
            <a:r>
              <a:rPr lang="en-US" dirty="0"/>
              <a:t>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</a:t>
            </a:r>
            <a:r>
              <a:rPr lang="en-US" dirty="0" smtClean="0"/>
              <a:t>pointer (optional)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AutoShape 12"/>
          <p:cNvSpPr>
            <a:spLocks/>
          </p:cNvSpPr>
          <p:nvPr/>
        </p:nvSpPr>
        <p:spPr bwMode="auto">
          <a:xfrm>
            <a:off x="6934200" y="3962400"/>
            <a:ext cx="304800" cy="2438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Rectangle 11"/>
          <p:cNvSpPr>
            <a:spLocks/>
          </p:cNvSpPr>
          <p:nvPr/>
        </p:nvSpPr>
        <p:spPr bwMode="auto">
          <a:xfrm>
            <a:off x="6019800" y="4800600"/>
            <a:ext cx="811119" cy="58015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37093354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66"/>
                </a:solidFill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</a:t>
            </a:r>
            <a:r>
              <a:rPr lang="en-US" dirty="0" smtClean="0">
                <a:latin typeface="Calibri" pitchFamily="-96" charset="0"/>
              </a:rPr>
              <a:t>Element </a:t>
            </a:r>
            <a:r>
              <a:rPr lang="en-US" dirty="0">
                <a:latin typeface="Calibri" pitchFamily="-96" charset="0"/>
              </a:rPr>
              <a:t>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Array Elements 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 </a:t>
            </a:r>
            <a:r>
              <a:rPr lang="en-US" b="1" dirty="0" smtClean="0">
                <a:latin typeface="Courier New" pitchFamily="-96" charset="0"/>
              </a:rPr>
              <a:t>A[</a:t>
            </a:r>
            <a:r>
              <a:rPr lang="en-US" b="1" dirty="0" err="1" smtClean="0">
                <a:latin typeface="Courier New" pitchFamily="-96" charset="0"/>
              </a:rPr>
              <a:t>i</a:t>
            </a:r>
            <a:r>
              <a:rPr lang="en-US" b="1" dirty="0" smtClean="0">
                <a:latin typeface="Courier New" pitchFamily="-96" charset="0"/>
              </a:rPr>
              <a:t>][j]</a:t>
            </a:r>
            <a:r>
              <a:rPr lang="en-US" b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is element of type </a:t>
            </a:r>
            <a:r>
              <a:rPr lang="en-US" i="1" dirty="0" smtClean="0">
                <a:latin typeface="Calibri" pitchFamily="-96" charset="0"/>
              </a:rPr>
              <a:t>T, </a:t>
            </a:r>
            <a:r>
              <a:rPr lang="en-US" dirty="0" smtClean="0">
                <a:latin typeface="Calibri" pitchFamily="-96" charset="0"/>
              </a:rPr>
              <a:t>which requires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 bytes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Address  </a:t>
            </a:r>
            <a:r>
              <a:rPr lang="en-US" b="1" dirty="0" smtClean="0">
                <a:latin typeface="Courier New" pitchFamily="-96" charset="0"/>
              </a:rPr>
              <a:t>A +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i="1" dirty="0" err="1" smtClean="0">
                <a:latin typeface="Calibri" pitchFamily="-96" charset="0"/>
              </a:rPr>
              <a:t>i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* (</a:t>
            </a:r>
            <a:r>
              <a:rPr lang="en-US" i="1" dirty="0" smtClean="0">
                <a:latin typeface="Calibri" pitchFamily="-96" charset="0"/>
              </a:rPr>
              <a:t>C </a:t>
            </a:r>
            <a:r>
              <a:rPr lang="en-US" dirty="0" smtClean="0">
                <a:latin typeface="Calibri" pitchFamily="-96" charset="0"/>
              </a:rPr>
              <a:t>*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+  </a:t>
            </a:r>
            <a:r>
              <a:rPr lang="en-US" i="1" dirty="0" smtClean="0">
                <a:latin typeface="Calibri" pitchFamily="-96" charset="0"/>
              </a:rPr>
              <a:t>j</a:t>
            </a:r>
            <a:r>
              <a:rPr lang="en-US" dirty="0" smtClean="0">
                <a:latin typeface="Calibri" pitchFamily="-96" charset="0"/>
              </a:rPr>
              <a:t> * </a:t>
            </a:r>
            <a:r>
              <a:rPr lang="en-US" i="1" dirty="0" smtClean="0">
                <a:latin typeface="Calibri" pitchFamily="-96" charset="0"/>
              </a:rPr>
              <a:t>K = </a:t>
            </a:r>
            <a:r>
              <a:rPr lang="pl-PL" i="1" dirty="0" smtClean="0">
                <a:latin typeface="Calibri" pitchFamily="-96" charset="0"/>
              </a:rPr>
              <a:t>A + </a:t>
            </a:r>
            <a:r>
              <a:rPr lang="pl-PL" dirty="0" smtClean="0">
                <a:latin typeface="Calibri" pitchFamily="-96" charset="0"/>
              </a:rPr>
              <a:t>(</a:t>
            </a:r>
            <a:r>
              <a:rPr lang="pl-PL" i="1" dirty="0" smtClean="0">
                <a:latin typeface="Calibri" pitchFamily="-96" charset="0"/>
              </a:rPr>
              <a:t>i * C +  j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pl-PL" i="1" dirty="0" smtClean="0">
                <a:latin typeface="Calibri" pitchFamily="-96" charset="0"/>
              </a:rPr>
              <a:t>* K</a:t>
            </a:r>
            <a:endParaRPr lang="en-US" i="1" dirty="0" smtClean="0">
              <a:latin typeface="Calibri" pitchFamily="-96" charset="0"/>
            </a:endParaRPr>
          </a:p>
        </p:txBody>
      </p:sp>
      <p:sp>
        <p:nvSpPr>
          <p:cNvPr id="310281" name="Rectangle 9"/>
          <p:cNvSpPr>
            <a:spLocks noChangeArrowheads="1"/>
          </p:cNvSpPr>
          <p:nvPr/>
        </p:nvSpPr>
        <p:spPr bwMode="auto">
          <a:xfrm>
            <a:off x="3657600" y="4506913"/>
            <a:ext cx="2133600" cy="99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600" b="0" dirty="0">
                <a:solidFill>
                  <a:srgbClr val="000066"/>
                </a:solidFill>
                <a:latin typeface="Calibri" pitchFamily="34" charset="0"/>
              </a:rPr>
              <a:t> • • •                      • • •</a:t>
            </a:r>
          </a:p>
        </p:txBody>
      </p:sp>
      <p:sp>
        <p:nvSpPr>
          <p:cNvPr id="87074" name="Line 10"/>
          <p:cNvSpPr>
            <a:spLocks noChangeShapeType="1"/>
          </p:cNvSpPr>
          <p:nvPr/>
        </p:nvSpPr>
        <p:spPr bwMode="auto">
          <a:xfrm>
            <a:off x="3657600" y="41259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7075" name="Line 11"/>
          <p:cNvSpPr>
            <a:spLocks noChangeShapeType="1"/>
          </p:cNvSpPr>
          <p:nvPr/>
        </p:nvSpPr>
        <p:spPr bwMode="auto">
          <a:xfrm>
            <a:off x="3657600" y="41259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7076" name="Line 12"/>
          <p:cNvSpPr>
            <a:spLocks noChangeShapeType="1"/>
          </p:cNvSpPr>
          <p:nvPr/>
        </p:nvSpPr>
        <p:spPr bwMode="auto">
          <a:xfrm>
            <a:off x="5791200" y="41259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7077" name="Line 13"/>
          <p:cNvSpPr>
            <a:spLocks noChangeShapeType="1"/>
          </p:cNvSpPr>
          <p:nvPr/>
        </p:nvSpPr>
        <p:spPr bwMode="auto">
          <a:xfrm>
            <a:off x="3657600" y="4202113"/>
            <a:ext cx="213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7078" name="Rectangle 14"/>
          <p:cNvSpPr>
            <a:spLocks noChangeArrowheads="1"/>
          </p:cNvSpPr>
          <p:nvPr/>
        </p:nvSpPr>
        <p:spPr bwMode="auto">
          <a:xfrm>
            <a:off x="4343400" y="3973513"/>
            <a:ext cx="8382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66"/>
                </a:solidFill>
                <a:latin typeface="Courier New" pitchFamily="-96" charset="0"/>
              </a:rPr>
              <a:t>A[i]</a:t>
            </a:r>
            <a:endParaRPr lang="en-US" sz="1600" b="0">
              <a:solidFill>
                <a:srgbClr val="000066"/>
              </a:solidFill>
              <a:latin typeface="Calibri" pitchFamily="-96" charset="0"/>
            </a:endParaRPr>
          </a:p>
        </p:txBody>
      </p: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600" b="0">
                    <a:solidFill>
                      <a:srgbClr val="000066"/>
                    </a:solidFill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A</a:t>
                </a:r>
              </a:p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[R-1]</a:t>
                </a:r>
              </a:p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A</a:t>
                </a:r>
              </a:p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[R-1]</a:t>
                </a:r>
              </a:p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600">
                  <a:solidFill>
                    <a:srgbClr val="000066"/>
                  </a:solidFill>
                  <a:latin typeface="Courier New" pitchFamily="-96" charset="0"/>
                </a:rPr>
                <a:t>A[R-1]</a:t>
              </a:r>
              <a:endParaRPr lang="en-US" sz="1600" b="0">
                <a:solidFill>
                  <a:srgbClr val="000066"/>
                </a:solidFill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66"/>
                </a:solidFill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66"/>
                </a:solidFill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600" b="0">
                    <a:solidFill>
                      <a:srgbClr val="000066"/>
                    </a:solidFill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A</a:t>
                </a:r>
              </a:p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[0]</a:t>
                </a:r>
              </a:p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A</a:t>
                </a:r>
              </a:p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[0]</a:t>
                </a:r>
              </a:p>
              <a:p>
                <a:r>
                  <a:rPr lang="en-US" sz="1600">
                    <a:solidFill>
                      <a:srgbClr val="000066"/>
                    </a:solidFill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600">
                  <a:solidFill>
                    <a:srgbClr val="000066"/>
                  </a:solidFill>
                  <a:latin typeface="Courier New" pitchFamily="-96" charset="0"/>
                </a:rPr>
                <a:t>A[0]</a:t>
              </a:r>
              <a:endParaRPr lang="en-US" sz="1600" b="0">
                <a:solidFill>
                  <a:srgbClr val="000066"/>
                </a:solidFill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A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+(i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*C*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4)</a:t>
            </a:r>
            <a:endParaRPr lang="en-US" dirty="0">
              <a:solidFill>
                <a:srgbClr val="000066"/>
              </a:solidFill>
              <a:latin typeface="Courier New" pitchFamily="-96" charset="0"/>
            </a:endParaRP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A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+((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R-1)*C*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4)</a:t>
            </a:r>
            <a:endParaRPr lang="en-US" dirty="0">
              <a:solidFill>
                <a:srgbClr val="000066"/>
              </a:solidFill>
              <a:latin typeface="Courier New" pitchFamily="-96" charset="0"/>
            </a:endParaRP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>
                <a:solidFill>
                  <a:srgbClr val="000066"/>
                </a:solidFill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259513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 smtClean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  <a:endParaRPr lang="en-US" dirty="0">
              <a:solidFill>
                <a:srgbClr val="990000"/>
              </a:solidFill>
              <a:latin typeface="Courier New" pitchFamily="-96" charset="0"/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7620000" y="1447800"/>
            <a:ext cx="609600" cy="990600"/>
          </a:xfrm>
          <a:prstGeom prst="rect">
            <a:avLst/>
          </a:prstGeom>
          <a:solidFill>
            <a:srgbClr val="99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A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[i]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[j]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4343400" y="4495800"/>
            <a:ext cx="609600" cy="990600"/>
          </a:xfrm>
          <a:prstGeom prst="rect">
            <a:avLst/>
          </a:prstGeom>
          <a:solidFill>
            <a:srgbClr val="99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A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[i]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[j]</a:t>
            </a:r>
          </a:p>
        </p:txBody>
      </p:sp>
    </p:spTree>
    <p:extLst>
      <p:ext uri="{BB962C8B-B14F-4D97-AF65-F5344CB8AC3E}">
        <p14:creationId xmlns:p14="http://schemas.microsoft.com/office/powerpoint/2010/main" val="33435734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124200"/>
            <a:ext cx="8320088" cy="174989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</a:t>
            </a:r>
            <a:r>
              <a:rPr lang="en-US" b="1" dirty="0" smtClean="0">
                <a:latin typeface="Courier New" pitchFamily="-96" charset="0"/>
              </a:rPr>
              <a:t>4*dig</a:t>
            </a:r>
          </a:p>
          <a:p>
            <a:pPr lvl="2"/>
            <a:r>
              <a:rPr lang="en-US" dirty="0" smtClean="0"/>
              <a:t>=   </a:t>
            </a:r>
            <a:r>
              <a:rPr lang="en-US" b="1" dirty="0" err="1" smtClean="0">
                <a:latin typeface="Courier New" pitchFamily="-96" charset="0"/>
              </a:rPr>
              <a:t>pgh</a:t>
            </a:r>
            <a:r>
              <a:rPr lang="en-US" b="1" dirty="0" smtClean="0">
                <a:latin typeface="Courier New" pitchFamily="-96" charset="0"/>
              </a:rPr>
              <a:t> + 4*(5*index + dig)</a:t>
            </a:r>
            <a:endParaRPr lang="en-US" b="1" dirty="0">
              <a:latin typeface="Courier New" pitchFamily="-96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419872" y="2115453"/>
            <a:ext cx="3733800" cy="13408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get_pgh_digit</a:t>
            </a:r>
            <a:endParaRPr lang="en-US" dirty="0">
              <a:solidFill>
                <a:srgbClr val="000066"/>
              </a:solidFill>
              <a:latin typeface="Courier New" pitchFamily="-96" charset="0"/>
            </a:endParaRP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 (</a:t>
            </a:r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index, </a:t>
            </a:r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dig)</a:t>
            </a: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{</a:t>
            </a: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 return </a:t>
            </a:r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pgh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[index][dig];</a:t>
            </a: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57200" y="5029200"/>
            <a:ext cx="8001000" cy="8422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leaq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	(%rdi,%rdi,4), 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	# 5*index</a:t>
            </a:r>
          </a:p>
          <a:p>
            <a:pPr algn="l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addl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	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rsi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	# 5*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index+dig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pPr algn="l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movl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pgh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(,%rsi,4), 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eax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	# M[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pgh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+ 4*(5*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index+dig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)]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 smtClean="0">
                  <a:solidFill>
                    <a:srgbClr val="000066"/>
                  </a:solidFill>
                  <a:latin typeface="Courier New" pitchFamily="-96" charset="0"/>
                </a:rPr>
                <a:t>pgh</a:t>
              </a:r>
              <a:endParaRPr lang="en-US" dirty="0">
                <a:solidFill>
                  <a:srgbClr val="000066"/>
                </a:solidFill>
                <a:latin typeface="Courier New" pitchFamily="-96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solidFill>
                      <a:srgbClr val="000066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solidFill>
                      <a:srgbClr val="000066"/>
                    </a:solidFill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solidFill>
                      <a:srgbClr val="000066"/>
                    </a:solidFill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solidFill>
                      <a:srgbClr val="000066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solidFill>
                      <a:srgbClr val="000066"/>
                    </a:solidFill>
                    <a:latin typeface="Courier New" pitchFamily="49" charset="0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3333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315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Strange Referencing Examples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2957513"/>
            <a:ext cx="8307387" cy="2757487"/>
          </a:xfrm>
        </p:spPr>
        <p:txBody>
          <a:bodyPr/>
          <a:lstStyle/>
          <a:p>
            <a:pPr marL="223838" indent="-223838" defTabSz="895350" eaLnBrk="1" hangingPunct="1">
              <a:buFont typeface="Wingdings" charset="2"/>
              <a:buNone/>
              <a:tabLst>
                <a:tab pos="1943100" algn="l"/>
                <a:tab pos="4978400" algn="l"/>
                <a:tab pos="5943600" algn="l"/>
              </a:tabLst>
              <a:defRPr/>
            </a:pPr>
            <a:r>
              <a:rPr lang="en-US" dirty="0">
                <a:ea typeface="+mn-ea"/>
                <a:cs typeface="+mn-cs"/>
              </a:rPr>
              <a:t>	Reference	Address	Value	Guaranteed?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1943100" algn="l"/>
                <a:tab pos="4978400" algn="l"/>
                <a:tab pos="5943600" algn="l"/>
              </a:tabLst>
              <a:defRPr/>
            </a:pPr>
            <a:r>
              <a:rPr lang="en-US" dirty="0" err="1">
                <a:latin typeface="Courier New" charset="0"/>
              </a:rPr>
              <a:t>pgh</a:t>
            </a:r>
            <a:r>
              <a:rPr lang="en-US" dirty="0">
                <a:latin typeface="Courier New" charset="0"/>
              </a:rPr>
              <a:t>[3][3]	76+20*3+4*3 = 148	2	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1943100" algn="l"/>
                <a:tab pos="4978400" algn="l"/>
                <a:tab pos="5943600" algn="l"/>
              </a:tabLst>
              <a:defRPr/>
            </a:pPr>
            <a:r>
              <a:rPr lang="en-US" dirty="0" err="1">
                <a:latin typeface="Courier New" charset="0"/>
              </a:rPr>
              <a:t>pgh</a:t>
            </a:r>
            <a:r>
              <a:rPr lang="en-US" dirty="0">
                <a:latin typeface="Courier New" charset="0"/>
              </a:rPr>
              <a:t>[2][5]	76+20*2+4*5 = 136	1	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1943100" algn="l"/>
                <a:tab pos="4978400" algn="l"/>
                <a:tab pos="5943600" algn="l"/>
              </a:tabLst>
              <a:defRPr/>
            </a:pPr>
            <a:r>
              <a:rPr lang="en-US" dirty="0" err="1">
                <a:latin typeface="Courier New" charset="0"/>
              </a:rPr>
              <a:t>pgh</a:t>
            </a:r>
            <a:r>
              <a:rPr lang="en-US" dirty="0">
                <a:latin typeface="Courier New" charset="0"/>
              </a:rPr>
              <a:t>[2][-1]	76+20*2+4*-1 = 112	3	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1943100" algn="l"/>
                <a:tab pos="4978400" algn="l"/>
                <a:tab pos="5943600" algn="l"/>
              </a:tabLst>
              <a:defRPr/>
            </a:pPr>
            <a:r>
              <a:rPr lang="en-US" dirty="0" err="1">
                <a:latin typeface="Courier New" charset="0"/>
              </a:rPr>
              <a:t>pgh</a:t>
            </a:r>
            <a:r>
              <a:rPr lang="en-US" dirty="0">
                <a:latin typeface="Courier New" charset="0"/>
              </a:rPr>
              <a:t>[4][-1]	76+20*4+4*-1 = 152	1	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1943100" algn="l"/>
                <a:tab pos="4978400" algn="l"/>
                <a:tab pos="5943600" algn="l"/>
              </a:tabLst>
              <a:defRPr/>
            </a:pPr>
            <a:r>
              <a:rPr lang="en-US" dirty="0" err="1">
                <a:latin typeface="Courier New" charset="0"/>
              </a:rPr>
              <a:t>pgh</a:t>
            </a:r>
            <a:r>
              <a:rPr lang="en-US" dirty="0">
                <a:latin typeface="Courier New" charset="0"/>
              </a:rPr>
              <a:t>[0][19]	76+20*0+4*19 = 152	1 	</a:t>
            </a:r>
            <a:endParaRPr lang="en-US" dirty="0"/>
          </a:p>
          <a:p>
            <a:pPr marL="560388" lvl="1" indent="-222250" defTabSz="895350" eaLnBrk="1" hangingPunct="1">
              <a:buFont typeface="Wingdings" charset="2"/>
              <a:buNone/>
              <a:tabLst>
                <a:tab pos="1943100" algn="l"/>
                <a:tab pos="4978400" algn="l"/>
                <a:tab pos="5943600" algn="l"/>
              </a:tabLst>
              <a:defRPr/>
            </a:pPr>
            <a:r>
              <a:rPr lang="en-US" dirty="0" err="1">
                <a:latin typeface="Courier New" charset="0"/>
              </a:rPr>
              <a:t>pgh</a:t>
            </a:r>
            <a:r>
              <a:rPr lang="en-US" dirty="0">
                <a:latin typeface="Courier New" charset="0"/>
              </a:rPr>
              <a:t>[0][-1]	76+20*0+4*-1 = 72	?? 	</a:t>
            </a:r>
            <a:endParaRPr lang="en-US" dirty="0"/>
          </a:p>
          <a:p>
            <a:pPr marL="560388" lvl="1" indent="-222250" defTabSz="895350" eaLnBrk="1" hangingPunct="1">
              <a:buFont typeface="Wingdings" charset="2"/>
              <a:buChar char="n"/>
              <a:tabLst>
                <a:tab pos="1943100" algn="l"/>
                <a:tab pos="4978400" algn="l"/>
                <a:tab pos="5943600" algn="l"/>
              </a:tabLst>
              <a:defRPr/>
            </a:pPr>
            <a:r>
              <a:rPr lang="en-US" dirty="0"/>
              <a:t>Code does not do any bounds checking</a:t>
            </a:r>
          </a:p>
          <a:p>
            <a:pPr marL="560388" lvl="1" indent="-222250" defTabSz="895350" eaLnBrk="1" hangingPunct="1">
              <a:buFont typeface="Wingdings" charset="2"/>
              <a:buChar char="n"/>
              <a:tabLst>
                <a:tab pos="1943100" algn="l"/>
                <a:tab pos="4978400" algn="l"/>
                <a:tab pos="5943600" algn="l"/>
              </a:tabLst>
              <a:defRPr/>
            </a:pPr>
            <a:r>
              <a:rPr lang="en-US" dirty="0"/>
              <a:t>Ordering of elements within array guaranteed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762000" y="1143000"/>
            <a:ext cx="1139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zip_dig</a:t>
            </a:r>
          </a:p>
          <a:p>
            <a:pPr algn="r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pgh[4];</a:t>
            </a:r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V="1">
            <a:off x="2209800" y="1828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6877" name="Text Box 8"/>
          <p:cNvSpPr txBox="1">
            <a:spLocks noChangeArrowheads="1"/>
          </p:cNvSpPr>
          <p:nvPr/>
        </p:nvSpPr>
        <p:spPr bwMode="auto">
          <a:xfrm>
            <a:off x="1981200" y="1981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76</a:t>
            </a:r>
          </a:p>
        </p:txBody>
      </p:sp>
      <p:sp>
        <p:nvSpPr>
          <p:cNvPr id="36878" name="Line 9"/>
          <p:cNvSpPr>
            <a:spLocks noChangeShapeType="1"/>
          </p:cNvSpPr>
          <p:nvPr/>
        </p:nvSpPr>
        <p:spPr bwMode="auto">
          <a:xfrm flipV="1">
            <a:off x="3733800" y="1828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6879" name="Text Box 10"/>
          <p:cNvSpPr txBox="1">
            <a:spLocks noChangeArrowheads="1"/>
          </p:cNvSpPr>
          <p:nvPr/>
        </p:nvSpPr>
        <p:spPr bwMode="auto">
          <a:xfrm>
            <a:off x="3505200" y="1981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96</a:t>
            </a:r>
          </a:p>
        </p:txBody>
      </p:sp>
      <p:sp>
        <p:nvSpPr>
          <p:cNvPr id="36880" name="Line 11"/>
          <p:cNvSpPr>
            <a:spLocks noChangeShapeType="1"/>
          </p:cNvSpPr>
          <p:nvPr/>
        </p:nvSpPr>
        <p:spPr bwMode="auto">
          <a:xfrm flipV="1">
            <a:off x="5257800" y="1828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6881" name="Text Box 12"/>
          <p:cNvSpPr txBox="1">
            <a:spLocks noChangeArrowheads="1"/>
          </p:cNvSpPr>
          <p:nvPr/>
        </p:nvSpPr>
        <p:spPr bwMode="auto">
          <a:xfrm>
            <a:off x="4960938" y="19812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116</a:t>
            </a:r>
          </a:p>
        </p:txBody>
      </p:sp>
      <p:sp>
        <p:nvSpPr>
          <p:cNvPr id="36882" name="Line 13"/>
          <p:cNvSpPr>
            <a:spLocks noChangeShapeType="1"/>
          </p:cNvSpPr>
          <p:nvPr/>
        </p:nvSpPr>
        <p:spPr bwMode="auto">
          <a:xfrm flipV="1">
            <a:off x="6781800" y="1828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6883" name="Text Box 14"/>
          <p:cNvSpPr txBox="1">
            <a:spLocks noChangeArrowheads="1"/>
          </p:cNvSpPr>
          <p:nvPr/>
        </p:nvSpPr>
        <p:spPr bwMode="auto">
          <a:xfrm>
            <a:off x="6484938" y="19812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136</a:t>
            </a:r>
          </a:p>
        </p:txBody>
      </p:sp>
      <p:sp>
        <p:nvSpPr>
          <p:cNvPr id="36884" name="Line 15"/>
          <p:cNvSpPr>
            <a:spLocks noChangeShapeType="1"/>
          </p:cNvSpPr>
          <p:nvPr/>
        </p:nvSpPr>
        <p:spPr bwMode="auto">
          <a:xfrm flipV="1">
            <a:off x="8305800" y="1828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6885" name="Text Box 16"/>
          <p:cNvSpPr txBox="1">
            <a:spLocks noChangeArrowheads="1"/>
          </p:cNvSpPr>
          <p:nvPr/>
        </p:nvSpPr>
        <p:spPr bwMode="auto">
          <a:xfrm>
            <a:off x="8008938" y="19812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156</a:t>
            </a:r>
          </a:p>
        </p:txBody>
      </p:sp>
      <p:grpSp>
        <p:nvGrpSpPr>
          <p:cNvPr id="36886" name="Group 17"/>
          <p:cNvGrpSpPr>
            <a:grpSpLocks/>
          </p:cNvGrpSpPr>
          <p:nvPr/>
        </p:nvGrpSpPr>
        <p:grpSpPr bwMode="auto">
          <a:xfrm>
            <a:off x="2209800" y="1066800"/>
            <a:ext cx="6096000" cy="762000"/>
            <a:chOff x="816" y="2640"/>
            <a:chExt cx="3840" cy="480"/>
          </a:xfrm>
        </p:grpSpPr>
        <p:grpSp>
          <p:nvGrpSpPr>
            <p:cNvPr id="36887" name="Group 18"/>
            <p:cNvGrpSpPr>
              <a:grpSpLocks/>
            </p:cNvGrpSpPr>
            <p:nvPr/>
          </p:nvGrpSpPr>
          <p:grpSpPr bwMode="auto">
            <a:xfrm>
              <a:off x="816" y="2640"/>
              <a:ext cx="960" cy="480"/>
              <a:chOff x="816" y="2640"/>
              <a:chExt cx="960" cy="480"/>
            </a:xfrm>
          </p:grpSpPr>
          <p:sp>
            <p:nvSpPr>
              <p:cNvPr id="36910" name="Rectangle 19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6911" name="Rectangle 20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5</a:t>
                </a:r>
              </a:p>
            </p:txBody>
          </p:sp>
          <p:sp>
            <p:nvSpPr>
              <p:cNvPr id="36912" name="Rectangle 21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2</a:t>
                </a:r>
              </a:p>
            </p:txBody>
          </p:sp>
          <p:sp>
            <p:nvSpPr>
              <p:cNvPr id="36913" name="Rectangle 22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6914" name="Rectangle 23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6</a:t>
                </a:r>
              </a:p>
            </p:txBody>
          </p:sp>
        </p:grpSp>
        <p:grpSp>
          <p:nvGrpSpPr>
            <p:cNvPr id="36888" name="Group 24"/>
            <p:cNvGrpSpPr>
              <a:grpSpLocks/>
            </p:cNvGrpSpPr>
            <p:nvPr/>
          </p:nvGrpSpPr>
          <p:grpSpPr bwMode="auto">
            <a:xfrm>
              <a:off x="1776" y="2640"/>
              <a:ext cx="960" cy="480"/>
              <a:chOff x="816" y="2640"/>
              <a:chExt cx="960" cy="480"/>
            </a:xfrm>
          </p:grpSpPr>
          <p:sp>
            <p:nvSpPr>
              <p:cNvPr id="36905" name="Rectangle 25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6906" name="Rectangle 26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5</a:t>
                </a:r>
              </a:p>
            </p:txBody>
          </p:sp>
          <p:sp>
            <p:nvSpPr>
              <p:cNvPr id="36907" name="Rectangle 27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2</a:t>
                </a:r>
              </a:p>
            </p:txBody>
          </p:sp>
          <p:sp>
            <p:nvSpPr>
              <p:cNvPr id="36908" name="Rectangle 28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6909" name="Rectangle 29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3</a:t>
                </a:r>
              </a:p>
            </p:txBody>
          </p:sp>
        </p:grpSp>
        <p:grpSp>
          <p:nvGrpSpPr>
            <p:cNvPr id="36889" name="Group 30"/>
            <p:cNvGrpSpPr>
              <a:grpSpLocks/>
            </p:cNvGrpSpPr>
            <p:nvPr/>
          </p:nvGrpSpPr>
          <p:grpSpPr bwMode="auto">
            <a:xfrm>
              <a:off x="2736" y="2640"/>
              <a:ext cx="960" cy="480"/>
              <a:chOff x="816" y="2640"/>
              <a:chExt cx="960" cy="480"/>
            </a:xfrm>
          </p:grpSpPr>
          <p:sp>
            <p:nvSpPr>
              <p:cNvPr id="36900" name="Rectangle 31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6901" name="Rectangle 32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5</a:t>
                </a:r>
              </a:p>
            </p:txBody>
          </p:sp>
          <p:sp>
            <p:nvSpPr>
              <p:cNvPr id="36902" name="Rectangle 33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2</a:t>
                </a:r>
              </a:p>
            </p:txBody>
          </p:sp>
          <p:sp>
            <p:nvSpPr>
              <p:cNvPr id="36903" name="Rectangle 34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6904" name="Rectangle 35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7</a:t>
                </a:r>
              </a:p>
            </p:txBody>
          </p:sp>
        </p:grpSp>
        <p:grpSp>
          <p:nvGrpSpPr>
            <p:cNvPr id="36890" name="Group 36"/>
            <p:cNvGrpSpPr>
              <a:grpSpLocks/>
            </p:cNvGrpSpPr>
            <p:nvPr/>
          </p:nvGrpSpPr>
          <p:grpSpPr bwMode="auto">
            <a:xfrm>
              <a:off x="3696" y="2640"/>
              <a:ext cx="960" cy="480"/>
              <a:chOff x="816" y="2640"/>
              <a:chExt cx="960" cy="480"/>
            </a:xfrm>
          </p:grpSpPr>
          <p:sp>
            <p:nvSpPr>
              <p:cNvPr id="36895" name="Rectangle 37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6896" name="Rectangle 38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5</a:t>
                </a:r>
              </a:p>
            </p:txBody>
          </p:sp>
          <p:sp>
            <p:nvSpPr>
              <p:cNvPr id="36897" name="Rectangle 39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2</a:t>
                </a:r>
              </a:p>
            </p:txBody>
          </p:sp>
          <p:sp>
            <p:nvSpPr>
              <p:cNvPr id="36898" name="Rectangle 40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2</a:t>
                </a:r>
              </a:p>
            </p:txBody>
          </p:sp>
          <p:sp>
            <p:nvSpPr>
              <p:cNvPr id="36899" name="Rectangle 41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1</a:t>
                </a:r>
              </a:p>
            </p:txBody>
          </p:sp>
        </p:grpSp>
        <p:sp>
          <p:nvSpPr>
            <p:cNvPr id="36891" name="Rectangle 42"/>
            <p:cNvSpPr>
              <a:spLocks noChangeArrowheads="1"/>
            </p:cNvSpPr>
            <p:nvPr/>
          </p:nvSpPr>
          <p:spPr bwMode="auto">
            <a:xfrm>
              <a:off x="816" y="2640"/>
              <a:ext cx="960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6892" name="Rectangle 43"/>
            <p:cNvSpPr>
              <a:spLocks noChangeArrowheads="1"/>
            </p:cNvSpPr>
            <p:nvPr/>
          </p:nvSpPr>
          <p:spPr bwMode="auto">
            <a:xfrm>
              <a:off x="1776" y="2640"/>
              <a:ext cx="960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6893" name="Rectangle 44"/>
            <p:cNvSpPr>
              <a:spLocks noChangeArrowheads="1"/>
            </p:cNvSpPr>
            <p:nvPr/>
          </p:nvSpPr>
          <p:spPr bwMode="auto">
            <a:xfrm>
              <a:off x="2736" y="2640"/>
              <a:ext cx="960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6894" name="Rectangle 45"/>
            <p:cNvSpPr>
              <a:spLocks noChangeArrowheads="1"/>
            </p:cNvSpPr>
            <p:nvPr/>
          </p:nvSpPr>
          <p:spPr bwMode="auto">
            <a:xfrm>
              <a:off x="3696" y="2640"/>
              <a:ext cx="960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  <p:sp>
        <p:nvSpPr>
          <p:cNvPr id="314414" name="Rectangle 46"/>
          <p:cNvSpPr>
            <a:spLocks noChangeArrowheads="1"/>
          </p:cNvSpPr>
          <p:nvPr/>
        </p:nvSpPr>
        <p:spPr bwMode="auto">
          <a:xfrm>
            <a:off x="6858000" y="3371850"/>
            <a:ext cx="544513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Yes</a:t>
            </a:r>
          </a:p>
        </p:txBody>
      </p:sp>
      <p:sp>
        <p:nvSpPr>
          <p:cNvPr id="314415" name="Rectangle 47"/>
          <p:cNvSpPr>
            <a:spLocks noChangeArrowheads="1"/>
          </p:cNvSpPr>
          <p:nvPr/>
        </p:nvSpPr>
        <p:spPr bwMode="auto">
          <a:xfrm>
            <a:off x="6858000" y="3767138"/>
            <a:ext cx="544513" cy="3667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Yes</a:t>
            </a:r>
          </a:p>
        </p:txBody>
      </p:sp>
      <p:sp>
        <p:nvSpPr>
          <p:cNvPr id="314416" name="Rectangle 48"/>
          <p:cNvSpPr>
            <a:spLocks noChangeArrowheads="1"/>
          </p:cNvSpPr>
          <p:nvPr/>
        </p:nvSpPr>
        <p:spPr bwMode="auto">
          <a:xfrm>
            <a:off x="6858000" y="4162425"/>
            <a:ext cx="544513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Yes</a:t>
            </a:r>
          </a:p>
        </p:txBody>
      </p:sp>
      <p:sp>
        <p:nvSpPr>
          <p:cNvPr id="314417" name="Rectangle 49"/>
          <p:cNvSpPr>
            <a:spLocks noChangeArrowheads="1"/>
          </p:cNvSpPr>
          <p:nvPr/>
        </p:nvSpPr>
        <p:spPr bwMode="auto">
          <a:xfrm>
            <a:off x="6858000" y="4557713"/>
            <a:ext cx="544513" cy="3667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Yes</a:t>
            </a:r>
          </a:p>
        </p:txBody>
      </p:sp>
      <p:sp>
        <p:nvSpPr>
          <p:cNvPr id="314418" name="Rectangle 50"/>
          <p:cNvSpPr>
            <a:spLocks noChangeArrowheads="1"/>
          </p:cNvSpPr>
          <p:nvPr/>
        </p:nvSpPr>
        <p:spPr bwMode="auto">
          <a:xfrm>
            <a:off x="6858000" y="4953000"/>
            <a:ext cx="544513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Yes</a:t>
            </a:r>
          </a:p>
        </p:txBody>
      </p:sp>
      <p:sp>
        <p:nvSpPr>
          <p:cNvPr id="314419" name="Rectangle 51"/>
          <p:cNvSpPr>
            <a:spLocks noChangeArrowheads="1"/>
          </p:cNvSpPr>
          <p:nvPr/>
        </p:nvSpPr>
        <p:spPr bwMode="auto">
          <a:xfrm>
            <a:off x="6913563" y="5348288"/>
            <a:ext cx="431800" cy="3667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No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33600" y="2362200"/>
            <a:ext cx="45720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hangingPunct="1"/>
            <a:r>
              <a:rPr lang="en-US">
                <a:solidFill>
                  <a:srgbClr val="000066"/>
                </a:solidFill>
              </a:rPr>
              <a:t>Address:</a:t>
            </a:r>
          </a:p>
          <a:p>
            <a:pPr lvl="2" eaLnBrk="1" hangingPunct="1">
              <a:buFont typeface="Wingdings" charset="0"/>
              <a:buNone/>
            </a:pPr>
            <a:r>
              <a:rPr lang="en-US">
                <a:solidFill>
                  <a:srgbClr val="000066"/>
                </a:solidFill>
              </a:rPr>
              <a:t> 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pgh + 20*index + 4*dig</a:t>
            </a:r>
          </a:p>
        </p:txBody>
      </p:sp>
    </p:spTree>
    <p:extLst>
      <p:ext uri="{BB962C8B-B14F-4D97-AF65-F5344CB8AC3E}">
        <p14:creationId xmlns:p14="http://schemas.microsoft.com/office/powerpoint/2010/main" val="221628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  <p:bldP spid="314414" grpId="0" build="p" autoUpdateAnimBg="0"/>
      <p:bldP spid="314415" grpId="0" build="p" autoUpdateAnimBg="0"/>
      <p:bldP spid="314416" grpId="0" build="p" autoUpdateAnimBg="0"/>
      <p:bldP spid="314417" grpId="0" build="p" autoUpdateAnimBg="0"/>
      <p:bldP spid="314418" grpId="0" build="p" autoUpdateAnimBg="0"/>
      <p:bldP spid="314419" grpId="0" build="p" autoUpdateAnimBg="0"/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120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65238"/>
            <a:ext cx="3505200" cy="22860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Variable </a:t>
            </a:r>
            <a:r>
              <a:rPr lang="en-US" sz="2000" dirty="0" err="1">
                <a:latin typeface="Courier New" pitchFamily="-96" charset="0"/>
              </a:rPr>
              <a:t>univ</a:t>
            </a:r>
            <a:r>
              <a:rPr lang="en-US" sz="2000" dirty="0">
                <a:latin typeface="Calibri" pitchFamily="-96" charset="0"/>
              </a:rPr>
              <a:t> denotes array of 3 elements</a:t>
            </a:r>
          </a:p>
          <a:p>
            <a:r>
              <a:rPr lang="en-US" sz="2000" dirty="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8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sz="2000" dirty="0">
                <a:latin typeface="Calibri" pitchFamily="-96" charset="0"/>
              </a:rPr>
              <a:t>Each pointer points to array of 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 err="1">
                <a:latin typeface="Calibri" pitchFamily="-96" charset="0"/>
              </a:rPr>
              <a:t>’s</a:t>
            </a:r>
            <a:r>
              <a:rPr lang="en-US" sz="2000" dirty="0">
                <a:latin typeface="Calibri" pitchFamily="-96" charset="0"/>
              </a:rPr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8422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zip_dig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cmu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= { 1, 5, 2, 1, 3 };</a:t>
            </a:r>
          </a:p>
          <a:p>
            <a:pPr algn="l"/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zip_dig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mit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= { 0, 2, 1, 3, 9 };</a:t>
            </a:r>
          </a:p>
          <a:p>
            <a:pPr algn="l"/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zip_dig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cub 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= { 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8, 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0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, 3, 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0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, 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9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28600" y="2438400"/>
            <a:ext cx="5257800" cy="592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#define UCOUNT 3</a:t>
            </a:r>
          </a:p>
          <a:p>
            <a:pPr algn="l"/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*</a:t>
            </a:r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univ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[UCOUNT] = {</a:t>
            </a:r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mit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, </a:t>
            </a:r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cmu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, 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cub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solidFill>
                      <a:srgbClr val="000066"/>
                    </a:solidFill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000066"/>
                    </a:solidFill>
                    <a:latin typeface="Courier New" pitchFamily="-96" charset="0"/>
                  </a:rPr>
                  <a:t>168</a:t>
                </a:r>
                <a:endParaRPr lang="en-US" dirty="0">
                  <a:solidFill>
                    <a:srgbClr val="000066"/>
                  </a:solidFill>
                  <a:latin typeface="Courier New" pitchFamily="-96" charset="0"/>
                </a:endParaRP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000066"/>
                    </a:solidFill>
                    <a:latin typeface="Courier New" pitchFamily="-96" charset="0"/>
                  </a:rPr>
                  <a:t>176</a:t>
                </a:r>
                <a:endParaRPr lang="en-US" dirty="0">
                  <a:solidFill>
                    <a:srgbClr val="000066"/>
                  </a:solidFill>
                  <a:latin typeface="Courier New" pitchFamily="-96" charset="0"/>
                </a:endParaRP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dirty="0" err="1">
                    <a:solidFill>
                      <a:srgbClr val="000066"/>
                    </a:solidFill>
                    <a:latin typeface="Courier New" pitchFamily="-96" charset="0"/>
                  </a:rPr>
                  <a:t>univ</a:t>
                </a:r>
                <a:endParaRPr lang="en-US" dirty="0">
                  <a:solidFill>
                    <a:srgbClr val="000066"/>
                  </a:solidFill>
                  <a:latin typeface="Courier New" pitchFamily="-96" charset="0"/>
                </a:endParaRP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96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96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solidFill>
                    <a:srgbClr val="000066"/>
                  </a:solidFill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8813" y="45720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solidFill>
                    <a:srgbClr val="000066"/>
                  </a:solidFill>
                  <a:latin typeface="Courier New" pitchFamily="-96" charset="0"/>
                </a:rPr>
                <a:t>mit</a:t>
              </a: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117693" y="5272088"/>
              <a:ext cx="600232" cy="34624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dirty="0" smtClean="0">
                  <a:solidFill>
                    <a:srgbClr val="000066"/>
                  </a:solidFill>
                  <a:latin typeface="Courier New" pitchFamily="-96" charset="0"/>
                </a:rPr>
                <a:t>cub</a:t>
              </a:r>
              <a:endParaRPr lang="en-US" dirty="0">
                <a:solidFill>
                  <a:srgbClr val="000066"/>
                </a:solidFill>
                <a:latin typeface="Courier New" pitchFamily="-96" charset="0"/>
              </a:endParaRP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rgbClr val="000066"/>
                      </a:solidFill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rgbClr val="000066"/>
                      </a:solidFill>
                      <a:latin typeface="Calibri" pitchFamily="34" charset="0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rgbClr val="000066"/>
                      </a:solidFill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rgbClr val="000066"/>
                      </a:solidFill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rgbClr val="000066"/>
                      </a:solidFill>
                      <a:latin typeface="Calibri" pitchFamily="34" charset="0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0">
                    <a:solidFill>
                      <a:srgbClr val="000066"/>
                    </a:solidFill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0">
                    <a:solidFill>
                      <a:srgbClr val="000066"/>
                    </a:solidFill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0">
                    <a:solidFill>
                      <a:srgbClr val="000066"/>
                    </a:solidFill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0">
                    <a:solidFill>
                      <a:srgbClr val="000066"/>
                    </a:solidFill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0">
                    <a:solidFill>
                      <a:srgbClr val="000066"/>
                    </a:solidFill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0">
                    <a:solidFill>
                      <a:srgbClr val="000066"/>
                    </a:solidFill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rgbClr val="000066"/>
                      </a:solidFill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rgbClr val="000066"/>
                      </a:solidFill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rgbClr val="000066"/>
                      </a:solidFill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rgbClr val="000066"/>
                      </a:solidFill>
                      <a:latin typeface="Calibri" pitchFamily="34" charset="0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rgbClr val="000066"/>
                      </a:solidFill>
                      <a:latin typeface="Calibri" pitchFamily="34" charset="0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0">
                    <a:solidFill>
                      <a:srgbClr val="000066"/>
                    </a:solidFill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0">
                    <a:solidFill>
                      <a:srgbClr val="000066"/>
                    </a:solidFill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0">
                    <a:solidFill>
                      <a:srgbClr val="000066"/>
                    </a:solidFill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0">
                    <a:solidFill>
                      <a:srgbClr val="000066"/>
                    </a:solidFill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0">
                    <a:solidFill>
                      <a:srgbClr val="000066"/>
                    </a:solidFill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0">
                    <a:solidFill>
                      <a:srgbClr val="000066"/>
                    </a:solidFill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rgbClr val="000066"/>
                      </a:solidFill>
                      <a:latin typeface="Calibri" pitchFamily="34" charset="0"/>
                    </a:rPr>
                    <a:t>8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rgbClr val="000066"/>
                      </a:solidFill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rgbClr val="000066"/>
                      </a:solidFill>
                      <a:latin typeface="Calibri" pitchFamily="34" charset="0"/>
                    </a:rPr>
                    <a:t>3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rgbClr val="000066"/>
                      </a:solidFill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rgbClr val="000066"/>
                      </a:solidFill>
                      <a:latin typeface="Calibri" pitchFamily="34" charset="0"/>
                    </a:rPr>
                    <a:t>9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0">
                    <a:solidFill>
                      <a:srgbClr val="000066"/>
                    </a:solidFill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0">
                    <a:solidFill>
                      <a:srgbClr val="000066"/>
                    </a:solidFill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0">
                    <a:solidFill>
                      <a:srgbClr val="000066"/>
                    </a:solidFill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0">
                    <a:solidFill>
                      <a:srgbClr val="000066"/>
                    </a:solidFill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0">
                    <a:solidFill>
                      <a:srgbClr val="000066"/>
                    </a:solidFill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0">
                    <a:solidFill>
                      <a:srgbClr val="000066"/>
                    </a:solidFill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209800" y="4159250"/>
              <a:ext cx="1536700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209800" y="4787900"/>
              <a:ext cx="15636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209800" y="5557838"/>
              <a:ext cx="1582738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101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93713"/>
            <a:ext cx="7767637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67000"/>
            <a:ext cx="8472487" cy="212248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Computation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Element access 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[univ</a:t>
            </a:r>
            <a:r>
              <a:rPr lang="en-US" b="1" dirty="0" smtClean="0">
                <a:latin typeface="Courier New" pitchFamily="-96" charset="0"/>
              </a:rPr>
              <a:t>+8*</a:t>
            </a:r>
            <a:r>
              <a:rPr lang="en-US" b="1" dirty="0">
                <a:latin typeface="Courier New" pitchFamily="-96" charset="0"/>
              </a:rPr>
              <a:t>index]+4*</a:t>
            </a:r>
            <a:r>
              <a:rPr lang="en-US" b="1" dirty="0" smtClean="0">
                <a:latin typeface="Courier New" pitchFamily="-96" charset="0"/>
              </a:rPr>
              <a:t>digit]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 dirty="0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3400" y="4800600"/>
            <a:ext cx="8382000" cy="10915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salq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$2, 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rsi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     # 4*digit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pPr algn="l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addq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univ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(,%rdi,8), 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rsi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# p =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univ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[index] + 4*digit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pPr algn="l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movl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(%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rsi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), 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eax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 # return *p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pPr algn="l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ret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442913" y="1196752"/>
            <a:ext cx="4398640" cy="13408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get_univ_digit</a:t>
            </a:r>
            <a:endParaRPr lang="en-US" dirty="0">
              <a:solidFill>
                <a:srgbClr val="000066"/>
              </a:solidFill>
              <a:latin typeface="Courier New" pitchFamily="-96" charset="0"/>
            </a:endParaRP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 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size_t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index, 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size_t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digit)</a:t>
            </a:r>
            <a:endParaRPr lang="en-US" dirty="0">
              <a:solidFill>
                <a:srgbClr val="000066"/>
              </a:solidFill>
              <a:latin typeface="Courier New" pitchFamily="-96" charset="0"/>
            </a:endParaRP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{</a:t>
            </a: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 return </a:t>
            </a:r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univ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[index][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digit]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;</a:t>
            </a: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143000"/>
            <a:ext cx="4095517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825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build="p"/>
      <p:bldP spid="3164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572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251520" y="1725613"/>
            <a:ext cx="4307780" cy="13408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get_pgh_digit</a:t>
            </a:r>
            <a:endParaRPr lang="en-US" dirty="0">
              <a:solidFill>
                <a:srgbClr val="000066"/>
              </a:solidFill>
              <a:latin typeface="Courier New" pitchFamily="-96" charset="0"/>
            </a:endParaRP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 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size_t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index, 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size_t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digit)</a:t>
            </a:r>
            <a:endParaRPr lang="en-US" dirty="0">
              <a:solidFill>
                <a:srgbClr val="000066"/>
              </a:solidFill>
              <a:latin typeface="Courier New" pitchFamily="-96" charset="0"/>
            </a:endParaRP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{</a:t>
            </a: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 return </a:t>
            </a:r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pgh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[index][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digit]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;</a:t>
            </a: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8200" y="1725613"/>
            <a:ext cx="4388296" cy="13408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get_univ_digit</a:t>
            </a:r>
            <a:endParaRPr lang="en-US" dirty="0">
              <a:solidFill>
                <a:srgbClr val="000066"/>
              </a:solidFill>
              <a:latin typeface="Courier New" pitchFamily="-96" charset="0"/>
            </a:endParaRP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 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size_t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index, 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size_t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digit)</a:t>
            </a:r>
            <a:endParaRPr lang="en-US" dirty="0">
              <a:solidFill>
                <a:srgbClr val="000066"/>
              </a:solidFill>
              <a:latin typeface="Courier New" pitchFamily="-96" charset="0"/>
            </a:endParaRP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{</a:t>
            </a: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 return </a:t>
            </a:r>
            <a:r>
              <a:rPr lang="en-US" dirty="0" err="1">
                <a:solidFill>
                  <a:srgbClr val="000066"/>
                </a:solidFill>
                <a:latin typeface="Courier New" pitchFamily="-96" charset="0"/>
              </a:rPr>
              <a:t>univ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[index][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digit]</a:t>
            </a:r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;</a:t>
            </a: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368300" y="138271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66"/>
                </a:solidFill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559300" y="13716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66"/>
                </a:solidFill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248904" y="4961720"/>
            <a:ext cx="8716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smtClean="0">
                <a:solidFill>
                  <a:srgbClr val="000066"/>
                </a:solidFill>
                <a:latin typeface="Calibri" pitchFamily="-96" charset="0"/>
              </a:rPr>
              <a:t>Accesses </a:t>
            </a:r>
            <a:r>
              <a:rPr lang="en-US" b="0" dirty="0">
                <a:solidFill>
                  <a:srgbClr val="000066"/>
                </a:solidFill>
                <a:latin typeface="Calibri" pitchFamily="-96" charset="0"/>
              </a:rPr>
              <a:t>looks </a:t>
            </a:r>
            <a:r>
              <a:rPr lang="en-US" b="0" dirty="0" smtClean="0">
                <a:solidFill>
                  <a:srgbClr val="000066"/>
                </a:solidFill>
                <a:latin typeface="Calibri" pitchFamily="-96" charset="0"/>
              </a:rPr>
              <a:t>similar in C, </a:t>
            </a:r>
            <a:r>
              <a:rPr lang="en-US" b="0" dirty="0">
                <a:solidFill>
                  <a:srgbClr val="000066"/>
                </a:solidFill>
                <a:latin typeface="Calibri" pitchFamily="-96" charset="0"/>
              </a:rPr>
              <a:t>but </a:t>
            </a:r>
            <a:r>
              <a:rPr lang="en-US" b="0" dirty="0" smtClean="0">
                <a:solidFill>
                  <a:srgbClr val="000066"/>
                </a:solidFill>
                <a:latin typeface="Calibri" pitchFamily="-96" charset="0"/>
              </a:rPr>
              <a:t>address computations very different: </a:t>
            </a:r>
            <a:endParaRPr lang="en-US" b="0" dirty="0">
              <a:solidFill>
                <a:srgbClr val="000066"/>
              </a:solidFill>
              <a:latin typeface="Calibri" pitchFamily="-96" charset="0"/>
            </a:endParaRP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262036" y="5802313"/>
            <a:ext cx="4032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sz="2000" dirty="0" err="1">
                <a:solidFill>
                  <a:srgbClr val="000066"/>
                </a:solidFill>
                <a:latin typeface="Courier New" pitchFamily="-96" charset="0"/>
              </a:rPr>
              <a:t>Mem</a:t>
            </a:r>
            <a:r>
              <a:rPr lang="en-US" sz="2000" dirty="0">
                <a:solidFill>
                  <a:srgbClr val="000066"/>
                </a:solidFill>
                <a:latin typeface="Courier New" pitchFamily="-96" charset="0"/>
              </a:rPr>
              <a:t>[pgh+20*index+4*</a:t>
            </a:r>
            <a:r>
              <a:rPr lang="en-US" sz="2000" dirty="0" smtClean="0">
                <a:solidFill>
                  <a:srgbClr val="000066"/>
                </a:solidFill>
                <a:latin typeface="Courier New" pitchFamily="-96" charset="0"/>
              </a:rPr>
              <a:t>digit]</a:t>
            </a:r>
            <a:endParaRPr lang="en-US" sz="2000" dirty="0">
              <a:solidFill>
                <a:srgbClr val="000066"/>
              </a:solidFill>
              <a:latin typeface="Courier New" pitchFamily="-96" charset="0"/>
            </a:endParaRP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4376793" y="5791200"/>
            <a:ext cx="480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sz="2000" dirty="0" err="1">
                <a:solidFill>
                  <a:srgbClr val="000066"/>
                </a:solidFill>
                <a:latin typeface="Courier New" pitchFamily="-96" charset="0"/>
              </a:rPr>
              <a:t>Mem</a:t>
            </a:r>
            <a:r>
              <a:rPr lang="en-US" sz="2000" dirty="0">
                <a:solidFill>
                  <a:srgbClr val="000066"/>
                </a:solidFill>
                <a:latin typeface="Courier New" pitchFamily="-96" charset="0"/>
              </a:rPr>
              <a:t>[</a:t>
            </a:r>
            <a:r>
              <a:rPr lang="en-US" sz="2000" dirty="0" err="1">
                <a:solidFill>
                  <a:srgbClr val="000066"/>
                </a:solidFill>
                <a:latin typeface="Courier New" pitchFamily="-96" charset="0"/>
              </a:rPr>
              <a:t>Mem</a:t>
            </a:r>
            <a:r>
              <a:rPr lang="en-US" sz="2000" dirty="0">
                <a:solidFill>
                  <a:srgbClr val="000066"/>
                </a:solidFill>
                <a:latin typeface="Courier New" pitchFamily="-96" charset="0"/>
              </a:rPr>
              <a:t>[univ</a:t>
            </a:r>
            <a:r>
              <a:rPr lang="en-US" sz="2000" dirty="0" smtClean="0">
                <a:solidFill>
                  <a:srgbClr val="000066"/>
                </a:solidFill>
                <a:latin typeface="Courier New" pitchFamily="-96" charset="0"/>
              </a:rPr>
              <a:t>+8*</a:t>
            </a:r>
            <a:r>
              <a:rPr lang="en-US" sz="2000" dirty="0">
                <a:solidFill>
                  <a:srgbClr val="000066"/>
                </a:solidFill>
                <a:latin typeface="Courier New" pitchFamily="-96" charset="0"/>
              </a:rPr>
              <a:t>index]+4*</a:t>
            </a:r>
            <a:r>
              <a:rPr lang="en-US" sz="2000" dirty="0" smtClean="0">
                <a:solidFill>
                  <a:srgbClr val="000066"/>
                </a:solidFill>
                <a:latin typeface="Courier New" pitchFamily="-96" charset="0"/>
              </a:rPr>
              <a:t>digit]</a:t>
            </a:r>
            <a:endParaRPr lang="en-US" sz="2000" dirty="0">
              <a:solidFill>
                <a:srgbClr val="0000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5486400"/>
            <a:ext cx="136447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</a:rPr>
              <a:t>Element at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1200" y="5486400"/>
            <a:ext cx="136447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</a:rPr>
              <a:t>Element at</a:t>
            </a:r>
            <a:endParaRPr lang="en-US" dirty="0">
              <a:solidFill>
                <a:srgbClr val="00006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204" y="3429000"/>
            <a:ext cx="442257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756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350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Using Nested </a:t>
            </a:r>
            <a:r>
              <a:rPr lang="en-US" dirty="0" smtClean="0">
                <a:ea typeface="+mj-ea"/>
                <a:cs typeface="+mj-cs"/>
              </a:rPr>
              <a:t>Arrays for Matrix Operations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20788"/>
            <a:ext cx="4114800" cy="5224462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>
                <a:ea typeface="+mn-ea"/>
                <a:cs typeface="+mn-cs"/>
              </a:rPr>
              <a:t>Strengths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/>
              <a:t>C compiler handles doubly subscripted arrays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/>
              <a:t>Generates very efficient code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/>
              <a:t>Avoids multiply in index computation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>
                <a:ea typeface="+mn-ea"/>
                <a:cs typeface="+mn-cs"/>
              </a:rPr>
              <a:t>Limitation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/>
              <a:t>Only works if have fixed array size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4419600" y="990600"/>
            <a:ext cx="4238625" cy="6508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#define N 16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typedef int fix_matrix[N][N];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4419600" y="1828800"/>
            <a:ext cx="4343400" cy="33972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/* Compute element i,k of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fixed matrix product */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fix_prod_ele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(fix_matrix a, fix_matrix b,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int i, int k)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j;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result = 0;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result += a[i][j]*b[j][k];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grpSp>
        <p:nvGrpSpPr>
          <p:cNvPr id="41989" name="Group 6"/>
          <p:cNvGrpSpPr>
            <a:grpSpLocks/>
          </p:cNvGrpSpPr>
          <p:nvPr/>
        </p:nvGrpSpPr>
        <p:grpSpPr bwMode="auto">
          <a:xfrm>
            <a:off x="685800" y="4818063"/>
            <a:ext cx="3454400" cy="1658937"/>
            <a:chOff x="720" y="2448"/>
            <a:chExt cx="2176" cy="1045"/>
          </a:xfrm>
        </p:grpSpPr>
        <p:sp>
          <p:nvSpPr>
            <p:cNvPr id="41990" name="Rectangle 7"/>
            <p:cNvSpPr>
              <a:spLocks noChangeArrowheads="1"/>
            </p:cNvSpPr>
            <p:nvPr/>
          </p:nvSpPr>
          <p:spPr bwMode="auto">
            <a:xfrm>
              <a:off x="1501" y="2658"/>
              <a:ext cx="376" cy="3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41991" name="Rectangle 8"/>
            <p:cNvSpPr>
              <a:spLocks noChangeArrowheads="1"/>
            </p:cNvSpPr>
            <p:nvPr/>
          </p:nvSpPr>
          <p:spPr bwMode="auto">
            <a:xfrm>
              <a:off x="1584" y="3024"/>
              <a:ext cx="2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41992" name="Line 9"/>
            <p:cNvSpPr>
              <a:spLocks noChangeShapeType="1"/>
            </p:cNvSpPr>
            <p:nvPr/>
          </p:nvSpPr>
          <p:spPr bwMode="auto">
            <a:xfrm>
              <a:off x="1505" y="2894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41993" name="Rectangle 10"/>
            <p:cNvSpPr>
              <a:spLocks noChangeArrowheads="1"/>
            </p:cNvSpPr>
            <p:nvPr/>
          </p:nvSpPr>
          <p:spPr bwMode="auto">
            <a:xfrm>
              <a:off x="1872" y="2784"/>
              <a:ext cx="54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>
                  <a:solidFill>
                    <a:srgbClr val="000066"/>
                  </a:solidFill>
                  <a:latin typeface="Courier New" charset="0"/>
                </a:rPr>
                <a:t>(i,*)</a:t>
              </a:r>
            </a:p>
          </p:txBody>
        </p:sp>
        <p:grpSp>
          <p:nvGrpSpPr>
            <p:cNvPr id="41994" name="Group 11"/>
            <p:cNvGrpSpPr>
              <a:grpSpLocks/>
            </p:cNvGrpSpPr>
            <p:nvPr/>
          </p:nvGrpSpPr>
          <p:grpSpPr bwMode="auto">
            <a:xfrm>
              <a:off x="2352" y="2448"/>
              <a:ext cx="544" cy="805"/>
              <a:chOff x="2352" y="2448"/>
              <a:chExt cx="544" cy="805"/>
            </a:xfrm>
          </p:grpSpPr>
          <p:sp>
            <p:nvSpPr>
              <p:cNvPr id="41999" name="Rectangle 12"/>
              <p:cNvSpPr>
                <a:spLocks noChangeArrowheads="1"/>
              </p:cNvSpPr>
              <p:nvPr/>
            </p:nvSpPr>
            <p:spPr bwMode="auto">
              <a:xfrm>
                <a:off x="2365" y="2658"/>
                <a:ext cx="376" cy="3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42000" name="Rectangle 13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42001" name="Line 14"/>
              <p:cNvSpPr>
                <a:spLocks noChangeShapeType="1"/>
              </p:cNvSpPr>
              <p:nvPr/>
            </p:nvSpPr>
            <p:spPr bwMode="auto">
              <a:xfrm>
                <a:off x="2505" y="2662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42002" name="Rectangle 15"/>
              <p:cNvSpPr>
                <a:spLocks noChangeArrowheads="1"/>
              </p:cNvSpPr>
              <p:nvPr/>
            </p:nvSpPr>
            <p:spPr bwMode="auto">
              <a:xfrm>
                <a:off x="2352" y="2448"/>
                <a:ext cx="54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>
                    <a:solidFill>
                      <a:srgbClr val="000066"/>
                    </a:solidFill>
                    <a:latin typeface="Courier New" charset="0"/>
                  </a:rPr>
                  <a:t>(*,k)</a:t>
                </a:r>
              </a:p>
            </p:txBody>
          </p:sp>
        </p:grpSp>
        <p:sp>
          <p:nvSpPr>
            <p:cNvPr id="41995" name="Rectangle 16"/>
            <p:cNvSpPr>
              <a:spLocks noChangeArrowheads="1"/>
            </p:cNvSpPr>
            <p:nvPr/>
          </p:nvSpPr>
          <p:spPr bwMode="auto">
            <a:xfrm>
              <a:off x="1296" y="3264"/>
              <a:ext cx="94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>
                  <a:solidFill>
                    <a:srgbClr val="000066"/>
                  </a:solidFill>
                </a:rPr>
                <a:t>Column-wise</a:t>
              </a:r>
            </a:p>
          </p:txBody>
        </p:sp>
        <p:sp>
          <p:nvSpPr>
            <p:cNvPr id="41996" name="Line 17"/>
            <p:cNvSpPr>
              <a:spLocks noChangeShapeType="1"/>
            </p:cNvSpPr>
            <p:nvPr/>
          </p:nvSpPr>
          <p:spPr bwMode="auto">
            <a:xfrm flipV="1">
              <a:off x="2304" y="3024"/>
              <a:ext cx="19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41997" name="Rectangle 18"/>
            <p:cNvSpPr>
              <a:spLocks noChangeArrowheads="1"/>
            </p:cNvSpPr>
            <p:nvPr/>
          </p:nvSpPr>
          <p:spPr bwMode="auto">
            <a:xfrm>
              <a:off x="720" y="3024"/>
              <a:ext cx="73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>
                  <a:solidFill>
                    <a:srgbClr val="000066"/>
                  </a:solidFill>
                </a:rPr>
                <a:t>Row-wise</a:t>
              </a:r>
            </a:p>
          </p:txBody>
        </p:sp>
        <p:sp>
          <p:nvSpPr>
            <p:cNvPr id="41998" name="Line 19"/>
            <p:cNvSpPr>
              <a:spLocks noChangeShapeType="1"/>
            </p:cNvSpPr>
            <p:nvPr/>
          </p:nvSpPr>
          <p:spPr bwMode="auto">
            <a:xfrm rot="-5400000">
              <a:off x="1206" y="2826"/>
              <a:ext cx="144" cy="2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416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350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pitchFamily="-1" charset="-128"/>
                <a:cs typeface="ＭＳ Ｐゴシック" pitchFamily="-1" charset="-128"/>
              </a:rPr>
              <a:t>Using Nested Arrays (2)</a:t>
            </a:r>
          </a:p>
        </p:txBody>
      </p:sp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52400" y="990600"/>
            <a:ext cx="4238625" cy="6508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#define N 16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typedef int fix_matrix[N][N];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152400" y="1828800"/>
            <a:ext cx="4343400" cy="33972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dirty="0">
                <a:solidFill>
                  <a:srgbClr val="000066"/>
                </a:solidFill>
                <a:latin typeface="Courier New" charset="0"/>
              </a:rPr>
              <a:t>/* Compute element </a:t>
            </a:r>
            <a:r>
              <a:rPr lang="en-US" dirty="0" err="1">
                <a:solidFill>
                  <a:srgbClr val="000066"/>
                </a:solidFill>
                <a:latin typeface="Courier New" charset="0"/>
              </a:rPr>
              <a:t>i,k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 of</a:t>
            </a:r>
          </a:p>
          <a:p>
            <a:pPr algn="l">
              <a:lnSpc>
                <a:spcPct val="100000"/>
              </a:lnSpc>
              <a:defRPr/>
            </a:pPr>
            <a:r>
              <a:rPr lang="en-US" dirty="0">
                <a:solidFill>
                  <a:srgbClr val="000066"/>
                </a:solidFill>
                <a:latin typeface="Courier New" charset="0"/>
              </a:rPr>
              <a:t>   fixed matrix product */</a:t>
            </a:r>
          </a:p>
          <a:p>
            <a:pPr algn="l">
              <a:lnSpc>
                <a:spcPct val="100000"/>
              </a:lnSpc>
              <a:defRPr/>
            </a:pPr>
            <a:r>
              <a:rPr lang="en-US" dirty="0" err="1">
                <a:solidFill>
                  <a:srgbClr val="000066"/>
                </a:solidFill>
                <a:latin typeface="Courier New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charset="0"/>
              </a:rPr>
              <a:t>fix_prod_ele</a:t>
            </a:r>
            <a:endParaRPr lang="en-US" dirty="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  <a:defRPr/>
            </a:pPr>
            <a:r>
              <a:rPr lang="en-US" dirty="0">
                <a:solidFill>
                  <a:srgbClr val="000066"/>
                </a:solidFill>
                <a:latin typeface="Courier New" charset="0"/>
              </a:rPr>
              <a:t>(</a:t>
            </a:r>
            <a:r>
              <a:rPr lang="en-US" dirty="0" err="1">
                <a:solidFill>
                  <a:srgbClr val="000066"/>
                </a:solidFill>
                <a:latin typeface="Courier New" charset="0"/>
              </a:rPr>
              <a:t>fix_matrix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 a, </a:t>
            </a:r>
            <a:r>
              <a:rPr lang="en-US" dirty="0" err="1">
                <a:solidFill>
                  <a:srgbClr val="000066"/>
                </a:solidFill>
                <a:latin typeface="Courier New" charset="0"/>
              </a:rPr>
              <a:t>fix_matrix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 b,</a:t>
            </a:r>
          </a:p>
          <a:p>
            <a:pPr algn="l">
              <a:lnSpc>
                <a:spcPct val="100000"/>
              </a:lnSpc>
              <a:defRPr/>
            </a:pPr>
            <a:r>
              <a:rPr lang="en-US" dirty="0">
                <a:solidFill>
                  <a:srgbClr val="000066"/>
                </a:solidFill>
                <a:latin typeface="Courier New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, </a:t>
            </a:r>
            <a:r>
              <a:rPr lang="en-US" dirty="0" err="1">
                <a:solidFill>
                  <a:srgbClr val="000066"/>
                </a:solidFill>
                <a:latin typeface="Courier New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 k)</a:t>
            </a:r>
          </a:p>
          <a:p>
            <a:pPr algn="l">
              <a:lnSpc>
                <a:spcPct val="100000"/>
              </a:lnSpc>
              <a:defRPr/>
            </a:pPr>
            <a:r>
              <a:rPr lang="en-US" dirty="0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  <a:defRPr/>
            </a:pPr>
            <a:r>
              <a:rPr lang="en-US" dirty="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dirty="0" err="1">
                <a:solidFill>
                  <a:srgbClr val="000066"/>
                </a:solidFill>
                <a:latin typeface="Courier New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 j;</a:t>
            </a:r>
          </a:p>
          <a:p>
            <a:pPr algn="l">
              <a:lnSpc>
                <a:spcPct val="100000"/>
              </a:lnSpc>
              <a:defRPr/>
            </a:pPr>
            <a:r>
              <a:rPr lang="en-US" dirty="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dirty="0" err="1">
                <a:solidFill>
                  <a:srgbClr val="000066"/>
                </a:solidFill>
                <a:latin typeface="Courier New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 result = 0;</a:t>
            </a:r>
          </a:p>
          <a:p>
            <a:pPr algn="l">
              <a:lnSpc>
                <a:spcPct val="100000"/>
              </a:lnSpc>
              <a:defRPr/>
            </a:pPr>
            <a:r>
              <a:rPr lang="en-US" dirty="0">
                <a:solidFill>
                  <a:srgbClr val="000066"/>
                </a:solidFill>
                <a:latin typeface="Courier New" charset="0"/>
              </a:rPr>
              <a:t>  for (j = 0; j &lt; N; j++)</a:t>
            </a:r>
          </a:p>
          <a:p>
            <a:pPr algn="l">
              <a:lnSpc>
                <a:spcPct val="100000"/>
              </a:lnSpc>
              <a:defRPr/>
            </a:pPr>
            <a:r>
              <a:rPr lang="en-US" dirty="0">
                <a:solidFill>
                  <a:srgbClr val="000066"/>
                </a:solidFill>
                <a:latin typeface="Courier New" charset="0"/>
              </a:rPr>
              <a:t>    result += </a:t>
            </a:r>
            <a:r>
              <a:rPr lang="en-US" dirty="0">
                <a:solidFill>
                  <a:srgbClr val="800000">
                    <a:lumMod val="60000"/>
                    <a:lumOff val="40000"/>
                  </a:srgbClr>
                </a:solidFill>
                <a:latin typeface="Courier New" charset="0"/>
              </a:rPr>
              <a:t>a[</a:t>
            </a:r>
            <a:r>
              <a:rPr lang="en-US" dirty="0" err="1">
                <a:solidFill>
                  <a:srgbClr val="800000">
                    <a:lumMod val="60000"/>
                    <a:lumOff val="40000"/>
                  </a:srgbClr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800000">
                    <a:lumMod val="60000"/>
                    <a:lumOff val="40000"/>
                  </a:srgbClr>
                </a:solidFill>
                <a:latin typeface="Courier New" charset="0"/>
              </a:rPr>
              <a:t>][j]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*</a:t>
            </a:r>
            <a:r>
              <a:rPr lang="en-US" dirty="0">
                <a:solidFill>
                  <a:srgbClr val="003300">
                    <a:lumMod val="75000"/>
                    <a:lumOff val="25000"/>
                  </a:srgbClr>
                </a:solidFill>
                <a:latin typeface="Courier New" charset="0"/>
              </a:rPr>
              <a:t>b[j][k]</a:t>
            </a:r>
            <a:r>
              <a:rPr lang="en-US" dirty="0">
                <a:solidFill>
                  <a:srgbClr val="000066"/>
                </a:solidFill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defRPr/>
            </a:pPr>
            <a:r>
              <a:rPr lang="en-US" dirty="0">
                <a:solidFill>
                  <a:srgbClr val="000066"/>
                </a:solidFill>
                <a:latin typeface="Courier New" charset="0"/>
              </a:rPr>
              <a:t>  return result;</a:t>
            </a:r>
          </a:p>
          <a:p>
            <a:pPr algn="l">
              <a:lnSpc>
                <a:spcPct val="100000"/>
              </a:lnSpc>
              <a:defRPr/>
            </a:pPr>
            <a:r>
              <a:rPr lang="en-US" dirty="0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4800600" y="1905000"/>
            <a:ext cx="4343400" cy="452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/* Compute element i,k of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fixed matrix product */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fix_prod_ele_opt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(fix_matrix a, fix_matrix b,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int i, int k)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>
                <a:solidFill>
                  <a:srgbClr val="FF1A1A"/>
                </a:solidFill>
                <a:latin typeface="Courier New" charset="0"/>
              </a:rPr>
              <a:t>int *Arow = &amp;a[i][0];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>
                <a:solidFill>
                  <a:srgbClr val="00A600"/>
                </a:solidFill>
                <a:latin typeface="Courier New" charset="0"/>
              </a:rPr>
              <a:t>int *Bptr = &amp;b[0][k];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j;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result = 0;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for (j = 0; j != N; j++) 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result += </a:t>
            </a:r>
            <a:r>
              <a:rPr lang="en-US">
                <a:solidFill>
                  <a:srgbClr val="FF1A1A"/>
                </a:solidFill>
                <a:latin typeface="Courier New" charset="0"/>
              </a:rPr>
              <a:t>Arow[j]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* </a:t>
            </a:r>
            <a:r>
              <a:rPr lang="en-US">
                <a:solidFill>
                  <a:srgbClr val="00A600"/>
                </a:solidFill>
                <a:latin typeface="Courier New" charset="0"/>
              </a:rPr>
              <a:t>*Bptr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</a:t>
            </a:r>
            <a:r>
              <a:rPr lang="en-US">
                <a:solidFill>
                  <a:srgbClr val="00A600"/>
                </a:solidFill>
                <a:latin typeface="Courier New" charset="0"/>
              </a:rPr>
              <a:t>Bptr += N;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48135" name="TextBox 21"/>
          <p:cNvSpPr txBox="1">
            <a:spLocks noChangeArrowheads="1"/>
          </p:cNvSpPr>
          <p:nvPr/>
        </p:nvSpPr>
        <p:spPr bwMode="auto">
          <a:xfrm>
            <a:off x="5943600" y="1295400"/>
            <a:ext cx="21717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Optimized C Code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5486400"/>
            <a:ext cx="4343400" cy="9207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14300" algn="l"/>
                <a:tab pos="4000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leal 0(,%ecx,4),%edx	</a:t>
            </a:r>
          </a:p>
          <a:p>
            <a:pPr algn="l">
              <a:lnSpc>
                <a:spcPct val="100000"/>
              </a:lnSpc>
              <a:tabLst>
                <a:tab pos="114300" algn="l"/>
                <a:tab pos="4000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leal (%eax,%eax,4),%eax	</a:t>
            </a:r>
          </a:p>
          <a:p>
            <a:pPr algn="l">
              <a:lnSpc>
                <a:spcPct val="100000"/>
              </a:lnSpc>
              <a:tabLst>
                <a:tab pos="114300" algn="l"/>
                <a:tab pos="4000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pgh(%edx,%eax,4),%eax</a:t>
            </a:r>
          </a:p>
        </p:txBody>
      </p:sp>
      <p:sp>
        <p:nvSpPr>
          <p:cNvPr id="9" name="TextBox 21"/>
          <p:cNvSpPr txBox="1">
            <a:spLocks noChangeArrowheads="1"/>
          </p:cNvSpPr>
          <p:nvPr/>
        </p:nvSpPr>
        <p:spPr bwMode="auto">
          <a:xfrm>
            <a:off x="269875" y="5181600"/>
            <a:ext cx="2546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Each a[i][j] reference:</a:t>
            </a:r>
          </a:p>
        </p:txBody>
      </p:sp>
    </p:spTree>
    <p:extLst>
      <p:ext uri="{BB962C8B-B14F-4D97-AF65-F5344CB8AC3E}">
        <p14:creationId xmlns:p14="http://schemas.microsoft.com/office/powerpoint/2010/main" val="2090345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nimBg="1"/>
      <p:bldP spid="48135" grpId="0"/>
      <p:bldP spid="8" grpId="0" animBg="1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67437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Dynamic Nested Arrays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4217987" cy="5530850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Strength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Can create matrix of arbitrary size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Programming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Must do index computation explicitly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Performance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Accessing single element </a:t>
            </a:r>
            <a:r>
              <a:rPr lang="en-US" dirty="0" smtClean="0"/>
              <a:t>costly </a:t>
            </a:r>
            <a:r>
              <a:rPr lang="en-US" b="0" dirty="0" smtClean="0">
                <a:latin typeface="Courier"/>
                <a:cs typeface="Courier"/>
              </a:rPr>
              <a:t>a[</a:t>
            </a:r>
            <a:r>
              <a:rPr lang="en-US" b="0" dirty="0" err="1" smtClean="0">
                <a:latin typeface="Courier"/>
                <a:cs typeface="Courier"/>
              </a:rPr>
              <a:t>i</a:t>
            </a:r>
            <a:r>
              <a:rPr lang="en-US" b="0" dirty="0" smtClean="0">
                <a:latin typeface="Courier"/>
                <a:cs typeface="Courier"/>
              </a:rPr>
              <a:t>][j]</a:t>
            </a:r>
            <a:endParaRPr lang="en-US" b="0" dirty="0">
              <a:latin typeface="Courier"/>
              <a:cs typeface="Courier"/>
            </a:endParaRP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Must do multiplication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4419600" y="990600"/>
            <a:ext cx="4191000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* new_var_matrix(int n)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return (int *) 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calloc(sizeof(int), n*n);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4419600" y="2819400"/>
            <a:ext cx="4191000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var_ele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(int *a, int i,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int j, int n)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return a[i*n+j];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990600" y="4953000"/>
            <a:ext cx="6553200" cy="147478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14300" algn="l"/>
                <a:tab pos="34290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12(%ebp),%eax	# i</a:t>
            </a:r>
          </a:p>
          <a:p>
            <a:pPr algn="l">
              <a:lnSpc>
                <a:spcPct val="100000"/>
              </a:lnSpc>
              <a:tabLst>
                <a:tab pos="114300" algn="l"/>
                <a:tab pos="34290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8(%ebp),%edx	# a</a:t>
            </a:r>
          </a:p>
          <a:p>
            <a:pPr algn="l">
              <a:lnSpc>
                <a:spcPct val="100000"/>
              </a:lnSpc>
              <a:tabLst>
                <a:tab pos="114300" algn="l"/>
                <a:tab pos="34290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imull 20(%ebp),%eax	# n*i</a:t>
            </a:r>
          </a:p>
          <a:p>
            <a:pPr algn="l">
              <a:lnSpc>
                <a:spcPct val="100000"/>
              </a:lnSpc>
              <a:tabLst>
                <a:tab pos="114300" algn="l"/>
                <a:tab pos="34290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addl 16(%ebp),%eax	# n*i+j</a:t>
            </a:r>
          </a:p>
          <a:p>
            <a:pPr algn="l">
              <a:lnSpc>
                <a:spcPct val="100000"/>
              </a:lnSpc>
              <a:tabLst>
                <a:tab pos="114300" algn="l"/>
                <a:tab pos="34290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(%edx,%eax,4),%eax	# Mem[a+4*(i*n+j)]</a:t>
            </a:r>
          </a:p>
        </p:txBody>
      </p:sp>
    </p:spTree>
    <p:extLst>
      <p:ext uri="{BB962C8B-B14F-4D97-AF65-F5344CB8AC3E}">
        <p14:creationId xmlns:p14="http://schemas.microsoft.com/office/powerpoint/2010/main" val="612352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0993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Dynamic Array Multiplication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87800" cy="26844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Helvetica" charset="0"/>
              </a:rPr>
              <a:t>Without Optimizations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Multiplies</a:t>
            </a:r>
          </a:p>
          <a:p>
            <a:pPr lvl="2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2 for subscripts</a:t>
            </a:r>
          </a:p>
          <a:p>
            <a:pPr lvl="2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1 for data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Adds</a:t>
            </a:r>
          </a:p>
          <a:p>
            <a:pPr lvl="2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4 for array indexing</a:t>
            </a:r>
          </a:p>
          <a:p>
            <a:pPr lvl="2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1 for loop index</a:t>
            </a:r>
          </a:p>
          <a:p>
            <a:pPr lvl="2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1 for data</a:t>
            </a:r>
          </a:p>
          <a:p>
            <a:pPr lvl="2" eaLnBrk="1" hangingPunct="1">
              <a:defRPr/>
            </a:pPr>
            <a:endParaRPr lang="en-US">
              <a:latin typeface="Helvetica" charset="0"/>
              <a:ea typeface="ＭＳ Ｐゴシック" charset="0"/>
            </a:endParaRPr>
          </a:p>
          <a:p>
            <a:pPr eaLnBrk="1" hangingPunct="1">
              <a:defRPr/>
            </a:pPr>
            <a:endParaRPr lang="en-US">
              <a:latin typeface="Helvetica" charset="0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4343400" y="1219200"/>
            <a:ext cx="4238625" cy="36718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/* Compute element i,k of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variable matrix product */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var_prod_ele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(int *a, int *b,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int i, int k, int n)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j;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result = 0;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result +=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  a[i*n+j] * b[j*n+k];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grpSp>
        <p:nvGrpSpPr>
          <p:cNvPr id="46084" name="Group 5"/>
          <p:cNvGrpSpPr>
            <a:grpSpLocks/>
          </p:cNvGrpSpPr>
          <p:nvPr/>
        </p:nvGrpSpPr>
        <p:grpSpPr bwMode="auto">
          <a:xfrm>
            <a:off x="609600" y="4572000"/>
            <a:ext cx="3454400" cy="1658938"/>
            <a:chOff x="720" y="2448"/>
            <a:chExt cx="2176" cy="1045"/>
          </a:xfrm>
        </p:grpSpPr>
        <p:sp>
          <p:nvSpPr>
            <p:cNvPr id="46085" name="Rectangle 6"/>
            <p:cNvSpPr>
              <a:spLocks noChangeArrowheads="1"/>
            </p:cNvSpPr>
            <p:nvPr/>
          </p:nvSpPr>
          <p:spPr bwMode="auto">
            <a:xfrm>
              <a:off x="1501" y="2658"/>
              <a:ext cx="376" cy="3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46086" name="Rectangle 7"/>
            <p:cNvSpPr>
              <a:spLocks noChangeArrowheads="1"/>
            </p:cNvSpPr>
            <p:nvPr/>
          </p:nvSpPr>
          <p:spPr bwMode="auto">
            <a:xfrm>
              <a:off x="1584" y="3024"/>
              <a:ext cx="2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46087" name="Line 8"/>
            <p:cNvSpPr>
              <a:spLocks noChangeShapeType="1"/>
            </p:cNvSpPr>
            <p:nvPr/>
          </p:nvSpPr>
          <p:spPr bwMode="auto">
            <a:xfrm>
              <a:off x="1505" y="2894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46088" name="Rectangle 9"/>
            <p:cNvSpPr>
              <a:spLocks noChangeArrowheads="1"/>
            </p:cNvSpPr>
            <p:nvPr/>
          </p:nvSpPr>
          <p:spPr bwMode="auto">
            <a:xfrm>
              <a:off x="1872" y="2784"/>
              <a:ext cx="54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>
                  <a:solidFill>
                    <a:srgbClr val="000066"/>
                  </a:solidFill>
                  <a:latin typeface="Courier New" charset="0"/>
                </a:rPr>
                <a:t>(i,*)</a:t>
              </a:r>
            </a:p>
          </p:txBody>
        </p:sp>
        <p:grpSp>
          <p:nvGrpSpPr>
            <p:cNvPr id="46089" name="Group 10"/>
            <p:cNvGrpSpPr>
              <a:grpSpLocks/>
            </p:cNvGrpSpPr>
            <p:nvPr/>
          </p:nvGrpSpPr>
          <p:grpSpPr bwMode="auto">
            <a:xfrm>
              <a:off x="2352" y="2448"/>
              <a:ext cx="544" cy="805"/>
              <a:chOff x="2352" y="2448"/>
              <a:chExt cx="544" cy="805"/>
            </a:xfrm>
          </p:grpSpPr>
          <p:sp>
            <p:nvSpPr>
              <p:cNvPr id="46094" name="Rectangle 11"/>
              <p:cNvSpPr>
                <a:spLocks noChangeArrowheads="1"/>
              </p:cNvSpPr>
              <p:nvPr/>
            </p:nvSpPr>
            <p:spPr bwMode="auto">
              <a:xfrm>
                <a:off x="2365" y="2658"/>
                <a:ext cx="376" cy="3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46095" name="Rectangle 12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46096" name="Line 13"/>
              <p:cNvSpPr>
                <a:spLocks noChangeShapeType="1"/>
              </p:cNvSpPr>
              <p:nvPr/>
            </p:nvSpPr>
            <p:spPr bwMode="auto">
              <a:xfrm>
                <a:off x="2505" y="2662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46097" name="Rectangle 14"/>
              <p:cNvSpPr>
                <a:spLocks noChangeArrowheads="1"/>
              </p:cNvSpPr>
              <p:nvPr/>
            </p:nvSpPr>
            <p:spPr bwMode="auto">
              <a:xfrm>
                <a:off x="2352" y="2448"/>
                <a:ext cx="54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>
                    <a:solidFill>
                      <a:srgbClr val="000066"/>
                    </a:solidFill>
                    <a:latin typeface="Courier New" charset="0"/>
                  </a:rPr>
                  <a:t>(*,k)</a:t>
                </a:r>
              </a:p>
            </p:txBody>
          </p:sp>
        </p:grpSp>
        <p:sp>
          <p:nvSpPr>
            <p:cNvPr id="46090" name="Rectangle 15"/>
            <p:cNvSpPr>
              <a:spLocks noChangeArrowheads="1"/>
            </p:cNvSpPr>
            <p:nvPr/>
          </p:nvSpPr>
          <p:spPr bwMode="auto">
            <a:xfrm>
              <a:off x="1296" y="3264"/>
              <a:ext cx="94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>
                  <a:solidFill>
                    <a:srgbClr val="000066"/>
                  </a:solidFill>
                </a:rPr>
                <a:t>Column-wise</a:t>
              </a:r>
            </a:p>
          </p:txBody>
        </p:sp>
        <p:sp>
          <p:nvSpPr>
            <p:cNvPr id="46091" name="Line 16"/>
            <p:cNvSpPr>
              <a:spLocks noChangeShapeType="1"/>
            </p:cNvSpPr>
            <p:nvPr/>
          </p:nvSpPr>
          <p:spPr bwMode="auto">
            <a:xfrm flipV="1">
              <a:off x="2304" y="3024"/>
              <a:ext cx="19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46092" name="Rectangle 17"/>
            <p:cNvSpPr>
              <a:spLocks noChangeArrowheads="1"/>
            </p:cNvSpPr>
            <p:nvPr/>
          </p:nvSpPr>
          <p:spPr bwMode="auto">
            <a:xfrm>
              <a:off x="720" y="3024"/>
              <a:ext cx="73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>
                  <a:solidFill>
                    <a:srgbClr val="000066"/>
                  </a:solidFill>
                </a:rPr>
                <a:t>Row-wise</a:t>
              </a:r>
            </a:p>
          </p:txBody>
        </p:sp>
        <p:sp>
          <p:nvSpPr>
            <p:cNvPr id="46093" name="Line 18"/>
            <p:cNvSpPr>
              <a:spLocks noChangeShapeType="1"/>
            </p:cNvSpPr>
            <p:nvPr/>
          </p:nvSpPr>
          <p:spPr bwMode="auto">
            <a:xfrm rot="-5400000">
              <a:off x="1206" y="2826"/>
              <a:ext cx="144" cy="2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536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Allocating local variables on the stack: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smtClean="0">
                <a:cs typeface="Courier New Bold" charset="0"/>
                <a:sym typeface="Courier New Bold" charset="0"/>
              </a:rPr>
              <a:t>example</a:t>
            </a:r>
            <a:endParaRPr lang="en-US" dirty="0"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p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7947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228600"/>
            <a:ext cx="8915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Optimizing Dynamic Array Mult.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20788"/>
            <a:ext cx="4343400" cy="5224462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Optimizations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Performed when set optimization level to </a:t>
            </a:r>
            <a:r>
              <a:rPr lang="en-US" dirty="0">
                <a:latin typeface="Courier New" charset="0"/>
              </a:rPr>
              <a:t>-O2</a:t>
            </a:r>
            <a:endParaRPr lang="en-US" dirty="0"/>
          </a:p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Code Motion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Expression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*n</a:t>
            </a:r>
            <a:r>
              <a:rPr lang="en-US" dirty="0"/>
              <a:t> can be computed outside loop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Strength Reduction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Incrementing </a:t>
            </a:r>
            <a:r>
              <a:rPr lang="en-US" dirty="0">
                <a:latin typeface="Courier New" charset="0"/>
              </a:rPr>
              <a:t>j</a:t>
            </a:r>
            <a:r>
              <a:rPr lang="en-US" dirty="0"/>
              <a:t> has effect of incrementing </a:t>
            </a:r>
            <a:r>
              <a:rPr lang="en-US" dirty="0">
                <a:latin typeface="Courier New" charset="0"/>
              </a:rPr>
              <a:t>j*</a:t>
            </a:r>
            <a:r>
              <a:rPr lang="en-US" dirty="0" err="1">
                <a:latin typeface="Courier New" charset="0"/>
              </a:rPr>
              <a:t>n+k</a:t>
            </a:r>
            <a:r>
              <a:rPr lang="en-US" dirty="0"/>
              <a:t> by </a:t>
            </a:r>
            <a:r>
              <a:rPr lang="en-US" dirty="0">
                <a:latin typeface="Courier New" charset="0"/>
              </a:rPr>
              <a:t>n</a:t>
            </a:r>
            <a:endParaRPr lang="en-US" dirty="0"/>
          </a:p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Performance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Compiler can optimize regular access patterns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4572000" y="946150"/>
            <a:ext cx="4238625" cy="22987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j;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result = 0;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result +=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  a[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i*n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+j] * b[</a:t>
            </a:r>
            <a:r>
              <a:rPr lang="en-US">
                <a:solidFill>
                  <a:srgbClr val="00A600"/>
                </a:solidFill>
                <a:latin typeface="Courier New" charset="0"/>
              </a:rPr>
              <a:t>j*n+k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4572000" y="3232150"/>
            <a:ext cx="4238625" cy="33972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j;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result = 0;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int iTn = i*n;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>
                <a:solidFill>
                  <a:srgbClr val="00A600"/>
                </a:solidFill>
                <a:latin typeface="Courier New" charset="0"/>
              </a:rPr>
              <a:t>int jTnPk = k;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for (j = 0; j &lt; n; j++) 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result +=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  a[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iTn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+j] * b[</a:t>
            </a:r>
            <a:r>
              <a:rPr lang="en-US">
                <a:solidFill>
                  <a:srgbClr val="00A600"/>
                </a:solidFill>
                <a:latin typeface="Courier New" charset="0"/>
              </a:rPr>
              <a:t>jTnPk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</a:t>
            </a:r>
            <a:r>
              <a:rPr lang="en-US">
                <a:solidFill>
                  <a:srgbClr val="00A600"/>
                </a:solidFill>
                <a:latin typeface="Courier New" charset="0"/>
              </a:rPr>
              <a:t>jTnPk += n;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750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  <p:bldP spid="2560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2" y="277320"/>
            <a:ext cx="3428504" cy="112761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N X N Matrix Code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4938"/>
            <a:ext cx="3481382" cy="5224462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Know value of N at compile time</a:t>
            </a:r>
          </a:p>
          <a:p>
            <a:endParaRPr lang="en-US" dirty="0" smtClean="0">
              <a:latin typeface="Calibri" pitchFamily="-96" charset="0"/>
            </a:endParaRPr>
          </a:p>
          <a:p>
            <a:r>
              <a:rPr lang="en-US" dirty="0" smtClean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Traditional way to implement dynamic arrays</a:t>
            </a:r>
          </a:p>
          <a:p>
            <a:endParaRPr lang="en-US" dirty="0" smtClean="0">
              <a:latin typeface="Calibri" pitchFamily="-96" charset="0"/>
            </a:endParaRPr>
          </a:p>
          <a:p>
            <a:r>
              <a:rPr lang="en-US" dirty="0" smtClean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Now supported by </a:t>
            </a:r>
            <a:r>
              <a:rPr lang="en-US" dirty="0" err="1" smtClean="0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707904" y="500042"/>
            <a:ext cx="5302779" cy="208877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algn="l"/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[N][N</a:t>
            </a:r>
            <a:r>
              <a:rPr lang="en-US" dirty="0" smtClean="0">
                <a:solidFill>
                  <a:srgbClr val="C00000"/>
                </a:solidFill>
                <a:latin typeface="Courier New" pitchFamily="-96" charset="0"/>
              </a:rPr>
              <a:t>];</a:t>
            </a:r>
          </a:p>
          <a:p>
            <a:pPr algn="l"/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/* Get element a[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][j] */</a:t>
            </a:r>
          </a:p>
          <a:p>
            <a:pPr algn="l"/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int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fix_ele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(</a:t>
            </a:r>
            <a:r>
              <a:rPr lang="en-US" dirty="0" err="1" smtClean="0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dirty="0" smtClean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, </a:t>
            </a: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          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size_t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size_t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j)</a:t>
            </a:r>
          </a:p>
          <a:p>
            <a:pPr algn="l"/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{</a:t>
            </a:r>
          </a:p>
          <a:p>
            <a:pPr algn="l"/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 return a[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][j];</a:t>
            </a:r>
          </a:p>
          <a:p>
            <a:pPr algn="l"/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}</a:t>
            </a:r>
            <a:endParaRPr lang="en-US" dirty="0">
              <a:solidFill>
                <a:srgbClr val="000066"/>
              </a:solidFill>
              <a:latin typeface="Courier New" pitchFamily="-96" charset="0"/>
            </a:endParaRP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707904" y="2857496"/>
            <a:ext cx="5302779" cy="18394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smtClean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algn="l"/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/* Get element a[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][j] */</a:t>
            </a:r>
          </a:p>
          <a:p>
            <a:pPr algn="l"/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int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vec_ele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size_t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n, </a:t>
            </a:r>
            <a:r>
              <a:rPr lang="en-US" dirty="0" err="1" smtClean="0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,</a:t>
            </a:r>
          </a:p>
          <a:p>
            <a:pPr algn="l"/>
            <a:r>
              <a:rPr lang="en-US" dirty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          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size_t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size_t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j)</a:t>
            </a:r>
          </a:p>
          <a:p>
            <a:pPr algn="l"/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{</a:t>
            </a:r>
          </a:p>
          <a:p>
            <a:pPr algn="l"/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 return a[IDX(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n,i,j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)];</a:t>
            </a:r>
          </a:p>
          <a:p>
            <a:pPr algn="l"/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07282" y="5000636"/>
            <a:ext cx="5312926" cy="13408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smtClean="0">
                <a:solidFill>
                  <a:srgbClr val="000066"/>
                </a:solidFill>
                <a:latin typeface="Courier New" pitchFamily="-96" charset="0"/>
              </a:rPr>
              <a:t>/* Get element a[i][j] */</a:t>
            </a:r>
          </a:p>
          <a:p>
            <a:pPr algn="l"/>
            <a:r>
              <a:rPr lang="pt-BR" dirty="0" err="1" smtClean="0">
                <a:solidFill>
                  <a:srgbClr val="000066"/>
                </a:solidFill>
                <a:latin typeface="Courier New" pitchFamily="-96" charset="0"/>
              </a:rPr>
              <a:t>int</a:t>
            </a:r>
            <a:r>
              <a:rPr lang="pt-BR" dirty="0" smtClean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pt-BR" dirty="0" err="1" smtClean="0">
                <a:solidFill>
                  <a:srgbClr val="000066"/>
                </a:solidFill>
                <a:latin typeface="Courier New" pitchFamily="-96" charset="0"/>
              </a:rPr>
              <a:t>var_ele</a:t>
            </a:r>
            <a:r>
              <a:rPr lang="pt-BR" dirty="0" smtClean="0">
                <a:solidFill>
                  <a:srgbClr val="000066"/>
                </a:solidFill>
                <a:latin typeface="Courier New" pitchFamily="-96" charset="0"/>
              </a:rPr>
              <a:t>(</a:t>
            </a:r>
            <a:r>
              <a:rPr lang="pt-BR" dirty="0" err="1" smtClean="0">
                <a:solidFill>
                  <a:srgbClr val="000066"/>
                </a:solidFill>
                <a:latin typeface="Courier New" pitchFamily="-96" charset="0"/>
              </a:rPr>
              <a:t>size_t</a:t>
            </a:r>
            <a:r>
              <a:rPr lang="pt-BR" dirty="0" smtClean="0">
                <a:solidFill>
                  <a:srgbClr val="000066"/>
                </a:solidFill>
                <a:latin typeface="Courier New" pitchFamily="-96" charset="0"/>
              </a:rPr>
              <a:t> n, </a:t>
            </a:r>
            <a:r>
              <a:rPr lang="pt-BR" dirty="0" smtClean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dirty="0" smtClean="0">
                <a:solidFill>
                  <a:srgbClr val="000066"/>
                </a:solidFill>
                <a:latin typeface="Courier New" pitchFamily="-96" charset="0"/>
              </a:rPr>
              <a:t>,</a:t>
            </a:r>
          </a:p>
          <a:p>
            <a:pPr algn="l"/>
            <a:r>
              <a:rPr lang="pt-BR" dirty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pt-BR" dirty="0" smtClean="0">
                <a:solidFill>
                  <a:srgbClr val="000066"/>
                </a:solidFill>
                <a:latin typeface="Courier New" pitchFamily="-96" charset="0"/>
              </a:rPr>
              <a:t>           </a:t>
            </a:r>
            <a:r>
              <a:rPr lang="pt-BR" dirty="0" err="1" smtClean="0">
                <a:solidFill>
                  <a:srgbClr val="000066"/>
                </a:solidFill>
                <a:latin typeface="Courier New" pitchFamily="-96" charset="0"/>
              </a:rPr>
              <a:t>size_t</a:t>
            </a:r>
            <a:r>
              <a:rPr lang="pt-BR" dirty="0" smtClean="0">
                <a:solidFill>
                  <a:srgbClr val="000066"/>
                </a:solidFill>
                <a:latin typeface="Courier New" pitchFamily="-96" charset="0"/>
              </a:rPr>
              <a:t> i, </a:t>
            </a:r>
            <a:r>
              <a:rPr lang="pt-BR" dirty="0" err="1" smtClean="0">
                <a:solidFill>
                  <a:srgbClr val="000066"/>
                </a:solidFill>
                <a:latin typeface="Courier New" pitchFamily="-96" charset="0"/>
              </a:rPr>
              <a:t>size_t</a:t>
            </a:r>
            <a:r>
              <a:rPr lang="pt-BR" dirty="0" smtClean="0">
                <a:solidFill>
                  <a:srgbClr val="000066"/>
                </a:solidFill>
                <a:latin typeface="Courier New" pitchFamily="-96" charset="0"/>
              </a:rPr>
              <a:t> j) {</a:t>
            </a:r>
          </a:p>
          <a:p>
            <a:pPr algn="l"/>
            <a:r>
              <a:rPr lang="pt-BR" dirty="0" smtClean="0">
                <a:solidFill>
                  <a:srgbClr val="000066"/>
                </a:solidFill>
                <a:latin typeface="Courier New" pitchFamily="-96" charset="0"/>
              </a:rPr>
              <a:t>  return a[i][j];</a:t>
            </a:r>
          </a:p>
          <a:p>
            <a:pPr algn="l"/>
            <a:r>
              <a:rPr lang="pt-BR" dirty="0" smtClean="0">
                <a:solidFill>
                  <a:srgbClr val="000066"/>
                </a:solidFill>
                <a:latin typeface="Courier New" pitchFamily="-96" charset="0"/>
              </a:rPr>
              <a:t>}</a:t>
            </a:r>
            <a:endParaRPr lang="pt-BR" dirty="0">
              <a:solidFill>
                <a:srgbClr val="000066"/>
              </a:solidFill>
              <a:latin typeface="Courier New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3389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16 X 16 Matrix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09158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/* Get element a[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][j] */</a:t>
            </a:r>
          </a:p>
          <a:p>
            <a:pPr algn="l"/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int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fix_ele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(</a:t>
            </a:r>
            <a:r>
              <a:rPr lang="en-US" dirty="0" err="1" smtClean="0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dirty="0" smtClean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size_t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size_t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j) {</a:t>
            </a:r>
          </a:p>
          <a:p>
            <a:pPr algn="l"/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  return a[</a:t>
            </a:r>
            <a:r>
              <a:rPr lang="en-US" dirty="0" err="1" smtClean="0">
                <a:solidFill>
                  <a:srgbClr val="000066"/>
                </a:solidFill>
                <a:latin typeface="Courier New" pitchFamily="-96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][j];</a:t>
            </a:r>
          </a:p>
          <a:p>
            <a:pPr algn="l"/>
            <a:r>
              <a:rPr lang="en-US" dirty="0" smtClean="0">
                <a:solidFill>
                  <a:srgbClr val="000066"/>
                </a:solidFill>
                <a:latin typeface="Courier New" pitchFamily="-96" charset="0"/>
              </a:rPr>
              <a:t>}</a:t>
            </a:r>
            <a:endParaRPr lang="en-US" dirty="0">
              <a:solidFill>
                <a:srgbClr val="000066"/>
              </a:solidFill>
              <a:latin typeface="Courier New" pitchFamily="-96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239000" cy="1340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# a in 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rdi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in 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rsi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j in 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rdx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pPr algn="l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salq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$6, 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rsi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      # 64*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pPr algn="l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addq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%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rsi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rdi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    # a + 64*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pPr algn="l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movl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(%rdi,%rdx,4), 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eax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# M[a + 64*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+ 4*j]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pPr algn="l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-96" charset="2"/>
              <a:buChar char="¢"/>
              <a:defRPr/>
            </a:pPr>
            <a:r>
              <a:rPr lang="en-US" sz="2400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lang="en-US" sz="2000" b="0" kern="0" dirty="0" smtClean="0">
              <a:solidFill>
                <a:srgbClr val="000066"/>
              </a:solidFill>
              <a:latin typeface="Courier New" pitchFamily="-96" charset="0"/>
              <a:ea typeface="ＭＳ Ｐゴシック" pitchFamily="-96" charset="-128"/>
            </a:endParaRPr>
          </a:p>
          <a:p>
            <a:pPr marL="742950" lvl="1" indent="-285750" algn="l" eaLnBrk="1" hangingPunct="1">
              <a:lnSpc>
                <a:spcPct val="100000"/>
              </a:lnSpc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b="0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lang="en-US" sz="2000" kern="0" dirty="0" smtClean="0">
                <a:solidFill>
                  <a:srgbClr val="000066"/>
                </a:solidFill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lang="en-US" sz="2000" b="0" kern="0" dirty="0" smtClean="0">
                <a:solidFill>
                  <a:srgbClr val="000066"/>
                </a:solidFill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lang="en-US" sz="2000" b="0" i="1" kern="0" dirty="0" err="1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i</a:t>
            </a:r>
            <a:r>
              <a:rPr lang="en-US" sz="2000" b="0" i="1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 </a:t>
            </a:r>
            <a:r>
              <a:rPr lang="en-US" sz="2000" b="0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* (</a:t>
            </a:r>
            <a:r>
              <a:rPr lang="en-US" sz="2000" b="0" i="1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C </a:t>
            </a:r>
            <a:r>
              <a:rPr lang="en-US" sz="2000" b="0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* </a:t>
            </a:r>
            <a:r>
              <a:rPr lang="en-US" sz="2000" b="0" i="1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K</a:t>
            </a:r>
            <a:r>
              <a:rPr lang="en-US" sz="2000" b="0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)</a:t>
            </a:r>
            <a:r>
              <a:rPr lang="en-US" sz="2000" b="0" i="1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 </a:t>
            </a:r>
            <a:r>
              <a:rPr lang="en-US" sz="2000" b="0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+  </a:t>
            </a:r>
            <a:r>
              <a:rPr lang="en-US" sz="2000" b="0" i="1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j</a:t>
            </a:r>
            <a:r>
              <a:rPr lang="en-US" sz="2000" b="0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 * </a:t>
            </a:r>
            <a:r>
              <a:rPr lang="en-US" sz="2000" b="0" i="1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lvl="1" indent="-285750" algn="l" eaLnBrk="1" hangingPunct="1">
              <a:lnSpc>
                <a:spcPct val="100000"/>
              </a:lnSpc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b="0" kern="0" dirty="0" smtClean="0">
                <a:solidFill>
                  <a:srgbClr val="000066"/>
                </a:solidFill>
                <a:latin typeface="Calibri" pitchFamily="-96" charset="0"/>
              </a:rPr>
              <a:t>C = 16, K = 4</a:t>
            </a:r>
            <a:endParaRPr lang="en-US" sz="2000" b="0" kern="0" dirty="0" smtClean="0">
              <a:solidFill>
                <a:srgbClr val="000066"/>
              </a:solidFill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rgbClr val="000066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649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n X n Matrix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2746325"/>
            <a:ext cx="7603208" cy="13408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smtClean="0">
                <a:solidFill>
                  <a:srgbClr val="000066"/>
                </a:solidFill>
                <a:latin typeface="Courier New" pitchFamily="-96" charset="0"/>
              </a:rPr>
              <a:t>/* Get element a[i][j] */</a:t>
            </a:r>
          </a:p>
          <a:p>
            <a:pPr algn="l"/>
            <a:r>
              <a:rPr lang="pt-BR" dirty="0" smtClean="0">
                <a:solidFill>
                  <a:srgbClr val="000066"/>
                </a:solidFill>
                <a:latin typeface="Courier New" pitchFamily="-96" charset="0"/>
              </a:rPr>
              <a:t>int </a:t>
            </a:r>
            <a:r>
              <a:rPr lang="pt-BR" dirty="0" err="1" smtClean="0">
                <a:solidFill>
                  <a:srgbClr val="000066"/>
                </a:solidFill>
                <a:latin typeface="Courier New" pitchFamily="-96" charset="0"/>
              </a:rPr>
              <a:t>var_ele</a:t>
            </a:r>
            <a:r>
              <a:rPr lang="pt-BR" dirty="0" smtClean="0">
                <a:solidFill>
                  <a:srgbClr val="000066"/>
                </a:solidFill>
                <a:latin typeface="Courier New" pitchFamily="-96" charset="0"/>
              </a:rPr>
              <a:t>(</a:t>
            </a:r>
            <a:r>
              <a:rPr lang="pt-BR" dirty="0" err="1" smtClean="0">
                <a:solidFill>
                  <a:srgbClr val="000066"/>
                </a:solidFill>
                <a:latin typeface="Courier New" pitchFamily="-96" charset="0"/>
              </a:rPr>
              <a:t>size_t</a:t>
            </a:r>
            <a:r>
              <a:rPr lang="pt-BR" dirty="0" smtClean="0">
                <a:solidFill>
                  <a:srgbClr val="000066"/>
                </a:solidFill>
                <a:latin typeface="Courier New" pitchFamily="-96" charset="0"/>
              </a:rPr>
              <a:t> n, </a:t>
            </a:r>
            <a:r>
              <a:rPr lang="pt-BR" dirty="0" smtClean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dirty="0" smtClean="0">
                <a:solidFill>
                  <a:srgbClr val="000066"/>
                </a:solidFill>
                <a:latin typeface="Courier New" pitchFamily="-96" charset="0"/>
              </a:rPr>
              <a:t>, </a:t>
            </a:r>
            <a:r>
              <a:rPr lang="pt-BR" dirty="0" err="1" smtClean="0">
                <a:solidFill>
                  <a:srgbClr val="000066"/>
                </a:solidFill>
                <a:latin typeface="Courier New" pitchFamily="-96" charset="0"/>
              </a:rPr>
              <a:t>size_t</a:t>
            </a:r>
            <a:r>
              <a:rPr lang="pt-BR" dirty="0" smtClean="0">
                <a:solidFill>
                  <a:srgbClr val="000066"/>
                </a:solidFill>
                <a:latin typeface="Courier New" pitchFamily="-96" charset="0"/>
              </a:rPr>
              <a:t> i, </a:t>
            </a:r>
            <a:r>
              <a:rPr lang="pt-BR" dirty="0" err="1" smtClean="0">
                <a:solidFill>
                  <a:srgbClr val="000066"/>
                </a:solidFill>
                <a:latin typeface="Courier New" pitchFamily="-96" charset="0"/>
              </a:rPr>
              <a:t>size_t</a:t>
            </a:r>
            <a:r>
              <a:rPr lang="pt-BR" dirty="0" smtClean="0">
                <a:solidFill>
                  <a:srgbClr val="000066"/>
                </a:solidFill>
                <a:latin typeface="Courier New" pitchFamily="-96" charset="0"/>
              </a:rPr>
              <a:t> j) {</a:t>
            </a:r>
          </a:p>
          <a:p>
            <a:pPr algn="l"/>
            <a:r>
              <a:rPr lang="pt-BR" dirty="0" smtClean="0">
                <a:solidFill>
                  <a:srgbClr val="000066"/>
                </a:solidFill>
                <a:latin typeface="Courier New" pitchFamily="-96" charset="0"/>
              </a:rPr>
              <a:t>  return a[i][j];</a:t>
            </a:r>
          </a:p>
          <a:p>
            <a:pPr algn="l"/>
            <a:r>
              <a:rPr lang="pt-BR" dirty="0" smtClean="0">
                <a:solidFill>
                  <a:srgbClr val="000066"/>
                </a:solidFill>
                <a:latin typeface="Courier New" pitchFamily="-96" charset="0"/>
              </a:rPr>
              <a:t>}</a:t>
            </a:r>
            <a:endParaRPr lang="pt-BR" dirty="0">
              <a:solidFill>
                <a:srgbClr val="000066"/>
              </a:solidFill>
              <a:latin typeface="Courier New" pitchFamily="-96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224" y="4365104"/>
            <a:ext cx="7239000" cy="1340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# n in 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rdi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a in 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rsi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in 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rdx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j in 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rcx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pPr algn="l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imulq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%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rdx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rdi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    # n*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pPr algn="l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leaq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(%rsi,%rdi,4), 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# a + 4*n*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pPr algn="l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movl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(%rax,%rcx,4), %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eax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# a + 4*n*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+ 4*j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pPr algn="l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185937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-96" charset="2"/>
              <a:buChar char="¢"/>
              <a:defRPr/>
            </a:pPr>
            <a:r>
              <a:rPr lang="en-US" sz="2400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lang="en-US" sz="2000" b="0" kern="0" dirty="0" smtClean="0">
              <a:solidFill>
                <a:srgbClr val="000066"/>
              </a:solidFill>
              <a:latin typeface="Courier New" pitchFamily="-96" charset="0"/>
              <a:ea typeface="ＭＳ Ｐゴシック" pitchFamily="-96" charset="-128"/>
            </a:endParaRPr>
          </a:p>
          <a:p>
            <a:pPr marL="742950" lvl="1" indent="-285750" algn="l" eaLnBrk="1" hangingPunct="1">
              <a:lnSpc>
                <a:spcPct val="100000"/>
              </a:lnSpc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b="0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lang="en-US" sz="2000" kern="0" dirty="0" smtClean="0">
                <a:solidFill>
                  <a:srgbClr val="000066"/>
                </a:solidFill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lang="en-US" sz="2000" b="0" kern="0" dirty="0" smtClean="0">
                <a:solidFill>
                  <a:srgbClr val="000066"/>
                </a:solidFill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lang="en-US" sz="2000" b="0" i="1" kern="0" dirty="0" err="1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i</a:t>
            </a:r>
            <a:r>
              <a:rPr lang="en-US" sz="2000" b="0" i="1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 </a:t>
            </a:r>
            <a:r>
              <a:rPr lang="en-US" sz="2000" b="0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* (</a:t>
            </a:r>
            <a:r>
              <a:rPr lang="en-US" sz="2000" b="0" i="1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C </a:t>
            </a:r>
            <a:r>
              <a:rPr lang="en-US" sz="2000" b="0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* </a:t>
            </a:r>
            <a:r>
              <a:rPr lang="en-US" sz="2000" b="0" i="1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K</a:t>
            </a:r>
            <a:r>
              <a:rPr lang="en-US" sz="2000" b="0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)</a:t>
            </a:r>
            <a:r>
              <a:rPr lang="en-US" sz="2000" b="0" i="1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 </a:t>
            </a:r>
            <a:r>
              <a:rPr lang="en-US" sz="2000" b="0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+  </a:t>
            </a:r>
            <a:r>
              <a:rPr lang="en-US" sz="2000" b="0" i="1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j</a:t>
            </a:r>
            <a:r>
              <a:rPr lang="en-US" sz="2000" b="0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 * </a:t>
            </a:r>
            <a:r>
              <a:rPr lang="en-US" sz="2000" b="0" i="1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lvl="1" indent="-285750" algn="l" eaLnBrk="1" hangingPunct="1">
              <a:lnSpc>
                <a:spcPct val="100000"/>
              </a:lnSpc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b="0" kern="0" dirty="0" smtClean="0">
                <a:solidFill>
                  <a:srgbClr val="000066"/>
                </a:solidFill>
                <a:latin typeface="Calibri" pitchFamily="-96" charset="0"/>
              </a:rPr>
              <a:t>C = n, K = 4</a:t>
            </a:r>
          </a:p>
          <a:p>
            <a:pPr marL="742950" lvl="1" indent="-285750" algn="l" eaLnBrk="1" hangingPunct="1">
              <a:lnSpc>
                <a:spcPct val="100000"/>
              </a:lnSpc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b="0" kern="0" dirty="0" smtClean="0">
                <a:solidFill>
                  <a:srgbClr val="000066"/>
                </a:solidFill>
                <a:latin typeface="Calibri" pitchFamily="-96" charset="0"/>
                <a:ea typeface="ＭＳ Ｐゴシック" pitchFamily="-96" charset="-128"/>
              </a:rPr>
              <a:t>Must perform integer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7508856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2743200"/>
            <a:ext cx="8716962" cy="78105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Supplementary Slides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743700" cy="573088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/>
              <a:t>IA32/Linux Stack Frame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4495800" cy="5011738"/>
          </a:xfrm>
        </p:spPr>
        <p:txBody>
          <a:bodyPr lIns="90487" tIns="44450" rIns="90487" bIns="44450"/>
          <a:lstStyle/>
          <a:p>
            <a:pPr eaLnBrk="1" hangingPunct="1">
              <a:buFont typeface="Wingdings" charset="2"/>
              <a:buNone/>
              <a:defRPr/>
            </a:pPr>
            <a:r>
              <a:rPr lang="en-US" dirty="0"/>
              <a:t>Caller Stack Frame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 smtClean="0"/>
              <a:t>Push parameters </a:t>
            </a:r>
            <a:r>
              <a:rPr lang="en-US" dirty="0"/>
              <a:t>for function about to call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sz="1800" dirty="0"/>
              <a:t>“Argument build</a:t>
            </a:r>
            <a:r>
              <a:rPr lang="en-US" sz="1800" dirty="0" smtClean="0"/>
              <a:t>”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sz="1800" dirty="0" smtClean="0"/>
              <a:t>Last argument pushed first, … first argument is pushed last – see p.220 of textbook</a:t>
            </a:r>
            <a:endParaRPr lang="en-US" sz="1800" dirty="0"/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 smtClean="0"/>
              <a:t>Push return </a:t>
            </a:r>
            <a:r>
              <a:rPr lang="en-US" dirty="0"/>
              <a:t>address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sz="1800" dirty="0"/>
              <a:t>Pushed by </a:t>
            </a:r>
            <a:r>
              <a:rPr lang="en-US" sz="1800" dirty="0">
                <a:latin typeface="Courier New" charset="0"/>
              </a:rPr>
              <a:t>call</a:t>
            </a:r>
            <a:r>
              <a:rPr lang="en-US" sz="1800" dirty="0"/>
              <a:t> instruction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dirty="0" smtClean="0"/>
              <a:t>Current </a:t>
            </a:r>
            <a:r>
              <a:rPr lang="en-US" dirty="0" err="1" smtClean="0"/>
              <a:t>Callee</a:t>
            </a:r>
            <a:r>
              <a:rPr lang="en-US" dirty="0" smtClean="0"/>
              <a:t> Stack Frame</a:t>
            </a:r>
            <a:endParaRPr lang="en-US" dirty="0"/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 smtClean="0"/>
              <a:t>Push (save) old </a:t>
            </a:r>
            <a:r>
              <a:rPr lang="en-US" dirty="0"/>
              <a:t>frame pointer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Saved register context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 smtClean="0"/>
              <a:t>Allocate space for local </a:t>
            </a:r>
            <a:r>
              <a:rPr lang="en-US" dirty="0"/>
              <a:t>variables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 smtClean="0"/>
              <a:t>More argument building as needed</a:t>
            </a:r>
            <a:endParaRPr lang="en-US" dirty="0"/>
          </a:p>
        </p:txBody>
      </p:sp>
      <p:sp>
        <p:nvSpPr>
          <p:cNvPr id="77827" name="Line 4"/>
          <p:cNvSpPr>
            <a:spLocks noChangeShapeType="1"/>
          </p:cNvSpPr>
          <p:nvPr/>
        </p:nvSpPr>
        <p:spPr bwMode="auto">
          <a:xfrm>
            <a:off x="6096000" y="60198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5078413" y="5616575"/>
            <a:ext cx="16414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 Pointer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%esp</a:t>
            </a:r>
            <a:r>
              <a:rPr lang="en-US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77829" name="Line 7"/>
          <p:cNvSpPr>
            <a:spLocks noChangeShapeType="1"/>
          </p:cNvSpPr>
          <p:nvPr/>
        </p:nvSpPr>
        <p:spPr bwMode="auto">
          <a:xfrm>
            <a:off x="6061075" y="3422650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Rectangle 8"/>
          <p:cNvSpPr>
            <a:spLocks noChangeArrowheads="1"/>
          </p:cNvSpPr>
          <p:nvPr/>
        </p:nvSpPr>
        <p:spPr bwMode="auto">
          <a:xfrm>
            <a:off x="5043488" y="2943225"/>
            <a:ext cx="17176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 Pointer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r>
              <a:rPr lang="en-US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77831" name="Rectangle 9"/>
          <p:cNvSpPr>
            <a:spLocks noChangeArrowheads="1"/>
          </p:cNvSpPr>
          <p:nvPr/>
        </p:nvSpPr>
        <p:spPr bwMode="auto">
          <a:xfrm>
            <a:off x="7037388" y="2959100"/>
            <a:ext cx="1358900" cy="304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Return Addr</a:t>
            </a:r>
          </a:p>
        </p:txBody>
      </p:sp>
      <p:sp>
        <p:nvSpPr>
          <p:cNvPr id="77832" name="Rectangle 10"/>
          <p:cNvSpPr>
            <a:spLocks noChangeArrowheads="1"/>
          </p:cNvSpPr>
          <p:nvPr/>
        </p:nvSpPr>
        <p:spPr bwMode="auto">
          <a:xfrm>
            <a:off x="7037388" y="3568700"/>
            <a:ext cx="1371600" cy="18161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Saved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Registers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+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Local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Variables</a:t>
            </a:r>
          </a:p>
        </p:txBody>
      </p:sp>
      <p:sp>
        <p:nvSpPr>
          <p:cNvPr id="77833" name="Rectangle 11"/>
          <p:cNvSpPr>
            <a:spLocks noChangeArrowheads="1"/>
          </p:cNvSpPr>
          <p:nvPr/>
        </p:nvSpPr>
        <p:spPr bwMode="auto">
          <a:xfrm>
            <a:off x="7037388" y="5410200"/>
            <a:ext cx="1371600" cy="736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Argument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Build</a:t>
            </a:r>
          </a:p>
        </p:txBody>
      </p:sp>
      <p:sp>
        <p:nvSpPr>
          <p:cNvPr id="77834" name="Rectangle 12"/>
          <p:cNvSpPr>
            <a:spLocks noChangeArrowheads="1"/>
          </p:cNvSpPr>
          <p:nvPr/>
        </p:nvSpPr>
        <p:spPr bwMode="auto">
          <a:xfrm>
            <a:off x="7037388" y="1143000"/>
            <a:ext cx="1371600" cy="13716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77835" name="Rectangle 13"/>
          <p:cNvSpPr>
            <a:spLocks noChangeArrowheads="1"/>
          </p:cNvSpPr>
          <p:nvPr/>
        </p:nvSpPr>
        <p:spPr bwMode="auto">
          <a:xfrm>
            <a:off x="7024688" y="3263900"/>
            <a:ext cx="13843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%ebp</a:t>
            </a:r>
          </a:p>
        </p:txBody>
      </p:sp>
      <p:sp>
        <p:nvSpPr>
          <p:cNvPr id="77836" name="Rectangle 14"/>
          <p:cNvSpPr>
            <a:spLocks noChangeArrowheads="1"/>
          </p:cNvSpPr>
          <p:nvPr/>
        </p:nvSpPr>
        <p:spPr bwMode="auto">
          <a:xfrm>
            <a:off x="7037388" y="2362200"/>
            <a:ext cx="1358900" cy="6096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Arguments</a:t>
            </a:r>
          </a:p>
        </p:txBody>
      </p:sp>
      <p:sp>
        <p:nvSpPr>
          <p:cNvPr id="77837" name="Rectangle 15"/>
          <p:cNvSpPr>
            <a:spLocks noChangeArrowheads="1"/>
          </p:cNvSpPr>
          <p:nvPr/>
        </p:nvSpPr>
        <p:spPr bwMode="auto">
          <a:xfrm>
            <a:off x="5715000" y="18288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Caller</a:t>
            </a:r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</a:t>
            </a:r>
          </a:p>
        </p:txBody>
      </p:sp>
      <p:sp>
        <p:nvSpPr>
          <p:cNvPr id="77838" name="AutoShape 16"/>
          <p:cNvSpPr>
            <a:spLocks/>
          </p:cNvSpPr>
          <p:nvPr/>
        </p:nvSpPr>
        <p:spPr bwMode="auto">
          <a:xfrm>
            <a:off x="6705600" y="11430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7839" name="AutoShape 16"/>
          <p:cNvSpPr>
            <a:spLocks/>
          </p:cNvSpPr>
          <p:nvPr/>
        </p:nvSpPr>
        <p:spPr bwMode="auto">
          <a:xfrm>
            <a:off x="6629400" y="3276600"/>
            <a:ext cx="304800" cy="2819400"/>
          </a:xfrm>
          <a:prstGeom prst="leftBrace">
            <a:avLst>
              <a:gd name="adj1" fmla="val 7498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7840" name="Rectangle 15"/>
          <p:cNvSpPr>
            <a:spLocks noChangeArrowheads="1"/>
          </p:cNvSpPr>
          <p:nvPr/>
        </p:nvSpPr>
        <p:spPr bwMode="auto">
          <a:xfrm>
            <a:off x="5553075" y="4387850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Current</a:t>
            </a:r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Callee</a:t>
            </a:r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3440149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bldLvl="2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883275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Revisiting </a:t>
            </a:r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swap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4" name="Rectangle 3"/>
          <p:cNvSpPr>
            <a:spLocks noChangeArrowheads="1"/>
          </p:cNvSpPr>
          <p:nvPr/>
        </p:nvSpPr>
        <p:spPr bwMode="auto">
          <a:xfrm>
            <a:off x="304800" y="4114800"/>
            <a:ext cx="3962400" cy="2024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void swap(int *xp, int *yp)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t0 = *xp;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t1 = *yp;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*xp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*yp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79875" name="Rectangle 4"/>
          <p:cNvSpPr>
            <a:spLocks noChangeArrowheads="1"/>
          </p:cNvSpPr>
          <p:nvPr/>
        </p:nvSpPr>
        <p:spPr bwMode="auto">
          <a:xfrm>
            <a:off x="304800" y="1371600"/>
            <a:ext cx="3962400" cy="2024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zip1 = 15213;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zip2 = 91125;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void foo()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swap(&amp;zip1, &amp;zip2);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648200" y="969963"/>
            <a:ext cx="4267200" cy="2214562"/>
            <a:chOff x="4648200" y="969963"/>
            <a:chExt cx="4267200" cy="2214562"/>
          </a:xfrm>
        </p:grpSpPr>
        <p:grpSp>
          <p:nvGrpSpPr>
            <p:cNvPr id="79888" name="Group 1"/>
            <p:cNvGrpSpPr>
              <a:grpSpLocks/>
            </p:cNvGrpSpPr>
            <p:nvPr/>
          </p:nvGrpSpPr>
          <p:grpSpPr bwMode="auto">
            <a:xfrm>
              <a:off x="4648200" y="969963"/>
              <a:ext cx="4267200" cy="2214562"/>
              <a:chOff x="4648200" y="969963"/>
              <a:chExt cx="4267200" cy="2214562"/>
            </a:xfrm>
          </p:grpSpPr>
          <p:sp>
            <p:nvSpPr>
              <p:cNvPr id="79890" name="Rectangle 5"/>
              <p:cNvSpPr>
                <a:spLocks noChangeArrowheads="1"/>
              </p:cNvSpPr>
              <p:nvPr/>
            </p:nvSpPr>
            <p:spPr bwMode="auto">
              <a:xfrm>
                <a:off x="4648200" y="1447800"/>
                <a:ext cx="4267200" cy="1736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>
                <a:spAutoFit/>
              </a:bodyPr>
              <a:lstStyle/>
              <a:p>
                <a:pPr algn="l">
                  <a:lnSpc>
                    <a:spcPct val="100000"/>
                  </a:lnSpc>
                  <a:tabLst>
                    <a:tab pos="457200" algn="l"/>
                    <a:tab pos="1485900" algn="l"/>
                    <a:tab pos="2349500" algn="l"/>
                  </a:tabLst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foo:</a:t>
                </a:r>
              </a:p>
              <a:p>
                <a:pPr algn="l">
                  <a:lnSpc>
                    <a:spcPct val="100000"/>
                  </a:lnSpc>
                  <a:tabLst>
                    <a:tab pos="457200" algn="l"/>
                    <a:tab pos="1485900" algn="l"/>
                    <a:tab pos="2349500" algn="l"/>
                  </a:tabLst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	• • •</a:t>
                </a:r>
              </a:p>
              <a:p>
                <a:pPr algn="l">
                  <a:lnSpc>
                    <a:spcPct val="100000"/>
                  </a:lnSpc>
                  <a:tabLst>
                    <a:tab pos="457200" algn="l"/>
                    <a:tab pos="1485900" algn="l"/>
                    <a:tab pos="2349500" algn="l"/>
                  </a:tabLst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	pushl &amp;zip2	# Global Var</a:t>
                </a:r>
              </a:p>
              <a:p>
                <a:pPr algn="l">
                  <a:lnSpc>
                    <a:spcPct val="100000"/>
                  </a:lnSpc>
                  <a:tabLst>
                    <a:tab pos="457200" algn="l"/>
                    <a:tab pos="1485900" algn="l"/>
                    <a:tab pos="2349500" algn="l"/>
                  </a:tabLst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	pushl &amp;zip1	# Global Var</a:t>
                </a:r>
              </a:p>
              <a:p>
                <a:pPr algn="l">
                  <a:lnSpc>
                    <a:spcPct val="100000"/>
                  </a:lnSpc>
                  <a:tabLst>
                    <a:tab pos="457200" algn="l"/>
                    <a:tab pos="1485900" algn="l"/>
                    <a:tab pos="2349500" algn="l"/>
                  </a:tabLst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	call swap</a:t>
                </a:r>
              </a:p>
              <a:p>
                <a:pPr algn="l">
                  <a:lnSpc>
                    <a:spcPct val="100000"/>
                  </a:lnSpc>
                  <a:tabLst>
                    <a:tab pos="457200" algn="l"/>
                    <a:tab pos="1485900" algn="l"/>
                    <a:tab pos="2349500" algn="l"/>
                  </a:tabLst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	• • •</a:t>
                </a:r>
              </a:p>
            </p:txBody>
          </p:sp>
          <p:sp>
            <p:nvSpPr>
              <p:cNvPr id="79891" name="Text Box 13"/>
              <p:cNvSpPr txBox="1">
                <a:spLocks noChangeArrowheads="1"/>
              </p:cNvSpPr>
              <p:nvPr/>
            </p:nvSpPr>
            <p:spPr bwMode="auto">
              <a:xfrm>
                <a:off x="4846638" y="969963"/>
                <a:ext cx="3692525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solidFill>
                      <a:srgbClr val="000066"/>
                    </a:solidFill>
                  </a:rPr>
                  <a:t>Calling </a:t>
                </a:r>
                <a:r>
                  <a:rPr lang="en-US" sz="2000">
                    <a:solidFill>
                      <a:srgbClr val="000066"/>
                    </a:solidFill>
                    <a:latin typeface="Courier New" charset="0"/>
                  </a:rPr>
                  <a:t>swap</a:t>
                </a:r>
                <a:r>
                  <a:rPr lang="en-US" sz="2000">
                    <a:solidFill>
                      <a:srgbClr val="000066"/>
                    </a:solidFill>
                  </a:rPr>
                  <a:t> from </a:t>
                </a:r>
                <a:r>
                  <a:rPr lang="en-US" sz="2000">
                    <a:solidFill>
                      <a:srgbClr val="000066"/>
                    </a:solidFill>
                    <a:latin typeface="Courier New" charset="0"/>
                  </a:rPr>
                  <a:t>call_swap</a:t>
                </a:r>
              </a:p>
            </p:txBody>
          </p:sp>
        </p:grpSp>
        <p:cxnSp>
          <p:nvCxnSpPr>
            <p:cNvPr id="79889" name="Straight Arrow Connector 4"/>
            <p:cNvCxnSpPr>
              <a:cxnSpLocks noChangeShapeType="1"/>
            </p:cNvCxnSpPr>
            <p:nvPr/>
          </p:nvCxnSpPr>
          <p:spPr bwMode="auto">
            <a:xfrm>
              <a:off x="4648200" y="2743200"/>
              <a:ext cx="381000" cy="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019800" y="3124200"/>
            <a:ext cx="3019425" cy="2667000"/>
            <a:chOff x="6019800" y="3124200"/>
            <a:chExt cx="3019425" cy="2667000"/>
          </a:xfrm>
        </p:grpSpPr>
        <p:grpSp>
          <p:nvGrpSpPr>
            <p:cNvPr id="79878" name="Group 2"/>
            <p:cNvGrpSpPr>
              <a:grpSpLocks/>
            </p:cNvGrpSpPr>
            <p:nvPr/>
          </p:nvGrpSpPr>
          <p:grpSpPr bwMode="auto">
            <a:xfrm>
              <a:off x="6019800" y="3200400"/>
              <a:ext cx="3019425" cy="2590800"/>
              <a:chOff x="6019800" y="3200400"/>
              <a:chExt cx="3019425" cy="2590800"/>
            </a:xfrm>
          </p:grpSpPr>
          <p:sp>
            <p:nvSpPr>
              <p:cNvPr id="79881" name="Rectangle 6"/>
              <p:cNvSpPr>
                <a:spLocks noChangeArrowheads="1"/>
              </p:cNvSpPr>
              <p:nvPr/>
            </p:nvSpPr>
            <p:spPr bwMode="auto">
              <a:xfrm>
                <a:off x="6019800" y="4648200"/>
                <a:ext cx="1066800" cy="381000"/>
              </a:xfrm>
              <a:prstGeom prst="rect">
                <a:avLst/>
              </a:prstGeom>
              <a:solidFill>
                <a:srgbClr val="FFCC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&amp;zip2</a:t>
                </a:r>
              </a:p>
            </p:txBody>
          </p:sp>
          <p:sp>
            <p:nvSpPr>
              <p:cNvPr id="79882" name="Rectangle 7"/>
              <p:cNvSpPr>
                <a:spLocks noChangeArrowheads="1"/>
              </p:cNvSpPr>
              <p:nvPr/>
            </p:nvSpPr>
            <p:spPr bwMode="auto">
              <a:xfrm>
                <a:off x="6019800" y="5029200"/>
                <a:ext cx="1066800" cy="381000"/>
              </a:xfrm>
              <a:prstGeom prst="rect">
                <a:avLst/>
              </a:prstGeom>
              <a:solidFill>
                <a:srgbClr val="FFCC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&amp;zip1</a:t>
                </a:r>
              </a:p>
            </p:txBody>
          </p:sp>
          <p:sp>
            <p:nvSpPr>
              <p:cNvPr id="79883" name="Rectangle 8"/>
              <p:cNvSpPr>
                <a:spLocks noChangeArrowheads="1"/>
              </p:cNvSpPr>
              <p:nvPr/>
            </p:nvSpPr>
            <p:spPr bwMode="auto">
              <a:xfrm>
                <a:off x="6019800" y="5410200"/>
                <a:ext cx="1066800" cy="381000"/>
              </a:xfrm>
              <a:prstGeom prst="rect">
                <a:avLst/>
              </a:prstGeom>
              <a:solidFill>
                <a:srgbClr val="FFCC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</a:rPr>
                  <a:t>Rtn adr</a:t>
                </a:r>
              </a:p>
            </p:txBody>
          </p:sp>
          <p:sp>
            <p:nvSpPr>
              <p:cNvPr id="79884" name="Line 9"/>
              <p:cNvSpPr>
                <a:spLocks noChangeShapeType="1"/>
              </p:cNvSpPr>
              <p:nvPr/>
            </p:nvSpPr>
            <p:spPr bwMode="auto">
              <a:xfrm flipH="1">
                <a:off x="7102475" y="5581650"/>
                <a:ext cx="457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5" name="Text Box 10"/>
              <p:cNvSpPr txBox="1">
                <a:spLocks noChangeArrowheads="1"/>
              </p:cNvSpPr>
              <p:nvPr/>
            </p:nvSpPr>
            <p:spPr bwMode="auto">
              <a:xfrm>
                <a:off x="7696200" y="5410200"/>
                <a:ext cx="7302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1800">
                    <a:solidFill>
                      <a:srgbClr val="000066"/>
                    </a:solidFill>
                    <a:latin typeface="Courier New" charset="0"/>
                  </a:rPr>
                  <a:t>%esp</a:t>
                </a:r>
              </a:p>
            </p:txBody>
          </p:sp>
          <p:sp>
            <p:nvSpPr>
              <p:cNvPr id="79886" name="Text Box 11"/>
              <p:cNvSpPr txBox="1">
                <a:spLocks noChangeArrowheads="1"/>
              </p:cNvSpPr>
              <p:nvPr/>
            </p:nvSpPr>
            <p:spPr bwMode="auto">
              <a:xfrm>
                <a:off x="7467600" y="3505200"/>
                <a:ext cx="1571625" cy="822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</a:rPr>
                  <a:t>Resulting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</a:rPr>
                  <a:t>Stack</a:t>
                </a:r>
              </a:p>
            </p:txBody>
          </p:sp>
          <p:sp>
            <p:nvSpPr>
              <p:cNvPr id="79887" name="Rectangle 12"/>
              <p:cNvSpPr>
                <a:spLocks noChangeArrowheads="1"/>
              </p:cNvSpPr>
              <p:nvPr/>
            </p:nvSpPr>
            <p:spPr bwMode="auto">
              <a:xfrm>
                <a:off x="6019800" y="3200400"/>
                <a:ext cx="1066800" cy="1447800"/>
              </a:xfrm>
              <a:prstGeom prst="rect">
                <a:avLst/>
              </a:prstGeom>
              <a:solidFill>
                <a:srgbClr val="FFCC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</a:rPr>
                  <a:t>•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</a:rPr>
                  <a:t>•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</a:rPr>
                  <a:t>•</a:t>
                </a:r>
                <a:endParaRPr lang="en-US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sp>
          <p:nvSpPr>
            <p:cNvPr id="79879" name="Line 19"/>
            <p:cNvSpPr>
              <a:spLocks noChangeShapeType="1"/>
            </p:cNvSpPr>
            <p:nvPr/>
          </p:nvSpPr>
          <p:spPr bwMode="auto">
            <a:xfrm flipH="1">
              <a:off x="7134225" y="329565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0" name="Text Box 20"/>
            <p:cNvSpPr txBox="1">
              <a:spLocks noChangeArrowheads="1"/>
            </p:cNvSpPr>
            <p:nvPr/>
          </p:nvSpPr>
          <p:spPr bwMode="auto">
            <a:xfrm>
              <a:off x="7727950" y="3124200"/>
              <a:ext cx="730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%ebp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31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883275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Revisiting </a:t>
            </a:r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swap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898" name="Rectangle 3"/>
          <p:cNvSpPr>
            <a:spLocks noChangeArrowheads="1"/>
          </p:cNvSpPr>
          <p:nvPr/>
        </p:nvSpPr>
        <p:spPr bwMode="auto">
          <a:xfrm>
            <a:off x="304800" y="2057400"/>
            <a:ext cx="3962400" cy="2024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void swap(int *xp, int *yp)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t0 = *xp;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t1 = *yp;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*xp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*yp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80899" name="Rectangle 4"/>
          <p:cNvSpPr>
            <a:spLocks noChangeArrowheads="1"/>
          </p:cNvSpPr>
          <p:nvPr/>
        </p:nvSpPr>
        <p:spPr bwMode="auto">
          <a:xfrm>
            <a:off x="4648200" y="1066800"/>
            <a:ext cx="33528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>
                <a:solidFill>
                  <a:srgbClr val="FF1A1A"/>
                </a:solidFill>
                <a:latin typeface="Courier New" charset="0"/>
              </a:rPr>
              <a:t>pushl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FF1A1A"/>
                </a:solidFill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FF1A1A"/>
                </a:solidFill>
                <a:latin typeface="Courier New" charset="0"/>
              </a:rPr>
              <a:t>	pushl 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12(%ebp),%ecx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8(%ebp),%edx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(%ecx),%eax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(%edx),%ebx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%eax,(%edx)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%ebx,(%ecx)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>
                <a:solidFill>
                  <a:srgbClr val="00A600"/>
                </a:solidFill>
                <a:latin typeface="Courier New" charset="0"/>
              </a:rPr>
              <a:t>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ret</a:t>
            </a:r>
          </a:p>
        </p:txBody>
      </p:sp>
      <p:sp>
        <p:nvSpPr>
          <p:cNvPr id="80900" name="AutoShape 5"/>
          <p:cNvSpPr>
            <a:spLocks/>
          </p:cNvSpPr>
          <p:nvPr/>
        </p:nvSpPr>
        <p:spPr bwMode="auto">
          <a:xfrm>
            <a:off x="7696200" y="2514600"/>
            <a:ext cx="228600" cy="16002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0901" name="Text Box 6"/>
          <p:cNvSpPr txBox="1">
            <a:spLocks noChangeArrowheads="1"/>
          </p:cNvSpPr>
          <p:nvPr/>
        </p:nvSpPr>
        <p:spPr bwMode="auto">
          <a:xfrm>
            <a:off x="8001000" y="312420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Body</a:t>
            </a:r>
          </a:p>
        </p:txBody>
      </p:sp>
      <p:sp>
        <p:nvSpPr>
          <p:cNvPr id="80902" name="AutoShape 7"/>
          <p:cNvSpPr>
            <a:spLocks/>
          </p:cNvSpPr>
          <p:nvPr/>
        </p:nvSpPr>
        <p:spPr bwMode="auto">
          <a:xfrm>
            <a:off x="7696200" y="1447800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0903" name="Text Box 8"/>
          <p:cNvSpPr txBox="1">
            <a:spLocks noChangeArrowheads="1"/>
          </p:cNvSpPr>
          <p:nvPr/>
        </p:nvSpPr>
        <p:spPr bwMode="auto">
          <a:xfrm>
            <a:off x="8001000" y="1524000"/>
            <a:ext cx="53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Up</a:t>
            </a:r>
          </a:p>
        </p:txBody>
      </p:sp>
      <p:sp>
        <p:nvSpPr>
          <p:cNvPr id="80904" name="AutoShape 9"/>
          <p:cNvSpPr>
            <a:spLocks/>
          </p:cNvSpPr>
          <p:nvPr/>
        </p:nvSpPr>
        <p:spPr bwMode="auto">
          <a:xfrm>
            <a:off x="7696200" y="4419600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0905" name="Text Box 10"/>
          <p:cNvSpPr txBox="1">
            <a:spLocks noChangeArrowheads="1"/>
          </p:cNvSpPr>
          <p:nvPr/>
        </p:nvSpPr>
        <p:spPr bwMode="auto">
          <a:xfrm>
            <a:off x="8001000" y="4724400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180856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5438775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Courier New" charset="0"/>
              </a:rPr>
              <a:t>swap</a:t>
            </a:r>
            <a:r>
              <a:rPr lang="en-US"/>
              <a:t> Setup #1</a:t>
            </a:r>
          </a:p>
        </p:txBody>
      </p:sp>
      <p:sp>
        <p:nvSpPr>
          <p:cNvPr id="81922" name="Rectangle 3"/>
          <p:cNvSpPr>
            <a:spLocks noChangeArrowheads="1"/>
          </p:cNvSpPr>
          <p:nvPr/>
        </p:nvSpPr>
        <p:spPr bwMode="auto">
          <a:xfrm>
            <a:off x="1524000" y="5105400"/>
            <a:ext cx="5029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FF1A1A"/>
                </a:solidFill>
                <a:latin typeface="Courier New" charset="0"/>
              </a:rPr>
              <a:t>pushl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FF1A1A"/>
                </a:solidFill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FF1A1A"/>
                </a:solidFill>
                <a:latin typeface="Courier New" charset="0"/>
              </a:rPr>
              <a:t>	pushl %ebx</a:t>
            </a:r>
          </a:p>
        </p:txBody>
      </p:sp>
      <p:sp>
        <p:nvSpPr>
          <p:cNvPr id="81923" name="Text Box 10"/>
          <p:cNvSpPr txBox="1">
            <a:spLocks noChangeArrowheads="1"/>
          </p:cNvSpPr>
          <p:nvPr/>
        </p:nvSpPr>
        <p:spPr bwMode="auto">
          <a:xfrm>
            <a:off x="6019800" y="863600"/>
            <a:ext cx="2041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Resulting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1924" name="Rectangle 12"/>
          <p:cNvSpPr>
            <a:spLocks noChangeArrowheads="1"/>
          </p:cNvSpPr>
          <p:nvPr/>
        </p:nvSpPr>
        <p:spPr bwMode="auto">
          <a:xfrm>
            <a:off x="9144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&amp;zip2</a:t>
            </a:r>
          </a:p>
        </p:txBody>
      </p:sp>
      <p:sp>
        <p:nvSpPr>
          <p:cNvPr id="81925" name="Rectangle 13"/>
          <p:cNvSpPr>
            <a:spLocks noChangeArrowheads="1"/>
          </p:cNvSpPr>
          <p:nvPr/>
        </p:nvSpPr>
        <p:spPr bwMode="auto">
          <a:xfrm>
            <a:off x="914400" y="3657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&amp;zip1</a:t>
            </a:r>
          </a:p>
        </p:txBody>
      </p:sp>
      <p:sp>
        <p:nvSpPr>
          <p:cNvPr id="81926" name="Rectangle 14"/>
          <p:cNvSpPr>
            <a:spLocks noChangeArrowheads="1"/>
          </p:cNvSpPr>
          <p:nvPr/>
        </p:nvSpPr>
        <p:spPr bwMode="auto">
          <a:xfrm>
            <a:off x="914400" y="4038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1927" name="Line 15"/>
          <p:cNvSpPr>
            <a:spLocks noChangeShapeType="1"/>
          </p:cNvSpPr>
          <p:nvPr/>
        </p:nvSpPr>
        <p:spPr bwMode="auto">
          <a:xfrm flipH="1">
            <a:off x="1997075" y="4210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Text Box 16"/>
          <p:cNvSpPr txBox="1">
            <a:spLocks noChangeArrowheads="1"/>
          </p:cNvSpPr>
          <p:nvPr/>
        </p:nvSpPr>
        <p:spPr bwMode="auto">
          <a:xfrm>
            <a:off x="2590800" y="4038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1929" name="Text Box 17"/>
          <p:cNvSpPr txBox="1">
            <a:spLocks noChangeArrowheads="1"/>
          </p:cNvSpPr>
          <p:nvPr/>
        </p:nvSpPr>
        <p:spPr bwMode="auto">
          <a:xfrm>
            <a:off x="685800" y="990600"/>
            <a:ext cx="1419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Entering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1930" name="Rectangle 18"/>
          <p:cNvSpPr>
            <a:spLocks noChangeArrowheads="1"/>
          </p:cNvSpPr>
          <p:nvPr/>
        </p:nvSpPr>
        <p:spPr bwMode="auto">
          <a:xfrm>
            <a:off x="914400" y="1828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1931" name="Line 19"/>
          <p:cNvSpPr>
            <a:spLocks noChangeShapeType="1"/>
          </p:cNvSpPr>
          <p:nvPr/>
        </p:nvSpPr>
        <p:spPr bwMode="auto">
          <a:xfrm flipH="1">
            <a:off x="1981200" y="1981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Text Box 20"/>
          <p:cNvSpPr txBox="1">
            <a:spLocks noChangeArrowheads="1"/>
          </p:cNvSpPr>
          <p:nvPr/>
        </p:nvSpPr>
        <p:spPr bwMode="auto">
          <a:xfrm>
            <a:off x="2574925" y="18097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19800" y="1822450"/>
            <a:ext cx="2378075" cy="2989263"/>
            <a:chOff x="3792" y="1148"/>
            <a:chExt cx="1498" cy="1883"/>
          </a:xfrm>
        </p:grpSpPr>
        <p:sp>
          <p:nvSpPr>
            <p:cNvPr id="81934" name="Rectangle 4"/>
            <p:cNvSpPr>
              <a:spLocks noChangeArrowheads="1"/>
            </p:cNvSpPr>
            <p:nvPr/>
          </p:nvSpPr>
          <p:spPr bwMode="auto">
            <a:xfrm>
              <a:off x="3792" y="206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yp</a:t>
              </a:r>
            </a:p>
          </p:txBody>
        </p:sp>
        <p:sp>
          <p:nvSpPr>
            <p:cNvPr id="81935" name="Rectangle 5"/>
            <p:cNvSpPr>
              <a:spLocks noChangeArrowheads="1"/>
            </p:cNvSpPr>
            <p:nvPr/>
          </p:nvSpPr>
          <p:spPr bwMode="auto">
            <a:xfrm>
              <a:off x="3792" y="230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xp</a:t>
              </a:r>
            </a:p>
          </p:txBody>
        </p:sp>
        <p:sp>
          <p:nvSpPr>
            <p:cNvPr id="81936" name="Rectangle 6"/>
            <p:cNvSpPr>
              <a:spLocks noChangeArrowheads="1"/>
            </p:cNvSpPr>
            <p:nvPr/>
          </p:nvSpPr>
          <p:spPr bwMode="auto">
            <a:xfrm>
              <a:off x="3792" y="254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Rtn adr</a:t>
              </a:r>
            </a:p>
          </p:txBody>
        </p:sp>
        <p:sp>
          <p:nvSpPr>
            <p:cNvPr id="81937" name="Rectangle 7"/>
            <p:cNvSpPr>
              <a:spLocks noChangeArrowheads="1"/>
            </p:cNvSpPr>
            <p:nvPr/>
          </p:nvSpPr>
          <p:spPr bwMode="auto">
            <a:xfrm>
              <a:off x="3792" y="2784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Old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%ebp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81938" name="Line 8"/>
            <p:cNvSpPr>
              <a:spLocks noChangeShapeType="1"/>
            </p:cNvSpPr>
            <p:nvPr/>
          </p:nvSpPr>
          <p:spPr bwMode="auto">
            <a:xfrm flipH="1">
              <a:off x="4456" y="12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9" name="Text Box 9"/>
            <p:cNvSpPr txBox="1">
              <a:spLocks noChangeArrowheads="1"/>
            </p:cNvSpPr>
            <p:nvPr/>
          </p:nvSpPr>
          <p:spPr bwMode="auto">
            <a:xfrm>
              <a:off x="4830" y="1148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%ebp</a:t>
              </a:r>
            </a:p>
          </p:txBody>
        </p:sp>
        <p:sp>
          <p:nvSpPr>
            <p:cNvPr id="81940" name="Rectangle 11"/>
            <p:cNvSpPr>
              <a:spLocks noChangeArrowheads="1"/>
            </p:cNvSpPr>
            <p:nvPr/>
          </p:nvSpPr>
          <p:spPr bwMode="auto">
            <a:xfrm>
              <a:off x="3792" y="1152"/>
              <a:ext cx="672" cy="912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•</a:t>
              </a:r>
              <a:endParaRPr lang="en-US">
                <a:solidFill>
                  <a:srgbClr val="000066"/>
                </a:solidFill>
                <a:latin typeface="Courier New" charset="0"/>
              </a:endParaRPr>
            </a:p>
          </p:txBody>
        </p:sp>
        <p:sp>
          <p:nvSpPr>
            <p:cNvPr id="81941" name="Freeform 21"/>
            <p:cNvSpPr>
              <a:spLocks/>
            </p:cNvSpPr>
            <p:nvPr/>
          </p:nvSpPr>
          <p:spPr bwMode="auto">
            <a:xfrm>
              <a:off x="4368" y="1248"/>
              <a:ext cx="632" cy="1584"/>
            </a:xfrm>
            <a:custGeom>
              <a:avLst/>
              <a:gdLst>
                <a:gd name="T0" fmla="*/ 0 w 632"/>
                <a:gd name="T1" fmla="*/ 1584 h 1584"/>
                <a:gd name="T2" fmla="*/ 288 w 632"/>
                <a:gd name="T3" fmla="*/ 1536 h 1584"/>
                <a:gd name="T4" fmla="*/ 528 w 632"/>
                <a:gd name="T5" fmla="*/ 1296 h 1584"/>
                <a:gd name="T6" fmla="*/ 624 w 632"/>
                <a:gd name="T7" fmla="*/ 864 h 1584"/>
                <a:gd name="T8" fmla="*/ 576 w 632"/>
                <a:gd name="T9" fmla="*/ 432 h 1584"/>
                <a:gd name="T10" fmla="*/ 336 w 632"/>
                <a:gd name="T11" fmla="*/ 96 h 1584"/>
                <a:gd name="T12" fmla="*/ 96 w 632"/>
                <a:gd name="T13" fmla="*/ 0 h 1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2"/>
                <a:gd name="T22" fmla="*/ 0 h 1584"/>
                <a:gd name="T23" fmla="*/ 632 w 632"/>
                <a:gd name="T24" fmla="*/ 1584 h 15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2" h="1584">
                  <a:moveTo>
                    <a:pt x="0" y="1584"/>
                  </a:moveTo>
                  <a:cubicBezTo>
                    <a:pt x="100" y="1584"/>
                    <a:pt x="200" y="1584"/>
                    <a:pt x="288" y="1536"/>
                  </a:cubicBezTo>
                  <a:cubicBezTo>
                    <a:pt x="376" y="1488"/>
                    <a:pt x="472" y="1408"/>
                    <a:pt x="528" y="1296"/>
                  </a:cubicBezTo>
                  <a:cubicBezTo>
                    <a:pt x="584" y="1184"/>
                    <a:pt x="616" y="1008"/>
                    <a:pt x="624" y="864"/>
                  </a:cubicBezTo>
                  <a:cubicBezTo>
                    <a:pt x="632" y="720"/>
                    <a:pt x="624" y="560"/>
                    <a:pt x="576" y="432"/>
                  </a:cubicBezTo>
                  <a:cubicBezTo>
                    <a:pt x="528" y="304"/>
                    <a:pt x="416" y="168"/>
                    <a:pt x="336" y="96"/>
                  </a:cubicBezTo>
                  <a:cubicBezTo>
                    <a:pt x="256" y="24"/>
                    <a:pt x="136" y="16"/>
                    <a:pt x="9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2" name="Line 22"/>
            <p:cNvSpPr>
              <a:spLocks noChangeShapeType="1"/>
            </p:cNvSpPr>
            <p:nvPr/>
          </p:nvSpPr>
          <p:spPr bwMode="auto">
            <a:xfrm flipH="1">
              <a:off x="4450" y="29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3" name="Text Box 23"/>
            <p:cNvSpPr txBox="1">
              <a:spLocks noChangeArrowheads="1"/>
            </p:cNvSpPr>
            <p:nvPr/>
          </p:nvSpPr>
          <p:spPr bwMode="auto">
            <a:xfrm>
              <a:off x="4824" y="280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080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5438775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Courier New" charset="0"/>
              </a:rPr>
              <a:t>swap</a:t>
            </a:r>
            <a:r>
              <a:rPr lang="en-US"/>
              <a:t> Setup #2</a:t>
            </a:r>
          </a:p>
        </p:txBody>
      </p:sp>
      <p:sp>
        <p:nvSpPr>
          <p:cNvPr id="82946" name="Rectangle 3"/>
          <p:cNvSpPr>
            <a:spLocks noChangeArrowheads="1"/>
          </p:cNvSpPr>
          <p:nvPr/>
        </p:nvSpPr>
        <p:spPr bwMode="auto">
          <a:xfrm>
            <a:off x="1524000" y="5105400"/>
            <a:ext cx="5029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>
                <a:solidFill>
                  <a:srgbClr val="FF1A1A"/>
                </a:solidFill>
                <a:latin typeface="Courier New" charset="0"/>
              </a:rPr>
              <a:t>pushl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FF1A1A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FF1A1A"/>
                </a:solidFill>
                <a:latin typeface="Courier New" charset="0"/>
              </a:rPr>
              <a:t>movl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FF1A1A"/>
                </a:solidFill>
                <a:latin typeface="Courier New" charset="0"/>
              </a:rPr>
              <a:t>	pushl %ebx</a:t>
            </a:r>
          </a:p>
        </p:txBody>
      </p:sp>
      <p:sp>
        <p:nvSpPr>
          <p:cNvPr id="82947" name="Rectangle 4"/>
          <p:cNvSpPr>
            <a:spLocks noChangeArrowheads="1"/>
          </p:cNvSpPr>
          <p:nvPr/>
        </p:nvSpPr>
        <p:spPr bwMode="auto">
          <a:xfrm>
            <a:off x="60198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yp</a:t>
            </a:r>
          </a:p>
        </p:txBody>
      </p:sp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6019800" y="3657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xp</a:t>
            </a:r>
          </a:p>
        </p:txBody>
      </p:sp>
      <p:sp>
        <p:nvSpPr>
          <p:cNvPr id="82949" name="Rectangle 6"/>
          <p:cNvSpPr>
            <a:spLocks noChangeArrowheads="1"/>
          </p:cNvSpPr>
          <p:nvPr/>
        </p:nvSpPr>
        <p:spPr bwMode="auto">
          <a:xfrm>
            <a:off x="6019800" y="4038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2950" name="Rectangle 7"/>
          <p:cNvSpPr>
            <a:spLocks noChangeArrowheads="1"/>
          </p:cNvSpPr>
          <p:nvPr/>
        </p:nvSpPr>
        <p:spPr bwMode="auto">
          <a:xfrm>
            <a:off x="6019800" y="4419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82951" name="Line 8"/>
          <p:cNvSpPr>
            <a:spLocks noChangeShapeType="1"/>
          </p:cNvSpPr>
          <p:nvPr/>
        </p:nvSpPr>
        <p:spPr bwMode="auto">
          <a:xfrm flipH="1">
            <a:off x="7086600" y="4572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Text Box 9"/>
          <p:cNvSpPr txBox="1">
            <a:spLocks noChangeArrowheads="1"/>
          </p:cNvSpPr>
          <p:nvPr/>
        </p:nvSpPr>
        <p:spPr bwMode="auto">
          <a:xfrm>
            <a:off x="7680325" y="4400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2953" name="Text Box 10"/>
          <p:cNvSpPr txBox="1">
            <a:spLocks noChangeArrowheads="1"/>
          </p:cNvSpPr>
          <p:nvPr/>
        </p:nvSpPr>
        <p:spPr bwMode="auto">
          <a:xfrm>
            <a:off x="6019800" y="838200"/>
            <a:ext cx="1571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Resulting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2954" name="Rectangle 11"/>
          <p:cNvSpPr>
            <a:spLocks noChangeArrowheads="1"/>
          </p:cNvSpPr>
          <p:nvPr/>
        </p:nvSpPr>
        <p:spPr bwMode="auto">
          <a:xfrm>
            <a:off x="6019800" y="1828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2955" name="Rectangle 12"/>
          <p:cNvSpPr>
            <a:spLocks noChangeArrowheads="1"/>
          </p:cNvSpPr>
          <p:nvPr/>
        </p:nvSpPr>
        <p:spPr bwMode="auto">
          <a:xfrm>
            <a:off x="9144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&amp;zip2</a:t>
            </a:r>
          </a:p>
        </p:txBody>
      </p:sp>
      <p:sp>
        <p:nvSpPr>
          <p:cNvPr id="82956" name="Rectangle 13"/>
          <p:cNvSpPr>
            <a:spLocks noChangeArrowheads="1"/>
          </p:cNvSpPr>
          <p:nvPr/>
        </p:nvSpPr>
        <p:spPr bwMode="auto">
          <a:xfrm>
            <a:off x="914400" y="3657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&amp;zip1</a:t>
            </a:r>
          </a:p>
        </p:txBody>
      </p:sp>
      <p:sp>
        <p:nvSpPr>
          <p:cNvPr id="82957" name="Rectangle 14"/>
          <p:cNvSpPr>
            <a:spLocks noChangeArrowheads="1"/>
          </p:cNvSpPr>
          <p:nvPr/>
        </p:nvSpPr>
        <p:spPr bwMode="auto">
          <a:xfrm>
            <a:off x="914400" y="4038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2958" name="Line 15"/>
          <p:cNvSpPr>
            <a:spLocks noChangeShapeType="1"/>
          </p:cNvSpPr>
          <p:nvPr/>
        </p:nvSpPr>
        <p:spPr bwMode="auto">
          <a:xfrm flipH="1">
            <a:off x="1997075" y="4210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Text Box 16"/>
          <p:cNvSpPr txBox="1">
            <a:spLocks noChangeArrowheads="1"/>
          </p:cNvSpPr>
          <p:nvPr/>
        </p:nvSpPr>
        <p:spPr bwMode="auto">
          <a:xfrm>
            <a:off x="2590800" y="4038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2960" name="Text Box 17"/>
          <p:cNvSpPr txBox="1">
            <a:spLocks noChangeArrowheads="1"/>
          </p:cNvSpPr>
          <p:nvPr/>
        </p:nvSpPr>
        <p:spPr bwMode="auto">
          <a:xfrm>
            <a:off x="685800" y="990600"/>
            <a:ext cx="1419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Entering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2961" name="Rectangle 18"/>
          <p:cNvSpPr>
            <a:spLocks noChangeArrowheads="1"/>
          </p:cNvSpPr>
          <p:nvPr/>
        </p:nvSpPr>
        <p:spPr bwMode="auto">
          <a:xfrm>
            <a:off x="914400" y="1828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2962" name="Line 19"/>
          <p:cNvSpPr>
            <a:spLocks noChangeShapeType="1"/>
          </p:cNvSpPr>
          <p:nvPr/>
        </p:nvSpPr>
        <p:spPr bwMode="auto">
          <a:xfrm flipH="1">
            <a:off x="1981200" y="1981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Text Box 20"/>
          <p:cNvSpPr txBox="1">
            <a:spLocks noChangeArrowheads="1"/>
          </p:cNvSpPr>
          <p:nvPr/>
        </p:nvSpPr>
        <p:spPr bwMode="auto">
          <a:xfrm>
            <a:off x="2574925" y="18097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2964" name="Line 21"/>
          <p:cNvSpPr>
            <a:spLocks noChangeShapeType="1"/>
          </p:cNvSpPr>
          <p:nvPr/>
        </p:nvSpPr>
        <p:spPr bwMode="auto">
          <a:xfrm flipH="1" flipV="1">
            <a:off x="7089775" y="4692650"/>
            <a:ext cx="4699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2"/>
          <p:cNvSpPr txBox="1">
            <a:spLocks noChangeArrowheads="1"/>
          </p:cNvSpPr>
          <p:nvPr/>
        </p:nvSpPr>
        <p:spPr bwMode="auto">
          <a:xfrm>
            <a:off x="7696200" y="4800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2966" name="Freeform 23"/>
          <p:cNvSpPr>
            <a:spLocks/>
          </p:cNvSpPr>
          <p:nvPr/>
        </p:nvSpPr>
        <p:spPr bwMode="auto">
          <a:xfrm>
            <a:off x="6934200" y="1981200"/>
            <a:ext cx="1003300" cy="2514600"/>
          </a:xfrm>
          <a:custGeom>
            <a:avLst/>
            <a:gdLst>
              <a:gd name="T0" fmla="*/ 0 w 632"/>
              <a:gd name="T1" fmla="*/ 2147483647 h 1584"/>
              <a:gd name="T2" fmla="*/ 2147483647 w 632"/>
              <a:gd name="T3" fmla="*/ 2147483647 h 1584"/>
              <a:gd name="T4" fmla="*/ 2147483647 w 632"/>
              <a:gd name="T5" fmla="*/ 2147483647 h 1584"/>
              <a:gd name="T6" fmla="*/ 2147483647 w 632"/>
              <a:gd name="T7" fmla="*/ 2147483647 h 1584"/>
              <a:gd name="T8" fmla="*/ 2147483647 w 632"/>
              <a:gd name="T9" fmla="*/ 2147483647 h 1584"/>
              <a:gd name="T10" fmla="*/ 2147483647 w 632"/>
              <a:gd name="T11" fmla="*/ 2147483647 h 1584"/>
              <a:gd name="T12" fmla="*/ 2147483647 w 632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2"/>
              <a:gd name="T22" fmla="*/ 0 h 1584"/>
              <a:gd name="T23" fmla="*/ 632 w 632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0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731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5362575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Courier New" charset="0"/>
              </a:rPr>
              <a:t>swap</a:t>
            </a:r>
            <a:r>
              <a:rPr lang="en-US"/>
              <a:t> Setup #3</a:t>
            </a:r>
          </a:p>
        </p:txBody>
      </p:sp>
      <p:sp>
        <p:nvSpPr>
          <p:cNvPr id="83970" name="Rectangle 3"/>
          <p:cNvSpPr>
            <a:spLocks noChangeArrowheads="1"/>
          </p:cNvSpPr>
          <p:nvPr/>
        </p:nvSpPr>
        <p:spPr bwMode="auto">
          <a:xfrm>
            <a:off x="1524000" y="5105400"/>
            <a:ext cx="5029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>
                <a:solidFill>
                  <a:srgbClr val="FF1A1A"/>
                </a:solidFill>
                <a:latin typeface="Courier New" charset="0"/>
              </a:rPr>
              <a:t>pushl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FF1A1A"/>
                </a:solidFill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FF1A1A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FF1A1A"/>
                </a:solidFill>
                <a:latin typeface="Courier New" charset="0"/>
              </a:rPr>
              <a:t>pushl %ebx</a:t>
            </a:r>
          </a:p>
        </p:txBody>
      </p:sp>
      <p:sp>
        <p:nvSpPr>
          <p:cNvPr id="83971" name="Rectangle 4"/>
          <p:cNvSpPr>
            <a:spLocks noChangeArrowheads="1"/>
          </p:cNvSpPr>
          <p:nvPr/>
        </p:nvSpPr>
        <p:spPr bwMode="auto">
          <a:xfrm>
            <a:off x="60198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yp</a:t>
            </a:r>
          </a:p>
        </p:txBody>
      </p:sp>
      <p:sp>
        <p:nvSpPr>
          <p:cNvPr id="83972" name="Rectangle 5"/>
          <p:cNvSpPr>
            <a:spLocks noChangeArrowheads="1"/>
          </p:cNvSpPr>
          <p:nvPr/>
        </p:nvSpPr>
        <p:spPr bwMode="auto">
          <a:xfrm>
            <a:off x="6019800" y="3657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xp</a:t>
            </a:r>
          </a:p>
        </p:txBody>
      </p:sp>
      <p:sp>
        <p:nvSpPr>
          <p:cNvPr id="83973" name="Rectangle 6"/>
          <p:cNvSpPr>
            <a:spLocks noChangeArrowheads="1"/>
          </p:cNvSpPr>
          <p:nvPr/>
        </p:nvSpPr>
        <p:spPr bwMode="auto">
          <a:xfrm>
            <a:off x="6019800" y="4038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3974" name="Rectangle 7"/>
          <p:cNvSpPr>
            <a:spLocks noChangeArrowheads="1"/>
          </p:cNvSpPr>
          <p:nvPr/>
        </p:nvSpPr>
        <p:spPr bwMode="auto">
          <a:xfrm>
            <a:off x="6019800" y="4419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83975" name="Line 8"/>
          <p:cNvSpPr>
            <a:spLocks noChangeShapeType="1"/>
          </p:cNvSpPr>
          <p:nvPr/>
        </p:nvSpPr>
        <p:spPr bwMode="auto">
          <a:xfrm flipH="1">
            <a:off x="7086600" y="4572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Text Box 9"/>
          <p:cNvSpPr txBox="1">
            <a:spLocks noChangeArrowheads="1"/>
          </p:cNvSpPr>
          <p:nvPr/>
        </p:nvSpPr>
        <p:spPr bwMode="auto">
          <a:xfrm>
            <a:off x="7680325" y="4400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3977" name="Text Box 10"/>
          <p:cNvSpPr txBox="1">
            <a:spLocks noChangeArrowheads="1"/>
          </p:cNvSpPr>
          <p:nvPr/>
        </p:nvSpPr>
        <p:spPr bwMode="auto">
          <a:xfrm>
            <a:off x="6019800" y="914400"/>
            <a:ext cx="1571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Resulting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3978" name="Rectangle 11"/>
          <p:cNvSpPr>
            <a:spLocks noChangeArrowheads="1"/>
          </p:cNvSpPr>
          <p:nvPr/>
        </p:nvSpPr>
        <p:spPr bwMode="auto">
          <a:xfrm>
            <a:off x="6019800" y="1828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3979" name="Rectangle 12"/>
          <p:cNvSpPr>
            <a:spLocks noChangeArrowheads="1"/>
          </p:cNvSpPr>
          <p:nvPr/>
        </p:nvSpPr>
        <p:spPr bwMode="auto">
          <a:xfrm>
            <a:off x="9144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&amp;zip2</a:t>
            </a:r>
          </a:p>
        </p:txBody>
      </p:sp>
      <p:sp>
        <p:nvSpPr>
          <p:cNvPr id="83980" name="Rectangle 13"/>
          <p:cNvSpPr>
            <a:spLocks noChangeArrowheads="1"/>
          </p:cNvSpPr>
          <p:nvPr/>
        </p:nvSpPr>
        <p:spPr bwMode="auto">
          <a:xfrm>
            <a:off x="914400" y="3657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&amp;zip1</a:t>
            </a:r>
          </a:p>
        </p:txBody>
      </p:sp>
      <p:sp>
        <p:nvSpPr>
          <p:cNvPr id="83981" name="Rectangle 14"/>
          <p:cNvSpPr>
            <a:spLocks noChangeArrowheads="1"/>
          </p:cNvSpPr>
          <p:nvPr/>
        </p:nvSpPr>
        <p:spPr bwMode="auto">
          <a:xfrm>
            <a:off x="914400" y="4038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3982" name="Line 15"/>
          <p:cNvSpPr>
            <a:spLocks noChangeShapeType="1"/>
          </p:cNvSpPr>
          <p:nvPr/>
        </p:nvSpPr>
        <p:spPr bwMode="auto">
          <a:xfrm flipH="1">
            <a:off x="1997075" y="4210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Text Box 16"/>
          <p:cNvSpPr txBox="1">
            <a:spLocks noChangeArrowheads="1"/>
          </p:cNvSpPr>
          <p:nvPr/>
        </p:nvSpPr>
        <p:spPr bwMode="auto">
          <a:xfrm>
            <a:off x="2590800" y="4038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3984" name="Text Box 17"/>
          <p:cNvSpPr txBox="1">
            <a:spLocks noChangeArrowheads="1"/>
          </p:cNvSpPr>
          <p:nvPr/>
        </p:nvSpPr>
        <p:spPr bwMode="auto">
          <a:xfrm>
            <a:off x="685800" y="990600"/>
            <a:ext cx="1419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Entering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3985" name="Rectangle 18"/>
          <p:cNvSpPr>
            <a:spLocks noChangeArrowheads="1"/>
          </p:cNvSpPr>
          <p:nvPr/>
        </p:nvSpPr>
        <p:spPr bwMode="auto">
          <a:xfrm>
            <a:off x="914400" y="1828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3986" name="Line 19"/>
          <p:cNvSpPr>
            <a:spLocks noChangeShapeType="1"/>
          </p:cNvSpPr>
          <p:nvPr/>
        </p:nvSpPr>
        <p:spPr bwMode="auto">
          <a:xfrm flipH="1">
            <a:off x="1981200" y="1981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7" name="Text Box 20"/>
          <p:cNvSpPr txBox="1">
            <a:spLocks noChangeArrowheads="1"/>
          </p:cNvSpPr>
          <p:nvPr/>
        </p:nvSpPr>
        <p:spPr bwMode="auto">
          <a:xfrm>
            <a:off x="2574925" y="18097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3988" name="Rectangle 21"/>
          <p:cNvSpPr>
            <a:spLocks noChangeArrowheads="1"/>
          </p:cNvSpPr>
          <p:nvPr/>
        </p:nvSpPr>
        <p:spPr bwMode="auto">
          <a:xfrm>
            <a:off x="6019800" y="4800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83989" name="Line 22"/>
          <p:cNvSpPr>
            <a:spLocks noChangeShapeType="1"/>
          </p:cNvSpPr>
          <p:nvPr/>
        </p:nvSpPr>
        <p:spPr bwMode="auto">
          <a:xfrm flipH="1">
            <a:off x="7102475" y="4972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0" name="Text Box 23"/>
          <p:cNvSpPr txBox="1">
            <a:spLocks noChangeArrowheads="1"/>
          </p:cNvSpPr>
          <p:nvPr/>
        </p:nvSpPr>
        <p:spPr bwMode="auto">
          <a:xfrm>
            <a:off x="7696200" y="4800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3991" name="Freeform 24"/>
          <p:cNvSpPr>
            <a:spLocks/>
          </p:cNvSpPr>
          <p:nvPr/>
        </p:nvSpPr>
        <p:spPr bwMode="auto">
          <a:xfrm>
            <a:off x="6934200" y="1981200"/>
            <a:ext cx="1003300" cy="2514600"/>
          </a:xfrm>
          <a:custGeom>
            <a:avLst/>
            <a:gdLst>
              <a:gd name="T0" fmla="*/ 0 w 632"/>
              <a:gd name="T1" fmla="*/ 2147483647 h 1584"/>
              <a:gd name="T2" fmla="*/ 2147483647 w 632"/>
              <a:gd name="T3" fmla="*/ 2147483647 h 1584"/>
              <a:gd name="T4" fmla="*/ 2147483647 w 632"/>
              <a:gd name="T5" fmla="*/ 2147483647 h 1584"/>
              <a:gd name="T6" fmla="*/ 2147483647 w 632"/>
              <a:gd name="T7" fmla="*/ 2147483647 h 1584"/>
              <a:gd name="T8" fmla="*/ 2147483647 w 632"/>
              <a:gd name="T9" fmla="*/ 2147483647 h 1584"/>
              <a:gd name="T10" fmla="*/ 2147483647 w 632"/>
              <a:gd name="T11" fmla="*/ 2147483647 h 1584"/>
              <a:gd name="T12" fmla="*/ 2147483647 w 632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2"/>
              <a:gd name="T22" fmla="*/ 0 h 1584"/>
              <a:gd name="T23" fmla="*/ 632 w 632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8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ChangeArrowheads="1"/>
          </p:cNvSpPr>
          <p:nvPr/>
        </p:nvSpPr>
        <p:spPr bwMode="auto">
          <a:xfrm>
            <a:off x="1981200" y="3657600"/>
            <a:ext cx="4038600" cy="3810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4994" name="Rectangle 3"/>
          <p:cNvSpPr>
            <a:spLocks noChangeArrowheads="1"/>
          </p:cNvSpPr>
          <p:nvPr/>
        </p:nvSpPr>
        <p:spPr bwMode="auto">
          <a:xfrm>
            <a:off x="1981200" y="4038600"/>
            <a:ext cx="4038600" cy="3810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1981200" y="3276600"/>
            <a:ext cx="4038600" cy="381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6107113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Effect of </a:t>
            </a:r>
            <a:r>
              <a:rPr lang="en-US">
                <a:latin typeface="Courier New" charset="0"/>
              </a:rPr>
              <a:t>swap</a:t>
            </a:r>
            <a:r>
              <a:rPr lang="en-US"/>
              <a:t> Setup</a:t>
            </a:r>
          </a:p>
        </p:txBody>
      </p:sp>
      <p:sp>
        <p:nvSpPr>
          <p:cNvPr id="84997" name="Rectangle 7"/>
          <p:cNvSpPr>
            <a:spLocks noChangeArrowheads="1"/>
          </p:cNvSpPr>
          <p:nvPr/>
        </p:nvSpPr>
        <p:spPr bwMode="auto">
          <a:xfrm>
            <a:off x="60198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yp</a:t>
            </a:r>
          </a:p>
        </p:txBody>
      </p:sp>
      <p:sp>
        <p:nvSpPr>
          <p:cNvPr id="84998" name="Rectangle 8"/>
          <p:cNvSpPr>
            <a:spLocks noChangeArrowheads="1"/>
          </p:cNvSpPr>
          <p:nvPr/>
        </p:nvSpPr>
        <p:spPr bwMode="auto">
          <a:xfrm>
            <a:off x="6019800" y="3657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xp</a:t>
            </a:r>
          </a:p>
        </p:txBody>
      </p:sp>
      <p:sp>
        <p:nvSpPr>
          <p:cNvPr id="84999" name="Rectangle 9"/>
          <p:cNvSpPr>
            <a:spLocks noChangeArrowheads="1"/>
          </p:cNvSpPr>
          <p:nvPr/>
        </p:nvSpPr>
        <p:spPr bwMode="auto">
          <a:xfrm>
            <a:off x="6019800" y="4038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5000" name="Rectangle 10"/>
          <p:cNvSpPr>
            <a:spLocks noChangeArrowheads="1"/>
          </p:cNvSpPr>
          <p:nvPr/>
        </p:nvSpPr>
        <p:spPr bwMode="auto">
          <a:xfrm>
            <a:off x="6019800" y="4419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85001" name="Line 11"/>
          <p:cNvSpPr>
            <a:spLocks noChangeShapeType="1"/>
          </p:cNvSpPr>
          <p:nvPr/>
        </p:nvSpPr>
        <p:spPr bwMode="auto">
          <a:xfrm flipH="1">
            <a:off x="7086600" y="4572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2" name="Text Box 12"/>
          <p:cNvSpPr txBox="1">
            <a:spLocks noChangeArrowheads="1"/>
          </p:cNvSpPr>
          <p:nvPr/>
        </p:nvSpPr>
        <p:spPr bwMode="auto">
          <a:xfrm>
            <a:off x="7680325" y="4400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5003" name="Text Box 13"/>
          <p:cNvSpPr txBox="1">
            <a:spLocks noChangeArrowheads="1"/>
          </p:cNvSpPr>
          <p:nvPr/>
        </p:nvSpPr>
        <p:spPr bwMode="auto">
          <a:xfrm>
            <a:off x="5486400" y="4419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0 </a:t>
            </a:r>
          </a:p>
        </p:txBody>
      </p:sp>
      <p:sp>
        <p:nvSpPr>
          <p:cNvPr id="85004" name="Text Box 14"/>
          <p:cNvSpPr txBox="1">
            <a:spLocks noChangeArrowheads="1"/>
          </p:cNvSpPr>
          <p:nvPr/>
        </p:nvSpPr>
        <p:spPr bwMode="auto">
          <a:xfrm>
            <a:off x="5486400" y="4038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4 </a:t>
            </a:r>
          </a:p>
        </p:txBody>
      </p:sp>
      <p:sp>
        <p:nvSpPr>
          <p:cNvPr id="85005" name="Text Box 15"/>
          <p:cNvSpPr txBox="1">
            <a:spLocks noChangeArrowheads="1"/>
          </p:cNvSpPr>
          <p:nvPr/>
        </p:nvSpPr>
        <p:spPr bwMode="auto">
          <a:xfrm>
            <a:off x="5486400" y="3657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8 </a:t>
            </a:r>
          </a:p>
        </p:txBody>
      </p:sp>
      <p:sp>
        <p:nvSpPr>
          <p:cNvPr id="85006" name="Text Box 16"/>
          <p:cNvSpPr txBox="1">
            <a:spLocks noChangeArrowheads="1"/>
          </p:cNvSpPr>
          <p:nvPr/>
        </p:nvSpPr>
        <p:spPr bwMode="auto">
          <a:xfrm>
            <a:off x="5486400" y="3276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12 </a:t>
            </a:r>
          </a:p>
        </p:txBody>
      </p:sp>
      <p:sp>
        <p:nvSpPr>
          <p:cNvPr id="85007" name="Text Box 17"/>
          <p:cNvSpPr txBox="1">
            <a:spLocks noChangeArrowheads="1"/>
          </p:cNvSpPr>
          <p:nvPr/>
        </p:nvSpPr>
        <p:spPr bwMode="auto">
          <a:xfrm>
            <a:off x="3886200" y="2590800"/>
            <a:ext cx="202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Offset</a:t>
            </a:r>
          </a:p>
          <a:p>
            <a:pPr algn="r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(relative to 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  <a:r>
              <a:rPr lang="en-US" sz="1800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85008" name="Text Box 18"/>
          <p:cNvSpPr txBox="1">
            <a:spLocks noChangeArrowheads="1"/>
          </p:cNvSpPr>
          <p:nvPr/>
        </p:nvSpPr>
        <p:spPr bwMode="auto">
          <a:xfrm>
            <a:off x="7391400" y="1295400"/>
            <a:ext cx="1571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Resulting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5009" name="Rectangle 19"/>
          <p:cNvSpPr>
            <a:spLocks noChangeArrowheads="1"/>
          </p:cNvSpPr>
          <p:nvPr/>
        </p:nvSpPr>
        <p:spPr bwMode="auto">
          <a:xfrm>
            <a:off x="6019800" y="1828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5010" name="Rectangle 20"/>
          <p:cNvSpPr>
            <a:spLocks noChangeArrowheads="1"/>
          </p:cNvSpPr>
          <p:nvPr/>
        </p:nvSpPr>
        <p:spPr bwMode="auto">
          <a:xfrm>
            <a:off x="9144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&amp;zip2</a:t>
            </a:r>
          </a:p>
        </p:txBody>
      </p:sp>
      <p:sp>
        <p:nvSpPr>
          <p:cNvPr id="85011" name="Rectangle 21"/>
          <p:cNvSpPr>
            <a:spLocks noChangeArrowheads="1"/>
          </p:cNvSpPr>
          <p:nvPr/>
        </p:nvSpPr>
        <p:spPr bwMode="auto">
          <a:xfrm>
            <a:off x="914400" y="3657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&amp;zip1</a:t>
            </a:r>
          </a:p>
        </p:txBody>
      </p:sp>
      <p:sp>
        <p:nvSpPr>
          <p:cNvPr id="85012" name="Rectangle 22"/>
          <p:cNvSpPr>
            <a:spLocks noChangeArrowheads="1"/>
          </p:cNvSpPr>
          <p:nvPr/>
        </p:nvSpPr>
        <p:spPr bwMode="auto">
          <a:xfrm>
            <a:off x="914400" y="4038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5013" name="Line 23"/>
          <p:cNvSpPr>
            <a:spLocks noChangeShapeType="1"/>
          </p:cNvSpPr>
          <p:nvPr/>
        </p:nvSpPr>
        <p:spPr bwMode="auto">
          <a:xfrm flipH="1">
            <a:off x="1997075" y="4210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4" name="Text Box 24"/>
          <p:cNvSpPr txBox="1">
            <a:spLocks noChangeArrowheads="1"/>
          </p:cNvSpPr>
          <p:nvPr/>
        </p:nvSpPr>
        <p:spPr bwMode="auto">
          <a:xfrm>
            <a:off x="2590800" y="4038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5015" name="Text Box 25"/>
          <p:cNvSpPr txBox="1">
            <a:spLocks noChangeArrowheads="1"/>
          </p:cNvSpPr>
          <p:nvPr/>
        </p:nvSpPr>
        <p:spPr bwMode="auto">
          <a:xfrm>
            <a:off x="685800" y="990600"/>
            <a:ext cx="1419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Entering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5016" name="Rectangle 26"/>
          <p:cNvSpPr>
            <a:spLocks noChangeArrowheads="1"/>
          </p:cNvSpPr>
          <p:nvPr/>
        </p:nvSpPr>
        <p:spPr bwMode="auto">
          <a:xfrm>
            <a:off x="914400" y="1828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5017" name="Line 27"/>
          <p:cNvSpPr>
            <a:spLocks noChangeShapeType="1"/>
          </p:cNvSpPr>
          <p:nvPr/>
        </p:nvSpPr>
        <p:spPr bwMode="auto">
          <a:xfrm flipH="1">
            <a:off x="1981200" y="1981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8" name="Text Box 28"/>
          <p:cNvSpPr txBox="1">
            <a:spLocks noChangeArrowheads="1"/>
          </p:cNvSpPr>
          <p:nvPr/>
        </p:nvSpPr>
        <p:spPr bwMode="auto">
          <a:xfrm>
            <a:off x="2574925" y="18097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5019" name="Rectangle 29"/>
          <p:cNvSpPr>
            <a:spLocks noChangeArrowheads="1"/>
          </p:cNvSpPr>
          <p:nvPr/>
        </p:nvSpPr>
        <p:spPr bwMode="auto">
          <a:xfrm>
            <a:off x="6019800" y="4800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85020" name="Line 30"/>
          <p:cNvSpPr>
            <a:spLocks noChangeShapeType="1"/>
          </p:cNvSpPr>
          <p:nvPr/>
        </p:nvSpPr>
        <p:spPr bwMode="auto">
          <a:xfrm flipH="1">
            <a:off x="7102475" y="4972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1" name="Text Box 31"/>
          <p:cNvSpPr txBox="1">
            <a:spLocks noChangeArrowheads="1"/>
          </p:cNvSpPr>
          <p:nvPr/>
        </p:nvSpPr>
        <p:spPr bwMode="auto">
          <a:xfrm>
            <a:off x="7696200" y="4800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5022" name="Freeform 32"/>
          <p:cNvSpPr>
            <a:spLocks/>
          </p:cNvSpPr>
          <p:nvPr/>
        </p:nvSpPr>
        <p:spPr bwMode="auto">
          <a:xfrm>
            <a:off x="6934200" y="1981200"/>
            <a:ext cx="1003300" cy="2514600"/>
          </a:xfrm>
          <a:custGeom>
            <a:avLst/>
            <a:gdLst>
              <a:gd name="T0" fmla="*/ 0 w 632"/>
              <a:gd name="T1" fmla="*/ 2147483647 h 1584"/>
              <a:gd name="T2" fmla="*/ 2147483647 w 632"/>
              <a:gd name="T3" fmla="*/ 2147483647 h 1584"/>
              <a:gd name="T4" fmla="*/ 2147483647 w 632"/>
              <a:gd name="T5" fmla="*/ 2147483647 h 1584"/>
              <a:gd name="T6" fmla="*/ 2147483647 w 632"/>
              <a:gd name="T7" fmla="*/ 2147483647 h 1584"/>
              <a:gd name="T8" fmla="*/ 2147483647 w 632"/>
              <a:gd name="T9" fmla="*/ 2147483647 h 1584"/>
              <a:gd name="T10" fmla="*/ 2147483647 w 632"/>
              <a:gd name="T11" fmla="*/ 2147483647 h 1584"/>
              <a:gd name="T12" fmla="*/ 2147483647 w 632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2"/>
              <a:gd name="T22" fmla="*/ 0 h 1584"/>
              <a:gd name="T23" fmla="*/ 632 w 632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Rectangle 33"/>
          <p:cNvSpPr>
            <a:spLocks noChangeArrowheads="1"/>
          </p:cNvSpPr>
          <p:nvPr/>
        </p:nvSpPr>
        <p:spPr bwMode="auto">
          <a:xfrm>
            <a:off x="609600" y="5335588"/>
            <a:ext cx="48768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12(%ebp),%ecx # get yp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8(%ebp),%edx  # get xp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. . .</a:t>
            </a:r>
          </a:p>
        </p:txBody>
      </p:sp>
      <p:sp>
        <p:nvSpPr>
          <p:cNvPr id="51232" name="AutoShape 34"/>
          <p:cNvSpPr>
            <a:spLocks/>
          </p:cNvSpPr>
          <p:nvPr/>
        </p:nvSpPr>
        <p:spPr bwMode="auto">
          <a:xfrm>
            <a:off x="4953000" y="5411788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1233" name="Text Box 35"/>
          <p:cNvSpPr txBox="1">
            <a:spLocks noChangeArrowheads="1"/>
          </p:cNvSpPr>
          <p:nvPr/>
        </p:nvSpPr>
        <p:spPr bwMode="auto">
          <a:xfrm>
            <a:off x="5257800" y="556260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38462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1" grpId="0"/>
      <p:bldP spid="51232" grpId="0" animBg="1"/>
      <p:bldP spid="5123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553075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Courier New" charset="0"/>
              </a:rPr>
              <a:t>swap</a:t>
            </a:r>
            <a:r>
              <a:rPr lang="en-US"/>
              <a:t> Finish #1</a:t>
            </a:r>
          </a:p>
        </p:txBody>
      </p:sp>
      <p:sp>
        <p:nvSpPr>
          <p:cNvPr id="86018" name="Rectangle 3"/>
          <p:cNvSpPr>
            <a:spLocks noChangeArrowheads="1"/>
          </p:cNvSpPr>
          <p:nvPr/>
        </p:nvSpPr>
        <p:spPr bwMode="auto">
          <a:xfrm>
            <a:off x="5689600" y="4711700"/>
            <a:ext cx="3124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FF1A1A"/>
                </a:solidFill>
                <a:latin typeface="Courier New" charset="0"/>
              </a:rPr>
              <a:t>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ret</a:t>
            </a:r>
          </a:p>
        </p:txBody>
      </p:sp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2286000" y="2514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yp</a:t>
            </a:r>
          </a:p>
        </p:txBody>
      </p: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2286000" y="2895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xp</a:t>
            </a:r>
          </a:p>
        </p:txBody>
      </p:sp>
      <p:sp>
        <p:nvSpPr>
          <p:cNvPr id="86021" name="Rectangle 6"/>
          <p:cNvSpPr>
            <a:spLocks noChangeArrowheads="1"/>
          </p:cNvSpPr>
          <p:nvPr/>
        </p:nvSpPr>
        <p:spPr bwMode="auto">
          <a:xfrm>
            <a:off x="22860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6022" name="Rectangle 7"/>
          <p:cNvSpPr>
            <a:spLocks noChangeArrowheads="1"/>
          </p:cNvSpPr>
          <p:nvPr/>
        </p:nvSpPr>
        <p:spPr bwMode="auto">
          <a:xfrm>
            <a:off x="2286000" y="3657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86023" name="Line 8"/>
          <p:cNvSpPr>
            <a:spLocks noChangeShapeType="1"/>
          </p:cNvSpPr>
          <p:nvPr/>
        </p:nvSpPr>
        <p:spPr bwMode="auto">
          <a:xfrm flipH="1">
            <a:off x="3352800" y="3810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Text Box 9"/>
          <p:cNvSpPr txBox="1">
            <a:spLocks noChangeArrowheads="1"/>
          </p:cNvSpPr>
          <p:nvPr/>
        </p:nvSpPr>
        <p:spPr bwMode="auto">
          <a:xfrm>
            <a:off x="3946525" y="3638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6025" name="Text Box 10"/>
          <p:cNvSpPr txBox="1">
            <a:spLocks noChangeArrowheads="1"/>
          </p:cNvSpPr>
          <p:nvPr/>
        </p:nvSpPr>
        <p:spPr bwMode="auto">
          <a:xfrm>
            <a:off x="1752600" y="3657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0 </a:t>
            </a:r>
          </a:p>
        </p:txBody>
      </p:sp>
      <p:sp>
        <p:nvSpPr>
          <p:cNvPr id="86026" name="Text Box 11"/>
          <p:cNvSpPr txBox="1">
            <a:spLocks noChangeArrowheads="1"/>
          </p:cNvSpPr>
          <p:nvPr/>
        </p:nvSpPr>
        <p:spPr bwMode="auto">
          <a:xfrm>
            <a:off x="1752600" y="3276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4 </a:t>
            </a:r>
          </a:p>
        </p:txBody>
      </p:sp>
      <p:sp>
        <p:nvSpPr>
          <p:cNvPr id="86027" name="Text Box 12"/>
          <p:cNvSpPr txBox="1">
            <a:spLocks noChangeArrowheads="1"/>
          </p:cNvSpPr>
          <p:nvPr/>
        </p:nvSpPr>
        <p:spPr bwMode="auto">
          <a:xfrm>
            <a:off x="1752600" y="2895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8 </a:t>
            </a:r>
          </a:p>
        </p:txBody>
      </p:sp>
      <p:sp>
        <p:nvSpPr>
          <p:cNvPr id="86028" name="Text Box 13"/>
          <p:cNvSpPr txBox="1">
            <a:spLocks noChangeArrowheads="1"/>
          </p:cNvSpPr>
          <p:nvPr/>
        </p:nvSpPr>
        <p:spPr bwMode="auto">
          <a:xfrm>
            <a:off x="1752600" y="2514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12 </a:t>
            </a:r>
          </a:p>
        </p:txBody>
      </p:sp>
      <p:sp>
        <p:nvSpPr>
          <p:cNvPr id="86029" name="Text Box 14"/>
          <p:cNvSpPr txBox="1">
            <a:spLocks noChangeArrowheads="1"/>
          </p:cNvSpPr>
          <p:nvPr/>
        </p:nvSpPr>
        <p:spPr bwMode="auto">
          <a:xfrm>
            <a:off x="1371600" y="20574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Offset</a:t>
            </a:r>
          </a:p>
        </p:txBody>
      </p:sp>
      <p:sp>
        <p:nvSpPr>
          <p:cNvPr id="86030" name="Text Box 15"/>
          <p:cNvSpPr txBox="1">
            <a:spLocks noChangeArrowheads="1"/>
          </p:cNvSpPr>
          <p:nvPr/>
        </p:nvSpPr>
        <p:spPr bwMode="auto">
          <a:xfrm>
            <a:off x="609600" y="1085850"/>
            <a:ext cx="116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swap</a:t>
            </a:r>
            <a:r>
              <a:rPr lang="ja-JP" altLang="en-US">
                <a:solidFill>
                  <a:srgbClr val="000066"/>
                </a:solidFill>
              </a:rPr>
              <a:t>’</a:t>
            </a:r>
            <a:r>
              <a:rPr lang="en-US" altLang="ja-JP">
                <a:solidFill>
                  <a:srgbClr val="000066"/>
                </a:solidFill>
              </a:rPr>
              <a:t>s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6031" name="Rectangle 16"/>
          <p:cNvSpPr>
            <a:spLocks noChangeArrowheads="1"/>
          </p:cNvSpPr>
          <p:nvPr/>
        </p:nvSpPr>
        <p:spPr bwMode="auto">
          <a:xfrm>
            <a:off x="2286000" y="1066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6032" name="Rectangle 17"/>
          <p:cNvSpPr>
            <a:spLocks noChangeArrowheads="1"/>
          </p:cNvSpPr>
          <p:nvPr/>
        </p:nvSpPr>
        <p:spPr bwMode="auto">
          <a:xfrm>
            <a:off x="2286000" y="4038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86033" name="Line 18"/>
          <p:cNvSpPr>
            <a:spLocks noChangeShapeType="1"/>
          </p:cNvSpPr>
          <p:nvPr/>
        </p:nvSpPr>
        <p:spPr bwMode="auto">
          <a:xfrm flipH="1">
            <a:off x="3368675" y="4210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4" name="Text Box 19"/>
          <p:cNvSpPr txBox="1">
            <a:spLocks noChangeArrowheads="1"/>
          </p:cNvSpPr>
          <p:nvPr/>
        </p:nvSpPr>
        <p:spPr bwMode="auto">
          <a:xfrm>
            <a:off x="3962400" y="4038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6035" name="Freeform 20"/>
          <p:cNvSpPr>
            <a:spLocks/>
          </p:cNvSpPr>
          <p:nvPr/>
        </p:nvSpPr>
        <p:spPr bwMode="auto">
          <a:xfrm>
            <a:off x="3200400" y="1219200"/>
            <a:ext cx="1003300" cy="2514600"/>
          </a:xfrm>
          <a:custGeom>
            <a:avLst/>
            <a:gdLst>
              <a:gd name="T0" fmla="*/ 0 w 632"/>
              <a:gd name="T1" fmla="*/ 2147483647 h 1584"/>
              <a:gd name="T2" fmla="*/ 2147483647 w 632"/>
              <a:gd name="T3" fmla="*/ 2147483647 h 1584"/>
              <a:gd name="T4" fmla="*/ 2147483647 w 632"/>
              <a:gd name="T5" fmla="*/ 2147483647 h 1584"/>
              <a:gd name="T6" fmla="*/ 2147483647 w 632"/>
              <a:gd name="T7" fmla="*/ 2147483647 h 1584"/>
              <a:gd name="T8" fmla="*/ 2147483647 w 632"/>
              <a:gd name="T9" fmla="*/ 2147483647 h 1584"/>
              <a:gd name="T10" fmla="*/ 2147483647 w 632"/>
              <a:gd name="T11" fmla="*/ 2147483647 h 1584"/>
              <a:gd name="T12" fmla="*/ 2147483647 w 632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2"/>
              <a:gd name="T22" fmla="*/ 0 h 1584"/>
              <a:gd name="T23" fmla="*/ 632 w 632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6" name="Text Box 21"/>
          <p:cNvSpPr txBox="1">
            <a:spLocks noChangeArrowheads="1"/>
          </p:cNvSpPr>
          <p:nvPr/>
        </p:nvSpPr>
        <p:spPr bwMode="auto">
          <a:xfrm>
            <a:off x="1752600" y="4038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-4 </a:t>
            </a:r>
          </a:p>
        </p:txBody>
      </p:sp>
      <p:sp>
        <p:nvSpPr>
          <p:cNvPr id="243734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290513" y="5284788"/>
            <a:ext cx="8307387" cy="1160462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Observation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Saved &amp; restored register </a:t>
            </a:r>
            <a:r>
              <a:rPr lang="en-US">
                <a:latin typeface="Courier New" charset="0"/>
                <a:ea typeface="ＭＳ Ｐゴシック" charset="0"/>
              </a:rPr>
              <a:t>%ebx</a:t>
            </a:r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86038" name="Rectangle 23"/>
          <p:cNvSpPr>
            <a:spLocks noChangeArrowheads="1"/>
          </p:cNvSpPr>
          <p:nvPr/>
        </p:nvSpPr>
        <p:spPr bwMode="auto">
          <a:xfrm>
            <a:off x="5880100" y="25527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yp</a:t>
            </a:r>
          </a:p>
        </p:txBody>
      </p:sp>
      <p:sp>
        <p:nvSpPr>
          <p:cNvPr id="86039" name="Rectangle 24"/>
          <p:cNvSpPr>
            <a:spLocks noChangeArrowheads="1"/>
          </p:cNvSpPr>
          <p:nvPr/>
        </p:nvSpPr>
        <p:spPr bwMode="auto">
          <a:xfrm>
            <a:off x="5880100" y="29337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xp</a:t>
            </a:r>
          </a:p>
        </p:txBody>
      </p:sp>
      <p:sp>
        <p:nvSpPr>
          <p:cNvPr id="86040" name="Rectangle 25"/>
          <p:cNvSpPr>
            <a:spLocks noChangeArrowheads="1"/>
          </p:cNvSpPr>
          <p:nvPr/>
        </p:nvSpPr>
        <p:spPr bwMode="auto">
          <a:xfrm>
            <a:off x="5880100" y="33147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6041" name="Rectangle 26"/>
          <p:cNvSpPr>
            <a:spLocks noChangeArrowheads="1"/>
          </p:cNvSpPr>
          <p:nvPr/>
        </p:nvSpPr>
        <p:spPr bwMode="auto">
          <a:xfrm>
            <a:off x="5880100" y="36957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86042" name="Line 27"/>
          <p:cNvSpPr>
            <a:spLocks noChangeShapeType="1"/>
          </p:cNvSpPr>
          <p:nvPr/>
        </p:nvSpPr>
        <p:spPr bwMode="auto">
          <a:xfrm flipH="1">
            <a:off x="6946900" y="38481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3" name="Text Box 28"/>
          <p:cNvSpPr txBox="1">
            <a:spLocks noChangeArrowheads="1"/>
          </p:cNvSpPr>
          <p:nvPr/>
        </p:nvSpPr>
        <p:spPr bwMode="auto">
          <a:xfrm>
            <a:off x="7540625" y="36766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6044" name="Text Box 29"/>
          <p:cNvSpPr txBox="1">
            <a:spLocks noChangeArrowheads="1"/>
          </p:cNvSpPr>
          <p:nvPr/>
        </p:nvSpPr>
        <p:spPr bwMode="auto">
          <a:xfrm>
            <a:off x="5346700" y="36957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0 </a:t>
            </a:r>
          </a:p>
        </p:txBody>
      </p:sp>
      <p:sp>
        <p:nvSpPr>
          <p:cNvPr id="86045" name="Text Box 30"/>
          <p:cNvSpPr txBox="1">
            <a:spLocks noChangeArrowheads="1"/>
          </p:cNvSpPr>
          <p:nvPr/>
        </p:nvSpPr>
        <p:spPr bwMode="auto">
          <a:xfrm>
            <a:off x="5346700" y="33147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4 </a:t>
            </a:r>
          </a:p>
        </p:txBody>
      </p:sp>
      <p:sp>
        <p:nvSpPr>
          <p:cNvPr id="86046" name="Text Box 31"/>
          <p:cNvSpPr txBox="1">
            <a:spLocks noChangeArrowheads="1"/>
          </p:cNvSpPr>
          <p:nvPr/>
        </p:nvSpPr>
        <p:spPr bwMode="auto">
          <a:xfrm>
            <a:off x="5346700" y="29337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8 </a:t>
            </a:r>
          </a:p>
        </p:txBody>
      </p:sp>
      <p:sp>
        <p:nvSpPr>
          <p:cNvPr id="86047" name="Text Box 32"/>
          <p:cNvSpPr txBox="1">
            <a:spLocks noChangeArrowheads="1"/>
          </p:cNvSpPr>
          <p:nvPr/>
        </p:nvSpPr>
        <p:spPr bwMode="auto">
          <a:xfrm>
            <a:off x="5346700" y="25527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12 </a:t>
            </a:r>
          </a:p>
        </p:txBody>
      </p:sp>
      <p:sp>
        <p:nvSpPr>
          <p:cNvPr id="86048" name="Text Box 33"/>
          <p:cNvSpPr txBox="1">
            <a:spLocks noChangeArrowheads="1"/>
          </p:cNvSpPr>
          <p:nvPr/>
        </p:nvSpPr>
        <p:spPr bwMode="auto">
          <a:xfrm>
            <a:off x="4965700" y="20955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Offset</a:t>
            </a:r>
          </a:p>
        </p:txBody>
      </p:sp>
      <p:sp>
        <p:nvSpPr>
          <p:cNvPr id="86049" name="Rectangle 34"/>
          <p:cNvSpPr>
            <a:spLocks noChangeArrowheads="1"/>
          </p:cNvSpPr>
          <p:nvPr/>
        </p:nvSpPr>
        <p:spPr bwMode="auto">
          <a:xfrm>
            <a:off x="5880100" y="11049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6050" name="Rectangle 35"/>
          <p:cNvSpPr>
            <a:spLocks noChangeArrowheads="1"/>
          </p:cNvSpPr>
          <p:nvPr/>
        </p:nvSpPr>
        <p:spPr bwMode="auto">
          <a:xfrm>
            <a:off x="5880100" y="40767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86051" name="Line 36"/>
          <p:cNvSpPr>
            <a:spLocks noChangeShapeType="1"/>
          </p:cNvSpPr>
          <p:nvPr/>
        </p:nvSpPr>
        <p:spPr bwMode="auto">
          <a:xfrm flipH="1">
            <a:off x="6962775" y="42481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2" name="Text Box 37"/>
          <p:cNvSpPr txBox="1">
            <a:spLocks noChangeArrowheads="1"/>
          </p:cNvSpPr>
          <p:nvPr/>
        </p:nvSpPr>
        <p:spPr bwMode="auto">
          <a:xfrm>
            <a:off x="7556500" y="40767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6053" name="Freeform 38"/>
          <p:cNvSpPr>
            <a:spLocks/>
          </p:cNvSpPr>
          <p:nvPr/>
        </p:nvSpPr>
        <p:spPr bwMode="auto">
          <a:xfrm>
            <a:off x="6794500" y="1257300"/>
            <a:ext cx="1003300" cy="2514600"/>
          </a:xfrm>
          <a:custGeom>
            <a:avLst/>
            <a:gdLst>
              <a:gd name="T0" fmla="*/ 0 w 632"/>
              <a:gd name="T1" fmla="*/ 2147483647 h 1584"/>
              <a:gd name="T2" fmla="*/ 2147483647 w 632"/>
              <a:gd name="T3" fmla="*/ 2147483647 h 1584"/>
              <a:gd name="T4" fmla="*/ 2147483647 w 632"/>
              <a:gd name="T5" fmla="*/ 2147483647 h 1584"/>
              <a:gd name="T6" fmla="*/ 2147483647 w 632"/>
              <a:gd name="T7" fmla="*/ 2147483647 h 1584"/>
              <a:gd name="T8" fmla="*/ 2147483647 w 632"/>
              <a:gd name="T9" fmla="*/ 2147483647 h 1584"/>
              <a:gd name="T10" fmla="*/ 2147483647 w 632"/>
              <a:gd name="T11" fmla="*/ 2147483647 h 1584"/>
              <a:gd name="T12" fmla="*/ 2147483647 w 632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2"/>
              <a:gd name="T22" fmla="*/ 0 h 1584"/>
              <a:gd name="T23" fmla="*/ 632 w 632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4" name="Text Box 39"/>
          <p:cNvSpPr txBox="1">
            <a:spLocks noChangeArrowheads="1"/>
          </p:cNvSpPr>
          <p:nvPr/>
        </p:nvSpPr>
        <p:spPr bwMode="auto">
          <a:xfrm>
            <a:off x="5346700" y="40767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-4 </a:t>
            </a:r>
          </a:p>
        </p:txBody>
      </p:sp>
    </p:spTree>
    <p:extLst>
      <p:ext uri="{BB962C8B-B14F-4D97-AF65-F5344CB8AC3E}">
        <p14:creationId xmlns:p14="http://schemas.microsoft.com/office/powerpoint/2010/main" val="211490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553075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Courier New" charset="0"/>
              </a:rPr>
              <a:t>swap</a:t>
            </a:r>
            <a:r>
              <a:rPr lang="en-US"/>
              <a:t> Finish #2</a:t>
            </a:r>
          </a:p>
        </p:txBody>
      </p:sp>
      <p:sp>
        <p:nvSpPr>
          <p:cNvPr id="87042" name="Rectangle 3"/>
          <p:cNvSpPr>
            <a:spLocks noChangeArrowheads="1"/>
          </p:cNvSpPr>
          <p:nvPr/>
        </p:nvSpPr>
        <p:spPr bwMode="auto">
          <a:xfrm>
            <a:off x="5689600" y="4711700"/>
            <a:ext cx="3124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FF1A1A"/>
                </a:solidFill>
                <a:latin typeface="Courier New" charset="0"/>
              </a:rPr>
              <a:t>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ret</a:t>
            </a: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286000" y="2514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yp</a:t>
            </a:r>
          </a:p>
        </p:txBody>
      </p:sp>
      <p:sp>
        <p:nvSpPr>
          <p:cNvPr id="87044" name="Rectangle 5"/>
          <p:cNvSpPr>
            <a:spLocks noChangeArrowheads="1"/>
          </p:cNvSpPr>
          <p:nvPr/>
        </p:nvSpPr>
        <p:spPr bwMode="auto">
          <a:xfrm>
            <a:off x="2286000" y="2895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xp</a:t>
            </a:r>
          </a:p>
        </p:txBody>
      </p:sp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22860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7046" name="Rectangle 7"/>
          <p:cNvSpPr>
            <a:spLocks noChangeArrowheads="1"/>
          </p:cNvSpPr>
          <p:nvPr/>
        </p:nvSpPr>
        <p:spPr bwMode="auto">
          <a:xfrm>
            <a:off x="2286000" y="3657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87047" name="Line 8"/>
          <p:cNvSpPr>
            <a:spLocks noChangeShapeType="1"/>
          </p:cNvSpPr>
          <p:nvPr/>
        </p:nvSpPr>
        <p:spPr bwMode="auto">
          <a:xfrm flipH="1">
            <a:off x="3352800" y="3810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8" name="Text Box 9"/>
          <p:cNvSpPr txBox="1">
            <a:spLocks noChangeArrowheads="1"/>
          </p:cNvSpPr>
          <p:nvPr/>
        </p:nvSpPr>
        <p:spPr bwMode="auto">
          <a:xfrm>
            <a:off x="3946525" y="3638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7049" name="Text Box 10"/>
          <p:cNvSpPr txBox="1">
            <a:spLocks noChangeArrowheads="1"/>
          </p:cNvSpPr>
          <p:nvPr/>
        </p:nvSpPr>
        <p:spPr bwMode="auto">
          <a:xfrm>
            <a:off x="1752600" y="3657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0 </a:t>
            </a:r>
          </a:p>
        </p:txBody>
      </p:sp>
      <p:sp>
        <p:nvSpPr>
          <p:cNvPr id="87050" name="Text Box 11"/>
          <p:cNvSpPr txBox="1">
            <a:spLocks noChangeArrowheads="1"/>
          </p:cNvSpPr>
          <p:nvPr/>
        </p:nvSpPr>
        <p:spPr bwMode="auto">
          <a:xfrm>
            <a:off x="1752600" y="3276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4 </a:t>
            </a:r>
          </a:p>
        </p:txBody>
      </p:sp>
      <p:sp>
        <p:nvSpPr>
          <p:cNvPr id="87051" name="Text Box 12"/>
          <p:cNvSpPr txBox="1">
            <a:spLocks noChangeArrowheads="1"/>
          </p:cNvSpPr>
          <p:nvPr/>
        </p:nvSpPr>
        <p:spPr bwMode="auto">
          <a:xfrm>
            <a:off x="1752600" y="2895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8 </a:t>
            </a:r>
          </a:p>
        </p:txBody>
      </p:sp>
      <p:sp>
        <p:nvSpPr>
          <p:cNvPr id="87052" name="Text Box 13"/>
          <p:cNvSpPr txBox="1">
            <a:spLocks noChangeArrowheads="1"/>
          </p:cNvSpPr>
          <p:nvPr/>
        </p:nvSpPr>
        <p:spPr bwMode="auto">
          <a:xfrm>
            <a:off x="1752600" y="2514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12 </a:t>
            </a:r>
          </a:p>
        </p:txBody>
      </p:sp>
      <p:sp>
        <p:nvSpPr>
          <p:cNvPr id="87053" name="Text Box 14"/>
          <p:cNvSpPr txBox="1">
            <a:spLocks noChangeArrowheads="1"/>
          </p:cNvSpPr>
          <p:nvPr/>
        </p:nvSpPr>
        <p:spPr bwMode="auto">
          <a:xfrm>
            <a:off x="1371600" y="20574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Offset</a:t>
            </a:r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609600" y="1085850"/>
            <a:ext cx="116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swap</a:t>
            </a:r>
            <a:r>
              <a:rPr lang="ja-JP" altLang="en-US">
                <a:solidFill>
                  <a:srgbClr val="000066"/>
                </a:solidFill>
              </a:rPr>
              <a:t>’</a:t>
            </a:r>
            <a:r>
              <a:rPr lang="en-US" altLang="ja-JP">
                <a:solidFill>
                  <a:srgbClr val="000066"/>
                </a:solidFill>
              </a:rPr>
              <a:t>s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7055" name="Rectangle 16"/>
          <p:cNvSpPr>
            <a:spLocks noChangeArrowheads="1"/>
          </p:cNvSpPr>
          <p:nvPr/>
        </p:nvSpPr>
        <p:spPr bwMode="auto">
          <a:xfrm>
            <a:off x="2286000" y="1066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7056" name="Rectangle 17"/>
          <p:cNvSpPr>
            <a:spLocks noChangeArrowheads="1"/>
          </p:cNvSpPr>
          <p:nvPr/>
        </p:nvSpPr>
        <p:spPr bwMode="auto">
          <a:xfrm>
            <a:off x="2286000" y="4038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87057" name="Line 18"/>
          <p:cNvSpPr>
            <a:spLocks noChangeShapeType="1"/>
          </p:cNvSpPr>
          <p:nvPr/>
        </p:nvSpPr>
        <p:spPr bwMode="auto">
          <a:xfrm flipH="1">
            <a:off x="3368675" y="4210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8" name="Text Box 19"/>
          <p:cNvSpPr txBox="1">
            <a:spLocks noChangeArrowheads="1"/>
          </p:cNvSpPr>
          <p:nvPr/>
        </p:nvSpPr>
        <p:spPr bwMode="auto">
          <a:xfrm>
            <a:off x="3962400" y="4038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7059" name="Freeform 20"/>
          <p:cNvSpPr>
            <a:spLocks/>
          </p:cNvSpPr>
          <p:nvPr/>
        </p:nvSpPr>
        <p:spPr bwMode="auto">
          <a:xfrm>
            <a:off x="3200400" y="1219200"/>
            <a:ext cx="1003300" cy="2514600"/>
          </a:xfrm>
          <a:custGeom>
            <a:avLst/>
            <a:gdLst>
              <a:gd name="T0" fmla="*/ 0 w 632"/>
              <a:gd name="T1" fmla="*/ 2147483647 h 1584"/>
              <a:gd name="T2" fmla="*/ 2147483647 w 632"/>
              <a:gd name="T3" fmla="*/ 2147483647 h 1584"/>
              <a:gd name="T4" fmla="*/ 2147483647 w 632"/>
              <a:gd name="T5" fmla="*/ 2147483647 h 1584"/>
              <a:gd name="T6" fmla="*/ 2147483647 w 632"/>
              <a:gd name="T7" fmla="*/ 2147483647 h 1584"/>
              <a:gd name="T8" fmla="*/ 2147483647 w 632"/>
              <a:gd name="T9" fmla="*/ 2147483647 h 1584"/>
              <a:gd name="T10" fmla="*/ 2147483647 w 632"/>
              <a:gd name="T11" fmla="*/ 2147483647 h 1584"/>
              <a:gd name="T12" fmla="*/ 2147483647 w 632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2"/>
              <a:gd name="T22" fmla="*/ 0 h 1584"/>
              <a:gd name="T23" fmla="*/ 632 w 632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0" name="Text Box 21"/>
          <p:cNvSpPr txBox="1">
            <a:spLocks noChangeArrowheads="1"/>
          </p:cNvSpPr>
          <p:nvPr/>
        </p:nvSpPr>
        <p:spPr bwMode="auto">
          <a:xfrm>
            <a:off x="1752600" y="4038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-4 </a:t>
            </a:r>
          </a:p>
        </p:txBody>
      </p:sp>
      <p:sp>
        <p:nvSpPr>
          <p:cNvPr id="87061" name="Rectangle 22"/>
          <p:cNvSpPr>
            <a:spLocks noChangeArrowheads="1"/>
          </p:cNvSpPr>
          <p:nvPr/>
        </p:nvSpPr>
        <p:spPr bwMode="auto">
          <a:xfrm>
            <a:off x="6286500" y="25781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yp</a:t>
            </a:r>
          </a:p>
        </p:txBody>
      </p:sp>
      <p:sp>
        <p:nvSpPr>
          <p:cNvPr id="87062" name="Rectangle 23"/>
          <p:cNvSpPr>
            <a:spLocks noChangeArrowheads="1"/>
          </p:cNvSpPr>
          <p:nvPr/>
        </p:nvSpPr>
        <p:spPr bwMode="auto">
          <a:xfrm>
            <a:off x="6286500" y="29591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xp</a:t>
            </a:r>
          </a:p>
        </p:txBody>
      </p:sp>
      <p:sp>
        <p:nvSpPr>
          <p:cNvPr id="87063" name="Rectangle 24"/>
          <p:cNvSpPr>
            <a:spLocks noChangeArrowheads="1"/>
          </p:cNvSpPr>
          <p:nvPr/>
        </p:nvSpPr>
        <p:spPr bwMode="auto">
          <a:xfrm>
            <a:off x="6286500" y="33401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7064" name="Rectangle 25"/>
          <p:cNvSpPr>
            <a:spLocks noChangeArrowheads="1"/>
          </p:cNvSpPr>
          <p:nvPr/>
        </p:nvSpPr>
        <p:spPr bwMode="auto">
          <a:xfrm>
            <a:off x="6286500" y="37211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87065" name="Line 26"/>
          <p:cNvSpPr>
            <a:spLocks noChangeShapeType="1"/>
          </p:cNvSpPr>
          <p:nvPr/>
        </p:nvSpPr>
        <p:spPr bwMode="auto">
          <a:xfrm flipH="1">
            <a:off x="7353300" y="38735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6" name="Text Box 27"/>
          <p:cNvSpPr txBox="1">
            <a:spLocks noChangeArrowheads="1"/>
          </p:cNvSpPr>
          <p:nvPr/>
        </p:nvSpPr>
        <p:spPr bwMode="auto">
          <a:xfrm>
            <a:off x="7947025" y="37020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7067" name="Text Box 28"/>
          <p:cNvSpPr txBox="1">
            <a:spLocks noChangeArrowheads="1"/>
          </p:cNvSpPr>
          <p:nvPr/>
        </p:nvSpPr>
        <p:spPr bwMode="auto">
          <a:xfrm>
            <a:off x="5753100" y="37211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0 </a:t>
            </a:r>
          </a:p>
        </p:txBody>
      </p:sp>
      <p:sp>
        <p:nvSpPr>
          <p:cNvPr id="87068" name="Text Box 29"/>
          <p:cNvSpPr txBox="1">
            <a:spLocks noChangeArrowheads="1"/>
          </p:cNvSpPr>
          <p:nvPr/>
        </p:nvSpPr>
        <p:spPr bwMode="auto">
          <a:xfrm>
            <a:off x="5753100" y="33401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4 </a:t>
            </a:r>
          </a:p>
        </p:txBody>
      </p:sp>
      <p:sp>
        <p:nvSpPr>
          <p:cNvPr id="87069" name="Text Box 30"/>
          <p:cNvSpPr txBox="1">
            <a:spLocks noChangeArrowheads="1"/>
          </p:cNvSpPr>
          <p:nvPr/>
        </p:nvSpPr>
        <p:spPr bwMode="auto">
          <a:xfrm>
            <a:off x="5753100" y="29591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8 </a:t>
            </a:r>
          </a:p>
        </p:txBody>
      </p:sp>
      <p:sp>
        <p:nvSpPr>
          <p:cNvPr id="87070" name="Text Box 31"/>
          <p:cNvSpPr txBox="1">
            <a:spLocks noChangeArrowheads="1"/>
          </p:cNvSpPr>
          <p:nvPr/>
        </p:nvSpPr>
        <p:spPr bwMode="auto">
          <a:xfrm>
            <a:off x="5753100" y="25781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12 </a:t>
            </a:r>
          </a:p>
        </p:txBody>
      </p:sp>
      <p:sp>
        <p:nvSpPr>
          <p:cNvPr id="87071" name="Text Box 32"/>
          <p:cNvSpPr txBox="1">
            <a:spLocks noChangeArrowheads="1"/>
          </p:cNvSpPr>
          <p:nvPr/>
        </p:nvSpPr>
        <p:spPr bwMode="auto">
          <a:xfrm>
            <a:off x="5372100" y="21209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Offset</a:t>
            </a:r>
          </a:p>
        </p:txBody>
      </p:sp>
      <p:sp>
        <p:nvSpPr>
          <p:cNvPr id="87072" name="Text Box 33"/>
          <p:cNvSpPr txBox="1">
            <a:spLocks noChangeArrowheads="1"/>
          </p:cNvSpPr>
          <p:nvPr/>
        </p:nvSpPr>
        <p:spPr bwMode="auto">
          <a:xfrm>
            <a:off x="4610100" y="1149350"/>
            <a:ext cx="116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swap</a:t>
            </a:r>
            <a:r>
              <a:rPr lang="ja-JP" altLang="en-US">
                <a:solidFill>
                  <a:srgbClr val="000066"/>
                </a:solidFill>
              </a:rPr>
              <a:t>’</a:t>
            </a:r>
            <a:r>
              <a:rPr lang="en-US" altLang="ja-JP">
                <a:solidFill>
                  <a:srgbClr val="000066"/>
                </a:solidFill>
              </a:rPr>
              <a:t>s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7073" name="Rectangle 34"/>
          <p:cNvSpPr>
            <a:spLocks noChangeArrowheads="1"/>
          </p:cNvSpPr>
          <p:nvPr/>
        </p:nvSpPr>
        <p:spPr bwMode="auto">
          <a:xfrm>
            <a:off x="6286500" y="11303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7074" name="Line 35"/>
          <p:cNvSpPr>
            <a:spLocks noChangeShapeType="1"/>
          </p:cNvSpPr>
          <p:nvPr/>
        </p:nvSpPr>
        <p:spPr bwMode="auto">
          <a:xfrm flipH="1" flipV="1">
            <a:off x="7356475" y="3975100"/>
            <a:ext cx="469900" cy="298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75" name="Text Box 36"/>
          <p:cNvSpPr txBox="1">
            <a:spLocks noChangeArrowheads="1"/>
          </p:cNvSpPr>
          <p:nvPr/>
        </p:nvSpPr>
        <p:spPr bwMode="auto">
          <a:xfrm>
            <a:off x="7962900" y="41021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7076" name="Freeform 37"/>
          <p:cNvSpPr>
            <a:spLocks/>
          </p:cNvSpPr>
          <p:nvPr/>
        </p:nvSpPr>
        <p:spPr bwMode="auto">
          <a:xfrm>
            <a:off x="7200900" y="1282700"/>
            <a:ext cx="1003300" cy="2514600"/>
          </a:xfrm>
          <a:custGeom>
            <a:avLst/>
            <a:gdLst>
              <a:gd name="T0" fmla="*/ 0 w 632"/>
              <a:gd name="T1" fmla="*/ 2147483647 h 1584"/>
              <a:gd name="T2" fmla="*/ 2147483647 w 632"/>
              <a:gd name="T3" fmla="*/ 2147483647 h 1584"/>
              <a:gd name="T4" fmla="*/ 2147483647 w 632"/>
              <a:gd name="T5" fmla="*/ 2147483647 h 1584"/>
              <a:gd name="T6" fmla="*/ 2147483647 w 632"/>
              <a:gd name="T7" fmla="*/ 2147483647 h 1584"/>
              <a:gd name="T8" fmla="*/ 2147483647 w 632"/>
              <a:gd name="T9" fmla="*/ 2147483647 h 1584"/>
              <a:gd name="T10" fmla="*/ 2147483647 w 632"/>
              <a:gd name="T11" fmla="*/ 2147483647 h 1584"/>
              <a:gd name="T12" fmla="*/ 2147483647 w 632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2"/>
              <a:gd name="T22" fmla="*/ 0 h 1584"/>
              <a:gd name="T23" fmla="*/ 632 w 632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18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857875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Courier New" charset="0"/>
              </a:rPr>
              <a:t>swap</a:t>
            </a:r>
            <a:r>
              <a:rPr lang="en-US"/>
              <a:t> Finish #3</a:t>
            </a:r>
          </a:p>
        </p:txBody>
      </p:sp>
      <p:sp>
        <p:nvSpPr>
          <p:cNvPr id="88066" name="Rectangle 3"/>
          <p:cNvSpPr>
            <a:spLocks noChangeArrowheads="1"/>
          </p:cNvSpPr>
          <p:nvPr/>
        </p:nvSpPr>
        <p:spPr bwMode="auto">
          <a:xfrm>
            <a:off x="5689600" y="4711700"/>
            <a:ext cx="3124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FF1A1A"/>
                </a:solidFill>
                <a:latin typeface="Courier New" charset="0"/>
              </a:rPr>
              <a:t>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ret</a:t>
            </a:r>
          </a:p>
        </p:txBody>
      </p:sp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6286500" y="2514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yp</a:t>
            </a:r>
          </a:p>
        </p:txBody>
      </p:sp>
      <p:sp>
        <p:nvSpPr>
          <p:cNvPr id="88068" name="Rectangle 5"/>
          <p:cNvSpPr>
            <a:spLocks noChangeArrowheads="1"/>
          </p:cNvSpPr>
          <p:nvPr/>
        </p:nvSpPr>
        <p:spPr bwMode="auto">
          <a:xfrm>
            <a:off x="6286500" y="2895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xp</a:t>
            </a:r>
          </a:p>
        </p:txBody>
      </p:sp>
      <p:sp>
        <p:nvSpPr>
          <p:cNvPr id="88069" name="Rectangle 6"/>
          <p:cNvSpPr>
            <a:spLocks noChangeArrowheads="1"/>
          </p:cNvSpPr>
          <p:nvPr/>
        </p:nvSpPr>
        <p:spPr bwMode="auto">
          <a:xfrm>
            <a:off x="62865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8070" name="Line 7"/>
          <p:cNvSpPr>
            <a:spLocks noChangeShapeType="1"/>
          </p:cNvSpPr>
          <p:nvPr/>
        </p:nvSpPr>
        <p:spPr bwMode="auto">
          <a:xfrm flipH="1">
            <a:off x="7324725" y="1219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Text Box 8"/>
          <p:cNvSpPr txBox="1">
            <a:spLocks noChangeArrowheads="1"/>
          </p:cNvSpPr>
          <p:nvPr/>
        </p:nvSpPr>
        <p:spPr bwMode="auto">
          <a:xfrm>
            <a:off x="7918450" y="10477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8072" name="Text Box 9"/>
          <p:cNvSpPr txBox="1">
            <a:spLocks noChangeArrowheads="1"/>
          </p:cNvSpPr>
          <p:nvPr/>
        </p:nvSpPr>
        <p:spPr bwMode="auto">
          <a:xfrm>
            <a:off x="5753100" y="3276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4 </a:t>
            </a:r>
          </a:p>
        </p:txBody>
      </p:sp>
      <p:sp>
        <p:nvSpPr>
          <p:cNvPr id="88073" name="Text Box 10"/>
          <p:cNvSpPr txBox="1">
            <a:spLocks noChangeArrowheads="1"/>
          </p:cNvSpPr>
          <p:nvPr/>
        </p:nvSpPr>
        <p:spPr bwMode="auto">
          <a:xfrm>
            <a:off x="5753100" y="2895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8 </a:t>
            </a:r>
          </a:p>
        </p:txBody>
      </p:sp>
      <p:sp>
        <p:nvSpPr>
          <p:cNvPr id="88074" name="Text Box 11"/>
          <p:cNvSpPr txBox="1">
            <a:spLocks noChangeArrowheads="1"/>
          </p:cNvSpPr>
          <p:nvPr/>
        </p:nvSpPr>
        <p:spPr bwMode="auto">
          <a:xfrm>
            <a:off x="5753100" y="2514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12 </a:t>
            </a:r>
          </a:p>
        </p:txBody>
      </p:sp>
      <p:sp>
        <p:nvSpPr>
          <p:cNvPr id="88075" name="Text Box 12"/>
          <p:cNvSpPr txBox="1">
            <a:spLocks noChangeArrowheads="1"/>
          </p:cNvSpPr>
          <p:nvPr/>
        </p:nvSpPr>
        <p:spPr bwMode="auto">
          <a:xfrm>
            <a:off x="5372100" y="20574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Offset</a:t>
            </a:r>
          </a:p>
        </p:txBody>
      </p:sp>
      <p:sp>
        <p:nvSpPr>
          <p:cNvPr id="88076" name="Text Box 13"/>
          <p:cNvSpPr txBox="1">
            <a:spLocks noChangeArrowheads="1"/>
          </p:cNvSpPr>
          <p:nvPr/>
        </p:nvSpPr>
        <p:spPr bwMode="auto">
          <a:xfrm>
            <a:off x="4610100" y="1085850"/>
            <a:ext cx="116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swap</a:t>
            </a:r>
            <a:r>
              <a:rPr lang="ja-JP" altLang="en-US">
                <a:solidFill>
                  <a:srgbClr val="000066"/>
                </a:solidFill>
              </a:rPr>
              <a:t>’</a:t>
            </a:r>
            <a:r>
              <a:rPr lang="en-US" altLang="ja-JP">
                <a:solidFill>
                  <a:srgbClr val="000066"/>
                </a:solidFill>
              </a:rPr>
              <a:t>s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8077" name="Rectangle 14"/>
          <p:cNvSpPr>
            <a:spLocks noChangeArrowheads="1"/>
          </p:cNvSpPr>
          <p:nvPr/>
        </p:nvSpPr>
        <p:spPr bwMode="auto">
          <a:xfrm>
            <a:off x="6286500" y="1066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8078" name="Rectangle 15"/>
          <p:cNvSpPr>
            <a:spLocks noChangeArrowheads="1"/>
          </p:cNvSpPr>
          <p:nvPr/>
        </p:nvSpPr>
        <p:spPr bwMode="auto">
          <a:xfrm>
            <a:off x="1943100" y="26035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yp</a:t>
            </a:r>
          </a:p>
        </p:txBody>
      </p:sp>
      <p:sp>
        <p:nvSpPr>
          <p:cNvPr id="88079" name="Rectangle 16"/>
          <p:cNvSpPr>
            <a:spLocks noChangeArrowheads="1"/>
          </p:cNvSpPr>
          <p:nvPr/>
        </p:nvSpPr>
        <p:spPr bwMode="auto">
          <a:xfrm>
            <a:off x="1943100" y="29845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xp</a:t>
            </a:r>
          </a:p>
        </p:txBody>
      </p:sp>
      <p:sp>
        <p:nvSpPr>
          <p:cNvPr id="88080" name="Rectangle 17"/>
          <p:cNvSpPr>
            <a:spLocks noChangeArrowheads="1"/>
          </p:cNvSpPr>
          <p:nvPr/>
        </p:nvSpPr>
        <p:spPr bwMode="auto">
          <a:xfrm>
            <a:off x="1943100" y="33655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8081" name="Rectangle 18"/>
          <p:cNvSpPr>
            <a:spLocks noChangeArrowheads="1"/>
          </p:cNvSpPr>
          <p:nvPr/>
        </p:nvSpPr>
        <p:spPr bwMode="auto">
          <a:xfrm>
            <a:off x="1943100" y="37465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88082" name="Line 19"/>
          <p:cNvSpPr>
            <a:spLocks noChangeShapeType="1"/>
          </p:cNvSpPr>
          <p:nvPr/>
        </p:nvSpPr>
        <p:spPr bwMode="auto">
          <a:xfrm flipH="1">
            <a:off x="3009900" y="38989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3" name="Text Box 20"/>
          <p:cNvSpPr txBox="1">
            <a:spLocks noChangeArrowheads="1"/>
          </p:cNvSpPr>
          <p:nvPr/>
        </p:nvSpPr>
        <p:spPr bwMode="auto">
          <a:xfrm>
            <a:off x="3527425" y="3760788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8084" name="Text Box 21"/>
          <p:cNvSpPr txBox="1">
            <a:spLocks noChangeArrowheads="1"/>
          </p:cNvSpPr>
          <p:nvPr/>
        </p:nvSpPr>
        <p:spPr bwMode="auto">
          <a:xfrm>
            <a:off x="1409700" y="37465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0 </a:t>
            </a:r>
          </a:p>
        </p:txBody>
      </p:sp>
      <p:sp>
        <p:nvSpPr>
          <p:cNvPr id="88085" name="Text Box 22"/>
          <p:cNvSpPr txBox="1">
            <a:spLocks noChangeArrowheads="1"/>
          </p:cNvSpPr>
          <p:nvPr/>
        </p:nvSpPr>
        <p:spPr bwMode="auto">
          <a:xfrm>
            <a:off x="1409700" y="33655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4 </a:t>
            </a:r>
          </a:p>
        </p:txBody>
      </p:sp>
      <p:sp>
        <p:nvSpPr>
          <p:cNvPr id="88086" name="Text Box 23"/>
          <p:cNvSpPr txBox="1">
            <a:spLocks noChangeArrowheads="1"/>
          </p:cNvSpPr>
          <p:nvPr/>
        </p:nvSpPr>
        <p:spPr bwMode="auto">
          <a:xfrm>
            <a:off x="1409700" y="29845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8 </a:t>
            </a:r>
          </a:p>
        </p:txBody>
      </p:sp>
      <p:sp>
        <p:nvSpPr>
          <p:cNvPr id="88087" name="Text Box 24"/>
          <p:cNvSpPr txBox="1">
            <a:spLocks noChangeArrowheads="1"/>
          </p:cNvSpPr>
          <p:nvPr/>
        </p:nvSpPr>
        <p:spPr bwMode="auto">
          <a:xfrm>
            <a:off x="1409700" y="26035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12 </a:t>
            </a:r>
          </a:p>
        </p:txBody>
      </p:sp>
      <p:sp>
        <p:nvSpPr>
          <p:cNvPr id="88088" name="Text Box 25"/>
          <p:cNvSpPr txBox="1">
            <a:spLocks noChangeArrowheads="1"/>
          </p:cNvSpPr>
          <p:nvPr/>
        </p:nvSpPr>
        <p:spPr bwMode="auto">
          <a:xfrm>
            <a:off x="1028700" y="21463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Offset</a:t>
            </a:r>
          </a:p>
        </p:txBody>
      </p:sp>
      <p:sp>
        <p:nvSpPr>
          <p:cNvPr id="88089" name="Text Box 26"/>
          <p:cNvSpPr txBox="1">
            <a:spLocks noChangeArrowheads="1"/>
          </p:cNvSpPr>
          <p:nvPr/>
        </p:nvSpPr>
        <p:spPr bwMode="auto">
          <a:xfrm>
            <a:off x="266700" y="1174750"/>
            <a:ext cx="116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swap</a:t>
            </a:r>
            <a:r>
              <a:rPr lang="ja-JP" altLang="en-US">
                <a:solidFill>
                  <a:srgbClr val="000066"/>
                </a:solidFill>
              </a:rPr>
              <a:t>’</a:t>
            </a:r>
            <a:r>
              <a:rPr lang="en-US" altLang="ja-JP">
                <a:solidFill>
                  <a:srgbClr val="000066"/>
                </a:solidFill>
              </a:rPr>
              <a:t>s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8090" name="Rectangle 27"/>
          <p:cNvSpPr>
            <a:spLocks noChangeArrowheads="1"/>
          </p:cNvSpPr>
          <p:nvPr/>
        </p:nvSpPr>
        <p:spPr bwMode="auto">
          <a:xfrm>
            <a:off x="1943100" y="11557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8091" name="Line 28"/>
          <p:cNvSpPr>
            <a:spLocks noChangeShapeType="1"/>
          </p:cNvSpPr>
          <p:nvPr/>
        </p:nvSpPr>
        <p:spPr bwMode="auto">
          <a:xfrm flipH="1" flipV="1">
            <a:off x="3013075" y="4000500"/>
            <a:ext cx="469900" cy="298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2" name="Freeform 29"/>
          <p:cNvSpPr>
            <a:spLocks/>
          </p:cNvSpPr>
          <p:nvPr/>
        </p:nvSpPr>
        <p:spPr bwMode="auto">
          <a:xfrm>
            <a:off x="2857500" y="1308100"/>
            <a:ext cx="1003300" cy="2514600"/>
          </a:xfrm>
          <a:custGeom>
            <a:avLst/>
            <a:gdLst>
              <a:gd name="T0" fmla="*/ 0 w 632"/>
              <a:gd name="T1" fmla="*/ 2147483647 h 1584"/>
              <a:gd name="T2" fmla="*/ 2147483647 w 632"/>
              <a:gd name="T3" fmla="*/ 2147483647 h 1584"/>
              <a:gd name="T4" fmla="*/ 2147483647 w 632"/>
              <a:gd name="T5" fmla="*/ 2147483647 h 1584"/>
              <a:gd name="T6" fmla="*/ 2147483647 w 632"/>
              <a:gd name="T7" fmla="*/ 2147483647 h 1584"/>
              <a:gd name="T8" fmla="*/ 2147483647 w 632"/>
              <a:gd name="T9" fmla="*/ 2147483647 h 1584"/>
              <a:gd name="T10" fmla="*/ 2147483647 w 632"/>
              <a:gd name="T11" fmla="*/ 2147483647 h 1584"/>
              <a:gd name="T12" fmla="*/ 2147483647 w 632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2"/>
              <a:gd name="T22" fmla="*/ 0 h 1584"/>
              <a:gd name="T23" fmla="*/ 632 w 632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3" name="Text Box 30"/>
          <p:cNvSpPr txBox="1">
            <a:spLocks noChangeArrowheads="1"/>
          </p:cNvSpPr>
          <p:nvPr/>
        </p:nvSpPr>
        <p:spPr bwMode="auto">
          <a:xfrm>
            <a:off x="3479800" y="41275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8094" name="Line 31"/>
          <p:cNvSpPr>
            <a:spLocks noChangeShapeType="1"/>
          </p:cNvSpPr>
          <p:nvPr/>
        </p:nvSpPr>
        <p:spPr bwMode="auto">
          <a:xfrm flipH="1" flipV="1">
            <a:off x="7394575" y="3454400"/>
            <a:ext cx="469900" cy="298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5" name="Text Box 32"/>
          <p:cNvSpPr txBox="1">
            <a:spLocks noChangeArrowheads="1"/>
          </p:cNvSpPr>
          <p:nvPr/>
        </p:nvSpPr>
        <p:spPr bwMode="auto">
          <a:xfrm>
            <a:off x="7861300" y="35814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</p:spTree>
    <p:extLst>
      <p:ext uri="{BB962C8B-B14F-4D97-AF65-F5344CB8AC3E}">
        <p14:creationId xmlns:p14="http://schemas.microsoft.com/office/powerpoint/2010/main" val="239162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781675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Courier New" charset="0"/>
              </a:rPr>
              <a:t>swap</a:t>
            </a:r>
            <a:r>
              <a:rPr lang="en-US"/>
              <a:t> Finish #4</a:t>
            </a:r>
          </a:p>
        </p:txBody>
      </p:sp>
      <p:sp>
        <p:nvSpPr>
          <p:cNvPr id="89090" name="Rectangle 3"/>
          <p:cNvSpPr>
            <a:spLocks noChangeArrowheads="1"/>
          </p:cNvSpPr>
          <p:nvPr/>
        </p:nvSpPr>
        <p:spPr bwMode="auto">
          <a:xfrm>
            <a:off x="5689600" y="4711700"/>
            <a:ext cx="3124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FF1A1A"/>
                </a:solidFill>
                <a:latin typeface="Courier New" charset="0"/>
              </a:rPr>
              <a:t>ret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5486400" y="2514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&amp;zip2</a:t>
            </a:r>
          </a:p>
        </p:txBody>
      </p:sp>
      <p:sp>
        <p:nvSpPr>
          <p:cNvPr id="89092" name="Rectangle 5"/>
          <p:cNvSpPr>
            <a:spLocks noChangeArrowheads="1"/>
          </p:cNvSpPr>
          <p:nvPr/>
        </p:nvSpPr>
        <p:spPr bwMode="auto">
          <a:xfrm>
            <a:off x="5486400" y="2895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&amp;zip1</a:t>
            </a:r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 flipH="1">
            <a:off x="6553200" y="3048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Text Box 7"/>
          <p:cNvSpPr txBox="1">
            <a:spLocks noChangeArrowheads="1"/>
          </p:cNvSpPr>
          <p:nvPr/>
        </p:nvSpPr>
        <p:spPr bwMode="auto">
          <a:xfrm>
            <a:off x="7162800" y="2895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9095" name="Text Box 8"/>
          <p:cNvSpPr txBox="1">
            <a:spLocks noChangeArrowheads="1"/>
          </p:cNvSpPr>
          <p:nvPr/>
        </p:nvSpPr>
        <p:spPr bwMode="auto">
          <a:xfrm>
            <a:off x="6858000" y="1828800"/>
            <a:ext cx="11985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Exiting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9096" name="Rectangle 9"/>
          <p:cNvSpPr>
            <a:spLocks noChangeArrowheads="1"/>
          </p:cNvSpPr>
          <p:nvPr/>
        </p:nvSpPr>
        <p:spPr bwMode="auto">
          <a:xfrm>
            <a:off x="5486400" y="1066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9097" name="Line 10"/>
          <p:cNvSpPr>
            <a:spLocks noChangeShapeType="1"/>
          </p:cNvSpPr>
          <p:nvPr/>
        </p:nvSpPr>
        <p:spPr bwMode="auto">
          <a:xfrm flipH="1">
            <a:off x="6553200" y="1219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Text Box 11"/>
          <p:cNvSpPr txBox="1">
            <a:spLocks noChangeArrowheads="1"/>
          </p:cNvSpPr>
          <p:nvPr/>
        </p:nvSpPr>
        <p:spPr bwMode="auto">
          <a:xfrm>
            <a:off x="7146925" y="10477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24679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90513" y="5284788"/>
            <a:ext cx="5729287" cy="1160462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Observation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Saved &amp; restored register </a:t>
            </a:r>
            <a:r>
              <a:rPr lang="en-US">
                <a:latin typeface="Courier New" charset="0"/>
                <a:ea typeface="ＭＳ Ｐゴシック" charset="0"/>
              </a:rPr>
              <a:t>%ebx</a:t>
            </a:r>
            <a:endParaRPr lang="en-US">
              <a:latin typeface="Helvetica" charset="0"/>
              <a:ea typeface="ＭＳ Ｐゴシック" charset="0"/>
            </a:endParaRP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Didn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t do so for </a:t>
            </a:r>
            <a:r>
              <a:rPr lang="en-US" altLang="ja-JP">
                <a:latin typeface="Courier New" charset="0"/>
                <a:ea typeface="ＭＳ Ｐゴシック" charset="0"/>
              </a:rPr>
              <a:t>%eax</a:t>
            </a:r>
            <a:r>
              <a:rPr lang="en-US" altLang="ja-JP">
                <a:latin typeface="Helvetica" charset="0"/>
                <a:ea typeface="ＭＳ Ｐゴシック" charset="0"/>
              </a:rPr>
              <a:t>, </a:t>
            </a:r>
            <a:r>
              <a:rPr lang="en-US" altLang="ja-JP">
                <a:latin typeface="Courier New" charset="0"/>
                <a:ea typeface="ＭＳ Ｐゴシック" charset="0"/>
              </a:rPr>
              <a:t>%ecx</a:t>
            </a:r>
            <a:r>
              <a:rPr lang="en-US" altLang="ja-JP">
                <a:latin typeface="Helvetica" charset="0"/>
                <a:ea typeface="ＭＳ Ｐゴシック" charset="0"/>
              </a:rPr>
              <a:t>, or </a:t>
            </a:r>
            <a:r>
              <a:rPr lang="en-US" altLang="ja-JP">
                <a:latin typeface="Courier New" charset="0"/>
                <a:ea typeface="ＭＳ Ｐゴシック" charset="0"/>
              </a:rPr>
              <a:t>%edx</a:t>
            </a:r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89100" name="Rectangle 13"/>
          <p:cNvSpPr>
            <a:spLocks noChangeArrowheads="1"/>
          </p:cNvSpPr>
          <p:nvPr/>
        </p:nvSpPr>
        <p:spPr bwMode="auto">
          <a:xfrm>
            <a:off x="2070100" y="24511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yp</a:t>
            </a:r>
          </a:p>
        </p:txBody>
      </p:sp>
      <p:sp>
        <p:nvSpPr>
          <p:cNvPr id="89101" name="Rectangle 14"/>
          <p:cNvSpPr>
            <a:spLocks noChangeArrowheads="1"/>
          </p:cNvSpPr>
          <p:nvPr/>
        </p:nvSpPr>
        <p:spPr bwMode="auto">
          <a:xfrm>
            <a:off x="2070100" y="28321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xp</a:t>
            </a:r>
          </a:p>
        </p:txBody>
      </p:sp>
      <p:sp>
        <p:nvSpPr>
          <p:cNvPr id="89102" name="Rectangle 15"/>
          <p:cNvSpPr>
            <a:spLocks noChangeArrowheads="1"/>
          </p:cNvSpPr>
          <p:nvPr/>
        </p:nvSpPr>
        <p:spPr bwMode="auto">
          <a:xfrm>
            <a:off x="2070100" y="32131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9103" name="Line 16"/>
          <p:cNvSpPr>
            <a:spLocks noChangeShapeType="1"/>
          </p:cNvSpPr>
          <p:nvPr/>
        </p:nvSpPr>
        <p:spPr bwMode="auto">
          <a:xfrm flipH="1">
            <a:off x="3108325" y="11557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4" name="Text Box 17"/>
          <p:cNvSpPr txBox="1">
            <a:spLocks noChangeArrowheads="1"/>
          </p:cNvSpPr>
          <p:nvPr/>
        </p:nvSpPr>
        <p:spPr bwMode="auto">
          <a:xfrm>
            <a:off x="3702050" y="9842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9105" name="Text Box 18"/>
          <p:cNvSpPr txBox="1">
            <a:spLocks noChangeArrowheads="1"/>
          </p:cNvSpPr>
          <p:nvPr/>
        </p:nvSpPr>
        <p:spPr bwMode="auto">
          <a:xfrm>
            <a:off x="1536700" y="32131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4 </a:t>
            </a:r>
          </a:p>
        </p:txBody>
      </p:sp>
      <p:sp>
        <p:nvSpPr>
          <p:cNvPr id="89106" name="Text Box 19"/>
          <p:cNvSpPr txBox="1">
            <a:spLocks noChangeArrowheads="1"/>
          </p:cNvSpPr>
          <p:nvPr/>
        </p:nvSpPr>
        <p:spPr bwMode="auto">
          <a:xfrm>
            <a:off x="1536700" y="28321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8 </a:t>
            </a:r>
          </a:p>
        </p:txBody>
      </p:sp>
      <p:sp>
        <p:nvSpPr>
          <p:cNvPr id="89107" name="Text Box 20"/>
          <p:cNvSpPr txBox="1">
            <a:spLocks noChangeArrowheads="1"/>
          </p:cNvSpPr>
          <p:nvPr/>
        </p:nvSpPr>
        <p:spPr bwMode="auto">
          <a:xfrm>
            <a:off x="1536700" y="24511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12 </a:t>
            </a:r>
          </a:p>
        </p:txBody>
      </p:sp>
      <p:sp>
        <p:nvSpPr>
          <p:cNvPr id="89108" name="Text Box 21"/>
          <p:cNvSpPr txBox="1">
            <a:spLocks noChangeArrowheads="1"/>
          </p:cNvSpPr>
          <p:nvPr/>
        </p:nvSpPr>
        <p:spPr bwMode="auto">
          <a:xfrm>
            <a:off x="1155700" y="19939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Offset</a:t>
            </a:r>
          </a:p>
        </p:txBody>
      </p:sp>
      <p:sp>
        <p:nvSpPr>
          <p:cNvPr id="89109" name="Text Box 22"/>
          <p:cNvSpPr txBox="1">
            <a:spLocks noChangeArrowheads="1"/>
          </p:cNvSpPr>
          <p:nvPr/>
        </p:nvSpPr>
        <p:spPr bwMode="auto">
          <a:xfrm>
            <a:off x="393700" y="1022350"/>
            <a:ext cx="116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swap</a:t>
            </a:r>
            <a:r>
              <a:rPr lang="ja-JP" altLang="en-US">
                <a:solidFill>
                  <a:srgbClr val="000066"/>
                </a:solidFill>
              </a:rPr>
              <a:t>’</a:t>
            </a:r>
            <a:r>
              <a:rPr lang="en-US" altLang="ja-JP">
                <a:solidFill>
                  <a:srgbClr val="000066"/>
                </a:solidFill>
              </a:rPr>
              <a:t>s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9110" name="Rectangle 23"/>
          <p:cNvSpPr>
            <a:spLocks noChangeArrowheads="1"/>
          </p:cNvSpPr>
          <p:nvPr/>
        </p:nvSpPr>
        <p:spPr bwMode="auto">
          <a:xfrm>
            <a:off x="2070100" y="10033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9111" name="Line 24"/>
          <p:cNvSpPr>
            <a:spLocks noChangeShapeType="1"/>
          </p:cNvSpPr>
          <p:nvPr/>
        </p:nvSpPr>
        <p:spPr bwMode="auto">
          <a:xfrm flipH="1" flipV="1">
            <a:off x="3178175" y="3390900"/>
            <a:ext cx="469900" cy="298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2" name="Text Box 25"/>
          <p:cNvSpPr txBox="1">
            <a:spLocks noChangeArrowheads="1"/>
          </p:cNvSpPr>
          <p:nvPr/>
        </p:nvSpPr>
        <p:spPr bwMode="auto">
          <a:xfrm>
            <a:off x="3644900" y="35179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</p:spTree>
    <p:extLst>
      <p:ext uri="{BB962C8B-B14F-4D97-AF65-F5344CB8AC3E}">
        <p14:creationId xmlns:p14="http://schemas.microsoft.com/office/powerpoint/2010/main" val="284409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061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IA32/Linux Register Usage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694112" cy="5224462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/>
              <a:t>Integer Registers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/>
              <a:t>Two have special uses</a:t>
            </a:r>
          </a:p>
          <a:p>
            <a:pPr lvl="2" eaLnBrk="1" hangingPunct="1">
              <a:buFont typeface="Wingdings" charset="2"/>
              <a:buNone/>
              <a:defRPr/>
            </a:pPr>
            <a:r>
              <a:rPr lang="en-US" sz="1800">
                <a:latin typeface="Courier New" charset="0"/>
              </a:rPr>
              <a:t>%ebp</a:t>
            </a:r>
            <a:r>
              <a:rPr lang="en-US" sz="1800"/>
              <a:t>, </a:t>
            </a:r>
            <a:r>
              <a:rPr lang="en-US" sz="1800">
                <a:latin typeface="Courier New" charset="0"/>
              </a:rPr>
              <a:t>%esp</a:t>
            </a:r>
            <a:endParaRPr lang="en-US" sz="1800"/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/>
              <a:t>Three managed as callee-save</a:t>
            </a:r>
          </a:p>
          <a:p>
            <a:pPr lvl="2" eaLnBrk="1" hangingPunct="1">
              <a:buFont typeface="Wingdings" charset="2"/>
              <a:buNone/>
              <a:defRPr/>
            </a:pPr>
            <a:r>
              <a:rPr lang="en-US" sz="1800">
                <a:latin typeface="Courier New" charset="0"/>
              </a:rPr>
              <a:t>%ebx</a:t>
            </a:r>
            <a:r>
              <a:rPr lang="en-US" sz="1800"/>
              <a:t>, </a:t>
            </a:r>
            <a:r>
              <a:rPr lang="en-US" sz="1800">
                <a:latin typeface="Courier New" charset="0"/>
              </a:rPr>
              <a:t>%esi</a:t>
            </a:r>
            <a:r>
              <a:rPr lang="en-US" sz="1800"/>
              <a:t>, </a:t>
            </a:r>
            <a:r>
              <a:rPr lang="en-US" sz="1800">
                <a:latin typeface="Courier New" charset="0"/>
              </a:rPr>
              <a:t>%edi</a:t>
            </a:r>
            <a:endParaRPr lang="en-US" sz="1800"/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sz="1800"/>
              <a:t>Old values saved on stack prior to using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/>
              <a:t>Three managed as caller-save</a:t>
            </a:r>
          </a:p>
          <a:p>
            <a:pPr lvl="2" eaLnBrk="1" hangingPunct="1">
              <a:buFont typeface="Wingdings" charset="2"/>
              <a:buNone/>
              <a:defRPr/>
            </a:pPr>
            <a:r>
              <a:rPr lang="en-US" sz="1800">
                <a:latin typeface="Courier New" charset="0"/>
              </a:rPr>
              <a:t>%eax</a:t>
            </a:r>
            <a:r>
              <a:rPr lang="en-US" sz="1800"/>
              <a:t>, </a:t>
            </a:r>
            <a:r>
              <a:rPr lang="en-US" sz="1800">
                <a:latin typeface="Courier New" charset="0"/>
              </a:rPr>
              <a:t>%edx</a:t>
            </a:r>
            <a:r>
              <a:rPr lang="en-US" sz="1800"/>
              <a:t>, </a:t>
            </a:r>
            <a:r>
              <a:rPr lang="en-US" sz="1800">
                <a:latin typeface="Courier New" charset="0"/>
              </a:rPr>
              <a:t>%ecx</a:t>
            </a:r>
            <a:endParaRPr lang="en-US" sz="1800"/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sz="1800"/>
              <a:t>Do what you please, but expect any callee to do so, as well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/>
              <a:t>Register </a:t>
            </a:r>
            <a:r>
              <a:rPr lang="en-US">
                <a:latin typeface="Courier New" charset="0"/>
              </a:rPr>
              <a:t>%eax </a:t>
            </a:r>
            <a:r>
              <a:rPr lang="en-US"/>
              <a:t>also stores returned value</a:t>
            </a:r>
          </a:p>
        </p:txBody>
      </p:sp>
      <p:sp>
        <p:nvSpPr>
          <p:cNvPr id="92163" name="Rectangle 4"/>
          <p:cNvSpPr>
            <a:spLocks noChangeArrowheads="1"/>
          </p:cNvSpPr>
          <p:nvPr/>
        </p:nvSpPr>
        <p:spPr bwMode="auto">
          <a:xfrm>
            <a:off x="6324600" y="1600200"/>
            <a:ext cx="2514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%eax</a:t>
            </a:r>
          </a:p>
        </p:txBody>
      </p:sp>
      <p:sp>
        <p:nvSpPr>
          <p:cNvPr id="92164" name="Rectangle 5"/>
          <p:cNvSpPr>
            <a:spLocks noChangeArrowheads="1"/>
          </p:cNvSpPr>
          <p:nvPr/>
        </p:nvSpPr>
        <p:spPr bwMode="auto">
          <a:xfrm>
            <a:off x="6324600" y="2057400"/>
            <a:ext cx="2514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%edx</a:t>
            </a:r>
          </a:p>
        </p:txBody>
      </p:sp>
      <p:sp>
        <p:nvSpPr>
          <p:cNvPr id="92165" name="Rectangle 6"/>
          <p:cNvSpPr>
            <a:spLocks noChangeArrowheads="1"/>
          </p:cNvSpPr>
          <p:nvPr/>
        </p:nvSpPr>
        <p:spPr bwMode="auto">
          <a:xfrm>
            <a:off x="6324600" y="2514600"/>
            <a:ext cx="2514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%ecx</a:t>
            </a:r>
          </a:p>
        </p:txBody>
      </p:sp>
      <p:sp>
        <p:nvSpPr>
          <p:cNvPr id="92166" name="Rectangle 7"/>
          <p:cNvSpPr>
            <a:spLocks noChangeArrowheads="1"/>
          </p:cNvSpPr>
          <p:nvPr/>
        </p:nvSpPr>
        <p:spPr bwMode="auto">
          <a:xfrm>
            <a:off x="6324600" y="2971800"/>
            <a:ext cx="2514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92167" name="Rectangle 8"/>
          <p:cNvSpPr>
            <a:spLocks noChangeArrowheads="1"/>
          </p:cNvSpPr>
          <p:nvPr/>
        </p:nvSpPr>
        <p:spPr bwMode="auto">
          <a:xfrm>
            <a:off x="6324600" y="3429000"/>
            <a:ext cx="2514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%esi</a:t>
            </a:r>
          </a:p>
        </p:txBody>
      </p:sp>
      <p:sp>
        <p:nvSpPr>
          <p:cNvPr id="92168" name="Rectangle 9"/>
          <p:cNvSpPr>
            <a:spLocks noChangeArrowheads="1"/>
          </p:cNvSpPr>
          <p:nvPr/>
        </p:nvSpPr>
        <p:spPr bwMode="auto">
          <a:xfrm>
            <a:off x="6324600" y="3886200"/>
            <a:ext cx="2514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%edi</a:t>
            </a:r>
          </a:p>
        </p:txBody>
      </p:sp>
      <p:sp>
        <p:nvSpPr>
          <p:cNvPr id="92169" name="Rectangle 10"/>
          <p:cNvSpPr>
            <a:spLocks noChangeArrowheads="1"/>
          </p:cNvSpPr>
          <p:nvPr/>
        </p:nvSpPr>
        <p:spPr bwMode="auto">
          <a:xfrm>
            <a:off x="6324600" y="4343400"/>
            <a:ext cx="2514600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92170" name="Rectangle 11"/>
          <p:cNvSpPr>
            <a:spLocks noChangeArrowheads="1"/>
          </p:cNvSpPr>
          <p:nvPr/>
        </p:nvSpPr>
        <p:spPr bwMode="auto">
          <a:xfrm>
            <a:off x="6324600" y="4800600"/>
            <a:ext cx="2514600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92171" name="AutoShape 12"/>
          <p:cNvSpPr>
            <a:spLocks/>
          </p:cNvSpPr>
          <p:nvPr/>
        </p:nvSpPr>
        <p:spPr bwMode="auto">
          <a:xfrm>
            <a:off x="5638800" y="1600200"/>
            <a:ext cx="533400" cy="1295400"/>
          </a:xfrm>
          <a:prstGeom prst="leftBrace">
            <a:avLst>
              <a:gd name="adj1" fmla="val 2023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172" name="AutoShape 13"/>
          <p:cNvSpPr>
            <a:spLocks/>
          </p:cNvSpPr>
          <p:nvPr/>
        </p:nvSpPr>
        <p:spPr bwMode="auto">
          <a:xfrm>
            <a:off x="5638800" y="2971800"/>
            <a:ext cx="533400" cy="1295400"/>
          </a:xfrm>
          <a:prstGeom prst="leftBrace">
            <a:avLst>
              <a:gd name="adj1" fmla="val 2023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173" name="AutoShape 14"/>
          <p:cNvSpPr>
            <a:spLocks/>
          </p:cNvSpPr>
          <p:nvPr/>
        </p:nvSpPr>
        <p:spPr bwMode="auto">
          <a:xfrm>
            <a:off x="5638800" y="4343400"/>
            <a:ext cx="533400" cy="838200"/>
          </a:xfrm>
          <a:prstGeom prst="leftBrace">
            <a:avLst>
              <a:gd name="adj1" fmla="val 1309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174" name="Text Box 15"/>
          <p:cNvSpPr txBox="1">
            <a:spLocks noChangeArrowheads="1"/>
          </p:cNvSpPr>
          <p:nvPr/>
        </p:nvSpPr>
        <p:spPr bwMode="auto">
          <a:xfrm>
            <a:off x="3987800" y="1905000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Caller-Save</a:t>
            </a:r>
          </a:p>
          <a:p>
            <a:pPr algn="r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Temporaries</a:t>
            </a:r>
          </a:p>
        </p:txBody>
      </p:sp>
      <p:sp>
        <p:nvSpPr>
          <p:cNvPr id="92175" name="Text Box 16"/>
          <p:cNvSpPr txBox="1">
            <a:spLocks noChangeArrowheads="1"/>
          </p:cNvSpPr>
          <p:nvPr/>
        </p:nvSpPr>
        <p:spPr bwMode="auto">
          <a:xfrm>
            <a:off x="4038600" y="3276600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Callee-Save</a:t>
            </a:r>
          </a:p>
          <a:p>
            <a:pPr algn="r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Temporaries</a:t>
            </a:r>
          </a:p>
        </p:txBody>
      </p:sp>
      <p:sp>
        <p:nvSpPr>
          <p:cNvPr id="92176" name="Text Box 17"/>
          <p:cNvSpPr txBox="1">
            <a:spLocks noChangeArrowheads="1"/>
          </p:cNvSpPr>
          <p:nvPr/>
        </p:nvSpPr>
        <p:spPr bwMode="auto">
          <a:xfrm>
            <a:off x="4572000" y="4572000"/>
            <a:ext cx="98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9077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0"/>
          <p:cNvSpPr>
            <a:spLocks noChangeArrowheads="1"/>
          </p:cNvSpPr>
          <p:nvPr/>
        </p:nvSpPr>
        <p:spPr bwMode="auto">
          <a:xfrm>
            <a:off x="7013575" y="304800"/>
            <a:ext cx="1368425" cy="920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</a:rPr>
              <a:t>Summarizing Stack</a:t>
            </a:r>
            <a:br>
              <a:rPr lang="en-US" dirty="0" smtClean="0">
                <a:latin typeface="Helvetica" charset="0"/>
              </a:rPr>
            </a:br>
            <a:r>
              <a:rPr lang="en-US" dirty="0" smtClean="0">
                <a:latin typeface="Helvetica" charset="0"/>
              </a:rPr>
              <a:t>Discipline</a:t>
            </a:r>
            <a:endParaRPr lang="en-US" dirty="0">
              <a:latin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176338"/>
            <a:ext cx="5500687" cy="52244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Motivation for stacks – supporting function </a:t>
            </a:r>
            <a:r>
              <a:rPr lang="en-US" dirty="0" smtClean="0">
                <a:latin typeface="Helvetica" charset="0"/>
              </a:rPr>
              <a:t>calls efficiently</a:t>
            </a:r>
            <a:endParaRPr lang="en-US" dirty="0">
              <a:latin typeface="Helvetica" charset="0"/>
            </a:endParaRPr>
          </a:p>
          <a:p>
            <a:pPr>
              <a:defRPr/>
            </a:pPr>
            <a:r>
              <a:rPr lang="en-US" dirty="0">
                <a:latin typeface="Helvetica" charset="0"/>
              </a:rPr>
              <a:t>How stacks </a:t>
            </a:r>
            <a:r>
              <a:rPr lang="en-US" dirty="0" smtClean="0">
                <a:latin typeface="Helvetica" charset="0"/>
              </a:rPr>
              <a:t>work:</a:t>
            </a:r>
            <a:endParaRPr lang="en-US" dirty="0">
              <a:latin typeface="Helvetica" charset="0"/>
            </a:endParaRP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Stack pointer stored in register </a:t>
            </a:r>
            <a:r>
              <a:rPr lang="en-US" dirty="0" smtClean="0">
                <a:latin typeface="Helvetica" charset="0"/>
                <a:ea typeface="ＭＳ Ｐゴシック" charset="0"/>
              </a:rPr>
              <a:t>  </a:t>
            </a:r>
            <a:r>
              <a:rPr lang="en-US" b="0" dirty="0" smtClean="0">
                <a:latin typeface="Courier"/>
                <a:ea typeface="ＭＳ Ｐゴシック" charset="0"/>
                <a:cs typeface="Courier"/>
              </a:rPr>
              <a:t>%</a:t>
            </a:r>
            <a:r>
              <a:rPr lang="en-US" b="0" dirty="0" err="1" smtClean="0">
                <a:latin typeface="Courier"/>
                <a:ea typeface="ＭＳ Ｐゴシック" charset="0"/>
                <a:cs typeface="Courier"/>
              </a:rPr>
              <a:t>esp</a:t>
            </a:r>
            <a:r>
              <a:rPr lang="en-US" dirty="0" smtClean="0">
                <a:latin typeface="Helvetica" charset="0"/>
                <a:ea typeface="ＭＳ Ｐゴシック" charset="0"/>
              </a:rPr>
              <a:t>, frame pointer in </a:t>
            </a:r>
            <a:r>
              <a:rPr lang="en-US" b="0" dirty="0" smtClean="0">
                <a:latin typeface="Courier"/>
                <a:ea typeface="ＭＳ Ｐゴシック" charset="0"/>
                <a:cs typeface="Courier"/>
              </a:rPr>
              <a:t>%</a:t>
            </a:r>
            <a:r>
              <a:rPr lang="en-US" b="0" dirty="0" err="1" smtClean="0">
                <a:latin typeface="Courier"/>
                <a:ea typeface="ＭＳ Ｐゴシック" charset="0"/>
                <a:cs typeface="Courier"/>
              </a:rPr>
              <a:t>ebp</a:t>
            </a:r>
            <a:endParaRPr lang="en-US" b="0" dirty="0">
              <a:latin typeface="Courier"/>
              <a:ea typeface="ＭＳ Ｐゴシック" charset="0"/>
              <a:cs typeface="Courier"/>
            </a:endParaRP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Manipulating stacks: </a:t>
            </a:r>
            <a:r>
              <a:rPr lang="en-US" b="0" dirty="0" err="1">
                <a:latin typeface="Courier" charset="0"/>
                <a:ea typeface="ＭＳ Ｐゴシック" charset="0"/>
                <a:cs typeface="Courier" charset="0"/>
              </a:rPr>
              <a:t>pushl</a:t>
            </a:r>
            <a:r>
              <a:rPr lang="en-US" b="0" dirty="0">
                <a:latin typeface="Courier" charset="0"/>
                <a:ea typeface="ＭＳ Ｐゴシック" charset="0"/>
                <a:cs typeface="Courier" charset="0"/>
              </a:rPr>
              <a:t>, </a:t>
            </a:r>
            <a:r>
              <a:rPr lang="en-US" b="0" dirty="0" smtClean="0">
                <a:latin typeface="Courier" charset="0"/>
                <a:ea typeface="ＭＳ Ｐゴシック" charset="0"/>
                <a:cs typeface="Courier" charset="0"/>
              </a:rPr>
              <a:t>  </a:t>
            </a:r>
            <a:r>
              <a:rPr lang="en-US" b="0" dirty="0" err="1" smtClean="0">
                <a:latin typeface="Courier" charset="0"/>
                <a:ea typeface="ＭＳ Ｐゴシック" charset="0"/>
                <a:cs typeface="Courier" charset="0"/>
              </a:rPr>
              <a:t>popl</a:t>
            </a:r>
            <a:r>
              <a:rPr lang="en-US" b="0" dirty="0">
                <a:latin typeface="Courier" charset="0"/>
                <a:ea typeface="ＭＳ Ｐゴシック" charset="0"/>
                <a:cs typeface="Courier" charset="0"/>
              </a:rPr>
              <a:t>, call, ret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Courier" charset="0"/>
              </a:rPr>
              <a:t>Before </a:t>
            </a:r>
            <a:r>
              <a:rPr lang="en-US" dirty="0">
                <a:latin typeface="Helvetica" charset="0"/>
                <a:ea typeface="ＭＳ Ｐゴシック" charset="0"/>
                <a:cs typeface="Courier" charset="0"/>
              </a:rPr>
              <a:t>a function </a:t>
            </a:r>
            <a:r>
              <a:rPr lang="en-US" b="0" dirty="0">
                <a:latin typeface="Courier" charset="0"/>
                <a:ea typeface="ＭＳ Ｐゴシック" charset="0"/>
                <a:cs typeface="Courier" charset="0"/>
              </a:rPr>
              <a:t>call</a:t>
            </a:r>
            <a:r>
              <a:rPr lang="en-US" dirty="0" smtClean="0">
                <a:latin typeface="Helvetica" charset="0"/>
                <a:ea typeface="ＭＳ Ｐゴシック" charset="0"/>
                <a:cs typeface="Courier" charset="0"/>
              </a:rPr>
              <a:t>:</a:t>
            </a:r>
            <a:endParaRPr lang="en-US" dirty="0">
              <a:latin typeface="Helvetica" charset="0"/>
              <a:ea typeface="ＭＳ Ｐゴシック" charset="0"/>
              <a:cs typeface="Courier" charset="0"/>
            </a:endParaRPr>
          </a:p>
          <a:p>
            <a:pPr marL="1365250" lvl="2" indent="-457200">
              <a:buFont typeface="+mj-lt"/>
              <a:buAutoNum type="arabicPeriod"/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Push parameters onto the </a:t>
            </a:r>
            <a:r>
              <a:rPr lang="en-US" sz="2000" dirty="0" smtClean="0">
                <a:latin typeface="Helvetica" charset="0"/>
                <a:ea typeface="ＭＳ Ｐゴシック" charset="0"/>
                <a:cs typeface="Courier" charset="0"/>
              </a:rPr>
              <a:t>stack, last argument is pushed first…</a:t>
            </a:r>
            <a:endParaRPr lang="en-US" sz="2000" dirty="0">
              <a:latin typeface="Helvetica" charset="0"/>
              <a:ea typeface="ＭＳ Ｐゴシック" charset="0"/>
              <a:cs typeface="Courier" charset="0"/>
            </a:endParaRPr>
          </a:p>
          <a:p>
            <a:pPr marL="1365250" lvl="2" indent="-457200">
              <a:buFont typeface="+mj-lt"/>
              <a:buAutoNum type="arabicPeriod"/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Save caller-save </a:t>
            </a:r>
            <a:r>
              <a:rPr lang="en-US" sz="2000" dirty="0" smtClean="0">
                <a:latin typeface="Helvetica" charset="0"/>
                <a:ea typeface="ＭＳ Ｐゴシック" charset="0"/>
                <a:cs typeface="Courier" charset="0"/>
              </a:rPr>
              <a:t>registers (not shown)</a:t>
            </a:r>
            <a:endParaRPr lang="en-US" sz="2000" dirty="0">
              <a:latin typeface="Helvetica" charset="0"/>
              <a:ea typeface="ＭＳ Ｐゴシック" charset="0"/>
              <a:cs typeface="Courier" charset="0"/>
            </a:endParaRPr>
          </a:p>
          <a:p>
            <a:pPr marL="1365250" lvl="2" indent="-457200">
              <a:buFont typeface="+mj-lt"/>
              <a:buAutoNum type="arabicPeriod"/>
              <a:defRPr/>
            </a:pPr>
            <a:r>
              <a:rPr lang="en-US" sz="2000" dirty="0" smtClean="0">
                <a:latin typeface="Helvetica" charset="0"/>
                <a:ea typeface="ＭＳ Ｐゴシック" charset="0"/>
                <a:cs typeface="Courier" charset="0"/>
              </a:rPr>
              <a:t>Then </a:t>
            </a:r>
            <a:r>
              <a:rPr lang="en-US" sz="2000" b="0" dirty="0" smtClean="0">
                <a:latin typeface="Courier" charset="0"/>
                <a:ea typeface="ＭＳ Ｐゴシック" charset="0"/>
                <a:cs typeface="Courier" charset="0"/>
              </a:rPr>
              <a:t>call </a:t>
            </a:r>
            <a:r>
              <a:rPr lang="en-US" sz="2000" dirty="0" smtClean="0">
                <a:latin typeface="Helvetica" charset="0"/>
                <a:ea typeface="ＭＳ Ｐゴシック" charset="0"/>
                <a:cs typeface="Courier" charset="0"/>
              </a:rPr>
              <a:t>will push </a:t>
            </a: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return address on the stack and jump into </a:t>
            </a:r>
            <a:r>
              <a:rPr lang="en-US" sz="2000" dirty="0" smtClean="0">
                <a:latin typeface="Helvetica" charset="0"/>
                <a:ea typeface="ＭＳ Ｐゴシック" charset="0"/>
                <a:cs typeface="Courier" charset="0"/>
              </a:rPr>
              <a:t>function</a:t>
            </a:r>
            <a:endParaRPr lang="en-US" sz="2000" dirty="0">
              <a:latin typeface="Helvetica" charset="0"/>
              <a:ea typeface="ＭＳ Ｐゴシック" charset="0"/>
              <a:cs typeface="Courier" charset="0"/>
            </a:endParaRP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6096000" y="3146425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5181600" y="2743200"/>
            <a:ext cx="16414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 Pointer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%esp</a:t>
            </a:r>
            <a:r>
              <a:rPr lang="en-US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93190" name="Line 7"/>
          <p:cNvSpPr>
            <a:spLocks noChangeShapeType="1"/>
          </p:cNvSpPr>
          <p:nvPr/>
        </p:nvSpPr>
        <p:spPr bwMode="auto">
          <a:xfrm>
            <a:off x="6061075" y="1165225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Rectangle 8"/>
          <p:cNvSpPr>
            <a:spLocks noChangeArrowheads="1"/>
          </p:cNvSpPr>
          <p:nvPr/>
        </p:nvSpPr>
        <p:spPr bwMode="auto">
          <a:xfrm>
            <a:off x="5216525" y="685800"/>
            <a:ext cx="17176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 Pointer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r>
              <a:rPr lang="en-US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93192" name="Rectangle 9"/>
          <p:cNvSpPr>
            <a:spLocks noChangeArrowheads="1"/>
          </p:cNvSpPr>
          <p:nvPr/>
        </p:nvSpPr>
        <p:spPr bwMode="auto">
          <a:xfrm>
            <a:off x="7010400" y="2959100"/>
            <a:ext cx="1358900" cy="304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Return Addr</a:t>
            </a:r>
          </a:p>
        </p:txBody>
      </p:sp>
      <p:sp>
        <p:nvSpPr>
          <p:cNvPr id="93193" name="Rectangle 12"/>
          <p:cNvSpPr>
            <a:spLocks noChangeArrowheads="1"/>
          </p:cNvSpPr>
          <p:nvPr/>
        </p:nvSpPr>
        <p:spPr bwMode="auto">
          <a:xfrm>
            <a:off x="7010400" y="1143000"/>
            <a:ext cx="1371600" cy="13716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93194" name="Rectangle 14"/>
          <p:cNvSpPr>
            <a:spLocks noChangeArrowheads="1"/>
          </p:cNvSpPr>
          <p:nvPr/>
        </p:nvSpPr>
        <p:spPr bwMode="auto">
          <a:xfrm>
            <a:off x="7010400" y="2362200"/>
            <a:ext cx="1358900" cy="6096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Arguments</a:t>
            </a:r>
          </a:p>
        </p:txBody>
      </p:sp>
      <p:sp>
        <p:nvSpPr>
          <p:cNvPr id="93195" name="Rectangle 15"/>
          <p:cNvSpPr>
            <a:spLocks noChangeArrowheads="1"/>
          </p:cNvSpPr>
          <p:nvPr/>
        </p:nvSpPr>
        <p:spPr bwMode="auto">
          <a:xfrm>
            <a:off x="5715000" y="18288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Caller</a:t>
            </a:r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</a:t>
            </a:r>
          </a:p>
        </p:txBody>
      </p:sp>
      <p:sp>
        <p:nvSpPr>
          <p:cNvPr id="93196" name="AutoShape 16"/>
          <p:cNvSpPr>
            <a:spLocks/>
          </p:cNvSpPr>
          <p:nvPr/>
        </p:nvSpPr>
        <p:spPr bwMode="auto">
          <a:xfrm>
            <a:off x="6705600" y="12192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3197" name="Rectangle 5"/>
          <p:cNvSpPr>
            <a:spLocks noChangeArrowheads="1"/>
          </p:cNvSpPr>
          <p:nvPr/>
        </p:nvSpPr>
        <p:spPr bwMode="auto">
          <a:xfrm>
            <a:off x="7010400" y="304800"/>
            <a:ext cx="1371600" cy="6324600"/>
          </a:xfrm>
          <a:prstGeom prst="rect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3198" name="TextBox 6"/>
          <p:cNvSpPr txBox="1">
            <a:spLocks noChangeArrowheads="1"/>
          </p:cNvSpPr>
          <p:nvPr/>
        </p:nvSpPr>
        <p:spPr bwMode="auto">
          <a:xfrm>
            <a:off x="6858000" y="0"/>
            <a:ext cx="16589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Main Memory</a:t>
            </a:r>
          </a:p>
        </p:txBody>
      </p:sp>
      <p:sp>
        <p:nvSpPr>
          <p:cNvPr id="93199" name="AutoShape 16"/>
          <p:cNvSpPr>
            <a:spLocks/>
          </p:cNvSpPr>
          <p:nvPr/>
        </p:nvSpPr>
        <p:spPr bwMode="auto">
          <a:xfrm flipH="1">
            <a:off x="8458200" y="304800"/>
            <a:ext cx="304800" cy="2971800"/>
          </a:xfrm>
          <a:prstGeom prst="leftBrace">
            <a:avLst>
              <a:gd name="adj1" fmla="val 7502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3200" name="TextBox 7"/>
          <p:cNvSpPr txBox="1">
            <a:spLocks noChangeArrowheads="1"/>
          </p:cNvSpPr>
          <p:nvPr/>
        </p:nvSpPr>
        <p:spPr bwMode="auto">
          <a:xfrm rot="-5400000">
            <a:off x="8216106" y="1689894"/>
            <a:ext cx="12874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Call Stack</a:t>
            </a:r>
          </a:p>
        </p:txBody>
      </p:sp>
      <p:sp>
        <p:nvSpPr>
          <p:cNvPr id="93201" name="TextBox 22"/>
          <p:cNvSpPr txBox="1">
            <a:spLocks noChangeArrowheads="1"/>
          </p:cNvSpPr>
          <p:nvPr/>
        </p:nvSpPr>
        <p:spPr bwMode="auto">
          <a:xfrm>
            <a:off x="6172200" y="152400"/>
            <a:ext cx="8778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66"/>
                </a:solidFill>
                <a:latin typeface="Courier" charset="0"/>
                <a:cs typeface="Courier" charset="0"/>
              </a:rPr>
              <a:t>0xMAX</a:t>
            </a:r>
          </a:p>
        </p:txBody>
      </p:sp>
      <p:cxnSp>
        <p:nvCxnSpPr>
          <p:cNvPr id="93202" name="Straight Arrow Connector 9"/>
          <p:cNvCxnSpPr>
            <a:cxnSpLocks noChangeShapeType="1"/>
          </p:cNvCxnSpPr>
          <p:nvPr/>
        </p:nvCxnSpPr>
        <p:spPr bwMode="auto">
          <a:xfrm>
            <a:off x="8839200" y="2590800"/>
            <a:ext cx="0" cy="11430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12173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0"/>
          <p:cNvSpPr>
            <a:spLocks noChangeArrowheads="1"/>
          </p:cNvSpPr>
          <p:nvPr/>
        </p:nvSpPr>
        <p:spPr bwMode="auto">
          <a:xfrm>
            <a:off x="7013575" y="304800"/>
            <a:ext cx="1368425" cy="920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62800" y="3200400"/>
            <a:ext cx="8716963" cy="781050"/>
          </a:xfrm>
        </p:spPr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Recap…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4814887" cy="5224462"/>
          </a:xfrm>
        </p:spPr>
        <p:txBody>
          <a:bodyPr/>
          <a:lstStyle/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Courier" charset="0"/>
              </a:rPr>
              <a:t>Inside the function </a:t>
            </a:r>
            <a:r>
              <a:rPr lang="en-US" dirty="0">
                <a:latin typeface="Helvetica" charset="0"/>
                <a:ea typeface="ＭＳ Ｐゴシック" charset="0"/>
                <a:cs typeface="Courier" charset="0"/>
              </a:rPr>
              <a:t>call</a:t>
            </a:r>
            <a:r>
              <a:rPr lang="en-US" dirty="0" smtClean="0">
                <a:latin typeface="Helvetica" charset="0"/>
                <a:ea typeface="ＭＳ Ｐゴシック" charset="0"/>
                <a:cs typeface="Courier" charset="0"/>
              </a:rPr>
              <a:t>:</a:t>
            </a:r>
            <a:endParaRPr lang="en-US" dirty="0">
              <a:latin typeface="Helvetica" charset="0"/>
              <a:ea typeface="ＭＳ Ｐゴシック" charset="0"/>
              <a:cs typeface="Courier" charset="0"/>
            </a:endParaRPr>
          </a:p>
          <a:p>
            <a:pPr marL="1365250" lvl="2" indent="-457200">
              <a:buFont typeface="+mj-lt"/>
              <a:buAutoNum type="arabicPeriod"/>
              <a:defRPr/>
            </a:pPr>
            <a:r>
              <a:rPr lang="en-US" sz="2000" dirty="0" smtClean="0">
                <a:latin typeface="Helvetica" charset="0"/>
                <a:ea typeface="ＭＳ Ｐゴシック" charset="0"/>
                <a:cs typeface="Courier" charset="0"/>
              </a:rPr>
              <a:t>Save </a:t>
            </a: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frame pointer %</a:t>
            </a:r>
            <a:r>
              <a:rPr lang="en-US" sz="2000" dirty="0" err="1">
                <a:latin typeface="Helvetica" charset="0"/>
                <a:ea typeface="ＭＳ Ｐゴシック" charset="0"/>
                <a:cs typeface="Courier" charset="0"/>
              </a:rPr>
              <a:t>ebp</a:t>
            </a: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 and slide %</a:t>
            </a:r>
            <a:r>
              <a:rPr lang="en-US" sz="2000" dirty="0" err="1">
                <a:latin typeface="Helvetica" charset="0"/>
                <a:ea typeface="ＭＳ Ｐゴシック" charset="0"/>
                <a:cs typeface="Courier" charset="0"/>
              </a:rPr>
              <a:t>ebp</a:t>
            </a: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 down</a:t>
            </a:r>
          </a:p>
          <a:p>
            <a:pPr marL="1365250" lvl="2" indent="-457200">
              <a:buFont typeface="+mj-lt"/>
              <a:buAutoNum type="arabicPeriod"/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Save </a:t>
            </a:r>
            <a:r>
              <a:rPr lang="en-US" sz="2000" dirty="0" err="1">
                <a:latin typeface="Helvetica" charset="0"/>
                <a:ea typeface="ＭＳ Ｐゴシック" charset="0"/>
                <a:cs typeface="Courier" charset="0"/>
              </a:rPr>
              <a:t>callee</a:t>
            </a: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-save registers</a:t>
            </a:r>
          </a:p>
          <a:p>
            <a:pPr marL="1365250" lvl="2" indent="-457200">
              <a:buFont typeface="+mj-lt"/>
              <a:buAutoNum type="arabicPeriod"/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Allocate space for local variables</a:t>
            </a:r>
          </a:p>
          <a:p>
            <a:pPr marL="1365250" lvl="2" indent="-457200">
              <a:buFont typeface="+mj-lt"/>
              <a:buAutoNum type="arabicPeriod"/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On a return, restore </a:t>
            </a:r>
            <a:r>
              <a:rPr lang="en-US" sz="2000" dirty="0" err="1">
                <a:latin typeface="Helvetica" charset="0"/>
                <a:ea typeface="ＭＳ Ｐゴシック" charset="0"/>
                <a:cs typeface="Courier" charset="0"/>
              </a:rPr>
              <a:t>callee</a:t>
            </a: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-save registers, stack pointer, frame pointer, pop return address &amp; jump back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Courier" charset="0"/>
              </a:rPr>
              <a:t>After the function call:</a:t>
            </a:r>
          </a:p>
          <a:p>
            <a:pPr lvl="2">
              <a:defRPr/>
            </a:pPr>
            <a:r>
              <a:rPr lang="en-US" sz="2000" dirty="0" smtClean="0">
                <a:latin typeface="Helvetica" charset="0"/>
                <a:ea typeface="ＭＳ Ｐゴシック" charset="0"/>
                <a:cs typeface="Courier" charset="0"/>
              </a:rPr>
              <a:t>restore </a:t>
            </a: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caller-save </a:t>
            </a:r>
            <a:r>
              <a:rPr lang="en-US" sz="2000" dirty="0" smtClean="0">
                <a:latin typeface="Helvetica" charset="0"/>
                <a:ea typeface="ＭＳ Ｐゴシック" charset="0"/>
                <a:cs typeface="Courier" charset="0"/>
              </a:rPr>
              <a:t>registers</a:t>
            </a:r>
          </a:p>
          <a:p>
            <a:pPr lvl="2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c</a:t>
            </a:r>
            <a:r>
              <a:rPr lang="en-US" sz="2000" dirty="0" smtClean="0">
                <a:latin typeface="Helvetica" charset="0"/>
                <a:ea typeface="ＭＳ Ｐゴシック" charset="0"/>
                <a:cs typeface="Courier" charset="0"/>
              </a:rPr>
              <a:t>ontinue execution…</a:t>
            </a:r>
            <a:endParaRPr lang="en-US" sz="2000" dirty="0">
              <a:latin typeface="Helvetica" charset="0"/>
              <a:ea typeface="ＭＳ Ｐゴシック" charset="0"/>
              <a:cs typeface="Courier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94212" name="Line 4"/>
          <p:cNvSpPr>
            <a:spLocks noChangeShapeType="1"/>
          </p:cNvSpPr>
          <p:nvPr/>
        </p:nvSpPr>
        <p:spPr bwMode="auto">
          <a:xfrm>
            <a:off x="6096000" y="6194425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5078413" y="5791200"/>
            <a:ext cx="16414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 Pointer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%esp</a:t>
            </a:r>
            <a:r>
              <a:rPr lang="en-US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94214" name="Line 7"/>
          <p:cNvSpPr>
            <a:spLocks noChangeShapeType="1"/>
          </p:cNvSpPr>
          <p:nvPr/>
        </p:nvSpPr>
        <p:spPr bwMode="auto">
          <a:xfrm>
            <a:off x="6061075" y="3422650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5" name="Rectangle 8"/>
          <p:cNvSpPr>
            <a:spLocks noChangeArrowheads="1"/>
          </p:cNvSpPr>
          <p:nvPr/>
        </p:nvSpPr>
        <p:spPr bwMode="auto">
          <a:xfrm>
            <a:off x="5043488" y="2943225"/>
            <a:ext cx="17176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 Pointer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r>
              <a:rPr lang="en-US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94216" name="Rectangle 9"/>
          <p:cNvSpPr>
            <a:spLocks noChangeArrowheads="1"/>
          </p:cNvSpPr>
          <p:nvPr/>
        </p:nvSpPr>
        <p:spPr bwMode="auto">
          <a:xfrm>
            <a:off x="7023100" y="2959100"/>
            <a:ext cx="1358900" cy="304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Return Addr</a:t>
            </a:r>
          </a:p>
        </p:txBody>
      </p:sp>
      <p:sp>
        <p:nvSpPr>
          <p:cNvPr id="94217" name="Rectangle 10"/>
          <p:cNvSpPr>
            <a:spLocks noChangeArrowheads="1"/>
          </p:cNvSpPr>
          <p:nvPr/>
        </p:nvSpPr>
        <p:spPr bwMode="auto">
          <a:xfrm>
            <a:off x="7010400" y="3568700"/>
            <a:ext cx="1371600" cy="18161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Saved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Registers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+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Local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Variables</a:t>
            </a:r>
          </a:p>
        </p:txBody>
      </p:sp>
      <p:sp>
        <p:nvSpPr>
          <p:cNvPr id="94218" name="Rectangle 11"/>
          <p:cNvSpPr>
            <a:spLocks noChangeArrowheads="1"/>
          </p:cNvSpPr>
          <p:nvPr/>
        </p:nvSpPr>
        <p:spPr bwMode="auto">
          <a:xfrm>
            <a:off x="7010400" y="5359400"/>
            <a:ext cx="1371600" cy="736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Argument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Build</a:t>
            </a:r>
          </a:p>
        </p:txBody>
      </p:sp>
      <p:sp>
        <p:nvSpPr>
          <p:cNvPr id="94219" name="Rectangle 12"/>
          <p:cNvSpPr>
            <a:spLocks noChangeArrowheads="1"/>
          </p:cNvSpPr>
          <p:nvPr/>
        </p:nvSpPr>
        <p:spPr bwMode="auto">
          <a:xfrm>
            <a:off x="7010400" y="1143000"/>
            <a:ext cx="1371600" cy="13716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94220" name="Rectangle 13"/>
          <p:cNvSpPr>
            <a:spLocks noChangeArrowheads="1"/>
          </p:cNvSpPr>
          <p:nvPr/>
        </p:nvSpPr>
        <p:spPr bwMode="auto">
          <a:xfrm>
            <a:off x="6997700" y="3263900"/>
            <a:ext cx="13843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%ebp</a:t>
            </a:r>
          </a:p>
        </p:txBody>
      </p:sp>
      <p:sp>
        <p:nvSpPr>
          <p:cNvPr id="94221" name="Rectangle 14"/>
          <p:cNvSpPr>
            <a:spLocks noChangeArrowheads="1"/>
          </p:cNvSpPr>
          <p:nvPr/>
        </p:nvSpPr>
        <p:spPr bwMode="auto">
          <a:xfrm>
            <a:off x="7023100" y="2362200"/>
            <a:ext cx="1358900" cy="6096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Arguments</a:t>
            </a:r>
          </a:p>
        </p:txBody>
      </p:sp>
      <p:sp>
        <p:nvSpPr>
          <p:cNvPr id="94222" name="Rectangle 15"/>
          <p:cNvSpPr>
            <a:spLocks noChangeArrowheads="1"/>
          </p:cNvSpPr>
          <p:nvPr/>
        </p:nvSpPr>
        <p:spPr bwMode="auto">
          <a:xfrm>
            <a:off x="7010400" y="304800"/>
            <a:ext cx="1371600" cy="6324600"/>
          </a:xfrm>
          <a:prstGeom prst="rect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4223" name="TextBox 17"/>
          <p:cNvSpPr txBox="1">
            <a:spLocks noChangeArrowheads="1"/>
          </p:cNvSpPr>
          <p:nvPr/>
        </p:nvSpPr>
        <p:spPr bwMode="auto">
          <a:xfrm>
            <a:off x="6858000" y="0"/>
            <a:ext cx="16589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Main Memory</a:t>
            </a:r>
          </a:p>
        </p:txBody>
      </p:sp>
      <p:sp>
        <p:nvSpPr>
          <p:cNvPr id="94224" name="AutoShape 16"/>
          <p:cNvSpPr>
            <a:spLocks/>
          </p:cNvSpPr>
          <p:nvPr/>
        </p:nvSpPr>
        <p:spPr bwMode="auto">
          <a:xfrm flipH="1">
            <a:off x="8458200" y="304800"/>
            <a:ext cx="304800" cy="5791200"/>
          </a:xfrm>
          <a:prstGeom prst="leftBrace">
            <a:avLst>
              <a:gd name="adj1" fmla="val 7503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4225" name="TextBox 19"/>
          <p:cNvSpPr txBox="1">
            <a:spLocks noChangeArrowheads="1"/>
          </p:cNvSpPr>
          <p:nvPr/>
        </p:nvSpPr>
        <p:spPr bwMode="auto">
          <a:xfrm rot="-5400000">
            <a:off x="8216106" y="2909094"/>
            <a:ext cx="12874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Call Stack</a:t>
            </a:r>
          </a:p>
        </p:txBody>
      </p:sp>
      <p:sp>
        <p:nvSpPr>
          <p:cNvPr id="94226" name="TextBox 21"/>
          <p:cNvSpPr txBox="1">
            <a:spLocks noChangeArrowheads="1"/>
          </p:cNvSpPr>
          <p:nvPr/>
        </p:nvSpPr>
        <p:spPr bwMode="auto">
          <a:xfrm>
            <a:off x="6172200" y="152400"/>
            <a:ext cx="8778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66"/>
                </a:solidFill>
                <a:latin typeface="Courier" charset="0"/>
                <a:cs typeface="Courier" charset="0"/>
              </a:rPr>
              <a:t>0xMAX</a:t>
            </a:r>
          </a:p>
        </p:txBody>
      </p:sp>
      <p:cxnSp>
        <p:nvCxnSpPr>
          <p:cNvPr id="94227" name="Straight Arrow Connector 22"/>
          <p:cNvCxnSpPr>
            <a:cxnSpLocks noChangeShapeType="1"/>
          </p:cNvCxnSpPr>
          <p:nvPr/>
        </p:nvCxnSpPr>
        <p:spPr bwMode="auto">
          <a:xfrm>
            <a:off x="8839200" y="3962400"/>
            <a:ext cx="0" cy="23622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itle 1"/>
          <p:cNvSpPr txBox="1">
            <a:spLocks/>
          </p:cNvSpPr>
          <p:nvPr/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lIns="0" tIns="0" rIns="0" bIns="0" anchor="ctr"/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</a:defRPr>
            </a:lvl6pPr>
            <a:lvl7pPr marL="9144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</a:defRPr>
            </a:lvl7pPr>
            <a:lvl8pPr marL="13716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</a:defRPr>
            </a:lvl8pPr>
            <a:lvl9pPr marL="18288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660033"/>
                </a:solidFill>
                <a:latin typeface="Helvetica" charset="0"/>
              </a:rPr>
              <a:t>Summarizing Stack</a:t>
            </a:r>
            <a:br>
              <a:rPr lang="en-US" dirty="0" smtClean="0">
                <a:solidFill>
                  <a:srgbClr val="660033"/>
                </a:solidFill>
                <a:latin typeface="Helvetica" charset="0"/>
              </a:rPr>
            </a:br>
            <a:r>
              <a:rPr lang="en-US" dirty="0" smtClean="0">
                <a:solidFill>
                  <a:srgbClr val="660033"/>
                </a:solidFill>
                <a:latin typeface="Helvetica" charset="0"/>
              </a:rPr>
              <a:t>Discipline</a:t>
            </a:r>
            <a:endParaRPr lang="en-US" dirty="0">
              <a:solidFill>
                <a:srgbClr val="660033"/>
              </a:solidFill>
              <a:latin typeface="Helvetica" charset="0"/>
            </a:endParaRPr>
          </a:p>
        </p:txBody>
      </p:sp>
      <p:sp>
        <p:nvSpPr>
          <p:cNvPr id="94229" name="Rectangle 15"/>
          <p:cNvSpPr>
            <a:spLocks noChangeArrowheads="1"/>
          </p:cNvSpPr>
          <p:nvPr/>
        </p:nvSpPr>
        <p:spPr bwMode="auto">
          <a:xfrm>
            <a:off x="5715000" y="18288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Caller</a:t>
            </a:r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</a:t>
            </a:r>
          </a:p>
        </p:txBody>
      </p:sp>
      <p:sp>
        <p:nvSpPr>
          <p:cNvPr id="94230" name="AutoShape 16"/>
          <p:cNvSpPr>
            <a:spLocks/>
          </p:cNvSpPr>
          <p:nvPr/>
        </p:nvSpPr>
        <p:spPr bwMode="auto">
          <a:xfrm>
            <a:off x="6705600" y="11430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4231" name="Rectangle 15"/>
          <p:cNvSpPr>
            <a:spLocks noChangeArrowheads="1"/>
          </p:cNvSpPr>
          <p:nvPr/>
        </p:nvSpPr>
        <p:spPr bwMode="auto">
          <a:xfrm>
            <a:off x="5553075" y="4191000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Current</a:t>
            </a:r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(Callee)</a:t>
            </a:r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</a:t>
            </a:r>
          </a:p>
        </p:txBody>
      </p:sp>
      <p:sp>
        <p:nvSpPr>
          <p:cNvPr id="94232" name="AutoShape 16"/>
          <p:cNvSpPr>
            <a:spLocks/>
          </p:cNvSpPr>
          <p:nvPr/>
        </p:nvSpPr>
        <p:spPr bwMode="auto">
          <a:xfrm>
            <a:off x="6705600" y="3505200"/>
            <a:ext cx="228600" cy="2590800"/>
          </a:xfrm>
          <a:prstGeom prst="leftBrace">
            <a:avLst>
              <a:gd name="adj1" fmla="val 749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4233" name="Rectangle 13"/>
          <p:cNvSpPr>
            <a:spLocks noChangeArrowheads="1"/>
          </p:cNvSpPr>
          <p:nvPr/>
        </p:nvSpPr>
        <p:spPr bwMode="auto">
          <a:xfrm>
            <a:off x="7010400" y="6019800"/>
            <a:ext cx="13843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Return Addr’</a:t>
            </a:r>
          </a:p>
        </p:txBody>
      </p:sp>
    </p:spTree>
    <p:extLst>
      <p:ext uri="{BB962C8B-B14F-4D97-AF65-F5344CB8AC3E}">
        <p14:creationId xmlns:p14="http://schemas.microsoft.com/office/powerpoint/2010/main" val="29770697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60579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Recursion with Pointers</a:t>
            </a:r>
            <a:endParaRPr lang="en-US" dirty="0"/>
          </a:p>
        </p:txBody>
      </p:sp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866775" y="3581400"/>
            <a:ext cx="3705225" cy="31226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void sfact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(int x, int *accum)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if (x &lt;= 1)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return;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else 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int z = *accum * x;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*accum = z;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sfact(x-1,accum);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866775" y="1295400"/>
            <a:ext cx="2790825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s_top(int x)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val = 1;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sfact(x, &amp;val);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return val;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790575" y="838200"/>
            <a:ext cx="226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solidFill>
                  <a:srgbClr val="003300"/>
                </a:solidFill>
              </a:rPr>
              <a:t>Top-Level Call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171575" y="3124200"/>
            <a:ext cx="323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solidFill>
                  <a:srgbClr val="003300"/>
                </a:solidFill>
              </a:rPr>
              <a:t>Recursive Procedure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378700" y="5410200"/>
            <a:ext cx="8509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return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02500" y="3962400"/>
            <a:ext cx="8509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return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6019800" y="1752600"/>
            <a:ext cx="0" cy="6096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410200" y="914400"/>
            <a:ext cx="2819400" cy="920750"/>
            <a:chOff x="5410200" y="914400"/>
            <a:chExt cx="2819400" cy="921047"/>
          </a:xfrm>
        </p:grpSpPr>
        <p:sp>
          <p:nvSpPr>
            <p:cNvPr id="12327" name="TextBox 11"/>
            <p:cNvSpPr txBox="1">
              <a:spLocks noChangeArrowheads="1"/>
            </p:cNvSpPr>
            <p:nvPr/>
          </p:nvSpPr>
          <p:spPr bwMode="auto">
            <a:xfrm>
              <a:off x="5506148" y="990600"/>
              <a:ext cx="1885252" cy="844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/>
                <a:t>sfact(4,&amp;val)</a:t>
              </a:r>
            </a:p>
            <a:p>
              <a:pPr algn="l"/>
              <a:r>
                <a:rPr lang="en-US" sz="1800"/>
                <a:t>x=4, z = val*x=4</a:t>
              </a:r>
            </a:p>
            <a:p>
              <a:pPr algn="l"/>
              <a:r>
                <a:rPr lang="en-US" sz="1800"/>
                <a:t>val = 4</a:t>
              </a:r>
            </a:p>
          </p:txBody>
        </p:sp>
        <p:sp>
          <p:nvSpPr>
            <p:cNvPr id="12328" name="Rectangle 12"/>
            <p:cNvSpPr>
              <a:spLocks noChangeArrowheads="1"/>
            </p:cNvSpPr>
            <p:nvPr/>
          </p:nvSpPr>
          <p:spPr bwMode="auto">
            <a:xfrm>
              <a:off x="5410200" y="914400"/>
              <a:ext cx="2819400" cy="9144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10200" y="2362200"/>
            <a:ext cx="2819400" cy="920750"/>
            <a:chOff x="5410200" y="2362200"/>
            <a:chExt cx="2819400" cy="921047"/>
          </a:xfrm>
        </p:grpSpPr>
        <p:sp>
          <p:nvSpPr>
            <p:cNvPr id="12325" name="TextBox 14"/>
            <p:cNvSpPr txBox="1">
              <a:spLocks noChangeArrowheads="1"/>
            </p:cNvSpPr>
            <p:nvPr/>
          </p:nvSpPr>
          <p:spPr bwMode="auto">
            <a:xfrm>
              <a:off x="5440340" y="2438400"/>
              <a:ext cx="2103460" cy="844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/>
                <a:t>sfact(3,&amp;val)</a:t>
              </a:r>
            </a:p>
            <a:p>
              <a:pPr algn="l"/>
              <a:r>
                <a:rPr lang="en-US" sz="1800"/>
                <a:t>x=3, z = val*x=4*3</a:t>
              </a:r>
            </a:p>
            <a:p>
              <a:pPr algn="l"/>
              <a:r>
                <a:rPr lang="en-US" sz="1800"/>
                <a:t>val = 4*3</a:t>
              </a:r>
            </a:p>
          </p:txBody>
        </p:sp>
        <p:sp>
          <p:nvSpPr>
            <p:cNvPr id="12326" name="Rectangle 15"/>
            <p:cNvSpPr>
              <a:spLocks noChangeArrowheads="1"/>
            </p:cNvSpPr>
            <p:nvPr/>
          </p:nvSpPr>
          <p:spPr bwMode="auto">
            <a:xfrm>
              <a:off x="5410200" y="2362200"/>
              <a:ext cx="2819400" cy="9144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410200" y="3810000"/>
            <a:ext cx="2819400" cy="920750"/>
            <a:chOff x="5410200" y="3810000"/>
            <a:chExt cx="2819400" cy="921047"/>
          </a:xfrm>
        </p:grpSpPr>
        <p:sp>
          <p:nvSpPr>
            <p:cNvPr id="12323" name="TextBox 17"/>
            <p:cNvSpPr txBox="1">
              <a:spLocks noChangeArrowheads="1"/>
            </p:cNvSpPr>
            <p:nvPr/>
          </p:nvSpPr>
          <p:spPr bwMode="auto">
            <a:xfrm>
              <a:off x="5437100" y="3886200"/>
              <a:ext cx="2411500" cy="844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/>
                <a:t>sfact(2,&amp;val)</a:t>
              </a:r>
            </a:p>
            <a:p>
              <a:pPr algn="l"/>
              <a:r>
                <a:rPr lang="en-US" sz="1800"/>
                <a:t>x=2, z = val*x=4*3*2</a:t>
              </a:r>
            </a:p>
            <a:p>
              <a:pPr algn="l"/>
              <a:r>
                <a:rPr lang="en-US" sz="1800"/>
                <a:t>val = 4*3*2</a:t>
              </a:r>
            </a:p>
          </p:txBody>
        </p:sp>
        <p:sp>
          <p:nvSpPr>
            <p:cNvPr id="12324" name="Rectangle 18"/>
            <p:cNvSpPr>
              <a:spLocks noChangeArrowheads="1"/>
            </p:cNvSpPr>
            <p:nvPr/>
          </p:nvSpPr>
          <p:spPr bwMode="auto">
            <a:xfrm>
              <a:off x="5410200" y="3810000"/>
              <a:ext cx="2819400" cy="9144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410200" y="5257800"/>
            <a:ext cx="2819400" cy="914400"/>
            <a:chOff x="5410200" y="5257800"/>
            <a:chExt cx="2819400" cy="914400"/>
          </a:xfrm>
        </p:grpSpPr>
        <p:sp>
          <p:nvSpPr>
            <p:cNvPr id="12321" name="TextBox 20"/>
            <p:cNvSpPr txBox="1">
              <a:spLocks noChangeArrowheads="1"/>
            </p:cNvSpPr>
            <p:nvPr/>
          </p:nvSpPr>
          <p:spPr bwMode="auto">
            <a:xfrm>
              <a:off x="5453025" y="5410200"/>
              <a:ext cx="1557375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/>
                <a:t>sfact(1,&amp;val)</a:t>
              </a:r>
            </a:p>
            <a:p>
              <a:pPr algn="l"/>
              <a:r>
                <a:rPr lang="en-US" sz="1800"/>
                <a:t>x=1</a:t>
              </a:r>
            </a:p>
          </p:txBody>
        </p:sp>
        <p:sp>
          <p:nvSpPr>
            <p:cNvPr id="12322" name="Rectangle 21"/>
            <p:cNvSpPr>
              <a:spLocks noChangeArrowheads="1"/>
            </p:cNvSpPr>
            <p:nvPr/>
          </p:nvSpPr>
          <p:spPr bwMode="auto">
            <a:xfrm>
              <a:off x="5410200" y="5257800"/>
              <a:ext cx="2819400" cy="9144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>
            <a:off x="6019800" y="3200400"/>
            <a:ext cx="0" cy="6096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019800" y="4648200"/>
            <a:ext cx="0" cy="6096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7696200" y="4724400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7696200" y="3276600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7696200" y="1828800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378700" y="1066800"/>
            <a:ext cx="8509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return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7696200" y="381000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676900" y="0"/>
            <a:ext cx="800100" cy="914400"/>
            <a:chOff x="5676706" y="0"/>
            <a:chExt cx="800294" cy="914400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6019689" y="304800"/>
              <a:ext cx="0" cy="60960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320" name="TextBox 1"/>
            <p:cNvSpPr txBox="1">
              <a:spLocks noChangeArrowheads="1"/>
            </p:cNvSpPr>
            <p:nvPr/>
          </p:nvSpPr>
          <p:spPr bwMode="auto">
            <a:xfrm>
              <a:off x="5676706" y="0"/>
              <a:ext cx="80029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/>
                <a:t>s_top</a:t>
              </a:r>
            </a:p>
          </p:txBody>
        </p:sp>
      </p:grpSp>
      <p:grpSp>
        <p:nvGrpSpPr>
          <p:cNvPr id="10247" name="Group 10246"/>
          <p:cNvGrpSpPr>
            <a:grpSpLocks/>
          </p:cNvGrpSpPr>
          <p:nvPr/>
        </p:nvGrpSpPr>
        <p:grpSpPr bwMode="auto">
          <a:xfrm>
            <a:off x="2971800" y="914400"/>
            <a:ext cx="2001838" cy="1295400"/>
            <a:chOff x="2971800" y="914400"/>
            <a:chExt cx="2001212" cy="1295400"/>
          </a:xfrm>
        </p:grpSpPr>
        <p:sp>
          <p:nvSpPr>
            <p:cNvPr id="12317" name="TextBox 4"/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1544012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/>
                <a:t>Note pointer</a:t>
              </a:r>
            </a:p>
          </p:txBody>
        </p:sp>
        <p:cxnSp>
          <p:nvCxnSpPr>
            <p:cNvPr id="12318" name="Straight Connector 6"/>
            <p:cNvCxnSpPr>
              <a:cxnSpLocks noChangeShapeType="1"/>
            </p:cNvCxnSpPr>
            <p:nvPr/>
          </p:nvCxnSpPr>
          <p:spPr bwMode="auto">
            <a:xfrm flipH="1">
              <a:off x="2971800" y="1143000"/>
              <a:ext cx="1066800" cy="10668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48" name="TextBox 10247"/>
          <p:cNvSpPr txBox="1">
            <a:spLocks noChangeArrowheads="1"/>
          </p:cNvSpPr>
          <p:nvPr/>
        </p:nvSpPr>
        <p:spPr bwMode="auto">
          <a:xfrm>
            <a:off x="6705600" y="0"/>
            <a:ext cx="18018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val = 4*3*2 = 4!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486400" y="984250"/>
            <a:ext cx="1885950" cy="844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/>
              <a:t>sfact(4,&amp;val)</a:t>
            </a:r>
          </a:p>
          <a:p>
            <a:pPr algn="l"/>
            <a:r>
              <a:rPr lang="en-US" sz="1800"/>
              <a:t>x=4, z = val*x=4</a:t>
            </a:r>
          </a:p>
          <a:p>
            <a:pPr algn="l"/>
            <a:r>
              <a:rPr lang="en-US" sz="1800"/>
              <a:t>val = 4*3</a:t>
            </a:r>
          </a:p>
        </p:txBody>
      </p:sp>
      <p:grpSp>
        <p:nvGrpSpPr>
          <p:cNvPr id="10250" name="Group 10249"/>
          <p:cNvGrpSpPr>
            <a:grpSpLocks/>
          </p:cNvGrpSpPr>
          <p:nvPr/>
        </p:nvGrpSpPr>
        <p:grpSpPr bwMode="auto">
          <a:xfrm>
            <a:off x="5440363" y="984250"/>
            <a:ext cx="2103437" cy="2292350"/>
            <a:chOff x="5440340" y="983953"/>
            <a:chExt cx="2103460" cy="2292647"/>
          </a:xfrm>
        </p:grpSpPr>
        <p:sp>
          <p:nvSpPr>
            <p:cNvPr id="12315" name="TextBox 45"/>
            <p:cNvSpPr txBox="1">
              <a:spLocks noChangeArrowheads="1"/>
            </p:cNvSpPr>
            <p:nvPr/>
          </p:nvSpPr>
          <p:spPr bwMode="auto">
            <a:xfrm>
              <a:off x="5486400" y="983953"/>
              <a:ext cx="1885252" cy="844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/>
                <a:t>sfact(4,&amp;val)</a:t>
              </a:r>
            </a:p>
            <a:p>
              <a:pPr algn="l"/>
              <a:r>
                <a:rPr lang="en-US" sz="1800"/>
                <a:t>x=4, z = val*x=4</a:t>
              </a:r>
            </a:p>
            <a:p>
              <a:pPr algn="l"/>
              <a:r>
                <a:rPr lang="en-US" sz="1800"/>
                <a:t>val = 4</a:t>
              </a:r>
            </a:p>
          </p:txBody>
        </p:sp>
        <p:sp>
          <p:nvSpPr>
            <p:cNvPr id="12316" name="TextBox 46"/>
            <p:cNvSpPr txBox="1">
              <a:spLocks noChangeArrowheads="1"/>
            </p:cNvSpPr>
            <p:nvPr/>
          </p:nvSpPr>
          <p:spPr bwMode="auto">
            <a:xfrm>
              <a:off x="5440340" y="2431753"/>
              <a:ext cx="2103460" cy="844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/>
                <a:t>sfact(3,&amp;val)</a:t>
              </a:r>
            </a:p>
            <a:p>
              <a:pPr algn="l"/>
              <a:r>
                <a:rPr lang="en-US" sz="1800"/>
                <a:t>x=3, z = val*x=4*3</a:t>
              </a:r>
            </a:p>
            <a:p>
              <a:pPr algn="l"/>
              <a:r>
                <a:rPr lang="en-US" sz="1800"/>
                <a:t>val = 4*3</a:t>
              </a:r>
            </a:p>
          </p:txBody>
        </p:sp>
      </p:grpSp>
      <p:sp>
        <p:nvSpPr>
          <p:cNvPr id="12313" name="TextBox 10250"/>
          <p:cNvSpPr txBox="1">
            <a:spLocks noChangeArrowheads="1"/>
          </p:cNvSpPr>
          <p:nvPr/>
        </p:nvSpPr>
        <p:spPr bwMode="auto">
          <a:xfrm>
            <a:off x="5257800" y="6262688"/>
            <a:ext cx="33020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Note: this slide only </a:t>
            </a:r>
          </a:p>
          <a:p>
            <a:r>
              <a:rPr lang="en-US" sz="1800"/>
              <a:t>makes sense with animation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302500" y="2514600"/>
            <a:ext cx="8509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56914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5" grpId="0"/>
      <p:bldP spid="8" grpId="0"/>
      <p:bldP spid="9" grpId="0"/>
      <p:bldP spid="29" grpId="0"/>
      <p:bldP spid="10248" grpId="0"/>
      <p:bldP spid="45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0901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477000" y="4572000"/>
            <a:ext cx="2406650" cy="1524000"/>
            <a:chOff x="4128" y="1776"/>
            <a:chExt cx="1516" cy="960"/>
          </a:xfrm>
        </p:grpSpPr>
        <p:sp>
          <p:nvSpPr>
            <p:cNvPr id="14363" name="Rectangle 23"/>
            <p:cNvSpPr>
              <a:spLocks noChangeArrowheads="1"/>
            </p:cNvSpPr>
            <p:nvPr/>
          </p:nvSpPr>
          <p:spPr bwMode="auto">
            <a:xfrm>
              <a:off x="4128" y="1776"/>
              <a:ext cx="672" cy="96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Temp.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Space</a:t>
              </a:r>
            </a:p>
          </p:txBody>
        </p:sp>
        <p:sp>
          <p:nvSpPr>
            <p:cNvPr id="14364" name="Line 16"/>
            <p:cNvSpPr>
              <a:spLocks noChangeShapeType="1"/>
            </p:cNvSpPr>
            <p:nvPr/>
          </p:nvSpPr>
          <p:spPr bwMode="auto">
            <a:xfrm flipH="1">
              <a:off x="4810" y="26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Text Box 17"/>
            <p:cNvSpPr txBox="1">
              <a:spLocks noChangeArrowheads="1"/>
            </p:cNvSpPr>
            <p:nvPr/>
          </p:nvSpPr>
          <p:spPr bwMode="auto">
            <a:xfrm>
              <a:off x="5184" y="2496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</p:grp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289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Recursion: Pointer Creation</a:t>
            </a:r>
            <a:endParaRPr lang="en-US" dirty="0"/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810000" y="1295400"/>
            <a:ext cx="5105400" cy="17494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_sfact: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000066"/>
                </a:solidFill>
                <a:latin typeface="Courier New" charset="0"/>
              </a:rPr>
              <a:t>pushl %ebp	# Save %ebp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%esp,%ebp	# Set %ebp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subl $16,%esp	# Add 16 bytes 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8(%ebp),%edx	# edx = x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$1,-4(%ebp)	# val = 1</a:t>
            </a:r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3352800"/>
            <a:ext cx="4495800" cy="3276600"/>
          </a:xfrm>
        </p:spPr>
        <p:txBody>
          <a:bodyPr/>
          <a:lstStyle/>
          <a:p>
            <a:pPr eaLnBrk="1" hangingPunct="1">
              <a:buFont typeface="Wingdings" pitchFamily="-1" charset="2"/>
              <a:buNone/>
              <a:defRPr/>
            </a:pPr>
            <a:r>
              <a:rPr lang="en-US">
                <a:ea typeface="ＭＳ Ｐゴシック" pitchFamily="-1" charset="-128"/>
                <a:cs typeface="ＭＳ Ｐゴシック" pitchFamily="-1" charset="-128"/>
              </a:rPr>
              <a:t>Using Stack for Local Variable</a:t>
            </a:r>
          </a:p>
          <a:p>
            <a:pPr lvl="1" eaLnBrk="1" hangingPunct="1">
              <a:buFont typeface="Wingdings" pitchFamily="-1" charset="2"/>
              <a:buChar char="n"/>
              <a:defRPr/>
            </a:pPr>
            <a:r>
              <a:rPr lang="en-US"/>
              <a:t>Local variable </a:t>
            </a:r>
            <a:r>
              <a:rPr lang="en-US">
                <a:latin typeface="Courier New" pitchFamily="-1" charset="0"/>
              </a:rPr>
              <a:t>val</a:t>
            </a:r>
            <a:r>
              <a:rPr lang="en-US"/>
              <a:t> is created and  stored on stack</a:t>
            </a:r>
          </a:p>
          <a:p>
            <a:pPr lvl="1" eaLnBrk="1" hangingPunct="1">
              <a:buFont typeface="Wingdings" pitchFamily="-1" charset="2"/>
              <a:buChar char="n"/>
              <a:defRPr/>
            </a:pPr>
            <a:r>
              <a:rPr lang="en-US"/>
              <a:t>Its address is passed into other procedures…</a:t>
            </a:r>
          </a:p>
          <a:p>
            <a:pPr lvl="1" eaLnBrk="1" hangingPunct="1">
              <a:buFont typeface="Wingdings" pitchFamily="-1" charset="2"/>
              <a:buChar char="n"/>
              <a:defRPr/>
            </a:pPr>
            <a:r>
              <a:rPr lang="en-US"/>
              <a:t>… which enables those procedure to change the value of </a:t>
            </a:r>
            <a:r>
              <a:rPr lang="en-US" b="0">
                <a:latin typeface="Courier" pitchFamily="-1" charset="0"/>
                <a:ea typeface="Courier" pitchFamily="-1" charset="0"/>
                <a:cs typeface="Courier" pitchFamily="-1" charset="0"/>
              </a:rPr>
              <a:t>val </a:t>
            </a:r>
            <a:r>
              <a:rPr lang="en-US"/>
              <a:t>(factorial product)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4648200" y="762000"/>
            <a:ext cx="3040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solidFill>
                  <a:srgbClr val="003300"/>
                </a:solidFill>
              </a:rPr>
              <a:t>Initial part of </a:t>
            </a:r>
            <a:r>
              <a:rPr lang="en-US" sz="2400">
                <a:solidFill>
                  <a:srgbClr val="003300"/>
                </a:solidFill>
                <a:latin typeface="Courier New" charset="0"/>
              </a:rPr>
              <a:t>s_top</a:t>
            </a:r>
            <a:endParaRPr lang="en-US" sz="2400">
              <a:solidFill>
                <a:srgbClr val="003300"/>
              </a:solidFill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6477000" y="34290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6477000" y="38100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257033" name="Rectangle 9"/>
          <p:cNvSpPr>
            <a:spLocks noChangeArrowheads="1"/>
          </p:cNvSpPr>
          <p:nvPr/>
        </p:nvSpPr>
        <p:spPr bwMode="auto">
          <a:xfrm>
            <a:off x="6477000" y="41910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7543800" y="4171950"/>
            <a:ext cx="1323975" cy="366713"/>
            <a:chOff x="4800" y="1524"/>
            <a:chExt cx="834" cy="231"/>
          </a:xfrm>
        </p:grpSpPr>
        <p:sp>
          <p:nvSpPr>
            <p:cNvPr id="14361" name="Line 10"/>
            <p:cNvSpPr>
              <a:spLocks noChangeShapeType="1"/>
            </p:cNvSpPr>
            <p:nvPr/>
          </p:nvSpPr>
          <p:spPr bwMode="auto">
            <a:xfrm flipH="1">
              <a:off x="4800" y="163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Text Box 11"/>
            <p:cNvSpPr txBox="1">
              <a:spLocks noChangeArrowheads="1"/>
            </p:cNvSpPr>
            <p:nvPr/>
          </p:nvSpPr>
          <p:spPr bwMode="auto">
            <a:xfrm>
              <a:off x="5174" y="1524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%ebp</a:t>
              </a:r>
            </a:p>
          </p:txBody>
        </p:sp>
      </p:grp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5822950" y="4191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 </a:t>
            </a:r>
          </a:p>
        </p:txBody>
      </p:sp>
      <p:sp>
        <p:nvSpPr>
          <p:cNvPr id="14347" name="Text Box 13"/>
          <p:cNvSpPr txBox="1">
            <a:spLocks noChangeArrowheads="1"/>
          </p:cNvSpPr>
          <p:nvPr/>
        </p:nvSpPr>
        <p:spPr bwMode="auto">
          <a:xfrm>
            <a:off x="5822950" y="3810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4 </a:t>
            </a:r>
          </a:p>
        </p:txBody>
      </p:sp>
      <p:sp>
        <p:nvSpPr>
          <p:cNvPr id="14348" name="Text Box 14"/>
          <p:cNvSpPr txBox="1">
            <a:spLocks noChangeArrowheads="1"/>
          </p:cNvSpPr>
          <p:nvPr/>
        </p:nvSpPr>
        <p:spPr bwMode="auto">
          <a:xfrm>
            <a:off x="5822950" y="3429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8 </a:t>
            </a:r>
          </a:p>
        </p:txBody>
      </p:sp>
      <p:sp>
        <p:nvSpPr>
          <p:cNvPr id="14349" name="Text Box 18"/>
          <p:cNvSpPr txBox="1">
            <a:spLocks noChangeArrowheads="1"/>
          </p:cNvSpPr>
          <p:nvPr/>
        </p:nvSpPr>
        <p:spPr bwMode="auto">
          <a:xfrm>
            <a:off x="5822950" y="4572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-4 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477000" y="4572000"/>
            <a:ext cx="1066800" cy="1524000"/>
            <a:chOff x="4128" y="1776"/>
            <a:chExt cx="672" cy="960"/>
          </a:xfrm>
        </p:grpSpPr>
        <p:sp>
          <p:nvSpPr>
            <p:cNvPr id="14359" name="Rectangle 15"/>
            <p:cNvSpPr>
              <a:spLocks noChangeArrowheads="1"/>
            </p:cNvSpPr>
            <p:nvPr/>
          </p:nvSpPr>
          <p:spPr bwMode="auto">
            <a:xfrm>
              <a:off x="4128" y="1776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val = 1</a:t>
              </a:r>
            </a:p>
          </p:txBody>
        </p:sp>
        <p:sp>
          <p:nvSpPr>
            <p:cNvPr id="14360" name="Rectangle 19"/>
            <p:cNvSpPr>
              <a:spLocks noChangeArrowheads="1"/>
            </p:cNvSpPr>
            <p:nvPr/>
          </p:nvSpPr>
          <p:spPr bwMode="auto">
            <a:xfrm>
              <a:off x="4128" y="2016"/>
              <a:ext cx="672" cy="7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Unused</a:t>
              </a:r>
            </a:p>
          </p:txBody>
        </p:sp>
      </p:grpSp>
      <p:sp>
        <p:nvSpPr>
          <p:cNvPr id="14351" name="Text Box 20"/>
          <p:cNvSpPr txBox="1">
            <a:spLocks noChangeArrowheads="1"/>
          </p:cNvSpPr>
          <p:nvPr/>
        </p:nvSpPr>
        <p:spPr bwMode="auto">
          <a:xfrm>
            <a:off x="5822950" y="5334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-12 </a:t>
            </a:r>
          </a:p>
        </p:txBody>
      </p:sp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5822950" y="4953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-8 </a:t>
            </a:r>
          </a:p>
        </p:txBody>
      </p:sp>
      <p:sp>
        <p:nvSpPr>
          <p:cNvPr id="14353" name="Text Box 22"/>
          <p:cNvSpPr txBox="1">
            <a:spLocks noChangeArrowheads="1"/>
          </p:cNvSpPr>
          <p:nvPr/>
        </p:nvSpPr>
        <p:spPr bwMode="auto">
          <a:xfrm>
            <a:off x="5822950" y="57150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-16</a:t>
            </a:r>
          </a:p>
        </p:txBody>
      </p:sp>
      <p:sp>
        <p:nvSpPr>
          <p:cNvPr id="257051" name="Rectangle 27"/>
          <p:cNvSpPr>
            <a:spLocks noChangeArrowheads="1"/>
          </p:cNvSpPr>
          <p:nvPr/>
        </p:nvSpPr>
        <p:spPr bwMode="auto">
          <a:xfrm>
            <a:off x="3810000" y="1295400"/>
            <a:ext cx="5105400" cy="17494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_sfact: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%ebp	# Save %ebp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 u="sng">
                <a:solidFill>
                  <a:srgbClr val="000066"/>
                </a:solidFill>
                <a:latin typeface="Courier New" charset="0"/>
              </a:rPr>
              <a:t>	movl %esp,%ebp	# Set %ebp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subl $16,%esp	# Add 16 bytes 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8(%ebp),%edx	# edx = x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$1,-4(%ebp)	# val = 1</a:t>
            </a:r>
          </a:p>
        </p:txBody>
      </p:sp>
      <p:sp>
        <p:nvSpPr>
          <p:cNvPr id="257052" name="Rectangle 28"/>
          <p:cNvSpPr>
            <a:spLocks noChangeArrowheads="1"/>
          </p:cNvSpPr>
          <p:nvPr/>
        </p:nvSpPr>
        <p:spPr bwMode="auto">
          <a:xfrm>
            <a:off x="3810000" y="1295400"/>
            <a:ext cx="5105400" cy="17494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_sfact: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%ebp	# Save %ebp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%esp,%ebp	# Set %ebp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 u="sng">
                <a:solidFill>
                  <a:srgbClr val="000066"/>
                </a:solidFill>
                <a:latin typeface="Courier New" charset="0"/>
              </a:rPr>
              <a:t>	subl $16,%esp	# Add 16 bytes 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8(%ebp),%edx	# edx = x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$1,-4(%ebp)	# val = 1</a:t>
            </a:r>
          </a:p>
        </p:txBody>
      </p:sp>
      <p:sp>
        <p:nvSpPr>
          <p:cNvPr id="257053" name="Rectangle 29"/>
          <p:cNvSpPr>
            <a:spLocks noChangeArrowheads="1"/>
          </p:cNvSpPr>
          <p:nvPr/>
        </p:nvSpPr>
        <p:spPr bwMode="auto">
          <a:xfrm>
            <a:off x="3810000" y="1295400"/>
            <a:ext cx="5105400" cy="17494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_s_top: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%ebp	# Save %ebp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%esp,%ebp	# Set %ebp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subl $16,%esp	# Add 16 bytes 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8(%ebp),%edx	# edx = x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 u="sng">
                <a:solidFill>
                  <a:srgbClr val="000066"/>
                </a:solidFill>
                <a:latin typeface="Courier New" charset="0"/>
              </a:rPr>
              <a:t>	movl $1,-4(%ebp)	# val = 1</a:t>
            </a:r>
          </a:p>
        </p:txBody>
      </p:sp>
      <p:sp>
        <p:nvSpPr>
          <p:cNvPr id="14357" name="Rectangle 5"/>
          <p:cNvSpPr>
            <a:spLocks noChangeArrowheads="1"/>
          </p:cNvSpPr>
          <p:nvPr/>
        </p:nvSpPr>
        <p:spPr bwMode="auto">
          <a:xfrm>
            <a:off x="790575" y="838200"/>
            <a:ext cx="226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solidFill>
                  <a:srgbClr val="003300"/>
                </a:solidFill>
              </a:rPr>
              <a:t>Top-Level Call</a:t>
            </a:r>
          </a:p>
        </p:txBody>
      </p:sp>
      <p:sp>
        <p:nvSpPr>
          <p:cNvPr id="14358" name="Rectangle 4"/>
          <p:cNvSpPr>
            <a:spLocks noChangeArrowheads="1"/>
          </p:cNvSpPr>
          <p:nvPr/>
        </p:nvSpPr>
        <p:spPr bwMode="auto">
          <a:xfrm>
            <a:off x="866775" y="1295400"/>
            <a:ext cx="2790825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s_top(int x)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val = 1;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sfact(x, &amp;val);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return val;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629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7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7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7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 build="p"/>
      <p:bldP spid="257033" grpId="0" animBg="1" autoUpdateAnimBg="0"/>
      <p:bldP spid="257051" grpId="0" animBg="1" autoUpdateAnimBg="0"/>
      <p:bldP spid="257052" grpId="0" animBg="1" autoUpdateAnimBg="0"/>
      <p:bldP spid="257053" grpId="0" animBg="1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08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Recursion: Pointer </a:t>
            </a:r>
            <a:r>
              <a:rPr lang="en-US" dirty="0" smtClean="0"/>
              <a:t>Passing</a:t>
            </a:r>
            <a:endParaRPr lang="en-US" dirty="0"/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3810000" y="1295400"/>
            <a:ext cx="5257800" cy="17494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 u="sng">
                <a:solidFill>
                  <a:srgbClr val="000066"/>
                </a:solidFill>
                <a:latin typeface="Courier New" charset="0"/>
              </a:rPr>
              <a:t>	leal -4(%ebp),%eax	# Compute &amp;val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 u="sng">
                <a:solidFill>
                  <a:srgbClr val="000066"/>
                </a:solidFill>
                <a:latin typeface="Courier New" charset="0"/>
              </a:rPr>
              <a:t>	pushl %eax	# Push on stack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%edx	# Push x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call sfact	# call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-4(%ebp),%eax	# Return val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• • •	# Finish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4419600" y="762000"/>
            <a:ext cx="409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solidFill>
                  <a:srgbClr val="003300"/>
                </a:solidFill>
              </a:rPr>
              <a:t>Calling </a:t>
            </a:r>
            <a:r>
              <a:rPr lang="en-US" sz="2400">
                <a:solidFill>
                  <a:srgbClr val="003300"/>
                </a:solidFill>
                <a:latin typeface="Courier New" charset="0"/>
              </a:rPr>
              <a:t>sfact </a:t>
            </a:r>
            <a:r>
              <a:rPr lang="en-US" sz="2400">
                <a:solidFill>
                  <a:srgbClr val="003300"/>
                </a:solidFill>
              </a:rPr>
              <a:t>from </a:t>
            </a:r>
            <a:r>
              <a:rPr lang="en-US" sz="2400">
                <a:solidFill>
                  <a:srgbClr val="003300"/>
                </a:solidFill>
                <a:latin typeface="Courier New" charset="0"/>
              </a:rPr>
              <a:t>s_top</a:t>
            </a:r>
            <a:endParaRPr lang="en-US" sz="2400">
              <a:solidFill>
                <a:srgbClr val="003300"/>
              </a:solidFill>
            </a:endParaRP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6445250" y="34290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6445250" y="38100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6445250" y="41910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 flipH="1">
            <a:off x="7512050" y="4343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8105775" y="41719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15369" name="Text Box 11"/>
          <p:cNvSpPr txBox="1">
            <a:spLocks noChangeArrowheads="1"/>
          </p:cNvSpPr>
          <p:nvPr/>
        </p:nvSpPr>
        <p:spPr bwMode="auto">
          <a:xfrm>
            <a:off x="5791200" y="4191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 </a:t>
            </a:r>
          </a:p>
        </p:txBody>
      </p:sp>
      <p:sp>
        <p:nvSpPr>
          <p:cNvPr id="15370" name="Text Box 12"/>
          <p:cNvSpPr txBox="1">
            <a:spLocks noChangeArrowheads="1"/>
          </p:cNvSpPr>
          <p:nvPr/>
        </p:nvSpPr>
        <p:spPr bwMode="auto">
          <a:xfrm>
            <a:off x="5791200" y="3810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4 </a:t>
            </a:r>
          </a:p>
        </p:txBody>
      </p:sp>
      <p:sp>
        <p:nvSpPr>
          <p:cNvPr id="15371" name="Text Box 13"/>
          <p:cNvSpPr txBox="1">
            <a:spLocks noChangeArrowheads="1"/>
          </p:cNvSpPr>
          <p:nvPr/>
        </p:nvSpPr>
        <p:spPr bwMode="auto">
          <a:xfrm>
            <a:off x="5791200" y="3429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8 </a:t>
            </a:r>
          </a:p>
        </p:txBody>
      </p:sp>
      <p:sp>
        <p:nvSpPr>
          <p:cNvPr id="15372" name="Rectangle 14"/>
          <p:cNvSpPr>
            <a:spLocks noChangeArrowheads="1"/>
          </p:cNvSpPr>
          <p:nvPr/>
        </p:nvSpPr>
        <p:spPr bwMode="auto">
          <a:xfrm>
            <a:off x="6445250" y="45720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val = 1</a:t>
            </a:r>
          </a:p>
        </p:txBody>
      </p:sp>
      <p:sp>
        <p:nvSpPr>
          <p:cNvPr id="15373" name="Text Box 17"/>
          <p:cNvSpPr txBox="1">
            <a:spLocks noChangeArrowheads="1"/>
          </p:cNvSpPr>
          <p:nvPr/>
        </p:nvSpPr>
        <p:spPr bwMode="auto">
          <a:xfrm>
            <a:off x="5791200" y="4572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-4 </a:t>
            </a:r>
          </a:p>
        </p:txBody>
      </p:sp>
      <p:sp>
        <p:nvSpPr>
          <p:cNvPr id="15374" name="Rectangle 18"/>
          <p:cNvSpPr>
            <a:spLocks noChangeArrowheads="1"/>
          </p:cNvSpPr>
          <p:nvPr/>
        </p:nvSpPr>
        <p:spPr bwMode="auto">
          <a:xfrm>
            <a:off x="6445250" y="4953000"/>
            <a:ext cx="10668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Unused</a:t>
            </a:r>
          </a:p>
        </p:txBody>
      </p:sp>
      <p:sp>
        <p:nvSpPr>
          <p:cNvPr id="15375" name="Text Box 19"/>
          <p:cNvSpPr txBox="1">
            <a:spLocks noChangeArrowheads="1"/>
          </p:cNvSpPr>
          <p:nvPr/>
        </p:nvSpPr>
        <p:spPr bwMode="auto">
          <a:xfrm>
            <a:off x="5791200" y="5334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-12 </a:t>
            </a:r>
          </a:p>
        </p:txBody>
      </p:sp>
      <p:sp>
        <p:nvSpPr>
          <p:cNvPr id="15376" name="Text Box 20"/>
          <p:cNvSpPr txBox="1">
            <a:spLocks noChangeArrowheads="1"/>
          </p:cNvSpPr>
          <p:nvPr/>
        </p:nvSpPr>
        <p:spPr bwMode="auto">
          <a:xfrm>
            <a:off x="5791200" y="4953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-8 </a:t>
            </a:r>
          </a:p>
        </p:txBody>
      </p:sp>
      <p:sp>
        <p:nvSpPr>
          <p:cNvPr id="15377" name="Text Box 21"/>
          <p:cNvSpPr txBox="1">
            <a:spLocks noChangeArrowheads="1"/>
          </p:cNvSpPr>
          <p:nvPr/>
        </p:nvSpPr>
        <p:spPr bwMode="auto">
          <a:xfrm>
            <a:off x="5791200" y="57150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-16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445250" y="6477000"/>
            <a:ext cx="2390775" cy="423863"/>
            <a:chOff x="4128" y="2976"/>
            <a:chExt cx="1506" cy="267"/>
          </a:xfrm>
        </p:grpSpPr>
        <p:sp>
          <p:nvSpPr>
            <p:cNvPr id="15389" name="Line 15"/>
            <p:cNvSpPr>
              <a:spLocks noChangeShapeType="1"/>
            </p:cNvSpPr>
            <p:nvPr/>
          </p:nvSpPr>
          <p:spPr bwMode="auto">
            <a:xfrm flipH="1">
              <a:off x="4800" y="31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Text Box 16"/>
            <p:cNvSpPr txBox="1">
              <a:spLocks noChangeArrowheads="1"/>
            </p:cNvSpPr>
            <p:nvPr/>
          </p:nvSpPr>
          <p:spPr bwMode="auto">
            <a:xfrm>
              <a:off x="5174" y="3012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15391" name="Rectangle 23"/>
            <p:cNvSpPr>
              <a:spLocks noChangeArrowheads="1"/>
            </p:cNvSpPr>
            <p:nvPr/>
          </p:nvSpPr>
          <p:spPr bwMode="auto">
            <a:xfrm>
              <a:off x="4128" y="2976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445250" y="4687888"/>
            <a:ext cx="1944688" cy="1789112"/>
            <a:chOff x="4128" y="1849"/>
            <a:chExt cx="1225" cy="1127"/>
          </a:xfrm>
        </p:grpSpPr>
        <p:sp>
          <p:nvSpPr>
            <p:cNvPr id="15387" name="Rectangle 22"/>
            <p:cNvSpPr>
              <a:spLocks noChangeArrowheads="1"/>
            </p:cNvSpPr>
            <p:nvPr/>
          </p:nvSpPr>
          <p:spPr bwMode="auto">
            <a:xfrm>
              <a:off x="4128" y="2736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&amp;val</a:t>
              </a:r>
            </a:p>
          </p:txBody>
        </p:sp>
        <p:sp>
          <p:nvSpPr>
            <p:cNvPr id="15388" name="Freeform 24"/>
            <p:cNvSpPr>
              <a:spLocks/>
            </p:cNvSpPr>
            <p:nvPr/>
          </p:nvSpPr>
          <p:spPr bwMode="auto">
            <a:xfrm>
              <a:off x="4704" y="1849"/>
              <a:ext cx="649" cy="1003"/>
            </a:xfrm>
            <a:custGeom>
              <a:avLst/>
              <a:gdLst>
                <a:gd name="T0" fmla="*/ 0 w 649"/>
                <a:gd name="T1" fmla="*/ 983 h 1003"/>
                <a:gd name="T2" fmla="*/ 336 w 649"/>
                <a:gd name="T3" fmla="*/ 935 h 1003"/>
                <a:gd name="T4" fmla="*/ 560 w 649"/>
                <a:gd name="T5" fmla="*/ 695 h 1003"/>
                <a:gd name="T6" fmla="*/ 624 w 649"/>
                <a:gd name="T7" fmla="*/ 367 h 1003"/>
                <a:gd name="T8" fmla="*/ 408 w 649"/>
                <a:gd name="T9" fmla="*/ 55 h 1003"/>
                <a:gd name="T10" fmla="*/ 104 w 649"/>
                <a:gd name="T11" fmla="*/ 39 h 10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9"/>
                <a:gd name="T19" fmla="*/ 0 h 1003"/>
                <a:gd name="T20" fmla="*/ 649 w 649"/>
                <a:gd name="T21" fmla="*/ 1003 h 10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9" h="1003">
                  <a:moveTo>
                    <a:pt x="0" y="983"/>
                  </a:moveTo>
                  <a:cubicBezTo>
                    <a:pt x="120" y="1003"/>
                    <a:pt x="243" y="983"/>
                    <a:pt x="336" y="935"/>
                  </a:cubicBezTo>
                  <a:cubicBezTo>
                    <a:pt x="429" y="887"/>
                    <a:pt x="512" y="789"/>
                    <a:pt x="560" y="695"/>
                  </a:cubicBezTo>
                  <a:cubicBezTo>
                    <a:pt x="608" y="601"/>
                    <a:pt x="649" y="474"/>
                    <a:pt x="624" y="367"/>
                  </a:cubicBezTo>
                  <a:cubicBezTo>
                    <a:pt x="599" y="260"/>
                    <a:pt x="495" y="110"/>
                    <a:pt x="408" y="55"/>
                  </a:cubicBezTo>
                  <a:cubicBezTo>
                    <a:pt x="321" y="0"/>
                    <a:pt x="167" y="42"/>
                    <a:pt x="104" y="3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80" name="Rectangle 25"/>
          <p:cNvSpPr>
            <a:spLocks noChangeArrowheads="1"/>
          </p:cNvSpPr>
          <p:nvPr/>
        </p:nvSpPr>
        <p:spPr bwMode="auto">
          <a:xfrm>
            <a:off x="6096000" y="3005138"/>
            <a:ext cx="231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3300"/>
                </a:solidFill>
              </a:rPr>
              <a:t>Stack at time of call</a:t>
            </a:r>
          </a:p>
        </p:txBody>
      </p:sp>
      <p:sp>
        <p:nvSpPr>
          <p:cNvPr id="258074" name="Rectangle 26"/>
          <p:cNvSpPr>
            <a:spLocks noChangeArrowheads="1"/>
          </p:cNvSpPr>
          <p:nvPr/>
        </p:nvSpPr>
        <p:spPr bwMode="auto">
          <a:xfrm>
            <a:off x="3810000" y="1295400"/>
            <a:ext cx="5257800" cy="17494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leal -4(%ebp),%eax	# Compute &amp;val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%eax	# Push on stack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 u="sng">
                <a:solidFill>
                  <a:srgbClr val="000066"/>
                </a:solidFill>
                <a:latin typeface="Courier New" charset="0"/>
              </a:rPr>
              <a:t>	pushl %edx	# Push x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call sfact	# call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-4(%ebp),%eax	# Return val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• • •	# Finish</a:t>
            </a:r>
          </a:p>
        </p:txBody>
      </p:sp>
      <p:sp>
        <p:nvSpPr>
          <p:cNvPr id="258077" name="Rectangle 29"/>
          <p:cNvSpPr>
            <a:spLocks noChangeArrowheads="1"/>
          </p:cNvSpPr>
          <p:nvPr/>
        </p:nvSpPr>
        <p:spPr bwMode="auto">
          <a:xfrm>
            <a:off x="3810000" y="1295400"/>
            <a:ext cx="5257800" cy="17494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leal -4(%ebp),%eax	# Compute &amp;val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%eax	# Push on stack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%edx	# Push x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 u="sng">
                <a:solidFill>
                  <a:srgbClr val="000066"/>
                </a:solidFill>
                <a:latin typeface="Courier New" charset="0"/>
              </a:rPr>
              <a:t>	call sfact	# call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-4(%ebp),%eax	# Return val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• • •	# Finish</a:t>
            </a:r>
          </a:p>
        </p:txBody>
      </p:sp>
      <p:sp>
        <p:nvSpPr>
          <p:cNvPr id="258080" name="Rectangle 32"/>
          <p:cNvSpPr>
            <a:spLocks noChangeArrowheads="1"/>
          </p:cNvSpPr>
          <p:nvPr/>
        </p:nvSpPr>
        <p:spPr bwMode="auto">
          <a:xfrm>
            <a:off x="6445250" y="4572000"/>
            <a:ext cx="1066800" cy="3810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val =x!</a:t>
            </a:r>
          </a:p>
        </p:txBody>
      </p:sp>
      <p:sp>
        <p:nvSpPr>
          <p:cNvPr id="32" name="Rectangle 5"/>
          <p:cNvSpPr txBox="1">
            <a:spLocks noChangeArrowheads="1"/>
          </p:cNvSpPr>
          <p:nvPr/>
        </p:nvSpPr>
        <p:spPr bwMode="auto">
          <a:xfrm>
            <a:off x="228600" y="3657600"/>
            <a:ext cx="4267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marL="385763" indent="-385763" algn="l" eaLnBrk="1" hangingPunct="1">
              <a:lnSpc>
                <a:spcPct val="95000"/>
              </a:lnSpc>
              <a:spcBef>
                <a:spcPct val="50000"/>
              </a:spcBef>
              <a:buClr>
                <a:srgbClr val="660033"/>
              </a:buClr>
              <a:buFont typeface="Wingdings" charset="2"/>
              <a:buNone/>
              <a:defRPr/>
            </a:pPr>
            <a:r>
              <a:rPr lang="en-US" sz="2400" kern="0" dirty="0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/>
              </a:rPr>
              <a:t>Before calling </a:t>
            </a:r>
            <a:r>
              <a:rPr lang="en-US" sz="2400" kern="0" dirty="0" err="1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/>
              </a:rPr>
              <a:t>sfact</a:t>
            </a:r>
            <a:r>
              <a:rPr lang="en-US" sz="2400" kern="0" dirty="0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/>
              </a:rPr>
              <a:t>():</a:t>
            </a:r>
          </a:p>
          <a:p>
            <a:pPr marL="744538" lvl="1" indent="-246063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2"/>
              <a:buChar char="n"/>
              <a:defRPr/>
            </a:pPr>
            <a:r>
              <a:rPr lang="en-US" sz="2000" kern="0" dirty="0">
                <a:solidFill>
                  <a:srgbClr val="000066"/>
                </a:solidFill>
                <a:latin typeface="Helvetica"/>
                <a:ea typeface="ＭＳ Ｐゴシック" charset="-128"/>
                <a:cs typeface="ＭＳ Ｐゴシック" pitchFamily="-1" charset="-128"/>
              </a:rPr>
              <a:t>Create the pointer to </a:t>
            </a:r>
            <a:r>
              <a:rPr lang="en-US" sz="2000" kern="0" dirty="0" err="1">
                <a:solidFill>
                  <a:srgbClr val="000066"/>
                </a:solidFill>
                <a:latin typeface="Courier New" charset="0"/>
                <a:ea typeface="ＭＳ Ｐゴシック" charset="-128"/>
                <a:cs typeface="ＭＳ Ｐゴシック" pitchFamily="-1" charset="-128"/>
              </a:rPr>
              <a:t>val</a:t>
            </a:r>
            <a:endParaRPr lang="en-US" sz="2000" kern="0" dirty="0">
              <a:solidFill>
                <a:srgbClr val="000066"/>
              </a:solidFill>
              <a:latin typeface="Helvetica"/>
              <a:ea typeface="ＭＳ Ｐゴシック" charset="-128"/>
              <a:cs typeface="ＭＳ Ｐゴシック" pitchFamily="-1" charset="-128"/>
            </a:endParaRPr>
          </a:p>
          <a:p>
            <a:pPr marL="1201738" lvl="2" indent="-246063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2"/>
              <a:buChar char="n"/>
              <a:defRPr/>
            </a:pPr>
            <a:r>
              <a:rPr lang="en-US" sz="2000" kern="0" dirty="0">
                <a:solidFill>
                  <a:srgbClr val="000066"/>
                </a:solidFill>
                <a:latin typeface="Helvetica"/>
                <a:ea typeface="ＭＳ Ｐゴシック" charset="-128"/>
                <a:cs typeface="ＭＳ Ｐゴシック" pitchFamily="-1" charset="-128"/>
              </a:rPr>
              <a:t>= </a:t>
            </a:r>
            <a:r>
              <a:rPr lang="en-US" sz="2000" kern="0" dirty="0">
                <a:solidFill>
                  <a:srgbClr val="000066"/>
                </a:solidFill>
                <a:latin typeface="Courier New" charset="0"/>
                <a:ea typeface="ＭＳ Ｐゴシック" charset="-128"/>
                <a:cs typeface="ＭＳ Ｐゴシック" pitchFamily="-1" charset="-128"/>
              </a:rPr>
              <a:t>-4(%ebp)</a:t>
            </a:r>
            <a:endParaRPr lang="en-US" sz="2000" kern="0" dirty="0">
              <a:solidFill>
                <a:srgbClr val="000066"/>
              </a:solidFill>
              <a:latin typeface="Helvetica"/>
              <a:ea typeface="ＭＳ Ｐゴシック" charset="-128"/>
              <a:cs typeface="ＭＳ Ｐゴシック" pitchFamily="-1" charset="-128"/>
            </a:endParaRPr>
          </a:p>
          <a:p>
            <a:pPr marL="744538" lvl="1" indent="-246063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2"/>
              <a:buChar char="n"/>
              <a:defRPr/>
            </a:pPr>
            <a:r>
              <a:rPr lang="en-US" sz="2000" kern="0" dirty="0">
                <a:solidFill>
                  <a:srgbClr val="000066"/>
                </a:solidFill>
                <a:latin typeface="Helvetica"/>
                <a:ea typeface="ＭＳ Ｐゴシック" charset="-128"/>
                <a:cs typeface="ＭＳ Ｐゴシック" pitchFamily="-1" charset="-128"/>
              </a:rPr>
              <a:t>Push on stack as second argument</a:t>
            </a:r>
          </a:p>
        </p:txBody>
      </p:sp>
      <p:sp>
        <p:nvSpPr>
          <p:cNvPr id="15385" name="Rectangle 5"/>
          <p:cNvSpPr>
            <a:spLocks noChangeArrowheads="1"/>
          </p:cNvSpPr>
          <p:nvPr/>
        </p:nvSpPr>
        <p:spPr bwMode="auto">
          <a:xfrm>
            <a:off x="790575" y="838200"/>
            <a:ext cx="226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solidFill>
                  <a:srgbClr val="003300"/>
                </a:solidFill>
              </a:rPr>
              <a:t>Top-Level Call</a:t>
            </a:r>
          </a:p>
        </p:txBody>
      </p:sp>
      <p:sp>
        <p:nvSpPr>
          <p:cNvPr id="15386" name="Rectangle 4"/>
          <p:cNvSpPr>
            <a:spLocks noChangeArrowheads="1"/>
          </p:cNvSpPr>
          <p:nvPr/>
        </p:nvSpPr>
        <p:spPr bwMode="auto">
          <a:xfrm>
            <a:off x="866775" y="1295400"/>
            <a:ext cx="2790825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s_top(int x)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val = 1;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sfact(x, &amp;val);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return val;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4080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74" grpId="0" animBg="1" autoUpdateAnimBg="0"/>
      <p:bldP spid="258077" grpId="0" animBg="1" autoUpdateAnimBg="0"/>
      <p:bldP spid="258080" grpId="0" animBg="1" autoUpdateAnimBg="0"/>
      <p:bldP spid="3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5359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Recursion: Pointer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2209800" y="3505200"/>
            <a:ext cx="6248400" cy="1474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8067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• • •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067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%ecx,%eax	# z = x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067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imull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(%edx)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,%eax	# z *= *accum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067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%eax,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(%edx)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	# *accum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067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• • •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762000" y="914400"/>
            <a:ext cx="3400425" cy="2298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void sfact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(int x, int *accum)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• • •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int z = *accum * x;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*accum = z;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• • •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5284788"/>
            <a:ext cx="8307387" cy="1160462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Register </a:t>
            </a:r>
            <a:r>
              <a:rPr lang="en-US">
                <a:latin typeface="Courier New" charset="0"/>
                <a:ea typeface="ＭＳ Ｐゴシック" charset="0"/>
              </a:rPr>
              <a:t>%ecx</a:t>
            </a:r>
            <a:r>
              <a:rPr lang="en-US">
                <a:latin typeface="Helvetica" charset="0"/>
                <a:ea typeface="ＭＳ Ｐゴシック" charset="0"/>
              </a:rPr>
              <a:t> holds </a:t>
            </a:r>
            <a:r>
              <a:rPr lang="en-US">
                <a:latin typeface="Courier New" charset="0"/>
                <a:ea typeface="ＭＳ Ｐゴシック" charset="0"/>
              </a:rPr>
              <a:t>x</a:t>
            </a:r>
            <a:endParaRPr lang="en-US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Register </a:t>
            </a:r>
            <a:r>
              <a:rPr lang="en-US">
                <a:latin typeface="Courier New" charset="0"/>
                <a:ea typeface="ＭＳ Ｐゴシック" charset="0"/>
              </a:rPr>
              <a:t>%edx</a:t>
            </a:r>
            <a:r>
              <a:rPr lang="en-US">
                <a:latin typeface="Helvetica" charset="0"/>
                <a:ea typeface="ＭＳ Ｐゴシック" charset="0"/>
              </a:rPr>
              <a:t> holds pointer to </a:t>
            </a:r>
            <a:r>
              <a:rPr lang="en-US">
                <a:latin typeface="Courier New" charset="0"/>
                <a:ea typeface="ＭＳ Ｐゴシック" charset="0"/>
              </a:rPr>
              <a:t>accum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Use access </a:t>
            </a:r>
            <a:r>
              <a:rPr lang="en-US">
                <a:latin typeface="Courier New" charset="0"/>
                <a:ea typeface="ＭＳ Ｐゴシック" charset="0"/>
              </a:rPr>
              <a:t>(%edx)</a:t>
            </a:r>
            <a:r>
              <a:rPr lang="en-US">
                <a:latin typeface="Helvetica" charset="0"/>
                <a:ea typeface="ＭＳ Ｐゴシック" charset="0"/>
              </a:rPr>
              <a:t> to reference memory</a:t>
            </a:r>
          </a:p>
        </p:txBody>
      </p:sp>
      <p:grpSp>
        <p:nvGrpSpPr>
          <p:cNvPr id="16389" name="Group 16"/>
          <p:cNvGrpSpPr>
            <a:grpSpLocks/>
          </p:cNvGrpSpPr>
          <p:nvPr/>
        </p:nvGrpSpPr>
        <p:grpSpPr bwMode="auto">
          <a:xfrm>
            <a:off x="6477000" y="1600200"/>
            <a:ext cx="2390775" cy="381000"/>
            <a:chOff x="4080" y="1008"/>
            <a:chExt cx="1506" cy="240"/>
          </a:xfrm>
        </p:grpSpPr>
        <p:sp>
          <p:nvSpPr>
            <p:cNvPr id="16397" name="Line 6"/>
            <p:cNvSpPr>
              <a:spLocks noChangeShapeType="1"/>
            </p:cNvSpPr>
            <p:nvPr/>
          </p:nvSpPr>
          <p:spPr bwMode="auto">
            <a:xfrm flipH="1">
              <a:off x="4752" y="11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Text Box 7"/>
            <p:cNvSpPr txBox="1">
              <a:spLocks noChangeArrowheads="1"/>
            </p:cNvSpPr>
            <p:nvPr/>
          </p:nvSpPr>
          <p:spPr bwMode="auto">
            <a:xfrm>
              <a:off x="5126" y="1008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%edx</a:t>
              </a:r>
            </a:p>
          </p:txBody>
        </p:sp>
        <p:sp>
          <p:nvSpPr>
            <p:cNvPr id="16399" name="Rectangle 8"/>
            <p:cNvSpPr>
              <a:spLocks noChangeArrowheads="1"/>
            </p:cNvSpPr>
            <p:nvPr/>
          </p:nvSpPr>
          <p:spPr bwMode="auto">
            <a:xfrm>
              <a:off x="4080" y="1008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accum</a:t>
              </a:r>
            </a:p>
          </p:txBody>
        </p:sp>
      </p:grpSp>
      <p:sp>
        <p:nvSpPr>
          <p:cNvPr id="16390" name="Rectangle 10"/>
          <p:cNvSpPr>
            <a:spLocks noChangeArrowheads="1"/>
          </p:cNvSpPr>
          <p:nvPr/>
        </p:nvSpPr>
        <p:spPr bwMode="auto">
          <a:xfrm>
            <a:off x="6477000" y="25908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638800" y="2209800"/>
            <a:ext cx="1905000" cy="381000"/>
            <a:chOff x="3552" y="1392"/>
            <a:chExt cx="1200" cy="240"/>
          </a:xfrm>
        </p:grpSpPr>
        <p:sp>
          <p:nvSpPr>
            <p:cNvPr id="16395" name="Rectangle 9"/>
            <p:cNvSpPr>
              <a:spLocks noChangeArrowheads="1"/>
            </p:cNvSpPr>
            <p:nvPr/>
          </p:nvSpPr>
          <p:spPr bwMode="auto">
            <a:xfrm>
              <a:off x="4080" y="1392"/>
              <a:ext cx="672" cy="24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</a:t>
              </a:r>
            </a:p>
          </p:txBody>
        </p:sp>
        <p:sp>
          <p:nvSpPr>
            <p:cNvPr id="16396" name="Text Box 11"/>
            <p:cNvSpPr txBox="1">
              <a:spLocks noChangeArrowheads="1"/>
            </p:cNvSpPr>
            <p:nvPr/>
          </p:nvSpPr>
          <p:spPr bwMode="auto">
            <a:xfrm>
              <a:off x="3552" y="1392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%eax</a:t>
              </a:r>
            </a:p>
          </p:txBody>
        </p:sp>
      </p:grpSp>
      <p:sp>
        <p:nvSpPr>
          <p:cNvPr id="16392" name="Text Box 12"/>
          <p:cNvSpPr txBox="1">
            <a:spLocks noChangeArrowheads="1"/>
          </p:cNvSpPr>
          <p:nvPr/>
        </p:nvSpPr>
        <p:spPr bwMode="auto">
          <a:xfrm>
            <a:off x="5638800" y="2605088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%ecx</a:t>
            </a:r>
          </a:p>
        </p:txBody>
      </p:sp>
      <p:sp>
        <p:nvSpPr>
          <p:cNvPr id="259085" name="Rectangle 13"/>
          <p:cNvSpPr>
            <a:spLocks noChangeArrowheads="1"/>
          </p:cNvSpPr>
          <p:nvPr/>
        </p:nvSpPr>
        <p:spPr bwMode="auto">
          <a:xfrm>
            <a:off x="6477000" y="2209800"/>
            <a:ext cx="1066800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*accum*x</a:t>
            </a:r>
          </a:p>
        </p:txBody>
      </p:sp>
      <p:sp>
        <p:nvSpPr>
          <p:cNvPr id="259086" name="Rectangle 14"/>
          <p:cNvSpPr>
            <a:spLocks noChangeArrowheads="1"/>
          </p:cNvSpPr>
          <p:nvPr/>
        </p:nvSpPr>
        <p:spPr bwMode="auto">
          <a:xfrm>
            <a:off x="6477000" y="1600200"/>
            <a:ext cx="1066800" cy="3810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*accum*x</a:t>
            </a:r>
          </a:p>
        </p:txBody>
      </p:sp>
    </p:spTree>
    <p:extLst>
      <p:ext uri="{BB962C8B-B14F-4D97-AF65-F5344CB8AC3E}">
        <p14:creationId xmlns:p14="http://schemas.microsoft.com/office/powerpoint/2010/main" val="250432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5" grpId="0" animBg="1" autoUpdateAnimBg="0"/>
      <p:bldP spid="259086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5359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Recursion: Pointer Use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762000" y="3352800"/>
            <a:ext cx="4953000" cy="1474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8067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• • •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067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%ecx,%eax	# z = x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067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imull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(%edx)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,%eax	# z *= *accum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067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%eax,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(%edx)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	# *accum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067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• • •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762000" y="914400"/>
            <a:ext cx="3400425" cy="2298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void sfact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(int x, int *accum)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• • •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int z = *accum * x;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*accum = z;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• • •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4876800"/>
            <a:ext cx="6110287" cy="1160463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Each recursive call computes a new z value in a new frame, and updates the partial product stored in local variable</a:t>
            </a:r>
            <a:r>
              <a:rPr lang="en-US">
                <a:latin typeface="Courier New" charset="0"/>
                <a:ea typeface="ＭＳ Ｐゴシック" charset="0"/>
              </a:rPr>
              <a:t> val</a:t>
            </a:r>
            <a:r>
              <a:rPr lang="en-US">
                <a:latin typeface="Helvetica" charset="0"/>
                <a:ea typeface="ＭＳ Ｐゴシック" charset="0"/>
              </a:rPr>
              <a:t>, located in a different stack frame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So pointers can be to temporary stack variables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 flipH="1">
            <a:off x="7620000" y="5105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8213725" y="49339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5899150" y="12192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 </a:t>
            </a: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5899150" y="8382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4 </a:t>
            </a: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5899150" y="4572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8 </a:t>
            </a:r>
          </a:p>
        </p:txBody>
      </p:sp>
      <p:sp>
        <p:nvSpPr>
          <p:cNvPr id="17421" name="Rectangle 14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val = 1</a:t>
            </a:r>
          </a:p>
        </p:txBody>
      </p:sp>
      <p:sp>
        <p:nvSpPr>
          <p:cNvPr id="17422" name="Text Box 17"/>
          <p:cNvSpPr txBox="1">
            <a:spLocks noChangeArrowheads="1"/>
          </p:cNvSpPr>
          <p:nvPr/>
        </p:nvSpPr>
        <p:spPr bwMode="auto">
          <a:xfrm>
            <a:off x="5899150" y="16002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-4 </a:t>
            </a:r>
          </a:p>
        </p:txBody>
      </p:sp>
      <p:sp>
        <p:nvSpPr>
          <p:cNvPr id="17423" name="Rectangle 18"/>
          <p:cNvSpPr>
            <a:spLocks noChangeArrowheads="1"/>
          </p:cNvSpPr>
          <p:nvPr/>
        </p:nvSpPr>
        <p:spPr bwMode="auto">
          <a:xfrm>
            <a:off x="6553200" y="1981200"/>
            <a:ext cx="10668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Unused</a:t>
            </a:r>
          </a:p>
        </p:txBody>
      </p:sp>
      <p:sp>
        <p:nvSpPr>
          <p:cNvPr id="17424" name="Text Box 19"/>
          <p:cNvSpPr txBox="1">
            <a:spLocks noChangeArrowheads="1"/>
          </p:cNvSpPr>
          <p:nvPr/>
        </p:nvSpPr>
        <p:spPr bwMode="auto">
          <a:xfrm>
            <a:off x="5899150" y="23622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-12 </a:t>
            </a:r>
          </a:p>
        </p:txBody>
      </p:sp>
      <p:sp>
        <p:nvSpPr>
          <p:cNvPr id="17425" name="Text Box 20"/>
          <p:cNvSpPr txBox="1">
            <a:spLocks noChangeArrowheads="1"/>
          </p:cNvSpPr>
          <p:nvPr/>
        </p:nvSpPr>
        <p:spPr bwMode="auto">
          <a:xfrm>
            <a:off x="5899150" y="19812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-8 </a:t>
            </a:r>
          </a:p>
        </p:txBody>
      </p:sp>
      <p:sp>
        <p:nvSpPr>
          <p:cNvPr id="17426" name="Text Box 21"/>
          <p:cNvSpPr txBox="1">
            <a:spLocks noChangeArrowheads="1"/>
          </p:cNvSpPr>
          <p:nvPr/>
        </p:nvSpPr>
        <p:spPr bwMode="auto">
          <a:xfrm>
            <a:off x="5899150" y="27432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-16</a:t>
            </a:r>
          </a:p>
        </p:txBody>
      </p:sp>
      <p:sp>
        <p:nvSpPr>
          <p:cNvPr id="17427" name="Line 15"/>
          <p:cNvSpPr>
            <a:spLocks noChangeShapeType="1"/>
          </p:cNvSpPr>
          <p:nvPr/>
        </p:nvSpPr>
        <p:spPr bwMode="auto">
          <a:xfrm flipH="1">
            <a:off x="7620000" y="6096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Text Box 16"/>
          <p:cNvSpPr txBox="1">
            <a:spLocks noChangeArrowheads="1"/>
          </p:cNvSpPr>
          <p:nvPr/>
        </p:nvSpPr>
        <p:spPr bwMode="auto">
          <a:xfrm>
            <a:off x="8213725" y="5924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17429" name="Rectangle 23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&amp;val</a:t>
            </a:r>
          </a:p>
        </p:txBody>
      </p:sp>
      <p:sp>
        <p:nvSpPr>
          <p:cNvPr id="17431" name="Rectangle 25"/>
          <p:cNvSpPr>
            <a:spLocks noChangeArrowheads="1"/>
          </p:cNvSpPr>
          <p:nvPr/>
        </p:nvSpPr>
        <p:spPr bwMode="auto">
          <a:xfrm>
            <a:off x="6629400" y="0"/>
            <a:ext cx="80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3300"/>
                </a:solidFill>
              </a:rPr>
              <a:t>Stack</a:t>
            </a:r>
          </a:p>
        </p:txBody>
      </p:sp>
      <p:sp>
        <p:nvSpPr>
          <p:cNvPr id="17432" name="Rectangle 32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val =x!</a:t>
            </a:r>
          </a:p>
        </p:txBody>
      </p:sp>
      <p:sp>
        <p:nvSpPr>
          <p:cNvPr id="17433" name="Rectangle 18"/>
          <p:cNvSpPr>
            <a:spLocks noChangeArrowheads="1"/>
          </p:cNvSpPr>
          <p:nvPr/>
        </p:nvSpPr>
        <p:spPr bwMode="auto">
          <a:xfrm>
            <a:off x="6553200" y="3886200"/>
            <a:ext cx="1066800" cy="1143000"/>
          </a:xfrm>
          <a:prstGeom prst="rect">
            <a:avLst/>
          </a:prstGeom>
          <a:solidFill>
            <a:srgbClr val="33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sfact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</a:t>
            </a:r>
          </a:p>
        </p:txBody>
      </p:sp>
      <p:sp>
        <p:nvSpPr>
          <p:cNvPr id="17434" name="Rectangle 18"/>
          <p:cNvSpPr>
            <a:spLocks noChangeArrowheads="1"/>
          </p:cNvSpPr>
          <p:nvPr/>
        </p:nvSpPr>
        <p:spPr bwMode="auto">
          <a:xfrm>
            <a:off x="6553200" y="5029200"/>
            <a:ext cx="1066800" cy="1143000"/>
          </a:xfrm>
          <a:prstGeom prst="rect">
            <a:avLst/>
          </a:prstGeom>
          <a:solidFill>
            <a:srgbClr val="33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sfact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</a:t>
            </a:r>
          </a:p>
        </p:txBody>
      </p:sp>
      <p:sp>
        <p:nvSpPr>
          <p:cNvPr id="17435" name="TextBox 42"/>
          <p:cNvSpPr txBox="1">
            <a:spLocks noChangeArrowheads="1"/>
          </p:cNvSpPr>
          <p:nvPr/>
        </p:nvSpPr>
        <p:spPr bwMode="auto">
          <a:xfrm rot="5400000">
            <a:off x="6856413" y="6249987"/>
            <a:ext cx="64293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rgbClr val="000066"/>
                </a:solidFill>
              </a:rPr>
              <a:t>….</a:t>
            </a:r>
          </a:p>
        </p:txBody>
      </p:sp>
      <p:sp>
        <p:nvSpPr>
          <p:cNvPr id="17436" name="Freeform 45"/>
          <p:cNvSpPr>
            <a:spLocks noChangeArrowheads="1"/>
          </p:cNvSpPr>
          <p:nvPr/>
        </p:nvSpPr>
        <p:spPr bwMode="auto">
          <a:xfrm>
            <a:off x="7594600" y="1905000"/>
            <a:ext cx="398463" cy="1422400"/>
          </a:xfrm>
          <a:custGeom>
            <a:avLst/>
            <a:gdLst>
              <a:gd name="T0" fmla="*/ 0 w 397933"/>
              <a:gd name="T1" fmla="*/ 687186 h 1511300"/>
              <a:gd name="T2" fmla="*/ 400038 w 397933"/>
              <a:gd name="T3" fmla="*/ 288733 h 1511300"/>
              <a:gd name="T4" fmla="*/ 25808 w 397933"/>
              <a:gd name="T5" fmla="*/ 0 h 1511300"/>
              <a:gd name="T6" fmla="*/ 0 60000 65536"/>
              <a:gd name="T7" fmla="*/ 0 60000 65536"/>
              <a:gd name="T8" fmla="*/ 0 60000 65536"/>
              <a:gd name="T9" fmla="*/ 0 w 397933"/>
              <a:gd name="T10" fmla="*/ 0 h 1511300"/>
              <a:gd name="T11" fmla="*/ 397933 w 397933"/>
              <a:gd name="T12" fmla="*/ 1511300 h 1511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7933" h="1511300">
                <a:moveTo>
                  <a:pt x="0" y="1511300"/>
                </a:moveTo>
                <a:cubicBezTo>
                  <a:pt x="194733" y="1199091"/>
                  <a:pt x="389467" y="886883"/>
                  <a:pt x="393700" y="635000"/>
                </a:cubicBezTo>
                <a:cubicBezTo>
                  <a:pt x="397933" y="383117"/>
                  <a:pt x="211666" y="191558"/>
                  <a:pt x="25400" y="0"/>
                </a:cubicBezTo>
              </a:path>
            </a:pathLst>
          </a:custGeom>
          <a:noFill/>
          <a:ln w="6350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7437" name="Freeform 47"/>
          <p:cNvSpPr>
            <a:spLocks noChangeArrowheads="1"/>
          </p:cNvSpPr>
          <p:nvPr/>
        </p:nvSpPr>
        <p:spPr bwMode="auto">
          <a:xfrm>
            <a:off x="7620000" y="1828800"/>
            <a:ext cx="609600" cy="2654300"/>
          </a:xfrm>
          <a:custGeom>
            <a:avLst/>
            <a:gdLst>
              <a:gd name="T0" fmla="*/ 8258 w 664633"/>
              <a:gd name="T1" fmla="*/ 1600397 h 2768600"/>
              <a:gd name="T2" fmla="*/ 194054 w 664633"/>
              <a:gd name="T3" fmla="*/ 587302 h 2768600"/>
              <a:gd name="T4" fmla="*/ 140379 w 664633"/>
              <a:gd name="T5" fmla="*/ 117460 h 2768600"/>
              <a:gd name="T6" fmla="*/ 0 w 664633"/>
              <a:gd name="T7" fmla="*/ 0 h 2768600"/>
              <a:gd name="T8" fmla="*/ 0 w 664633"/>
              <a:gd name="T9" fmla="*/ 0 h 276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4633"/>
              <a:gd name="T16" fmla="*/ 0 h 2768600"/>
              <a:gd name="T17" fmla="*/ 664633 w 664633"/>
              <a:gd name="T18" fmla="*/ 2768600 h 276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4633" h="2768600">
                <a:moveTo>
                  <a:pt x="25400" y="2768600"/>
                </a:moveTo>
                <a:cubicBezTo>
                  <a:pt x="277283" y="2106083"/>
                  <a:pt x="529167" y="1443567"/>
                  <a:pt x="596900" y="1016000"/>
                </a:cubicBezTo>
                <a:cubicBezTo>
                  <a:pt x="664633" y="588433"/>
                  <a:pt x="531283" y="372533"/>
                  <a:pt x="431800" y="203200"/>
                </a:cubicBezTo>
                <a:cubicBezTo>
                  <a:pt x="332317" y="33867"/>
                  <a:pt x="0" y="0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7438" name="Freeform 48"/>
          <p:cNvSpPr>
            <a:spLocks noChangeArrowheads="1"/>
          </p:cNvSpPr>
          <p:nvPr/>
        </p:nvSpPr>
        <p:spPr bwMode="auto">
          <a:xfrm>
            <a:off x="7620000" y="1752600"/>
            <a:ext cx="914400" cy="3962400"/>
          </a:xfrm>
          <a:custGeom>
            <a:avLst/>
            <a:gdLst>
              <a:gd name="T0" fmla="*/ 1607070 w 664633"/>
              <a:gd name="T1" fmla="*/ 292641222 h 2768600"/>
              <a:gd name="T2" fmla="*/ 37766579 w 664633"/>
              <a:gd name="T3" fmla="*/ 107391300 h 2768600"/>
              <a:gd name="T4" fmla="*/ 27320508 w 664633"/>
              <a:gd name="T5" fmla="*/ 21478260 h 2768600"/>
              <a:gd name="T6" fmla="*/ 0 w 664633"/>
              <a:gd name="T7" fmla="*/ 0 h 2768600"/>
              <a:gd name="T8" fmla="*/ 0 w 664633"/>
              <a:gd name="T9" fmla="*/ 0 h 276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4633"/>
              <a:gd name="T16" fmla="*/ 0 h 2768600"/>
              <a:gd name="T17" fmla="*/ 664633 w 664633"/>
              <a:gd name="T18" fmla="*/ 2768600 h 276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4633" h="2768600">
                <a:moveTo>
                  <a:pt x="25400" y="2768600"/>
                </a:moveTo>
                <a:cubicBezTo>
                  <a:pt x="277283" y="2106083"/>
                  <a:pt x="529167" y="1443567"/>
                  <a:pt x="596900" y="1016000"/>
                </a:cubicBezTo>
                <a:cubicBezTo>
                  <a:pt x="664633" y="588433"/>
                  <a:pt x="531283" y="372533"/>
                  <a:pt x="431800" y="203200"/>
                </a:cubicBezTo>
                <a:cubicBezTo>
                  <a:pt x="332317" y="33867"/>
                  <a:pt x="0" y="0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2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 bldLvl="2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ChangeArrowheads="1"/>
          </p:cNvSpPr>
          <p:nvPr/>
        </p:nvSpPr>
        <p:spPr bwMode="auto">
          <a:xfrm>
            <a:off x="4648200" y="762000"/>
            <a:ext cx="4038600" cy="25733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for (i = 0; i &lt; 5; i++)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zi = 10 * zi + z[i];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391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Array Loop Example</a:t>
            </a: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038600" cy="2176463"/>
          </a:xfrm>
        </p:spPr>
        <p:txBody>
          <a:bodyPr/>
          <a:lstStyle/>
          <a:p>
            <a:pPr marL="223838" indent="-223838" eaLnBrk="1" hangingPunct="1">
              <a:tabLst>
                <a:tab pos="1143000" algn="l"/>
              </a:tabLst>
              <a:defRPr/>
            </a:pPr>
            <a:r>
              <a:rPr lang="en-US" dirty="0" smtClean="0">
                <a:latin typeface="Helvetica" charset="0"/>
              </a:rPr>
              <a:t>Convert an </a:t>
            </a:r>
            <a:r>
              <a:rPr lang="en-US" dirty="0" err="1" smtClean="0">
                <a:latin typeface="Helvetica" charset="0"/>
              </a:rPr>
              <a:t>int</a:t>
            </a:r>
            <a:r>
              <a:rPr lang="en-US" dirty="0" smtClean="0">
                <a:latin typeface="Helvetica" charset="0"/>
              </a:rPr>
              <a:t> array of 5 </a:t>
            </a:r>
            <a:r>
              <a:rPr lang="en-US" dirty="0" err="1" smtClean="0">
                <a:latin typeface="Helvetica" charset="0"/>
              </a:rPr>
              <a:t>zipcode</a:t>
            </a:r>
            <a:r>
              <a:rPr lang="en-US" dirty="0" smtClean="0">
                <a:latin typeface="Helvetica" charset="0"/>
              </a:rPr>
              <a:t> digits into its numerical value</a:t>
            </a:r>
            <a:endParaRPr lang="en-US" dirty="0">
              <a:latin typeface="Helvetica" charset="0"/>
            </a:endParaRPr>
          </a:p>
          <a:p>
            <a:pPr marL="560388" lvl="1" indent="-222250" eaLnBrk="1" hangingPunct="1">
              <a:spcBef>
                <a:spcPct val="0"/>
              </a:spcBef>
              <a:buSzTx/>
              <a:buFont typeface="Wingdings" charset="0"/>
              <a:buNone/>
              <a:tabLst>
                <a:tab pos="1143000" algn="l"/>
              </a:tabLst>
              <a:defRPr/>
            </a:pPr>
            <a:endParaRPr lang="en-US" dirty="0">
              <a:latin typeface="Courier New" charset="0"/>
              <a:ea typeface="ＭＳ Ｐゴシック" charset="0"/>
            </a:endParaRP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4572000" y="3429000"/>
            <a:ext cx="41148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charset="0"/>
              <a:buNone/>
              <a:tabLst>
                <a:tab pos="1143000" algn="l"/>
              </a:tabLst>
              <a:defRPr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Example:</a:t>
            </a:r>
          </a:p>
          <a:p>
            <a:pPr marL="560388" lvl="1" indent="-222250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Char char="n"/>
              <a:tabLst>
                <a:tab pos="1143000" algn="l"/>
              </a:tabLst>
              <a:defRPr/>
            </a:pPr>
            <a:r>
              <a:rPr lang="en-US" sz="2000" dirty="0"/>
              <a:t>Suppose z = {1,5,2,1,3}</a:t>
            </a:r>
            <a:endParaRPr lang="en-US" sz="2000" dirty="0">
              <a:latin typeface="Courier New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4419600"/>
          <a:ext cx="6096000" cy="22250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zi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(after)</a:t>
                      </a:r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z[</a:t>
                      </a:r>
                      <a:r>
                        <a:rPr lang="en-US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]</a:t>
                      </a:r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152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1521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15213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ChangeArrowheads="1"/>
          </p:cNvSpPr>
          <p:nvPr/>
        </p:nvSpPr>
        <p:spPr bwMode="auto">
          <a:xfrm>
            <a:off x="4648200" y="762000"/>
            <a:ext cx="4038600" cy="25733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for (i = 0;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i &lt; 5</a:t>
            </a:r>
            <a:r>
              <a:rPr lang="en-US">
                <a:latin typeface="Courier New" charset="0"/>
              </a:rPr>
              <a:t>; i++)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zi = 10 * zi + z[i];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391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Array Loop Example</a:t>
            </a: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4038600" cy="2176463"/>
          </a:xfrm>
        </p:spPr>
        <p:txBody>
          <a:bodyPr/>
          <a:lstStyle/>
          <a:p>
            <a:pPr marL="223838" indent="-223838" eaLnBrk="1" hangingPunct="1">
              <a:tabLst>
                <a:tab pos="1143000" algn="l"/>
              </a:tabLst>
              <a:defRPr/>
            </a:pPr>
            <a:r>
              <a:rPr lang="en-US">
                <a:latin typeface="Helvetica" charset="0"/>
              </a:rPr>
              <a:t>Original Source</a:t>
            </a:r>
          </a:p>
          <a:p>
            <a:pPr marL="560388" lvl="1" indent="-222250" eaLnBrk="1" hangingPunct="1">
              <a:spcBef>
                <a:spcPct val="0"/>
              </a:spcBef>
              <a:buSzTx/>
              <a:buFont typeface="Wingdings" charset="0"/>
              <a:buNone/>
              <a:tabLst>
                <a:tab pos="1143000" algn="l"/>
              </a:tabLst>
              <a:defRPr/>
            </a:pPr>
            <a:endParaRPr lang="en-US">
              <a:latin typeface="Courier New" charset="0"/>
              <a:ea typeface="ＭＳ Ｐゴシック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648200" y="3429000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int *zend = z + 4;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zi = 10 * zi + *z;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} while(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z &lt;= zend</a:t>
            </a:r>
            <a:r>
              <a:rPr lang="en-US">
                <a:latin typeface="Courier New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152400" y="3200400"/>
            <a:ext cx="4114800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charset="0"/>
              <a:buNone/>
              <a:tabLst>
                <a:tab pos="1143000" algn="l"/>
              </a:tabLst>
              <a:defRPr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Transformed Version</a:t>
            </a:r>
          </a:p>
          <a:p>
            <a:pPr marL="560388" lvl="1" indent="-222250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Char char="n"/>
              <a:tabLst>
                <a:tab pos="1143000" algn="l"/>
              </a:tabLst>
              <a:defRPr/>
            </a:pPr>
            <a:r>
              <a:rPr lang="en-US" sz="2000" dirty="0"/>
              <a:t>As generated by GCC</a:t>
            </a:r>
          </a:p>
          <a:p>
            <a:pPr marL="560388" lvl="1" indent="-222250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Char char="n"/>
              <a:tabLst>
                <a:tab pos="1143000" algn="l"/>
              </a:tabLst>
              <a:defRPr/>
            </a:pPr>
            <a:r>
              <a:rPr lang="en-US" sz="2000" dirty="0"/>
              <a:t>Eliminate loop variable </a:t>
            </a:r>
            <a:r>
              <a:rPr lang="en-US" sz="2000" dirty="0" err="1">
                <a:latin typeface="Courier New" charset="0"/>
              </a:rPr>
              <a:t>i</a:t>
            </a:r>
            <a:endParaRPr lang="en-US" sz="2000" dirty="0"/>
          </a:p>
          <a:p>
            <a:pPr marL="560388" lvl="1" indent="-222250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Char char="n"/>
              <a:tabLst>
                <a:tab pos="1143000" algn="l"/>
              </a:tabLst>
              <a:defRPr/>
            </a:pPr>
            <a:r>
              <a:rPr lang="en-US" sz="2000" dirty="0"/>
              <a:t>Convert array code to pointer code</a:t>
            </a:r>
          </a:p>
          <a:p>
            <a:pPr marL="560388" lvl="1" indent="-222250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Char char="n"/>
              <a:tabLst>
                <a:tab pos="1143000" algn="l"/>
              </a:tabLst>
              <a:defRPr/>
            </a:pPr>
            <a:r>
              <a:rPr lang="en-US" sz="2000" dirty="0"/>
              <a:t>Express in do-while form</a:t>
            </a:r>
          </a:p>
          <a:p>
            <a:pPr marL="839788" lvl="2" indent="-165100" algn="l" eaLnBrk="1" hangingPunct="1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charset="0"/>
              <a:buChar char="l"/>
              <a:tabLst>
                <a:tab pos="1143000" algn="l"/>
              </a:tabLst>
              <a:defRPr/>
            </a:pPr>
            <a:r>
              <a:rPr lang="en-US" dirty="0">
                <a:solidFill>
                  <a:schemeClr val="folHlink"/>
                </a:solidFill>
              </a:rPr>
              <a:t>No need to test at entrance</a:t>
            </a:r>
          </a:p>
          <a:p>
            <a:pPr marL="560388" lvl="1" indent="-222250" algn="l" eaLnBrk="1" hangingPunct="1">
              <a:lnSpc>
                <a:spcPct val="100000"/>
              </a:lnSpc>
              <a:buClr>
                <a:schemeClr val="hlink"/>
              </a:buClr>
              <a:buFont typeface="Wingdings" charset="0"/>
              <a:buNone/>
              <a:tabLst>
                <a:tab pos="1143000" algn="l"/>
              </a:tabLst>
              <a:defRPr/>
            </a:pPr>
            <a:endParaRPr lang="en-US" sz="20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1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0618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14400" y="3810000"/>
            <a:ext cx="6705600" cy="28479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# %ecx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</a:t>
            </a:r>
            <a:r>
              <a:rPr lang="en-US" u="sng">
                <a:latin typeface="Courier New" charset="0"/>
              </a:rPr>
              <a:t>xorl %eax,%eax</a:t>
            </a:r>
            <a:r>
              <a:rPr lang="en-US">
                <a:latin typeface="Courier New" charset="0"/>
              </a:rPr>
              <a:t>	# zi = 0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leal 16(%ecx),%ebx	# zend  = z+4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.L59: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charset="0"/>
              </a:rPr>
              <a:t>	leal (%eax,%eax,4),%edx	# 5*zi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movl (%ecx),%eax	# *z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addl $4,%ecx	# z++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charset="0"/>
              </a:rPr>
              <a:t>	leal (%eax,%edx,2),%eax	# zi = *z + 2*(5*zi)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cmpl %ebx,%ecx	# z : zend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jle .L59	# if &lt;= goto loop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Array Loop Implementation</a:t>
            </a:r>
          </a:p>
        </p:txBody>
      </p:sp>
      <p:sp>
        <p:nvSpPr>
          <p:cNvPr id="307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4419600" cy="2176463"/>
          </a:xfrm>
        </p:spPr>
        <p:txBody>
          <a:bodyPr/>
          <a:lstStyle/>
          <a:p>
            <a:pPr marL="223838" indent="-223838" eaLnBrk="1" hangingPunct="1">
              <a:tabLst>
                <a:tab pos="1143000" algn="l"/>
              </a:tabLst>
              <a:defRPr/>
            </a:pPr>
            <a:r>
              <a:rPr lang="en-US">
                <a:latin typeface="Helvetica" charset="0"/>
              </a:rPr>
              <a:t>Registers</a:t>
            </a:r>
          </a:p>
          <a:p>
            <a:pPr marL="560388" lvl="1" indent="-222250" eaLnBrk="1" hangingPunct="1">
              <a:spcBef>
                <a:spcPct val="0"/>
              </a:spcBef>
              <a:buSzTx/>
              <a:buFont typeface="Wingdings" charset="0"/>
              <a:buNone/>
              <a:tabLst>
                <a:tab pos="1143000" algn="l"/>
              </a:tabLst>
              <a:defRPr/>
            </a:pPr>
            <a:r>
              <a:rPr lang="en-US">
                <a:latin typeface="Courier New" charset="0"/>
                <a:ea typeface="ＭＳ Ｐゴシック" charset="0"/>
              </a:rPr>
              <a:t>%ecx	z</a:t>
            </a:r>
          </a:p>
          <a:p>
            <a:pPr marL="560388" lvl="1" indent="-222250" eaLnBrk="1" hangingPunct="1">
              <a:spcBef>
                <a:spcPct val="0"/>
              </a:spcBef>
              <a:buSzTx/>
              <a:buFont typeface="Wingdings" charset="0"/>
              <a:buNone/>
              <a:tabLst>
                <a:tab pos="1143000" algn="l"/>
              </a:tabLst>
              <a:defRPr/>
            </a:pPr>
            <a:r>
              <a:rPr lang="en-US">
                <a:latin typeface="Courier New" charset="0"/>
                <a:ea typeface="ＭＳ Ｐゴシック" charset="0"/>
              </a:rPr>
              <a:t>%eax	zi</a:t>
            </a:r>
          </a:p>
          <a:p>
            <a:pPr marL="560388" lvl="1" indent="-222250" eaLnBrk="1" hangingPunct="1">
              <a:spcBef>
                <a:spcPct val="0"/>
              </a:spcBef>
              <a:buSzTx/>
              <a:buFont typeface="Wingdings" charset="0"/>
              <a:buNone/>
              <a:tabLst>
                <a:tab pos="1143000" algn="l"/>
              </a:tabLst>
              <a:defRPr/>
            </a:pPr>
            <a:r>
              <a:rPr lang="en-US">
                <a:latin typeface="Courier New" charset="0"/>
                <a:ea typeface="ＭＳ Ｐゴシック" charset="0"/>
              </a:rPr>
              <a:t>%ebx	zend</a:t>
            </a:r>
          </a:p>
          <a:p>
            <a:pPr marL="223838" indent="-223838" eaLnBrk="1" hangingPunct="1">
              <a:tabLst>
                <a:tab pos="1143000" algn="l"/>
              </a:tabLst>
              <a:defRPr/>
            </a:pPr>
            <a:r>
              <a:rPr lang="en-US">
                <a:latin typeface="Helvetica" charset="0"/>
              </a:rPr>
              <a:t>Computations</a:t>
            </a:r>
          </a:p>
          <a:p>
            <a:pPr marL="560388" lvl="1" indent="-222250" eaLnBrk="1" hangingPunct="1">
              <a:tabLst>
                <a:tab pos="1143000" algn="l"/>
              </a:tabLst>
              <a:defRPr/>
            </a:pPr>
            <a:r>
              <a:rPr lang="en-US" b="0">
                <a:latin typeface="Helvetica" charset="0"/>
                <a:ea typeface="ＭＳ Ｐゴシック" charset="0"/>
              </a:rPr>
              <a:t> </a:t>
            </a:r>
            <a:r>
              <a:rPr lang="en-US">
                <a:latin typeface="Courier New" charset="0"/>
                <a:ea typeface="ＭＳ Ｐゴシック" charset="0"/>
              </a:rPr>
              <a:t>10*zi + *z</a:t>
            </a:r>
            <a:r>
              <a:rPr lang="en-US">
                <a:latin typeface="Helvetica" charset="0"/>
                <a:ea typeface="ＭＳ Ｐゴシック" charset="0"/>
              </a:rPr>
              <a:t>  implemented as     </a:t>
            </a:r>
            <a:r>
              <a:rPr lang="en-US">
                <a:latin typeface="Courier New" charset="0"/>
                <a:ea typeface="ＭＳ Ｐゴシック" charset="0"/>
              </a:rPr>
              <a:t>*z + 2*(zi+4*zi)</a:t>
            </a:r>
            <a:endParaRPr lang="en-US">
              <a:latin typeface="Helvetica" charset="0"/>
              <a:ea typeface="ＭＳ Ｐゴシック" charset="0"/>
            </a:endParaRPr>
          </a:p>
          <a:p>
            <a:pPr marL="560388" lvl="1" indent="-222250" eaLnBrk="1" hangingPunct="1">
              <a:spcBef>
                <a:spcPct val="0"/>
              </a:spcBef>
              <a:buSzTx/>
              <a:tabLst>
                <a:tab pos="1143000" algn="l"/>
              </a:tabLst>
              <a:defRPr/>
            </a:pPr>
            <a:r>
              <a:rPr lang="en-US">
                <a:latin typeface="Helvetica" charset="0"/>
                <a:ea typeface="ＭＳ Ｐゴシック" charset="0"/>
              </a:rPr>
              <a:t> </a:t>
            </a:r>
            <a:r>
              <a:rPr lang="en-US">
                <a:latin typeface="Courier New" charset="0"/>
                <a:ea typeface="ＭＳ Ｐゴシック" charset="0"/>
              </a:rPr>
              <a:t>z++</a:t>
            </a:r>
            <a:r>
              <a:rPr lang="en-US">
                <a:latin typeface="Helvetica" charset="0"/>
                <a:ea typeface="ＭＳ Ｐゴシック" charset="0"/>
              </a:rPr>
              <a:t> increments by 4</a:t>
            </a:r>
            <a:endParaRPr lang="en-US">
              <a:latin typeface="Courier New" charset="0"/>
              <a:ea typeface="ＭＳ Ｐゴシック" charset="0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4648200" y="962025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</a:t>
            </a:r>
            <a:r>
              <a:rPr lang="en-US" u="sng">
                <a:latin typeface="Courier New" charset="0"/>
              </a:rPr>
              <a:t>int zi = 0</a:t>
            </a:r>
            <a:r>
              <a:rPr lang="en-US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*zend = z + 4;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zi = 10 * zi + *z;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} while(z &lt;= zend);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914400" y="3810000"/>
            <a:ext cx="6705600" cy="28479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# %ecx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xorl %eax,%eax	# zi = 0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</a:t>
            </a:r>
            <a:r>
              <a:rPr lang="en-US" u="sng">
                <a:latin typeface="Courier New" charset="0"/>
              </a:rPr>
              <a:t>leal 16(%ecx),%ebx</a:t>
            </a:r>
            <a:r>
              <a:rPr lang="en-US">
                <a:latin typeface="Courier New" charset="0"/>
              </a:rPr>
              <a:t>	# zend  = z+4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.L59: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charset="0"/>
              </a:rPr>
              <a:t>	leal (%eax,%eax,4),%edx	# 5*zi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movl (%ecx),%eax	# *z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addl $4,%ecx	# z++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charset="0"/>
              </a:rPr>
              <a:t>	leal (%eax,%edx,2),%eax	# zi = *z + 2*(5*zi)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cmpl %ebx,%ecx	# z : zend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jle .L59	# if &lt;= goto loop</a:t>
            </a:r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4648200" y="962025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*</a:t>
            </a:r>
            <a:r>
              <a:rPr lang="en-US" u="sng">
                <a:latin typeface="Courier New" charset="0"/>
              </a:rPr>
              <a:t>zend = z + 4</a:t>
            </a:r>
            <a:r>
              <a:rPr lang="en-US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zi = 10 * zi + *z;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} while(z &lt;= zend);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307208" name="Rectangle 8"/>
          <p:cNvSpPr>
            <a:spLocks noChangeArrowheads="1"/>
          </p:cNvSpPr>
          <p:nvPr/>
        </p:nvSpPr>
        <p:spPr bwMode="auto">
          <a:xfrm>
            <a:off x="914400" y="3810000"/>
            <a:ext cx="6705600" cy="28479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# %ecx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xorl %eax,%eax	# zi = 0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leal 16(%ecx),%ebx	# zend  = z+4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.L59: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charset="0"/>
              </a:rPr>
              <a:t>	</a:t>
            </a:r>
            <a:r>
              <a:rPr lang="en-US" i="1" u="sng">
                <a:latin typeface="Courier New" charset="0"/>
              </a:rPr>
              <a:t>leal (%eax,%eax,4),%edx</a:t>
            </a:r>
            <a:r>
              <a:rPr lang="en-US" i="1">
                <a:latin typeface="Courier New" charset="0"/>
              </a:rPr>
              <a:t>	# 5*zi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</a:t>
            </a:r>
            <a:r>
              <a:rPr lang="en-US" u="sng">
                <a:latin typeface="Courier New" charset="0"/>
              </a:rPr>
              <a:t>movl (%ecx),%eax</a:t>
            </a:r>
            <a:r>
              <a:rPr lang="en-US">
                <a:latin typeface="Courier New" charset="0"/>
              </a:rPr>
              <a:t>	# *z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addl $4,%ecx	# z++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charset="0"/>
              </a:rPr>
              <a:t>	</a:t>
            </a:r>
            <a:r>
              <a:rPr lang="en-US" i="1" u="sng">
                <a:latin typeface="Courier New" charset="0"/>
              </a:rPr>
              <a:t>leal (%eax,%edx,2),%eax</a:t>
            </a:r>
            <a:r>
              <a:rPr lang="en-US" i="1">
                <a:latin typeface="Courier New" charset="0"/>
              </a:rPr>
              <a:t>	# zi = *z + 2*(5*zi)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cmpl %ebx,%ecx	# z : zend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jle .L59	# if &lt;= goto loop</a:t>
            </a:r>
          </a:p>
        </p:txBody>
      </p:sp>
      <p:sp>
        <p:nvSpPr>
          <p:cNvPr id="307209" name="Rectangle 9"/>
          <p:cNvSpPr>
            <a:spLocks noChangeArrowheads="1"/>
          </p:cNvSpPr>
          <p:nvPr/>
        </p:nvSpPr>
        <p:spPr bwMode="auto">
          <a:xfrm>
            <a:off x="4648200" y="962025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*zend = z + 4;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</a:t>
            </a:r>
            <a:r>
              <a:rPr lang="en-US" u="sng">
                <a:latin typeface="Courier New" charset="0"/>
              </a:rPr>
              <a:t>zi = 10 * zi + *z</a:t>
            </a:r>
            <a:r>
              <a:rPr lang="en-US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} while(z &lt;= zend);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914400" y="3810000"/>
            <a:ext cx="6705600" cy="28479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# %ecx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xorl %eax,%eax	# zi = 0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leal 16(%ecx),%ebx	# zend  = z+4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.L59: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charset="0"/>
              </a:rPr>
              <a:t>	leal (%eax,%eax,4),%edx	# 5*zi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movl (%ecx),%eax	# *z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</a:t>
            </a:r>
            <a:r>
              <a:rPr lang="en-US" u="sng">
                <a:latin typeface="Courier New" charset="0"/>
              </a:rPr>
              <a:t>addl $4,%ecx</a:t>
            </a:r>
            <a:r>
              <a:rPr lang="en-US">
                <a:latin typeface="Courier New" charset="0"/>
              </a:rPr>
              <a:t>	# z++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charset="0"/>
              </a:rPr>
              <a:t>	leal (%eax,%edx,2),%eax	# zi = *z + 2*(5*zi)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cmpl %ebx,%ecx	# z : zend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jle .L59	# if &lt;= goto loop</a:t>
            </a:r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4648200" y="962025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*zend = z + 4;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zi = 10 * zi + *z;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</a:t>
            </a:r>
            <a:r>
              <a:rPr lang="en-US" u="sng">
                <a:latin typeface="Courier New" charset="0"/>
              </a:rPr>
              <a:t>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} while(z &lt;= zend);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914400" y="3810000"/>
            <a:ext cx="6705600" cy="28479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# %ecx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xorl %eax,%eax	# zi = 0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leal 16(%ecx),%ebx	# zend  = z+4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.L59: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charset="0"/>
              </a:rPr>
              <a:t>	leal (%eax,%eax,4),%edx	# 5*zi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movl (%ecx),%eax	# *z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addl $4,%ecx	# z++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charset="0"/>
              </a:rPr>
              <a:t>	leal (%eax,%edx,2),%eax	# zi = *z + 2*(5*zi)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</a:t>
            </a:r>
            <a:r>
              <a:rPr lang="en-US" u="sng">
                <a:latin typeface="Courier New" charset="0"/>
              </a:rPr>
              <a:t>cmpl %ebx,%ecx</a:t>
            </a:r>
            <a:r>
              <a:rPr lang="en-US">
                <a:latin typeface="Courier New" charset="0"/>
              </a:rPr>
              <a:t>	# z : zend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</a:t>
            </a:r>
            <a:r>
              <a:rPr lang="en-US" u="sng">
                <a:latin typeface="Courier New" charset="0"/>
              </a:rPr>
              <a:t>jle .L59</a:t>
            </a:r>
            <a:r>
              <a:rPr lang="en-US">
                <a:latin typeface="Courier New" charset="0"/>
              </a:rPr>
              <a:t>	# if &lt;= goto loop</a:t>
            </a:r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4648200" y="962025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*zend = z + 4;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zi = 10 * zi + *z;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} </a:t>
            </a:r>
            <a:r>
              <a:rPr lang="en-US" u="sng">
                <a:latin typeface="Courier New" charset="0"/>
              </a:rPr>
              <a:t>while(z &lt;= zend);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616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/>
      <p:bldP spid="307206" grpId="0" animBg="1" autoUpdateAnimBg="0"/>
      <p:bldP spid="307207" grpId="0" animBg="1" autoUpdateAnimBg="0"/>
      <p:bldP spid="307208" grpId="0" animBg="1" autoUpdateAnimBg="0"/>
      <p:bldP spid="307209" grpId="0" animBg="1" autoUpdateAnimBg="0"/>
      <p:bldP spid="307210" grpId="0" animBg="1" autoUpdateAnimBg="0"/>
      <p:bldP spid="307211" grpId="0" animBg="1" autoUpdateAnimBg="0"/>
      <p:bldP spid="307212" grpId="0" animBg="1" autoUpdateAnimBg="0"/>
      <p:bldP spid="307213" grpId="0" animBg="1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Strange Referencing Examples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614738"/>
            <a:ext cx="8307387" cy="2178050"/>
          </a:xfrm>
        </p:spPr>
        <p:txBody>
          <a:bodyPr/>
          <a:lstStyle/>
          <a:p>
            <a:pPr marL="223838" indent="-223838" defTabSz="895350" eaLnBrk="1" hangingPunct="1">
              <a:buFont typeface="Wingdings" charset="2"/>
              <a:buNone/>
              <a:tabLst>
                <a:tab pos="1943100" algn="l"/>
                <a:tab pos="4229100" algn="l"/>
                <a:tab pos="6229350" algn="l"/>
              </a:tabLst>
              <a:defRPr/>
            </a:pPr>
            <a:r>
              <a:rPr lang="en-US">
                <a:ea typeface="+mn-ea"/>
                <a:cs typeface="+mn-cs"/>
              </a:rPr>
              <a:t>	Reference	Address	</a:t>
            </a:r>
            <a:r>
              <a:rPr lang="en-US" sz="2000">
                <a:ea typeface="+mn-ea"/>
                <a:cs typeface="+mn-cs"/>
              </a:rPr>
              <a:t>Value	Guaranteed?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1943100" algn="l"/>
                <a:tab pos="4229100" algn="l"/>
                <a:tab pos="6229350" algn="l"/>
              </a:tabLst>
              <a:defRPr/>
            </a:pPr>
            <a:r>
              <a:rPr lang="en-US" sz="1800">
                <a:latin typeface="Courier New" charset="0"/>
              </a:rPr>
              <a:t>univ[2][3]	56+4*3  = 68	2	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1943100" algn="l"/>
                <a:tab pos="4229100" algn="l"/>
                <a:tab pos="6229350" algn="l"/>
              </a:tabLst>
              <a:defRPr/>
            </a:pPr>
            <a:r>
              <a:rPr lang="en-US" sz="1800">
                <a:latin typeface="Courier New" charset="0"/>
              </a:rPr>
              <a:t>univ[1][5]	16+4*5  = 36	0	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1943100" algn="l"/>
                <a:tab pos="4229100" algn="l"/>
                <a:tab pos="6229350" algn="l"/>
              </a:tabLst>
              <a:defRPr/>
            </a:pPr>
            <a:r>
              <a:rPr lang="en-US" sz="1800">
                <a:latin typeface="Courier New" charset="0"/>
              </a:rPr>
              <a:t>univ[2][-1]	56+4*-1 = 52	9	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1943100" algn="l"/>
                <a:tab pos="4229100" algn="l"/>
                <a:tab pos="6229350" algn="l"/>
              </a:tabLst>
              <a:defRPr/>
            </a:pPr>
            <a:r>
              <a:rPr lang="en-US" sz="1800">
                <a:latin typeface="Courier New" charset="0"/>
              </a:rPr>
              <a:t>univ[3][-1]	??	??	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1943100" algn="l"/>
                <a:tab pos="4229100" algn="l"/>
                <a:tab pos="6229350" algn="l"/>
              </a:tabLst>
              <a:defRPr/>
            </a:pPr>
            <a:r>
              <a:rPr lang="en-US" sz="1800">
                <a:latin typeface="Courier New" charset="0"/>
              </a:rPr>
              <a:t>univ[1][12]	16+4*12 = 64	7 	</a:t>
            </a:r>
            <a:endParaRPr lang="en-US" sz="1800"/>
          </a:p>
          <a:p>
            <a:pPr marL="560388" lvl="1" indent="-222250" defTabSz="895350" eaLnBrk="1" hangingPunct="1">
              <a:buFont typeface="Wingdings" charset="2"/>
              <a:buChar char="n"/>
              <a:tabLst>
                <a:tab pos="1943100" algn="l"/>
                <a:tab pos="4229100" algn="l"/>
                <a:tab pos="6229350" algn="l"/>
              </a:tabLst>
              <a:defRPr/>
            </a:pPr>
            <a:r>
              <a:rPr lang="en-US" sz="1800"/>
              <a:t>Code does not do any bounds checking</a:t>
            </a:r>
          </a:p>
          <a:p>
            <a:pPr marL="560388" lvl="1" indent="-222250" defTabSz="895350" eaLnBrk="1" hangingPunct="1">
              <a:buFont typeface="Wingdings" charset="2"/>
              <a:buChar char="n"/>
              <a:tabLst>
                <a:tab pos="1943100" algn="l"/>
                <a:tab pos="4229100" algn="l"/>
                <a:tab pos="6229350" algn="l"/>
              </a:tabLst>
              <a:defRPr/>
            </a:pPr>
            <a:r>
              <a:rPr lang="en-US" sz="1800"/>
              <a:t>Ordering of elements in different arrays not guaranteed</a:t>
            </a:r>
          </a:p>
        </p:txBody>
      </p:sp>
      <p:grpSp>
        <p:nvGrpSpPr>
          <p:cNvPr id="40963" name="Group 4"/>
          <p:cNvGrpSpPr>
            <a:grpSpLocks/>
          </p:cNvGrpSpPr>
          <p:nvPr/>
        </p:nvGrpSpPr>
        <p:grpSpPr bwMode="auto">
          <a:xfrm>
            <a:off x="228600" y="838200"/>
            <a:ext cx="8305800" cy="2590800"/>
            <a:chOff x="192" y="1824"/>
            <a:chExt cx="5232" cy="1632"/>
          </a:xfrm>
        </p:grpSpPr>
        <p:grpSp>
          <p:nvGrpSpPr>
            <p:cNvPr id="40969" name="Group 5"/>
            <p:cNvGrpSpPr>
              <a:grpSpLocks/>
            </p:cNvGrpSpPr>
            <p:nvPr/>
          </p:nvGrpSpPr>
          <p:grpSpPr bwMode="auto">
            <a:xfrm>
              <a:off x="192" y="2112"/>
              <a:ext cx="1248" cy="960"/>
              <a:chOff x="192" y="2112"/>
              <a:chExt cx="1248" cy="960"/>
            </a:xfrm>
          </p:grpSpPr>
          <p:sp>
            <p:nvSpPr>
              <p:cNvPr id="41033" name="Rectangle 6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>
                    <a:latin typeface="Courier New" charset="0"/>
                  </a:rPr>
                  <a:t>36</a:t>
                </a:r>
              </a:p>
            </p:txBody>
          </p:sp>
          <p:sp>
            <p:nvSpPr>
              <p:cNvPr id="41034" name="Line 7"/>
              <p:cNvSpPr>
                <a:spLocks noChangeShapeType="1"/>
              </p:cNvSpPr>
              <p:nvPr/>
            </p:nvSpPr>
            <p:spPr bwMode="auto">
              <a:xfrm flipV="1">
                <a:off x="576" y="244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5" name="Text Box 8"/>
              <p:cNvSpPr txBox="1">
                <a:spLocks noChangeArrowheads="1"/>
              </p:cNvSpPr>
              <p:nvPr/>
            </p:nvSpPr>
            <p:spPr bwMode="auto">
              <a:xfrm>
                <a:off x="202" y="2313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160</a:t>
                </a:r>
              </a:p>
            </p:txBody>
          </p:sp>
          <p:sp>
            <p:nvSpPr>
              <p:cNvPr id="41036" name="Rectangle 9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>
                    <a:latin typeface="Courier New" charset="0"/>
                  </a:rPr>
                  <a:t>16</a:t>
                </a:r>
              </a:p>
            </p:txBody>
          </p:sp>
          <p:sp>
            <p:nvSpPr>
              <p:cNvPr id="41037" name="Rectangle 10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>
                    <a:latin typeface="Courier New" charset="0"/>
                  </a:rPr>
                  <a:t>56</a:t>
                </a:r>
              </a:p>
            </p:txBody>
          </p:sp>
          <p:sp>
            <p:nvSpPr>
              <p:cNvPr id="41038" name="Line 11"/>
              <p:cNvSpPr>
                <a:spLocks noChangeShapeType="1"/>
              </p:cNvSpPr>
              <p:nvPr/>
            </p:nvSpPr>
            <p:spPr bwMode="auto">
              <a:xfrm flipV="1">
                <a:off x="576" y="268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9" name="Line 12"/>
              <p:cNvSpPr>
                <a:spLocks noChangeShapeType="1"/>
              </p:cNvSpPr>
              <p:nvPr/>
            </p:nvSpPr>
            <p:spPr bwMode="auto">
              <a:xfrm flipV="1">
                <a:off x="576" y="292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0" name="Text Box 13"/>
              <p:cNvSpPr txBox="1">
                <a:spLocks noChangeArrowheads="1"/>
              </p:cNvSpPr>
              <p:nvPr/>
            </p:nvSpPr>
            <p:spPr bwMode="auto">
              <a:xfrm>
                <a:off x="192" y="2544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164</a:t>
                </a:r>
              </a:p>
            </p:txBody>
          </p:sp>
          <p:sp>
            <p:nvSpPr>
              <p:cNvPr id="41041" name="Text Box 14"/>
              <p:cNvSpPr txBox="1">
                <a:spLocks noChangeArrowheads="1"/>
              </p:cNvSpPr>
              <p:nvPr/>
            </p:nvSpPr>
            <p:spPr bwMode="auto">
              <a:xfrm>
                <a:off x="192" y="2832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168</a:t>
                </a:r>
              </a:p>
            </p:txBody>
          </p:sp>
          <p:sp>
            <p:nvSpPr>
              <p:cNvPr id="41042" name="Text Box 15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univ</a:t>
                </a:r>
              </a:p>
            </p:txBody>
          </p:sp>
          <p:sp>
            <p:nvSpPr>
              <p:cNvPr id="41043" name="Oval 16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4" name="Oval 17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5" name="Oval 18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70" name="Text Box 19"/>
            <p:cNvSpPr txBox="1">
              <a:spLocks noChangeArrowheads="1"/>
            </p:cNvSpPr>
            <p:nvPr/>
          </p:nvSpPr>
          <p:spPr bwMode="auto">
            <a:xfrm>
              <a:off x="1920" y="182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1800">
                  <a:latin typeface="Courier New" charset="0"/>
                </a:rPr>
                <a:t>cmu</a:t>
              </a:r>
            </a:p>
          </p:txBody>
        </p:sp>
        <p:grpSp>
          <p:nvGrpSpPr>
            <p:cNvPr id="40971" name="Group 20"/>
            <p:cNvGrpSpPr>
              <a:grpSpLocks/>
            </p:cNvGrpSpPr>
            <p:nvPr/>
          </p:nvGrpSpPr>
          <p:grpSpPr bwMode="auto">
            <a:xfrm>
              <a:off x="2256" y="2016"/>
              <a:ext cx="3168" cy="471"/>
              <a:chOff x="1680" y="1728"/>
              <a:chExt cx="3168" cy="471"/>
            </a:xfrm>
          </p:grpSpPr>
          <p:grpSp>
            <p:nvGrpSpPr>
              <p:cNvPr id="41015" name="Group 21"/>
              <p:cNvGrpSpPr>
                <a:grpSpLocks/>
              </p:cNvGrpSpPr>
              <p:nvPr/>
            </p:nvGrpSpPr>
            <p:grpSpPr bwMode="auto">
              <a:xfrm>
                <a:off x="1776" y="1728"/>
                <a:ext cx="2880" cy="144"/>
                <a:chOff x="1776" y="1728"/>
                <a:chExt cx="2880" cy="144"/>
              </a:xfrm>
            </p:grpSpPr>
            <p:sp>
              <p:nvSpPr>
                <p:cNvPr id="41028" name="Rectangle 22"/>
                <p:cNvSpPr>
                  <a:spLocks noChangeArrowheads="1"/>
                </p:cNvSpPr>
                <p:nvPr/>
              </p:nvSpPr>
              <p:spPr bwMode="auto">
                <a:xfrm>
                  <a:off x="1776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1</a:t>
                  </a:r>
                </a:p>
              </p:txBody>
            </p:sp>
            <p:sp>
              <p:nvSpPr>
                <p:cNvPr id="41029" name="Rectangle 23"/>
                <p:cNvSpPr>
                  <a:spLocks noChangeArrowheads="1"/>
                </p:cNvSpPr>
                <p:nvPr/>
              </p:nvSpPr>
              <p:spPr bwMode="auto">
                <a:xfrm>
                  <a:off x="2352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5</a:t>
                  </a:r>
                </a:p>
              </p:txBody>
            </p:sp>
            <p:sp>
              <p:nvSpPr>
                <p:cNvPr id="41030" name="Rectangle 24"/>
                <p:cNvSpPr>
                  <a:spLocks noChangeArrowheads="1"/>
                </p:cNvSpPr>
                <p:nvPr/>
              </p:nvSpPr>
              <p:spPr bwMode="auto">
                <a:xfrm>
                  <a:off x="2928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2</a:t>
                  </a:r>
                </a:p>
              </p:txBody>
            </p:sp>
            <p:sp>
              <p:nvSpPr>
                <p:cNvPr id="41031" name="Rectangle 25"/>
                <p:cNvSpPr>
                  <a:spLocks noChangeArrowheads="1"/>
                </p:cNvSpPr>
                <p:nvPr/>
              </p:nvSpPr>
              <p:spPr bwMode="auto">
                <a:xfrm>
                  <a:off x="3504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1</a:t>
                  </a:r>
                </a:p>
              </p:txBody>
            </p:sp>
            <p:sp>
              <p:nvSpPr>
                <p:cNvPr id="41032" name="Rectangle 26"/>
                <p:cNvSpPr>
                  <a:spLocks noChangeArrowheads="1"/>
                </p:cNvSpPr>
                <p:nvPr/>
              </p:nvSpPr>
              <p:spPr bwMode="auto">
                <a:xfrm>
                  <a:off x="4080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3</a:t>
                  </a:r>
                </a:p>
              </p:txBody>
            </p:sp>
          </p:grpSp>
          <p:sp>
            <p:nvSpPr>
              <p:cNvPr id="41016" name="Line 27"/>
              <p:cNvSpPr>
                <a:spLocks noChangeShapeType="1"/>
              </p:cNvSpPr>
              <p:nvPr/>
            </p:nvSpPr>
            <p:spPr bwMode="auto">
              <a:xfrm flipV="1">
                <a:off x="182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7" name="Text Box 28"/>
              <p:cNvSpPr txBox="1">
                <a:spLocks noChangeArrowheads="1"/>
              </p:cNvSpPr>
              <p:nvPr/>
            </p:nvSpPr>
            <p:spPr bwMode="auto">
              <a:xfrm>
                <a:off x="1680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16</a:t>
                </a:r>
              </a:p>
            </p:txBody>
          </p:sp>
          <p:sp>
            <p:nvSpPr>
              <p:cNvPr id="41018" name="Line 29"/>
              <p:cNvSpPr>
                <a:spLocks noChangeShapeType="1"/>
              </p:cNvSpPr>
              <p:nvPr/>
            </p:nvSpPr>
            <p:spPr bwMode="auto">
              <a:xfrm flipV="1">
                <a:off x="2400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9" name="Text Box 30"/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20</a:t>
                </a:r>
              </a:p>
            </p:txBody>
          </p:sp>
          <p:sp>
            <p:nvSpPr>
              <p:cNvPr id="41020" name="Line 31"/>
              <p:cNvSpPr>
                <a:spLocks noChangeShapeType="1"/>
              </p:cNvSpPr>
              <p:nvPr/>
            </p:nvSpPr>
            <p:spPr bwMode="auto">
              <a:xfrm flipV="1">
                <a:off x="2976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1" name="Text Box 32"/>
              <p:cNvSpPr txBox="1">
                <a:spLocks noChangeArrowheads="1"/>
              </p:cNvSpPr>
              <p:nvPr/>
            </p:nvSpPr>
            <p:spPr bwMode="auto">
              <a:xfrm>
                <a:off x="2832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24</a:t>
                </a:r>
              </a:p>
            </p:txBody>
          </p:sp>
          <p:sp>
            <p:nvSpPr>
              <p:cNvPr id="41022" name="Line 33"/>
              <p:cNvSpPr>
                <a:spLocks noChangeShapeType="1"/>
              </p:cNvSpPr>
              <p:nvPr/>
            </p:nvSpPr>
            <p:spPr bwMode="auto">
              <a:xfrm flipV="1">
                <a:off x="3552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3" name="Text Box 34"/>
              <p:cNvSpPr txBox="1">
                <a:spLocks noChangeArrowheads="1"/>
              </p:cNvSpPr>
              <p:nvPr/>
            </p:nvSpPr>
            <p:spPr bwMode="auto">
              <a:xfrm>
                <a:off x="3408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28</a:t>
                </a:r>
              </a:p>
            </p:txBody>
          </p:sp>
          <p:sp>
            <p:nvSpPr>
              <p:cNvPr id="41024" name="Line 35"/>
              <p:cNvSpPr>
                <a:spLocks noChangeShapeType="1"/>
              </p:cNvSpPr>
              <p:nvPr/>
            </p:nvSpPr>
            <p:spPr bwMode="auto">
              <a:xfrm flipV="1">
                <a:off x="4128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5" name="Text Box 36"/>
              <p:cNvSpPr txBox="1">
                <a:spLocks noChangeArrowheads="1"/>
              </p:cNvSpPr>
              <p:nvPr/>
            </p:nvSpPr>
            <p:spPr bwMode="auto">
              <a:xfrm>
                <a:off x="3984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32</a:t>
                </a:r>
              </a:p>
            </p:txBody>
          </p:sp>
          <p:sp>
            <p:nvSpPr>
              <p:cNvPr id="41026" name="Line 37"/>
              <p:cNvSpPr>
                <a:spLocks noChangeShapeType="1"/>
              </p:cNvSpPr>
              <p:nvPr/>
            </p:nvSpPr>
            <p:spPr bwMode="auto">
              <a:xfrm flipV="1">
                <a:off x="470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7" name="Text Box 38"/>
              <p:cNvSpPr txBox="1">
                <a:spLocks noChangeArrowheads="1"/>
              </p:cNvSpPr>
              <p:nvPr/>
            </p:nvSpPr>
            <p:spPr bwMode="auto">
              <a:xfrm>
                <a:off x="4560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36</a:t>
                </a:r>
              </a:p>
            </p:txBody>
          </p:sp>
        </p:grpSp>
        <p:sp>
          <p:nvSpPr>
            <p:cNvPr id="40972" name="Text Box 39"/>
            <p:cNvSpPr txBox="1">
              <a:spLocks noChangeArrowheads="1"/>
            </p:cNvSpPr>
            <p:nvPr/>
          </p:nvSpPr>
          <p:spPr bwMode="auto">
            <a:xfrm>
              <a:off x="1968" y="2352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1800">
                  <a:latin typeface="Courier New" charset="0"/>
                </a:rPr>
                <a:t>mit</a:t>
              </a:r>
            </a:p>
          </p:txBody>
        </p:sp>
        <p:grpSp>
          <p:nvGrpSpPr>
            <p:cNvPr id="40973" name="Group 40"/>
            <p:cNvGrpSpPr>
              <a:grpSpLocks/>
            </p:cNvGrpSpPr>
            <p:nvPr/>
          </p:nvGrpSpPr>
          <p:grpSpPr bwMode="auto">
            <a:xfrm>
              <a:off x="2246" y="2505"/>
              <a:ext cx="3168" cy="471"/>
              <a:chOff x="1680" y="1728"/>
              <a:chExt cx="3168" cy="471"/>
            </a:xfrm>
          </p:grpSpPr>
          <p:grpSp>
            <p:nvGrpSpPr>
              <p:cNvPr id="40997" name="Group 41"/>
              <p:cNvGrpSpPr>
                <a:grpSpLocks/>
              </p:cNvGrpSpPr>
              <p:nvPr/>
            </p:nvGrpSpPr>
            <p:grpSpPr bwMode="auto">
              <a:xfrm>
                <a:off x="1776" y="1728"/>
                <a:ext cx="2880" cy="144"/>
                <a:chOff x="1776" y="1728"/>
                <a:chExt cx="2880" cy="144"/>
              </a:xfrm>
            </p:grpSpPr>
            <p:sp>
              <p:nvSpPr>
                <p:cNvPr id="41010" name="Rectangle 42"/>
                <p:cNvSpPr>
                  <a:spLocks noChangeArrowheads="1"/>
                </p:cNvSpPr>
                <p:nvPr/>
              </p:nvSpPr>
              <p:spPr bwMode="auto">
                <a:xfrm>
                  <a:off x="1776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0</a:t>
                  </a:r>
                </a:p>
              </p:txBody>
            </p:sp>
            <p:sp>
              <p:nvSpPr>
                <p:cNvPr id="41011" name="Rectangle 43"/>
                <p:cNvSpPr>
                  <a:spLocks noChangeArrowheads="1"/>
                </p:cNvSpPr>
                <p:nvPr/>
              </p:nvSpPr>
              <p:spPr bwMode="auto">
                <a:xfrm>
                  <a:off x="2352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2</a:t>
                  </a:r>
                </a:p>
              </p:txBody>
            </p:sp>
            <p:sp>
              <p:nvSpPr>
                <p:cNvPr id="41012" name="Rectangle 44"/>
                <p:cNvSpPr>
                  <a:spLocks noChangeArrowheads="1"/>
                </p:cNvSpPr>
                <p:nvPr/>
              </p:nvSpPr>
              <p:spPr bwMode="auto">
                <a:xfrm>
                  <a:off x="2928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1</a:t>
                  </a:r>
                </a:p>
              </p:txBody>
            </p:sp>
            <p:sp>
              <p:nvSpPr>
                <p:cNvPr id="41013" name="Rectangle 45"/>
                <p:cNvSpPr>
                  <a:spLocks noChangeArrowheads="1"/>
                </p:cNvSpPr>
                <p:nvPr/>
              </p:nvSpPr>
              <p:spPr bwMode="auto">
                <a:xfrm>
                  <a:off x="3504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3</a:t>
                  </a:r>
                </a:p>
              </p:txBody>
            </p:sp>
            <p:sp>
              <p:nvSpPr>
                <p:cNvPr id="41014" name="Rectangle 46"/>
                <p:cNvSpPr>
                  <a:spLocks noChangeArrowheads="1"/>
                </p:cNvSpPr>
                <p:nvPr/>
              </p:nvSpPr>
              <p:spPr bwMode="auto">
                <a:xfrm>
                  <a:off x="4080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9</a:t>
                  </a:r>
                </a:p>
              </p:txBody>
            </p:sp>
          </p:grpSp>
          <p:sp>
            <p:nvSpPr>
              <p:cNvPr id="40998" name="Line 47"/>
              <p:cNvSpPr>
                <a:spLocks noChangeShapeType="1"/>
              </p:cNvSpPr>
              <p:nvPr/>
            </p:nvSpPr>
            <p:spPr bwMode="auto">
              <a:xfrm flipV="1">
                <a:off x="182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9" name="Text Box 48"/>
              <p:cNvSpPr txBox="1">
                <a:spLocks noChangeArrowheads="1"/>
              </p:cNvSpPr>
              <p:nvPr/>
            </p:nvSpPr>
            <p:spPr bwMode="auto">
              <a:xfrm>
                <a:off x="1680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36</a:t>
                </a:r>
              </a:p>
            </p:txBody>
          </p:sp>
          <p:sp>
            <p:nvSpPr>
              <p:cNvPr id="41000" name="Line 49"/>
              <p:cNvSpPr>
                <a:spLocks noChangeShapeType="1"/>
              </p:cNvSpPr>
              <p:nvPr/>
            </p:nvSpPr>
            <p:spPr bwMode="auto">
              <a:xfrm flipV="1">
                <a:off x="2400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1" name="Text Box 50"/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40</a:t>
                </a:r>
              </a:p>
            </p:txBody>
          </p:sp>
          <p:sp>
            <p:nvSpPr>
              <p:cNvPr id="41002" name="Line 51"/>
              <p:cNvSpPr>
                <a:spLocks noChangeShapeType="1"/>
              </p:cNvSpPr>
              <p:nvPr/>
            </p:nvSpPr>
            <p:spPr bwMode="auto">
              <a:xfrm flipV="1">
                <a:off x="2976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3" name="Text Box 52"/>
              <p:cNvSpPr txBox="1">
                <a:spLocks noChangeArrowheads="1"/>
              </p:cNvSpPr>
              <p:nvPr/>
            </p:nvSpPr>
            <p:spPr bwMode="auto">
              <a:xfrm>
                <a:off x="2832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44</a:t>
                </a:r>
              </a:p>
            </p:txBody>
          </p:sp>
          <p:sp>
            <p:nvSpPr>
              <p:cNvPr id="41004" name="Line 53"/>
              <p:cNvSpPr>
                <a:spLocks noChangeShapeType="1"/>
              </p:cNvSpPr>
              <p:nvPr/>
            </p:nvSpPr>
            <p:spPr bwMode="auto">
              <a:xfrm flipV="1">
                <a:off x="3552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5" name="Text Box 54"/>
              <p:cNvSpPr txBox="1">
                <a:spLocks noChangeArrowheads="1"/>
              </p:cNvSpPr>
              <p:nvPr/>
            </p:nvSpPr>
            <p:spPr bwMode="auto">
              <a:xfrm>
                <a:off x="3408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48</a:t>
                </a:r>
              </a:p>
            </p:txBody>
          </p:sp>
          <p:sp>
            <p:nvSpPr>
              <p:cNvPr id="41006" name="Line 55"/>
              <p:cNvSpPr>
                <a:spLocks noChangeShapeType="1"/>
              </p:cNvSpPr>
              <p:nvPr/>
            </p:nvSpPr>
            <p:spPr bwMode="auto">
              <a:xfrm flipV="1">
                <a:off x="4128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7" name="Text Box 56"/>
              <p:cNvSpPr txBox="1">
                <a:spLocks noChangeArrowheads="1"/>
              </p:cNvSpPr>
              <p:nvPr/>
            </p:nvSpPr>
            <p:spPr bwMode="auto">
              <a:xfrm>
                <a:off x="3984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52</a:t>
                </a:r>
              </a:p>
            </p:txBody>
          </p:sp>
          <p:sp>
            <p:nvSpPr>
              <p:cNvPr id="41008" name="Line 57"/>
              <p:cNvSpPr>
                <a:spLocks noChangeShapeType="1"/>
              </p:cNvSpPr>
              <p:nvPr/>
            </p:nvSpPr>
            <p:spPr bwMode="auto">
              <a:xfrm flipV="1">
                <a:off x="470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9" name="Text Box 58"/>
              <p:cNvSpPr txBox="1">
                <a:spLocks noChangeArrowheads="1"/>
              </p:cNvSpPr>
              <p:nvPr/>
            </p:nvSpPr>
            <p:spPr bwMode="auto">
              <a:xfrm>
                <a:off x="4560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56</a:t>
                </a:r>
              </a:p>
            </p:txBody>
          </p:sp>
        </p:grpSp>
        <p:sp>
          <p:nvSpPr>
            <p:cNvPr id="40974" name="Text Box 59"/>
            <p:cNvSpPr txBox="1">
              <a:spLocks noChangeArrowheads="1"/>
            </p:cNvSpPr>
            <p:nvPr/>
          </p:nvSpPr>
          <p:spPr bwMode="auto">
            <a:xfrm>
              <a:off x="1920" y="2793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1800">
                  <a:latin typeface="Courier New" charset="0"/>
                </a:rPr>
                <a:t>ucb</a:t>
              </a:r>
            </a:p>
          </p:txBody>
        </p:sp>
        <p:grpSp>
          <p:nvGrpSpPr>
            <p:cNvPr id="40975" name="Group 60"/>
            <p:cNvGrpSpPr>
              <a:grpSpLocks/>
            </p:cNvGrpSpPr>
            <p:nvPr/>
          </p:nvGrpSpPr>
          <p:grpSpPr bwMode="auto">
            <a:xfrm>
              <a:off x="2246" y="2985"/>
              <a:ext cx="3168" cy="471"/>
              <a:chOff x="1680" y="1728"/>
              <a:chExt cx="3168" cy="471"/>
            </a:xfrm>
          </p:grpSpPr>
          <p:grpSp>
            <p:nvGrpSpPr>
              <p:cNvPr id="40979" name="Group 61"/>
              <p:cNvGrpSpPr>
                <a:grpSpLocks/>
              </p:cNvGrpSpPr>
              <p:nvPr/>
            </p:nvGrpSpPr>
            <p:grpSpPr bwMode="auto">
              <a:xfrm>
                <a:off x="1776" y="1728"/>
                <a:ext cx="2880" cy="144"/>
                <a:chOff x="1776" y="1728"/>
                <a:chExt cx="2880" cy="144"/>
              </a:xfrm>
            </p:grpSpPr>
            <p:sp>
              <p:nvSpPr>
                <p:cNvPr id="40992" name="Rectangle 62"/>
                <p:cNvSpPr>
                  <a:spLocks noChangeArrowheads="1"/>
                </p:cNvSpPr>
                <p:nvPr/>
              </p:nvSpPr>
              <p:spPr bwMode="auto">
                <a:xfrm>
                  <a:off x="1776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9</a:t>
                  </a:r>
                </a:p>
              </p:txBody>
            </p:sp>
            <p:sp>
              <p:nvSpPr>
                <p:cNvPr id="40993" name="Rectangle 63"/>
                <p:cNvSpPr>
                  <a:spLocks noChangeArrowheads="1"/>
                </p:cNvSpPr>
                <p:nvPr/>
              </p:nvSpPr>
              <p:spPr bwMode="auto">
                <a:xfrm>
                  <a:off x="2352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4</a:t>
                  </a:r>
                </a:p>
              </p:txBody>
            </p:sp>
            <p:sp>
              <p:nvSpPr>
                <p:cNvPr id="40994" name="Rectangle 64"/>
                <p:cNvSpPr>
                  <a:spLocks noChangeArrowheads="1"/>
                </p:cNvSpPr>
                <p:nvPr/>
              </p:nvSpPr>
              <p:spPr bwMode="auto">
                <a:xfrm>
                  <a:off x="2928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7</a:t>
                  </a:r>
                </a:p>
              </p:txBody>
            </p:sp>
            <p:sp>
              <p:nvSpPr>
                <p:cNvPr id="40995" name="Rectangle 65"/>
                <p:cNvSpPr>
                  <a:spLocks noChangeArrowheads="1"/>
                </p:cNvSpPr>
                <p:nvPr/>
              </p:nvSpPr>
              <p:spPr bwMode="auto">
                <a:xfrm>
                  <a:off x="3504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2</a:t>
                  </a:r>
                </a:p>
              </p:txBody>
            </p:sp>
            <p:sp>
              <p:nvSpPr>
                <p:cNvPr id="40996" name="Rectangle 66"/>
                <p:cNvSpPr>
                  <a:spLocks noChangeArrowheads="1"/>
                </p:cNvSpPr>
                <p:nvPr/>
              </p:nvSpPr>
              <p:spPr bwMode="auto">
                <a:xfrm>
                  <a:off x="4080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0</a:t>
                  </a:r>
                </a:p>
              </p:txBody>
            </p:sp>
          </p:grpSp>
          <p:sp>
            <p:nvSpPr>
              <p:cNvPr id="40980" name="Line 67"/>
              <p:cNvSpPr>
                <a:spLocks noChangeShapeType="1"/>
              </p:cNvSpPr>
              <p:nvPr/>
            </p:nvSpPr>
            <p:spPr bwMode="auto">
              <a:xfrm flipV="1">
                <a:off x="182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1" name="Text Box 68"/>
              <p:cNvSpPr txBox="1">
                <a:spLocks noChangeArrowheads="1"/>
              </p:cNvSpPr>
              <p:nvPr/>
            </p:nvSpPr>
            <p:spPr bwMode="auto">
              <a:xfrm>
                <a:off x="1680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56</a:t>
                </a:r>
              </a:p>
            </p:txBody>
          </p:sp>
          <p:sp>
            <p:nvSpPr>
              <p:cNvPr id="40982" name="Line 69"/>
              <p:cNvSpPr>
                <a:spLocks noChangeShapeType="1"/>
              </p:cNvSpPr>
              <p:nvPr/>
            </p:nvSpPr>
            <p:spPr bwMode="auto">
              <a:xfrm flipV="1">
                <a:off x="2400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3" name="Text Box 70"/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60</a:t>
                </a:r>
              </a:p>
            </p:txBody>
          </p:sp>
          <p:sp>
            <p:nvSpPr>
              <p:cNvPr id="40984" name="Line 71"/>
              <p:cNvSpPr>
                <a:spLocks noChangeShapeType="1"/>
              </p:cNvSpPr>
              <p:nvPr/>
            </p:nvSpPr>
            <p:spPr bwMode="auto">
              <a:xfrm flipV="1">
                <a:off x="2976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5" name="Text Box 72"/>
              <p:cNvSpPr txBox="1">
                <a:spLocks noChangeArrowheads="1"/>
              </p:cNvSpPr>
              <p:nvPr/>
            </p:nvSpPr>
            <p:spPr bwMode="auto">
              <a:xfrm>
                <a:off x="2832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64</a:t>
                </a:r>
              </a:p>
            </p:txBody>
          </p:sp>
          <p:sp>
            <p:nvSpPr>
              <p:cNvPr id="40986" name="Line 73"/>
              <p:cNvSpPr>
                <a:spLocks noChangeShapeType="1"/>
              </p:cNvSpPr>
              <p:nvPr/>
            </p:nvSpPr>
            <p:spPr bwMode="auto">
              <a:xfrm flipV="1">
                <a:off x="3552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7" name="Text Box 74"/>
              <p:cNvSpPr txBox="1">
                <a:spLocks noChangeArrowheads="1"/>
              </p:cNvSpPr>
              <p:nvPr/>
            </p:nvSpPr>
            <p:spPr bwMode="auto">
              <a:xfrm>
                <a:off x="3408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68</a:t>
                </a:r>
              </a:p>
            </p:txBody>
          </p:sp>
          <p:sp>
            <p:nvSpPr>
              <p:cNvPr id="40988" name="Line 75"/>
              <p:cNvSpPr>
                <a:spLocks noChangeShapeType="1"/>
              </p:cNvSpPr>
              <p:nvPr/>
            </p:nvSpPr>
            <p:spPr bwMode="auto">
              <a:xfrm flipV="1">
                <a:off x="4128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9" name="Text Box 76"/>
              <p:cNvSpPr txBox="1">
                <a:spLocks noChangeArrowheads="1"/>
              </p:cNvSpPr>
              <p:nvPr/>
            </p:nvSpPr>
            <p:spPr bwMode="auto">
              <a:xfrm>
                <a:off x="3984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72</a:t>
                </a:r>
              </a:p>
            </p:txBody>
          </p:sp>
          <p:sp>
            <p:nvSpPr>
              <p:cNvPr id="40990" name="Line 77"/>
              <p:cNvSpPr>
                <a:spLocks noChangeShapeType="1"/>
              </p:cNvSpPr>
              <p:nvPr/>
            </p:nvSpPr>
            <p:spPr bwMode="auto">
              <a:xfrm flipV="1">
                <a:off x="470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1" name="Text Box 78"/>
              <p:cNvSpPr txBox="1">
                <a:spLocks noChangeArrowheads="1"/>
              </p:cNvSpPr>
              <p:nvPr/>
            </p:nvSpPr>
            <p:spPr bwMode="auto">
              <a:xfrm>
                <a:off x="4560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76</a:t>
                </a:r>
              </a:p>
            </p:txBody>
          </p:sp>
        </p:grpSp>
        <p:cxnSp>
          <p:nvCxnSpPr>
            <p:cNvPr id="40976" name="AutoShape 79"/>
            <p:cNvCxnSpPr>
              <a:cxnSpLocks noChangeShapeType="1"/>
              <a:stCxn id="41044" idx="0"/>
              <a:endCxn id="41028" idx="1"/>
            </p:cNvCxnSpPr>
            <p:nvPr/>
          </p:nvCxnSpPr>
          <p:spPr bwMode="auto">
            <a:xfrm rot="-5400000">
              <a:off x="1500" y="1836"/>
              <a:ext cx="592" cy="109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7" name="AutoShape 80"/>
            <p:cNvCxnSpPr>
              <a:cxnSpLocks noChangeShapeType="1"/>
              <a:stCxn id="41043" idx="6"/>
              <a:endCxn id="41010" idx="1"/>
            </p:cNvCxnSpPr>
            <p:nvPr/>
          </p:nvCxnSpPr>
          <p:spPr bwMode="auto">
            <a:xfrm>
              <a:off x="1304" y="2496"/>
              <a:ext cx="1030" cy="81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8" name="AutoShape 81"/>
            <p:cNvCxnSpPr>
              <a:cxnSpLocks noChangeShapeType="1"/>
              <a:stCxn id="41045" idx="0"/>
              <a:endCxn id="40992" idx="1"/>
            </p:cNvCxnSpPr>
            <p:nvPr/>
          </p:nvCxnSpPr>
          <p:spPr bwMode="auto">
            <a:xfrm rot="5400000" flipV="1">
              <a:off x="1722" y="2446"/>
              <a:ext cx="137" cy="1086"/>
            </a:xfrm>
            <a:prstGeom prst="curvedConnector4">
              <a:avLst>
                <a:gd name="adj1" fmla="val -99269"/>
                <a:gd name="adj2" fmla="val 52579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7522" name="Rectangle 82"/>
          <p:cNvSpPr>
            <a:spLocks noChangeArrowheads="1"/>
          </p:cNvSpPr>
          <p:nvPr/>
        </p:nvSpPr>
        <p:spPr bwMode="auto">
          <a:xfrm>
            <a:off x="7045325" y="4038600"/>
            <a:ext cx="4984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Yes</a:t>
            </a:r>
          </a:p>
        </p:txBody>
      </p:sp>
      <p:sp>
        <p:nvSpPr>
          <p:cNvPr id="317523" name="Rectangle 83"/>
          <p:cNvSpPr>
            <a:spLocks noChangeArrowheads="1"/>
          </p:cNvSpPr>
          <p:nvPr/>
        </p:nvSpPr>
        <p:spPr bwMode="auto">
          <a:xfrm>
            <a:off x="7096125" y="4384675"/>
            <a:ext cx="3968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No</a:t>
            </a:r>
          </a:p>
        </p:txBody>
      </p:sp>
      <p:sp>
        <p:nvSpPr>
          <p:cNvPr id="317525" name="Rectangle 85"/>
          <p:cNvSpPr>
            <a:spLocks noChangeArrowheads="1"/>
          </p:cNvSpPr>
          <p:nvPr/>
        </p:nvSpPr>
        <p:spPr bwMode="auto">
          <a:xfrm>
            <a:off x="7086600" y="4724400"/>
            <a:ext cx="3968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No</a:t>
            </a:r>
          </a:p>
        </p:txBody>
      </p:sp>
      <p:sp>
        <p:nvSpPr>
          <p:cNvPr id="317526" name="Rectangle 86"/>
          <p:cNvSpPr>
            <a:spLocks noChangeArrowheads="1"/>
          </p:cNvSpPr>
          <p:nvPr/>
        </p:nvSpPr>
        <p:spPr bwMode="auto">
          <a:xfrm>
            <a:off x="7077075" y="5070475"/>
            <a:ext cx="3968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No</a:t>
            </a:r>
          </a:p>
        </p:txBody>
      </p:sp>
      <p:sp>
        <p:nvSpPr>
          <p:cNvPr id="317527" name="Rectangle 87"/>
          <p:cNvSpPr>
            <a:spLocks noChangeArrowheads="1"/>
          </p:cNvSpPr>
          <p:nvPr/>
        </p:nvSpPr>
        <p:spPr bwMode="auto">
          <a:xfrm>
            <a:off x="7067550" y="5410200"/>
            <a:ext cx="3968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57604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2" grpId="0" build="p" autoUpdateAnimBg="0"/>
      <p:bldP spid="317523" grpId="0" build="p" autoUpdateAnimBg="0"/>
      <p:bldP spid="317525" grpId="0" build="p" autoUpdateAnimBg="0"/>
      <p:bldP spid="317526" grpId="0" build="p" autoUpdateAnimBg="0"/>
      <p:bldP spid="317527" grpId="0" build="p" autoUpdateAnimBg="0"/>
    </p:bldLst>
  </p:timing>
</p:sld>
</file>

<file path=ppt/theme/theme1.xml><?xml version="1.0" encoding="utf-8"?>
<a:theme xmlns:a="http://schemas.openxmlformats.org/drawingml/2006/main" name="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213 F'02\Lectures\class02.ppt</Template>
  <TotalTime>55868</TotalTime>
  <Pages>35</Pages>
  <Words>10716</Words>
  <Application>Microsoft Macintosh PowerPoint</Application>
  <PresentationFormat>Letter Paper (8.5x11 in)</PresentationFormat>
  <Paragraphs>3017</Paragraphs>
  <Slides>97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97</vt:i4>
      </vt:variant>
    </vt:vector>
  </HeadingPairs>
  <TitlesOfParts>
    <vt:vector size="101" baseType="lpstr">
      <vt:lpstr>class02</vt:lpstr>
      <vt:lpstr>1_class02</vt:lpstr>
      <vt:lpstr>2_class02</vt:lpstr>
      <vt:lpstr>3_class02</vt:lpstr>
      <vt:lpstr>Chapter 3:  Stack Discipline Examples  </vt:lpstr>
      <vt:lpstr>Announcements</vt:lpstr>
      <vt:lpstr>Announcements</vt:lpstr>
      <vt:lpstr>Announcements</vt:lpstr>
      <vt:lpstr>Announcements</vt:lpstr>
      <vt:lpstr>x86-64/Linux Stack Frame</vt:lpstr>
      <vt:lpstr>Allocating local variables on the stack: incr example</vt:lpstr>
      <vt:lpstr>Example: Calling incr #1</vt:lpstr>
      <vt:lpstr>Example: Calling incr #2</vt:lpstr>
      <vt:lpstr>Example: Calling incr #3</vt:lpstr>
      <vt:lpstr>Example: Calling incr #4</vt:lpstr>
      <vt:lpstr>Example: Calling incr #5</vt:lpstr>
      <vt:lpstr>Call Chain Example</vt:lpstr>
      <vt:lpstr>Stack Frames</vt:lpstr>
      <vt:lpstr>Call Chain Example</vt:lpstr>
      <vt:lpstr>Call Chain Example</vt:lpstr>
      <vt:lpstr>Call Chain Example</vt:lpstr>
      <vt:lpstr>Call Chain Example</vt:lpstr>
      <vt:lpstr>Call Chain Example</vt:lpstr>
      <vt:lpstr>Call Chain Example</vt:lpstr>
      <vt:lpstr>Call Chain Example</vt:lpstr>
      <vt:lpstr>Call Chain Example</vt:lpstr>
      <vt:lpstr>Call Chain Example</vt:lpstr>
      <vt:lpstr>Call Chain Example</vt:lpstr>
      <vt:lpstr>Call Chain Example</vt:lpstr>
      <vt:lpstr>Stack-Based Languages</vt:lpstr>
      <vt:lpstr>Register Saving Conventions</vt:lpstr>
      <vt:lpstr>Register Saving Conventions</vt:lpstr>
      <vt:lpstr>x86-64 Linux Register Usage #1</vt:lpstr>
      <vt:lpstr>x86-64 Linux Register Usage #2</vt:lpstr>
      <vt:lpstr>Callee-Saved Example #1</vt:lpstr>
      <vt:lpstr>Callee-Saved Example #2</vt:lpstr>
      <vt:lpstr>Recap…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Recursive Factorial</vt:lpstr>
      <vt:lpstr>Recursive Factorial</vt:lpstr>
      <vt:lpstr>Rfact Stack Setup</vt:lpstr>
      <vt:lpstr>Rfact Body</vt:lpstr>
      <vt:lpstr>Rfact Recursion</vt:lpstr>
      <vt:lpstr>Rfact Result</vt:lpstr>
      <vt:lpstr>Rfact Completion</vt:lpstr>
      <vt:lpstr>Observations About Recursion</vt:lpstr>
      <vt:lpstr>Array Allocation</vt:lpstr>
      <vt:lpstr>Array Access</vt:lpstr>
      <vt:lpstr>Array Access (2)</vt:lpstr>
      <vt:lpstr>Array Example</vt:lpstr>
      <vt:lpstr>Array Accessing Example</vt:lpstr>
      <vt:lpstr>Referencing Examples</vt:lpstr>
      <vt:lpstr>Array Loop Example</vt:lpstr>
      <vt:lpstr>Multidimensional (Nested) Array</vt:lpstr>
      <vt:lpstr>Multidimensional (Nested) Array</vt:lpstr>
      <vt:lpstr>Nested Array Row Access</vt:lpstr>
      <vt:lpstr>Nested Array Row Access Code</vt:lpstr>
      <vt:lpstr>Nested Array Element Access</vt:lpstr>
      <vt:lpstr>Nested Array Element Access Code</vt:lpstr>
      <vt:lpstr>Strange Referencing Examples</vt:lpstr>
      <vt:lpstr>Multi-Level Array Example</vt:lpstr>
      <vt:lpstr>Element Access in Multi-Level Array</vt:lpstr>
      <vt:lpstr>Array Element Accesses</vt:lpstr>
      <vt:lpstr>Using Nested Arrays for Matrix Operations</vt:lpstr>
      <vt:lpstr>Using Nested Arrays (2)</vt:lpstr>
      <vt:lpstr>Dynamic Nested Arrays</vt:lpstr>
      <vt:lpstr>Dynamic Array Multiplication</vt:lpstr>
      <vt:lpstr>Optimizing Dynamic Array Mult.</vt:lpstr>
      <vt:lpstr>N X N Matrix Code</vt:lpstr>
      <vt:lpstr>16 X 16 Matrix Access</vt:lpstr>
      <vt:lpstr>n X n Matrix Access</vt:lpstr>
      <vt:lpstr>Supplementary Slides</vt:lpstr>
      <vt:lpstr>IA32/Linux Stack Frame</vt:lpstr>
      <vt:lpstr>Revisiting swap</vt:lpstr>
      <vt:lpstr>Revisiting swap</vt:lpstr>
      <vt:lpstr>swap Setup #1</vt:lpstr>
      <vt:lpstr>swap Setup #2</vt:lpstr>
      <vt:lpstr>swap Setup #3</vt:lpstr>
      <vt:lpstr>Effect of swap Setup</vt:lpstr>
      <vt:lpstr>swap Finish #1</vt:lpstr>
      <vt:lpstr>swap Finish #2</vt:lpstr>
      <vt:lpstr>swap Finish #3</vt:lpstr>
      <vt:lpstr>swap Finish #4</vt:lpstr>
      <vt:lpstr>IA32/Linux Register Usage</vt:lpstr>
      <vt:lpstr>Summarizing Stack Discipline</vt:lpstr>
      <vt:lpstr>Recap…</vt:lpstr>
      <vt:lpstr>Recursion with Pointers</vt:lpstr>
      <vt:lpstr>Recursion: Pointer Creation</vt:lpstr>
      <vt:lpstr>Recursion: Pointer Passing</vt:lpstr>
      <vt:lpstr>Recursion: Pointer Use</vt:lpstr>
      <vt:lpstr>Recursion: Pointer Use</vt:lpstr>
      <vt:lpstr>Array Loop Example</vt:lpstr>
      <vt:lpstr>Array Loop Example</vt:lpstr>
      <vt:lpstr>Array Loop Implementation</vt:lpstr>
      <vt:lpstr>Strange Referencing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Level Programming II</dc:title>
  <dc:subject/>
  <dc:creator>Randal E. Bryant and David R. O'Hallaron</dc:creator>
  <cp:keywords/>
  <dc:description/>
  <cp:lastModifiedBy>Richard Han</cp:lastModifiedBy>
  <cp:revision>417</cp:revision>
  <cp:lastPrinted>1998-08-31T18:34:23Z</cp:lastPrinted>
  <dcterms:created xsi:type="dcterms:W3CDTF">2012-09-13T06:34:06Z</dcterms:created>
  <dcterms:modified xsi:type="dcterms:W3CDTF">2019-08-23T09:51:07Z</dcterms:modified>
</cp:coreProperties>
</file>