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8" r:id="rId2"/>
    <p:sldMasterId id="2147483840" r:id="rId3"/>
    <p:sldMasterId id="2147483852" r:id="rId4"/>
  </p:sldMasterIdLst>
  <p:notesMasterIdLst>
    <p:notesMasterId r:id="rId61"/>
  </p:notesMasterIdLst>
  <p:handoutMasterIdLst>
    <p:handoutMasterId r:id="rId62"/>
  </p:handoutMasterIdLst>
  <p:sldIdLst>
    <p:sldId id="419" r:id="rId5"/>
    <p:sldId id="478" r:id="rId6"/>
    <p:sldId id="477" r:id="rId7"/>
    <p:sldId id="463" r:id="rId8"/>
    <p:sldId id="476" r:id="rId9"/>
    <p:sldId id="420" r:id="rId10"/>
    <p:sldId id="421" r:id="rId11"/>
    <p:sldId id="422" r:id="rId12"/>
    <p:sldId id="423" r:id="rId13"/>
    <p:sldId id="424" r:id="rId14"/>
    <p:sldId id="425" r:id="rId15"/>
    <p:sldId id="426"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50" r:id="rId38"/>
    <p:sldId id="451" r:id="rId39"/>
    <p:sldId id="453" r:id="rId40"/>
    <p:sldId id="452" r:id="rId41"/>
    <p:sldId id="454" r:id="rId42"/>
    <p:sldId id="455" r:id="rId43"/>
    <p:sldId id="456" r:id="rId44"/>
    <p:sldId id="466" r:id="rId45"/>
    <p:sldId id="469" r:id="rId46"/>
    <p:sldId id="467" r:id="rId47"/>
    <p:sldId id="468" r:id="rId48"/>
    <p:sldId id="465" r:id="rId49"/>
    <p:sldId id="457" r:id="rId50"/>
    <p:sldId id="458" r:id="rId51"/>
    <p:sldId id="459" r:id="rId52"/>
    <p:sldId id="460" r:id="rId53"/>
    <p:sldId id="464" r:id="rId54"/>
    <p:sldId id="470" r:id="rId55"/>
    <p:sldId id="471" r:id="rId56"/>
    <p:sldId id="472" r:id="rId57"/>
    <p:sldId id="473" r:id="rId58"/>
    <p:sldId id="474" r:id="rId59"/>
    <p:sldId id="475" r:id="rId60"/>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0000"/>
    <a:srgbClr val="FFCCCC"/>
    <a:srgbClr val="CCCCFF"/>
    <a:srgbClr val="CCECFF"/>
    <a:srgbClr val="9999FF"/>
    <a:srgbClr val="A500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96" y="-8"/>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A571DF7-BC8D-A64F-B2E9-FD6C994C7EFC}" type="slidenum">
              <a:rPr lang="en-US" sz="1200" b="0"/>
              <a:pPr defTabSz="868363"/>
              <a:t>‹#›</a:t>
            </a:fld>
            <a:endParaRPr lang="en-US" sz="1200" b="0"/>
          </a:p>
        </p:txBody>
      </p:sp>
    </p:spTree>
    <p:extLst>
      <p:ext uri="{BB962C8B-B14F-4D97-AF65-F5344CB8AC3E}">
        <p14:creationId xmlns:p14="http://schemas.microsoft.com/office/powerpoint/2010/main" val="2726516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D6BE3BA9-75BD-124C-8EB7-5679AF1D362D}"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409822286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0" lvl="1">
              <a:defRPr/>
            </a:pPr>
            <a:r>
              <a:rPr lang="en-US" sz="2000" dirty="0" smtClean="0">
                <a:solidFill>
                  <a:srgbClr val="00004D"/>
                </a:solidFill>
                <a:effectLst>
                  <a:outerShdw blurRad="38100" dist="38100" dir="2700000" algn="tl">
                    <a:srgbClr val="DDDDDD"/>
                  </a:outerShdw>
                </a:effectLst>
              </a:rPr>
              <a:t>Advantage of not being dependent on two</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complement</a:t>
            </a:r>
          </a:p>
          <a:p>
            <a:pPr>
              <a:defRPr/>
            </a:pPr>
            <a:endParaRPr lang="en-US" dirty="0"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frac intuition: the # of frac bits corresponds to how finely you quantize any given value of 2^exponent.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a:defRPr/>
            </a:pPr>
            <a:r>
              <a:rPr lang="en-US" dirty="0" smtClean="0">
                <a:cs typeface="+mn-cs"/>
              </a:rPr>
              <a:t>Class 02?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pPr>
              <a:defRPr/>
            </a:pPr>
            <a:r>
              <a:rPr lang="en-US" dirty="0" smtClean="0">
                <a:cs typeface="+mn-cs"/>
              </a:rPr>
              <a:t>Why do we need such small numbers?  Isn’t 2^-126 (=10^-38) small enough?  Gravitational wave detector LIGO measures displacements to a fraction of a diameter of </a:t>
            </a:r>
            <a:r>
              <a:rPr lang="en-US" smtClean="0">
                <a:cs typeface="+mn-cs"/>
              </a:rPr>
              <a:t>a proton</a:t>
            </a:r>
            <a:r>
              <a:rPr lang="en-US" dirty="0" smtClean="0">
                <a:cs typeface="+mn-cs"/>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smtClean="0">
                <a:cs typeface="+mn-cs"/>
              </a:rPr>
              <a:t>Note: E = 1-Bias instead of –Bias because we want a smooth transition from normalized 2^-126 to de-normalized, which goes to finer granularity starting from 2^-126.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smtClean="0">
                <a:cs typeface="+mn-cs"/>
              </a:rPr>
              <a:t>Another motivation for </a:t>
            </a:r>
            <a:r>
              <a:rPr lang="en-US" dirty="0" err="1" smtClean="0">
                <a:cs typeface="+mn-cs"/>
              </a:rPr>
              <a:t>denormalized</a:t>
            </a:r>
            <a:r>
              <a:rPr lang="en-US" dirty="0" smtClean="0">
                <a:cs typeface="+mn-cs"/>
              </a:rPr>
              <a:t> encoding is that all 0’s (sign bit = 0 and </a:t>
            </a:r>
            <a:r>
              <a:rPr lang="en-US" dirty="0" err="1" smtClean="0">
                <a:cs typeface="+mn-cs"/>
              </a:rPr>
              <a:t>exp</a:t>
            </a:r>
            <a:r>
              <a:rPr lang="en-US" dirty="0" smtClean="0">
                <a:cs typeface="+mn-cs"/>
              </a:rPr>
              <a:t> =0 and </a:t>
            </a:r>
            <a:r>
              <a:rPr lang="en-US" dirty="0" err="1" smtClean="0">
                <a:cs typeface="+mn-cs"/>
              </a:rPr>
              <a:t>frac</a:t>
            </a:r>
            <a:r>
              <a:rPr lang="en-US" dirty="0" smtClean="0">
                <a:cs typeface="+mn-cs"/>
              </a:rPr>
              <a:t>=0) corresponds naturally to 0.0.</a:t>
            </a:r>
          </a:p>
          <a:p>
            <a:pPr>
              <a:defRPr/>
            </a:pPr>
            <a:r>
              <a:rPr lang="en-US" dirty="0" smtClean="0"/>
              <a:t>gradual underflow is a property in which possible numeric values are spaced evenly near 0.0.  As we see later, the distribution of representable values for any given floating point encoding (number of </a:t>
            </a:r>
            <a:r>
              <a:rPr lang="en-US" dirty="0" err="1" smtClean="0"/>
              <a:t>exp</a:t>
            </a:r>
            <a:r>
              <a:rPr lang="en-US" dirty="0" smtClean="0"/>
              <a:t> and </a:t>
            </a:r>
            <a:r>
              <a:rPr lang="en-US" dirty="0" err="1" smtClean="0"/>
              <a:t>frac</a:t>
            </a:r>
            <a:r>
              <a:rPr lang="en-US" dirty="0" smtClean="0"/>
              <a:t> bits) is sparser for large values and becomes denser moving towards zero.  As we get as close to zero as possible, the </a:t>
            </a:r>
            <a:r>
              <a:rPr lang="en-US" dirty="0" err="1" smtClean="0"/>
              <a:t>denormalized</a:t>
            </a:r>
            <a:r>
              <a:rPr lang="en-US" dirty="0" smtClean="0"/>
              <a:t> values are all spaced evenly apart with a tiny gap between each value equal to 2^(-</a:t>
            </a:r>
            <a:r>
              <a:rPr lang="en-US" dirty="0" err="1" smtClean="0"/>
              <a:t>frac</a:t>
            </a:r>
            <a:r>
              <a:rPr lang="en-US" dirty="0" smtClean="0"/>
              <a:t>)*2^(1-Bias) = 2^(-frac+1-(2^(k-1) – 1)) = 2^(-</a:t>
            </a:r>
            <a:r>
              <a:rPr lang="en-US" dirty="0" err="1" smtClean="0"/>
              <a:t>frac</a:t>
            </a:r>
            <a:r>
              <a:rPr lang="en-US" dirty="0" smtClean="0"/>
              <a:t> – 2^(k-1) + 2).</a:t>
            </a:r>
            <a:endParaRPr lang="en-US" dirty="0"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a:defRPr/>
            </a:pPr>
            <a:r>
              <a:rPr lang="en-US" dirty="0" smtClean="0">
                <a:cs typeface="+mn-cs"/>
              </a:rPr>
              <a:t>Some interesting corner cases, assume x = finite #:</a:t>
            </a:r>
          </a:p>
          <a:p>
            <a:pPr>
              <a:defRPr/>
            </a:pPr>
            <a:r>
              <a:rPr lang="en-US" dirty="0" smtClean="0"/>
              <a:t>1/0 = infinity </a:t>
            </a:r>
          </a:p>
          <a:p>
            <a:pPr>
              <a:defRPr/>
            </a:pPr>
            <a:r>
              <a:rPr lang="en-US" dirty="0" smtClean="0"/>
              <a:t>any positive value / 0 = positive infinity </a:t>
            </a:r>
          </a:p>
          <a:p>
            <a:pPr>
              <a:defRPr/>
            </a:pPr>
            <a:r>
              <a:rPr lang="en-US" dirty="0" smtClean="0"/>
              <a:t>any negative value / 0 = negative infinity </a:t>
            </a:r>
          </a:p>
          <a:p>
            <a:pPr>
              <a:defRPr/>
            </a:pPr>
            <a:r>
              <a:rPr lang="en-US" dirty="0" smtClean="0"/>
              <a:t>infinity * finite x = infinity </a:t>
            </a:r>
          </a:p>
          <a:p>
            <a:pPr>
              <a:defRPr/>
            </a:pPr>
            <a:r>
              <a:rPr lang="en-US" dirty="0" smtClean="0"/>
              <a:t>1/infinity = 0 </a:t>
            </a:r>
          </a:p>
          <a:p>
            <a:pPr>
              <a:defRPr/>
            </a:pPr>
            <a:r>
              <a:rPr lang="en-US" dirty="0" smtClean="0"/>
              <a:t>0/0 = </a:t>
            </a:r>
            <a:r>
              <a:rPr lang="en-US" dirty="0" err="1" smtClean="0"/>
              <a:t>NaN</a:t>
            </a:r>
            <a:r>
              <a:rPr lang="en-US" dirty="0" smtClean="0"/>
              <a:t> </a:t>
            </a:r>
          </a:p>
          <a:p>
            <a:pPr>
              <a:defRPr/>
            </a:pPr>
            <a:r>
              <a:rPr lang="en-US" dirty="0" smtClean="0"/>
              <a:t>0 * infinity = </a:t>
            </a:r>
            <a:r>
              <a:rPr lang="en-US" dirty="0" err="1" smtClean="0"/>
              <a:t>NaN</a:t>
            </a:r>
            <a:r>
              <a:rPr lang="en-US" dirty="0" smtClean="0"/>
              <a:t> </a:t>
            </a:r>
          </a:p>
          <a:p>
            <a:pPr>
              <a:defRPr/>
            </a:pPr>
            <a:r>
              <a:rPr lang="en-US" dirty="0" smtClean="0"/>
              <a:t>infinity * infinity = </a:t>
            </a:r>
            <a:r>
              <a:rPr lang="en-US" dirty="0" err="1" smtClean="0"/>
              <a:t>NaN</a:t>
            </a:r>
            <a:r>
              <a:rPr lang="en-US" dirty="0" smtClean="0"/>
              <a:t> </a:t>
            </a:r>
          </a:p>
          <a:p>
            <a:pPr>
              <a:defRPr/>
            </a:pPr>
            <a:r>
              <a:rPr lang="en-US" dirty="0" smtClean="0"/>
              <a:t>infinity - infinity = </a:t>
            </a:r>
            <a:r>
              <a:rPr lang="en-US" dirty="0" err="1" smtClean="0"/>
              <a:t>NaN</a:t>
            </a:r>
            <a:r>
              <a:rPr lang="en-US" dirty="0" smtClean="0"/>
              <a:t> </a:t>
            </a:r>
          </a:p>
          <a:p>
            <a:pPr>
              <a:defRPr/>
            </a:pPr>
            <a:r>
              <a:rPr lang="en-US" dirty="0" smtClean="0"/>
              <a:t>infinity/infinity = </a:t>
            </a:r>
            <a:r>
              <a:rPr lang="en-US" dirty="0" err="1" smtClean="0"/>
              <a:t>NaN</a:t>
            </a:r>
            <a:r>
              <a:rPr lang="en-US" dirty="0" smtClean="0"/>
              <a:t> </a:t>
            </a:r>
          </a:p>
          <a:p>
            <a:pPr>
              <a:defRPr/>
            </a:pPr>
            <a:r>
              <a:rPr lang="en-US" dirty="0" smtClean="0"/>
              <a:t>x + </a:t>
            </a:r>
            <a:r>
              <a:rPr lang="en-US" dirty="0" err="1" smtClean="0"/>
              <a:t>NaN</a:t>
            </a:r>
            <a:r>
              <a:rPr lang="en-US" dirty="0" smtClean="0"/>
              <a:t> = </a:t>
            </a:r>
            <a:r>
              <a:rPr lang="en-US" dirty="0" err="1" smtClean="0"/>
              <a:t>NaN</a:t>
            </a:r>
            <a:r>
              <a:rPr lang="en-US" dirty="0" smtClean="0"/>
              <a:t> </a:t>
            </a:r>
          </a:p>
          <a:p>
            <a:pPr>
              <a:defRPr/>
            </a:pPr>
            <a:r>
              <a:rPr lang="en-US" dirty="0" smtClean="0"/>
              <a:t>x - </a:t>
            </a:r>
            <a:r>
              <a:rPr lang="en-US" dirty="0" err="1" smtClean="0"/>
              <a:t>NaN</a:t>
            </a:r>
            <a:r>
              <a:rPr lang="en-US" dirty="0" smtClean="0"/>
              <a:t> = </a:t>
            </a:r>
            <a:r>
              <a:rPr lang="en-US" dirty="0" err="1" smtClean="0"/>
              <a:t>NaN</a:t>
            </a:r>
            <a:r>
              <a:rPr lang="en-US" dirty="0" smtClean="0"/>
              <a:t> </a:t>
            </a:r>
          </a:p>
          <a:p>
            <a:pPr>
              <a:defRPr/>
            </a:pPr>
            <a:r>
              <a:rPr lang="en-US" dirty="0" err="1" smtClean="0"/>
              <a:t>sqrt</a:t>
            </a:r>
            <a:r>
              <a:rPr lang="en-US" dirty="0" smtClean="0"/>
              <a:t>(negative value) = </a:t>
            </a:r>
            <a:r>
              <a:rPr lang="en-US" dirty="0" err="1" smtClean="0"/>
              <a:t>NaN</a:t>
            </a:r>
            <a:endParaRPr lang="en-US" dirty="0" smtClean="0"/>
          </a:p>
          <a:p>
            <a:pPr>
              <a:defRPr/>
            </a:pPr>
            <a:r>
              <a:rPr lang="en-US" dirty="0" smtClean="0"/>
              <a:t> </a:t>
            </a:r>
            <a:r>
              <a:rPr lang="en-US" dirty="0" err="1" smtClean="0"/>
              <a:t>NaN</a:t>
            </a:r>
            <a:r>
              <a:rPr lang="en-US" dirty="0" smtClean="0"/>
              <a:t> * x = </a:t>
            </a:r>
            <a:r>
              <a:rPr lang="en-US" dirty="0" err="1" smtClean="0"/>
              <a:t>NaN</a:t>
            </a:r>
            <a:r>
              <a:rPr lang="en-US" dirty="0" smtClean="0"/>
              <a:t> </a:t>
            </a:r>
          </a:p>
          <a:p>
            <a:pPr>
              <a:defRPr/>
            </a:pPr>
            <a:r>
              <a:rPr lang="en-US" dirty="0" err="1" smtClean="0"/>
              <a:t>NaN</a:t>
            </a:r>
            <a:r>
              <a:rPr lang="en-US" dirty="0" smtClean="0"/>
              <a:t> * 0 = </a:t>
            </a:r>
            <a:r>
              <a:rPr lang="en-US" dirty="0" err="1" smtClean="0"/>
              <a:t>NaN</a:t>
            </a:r>
            <a:r>
              <a:rPr lang="en-US" dirty="0" smtClean="0"/>
              <a:t> </a:t>
            </a:r>
          </a:p>
          <a:p>
            <a:pPr>
              <a:defRPr/>
            </a:pPr>
            <a:r>
              <a:rPr lang="en-US" dirty="0" smtClean="0"/>
              <a:t>1/</a:t>
            </a:r>
            <a:r>
              <a:rPr lang="en-US" dirty="0" err="1" smtClean="0"/>
              <a:t>NaN</a:t>
            </a:r>
            <a:r>
              <a:rPr lang="en-US" dirty="0" smtClean="0"/>
              <a:t> = </a:t>
            </a:r>
            <a:r>
              <a:rPr lang="en-US" dirty="0" err="1" smtClean="0"/>
              <a:t>NaN</a:t>
            </a: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“IEEE 754 floating point standard does not specify endianness.[11] Theoretically, this means that even standard IEEE floating point data written by one machine might not be readable by another. However, on modern standard computers (i.e., implementing IEEE 754), one may in practice safely assume that the endianness is the same for floating point numbers as for integers, making the conversion straightforward regardless of data type.” - Wikipedia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pPr>
              <a:defRPr/>
            </a:pPr>
            <a:r>
              <a:rPr lang="en-US" dirty="0" smtClean="0">
                <a:cs typeface="+mn-cs"/>
              </a:rPr>
              <a:t>When </a:t>
            </a:r>
            <a:r>
              <a:rPr lang="en-US" dirty="0" err="1" smtClean="0">
                <a:cs typeface="+mn-cs"/>
              </a:rPr>
              <a:t>exp</a:t>
            </a:r>
            <a:r>
              <a:rPr lang="en-US" dirty="0" smtClean="0">
                <a:cs typeface="+mn-cs"/>
              </a:rPr>
              <a:t> = 0000, E = 1 – Bias = 1 – 7 = -6.</a:t>
            </a:r>
          </a:p>
          <a:p>
            <a:pPr>
              <a:defRPr/>
            </a:pPr>
            <a:r>
              <a:rPr lang="en-US" dirty="0" smtClean="0">
                <a:cs typeface="+mn-cs"/>
              </a:rPr>
              <a:t>Significant M = 0.frac.  Here, </a:t>
            </a:r>
            <a:r>
              <a:rPr lang="en-US" dirty="0" err="1" smtClean="0">
                <a:cs typeface="+mn-cs"/>
              </a:rPr>
              <a:t>frac</a:t>
            </a:r>
            <a:r>
              <a:rPr lang="en-US" dirty="0" smtClean="0">
                <a:cs typeface="+mn-cs"/>
              </a:rPr>
              <a:t> is 3 bits, so M = 0.b1b2b3.  We get an extra 3 bits of precision on 2^-6, or new precision = 2^-9 = 1/512.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pPr>
              <a:defRPr/>
            </a:pPr>
            <a:r>
              <a:rPr lang="en-US" dirty="0" smtClean="0">
                <a:cs typeface="+mn-cs"/>
              </a:rPr>
              <a:t>Using normalized encoding, we can only get down to 1/64 in this example.  Using </a:t>
            </a:r>
            <a:r>
              <a:rPr lang="en-US" dirty="0" err="1" smtClean="0">
                <a:cs typeface="+mn-cs"/>
              </a:rPr>
              <a:t>denormalized</a:t>
            </a:r>
            <a:r>
              <a:rPr lang="en-US" dirty="0" smtClean="0">
                <a:cs typeface="+mn-cs"/>
              </a:rPr>
              <a:t> encoding, the fractional bits that are interpreted as 0.frac are multiplied by 2^(-E), i.e. (0.frac)*2^(-E).  In this example, </a:t>
            </a:r>
            <a:r>
              <a:rPr lang="en-US" dirty="0" err="1" smtClean="0">
                <a:cs typeface="+mn-cs"/>
              </a:rPr>
              <a:t>frac</a:t>
            </a:r>
            <a:r>
              <a:rPr lang="en-US" dirty="0" smtClean="0">
                <a:cs typeface="+mn-cs"/>
              </a:rPr>
              <a:t> is 3 bits long, so let’s say </a:t>
            </a:r>
            <a:r>
              <a:rPr lang="en-US" dirty="0" err="1" smtClean="0">
                <a:cs typeface="+mn-cs"/>
              </a:rPr>
              <a:t>frac</a:t>
            </a:r>
            <a:r>
              <a:rPr lang="en-US" dirty="0" smtClean="0">
                <a:cs typeface="+mn-cs"/>
              </a:rPr>
              <a:t>=001, then the new highest precision # that can be represented near zero is 0.001*2^(-6) = 2^(-3)*2^(-6) = 2^(-9) = 1/512.  Thus, the number of </a:t>
            </a:r>
            <a:r>
              <a:rPr lang="en-US" dirty="0" err="1" smtClean="0">
                <a:cs typeface="+mn-cs"/>
              </a:rPr>
              <a:t>frac</a:t>
            </a:r>
            <a:r>
              <a:rPr lang="en-US" dirty="0" smtClean="0">
                <a:cs typeface="+mn-cs"/>
              </a:rPr>
              <a:t> bits f improves the prior best precision of 2^(-E) by another 2^(-f).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pPr>
              <a:defRPr/>
            </a:pPr>
            <a:r>
              <a:rPr lang="en-US" dirty="0" smtClean="0">
                <a:cs typeface="+mn-cs"/>
              </a:rPr>
              <a:t>The reason the distribution gets denser towards zero is that for normalized encoding the </a:t>
            </a:r>
            <a:r>
              <a:rPr lang="en-US" dirty="0" err="1" smtClean="0">
                <a:cs typeface="+mn-cs"/>
              </a:rPr>
              <a:t>frac</a:t>
            </a:r>
            <a:r>
              <a:rPr lang="en-US" dirty="0" smtClean="0">
                <a:cs typeface="+mn-cs"/>
              </a:rPr>
              <a:t> bits give 2^frac possible values for any given exponent, i.e. normalized value = 1.frac*2^E, so there are 2^frac possible </a:t>
            </a:r>
            <a:r>
              <a:rPr lang="en-US" dirty="0" err="1" smtClean="0">
                <a:cs typeface="+mn-cs"/>
              </a:rPr>
              <a:t>significands</a:t>
            </a:r>
            <a:r>
              <a:rPr lang="en-US" dirty="0" smtClean="0">
                <a:cs typeface="+mn-cs"/>
              </a:rPr>
              <a:t> 1.frac, hence 2^frac possible normalized values for each exponent E.  As E grows, there are still only 2^frac possible values, which means the gap between possible representable values grows wider, hence the distribution becomes sparser as the exponents and values grow large.  Conversely, as one moves towards zero, the distribution gets denser in terms of the gap between representable values.  This is also the property of gradual underflow.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pPr>
              <a:defRPr/>
            </a:pPr>
            <a:r>
              <a:rPr lang="en-US" dirty="0" smtClean="0">
                <a:cs typeface="+mn-cs"/>
              </a:rPr>
              <a:t>Possible </a:t>
            </a:r>
            <a:r>
              <a:rPr lang="en-US" dirty="0" err="1" smtClean="0">
                <a:cs typeface="+mn-cs"/>
              </a:rPr>
              <a:t>denormalized</a:t>
            </a:r>
            <a:r>
              <a:rPr lang="en-US" dirty="0" smtClean="0">
                <a:cs typeface="+mn-cs"/>
              </a:rPr>
              <a:t> values= +/- {0.00, 0.01, 0.10, and 0.11}*2^-2 = dark blue zero plus 6 dark blue points clustered around zero.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smtClean="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Remember in our 8-bit floating point representation, 1 bit for sign, 4 bits for exponent, 3 bits for fraction.</a:t>
            </a:r>
          </a:p>
          <a:p>
            <a:r>
              <a:rPr lang="en-US"/>
              <a:t>In this case, the FP unit implemented a Round to Zero to 3 bits, i.e. truncate at 3 bits and throw away the rest of the LS bits.</a:t>
            </a:r>
          </a:p>
          <a:p>
            <a:r>
              <a:rPr lang="en-US"/>
              <a:t>If the FP unit had implemented Round to Even, then 1.111 with remainder .000110 would be rounded up to 10.000.  Then 10.000*2^1 = 1.0*2^2 = 4.  So Round to Even would have been closer to 3.94 than Round to Zero.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Round down.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Round down</a:t>
            </a:r>
            <a:r>
              <a:rPr lang="en-US" dirty="0" smtClean="0"/>
              <a:t>.</a:t>
            </a:r>
          </a:p>
          <a:p>
            <a:r>
              <a:rPr lang="en-US" dirty="0" smtClean="0"/>
              <a:t>In the first example, because of finite bits in the </a:t>
            </a:r>
            <a:r>
              <a:rPr lang="en-US" dirty="0" err="1" smtClean="0"/>
              <a:t>frac</a:t>
            </a:r>
            <a:r>
              <a:rPr lang="en-US" dirty="0" smtClean="0"/>
              <a:t> field, FP addition is not associative.</a:t>
            </a:r>
          </a:p>
          <a:p>
            <a:r>
              <a:rPr lang="en-US" dirty="0" smtClean="0"/>
              <a:t>In the 2</a:t>
            </a:r>
            <a:r>
              <a:rPr lang="en-US" baseline="30000" dirty="0" smtClean="0"/>
              <a:t>nd</a:t>
            </a:r>
            <a:r>
              <a:rPr lang="en-US" dirty="0" smtClean="0"/>
              <a:t> example, because of finite bits in the </a:t>
            </a:r>
            <a:r>
              <a:rPr lang="en-US" dirty="0" err="1" smtClean="0"/>
              <a:t>exp</a:t>
            </a:r>
            <a:r>
              <a:rPr lang="en-US" dirty="0" smtClean="0"/>
              <a:t> field, FP multiplication</a:t>
            </a:r>
            <a:r>
              <a:rPr lang="en-US" baseline="0" dirty="0" smtClean="0"/>
              <a:t> is not associative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smtClean="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pPr>
              <a:defRPr/>
            </a:pPr>
            <a:r>
              <a:rPr lang="en-US" dirty="0" smtClean="0">
                <a:cs typeface="+mn-cs"/>
              </a:rPr>
              <a:t>Float’s maximum # is ~ 2^126, which is &gt;&gt; maximum integer ~=  2^32.</a:t>
            </a:r>
          </a:p>
          <a:p>
            <a:pPr>
              <a:defRPr/>
            </a:pPr>
            <a:r>
              <a:rPr lang="en-US" dirty="0" smtClean="0">
                <a:cs typeface="+mn-cs"/>
              </a:rPr>
              <a:t>See Figure 3.47 for x86-64</a:t>
            </a:r>
            <a:r>
              <a:rPr lang="en-US" baseline="0" dirty="0" smtClean="0">
                <a:cs typeface="+mn-cs"/>
              </a:rPr>
              <a:t> assembly converting floating point/double to integer/long (e.g. vcvttss2si </a:t>
            </a:r>
            <a:r>
              <a:rPr lang="en-US" baseline="0" dirty="0" err="1" smtClean="0">
                <a:cs typeface="+mn-cs"/>
              </a:rPr>
              <a:t>Src,Dst</a:t>
            </a:r>
            <a:r>
              <a:rPr lang="en-US" baseline="0" dirty="0" smtClean="0">
                <a:cs typeface="+mn-cs"/>
              </a:rPr>
              <a:t>)</a:t>
            </a:r>
            <a:endParaRPr lang="en-US" dirty="0" smtClean="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also section 3.11 for 64-bit floating point instructions</a:t>
            </a:r>
            <a:endParaRPr lang="en-US" dirty="0"/>
          </a:p>
        </p:txBody>
      </p:sp>
    </p:spTree>
    <p:extLst>
      <p:ext uri="{BB962C8B-B14F-4D97-AF65-F5344CB8AC3E}">
        <p14:creationId xmlns:p14="http://schemas.microsoft.com/office/powerpoint/2010/main" val="2411392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section 3.11.  These registers are so wide because they hold multiple elements, e.g. multiple floats or doubles.</a:t>
            </a:r>
            <a:r>
              <a:rPr lang="en-US" baseline="0" dirty="0" smtClean="0"/>
              <a:t>  Then vector-based SIMD (Single Instruction Multiple Data) assembly language instructions will operate in parallel on the multiple floats or doubles in say the %</a:t>
            </a:r>
            <a:r>
              <a:rPr lang="en-US" baseline="0" dirty="0" err="1" smtClean="0"/>
              <a:t>ymm</a:t>
            </a:r>
            <a:r>
              <a:rPr lang="en-US" baseline="0" dirty="0" smtClean="0"/>
              <a:t>* register.  If you have only one float or double to operate on, then this reduces to a *scalar* operation, and is stored in the lowest order bits of each register.</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section 3.11. </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x86 architecture does not have any registers specifically for floating point numbers, but it does have a special stack for them. The floating point stack is built directly into the processor, and has access speeds similar to those of ordinary registers. Notice that the FPU stack is not the same as the regular system stack.” - Wikibooks</a:t>
            </a:r>
          </a:p>
          <a:p>
            <a:r>
              <a:rPr lang="en-US"/>
              <a:t>Motivation for why you might have arithmetic with NAN, like NAN – x.  This might occur because of FP stack architecture.  If at any point an operation produces an NAN, then this might propagate through the stack as a NAN, i.e. one NAN is used by FP arithmetic operation causing a NAN, which is then used by other FP arithmetic, producing NAN result again, etc.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There’s also an fadd which does not pop the stack.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pPr>
              <a:defRPr/>
            </a:pPr>
            <a:r>
              <a:rPr lang="en-US" dirty="0" smtClean="0">
                <a:cs typeface="+mn-cs"/>
              </a:rPr>
              <a:t>Largest positive 32-bit single precision # is about 10^37, so 10^40 will overflow as positive infinity.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a:defRPr/>
            </a:pPr>
            <a:r>
              <a:rPr lang="en-US" dirty="0" smtClean="0">
                <a:cs typeface="+mn-cs"/>
              </a:rPr>
              <a:t>Similarly,</a:t>
            </a:r>
            <a:r>
              <a:rPr lang="en-US" baseline="0" dirty="0" smtClean="0">
                <a:cs typeface="+mn-cs"/>
              </a:rPr>
              <a:t> binary point notation is bad at representing very small numbers with lots of preceding zeros.</a:t>
            </a:r>
            <a:endParaRPr lang="en-US" dirty="0"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r>
              <a:rPr lang="en-US" smtClean="0">
                <a:cs typeface="+mn-cs"/>
              </a:rPr>
              <a:t>Does this need to be updated? 128 bit FP?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r>
              <a:rPr lang="en-US" dirty="0" err="1" smtClean="0">
                <a:cs typeface="+mn-cs"/>
              </a:rPr>
              <a:t>exp</a:t>
            </a:r>
            <a:r>
              <a:rPr lang="en-US" dirty="0" smtClean="0">
                <a:cs typeface="+mn-cs"/>
              </a:rPr>
              <a:t> = ‘0000000’ is also in</a:t>
            </a:r>
            <a:r>
              <a:rPr lang="en-US" baseline="0" dirty="0" smtClean="0">
                <a:cs typeface="+mn-cs"/>
              </a:rPr>
              <a:t> the middle of the FP range.</a:t>
            </a:r>
            <a:endParaRPr lang="en-US" dirty="0"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44669769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9525560"/>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579703"/>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3924121774"/>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796661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8518852"/>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3902037"/>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178643"/>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8042306"/>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704169"/>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460098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5441446"/>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197779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7061352"/>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9847033"/>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531263753"/>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451019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5140958"/>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7233332"/>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7173673"/>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8119359"/>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92355"/>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0267797"/>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7667180"/>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0365037"/>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8202720"/>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6362044"/>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1923889666"/>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7256921"/>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3131229"/>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803904"/>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6246441"/>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92521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5202126"/>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57616"/>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0990820"/>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4457250"/>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2951927"/>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1390083"/>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2483630"/>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513268"/>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18599"/>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3622425"/>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983384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12A57D6B-6ECD-274F-AFAB-4FC94A6B2A3E}"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3956"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79C80E18-CF4D-8341-B0B4-D200EBB67A8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7"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5C895C5F-241F-634C-8038-F0E1DF5FBF81}"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8"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10D7EDA0-728E-7E45-8D74-F1CF5257301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9"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xcel_97_-_2004_Worksheet1.xls"/><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xcel_97_-_2004_Worksheet2.xls"/><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06725" y="1752600"/>
            <a:ext cx="3375025" cy="1081088"/>
          </a:xfrm>
          <a:effectLst/>
        </p:spPr>
        <p:txBody>
          <a:bodyPr wrap="none" lIns="63500" tIns="25400" rIns="63500" bIns="25400" anchor="t">
            <a:spAutoFit/>
          </a:bodyPr>
          <a:lstStyle/>
          <a:p>
            <a:pPr algn="ctr" eaLnBrk="1" hangingPunct="1">
              <a:defRPr/>
            </a:pPr>
            <a:r>
              <a:rPr lang="en-US" dirty="0" smtClean="0">
                <a:cs typeface="+mj-cs"/>
              </a:rPr>
              <a:t>Floating Point</a:t>
            </a:r>
            <a:br>
              <a:rPr lang="en-US" dirty="0" smtClean="0">
                <a:cs typeface="+mj-cs"/>
              </a:rPr>
            </a:br>
            <a:r>
              <a:rPr lang="en-US" dirty="0" smtClean="0">
                <a:cs typeface="+mj-cs"/>
              </a:rPr>
              <a:t>Introduction</a:t>
            </a:r>
          </a:p>
        </p:txBody>
      </p:sp>
      <p:sp>
        <p:nvSpPr>
          <p:cNvPr id="108547" name="Rectangle 3"/>
          <p:cNvSpPr>
            <a:spLocks noGrp="1" noChangeArrowheads="1"/>
          </p:cNvSpPr>
          <p:nvPr>
            <p:ph type="body" idx="1"/>
          </p:nvPr>
        </p:nvSpPr>
        <p:spPr>
          <a:xfrm>
            <a:off x="2143125" y="3833813"/>
            <a:ext cx="5227638" cy="2060575"/>
          </a:xfrm>
        </p:spPr>
        <p:txBody>
          <a:bodyPr lIns="90487" tIns="44450" rIns="90487" bIns="44450"/>
          <a:lstStyle/>
          <a:p>
            <a:pPr eaLnBrk="1" hangingPunct="1">
              <a:lnSpc>
                <a:spcPct val="80000"/>
              </a:lnSpc>
              <a:defRPr/>
            </a:pPr>
            <a:r>
              <a:rPr lang="en-US" dirty="0" smtClean="0">
                <a:cs typeface="+mn-cs"/>
              </a:rPr>
              <a:t>Topics</a:t>
            </a:r>
          </a:p>
          <a:p>
            <a:pPr lvl="1" eaLnBrk="1" hangingPunct="1">
              <a:lnSpc>
                <a:spcPct val="90000"/>
              </a:lnSpc>
              <a:defRPr/>
            </a:pPr>
            <a:r>
              <a:rPr lang="en-US" dirty="0" smtClean="0"/>
              <a:t>Chapter 2.4 and 3.11</a:t>
            </a:r>
          </a:p>
          <a:p>
            <a:pPr lvl="1" eaLnBrk="1" hangingPunct="1">
              <a:lnSpc>
                <a:spcPct val="90000"/>
              </a:lnSpc>
              <a:defRPr/>
            </a:pPr>
            <a:r>
              <a:rPr lang="en-US" dirty="0" smtClean="0"/>
              <a:t>IEEE Floating Point Standard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84200" y="228600"/>
            <a:ext cx="7975600" cy="573088"/>
          </a:xfrm>
          <a:effectLst>
            <a:outerShdw blurRad="63500" dist="53882" dir="2700000" algn="ctr" rotWithShape="0">
              <a:srgbClr val="969696"/>
            </a:outerShdw>
          </a:effectLst>
        </p:spPr>
        <p:txBody>
          <a:bodyPr/>
          <a:lstStyle/>
          <a:p>
            <a:pPr eaLnBrk="1" hangingPunct="1">
              <a:defRPr/>
            </a:pPr>
            <a:r>
              <a:rPr lang="en-US" smtClean="0">
                <a:cs typeface="+mj-cs"/>
              </a:rPr>
              <a:t>Representable Numbers</a:t>
            </a:r>
          </a:p>
        </p:txBody>
      </p:sp>
      <p:sp>
        <p:nvSpPr>
          <p:cNvPr id="140291" name="Rectangle 3"/>
          <p:cNvSpPr>
            <a:spLocks noGrp="1" noChangeArrowheads="1"/>
          </p:cNvSpPr>
          <p:nvPr>
            <p:ph type="body" idx="1"/>
          </p:nvPr>
        </p:nvSpPr>
        <p:spPr>
          <a:xfrm>
            <a:off x="290513" y="914400"/>
            <a:ext cx="7253287" cy="220980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Limitation</a:t>
            </a:r>
          </a:p>
          <a:p>
            <a:pPr marL="560388" lvl="1" indent="-222250" defTabSz="895350" eaLnBrk="1" hangingPunct="1">
              <a:lnSpc>
                <a:spcPct val="90000"/>
              </a:lnSpc>
              <a:tabLst>
                <a:tab pos="2400300" algn="l"/>
              </a:tabLst>
              <a:defRPr/>
            </a:pPr>
            <a:r>
              <a:rPr lang="en-US" dirty="0">
                <a:latin typeface="Helvetica" charset="0"/>
                <a:ea typeface="ＭＳ Ｐゴシック" charset="0"/>
              </a:rPr>
              <a:t>This style of binary point notation is not very good at representing larger numbers</a:t>
            </a: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e.g. </a:t>
            </a:r>
            <a:r>
              <a:rPr lang="en-US" dirty="0" smtClean="0">
                <a:latin typeface="Helvetica" charset="0"/>
                <a:ea typeface="ＭＳ Ｐゴシック" charset="0"/>
              </a:rPr>
              <a:t>10110000000000000000000000000000000…</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(let’s say 50 zeros after most-significant 1)</a:t>
            </a: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
        <p:nvSpPr>
          <p:cNvPr id="9" name="Rectangle 3"/>
          <p:cNvSpPr txBox="1">
            <a:spLocks noChangeArrowheads="1"/>
          </p:cNvSpPr>
          <p:nvPr/>
        </p:nvSpPr>
        <p:spPr bwMode="auto">
          <a:xfrm>
            <a:off x="304800" y="3276600"/>
            <a:ext cx="7253287" cy="76200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tabLst>
                <a:tab pos="2400300" algn="l"/>
              </a:tabLst>
              <a:defRPr/>
            </a:pPr>
            <a:r>
              <a:rPr lang="en-US" dirty="0">
                <a:latin typeface="Helvetica" charset="0"/>
                <a:ea typeface="ＭＳ Ｐゴシック" charset="0"/>
              </a:rPr>
              <a:t>Can only exactly represent numbers of the form </a:t>
            </a:r>
            <a:r>
              <a:rPr lang="en-US" b="0" i="1" dirty="0">
                <a:latin typeface="Helvetica" charset="0"/>
                <a:ea typeface="ＭＳ Ｐゴシック" charset="0"/>
              </a:rPr>
              <a:t>x</a:t>
            </a:r>
            <a:r>
              <a:rPr lang="en-US" b="0" dirty="0">
                <a:latin typeface="Helvetica" charset="0"/>
                <a:ea typeface="ＭＳ Ｐゴシック" charset="0"/>
              </a:rPr>
              <a:t>/</a:t>
            </a:r>
            <a:r>
              <a:rPr lang="en-US" b="0" dirty="0" smtClean="0">
                <a:latin typeface="Helvetica" charset="0"/>
                <a:ea typeface="ＭＳ Ｐゴシック" charset="0"/>
              </a:rPr>
              <a:t>2</a:t>
            </a:r>
            <a:r>
              <a:rPr lang="en-US" b="0" i="1" baseline="30000" dirty="0" smtClean="0">
                <a:latin typeface="Helvetica" charset="0"/>
                <a:ea typeface="ＭＳ Ｐゴシック" charset="0"/>
              </a:rPr>
              <a:t>k</a:t>
            </a:r>
            <a:endParaRPr lang="en-US" dirty="0">
              <a:latin typeface="Helvetica" charset="0"/>
              <a:ea typeface="ＭＳ Ｐゴシック" charset="0"/>
            </a:endParaRPr>
          </a:p>
        </p:txBody>
      </p:sp>
      <p:grpSp>
        <p:nvGrpSpPr>
          <p:cNvPr id="8" name="Group 7"/>
          <p:cNvGrpSpPr/>
          <p:nvPr/>
        </p:nvGrpSpPr>
        <p:grpSpPr>
          <a:xfrm>
            <a:off x="990600" y="1676400"/>
            <a:ext cx="7865863" cy="2036455"/>
            <a:chOff x="990600" y="1676400"/>
            <a:chExt cx="7865863" cy="2036455"/>
          </a:xfrm>
        </p:grpSpPr>
        <p:grpSp>
          <p:nvGrpSpPr>
            <p:cNvPr id="6" name="Group 5"/>
            <p:cNvGrpSpPr/>
            <p:nvPr/>
          </p:nvGrpSpPr>
          <p:grpSpPr>
            <a:xfrm>
              <a:off x="6705600" y="1676400"/>
              <a:ext cx="2150863" cy="2036455"/>
              <a:chOff x="6705600" y="1752600"/>
              <a:chExt cx="2150863" cy="2036455"/>
            </a:xfrm>
          </p:grpSpPr>
          <p:grpSp>
            <p:nvGrpSpPr>
              <p:cNvPr id="4" name="Group 3"/>
              <p:cNvGrpSpPr/>
              <p:nvPr/>
            </p:nvGrpSpPr>
            <p:grpSpPr>
              <a:xfrm>
                <a:off x="7217573" y="1752600"/>
                <a:ext cx="1638890" cy="2036455"/>
                <a:chOff x="7036379" y="2057400"/>
                <a:chExt cx="1638890" cy="2036455"/>
              </a:xfrm>
            </p:grpSpPr>
            <p:sp>
              <p:nvSpPr>
                <p:cNvPr id="2" name="TextBox 1"/>
                <p:cNvSpPr txBox="1"/>
                <p:nvPr/>
              </p:nvSpPr>
              <p:spPr>
                <a:xfrm>
                  <a:off x="7036379" y="2057400"/>
                  <a:ext cx="1638890" cy="2036455"/>
                </a:xfrm>
                <a:prstGeom prst="rect">
                  <a:avLst/>
                </a:prstGeom>
                <a:noFill/>
              </p:spPr>
              <p:txBody>
                <a:bodyPr wrap="none" rtlCol="0">
                  <a:spAutoFit/>
                </a:bodyPr>
                <a:lstStyle/>
                <a:p>
                  <a:r>
                    <a:rPr lang="en-US" sz="2000" dirty="0" smtClean="0"/>
                    <a:t>Rewrite as:</a:t>
                  </a:r>
                </a:p>
                <a:p>
                  <a:r>
                    <a:rPr lang="en-US" sz="2000" dirty="0" smtClean="0"/>
                    <a:t>      </a:t>
                  </a:r>
                </a:p>
                <a:p>
                  <a:r>
                    <a:rPr lang="en-US" sz="2000" dirty="0" smtClean="0">
                      <a:solidFill>
                        <a:srgbClr val="FF0000"/>
                      </a:solidFill>
                    </a:rPr>
                    <a:t>1.011*2</a:t>
                  </a:r>
                </a:p>
                <a:p>
                  <a:endParaRPr lang="en-US" sz="2000" dirty="0" smtClean="0"/>
                </a:p>
                <a:p>
                  <a:r>
                    <a:rPr lang="en-US" sz="2000" b="0" dirty="0"/>
                    <a:t>w</a:t>
                  </a:r>
                  <a:r>
                    <a:rPr lang="en-US" sz="2000" b="0" dirty="0" smtClean="0"/>
                    <a:t>here E=50</a:t>
                  </a:r>
                </a:p>
                <a:p>
                  <a:r>
                    <a:rPr lang="en-US" sz="2000" b="0" dirty="0" smtClean="0"/>
                    <a:t>expressed in</a:t>
                  </a:r>
                </a:p>
                <a:p>
                  <a:r>
                    <a:rPr lang="en-US" sz="2000" b="0" dirty="0" smtClean="0"/>
                    <a:t>binary</a:t>
                  </a:r>
                  <a:endParaRPr lang="en-US" sz="2000" b="0" dirty="0"/>
                </a:p>
              </p:txBody>
            </p:sp>
            <p:sp>
              <p:nvSpPr>
                <p:cNvPr id="3" name="TextBox 2"/>
                <p:cNvSpPr txBox="1"/>
                <p:nvPr/>
              </p:nvSpPr>
              <p:spPr>
                <a:xfrm>
                  <a:off x="8166977" y="2396951"/>
                  <a:ext cx="338629" cy="346249"/>
                </a:xfrm>
                <a:prstGeom prst="rect">
                  <a:avLst/>
                </a:prstGeom>
                <a:noFill/>
              </p:spPr>
              <p:txBody>
                <a:bodyPr wrap="none" rtlCol="0">
                  <a:spAutoFit/>
                </a:bodyPr>
                <a:lstStyle/>
                <a:p>
                  <a:r>
                    <a:rPr lang="en-US" dirty="0" smtClean="0">
                      <a:solidFill>
                        <a:srgbClr val="FF0000"/>
                      </a:solidFill>
                    </a:rPr>
                    <a:t>E</a:t>
                  </a:r>
                  <a:endParaRPr lang="en-US" dirty="0">
                    <a:solidFill>
                      <a:srgbClr val="FF0000"/>
                    </a:solidFill>
                  </a:endParaRPr>
                </a:p>
              </p:txBody>
            </p:sp>
          </p:grpSp>
          <p:sp>
            <p:nvSpPr>
              <p:cNvPr id="5" name="Right Arrow 4"/>
              <p:cNvSpPr/>
              <p:nvPr/>
            </p:nvSpPr>
            <p:spPr bwMode="auto">
              <a:xfrm>
                <a:off x="6705600" y="2286000"/>
                <a:ext cx="685800" cy="457200"/>
              </a:xfrm>
              <a:prstGeom prst="rightArrow">
                <a:avLst/>
              </a:prstGeom>
              <a:solidFill>
                <a:schemeClr val="tx2">
                  <a:lumMod val="75000"/>
                  <a:lumOff val="25000"/>
                </a:schemeClr>
              </a:solidFill>
              <a:ln w="19050" cap="flat" cmpd="sng" algn="ctr">
                <a:solidFill>
                  <a:schemeClr val="tx2"/>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7" name="Oval 6"/>
            <p:cNvSpPr/>
            <p:nvPr/>
          </p:nvSpPr>
          <p:spPr bwMode="auto">
            <a:xfrm>
              <a:off x="990600" y="2057400"/>
              <a:ext cx="990600" cy="7620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12" name="Rectangle 3"/>
          <p:cNvSpPr txBox="1">
            <a:spLocks noChangeArrowheads="1"/>
          </p:cNvSpPr>
          <p:nvPr/>
        </p:nvSpPr>
        <p:spPr bwMode="auto">
          <a:xfrm>
            <a:off x="304800" y="3581400"/>
            <a:ext cx="7253287" cy="286385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560388" lvl="1" indent="-222250" defTabSz="895350" eaLnBrk="1" hangingPunct="1">
              <a:lnSpc>
                <a:spcPct val="90000"/>
              </a:lnSpc>
              <a:tabLst>
                <a:tab pos="2400300" algn="l"/>
              </a:tabLst>
              <a:defRPr/>
            </a:pPr>
            <a:r>
              <a:rPr lang="en-US" dirty="0" smtClean="0">
                <a:latin typeface="Helvetica" charset="0"/>
                <a:ea typeface="ＭＳ Ｐゴシック" charset="0"/>
              </a:rPr>
              <a:t>Other numbers have repeating bit representations</a:t>
            </a:r>
          </a:p>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223838" indent="-223838" defTabSz="895350" eaLnBrk="1" hangingPunct="1">
              <a:lnSpc>
                <a:spcPct val="85000"/>
              </a:lnSpc>
              <a:tabLst>
                <a:tab pos="2400300" algn="l"/>
              </a:tabLst>
              <a:defRPr/>
            </a:pPr>
            <a:r>
              <a:rPr lang="en-US" dirty="0" smtClean="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1/3	</a:t>
            </a:r>
            <a:r>
              <a:rPr lang="en-US" dirty="0" smtClean="0">
                <a:latin typeface="Courier New" charset="0"/>
                <a:ea typeface="ＭＳ Ｐゴシック" charset="0"/>
              </a:rPr>
              <a:t>0.0101010101[01]…</a:t>
            </a:r>
            <a:r>
              <a:rPr lang="en-US" baseline="-25000" dirty="0" smtClean="0">
                <a:latin typeface="Courier New" charset="0"/>
                <a:ea typeface="ＭＳ Ｐゴシック" charset="0"/>
              </a:rPr>
              <a:t>2</a:t>
            </a:r>
            <a:endParaRPr lang="en-US" dirty="0" smtClean="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1/5	</a:t>
            </a:r>
            <a:r>
              <a:rPr lang="en-US" dirty="0" smtClean="0">
                <a:latin typeface="Courier New" charset="0"/>
                <a:ea typeface="ＭＳ Ｐゴシック" charset="0"/>
              </a:rPr>
              <a:t>0.001100110011[0011]…</a:t>
            </a:r>
            <a:r>
              <a:rPr lang="en-US" baseline="-25000" dirty="0" smtClean="0">
                <a:latin typeface="Courier New" charset="0"/>
                <a:ea typeface="ＭＳ Ｐゴシック" charset="0"/>
              </a:rPr>
              <a:t>2</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1/10	</a:t>
            </a:r>
            <a:r>
              <a:rPr lang="en-US" dirty="0" smtClean="0">
                <a:latin typeface="Courier New" charset="0"/>
                <a:ea typeface="ＭＳ Ｐゴシック" charset="0"/>
              </a:rPr>
              <a:t>0.0001100110011[0011]…</a:t>
            </a:r>
            <a:r>
              <a:rPr lang="en-US" baseline="-25000" dirty="0" smtClean="0">
                <a:latin typeface="Courier New" charset="0"/>
                <a:ea typeface="ＭＳ Ｐゴシック" charset="0"/>
              </a:rPr>
              <a:t>2</a:t>
            </a:r>
          </a:p>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b="0" dirty="0" smtClean="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p:txBody>
          <a:bodyPr lIns="90487" tIns="44450" rIns="90487" bIns="44450"/>
          <a:lstStyle/>
          <a:p>
            <a:pPr marL="223838" indent="-223838" defTabSz="895350" eaLnBrk="1" hangingPunct="1">
              <a:lnSpc>
                <a:spcPct val="85000"/>
              </a:lnSpc>
              <a:defRPr/>
            </a:pPr>
            <a:r>
              <a:rPr lang="en-US">
                <a:latin typeface="Helvetica" charset="0"/>
                <a:ea typeface="ＭＳ Ｐゴシック" charset="0"/>
              </a:rPr>
              <a:t>Numerical Form</a:t>
            </a:r>
          </a:p>
          <a:p>
            <a:pPr marL="560388" lvl="1" indent="-222250" defTabSz="895350" eaLnBrk="1" hangingPunct="1">
              <a:lnSpc>
                <a:spcPct val="90000"/>
              </a:lnSpc>
              <a:defRPr/>
            </a:pPr>
            <a:r>
              <a:rPr lang="en-US" sz="2400" b="0">
                <a:solidFill>
                  <a:schemeClr val="hlink"/>
                </a:solidFill>
                <a:latin typeface="Times" charset="0"/>
                <a:ea typeface="ＭＳ Ｐゴシック" charset="0"/>
              </a:rPr>
              <a:t>Real number = (–</a:t>
            </a:r>
            <a:r>
              <a:rPr lang="en-US" sz="2400" b="0">
                <a:solidFill>
                  <a:schemeClr val="hlink"/>
                </a:solidFill>
                <a:latin typeface="Helvetica" charset="0"/>
                <a:ea typeface="ＭＳ Ｐゴシック" charset="0"/>
              </a:rPr>
              <a:t>1</a:t>
            </a:r>
            <a:r>
              <a:rPr lang="en-US" sz="2400" b="0" i="1" baseline="30000">
                <a:solidFill>
                  <a:schemeClr val="hlink"/>
                </a:solidFill>
                <a:latin typeface="Helvetica" charset="0"/>
                <a:ea typeface="ＭＳ Ｐゴシック" charset="0"/>
              </a:rPr>
              <a:t>s</a:t>
            </a:r>
            <a:r>
              <a:rPr lang="en-US" sz="2400" b="0">
                <a:solidFill>
                  <a:schemeClr val="hlink"/>
                </a:solidFill>
                <a:latin typeface="Times" charset="0"/>
                <a:ea typeface="ＭＳ Ｐゴシック" charset="0"/>
                <a:cs typeface="Times" charset="0"/>
              </a:rPr>
              <a:t>)</a:t>
            </a:r>
            <a:r>
              <a:rPr lang="en-US" sz="2400" b="0" i="1">
                <a:solidFill>
                  <a:schemeClr val="hlink"/>
                </a:solidFill>
                <a:latin typeface="Helvetica" charset="0"/>
                <a:ea typeface="ＭＳ Ｐゴシック" charset="0"/>
              </a:rPr>
              <a:t>* M * </a:t>
            </a:r>
            <a:r>
              <a:rPr lang="en-US" sz="2400" b="0">
                <a:solidFill>
                  <a:schemeClr val="hlink"/>
                </a:solidFill>
                <a:latin typeface="Helvetica" charset="0"/>
                <a:ea typeface="ＭＳ Ｐゴシック" charset="0"/>
              </a:rPr>
              <a:t>2</a:t>
            </a:r>
            <a:r>
              <a:rPr lang="en-US" sz="2400" b="0" i="1" baseline="30000">
                <a:solidFill>
                  <a:schemeClr val="hlink"/>
                </a:solidFill>
                <a:latin typeface="Helvetica" charset="0"/>
                <a:ea typeface="ＭＳ Ｐゴシック" charset="0"/>
              </a:rPr>
              <a:t>E</a:t>
            </a:r>
          </a:p>
          <a:p>
            <a:pPr marL="839788" lvl="2" indent="-165100" defTabSz="895350" eaLnBrk="1" hangingPunct="1">
              <a:lnSpc>
                <a:spcPct val="97000"/>
              </a:lnSpc>
              <a:defRPr/>
            </a:pPr>
            <a:endParaRPr lang="en-US">
              <a:solidFill>
                <a:schemeClr val="tx1"/>
              </a:solidFill>
              <a:latin typeface="Helvetica" charset="0"/>
              <a:ea typeface="ＭＳ Ｐゴシック" charset="0"/>
            </a:endParaRPr>
          </a:p>
          <a:p>
            <a:pPr marL="839788" lvl="2" indent="-165100" defTabSz="895350" eaLnBrk="1" hangingPunct="1">
              <a:lnSpc>
                <a:spcPct val="97000"/>
              </a:lnSpc>
              <a:defRPr/>
            </a:pPr>
            <a:r>
              <a:rPr lang="en-US">
                <a:solidFill>
                  <a:schemeClr val="tx1"/>
                </a:solidFill>
                <a:latin typeface="Helvetica" charset="0"/>
                <a:ea typeface="ＭＳ Ｐゴシック" charset="0"/>
              </a:rPr>
              <a:t>Sign bit </a:t>
            </a:r>
            <a:r>
              <a:rPr lang="en-US" i="1">
                <a:solidFill>
                  <a:schemeClr val="hlink"/>
                </a:solidFill>
                <a:latin typeface="Helvetica" charset="0"/>
                <a:ea typeface="ＭＳ Ｐゴシック" charset="0"/>
              </a:rPr>
              <a:t>s</a:t>
            </a:r>
            <a:r>
              <a:rPr lang="en-US">
                <a:solidFill>
                  <a:schemeClr val="tx1"/>
                </a:solidFill>
                <a:latin typeface="Helvetica" charset="0"/>
                <a:ea typeface="ＭＳ Ｐゴシック" charset="0"/>
              </a:rPr>
              <a:t> determines whether number is negative or positive</a:t>
            </a:r>
          </a:p>
          <a:p>
            <a:pPr marL="839788" lvl="2" indent="-165100" defTabSz="895350" eaLnBrk="1" hangingPunct="1">
              <a:lnSpc>
                <a:spcPct val="97000"/>
              </a:lnSpc>
              <a:defRPr/>
            </a:pPr>
            <a:r>
              <a:rPr lang="en-US">
                <a:solidFill>
                  <a:schemeClr val="tx1"/>
                </a:solidFill>
                <a:latin typeface="Helvetica" charset="0"/>
                <a:ea typeface="ＭＳ Ｐゴシック" charset="0"/>
              </a:rPr>
              <a:t>Significand </a:t>
            </a:r>
            <a:r>
              <a:rPr lang="en-US" i="1">
                <a:solidFill>
                  <a:schemeClr val="hlink"/>
                </a:solidFill>
                <a:latin typeface="Helvetica" charset="0"/>
                <a:ea typeface="ＭＳ Ｐゴシック" charset="0"/>
              </a:rPr>
              <a:t>M  </a:t>
            </a:r>
            <a:r>
              <a:rPr lang="en-US">
                <a:solidFill>
                  <a:schemeClr val="tx1"/>
                </a:solidFill>
                <a:latin typeface="Helvetica" charset="0"/>
                <a:ea typeface="ＭＳ Ｐゴシック" charset="0"/>
              </a:rPr>
              <a:t>normally a fractional value in range [1.0,2.0).</a:t>
            </a:r>
          </a:p>
          <a:p>
            <a:pPr marL="839788" lvl="2" indent="-165100" defTabSz="895350" eaLnBrk="1" hangingPunct="1">
              <a:lnSpc>
                <a:spcPct val="97000"/>
              </a:lnSpc>
              <a:defRPr/>
            </a:pPr>
            <a:r>
              <a:rPr lang="en-US">
                <a:solidFill>
                  <a:schemeClr val="tx1"/>
                </a:solidFill>
                <a:latin typeface="Helvetica" charset="0"/>
                <a:ea typeface="ＭＳ Ｐゴシック" charset="0"/>
              </a:rPr>
              <a:t>Exponent </a:t>
            </a:r>
            <a:r>
              <a:rPr lang="en-US" i="1">
                <a:solidFill>
                  <a:schemeClr val="hlink"/>
                </a:solidFill>
                <a:latin typeface="Helvetica" charset="0"/>
                <a:ea typeface="ＭＳ Ｐゴシック" charset="0"/>
              </a:rPr>
              <a:t>E</a:t>
            </a:r>
            <a:r>
              <a:rPr lang="en-US">
                <a:solidFill>
                  <a:schemeClr val="tx1"/>
                </a:solidFill>
                <a:latin typeface="Helvetica" charset="0"/>
                <a:ea typeface="ＭＳ Ｐゴシック" charset="0"/>
              </a:rPr>
              <a:t> weights value by power of two</a:t>
            </a:r>
          </a:p>
          <a:p>
            <a:pPr marL="223838" indent="-223838" defTabSz="895350" eaLnBrk="1" hangingPunct="1">
              <a:lnSpc>
                <a:spcPct val="85000"/>
              </a:lnSpc>
              <a:defRPr/>
            </a:pPr>
            <a:r>
              <a:rPr lang="en-US">
                <a:latin typeface="Helvetica" charset="0"/>
                <a:ea typeface="ＭＳ Ｐゴシック" charset="0"/>
              </a:rPr>
              <a:t>Encoding</a:t>
            </a:r>
          </a:p>
          <a:p>
            <a:pPr marL="223838" indent="-223838" defTabSz="895350" eaLnBrk="1" hangingPunct="1">
              <a:lnSpc>
                <a:spcPct val="85000"/>
              </a:lnSpc>
              <a:defRPr/>
            </a:pPr>
            <a:endParaRPr lang="en-US">
              <a:latin typeface="Helvetica" charset="0"/>
              <a:ea typeface="ＭＳ Ｐゴシック" charset="0"/>
            </a:endParaRPr>
          </a:p>
          <a:p>
            <a:pPr marL="560388" lvl="1" indent="-222250" defTabSz="895350" eaLnBrk="1" hangingPunct="1">
              <a:lnSpc>
                <a:spcPct val="90000"/>
              </a:lnSpc>
              <a:defRPr/>
            </a:pPr>
            <a:r>
              <a:rPr lang="en-US">
                <a:latin typeface="Helvetica" charset="0"/>
                <a:ea typeface="ＭＳ Ｐゴシック" charset="0"/>
              </a:rPr>
              <a:t>MSB is sign bit</a:t>
            </a:r>
          </a:p>
          <a:p>
            <a:pPr marL="560388" lvl="1" indent="-222250" defTabSz="895350" eaLnBrk="1" hangingPunct="1">
              <a:lnSpc>
                <a:spcPct val="90000"/>
              </a:lnSpc>
              <a:defRPr/>
            </a:pPr>
            <a:r>
              <a:rPr lang="en-US">
                <a:latin typeface="Courier New" charset="0"/>
                <a:ea typeface="ＭＳ Ｐゴシック" charset="0"/>
              </a:rPr>
              <a:t>exp</a:t>
            </a:r>
            <a:r>
              <a:rPr lang="en-US">
                <a:latin typeface="Helvetica" charset="0"/>
                <a:ea typeface="ＭＳ Ｐゴシック" charset="0"/>
              </a:rPr>
              <a:t> field encodes </a:t>
            </a:r>
            <a:r>
              <a:rPr lang="en-US" i="1">
                <a:solidFill>
                  <a:schemeClr val="hlink"/>
                </a:solidFill>
                <a:latin typeface="Helvetica" charset="0"/>
                <a:ea typeface="ＭＳ Ｐゴシック" charset="0"/>
              </a:rPr>
              <a:t>E</a:t>
            </a:r>
          </a:p>
          <a:p>
            <a:pPr marL="560388" lvl="1" indent="-222250" defTabSz="895350" eaLnBrk="1" hangingPunct="1">
              <a:lnSpc>
                <a:spcPct val="90000"/>
              </a:lnSpc>
              <a:defRPr/>
            </a:pPr>
            <a:r>
              <a:rPr lang="en-US">
                <a:latin typeface="Courier New" charset="0"/>
                <a:ea typeface="ＭＳ Ｐゴシック" charset="0"/>
              </a:rPr>
              <a:t>frac</a:t>
            </a:r>
            <a:r>
              <a:rPr lang="en-US">
                <a:latin typeface="Helvetica" charset="0"/>
                <a:ea typeface="ＭＳ Ｐゴシック" charset="0"/>
              </a:rPr>
              <a:t> field encodes </a:t>
            </a:r>
            <a:r>
              <a:rPr lang="en-US" i="1">
                <a:solidFill>
                  <a:schemeClr val="hlink"/>
                </a:solidFill>
                <a:latin typeface="Helvetica" charset="0"/>
                <a:ea typeface="ＭＳ Ｐゴシック" charset="0"/>
              </a:rPr>
              <a:t>M</a:t>
            </a:r>
            <a:endParaRPr lang="en-US">
              <a:latin typeface="Helvetica" charset="0"/>
              <a:ea typeface="ＭＳ Ｐゴシック" charset="0"/>
            </a:endParaRPr>
          </a:p>
        </p:txBody>
      </p:sp>
      <p:sp>
        <p:nvSpPr>
          <p:cNvPr id="1136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smtClean="0">
                <a:cs typeface="+mj-cs"/>
              </a:rPr>
              <a:t>Floating Point Representation</a:t>
            </a:r>
          </a:p>
        </p:txBody>
      </p:sp>
      <p:sp>
        <p:nvSpPr>
          <p:cNvPr id="54275" name="Rectangle 5"/>
          <p:cNvSpPr>
            <a:spLocks noChangeArrowheads="1"/>
          </p:cNvSpPr>
          <p:nvPr/>
        </p:nvSpPr>
        <p:spPr bwMode="auto">
          <a:xfrm>
            <a:off x="1295400" y="37338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4276" name="Rectangle 6"/>
          <p:cNvSpPr>
            <a:spLocks noChangeArrowheads="1"/>
          </p:cNvSpPr>
          <p:nvPr/>
        </p:nvSpPr>
        <p:spPr bwMode="auto">
          <a:xfrm>
            <a:off x="1676400" y="37338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4277" name="Rectangle 7"/>
          <p:cNvSpPr>
            <a:spLocks noChangeArrowheads="1"/>
          </p:cNvSpPr>
          <p:nvPr/>
        </p:nvSpPr>
        <p:spPr bwMode="auto">
          <a:xfrm>
            <a:off x="3810000" y="37338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2590800"/>
            <a:ext cx="8307387" cy="3625850"/>
          </a:xfrm>
        </p:spPr>
        <p:txBody>
          <a:bodyPr lIns="90487" tIns="44450" rIns="90487" bIns="44450"/>
          <a:lstStyle/>
          <a:p>
            <a:pPr marL="223838" indent="-223838" defTabSz="895350" eaLnBrk="1" hangingPunct="1">
              <a:lnSpc>
                <a:spcPct val="85000"/>
              </a:lnSpc>
              <a:defRPr/>
            </a:pPr>
            <a:r>
              <a:rPr lang="en-US" sz="2000">
                <a:latin typeface="Helvetica" charset="0"/>
                <a:ea typeface="ＭＳ Ｐゴシック" charset="0"/>
              </a:rPr>
              <a:t>Sizes</a:t>
            </a: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32 bits total.  Can represent from 2</a:t>
            </a:r>
            <a:r>
              <a:rPr lang="en-US" sz="1600" baseline="30000">
                <a:latin typeface="Helvetica" charset="0"/>
                <a:ea typeface="ＭＳ Ｐゴシック" charset="0"/>
              </a:rPr>
              <a:t>127</a:t>
            </a:r>
            <a:r>
              <a:rPr lang="en-US" sz="1600">
                <a:latin typeface="Helvetica" charset="0"/>
                <a:ea typeface="ＭＳ Ｐゴシック" charset="0"/>
              </a:rPr>
              <a:t> (1.7e38) down to 2</a:t>
            </a:r>
            <a:r>
              <a:rPr lang="en-US" sz="1600" baseline="30000">
                <a:latin typeface="Helvetica" charset="0"/>
                <a:ea typeface="ＭＳ Ｐゴシック" charset="0"/>
              </a:rPr>
              <a:t>-126</a:t>
            </a:r>
          </a:p>
          <a:p>
            <a:pPr marL="560388" lvl="1" indent="-222250" defTabSz="895350" eaLnBrk="1" hangingPunct="1">
              <a:lnSpc>
                <a:spcPct val="90000"/>
              </a:lnSpc>
              <a:defRPr/>
            </a:pPr>
            <a:r>
              <a:rPr lang="en-US" sz="1800">
                <a:latin typeface="Helvetica" charset="0"/>
                <a:ea typeface="ＭＳ Ｐゴシック" charset="0"/>
              </a:rPr>
              <a:t>Double precision: 11 </a:t>
            </a:r>
            <a:r>
              <a:rPr lang="en-US" sz="1800">
                <a:latin typeface="Courier New" charset="0"/>
                <a:ea typeface="ＭＳ Ｐゴシック" charset="0"/>
              </a:rPr>
              <a:t>exp</a:t>
            </a:r>
            <a:r>
              <a:rPr lang="en-US" sz="1800">
                <a:latin typeface="Helvetica" charset="0"/>
                <a:ea typeface="ＭＳ Ｐゴシック" charset="0"/>
              </a:rPr>
              <a:t> bits, 52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64 bits total</a:t>
            </a:r>
          </a:p>
          <a:p>
            <a:pPr marL="560388" lvl="1" indent="-222250" defTabSz="895350" eaLnBrk="1" hangingPunct="1">
              <a:lnSpc>
                <a:spcPct val="90000"/>
              </a:lnSpc>
              <a:defRPr/>
            </a:pPr>
            <a:r>
              <a:rPr lang="en-US" sz="1800">
                <a:latin typeface="Helvetica" charset="0"/>
                <a:ea typeface="ＭＳ Ｐゴシック" charset="0"/>
              </a:rPr>
              <a:t>Extended precision: 15 </a:t>
            </a:r>
            <a:r>
              <a:rPr lang="en-US" sz="1800">
                <a:latin typeface="Courier New" charset="0"/>
                <a:ea typeface="ＭＳ Ｐゴシック" charset="0"/>
              </a:rPr>
              <a:t>exp</a:t>
            </a:r>
            <a:r>
              <a:rPr lang="en-US" sz="1800">
                <a:latin typeface="Helvetica" charset="0"/>
                <a:ea typeface="ＭＳ Ｐゴシック" charset="0"/>
              </a:rPr>
              <a:t> bits, 63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Only found in Intel-compatible machines</a:t>
            </a:r>
          </a:p>
          <a:p>
            <a:pPr marL="839788" lvl="2" indent="-165100" defTabSz="895350" eaLnBrk="1" hangingPunct="1">
              <a:lnSpc>
                <a:spcPct val="97000"/>
              </a:lnSpc>
              <a:defRPr/>
            </a:pPr>
            <a:r>
              <a:rPr lang="en-US" sz="1600">
                <a:latin typeface="Helvetica" charset="0"/>
                <a:ea typeface="ＭＳ Ｐゴシック" charset="0"/>
              </a:rPr>
              <a:t>Stored in 80 bits - 1 bit wasted</a:t>
            </a:r>
          </a:p>
          <a:p>
            <a:pPr marL="560388" lvl="1" indent="-222250" defTabSz="895350" eaLnBrk="1" hangingPunct="1">
              <a:lnSpc>
                <a:spcPct val="90000"/>
              </a:lnSpc>
              <a:defRPr/>
            </a:pPr>
            <a:r>
              <a:rPr lang="en-US" sz="1800">
                <a:latin typeface="Helvetica" charset="0"/>
                <a:ea typeface="ＭＳ Ｐゴシック" charset="0"/>
              </a:rPr>
              <a:t>Quad Precision (IEEE 754r - revised) - 15 </a:t>
            </a:r>
            <a:r>
              <a:rPr lang="en-US" sz="1800">
                <a:latin typeface="Courier New" charset="0"/>
                <a:ea typeface="ＭＳ Ｐゴシック" charset="0"/>
              </a:rPr>
              <a:t>exp</a:t>
            </a:r>
            <a:r>
              <a:rPr lang="en-US" sz="1800">
                <a:latin typeface="Helvetica" charset="0"/>
                <a:ea typeface="ＭＳ Ｐゴシック" charset="0"/>
              </a:rPr>
              <a:t>, 112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128 bits total</a:t>
            </a:r>
          </a:p>
          <a:p>
            <a:pPr marL="560388" lvl="1" indent="-222250" defTabSz="895350" eaLnBrk="1" hangingPunct="1">
              <a:lnSpc>
                <a:spcPct val="90000"/>
              </a:lnSpc>
              <a:defRPr/>
            </a:pPr>
            <a:r>
              <a:rPr lang="en-US" sz="1800">
                <a:latin typeface="Helvetica" charset="0"/>
                <a:ea typeface="ＭＳ Ｐゴシック" charset="0"/>
              </a:rPr>
              <a:t>Half Precision (IEEE 754r) - 5 </a:t>
            </a:r>
            <a:r>
              <a:rPr lang="en-US" sz="1800">
                <a:latin typeface="Courier New" charset="0"/>
                <a:ea typeface="ＭＳ Ｐゴシック" charset="0"/>
              </a:rPr>
              <a:t>exp</a:t>
            </a:r>
            <a:r>
              <a:rPr lang="en-US" sz="1800">
                <a:latin typeface="Helvetica" charset="0"/>
                <a:ea typeface="ＭＳ Ｐゴシック" charset="0"/>
              </a:rPr>
              <a:t>, 10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16 bits total</a:t>
            </a:r>
            <a:endParaRPr lang="en-US" sz="1600">
              <a:latin typeface="Courier New"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smtClean="0">
                <a:cs typeface="+mj-cs"/>
              </a:rPr>
              <a:t>Floating Point Precisions</a:t>
            </a:r>
          </a:p>
        </p:txBody>
      </p:sp>
      <p:grpSp>
        <p:nvGrpSpPr>
          <p:cNvPr id="56323" name="Group 7"/>
          <p:cNvGrpSpPr>
            <a:grpSpLocks/>
          </p:cNvGrpSpPr>
          <p:nvPr/>
        </p:nvGrpSpPr>
        <p:grpSpPr bwMode="auto">
          <a:xfrm>
            <a:off x="1854200" y="1066800"/>
            <a:ext cx="6985000" cy="355600"/>
            <a:chOff x="816" y="2128"/>
            <a:chExt cx="4400" cy="224"/>
          </a:xfrm>
        </p:grpSpPr>
        <p:sp>
          <p:nvSpPr>
            <p:cNvPr id="5632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632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632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56324" name="TextBox 8"/>
          <p:cNvSpPr txBox="1">
            <a:spLocks noChangeArrowheads="1"/>
          </p:cNvSpPr>
          <p:nvPr/>
        </p:nvSpPr>
        <p:spPr bwMode="auto">
          <a:xfrm>
            <a:off x="4495800" y="1931988"/>
            <a:ext cx="3813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0" name="Rectangle 2"/>
          <p:cNvSpPr txBox="1">
            <a:spLocks noChangeArrowheads="1"/>
          </p:cNvSpPr>
          <p:nvPr/>
        </p:nvSpPr>
        <p:spPr bwMode="auto">
          <a:xfrm>
            <a:off x="442913" y="1373188"/>
            <a:ext cx="8307387" cy="1370012"/>
          </a:xfrm>
          <a:prstGeom prst="rect">
            <a:avLst/>
          </a:prstGeom>
          <a:noFill/>
          <a:ln>
            <a:noFill/>
          </a:ln>
          <a:effectLst/>
          <a:extLst/>
        </p:spPr>
        <p:txBody>
          <a:bodyPr lIns="90487" tIns="44450" rIns="90487" bIns="44450"/>
          <a:lstStyle>
            <a:lvl1pPr marL="223838" indent="-223838" defTabSz="895350">
              <a:defRPr sz="3800" b="1">
                <a:solidFill>
                  <a:schemeClr val="tx1"/>
                </a:solidFill>
                <a:latin typeface="Helvetica" charset="0"/>
                <a:ea typeface="ＭＳ Ｐゴシック" charset="0"/>
                <a:cs typeface="ＭＳ Ｐゴシック" charset="0"/>
              </a:defRPr>
            </a:lvl1pPr>
            <a:lvl2pPr marL="560388"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85000"/>
              </a:lnSpc>
              <a:spcBef>
                <a:spcPct val="50000"/>
              </a:spcBef>
              <a:buClr>
                <a:srgbClr val="660033"/>
              </a:buClr>
              <a:buFont typeface="Wingdings" charset="0"/>
              <a:buNone/>
              <a:defRPr/>
            </a:pPr>
            <a:r>
              <a:rPr lang="en-US" sz="2000" smtClean="0">
                <a:solidFill>
                  <a:srgbClr val="003300"/>
                </a:solidFill>
                <a:effectLst>
                  <a:outerShdw blurRad="38100" dist="38100" dir="2700000" algn="tl">
                    <a:srgbClr val="DDDDDD"/>
                  </a:outerShdw>
                </a:effectLst>
              </a:rPr>
              <a:t>Encoding</a:t>
            </a:r>
          </a:p>
          <a:p>
            <a:pPr lvl="1" algn="l" eaLnBrk="1" hangingPunct="1">
              <a:spcBef>
                <a:spcPct val="25000"/>
              </a:spcBef>
              <a:buClr>
                <a:srgbClr val="660033"/>
              </a:buClr>
              <a:buSzPct val="75000"/>
              <a:buFont typeface="Wingdings" charset="0"/>
              <a:buChar char="n"/>
              <a:defRPr/>
            </a:pPr>
            <a:r>
              <a:rPr lang="en-US" sz="1800" smtClean="0">
                <a:solidFill>
                  <a:srgbClr val="000066"/>
                </a:solidFill>
              </a:rPr>
              <a:t>MSB is sign bit</a:t>
            </a:r>
          </a:p>
          <a:p>
            <a:pPr lvl="1" algn="l" eaLnBrk="1" hangingPunct="1">
              <a:spcBef>
                <a:spcPct val="25000"/>
              </a:spcBef>
              <a:buClr>
                <a:srgbClr val="660033"/>
              </a:buClr>
              <a:buSzPct val="75000"/>
              <a:buFont typeface="Wingdings" charset="0"/>
              <a:buChar char="n"/>
              <a:defRPr/>
            </a:pPr>
            <a:r>
              <a:rPr lang="en-US" sz="1800" smtClean="0">
                <a:solidFill>
                  <a:srgbClr val="000066"/>
                </a:solidFill>
                <a:latin typeface="Courier New" charset="0"/>
              </a:rPr>
              <a:t>exp</a:t>
            </a:r>
            <a:r>
              <a:rPr lang="en-US" sz="1800" smtClean="0">
                <a:solidFill>
                  <a:srgbClr val="000066"/>
                </a:solidFill>
              </a:rPr>
              <a:t> field encodes </a:t>
            </a:r>
            <a:r>
              <a:rPr lang="en-US" sz="1800" i="1" smtClean="0">
                <a:solidFill>
                  <a:srgbClr val="660033"/>
                </a:solidFill>
              </a:rPr>
              <a:t>E</a:t>
            </a:r>
          </a:p>
          <a:p>
            <a:pPr lvl="1" algn="l" eaLnBrk="1" hangingPunct="1">
              <a:spcBef>
                <a:spcPct val="25000"/>
              </a:spcBef>
              <a:buClr>
                <a:srgbClr val="660033"/>
              </a:buClr>
              <a:buSzPct val="75000"/>
              <a:buFont typeface="Wingdings" charset="0"/>
              <a:buChar char="n"/>
              <a:defRPr/>
            </a:pPr>
            <a:r>
              <a:rPr lang="en-US" sz="1800" smtClean="0">
                <a:solidFill>
                  <a:srgbClr val="000066"/>
                </a:solidFill>
                <a:latin typeface="Courier New" charset="0"/>
              </a:rPr>
              <a:t>frac</a:t>
            </a:r>
            <a:r>
              <a:rPr lang="en-US" sz="1800" smtClean="0">
                <a:solidFill>
                  <a:srgbClr val="000066"/>
                </a:solidFill>
              </a:rPr>
              <a:t> field encodes </a:t>
            </a:r>
            <a:r>
              <a:rPr lang="en-US" sz="1800" i="1" smtClean="0">
                <a:solidFill>
                  <a:srgbClr val="660033"/>
                </a:solidFill>
              </a:rPr>
              <a:t>M</a:t>
            </a:r>
            <a:endParaRPr lang="en-US" sz="1600" smtClean="0">
              <a:solidFill>
                <a:srgbClr val="000099"/>
              </a:solidFill>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fade">
                                      <p:cBhvr>
                                        <p:cTn id="12" dur="500"/>
                                        <p:tgtEl>
                                          <p:spTgt spid="13926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6">
                                            <p:txEl>
                                              <p:pRg st="2" end="2"/>
                                            </p:txEl>
                                          </p:spTgt>
                                        </p:tgtEl>
                                        <p:attrNameLst>
                                          <p:attrName>style.visibility</p:attrName>
                                        </p:attrNameLst>
                                      </p:cBhvr>
                                      <p:to>
                                        <p:strVal val="visible"/>
                                      </p:to>
                                    </p:set>
                                    <p:animEffect transition="in" filter="fade">
                                      <p:cBhvr>
                                        <p:cTn id="15" dur="500"/>
                                        <p:tgtEl>
                                          <p:spTgt spid="13926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9266">
                                            <p:txEl>
                                              <p:pRg st="3" end="3"/>
                                            </p:txEl>
                                          </p:spTgt>
                                        </p:tgtEl>
                                        <p:attrNameLst>
                                          <p:attrName>style.visibility</p:attrName>
                                        </p:attrNameLst>
                                      </p:cBhvr>
                                      <p:to>
                                        <p:strVal val="visible"/>
                                      </p:to>
                                    </p:set>
                                    <p:animEffect transition="in" filter="fade">
                                      <p:cBhvr>
                                        <p:cTn id="20" dur="500"/>
                                        <p:tgtEl>
                                          <p:spTgt spid="13926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9266">
                                            <p:txEl>
                                              <p:pRg st="4" end="4"/>
                                            </p:txEl>
                                          </p:spTgt>
                                        </p:tgtEl>
                                        <p:attrNameLst>
                                          <p:attrName>style.visibility</p:attrName>
                                        </p:attrNameLst>
                                      </p:cBhvr>
                                      <p:to>
                                        <p:strVal val="visible"/>
                                      </p:to>
                                    </p:set>
                                    <p:animEffect transition="in" filter="fade">
                                      <p:cBhvr>
                                        <p:cTn id="23" dur="500"/>
                                        <p:tgtEl>
                                          <p:spTgt spid="13926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9266">
                                            <p:txEl>
                                              <p:pRg st="5" end="5"/>
                                            </p:txEl>
                                          </p:spTgt>
                                        </p:tgtEl>
                                        <p:attrNameLst>
                                          <p:attrName>style.visibility</p:attrName>
                                        </p:attrNameLst>
                                      </p:cBhvr>
                                      <p:to>
                                        <p:strVal val="visible"/>
                                      </p:to>
                                    </p:set>
                                    <p:animEffect transition="in" filter="fade">
                                      <p:cBhvr>
                                        <p:cTn id="28" dur="500"/>
                                        <p:tgtEl>
                                          <p:spTgt spid="13926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9266">
                                            <p:txEl>
                                              <p:pRg st="6" end="6"/>
                                            </p:txEl>
                                          </p:spTgt>
                                        </p:tgtEl>
                                        <p:attrNameLst>
                                          <p:attrName>style.visibility</p:attrName>
                                        </p:attrNameLst>
                                      </p:cBhvr>
                                      <p:to>
                                        <p:strVal val="visible"/>
                                      </p:to>
                                    </p:set>
                                    <p:animEffect transition="in" filter="fade">
                                      <p:cBhvr>
                                        <p:cTn id="31" dur="500"/>
                                        <p:tgtEl>
                                          <p:spTgt spid="13926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9266">
                                            <p:txEl>
                                              <p:pRg st="7" end="7"/>
                                            </p:txEl>
                                          </p:spTgt>
                                        </p:tgtEl>
                                        <p:attrNameLst>
                                          <p:attrName>style.visibility</p:attrName>
                                        </p:attrNameLst>
                                      </p:cBhvr>
                                      <p:to>
                                        <p:strVal val="visible"/>
                                      </p:to>
                                    </p:set>
                                    <p:animEffect transition="in" filter="fade">
                                      <p:cBhvr>
                                        <p:cTn id="34" dur="500"/>
                                        <p:tgtEl>
                                          <p:spTgt spid="13926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266">
                                            <p:txEl>
                                              <p:pRg st="8" end="8"/>
                                            </p:txEl>
                                          </p:spTgt>
                                        </p:tgtEl>
                                        <p:attrNameLst>
                                          <p:attrName>style.visibility</p:attrName>
                                        </p:attrNameLst>
                                      </p:cBhvr>
                                      <p:to>
                                        <p:strVal val="visible"/>
                                      </p:to>
                                    </p:set>
                                    <p:animEffect transition="in" filter="fade">
                                      <p:cBhvr>
                                        <p:cTn id="39" dur="500"/>
                                        <p:tgtEl>
                                          <p:spTgt spid="13926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9266">
                                            <p:txEl>
                                              <p:pRg st="9" end="9"/>
                                            </p:txEl>
                                          </p:spTgt>
                                        </p:tgtEl>
                                        <p:attrNameLst>
                                          <p:attrName>style.visibility</p:attrName>
                                        </p:attrNameLst>
                                      </p:cBhvr>
                                      <p:to>
                                        <p:strVal val="visible"/>
                                      </p:to>
                                    </p:set>
                                    <p:animEffect transition="in" filter="fade">
                                      <p:cBhvr>
                                        <p:cTn id="42" dur="500"/>
                                        <p:tgtEl>
                                          <p:spTgt spid="139266">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9266">
                                            <p:txEl>
                                              <p:pRg st="10" end="10"/>
                                            </p:txEl>
                                          </p:spTgt>
                                        </p:tgtEl>
                                        <p:attrNameLst>
                                          <p:attrName>style.visibility</p:attrName>
                                        </p:attrNameLst>
                                      </p:cBhvr>
                                      <p:to>
                                        <p:strVal val="visible"/>
                                      </p:to>
                                    </p:set>
                                    <p:animEffect transition="in" filter="fade">
                                      <p:cBhvr>
                                        <p:cTn id="47" dur="500"/>
                                        <p:tgtEl>
                                          <p:spTgt spid="139266">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9266">
                                            <p:txEl>
                                              <p:pRg st="11" end="11"/>
                                            </p:txEl>
                                          </p:spTgt>
                                        </p:tgtEl>
                                        <p:attrNameLst>
                                          <p:attrName>style.visibility</p:attrName>
                                        </p:attrNameLst>
                                      </p:cBhvr>
                                      <p:to>
                                        <p:strVal val="visible"/>
                                      </p:to>
                                    </p:set>
                                    <p:animEffect transition="in" filter="fade">
                                      <p:cBhvr>
                                        <p:cTn id="50" dur="500"/>
                                        <p:tgtEl>
                                          <p:spTgt spid="139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rPr>
              <a:t>Recap: Representing Real Numbers</a:t>
            </a:r>
            <a:endParaRPr lang="en-US" dirty="0">
              <a:latin typeface="Helvetica" charset="0"/>
            </a:endParaRPr>
          </a:p>
        </p:txBody>
      </p:sp>
      <p:sp>
        <p:nvSpPr>
          <p:cNvPr id="3" name="Content Placeholder 2"/>
          <p:cNvSpPr>
            <a:spLocks noGrp="1"/>
          </p:cNvSpPr>
          <p:nvPr>
            <p:ph idx="1"/>
          </p:nvPr>
        </p:nvSpPr>
        <p:spPr>
          <a:xfrm>
            <a:off x="290513" y="1219200"/>
            <a:ext cx="8307387" cy="5072063"/>
          </a:xfrm>
        </p:spPr>
        <p:txBody>
          <a:bodyPr/>
          <a:lstStyle/>
          <a:p>
            <a:pPr>
              <a:defRPr/>
            </a:pPr>
            <a:r>
              <a:rPr lang="en-US" dirty="0" smtClean="0">
                <a:latin typeface="Helvetica" charset="0"/>
              </a:rPr>
              <a:t>In decimal notation,</a:t>
            </a:r>
          </a:p>
          <a:p>
            <a:pPr>
              <a:defRPr/>
            </a:pPr>
            <a:r>
              <a:rPr lang="en-US" dirty="0" smtClean="0">
                <a:latin typeface="Helvetica" charset="0"/>
              </a:rPr>
              <a:t>470.35</a:t>
            </a:r>
            <a:r>
              <a:rPr lang="en-US" baseline="-25000" dirty="0" smtClean="0">
                <a:latin typeface="Helvetica" charset="0"/>
              </a:rPr>
              <a:t>10</a:t>
            </a:r>
            <a:r>
              <a:rPr lang="en-US" dirty="0" smtClean="0">
                <a:latin typeface="Helvetica" charset="0"/>
              </a:rPr>
              <a:t> = 4*10</a:t>
            </a:r>
            <a:r>
              <a:rPr lang="en-US" baseline="30000" dirty="0" smtClean="0">
                <a:latin typeface="Helvetica" charset="0"/>
              </a:rPr>
              <a:t>2 </a:t>
            </a:r>
            <a:r>
              <a:rPr lang="en-US" dirty="0" smtClean="0">
                <a:latin typeface="Helvetica" charset="0"/>
              </a:rPr>
              <a:t>+ 7*10</a:t>
            </a:r>
            <a:r>
              <a:rPr lang="en-US" baseline="30000" dirty="0" smtClean="0">
                <a:latin typeface="Helvetica" charset="0"/>
              </a:rPr>
              <a:t>1</a:t>
            </a:r>
            <a:r>
              <a:rPr lang="en-US" dirty="0" smtClean="0">
                <a:latin typeface="Helvetica" charset="0"/>
              </a:rPr>
              <a:t> + 0*10</a:t>
            </a:r>
            <a:r>
              <a:rPr lang="en-US" baseline="30000" dirty="0" smtClean="0">
                <a:latin typeface="Helvetica" charset="0"/>
              </a:rPr>
              <a:t>0</a:t>
            </a:r>
            <a:r>
              <a:rPr lang="en-US" dirty="0" smtClean="0">
                <a:latin typeface="Helvetica" charset="0"/>
              </a:rPr>
              <a:t> + 3*10</a:t>
            </a:r>
            <a:r>
              <a:rPr lang="en-US" baseline="30000" dirty="0" smtClean="0">
                <a:latin typeface="Helvetica" charset="0"/>
              </a:rPr>
              <a:t>-1</a:t>
            </a:r>
            <a:r>
              <a:rPr lang="en-US" dirty="0" smtClean="0">
                <a:latin typeface="Helvetica" charset="0"/>
              </a:rPr>
              <a:t> + 5*10</a:t>
            </a:r>
            <a:r>
              <a:rPr lang="en-US" baseline="30000" dirty="0" smtClean="0">
                <a:latin typeface="Helvetica" charset="0"/>
              </a:rPr>
              <a:t>-2</a:t>
            </a:r>
          </a:p>
          <a:p>
            <a:pPr>
              <a:defRPr/>
            </a:pPr>
            <a:r>
              <a:rPr lang="en-US" dirty="0" smtClean="0">
                <a:latin typeface="Helvetica" charset="0"/>
              </a:rPr>
              <a:t>              = 4.7035*10</a:t>
            </a:r>
            <a:r>
              <a:rPr lang="en-US" baseline="30000" dirty="0" smtClean="0">
                <a:latin typeface="Helvetica" charset="0"/>
              </a:rPr>
              <a:t>2</a:t>
            </a:r>
            <a:r>
              <a:rPr lang="en-US" dirty="0" smtClean="0">
                <a:latin typeface="Helvetica" charset="0"/>
              </a:rPr>
              <a:t>      (scientific notation)</a:t>
            </a:r>
          </a:p>
          <a:p>
            <a:pPr>
              <a:defRPr/>
            </a:pPr>
            <a:r>
              <a:rPr lang="en-US" dirty="0">
                <a:latin typeface="Helvetica" charset="0"/>
              </a:rPr>
              <a:t>S</a:t>
            </a:r>
            <a:r>
              <a:rPr lang="en-US" dirty="0" smtClean="0">
                <a:latin typeface="Helvetica" charset="0"/>
              </a:rPr>
              <a:t>imilarly, in binary point:</a:t>
            </a:r>
          </a:p>
          <a:p>
            <a:pPr>
              <a:defRPr/>
            </a:pPr>
            <a:r>
              <a:rPr lang="en-US" dirty="0">
                <a:latin typeface="Helvetica" charset="0"/>
              </a:rPr>
              <a:t>5</a:t>
            </a:r>
            <a:r>
              <a:rPr lang="en-US" dirty="0" smtClean="0">
                <a:latin typeface="Helvetica" charset="0"/>
              </a:rPr>
              <a:t> 3/4 = 5 + ¾ = 4 + 1 + ½ + ¼ </a:t>
            </a:r>
          </a:p>
          <a:p>
            <a:pPr>
              <a:defRPr/>
            </a:pPr>
            <a:r>
              <a:rPr lang="en-US" dirty="0">
                <a:latin typeface="Helvetica" charset="0"/>
              </a:rPr>
              <a:t> </a:t>
            </a:r>
            <a:r>
              <a:rPr lang="en-US" dirty="0" smtClean="0">
                <a:latin typeface="Helvetica" charset="0"/>
              </a:rPr>
              <a:t>         = </a:t>
            </a:r>
            <a:r>
              <a:rPr lang="en-US" dirty="0">
                <a:latin typeface="Helvetica" charset="0"/>
              </a:rPr>
              <a:t>1*2</a:t>
            </a:r>
            <a:r>
              <a:rPr lang="en-US" baseline="30000" dirty="0">
                <a:latin typeface="Helvetica" charset="0"/>
              </a:rPr>
              <a:t>2</a:t>
            </a:r>
            <a:r>
              <a:rPr lang="en-US" dirty="0">
                <a:latin typeface="Helvetica" charset="0"/>
              </a:rPr>
              <a:t> + 0*2</a:t>
            </a:r>
            <a:r>
              <a:rPr lang="en-US" baseline="30000" dirty="0">
                <a:latin typeface="Helvetica" charset="0"/>
              </a:rPr>
              <a:t>1</a:t>
            </a:r>
            <a:r>
              <a:rPr lang="en-US" dirty="0">
                <a:latin typeface="Helvetica" charset="0"/>
              </a:rPr>
              <a:t> + 1*2</a:t>
            </a:r>
            <a:r>
              <a:rPr lang="en-US" baseline="30000" dirty="0">
                <a:latin typeface="Helvetica" charset="0"/>
              </a:rPr>
              <a:t>0</a:t>
            </a:r>
            <a:r>
              <a:rPr lang="en-US" dirty="0">
                <a:latin typeface="Helvetica" charset="0"/>
              </a:rPr>
              <a:t> + 1*2</a:t>
            </a:r>
            <a:r>
              <a:rPr lang="en-US" baseline="30000" dirty="0">
                <a:latin typeface="Helvetica" charset="0"/>
              </a:rPr>
              <a:t>-1</a:t>
            </a:r>
            <a:r>
              <a:rPr lang="en-US" dirty="0">
                <a:latin typeface="Helvetica" charset="0"/>
              </a:rPr>
              <a:t> + 1*2</a:t>
            </a:r>
            <a:r>
              <a:rPr lang="en-US" baseline="30000" dirty="0">
                <a:latin typeface="Helvetica" charset="0"/>
              </a:rPr>
              <a:t>-</a:t>
            </a:r>
            <a:r>
              <a:rPr lang="en-US" baseline="30000" dirty="0" smtClean="0">
                <a:latin typeface="Helvetica" charset="0"/>
              </a:rPr>
              <a:t>2</a:t>
            </a:r>
          </a:p>
          <a:p>
            <a:pPr>
              <a:defRPr/>
            </a:pPr>
            <a:r>
              <a:rPr lang="en-US" dirty="0" smtClean="0">
                <a:latin typeface="Helvetica" charset="0"/>
              </a:rPr>
              <a:t>          = 101.11</a:t>
            </a:r>
            <a:r>
              <a:rPr lang="en-US" baseline="-25000" dirty="0" smtClean="0">
                <a:latin typeface="Helvetica" charset="0"/>
              </a:rPr>
              <a:t>2</a:t>
            </a:r>
          </a:p>
          <a:p>
            <a:pPr>
              <a:defRPr/>
            </a:pPr>
            <a:r>
              <a:rPr lang="en-US" dirty="0" smtClean="0">
                <a:latin typeface="Helvetica" charset="0"/>
              </a:rPr>
              <a:t>          = 1.0111*2</a:t>
            </a:r>
            <a:r>
              <a:rPr lang="en-US" baseline="30000" dirty="0" smtClean="0">
                <a:latin typeface="Helvetica" charset="0"/>
              </a:rPr>
              <a:t>2</a:t>
            </a:r>
            <a:r>
              <a:rPr lang="en-US" dirty="0" smtClean="0">
                <a:latin typeface="Helvetica" charset="0"/>
              </a:rPr>
              <a:t>          (</a:t>
            </a:r>
            <a:r>
              <a:rPr lang="en-US" dirty="0">
                <a:latin typeface="Helvetica" charset="0"/>
              </a:rPr>
              <a:t>~</a:t>
            </a:r>
            <a:r>
              <a:rPr lang="en-US" dirty="0" smtClean="0">
                <a:latin typeface="Helvetica" charset="0"/>
              </a:rPr>
              <a:t>floating point notation)</a:t>
            </a:r>
          </a:p>
          <a:p>
            <a:pPr lvl="1">
              <a:buClr>
                <a:srgbClr val="660033"/>
              </a:buClr>
              <a:defRPr/>
            </a:pPr>
            <a:endParaRPr lang="en-US" dirty="0" smtClean="0">
              <a:solidFill>
                <a:srgbClr val="000066"/>
              </a:solidFill>
              <a:latin typeface="Helvetica" charset="0"/>
              <a:ea typeface="ＭＳ Ｐゴシック" charset="0"/>
            </a:endParaRPr>
          </a:p>
          <a:p>
            <a:pPr lvl="1">
              <a:buClr>
                <a:srgbClr val="660033"/>
              </a:buClr>
              <a:defRPr/>
            </a:pPr>
            <a:r>
              <a:rPr lang="en-US" dirty="0" smtClean="0">
                <a:solidFill>
                  <a:srgbClr val="000066"/>
                </a:solidFill>
                <a:latin typeface="Helvetica" charset="0"/>
                <a:ea typeface="ＭＳ Ｐゴシック" charset="0"/>
              </a:rPr>
              <a:t>Can rewrite a “real number with a binary point” as 1.XXXXXXX * 2</a:t>
            </a:r>
            <a:r>
              <a:rPr lang="en-US" baseline="30000" dirty="0" smtClean="0">
                <a:solidFill>
                  <a:srgbClr val="000066"/>
                </a:solidFill>
                <a:latin typeface="Helvetica" charset="0"/>
                <a:ea typeface="ＭＳ Ｐゴシック" charset="0"/>
              </a:rPr>
              <a:t>E</a:t>
            </a:r>
            <a:r>
              <a:rPr lang="en-US" dirty="0" smtClean="0">
                <a:solidFill>
                  <a:srgbClr val="000066"/>
                </a:solidFill>
                <a:latin typeface="Helvetica" charset="0"/>
                <a:ea typeface="ＭＳ Ｐゴシック" charset="0"/>
              </a:rPr>
              <a:t>, where exponent E ranges from + to - values</a:t>
            </a:r>
            <a:endParaRPr lang="en-US" dirty="0">
              <a:solidFill>
                <a:srgbClr val="000066"/>
              </a:solidFill>
              <a:latin typeface="Helvetica" charset="0"/>
              <a:ea typeface="ＭＳ Ｐゴシック" charset="0"/>
            </a:endParaRPr>
          </a:p>
          <a:p>
            <a:pPr>
              <a:defRPr/>
            </a:pPr>
            <a:endParaRPr lang="en-US" sz="2800" dirty="0">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290513" y="990600"/>
            <a:ext cx="8307387" cy="2055813"/>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Numerical Form</a:t>
            </a:r>
          </a:p>
          <a:p>
            <a:pPr marL="560388" lvl="1" indent="-222250" defTabSz="895350" eaLnBrk="1" hangingPunct="1">
              <a:lnSpc>
                <a:spcPct val="90000"/>
              </a:lnSpc>
              <a:defRPr/>
            </a:pPr>
            <a:r>
              <a:rPr lang="en-US" sz="2400" b="0" dirty="0">
                <a:solidFill>
                  <a:schemeClr val="hlink"/>
                </a:solidFill>
                <a:latin typeface="Times" charset="0"/>
                <a:ea typeface="ＭＳ Ｐゴシック" charset="0"/>
              </a:rPr>
              <a:t>Real number = (–</a:t>
            </a:r>
            <a:r>
              <a:rPr lang="en-US" sz="2400" b="0" dirty="0">
                <a:solidFill>
                  <a:schemeClr val="hlink"/>
                </a:solidFill>
                <a:latin typeface="Helvetica" charset="0"/>
                <a:ea typeface="ＭＳ Ｐゴシック" charset="0"/>
              </a:rPr>
              <a:t>1</a:t>
            </a:r>
            <a:r>
              <a:rPr lang="en-US" sz="2400" b="0" i="1" baseline="30000" dirty="0">
                <a:solidFill>
                  <a:schemeClr val="hlink"/>
                </a:solidFill>
                <a:latin typeface="Helvetica" charset="0"/>
                <a:ea typeface="ＭＳ Ｐゴシック" charset="0"/>
              </a:rPr>
              <a:t>s</a:t>
            </a:r>
            <a:r>
              <a:rPr lang="en-US" sz="2400" b="0" dirty="0">
                <a:solidFill>
                  <a:schemeClr val="hlink"/>
                </a:solidFill>
                <a:latin typeface="Times" charset="0"/>
                <a:ea typeface="ＭＳ Ｐゴシック" charset="0"/>
                <a:cs typeface="Times" charset="0"/>
              </a:rPr>
              <a:t>)</a:t>
            </a:r>
            <a:r>
              <a:rPr lang="en-US" sz="2400" b="0" i="1" dirty="0">
                <a:solidFill>
                  <a:schemeClr val="hlink"/>
                </a:solidFill>
                <a:latin typeface="Helvetica" charset="0"/>
                <a:ea typeface="ＭＳ Ｐゴシック" charset="0"/>
              </a:rPr>
              <a:t>* M * </a:t>
            </a:r>
            <a:r>
              <a:rPr lang="en-US" sz="2400" b="0" dirty="0">
                <a:solidFill>
                  <a:schemeClr val="hlink"/>
                </a:solidFill>
                <a:latin typeface="Helvetica" charset="0"/>
                <a:ea typeface="ＭＳ Ｐゴシック" charset="0"/>
              </a:rPr>
              <a:t>2</a:t>
            </a:r>
            <a:r>
              <a:rPr lang="en-US" sz="2400" b="0" i="1" baseline="30000" dirty="0">
                <a:solidFill>
                  <a:schemeClr val="hlink"/>
                </a:solidFill>
                <a:latin typeface="Helvetica" charset="0"/>
                <a:ea typeface="ＭＳ Ｐゴシック" charset="0"/>
              </a:rPr>
              <a:t>E</a:t>
            </a:r>
            <a:endParaRPr lang="en-US" dirty="0">
              <a:latin typeface="Helvetica" charset="0"/>
              <a:ea typeface="ＭＳ Ｐゴシック" charset="0"/>
            </a:endParaRPr>
          </a:p>
          <a:p>
            <a:pPr marL="839788" lvl="2" indent="-165100" defTabSz="895350" eaLnBrk="1" hangingPunct="1">
              <a:lnSpc>
                <a:spcPct val="97000"/>
              </a:lnSpc>
              <a:defRPr/>
            </a:pPr>
            <a:r>
              <a:rPr lang="en-US" dirty="0">
                <a:solidFill>
                  <a:schemeClr val="tx1"/>
                </a:solidFill>
                <a:latin typeface="Helvetica" charset="0"/>
                <a:ea typeface="ＭＳ Ｐゴシック" charset="0"/>
              </a:rPr>
              <a:t>Sign bit </a:t>
            </a:r>
            <a:r>
              <a:rPr lang="en-US" i="1" dirty="0">
                <a:solidFill>
                  <a:schemeClr val="hlink"/>
                </a:solidFill>
                <a:latin typeface="Helvetica" charset="0"/>
                <a:ea typeface="ＭＳ Ｐゴシック" charset="0"/>
              </a:rPr>
              <a:t>s</a:t>
            </a:r>
            <a:r>
              <a:rPr lang="en-US" dirty="0">
                <a:solidFill>
                  <a:schemeClr val="tx1"/>
                </a:solidFill>
                <a:latin typeface="Helvetica" charset="0"/>
                <a:ea typeface="ＭＳ Ｐゴシック" charset="0"/>
              </a:rPr>
              <a:t> determines whether number is negative or positive</a:t>
            </a:r>
          </a:p>
          <a:p>
            <a:pPr marL="839788" lvl="2" indent="-165100" defTabSz="895350" eaLnBrk="1" hangingPunct="1">
              <a:lnSpc>
                <a:spcPct val="97000"/>
              </a:lnSpc>
              <a:defRPr/>
            </a:pPr>
            <a:r>
              <a:rPr lang="en-US" dirty="0" err="1">
                <a:solidFill>
                  <a:schemeClr val="tx1"/>
                </a:solidFill>
                <a:latin typeface="Helvetica" charset="0"/>
                <a:ea typeface="ＭＳ Ｐゴシック" charset="0"/>
              </a:rPr>
              <a:t>Significand</a:t>
            </a:r>
            <a:r>
              <a:rPr lang="en-US" dirty="0">
                <a:solidFill>
                  <a:schemeClr val="tx1"/>
                </a:solidFill>
                <a:latin typeface="Helvetica" charset="0"/>
                <a:ea typeface="ＭＳ Ｐゴシック" charset="0"/>
              </a:rPr>
              <a:t> </a:t>
            </a:r>
            <a:r>
              <a:rPr lang="en-US" i="1" dirty="0" smtClean="0">
                <a:solidFill>
                  <a:schemeClr val="hlink"/>
                </a:solidFill>
                <a:latin typeface="Helvetica" charset="0"/>
                <a:ea typeface="ＭＳ Ｐゴシック" charset="0"/>
              </a:rPr>
              <a:t>M=1.XXXXX  </a:t>
            </a:r>
            <a:r>
              <a:rPr lang="en-US" dirty="0">
                <a:solidFill>
                  <a:schemeClr val="tx1"/>
                </a:solidFill>
                <a:latin typeface="Helvetica" charset="0"/>
                <a:ea typeface="ＭＳ Ｐゴシック" charset="0"/>
              </a:rPr>
              <a:t>normally a fractional value in range [1.0,2.0).</a:t>
            </a:r>
          </a:p>
          <a:p>
            <a:pPr marL="839788" lvl="2" indent="-165100" defTabSz="895350" eaLnBrk="1" hangingPunct="1">
              <a:lnSpc>
                <a:spcPct val="97000"/>
              </a:lnSpc>
              <a:defRPr/>
            </a:pPr>
            <a:r>
              <a:rPr lang="en-US" dirty="0">
                <a:solidFill>
                  <a:schemeClr val="tx1"/>
                </a:solidFill>
                <a:latin typeface="Helvetica" charset="0"/>
                <a:ea typeface="ＭＳ Ｐゴシック" charset="0"/>
              </a:rPr>
              <a:t>Exponent </a:t>
            </a:r>
            <a:r>
              <a:rPr lang="en-US" i="1" dirty="0">
                <a:solidFill>
                  <a:schemeClr val="hlink"/>
                </a:solidFill>
                <a:latin typeface="Helvetica" charset="0"/>
                <a:ea typeface="ＭＳ Ｐゴシック" charset="0"/>
              </a:rPr>
              <a:t>E</a:t>
            </a:r>
            <a:r>
              <a:rPr lang="en-US" dirty="0">
                <a:solidFill>
                  <a:schemeClr val="tx1"/>
                </a:solidFill>
                <a:latin typeface="Helvetica" charset="0"/>
                <a:ea typeface="ＭＳ Ｐゴシック" charset="0"/>
              </a:rPr>
              <a:t> weights value by power of </a:t>
            </a:r>
            <a:r>
              <a:rPr lang="en-US" dirty="0" smtClean="0">
                <a:solidFill>
                  <a:schemeClr val="tx1"/>
                </a:solidFill>
                <a:latin typeface="Helvetica" charset="0"/>
                <a:ea typeface="ＭＳ Ｐゴシック" charset="0"/>
              </a:rPr>
              <a:t>two</a:t>
            </a: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sp>
        <p:nvSpPr>
          <p:cNvPr id="113667" name="Rectangle 3"/>
          <p:cNvSpPr>
            <a:spLocks noGrp="1" noChangeArrowheads="1"/>
          </p:cNvSpPr>
          <p:nvPr>
            <p:ph type="title"/>
          </p:nvPr>
        </p:nvSpPr>
        <p:spPr>
          <a:xfrm>
            <a:off x="304800" y="304800"/>
            <a:ext cx="8686800" cy="573088"/>
          </a:xfrm>
          <a:effectLst>
            <a:outerShdw blurRad="63500" dist="53882" dir="2700000" algn="ctr" rotWithShape="0">
              <a:srgbClr val="969696"/>
            </a:outerShdw>
          </a:effectLst>
        </p:spPr>
        <p:txBody>
          <a:bodyPr/>
          <a:lstStyle/>
          <a:p>
            <a:pPr eaLnBrk="1" hangingPunct="1">
              <a:defRPr/>
            </a:pPr>
            <a:r>
              <a:rPr lang="en-US" dirty="0" smtClean="0">
                <a:cs typeface="+mj-cs"/>
              </a:rPr>
              <a:t>Recap: Floating Point Representation</a:t>
            </a:r>
          </a:p>
        </p:txBody>
      </p:sp>
      <p:grpSp>
        <p:nvGrpSpPr>
          <p:cNvPr id="2" name="Group 1"/>
          <p:cNvGrpSpPr>
            <a:grpSpLocks/>
          </p:cNvGrpSpPr>
          <p:nvPr/>
        </p:nvGrpSpPr>
        <p:grpSpPr bwMode="auto">
          <a:xfrm>
            <a:off x="1295400" y="3454400"/>
            <a:ext cx="6985000" cy="355600"/>
            <a:chOff x="1295400" y="3454400"/>
            <a:chExt cx="6985000" cy="355600"/>
          </a:xfrm>
        </p:grpSpPr>
        <p:sp>
          <p:nvSpPr>
            <p:cNvPr id="59397" name="Rectangle 5"/>
            <p:cNvSpPr>
              <a:spLocks noChangeArrowheads="1"/>
            </p:cNvSpPr>
            <p:nvPr/>
          </p:nvSpPr>
          <p:spPr bwMode="auto">
            <a:xfrm>
              <a:off x="1295400" y="34544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9398" name="Rectangle 6"/>
            <p:cNvSpPr>
              <a:spLocks noChangeArrowheads="1"/>
            </p:cNvSpPr>
            <p:nvPr/>
          </p:nvSpPr>
          <p:spPr bwMode="auto">
            <a:xfrm>
              <a:off x="1676400" y="34544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9399" name="Rectangle 7"/>
            <p:cNvSpPr>
              <a:spLocks noChangeArrowheads="1"/>
            </p:cNvSpPr>
            <p:nvPr/>
          </p:nvSpPr>
          <p:spPr bwMode="auto">
            <a:xfrm>
              <a:off x="3810000" y="34544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8" name="Rectangle 2"/>
          <p:cNvSpPr txBox="1">
            <a:spLocks noChangeArrowheads="1"/>
          </p:cNvSpPr>
          <p:nvPr/>
        </p:nvSpPr>
        <p:spPr bwMode="auto">
          <a:xfrm>
            <a:off x="304800" y="2971800"/>
            <a:ext cx="8534400" cy="3852863"/>
          </a:xfrm>
          <a:prstGeom prst="rect">
            <a:avLst/>
          </a:prstGeom>
          <a:noFill/>
          <a:ln>
            <a:noFill/>
          </a:ln>
          <a:effectLst/>
          <a:ex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buClr>
                <a:srgbClr val="660033"/>
              </a:buClr>
              <a:defRPr/>
            </a:pPr>
            <a:r>
              <a:rPr lang="en-US" dirty="0" smtClean="0">
                <a:solidFill>
                  <a:srgbClr val="003300"/>
                </a:solidFill>
                <a:latin typeface="Helvetica" charset="0"/>
                <a:ea typeface="ＭＳ Ｐゴシック" charset="0"/>
              </a:rPr>
              <a:t>Encoding</a:t>
            </a:r>
          </a:p>
          <a:p>
            <a:pPr marL="223838" indent="-223838" defTabSz="895350" eaLnBrk="1" hangingPunct="1">
              <a:lnSpc>
                <a:spcPct val="85000"/>
              </a:lnSpc>
              <a:buClr>
                <a:srgbClr val="660033"/>
              </a:buClr>
              <a:defRPr/>
            </a:pPr>
            <a:endParaRPr lang="en-US" dirty="0" smtClean="0">
              <a:solidFill>
                <a:srgbClr val="003300"/>
              </a:solidFill>
              <a:latin typeface="Helvetica" charset="0"/>
              <a:ea typeface="ＭＳ Ｐゴシック" charset="0"/>
            </a:endParaRPr>
          </a:p>
          <a:p>
            <a:pPr marL="560388" lvl="1" indent="-222250" defTabSz="895350" eaLnBrk="1" hangingPunct="1">
              <a:buClr>
                <a:srgbClr val="660033"/>
              </a:buClr>
              <a:defRPr/>
            </a:pPr>
            <a:r>
              <a:rPr lang="en-US" dirty="0" err="1" smtClean="0">
                <a:solidFill>
                  <a:srgbClr val="000066"/>
                </a:solidFill>
                <a:latin typeface="Helvetica" charset="0"/>
                <a:ea typeface="ＭＳ Ｐゴシック" charset="0"/>
              </a:rPr>
              <a:t>MSBit</a:t>
            </a:r>
            <a:r>
              <a:rPr lang="en-US" dirty="0" smtClean="0">
                <a:solidFill>
                  <a:srgbClr val="000066"/>
                </a:solidFill>
                <a:latin typeface="Helvetica" charset="0"/>
                <a:ea typeface="ＭＳ Ｐゴシック" charset="0"/>
              </a:rPr>
              <a:t> is sign bit</a:t>
            </a:r>
          </a:p>
          <a:p>
            <a:pPr marL="560388" lvl="1" indent="-222250" defTabSz="895350" eaLnBrk="1" hangingPunct="1">
              <a:buClr>
                <a:srgbClr val="660033"/>
              </a:buClr>
              <a:defRPr/>
            </a:pPr>
            <a:r>
              <a:rPr lang="en-US" dirty="0" err="1" smtClean="0">
                <a:solidFill>
                  <a:srgbClr val="000066"/>
                </a:solidFill>
                <a:latin typeface="Courier New" charset="0"/>
                <a:ea typeface="ＭＳ Ｐゴシック" charset="0"/>
              </a:rPr>
              <a:t>exp</a:t>
            </a:r>
            <a:r>
              <a:rPr lang="en-US" dirty="0" smtClean="0">
                <a:solidFill>
                  <a:srgbClr val="000066"/>
                </a:solidFill>
                <a:latin typeface="Helvetica" charset="0"/>
                <a:ea typeface="ＭＳ Ｐゴシック" charset="0"/>
              </a:rPr>
              <a:t> field encodes </a:t>
            </a:r>
            <a:r>
              <a:rPr lang="en-US" i="1" dirty="0" smtClean="0">
                <a:solidFill>
                  <a:srgbClr val="660033"/>
                </a:solidFill>
                <a:latin typeface="Helvetica" charset="0"/>
                <a:ea typeface="ＭＳ Ｐゴシック" charset="0"/>
              </a:rPr>
              <a:t>E</a:t>
            </a:r>
          </a:p>
          <a:p>
            <a:pPr marL="560388" lvl="1" indent="-222250" defTabSz="895350" eaLnBrk="1" hangingPunct="1">
              <a:buClr>
                <a:srgbClr val="660033"/>
              </a:buClr>
              <a:defRPr/>
            </a:pPr>
            <a:r>
              <a:rPr lang="en-US" dirty="0" err="1" smtClean="0">
                <a:solidFill>
                  <a:srgbClr val="000066"/>
                </a:solidFill>
                <a:latin typeface="Courier New" charset="0"/>
                <a:ea typeface="ＭＳ Ｐゴシック" charset="0"/>
              </a:rPr>
              <a:t>frac</a:t>
            </a:r>
            <a:r>
              <a:rPr lang="en-US" dirty="0" smtClean="0">
                <a:solidFill>
                  <a:srgbClr val="000066"/>
                </a:solidFill>
                <a:latin typeface="Helvetica" charset="0"/>
                <a:ea typeface="ＭＳ Ｐゴシック" charset="0"/>
              </a:rPr>
              <a:t> field encodes </a:t>
            </a:r>
            <a:r>
              <a:rPr lang="en-US" i="1" dirty="0" smtClean="0">
                <a:solidFill>
                  <a:srgbClr val="660033"/>
                </a:solidFill>
                <a:latin typeface="Helvetica" charset="0"/>
                <a:ea typeface="ＭＳ Ｐゴシック" charset="0"/>
              </a:rPr>
              <a:t>M</a:t>
            </a:r>
          </a:p>
          <a:p>
            <a:pPr marL="223838" indent="-223838" defTabSz="895350" eaLnBrk="1" hangingPunct="1">
              <a:lnSpc>
                <a:spcPct val="85000"/>
              </a:lnSpc>
              <a:buClr>
                <a:srgbClr val="660033"/>
              </a:buClr>
              <a:defRPr/>
            </a:pPr>
            <a:r>
              <a:rPr lang="en-US" dirty="0" smtClean="0">
                <a:solidFill>
                  <a:srgbClr val="003300"/>
                </a:solidFill>
                <a:latin typeface="Helvetica" charset="0"/>
                <a:ea typeface="ＭＳ Ｐゴシック" charset="0"/>
              </a:rPr>
              <a:t>Example: 5 ¾    =      </a:t>
            </a:r>
            <a:r>
              <a:rPr lang="en-US" dirty="0" smtClean="0">
                <a:latin typeface="Helvetica" charset="0"/>
              </a:rPr>
              <a:t>1.0111</a:t>
            </a:r>
            <a:r>
              <a:rPr lang="en-US" dirty="0">
                <a:latin typeface="Helvetica" charset="0"/>
              </a:rPr>
              <a:t>*2</a:t>
            </a:r>
            <a:r>
              <a:rPr lang="en-US" baseline="30000" dirty="0">
                <a:latin typeface="Helvetica" charset="0"/>
              </a:rPr>
              <a:t>2</a:t>
            </a:r>
            <a:r>
              <a:rPr lang="en-US" dirty="0">
                <a:latin typeface="Helvetica" charset="0"/>
              </a:rPr>
              <a:t> </a:t>
            </a:r>
            <a:r>
              <a:rPr lang="en-US" dirty="0" smtClean="0">
                <a:latin typeface="Helvetica" charset="0"/>
              </a:rPr>
              <a:t>    =      1.0111  * 2</a:t>
            </a:r>
            <a:r>
              <a:rPr lang="en-US" baseline="30000" dirty="0" smtClean="0">
                <a:latin typeface="Helvetica" charset="0"/>
              </a:rPr>
              <a:t>10</a:t>
            </a:r>
            <a:endParaRPr lang="en-US" baseline="30000" dirty="0">
              <a:solidFill>
                <a:srgbClr val="000066"/>
              </a:solidFill>
              <a:latin typeface="Helvetica" charset="0"/>
              <a:ea typeface="ＭＳ Ｐゴシック" charset="0"/>
            </a:endParaRPr>
          </a:p>
        </p:txBody>
      </p:sp>
      <p:grpSp>
        <p:nvGrpSpPr>
          <p:cNvPr id="7" name="Group 6"/>
          <p:cNvGrpSpPr/>
          <p:nvPr/>
        </p:nvGrpSpPr>
        <p:grpSpPr>
          <a:xfrm>
            <a:off x="7162800" y="4876800"/>
            <a:ext cx="1991652" cy="844847"/>
            <a:chOff x="7162800" y="4876800"/>
            <a:chExt cx="1991652" cy="844847"/>
          </a:xfrm>
        </p:grpSpPr>
        <p:sp>
          <p:nvSpPr>
            <p:cNvPr id="3" name="Oval 2"/>
            <p:cNvSpPr/>
            <p:nvPr/>
          </p:nvSpPr>
          <p:spPr bwMode="auto">
            <a:xfrm>
              <a:off x="7162800" y="5029200"/>
              <a:ext cx="457200" cy="457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cxnSp>
          <p:nvCxnSpPr>
            <p:cNvPr id="5" name="Straight Connector 4"/>
            <p:cNvCxnSpPr/>
            <p:nvPr/>
          </p:nvCxnSpPr>
          <p:spPr bwMode="auto">
            <a:xfrm>
              <a:off x="7696200" y="5181600"/>
              <a:ext cx="304800" cy="0"/>
            </a:xfrm>
            <a:prstGeom prst="lin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
          <p:nvSpPr>
            <p:cNvPr id="6" name="TextBox 5"/>
            <p:cNvSpPr txBox="1"/>
            <p:nvPr/>
          </p:nvSpPr>
          <p:spPr>
            <a:xfrm>
              <a:off x="7931040" y="4876800"/>
              <a:ext cx="1223412" cy="844847"/>
            </a:xfrm>
            <a:prstGeom prst="rect">
              <a:avLst/>
            </a:prstGeom>
            <a:noFill/>
          </p:spPr>
          <p:txBody>
            <a:bodyPr wrap="none" rtlCol="0">
              <a:spAutoFit/>
            </a:bodyPr>
            <a:lstStyle/>
            <a:p>
              <a:r>
                <a:rPr lang="en-US" dirty="0"/>
                <a:t>e</a:t>
              </a:r>
              <a:r>
                <a:rPr lang="en-US" dirty="0" smtClean="0"/>
                <a:t>xponent</a:t>
              </a:r>
            </a:p>
            <a:p>
              <a:r>
                <a:rPr lang="en-US" dirty="0" smtClean="0"/>
                <a:t>2 = 10</a:t>
              </a:r>
              <a:r>
                <a:rPr lang="en-US" baseline="-25000" dirty="0" smtClean="0"/>
                <a:t>2</a:t>
              </a:r>
            </a:p>
            <a:p>
              <a:r>
                <a:rPr lang="en-US" dirty="0" smtClean="0"/>
                <a:t>in binary</a:t>
              </a:r>
              <a:endParaRPr lang="en-US" dirty="0"/>
            </a:p>
          </p:txBody>
        </p:sp>
      </p:grpSp>
      <p:grpSp>
        <p:nvGrpSpPr>
          <p:cNvPr id="12" name="Group 11"/>
          <p:cNvGrpSpPr/>
          <p:nvPr/>
        </p:nvGrpSpPr>
        <p:grpSpPr>
          <a:xfrm>
            <a:off x="5943600" y="4495800"/>
            <a:ext cx="1812493" cy="609599"/>
            <a:chOff x="5943600" y="4495800"/>
            <a:chExt cx="1812493" cy="609599"/>
          </a:xfrm>
        </p:grpSpPr>
        <p:sp>
          <p:nvSpPr>
            <p:cNvPr id="9" name="Left Brace 8"/>
            <p:cNvSpPr/>
            <p:nvPr/>
          </p:nvSpPr>
          <p:spPr bwMode="auto">
            <a:xfrm rot="16200000" flipH="1">
              <a:off x="6210300" y="4533900"/>
              <a:ext cx="304799" cy="8382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0" name="TextBox 9"/>
            <p:cNvSpPr txBox="1"/>
            <p:nvPr/>
          </p:nvSpPr>
          <p:spPr>
            <a:xfrm>
              <a:off x="6019800" y="4495800"/>
              <a:ext cx="738754" cy="346249"/>
            </a:xfrm>
            <a:prstGeom prst="rect">
              <a:avLst/>
            </a:prstGeom>
            <a:noFill/>
          </p:spPr>
          <p:txBody>
            <a:bodyPr wrap="none" rtlCol="0">
              <a:spAutoFit/>
            </a:bodyPr>
            <a:lstStyle/>
            <a:p>
              <a:r>
                <a:rPr lang="en-US" dirty="0" err="1" smtClean="0">
                  <a:latin typeface="Courier"/>
                  <a:cs typeface="Courier"/>
                </a:rPr>
                <a:t>frac</a:t>
              </a:r>
              <a:endParaRPr lang="en-US" dirty="0">
                <a:latin typeface="Courier"/>
                <a:cs typeface="Courier"/>
              </a:endParaRPr>
            </a:p>
          </p:txBody>
        </p:sp>
        <p:sp>
          <p:nvSpPr>
            <p:cNvPr id="17" name="Left Brace 16"/>
            <p:cNvSpPr/>
            <p:nvPr/>
          </p:nvSpPr>
          <p:spPr bwMode="auto">
            <a:xfrm rot="16200000" flipH="1">
              <a:off x="7315200" y="4724401"/>
              <a:ext cx="228600" cy="3810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8" name="TextBox 17"/>
            <p:cNvSpPr txBox="1"/>
            <p:nvPr/>
          </p:nvSpPr>
          <p:spPr>
            <a:xfrm>
              <a:off x="7155861" y="4495800"/>
              <a:ext cx="600232" cy="346249"/>
            </a:xfrm>
            <a:prstGeom prst="rect">
              <a:avLst/>
            </a:prstGeom>
            <a:noFill/>
          </p:spPr>
          <p:txBody>
            <a:bodyPr wrap="none" rtlCol="0">
              <a:spAutoFit/>
            </a:bodyPr>
            <a:lstStyle/>
            <a:p>
              <a:r>
                <a:rPr lang="en-US" dirty="0" err="1" smtClean="0">
                  <a:latin typeface="Courier"/>
                  <a:cs typeface="Courier"/>
                </a:rPr>
                <a:t>exp</a:t>
              </a:r>
              <a:endParaRPr lang="en-US" dirty="0">
                <a:latin typeface="Courier"/>
                <a:cs typeface="Courier"/>
              </a:endParaRPr>
            </a:p>
          </p:txBody>
        </p:sp>
      </p:grpSp>
      <p:grpSp>
        <p:nvGrpSpPr>
          <p:cNvPr id="19" name="Group 18"/>
          <p:cNvGrpSpPr/>
          <p:nvPr/>
        </p:nvGrpSpPr>
        <p:grpSpPr>
          <a:xfrm>
            <a:off x="3124200" y="3886200"/>
            <a:ext cx="4191000" cy="685800"/>
            <a:chOff x="3124202" y="3886203"/>
            <a:chExt cx="4119796" cy="761998"/>
          </a:xfrm>
        </p:grpSpPr>
        <p:cxnSp>
          <p:nvCxnSpPr>
            <p:cNvPr id="14" name="Straight Arrow Connector 13"/>
            <p:cNvCxnSpPr/>
            <p:nvPr/>
          </p:nvCxnSpPr>
          <p:spPr bwMode="auto">
            <a:xfrm flipH="1" flipV="1">
              <a:off x="6090635" y="3962400"/>
              <a:ext cx="161560" cy="685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22" name="Straight Arrow Connector 21"/>
            <p:cNvCxnSpPr/>
            <p:nvPr/>
          </p:nvCxnSpPr>
          <p:spPr bwMode="auto">
            <a:xfrm flipH="1" flipV="1">
              <a:off x="3124202" y="3886203"/>
              <a:ext cx="4119796" cy="761998"/>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
        <p:nvSpPr>
          <p:cNvPr id="31" name="Rectangle 2"/>
          <p:cNvSpPr txBox="1">
            <a:spLocks noChangeArrowheads="1"/>
          </p:cNvSpPr>
          <p:nvPr/>
        </p:nvSpPr>
        <p:spPr bwMode="auto">
          <a:xfrm>
            <a:off x="381000" y="5715001"/>
            <a:ext cx="8307387" cy="838200"/>
          </a:xfrm>
          <a:prstGeom prst="rect">
            <a:avLst/>
          </a:prstGeom>
          <a:noFill/>
          <a:ln>
            <a:noFill/>
          </a:ln>
          <a:effectLst/>
          <a:extLst/>
        </p:spPr>
        <p:txBody>
          <a:bodyPr vert="horz" wrap="square" lIns="90487" tIns="44450" rIns="90487" bIns="44450"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defRPr/>
            </a:pPr>
            <a:r>
              <a:rPr lang="en-US" dirty="0" smtClean="0">
                <a:latin typeface="Helvetica" charset="0"/>
                <a:ea typeface="ＭＳ Ｐゴシック" charset="0"/>
              </a:rPr>
              <a:t>Example: 0.375 = ¼ + 1/8  = 2</a:t>
            </a:r>
            <a:r>
              <a:rPr lang="en-US" baseline="30000" dirty="0" smtClean="0">
                <a:latin typeface="Helvetica"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-3</a:t>
            </a:r>
            <a:r>
              <a:rPr lang="en-US" dirty="0" smtClean="0">
                <a:latin typeface="Helvetica" charset="0"/>
                <a:ea typeface="ＭＳ Ｐゴシック" charset="0"/>
              </a:rPr>
              <a:t> = .01 + .001 = .011</a:t>
            </a:r>
          </a:p>
          <a:p>
            <a:pPr marL="223838" indent="-223838" defTabSz="895350" eaLnBrk="1" hangingPunct="1">
              <a:lnSpc>
                <a:spcPct val="85000"/>
              </a:lnSpc>
              <a:defRPr/>
            </a:pPr>
            <a:r>
              <a:rPr lang="en-US" dirty="0">
                <a:latin typeface="Helvetica" charset="0"/>
                <a:ea typeface="ＭＳ Ｐゴシック" charset="0"/>
              </a:rPr>
              <a:t>		</a:t>
            </a:r>
            <a:r>
              <a:rPr lang="en-US" dirty="0" smtClean="0">
                <a:latin typeface="Helvetica" charset="0"/>
                <a:ea typeface="ＭＳ Ｐゴシック" charset="0"/>
              </a:rPr>
              <a:t>=  1.1 * 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smtClean="0">
                <a:solidFill>
                  <a:schemeClr val="tx1"/>
                </a:solidFill>
                <a:latin typeface="Helvetica" charset="0"/>
                <a:ea typeface="ＭＳ Ｐゴシック" charset="0"/>
              </a:rPr>
              <a:t>Exponent </a:t>
            </a:r>
            <a:r>
              <a:rPr lang="en-US" i="1" dirty="0" smtClean="0">
                <a:solidFill>
                  <a:schemeClr val="hlink"/>
                </a:solidFill>
                <a:latin typeface="Helvetica" charset="0"/>
                <a:ea typeface="ＭＳ Ｐゴシック" charset="0"/>
              </a:rPr>
              <a:t>E=-2</a:t>
            </a:r>
            <a:r>
              <a:rPr lang="en-US" dirty="0" smtClean="0">
                <a:solidFill>
                  <a:schemeClr val="tx1"/>
                </a:solidFill>
                <a:latin typeface="Helvetica" charset="0"/>
                <a:ea typeface="ＭＳ Ｐゴシック" charset="0"/>
              </a:rPr>
              <a:t> is negative)</a:t>
            </a: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animEffect transition="in" filter="dissolve">
                                      <p:cBhvr>
                                        <p:cTn id="7" dur="500"/>
                                        <p:tgtEl>
                                          <p:spTgt spid="11366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3666">
                                            <p:txEl>
                                              <p:pRg st="1" end="1"/>
                                            </p:txEl>
                                          </p:spTgt>
                                        </p:tgtEl>
                                        <p:attrNameLst>
                                          <p:attrName>style.visibility</p:attrName>
                                        </p:attrNameLst>
                                      </p:cBhvr>
                                      <p:to>
                                        <p:strVal val="visible"/>
                                      </p:to>
                                    </p:set>
                                    <p:animEffect transition="in" filter="dissolve">
                                      <p:cBhvr>
                                        <p:cTn id="10" dur="500"/>
                                        <p:tgtEl>
                                          <p:spTgt spid="11366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3666">
                                            <p:txEl>
                                              <p:pRg st="2" end="2"/>
                                            </p:txEl>
                                          </p:spTgt>
                                        </p:tgtEl>
                                        <p:attrNameLst>
                                          <p:attrName>style.visibility</p:attrName>
                                        </p:attrNameLst>
                                      </p:cBhvr>
                                      <p:to>
                                        <p:strVal val="visible"/>
                                      </p:to>
                                    </p:set>
                                    <p:animEffect transition="in" filter="dissolve">
                                      <p:cBhvr>
                                        <p:cTn id="13" dur="500"/>
                                        <p:tgtEl>
                                          <p:spTgt spid="11366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666">
                                            <p:txEl>
                                              <p:pRg st="3" end="3"/>
                                            </p:txEl>
                                          </p:spTgt>
                                        </p:tgtEl>
                                        <p:attrNameLst>
                                          <p:attrName>style.visibility</p:attrName>
                                        </p:attrNameLst>
                                      </p:cBhvr>
                                      <p:to>
                                        <p:strVal val="visible"/>
                                      </p:to>
                                    </p:set>
                                    <p:animEffect transition="in" filter="dissolve">
                                      <p:cBhvr>
                                        <p:cTn id="16" dur="500"/>
                                        <p:tgtEl>
                                          <p:spTgt spid="113666">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3666">
                                            <p:txEl>
                                              <p:pRg st="4" end="4"/>
                                            </p:txEl>
                                          </p:spTgt>
                                        </p:tgtEl>
                                        <p:attrNameLst>
                                          <p:attrName>style.visibility</p:attrName>
                                        </p:attrNameLst>
                                      </p:cBhvr>
                                      <p:to>
                                        <p:strVal val="visible"/>
                                      </p:to>
                                    </p:set>
                                    <p:animEffect transition="in" filter="dissolve">
                                      <p:cBhvr>
                                        <p:cTn id="19" dur="500"/>
                                        <p:tgtEl>
                                          <p:spTgt spid="11366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dissolve">
                                      <p:cBhvr>
                                        <p:cTn id="29" dur="500"/>
                                        <p:tgtEl>
                                          <p:spTgt spid="8">
                                            <p:txEl>
                                              <p:pRg st="0" end="0"/>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dissolve">
                                      <p:cBhvr>
                                        <p:cTn id="32" dur="500"/>
                                        <p:tgtEl>
                                          <p:spTgt spid="8">
                                            <p:txEl>
                                              <p:pRg st="2" end="2"/>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dissolve">
                                      <p:cBhvr>
                                        <p:cTn id="35" dur="500"/>
                                        <p:tgtEl>
                                          <p:spTgt spid="8">
                                            <p:txEl>
                                              <p:pRg st="3" end="3"/>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dissolve">
                                      <p:cBhvr>
                                        <p:cTn id="38" dur="500"/>
                                        <p:tgtEl>
                                          <p:spTgt spid="8">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Effect transition="in" filter="dissolve">
                                      <p:cBhvr>
                                        <p:cTn id="43" dur="500"/>
                                        <p:tgtEl>
                                          <p:spTgt spid="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ssolv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dissolv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dissolv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dissolve">
                                      <p:cBhvr>
                                        <p:cTn id="68"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P spid="8" grpId="0" build="p"/>
      <p:bldP spid="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1676400"/>
            <a:ext cx="8307387" cy="1295400"/>
          </a:xfrm>
        </p:spPr>
        <p:txBody>
          <a:bodyPr lIns="90487" tIns="44450" rIns="90487" bIns="44450"/>
          <a:lstStyle/>
          <a:p>
            <a:pPr marL="223838" indent="-223838" defTabSz="895350" eaLnBrk="1" hangingPunct="1">
              <a:lnSpc>
                <a:spcPct val="85000"/>
              </a:lnSpc>
              <a:buFont typeface="Arial" charset="0"/>
              <a:buChar char="•"/>
              <a:defRPr/>
            </a:pPr>
            <a:r>
              <a:rPr lang="en-US" sz="2000">
                <a:latin typeface="Helvetica" charset="0"/>
                <a:ea typeface="ＭＳ Ｐゴシック" charset="0"/>
              </a:rPr>
              <a:t>Encoding</a:t>
            </a:r>
          </a:p>
          <a:p>
            <a:pPr marL="560388" lvl="1" indent="-222250" defTabSz="895350" eaLnBrk="1" hangingPunct="1">
              <a:lnSpc>
                <a:spcPct val="90000"/>
              </a:lnSpc>
              <a:defRPr/>
            </a:pPr>
            <a:r>
              <a:rPr lang="en-US" sz="1800">
                <a:latin typeface="Helvetica" charset="0"/>
                <a:ea typeface="ＭＳ Ｐゴシック" charset="0"/>
              </a:rPr>
              <a:t>MSB is sign bit, </a:t>
            </a:r>
            <a:r>
              <a:rPr lang="en-US" sz="1800">
                <a:latin typeface="Courier New" charset="0"/>
                <a:ea typeface="ＭＳ Ｐゴシック" charset="0"/>
              </a:rPr>
              <a:t>exp</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E, </a:t>
            </a:r>
            <a:r>
              <a:rPr lang="en-US" sz="1800">
                <a:latin typeface="Courier New" charset="0"/>
                <a:ea typeface="ＭＳ Ｐゴシック" charset="0"/>
              </a:rPr>
              <a:t>frac</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M</a:t>
            </a:r>
            <a:endParaRPr lang="en-US">
              <a:latin typeface="Helvetica" charset="0"/>
              <a:ea typeface="ＭＳ Ｐゴシック" charset="0"/>
              <a:cs typeface="ＭＳ Ｐゴシック" charset="0"/>
            </a:endParaRP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endParaRPr lang="en-US">
              <a:latin typeface="Helvetica"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smtClean="0">
                <a:cs typeface="+mj-cs"/>
              </a:rPr>
              <a:t>Single Precision Intuition</a:t>
            </a:r>
          </a:p>
        </p:txBody>
      </p:sp>
      <p:grpSp>
        <p:nvGrpSpPr>
          <p:cNvPr id="61443" name="Group 7"/>
          <p:cNvGrpSpPr>
            <a:grpSpLocks/>
          </p:cNvGrpSpPr>
          <p:nvPr/>
        </p:nvGrpSpPr>
        <p:grpSpPr bwMode="auto">
          <a:xfrm>
            <a:off x="1854200" y="1066800"/>
            <a:ext cx="6985000" cy="355600"/>
            <a:chOff x="816" y="2128"/>
            <a:chExt cx="4400" cy="224"/>
          </a:xfrm>
        </p:grpSpPr>
        <p:sp>
          <p:nvSpPr>
            <p:cNvPr id="614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14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14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1444"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819400"/>
            <a:ext cx="8307388" cy="35496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smtClean="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Thus fractional values will be represented too, not just positive powers of 2</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A simple two</a:t>
            </a:r>
            <a:r>
              <a:rPr lang="ja-JP" altLang="en-US" sz="2000" dirty="0" smtClean="0">
                <a:solidFill>
                  <a:srgbClr val="003300"/>
                </a:solidFill>
                <a:effectLst>
                  <a:outerShdw blurRad="38100" dist="38100" dir="2700000" algn="tl">
                    <a:srgbClr val="DDDDDD"/>
                  </a:outerShdw>
                </a:effectLst>
              </a:rPr>
              <a:t>’</a:t>
            </a:r>
            <a:r>
              <a:rPr lang="en-US" sz="2000" dirty="0" smtClean="0">
                <a:solidFill>
                  <a:srgbClr val="003300"/>
                </a:solidFill>
                <a:effectLst>
                  <a:outerShdw blurRad="38100" dist="38100" dir="2700000" algn="tl">
                    <a:srgbClr val="DDDDDD"/>
                  </a:outerShdw>
                </a:effectLst>
              </a:rPr>
              <a:t>s complement interpretation of </a:t>
            </a:r>
            <a:r>
              <a:rPr lang="en-US" sz="2000" b="0" dirty="0" err="1" smtClean="0">
                <a:solidFill>
                  <a:srgbClr val="003300"/>
                </a:solidFill>
                <a:effectLst>
                  <a:outerShdw blurRad="38100" dist="38100" dir="2700000" algn="tl">
                    <a:srgbClr val="DDDDDD"/>
                  </a:outerShdw>
                </a:effectLst>
                <a:latin typeface="Courier" charset="0"/>
                <a:cs typeface="Courier" charset="0"/>
              </a:rPr>
              <a:t>exp</a:t>
            </a:r>
            <a:r>
              <a:rPr lang="en-US" sz="2000" b="0" dirty="0" smtClean="0">
                <a:solidFill>
                  <a:srgbClr val="003300"/>
                </a:solidFill>
                <a:effectLst>
                  <a:outerShdw blurRad="38100" dist="38100" dir="2700000" algn="tl">
                    <a:srgbClr val="DDDDDD"/>
                  </a:outerShdw>
                </a:effectLst>
                <a:latin typeface="Courier" charset="0"/>
                <a:cs typeface="Courier" charset="0"/>
              </a:rPr>
              <a:t> </a:t>
            </a:r>
            <a:r>
              <a:rPr lang="en-US" sz="2000" dirty="0" smtClean="0">
                <a:solidFill>
                  <a:srgbClr val="003300"/>
                </a:solidFill>
                <a:effectLst>
                  <a:outerShdw blurRad="38100" dist="38100" dir="2700000" algn="tl">
                    <a:srgbClr val="DDDDDD"/>
                  </a:outerShdw>
                </a:effectLst>
              </a:rPr>
              <a:t>gives a range of -128 to +127</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need to represent special floating point values like +/- ∞</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Could use lowest negative value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10000000</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but this is hard to detect</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Instead, choose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dirty="0" smtClean="0">
                <a:solidFill>
                  <a:srgbClr val="00004D"/>
                </a:solidFill>
                <a:effectLst>
                  <a:outerShdw blurRad="38100" dist="38100" dir="2700000" algn="tl">
                    <a:srgbClr val="DDDDDD"/>
                  </a:outerShdw>
                </a:effectLst>
              </a:rPr>
              <a:t>=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11111111</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to signify special values</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this is -1 in two</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complement, in the middle of FP range</a:t>
            </a:r>
          </a:p>
          <a:p>
            <a:pPr algn="l" eaLnBrk="1" hangingPunct="1">
              <a:spcBef>
                <a:spcPct val="50000"/>
              </a:spcBef>
              <a:buClr>
                <a:srgbClr val="660033"/>
              </a:buClr>
              <a:buFont typeface="Wingdings" charset="0"/>
              <a:buNone/>
              <a:defRPr/>
            </a:pPr>
            <a:endParaRPr lang="en-US" sz="2400" dirty="0" smtClean="0">
              <a:solidFill>
                <a:srgbClr val="003300"/>
              </a:solidFill>
              <a:effectLst>
                <a:outerShdw blurRad="38100" dist="38100" dir="2700000" algn="tl">
                  <a:srgbClr val="DDDDDD"/>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smtClean="0">
                <a:cs typeface="+mj-cs"/>
              </a:rPr>
              <a:t>Single Precision Intuition</a:t>
            </a:r>
          </a:p>
        </p:txBody>
      </p:sp>
      <p:grpSp>
        <p:nvGrpSpPr>
          <p:cNvPr id="63490" name="Group 7"/>
          <p:cNvGrpSpPr>
            <a:grpSpLocks/>
          </p:cNvGrpSpPr>
          <p:nvPr/>
        </p:nvGrpSpPr>
        <p:grpSpPr bwMode="auto">
          <a:xfrm>
            <a:off x="1854200" y="1066800"/>
            <a:ext cx="6985000" cy="355600"/>
            <a:chOff x="816" y="2128"/>
            <a:chExt cx="4400" cy="224"/>
          </a:xfrm>
        </p:grpSpPr>
        <p:sp>
          <p:nvSpPr>
            <p:cNvPr id="63493"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3494"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3495"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3491"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209800"/>
            <a:ext cx="8458200" cy="41592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marL="1116013" indent="-222250" defTabSz="895350">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smtClean="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Choose unsigned representation for </a:t>
            </a:r>
            <a:r>
              <a:rPr lang="en-US" sz="2000" b="0" dirty="0" err="1" smtClean="0">
                <a:solidFill>
                  <a:srgbClr val="003300"/>
                </a:solidFill>
                <a:effectLst>
                  <a:outerShdw blurRad="38100" dist="38100" dir="2700000" algn="tl">
                    <a:srgbClr val="DDDDDD"/>
                  </a:outerShdw>
                </a:effectLst>
                <a:latin typeface="Courier" charset="0"/>
                <a:cs typeface="Courier" charset="0"/>
              </a:rPr>
              <a:t>exp</a:t>
            </a:r>
            <a:endParaRPr lang="en-US" sz="2000" dirty="0" smtClean="0">
              <a:solidFill>
                <a:srgbClr val="003300"/>
              </a:solidFill>
              <a:effectLst>
                <a:outerShdw blurRad="38100" dist="38100" dir="2700000" algn="tl">
                  <a:srgbClr val="DDDDDD"/>
                </a:outerShdw>
              </a:effectLst>
            </a:endParaRP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Unsigned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b="0" dirty="0">
                <a:solidFill>
                  <a:srgbClr val="00004D"/>
                </a:solidFill>
                <a:effectLst>
                  <a:outerShdw blurRad="38100" dist="38100" dir="2700000" algn="tl">
                    <a:srgbClr val="DDDDDD"/>
                  </a:outerShdw>
                </a:effectLst>
                <a:latin typeface="Courier" charset="0"/>
                <a:cs typeface="Courier" charset="0"/>
              </a:rPr>
              <a:t> </a:t>
            </a:r>
            <a:r>
              <a:rPr lang="en-US" sz="2000" dirty="0" smtClean="0">
                <a:solidFill>
                  <a:srgbClr val="00004D"/>
                </a:solidFill>
                <a:effectLst>
                  <a:outerShdw blurRad="38100" dist="38100" dir="2700000" algn="tl">
                    <a:srgbClr val="DDDDDD"/>
                  </a:outerShdw>
                </a:effectLst>
              </a:rPr>
              <a:t>ranges </a:t>
            </a:r>
            <a:r>
              <a:rPr lang="en-US" sz="2000" dirty="0">
                <a:solidFill>
                  <a:srgbClr val="00004D"/>
                </a:solidFill>
                <a:effectLst>
                  <a:outerShdw blurRad="38100" dist="38100" dir="2700000" algn="tl">
                    <a:srgbClr val="DDDDDD"/>
                  </a:outerShdw>
                </a:effectLst>
              </a:rPr>
              <a:t>from 0 to +</a:t>
            </a:r>
            <a:r>
              <a:rPr lang="en-US" sz="2000" dirty="0" smtClean="0">
                <a:solidFill>
                  <a:srgbClr val="00004D"/>
                </a:solidFill>
                <a:effectLst>
                  <a:outerShdw blurRad="38100" dist="38100" dir="2700000" algn="tl">
                    <a:srgbClr val="DDDDDD"/>
                  </a:outerShdw>
                </a:effectLst>
              </a:rPr>
              <a:t>255</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Reserve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dirty="0" smtClean="0">
                <a:solidFill>
                  <a:srgbClr val="00004D"/>
                </a:solidFill>
                <a:effectLst>
                  <a:outerShdw blurRad="38100" dist="38100" dir="2700000" algn="tl">
                    <a:srgbClr val="DDDDDD"/>
                  </a:outerShdw>
                </a:effectLst>
              </a:rPr>
              <a:t>=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11111111</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for special values </a:t>
            </a:r>
            <a:r>
              <a:rPr lang="en-US" sz="2000" dirty="0">
                <a:solidFill>
                  <a:srgbClr val="00004D"/>
                </a:solidFill>
                <a:effectLst>
                  <a:outerShdw blurRad="38100" dist="38100" dir="2700000" algn="tl">
                    <a:srgbClr val="DDDDDD"/>
                  </a:outerShdw>
                </a:effectLst>
              </a:rPr>
              <a:t>like +/- </a:t>
            </a:r>
            <a:r>
              <a:rPr lang="en-US" sz="2000" dirty="0" smtClean="0">
                <a:solidFill>
                  <a:srgbClr val="00004D"/>
                </a:solidFill>
                <a:effectLst>
                  <a:outerShdw blurRad="38100" dist="38100" dir="2700000" algn="tl">
                    <a:srgbClr val="DDDDDD"/>
                  </a:outerShdw>
                </a:effectLst>
              </a:rPr>
              <a:t>∞, easy to detect, and is at upper edge of exponential range, not in the middle </a:t>
            </a:r>
          </a:p>
          <a:p>
            <a:pPr lvl="2" algn="l" eaLnBrk="1" hangingPunct="1">
              <a:spcBef>
                <a:spcPct val="50000"/>
              </a:spcBef>
              <a:buClr>
                <a:srgbClr val="660033"/>
              </a:buClr>
              <a:buFont typeface="Arial" charset="0"/>
              <a:buChar char="•"/>
              <a:defRPr/>
            </a:pPr>
            <a:r>
              <a:rPr lang="en-US" sz="2000" b="0" dirty="0" err="1" smtClean="0">
                <a:solidFill>
                  <a:srgbClr val="00004D"/>
                </a:solidFill>
                <a:effectLst>
                  <a:outerShdw blurRad="38100" dist="38100" dir="2700000" algn="tl">
                    <a:srgbClr val="DDDDDD"/>
                  </a:outerShdw>
                </a:effectLst>
                <a:latin typeface="Courier"/>
                <a:cs typeface="Courier"/>
              </a:rPr>
              <a:t>exp</a:t>
            </a:r>
            <a:r>
              <a:rPr lang="en-US" sz="2000" dirty="0" smtClean="0">
                <a:solidFill>
                  <a:srgbClr val="00004D"/>
                </a:solidFill>
                <a:effectLst>
                  <a:outerShdw blurRad="38100" dist="38100" dir="2700000" algn="tl">
                    <a:srgbClr val="DDDDDD"/>
                  </a:outerShdw>
                </a:effectLst>
              </a:rPr>
              <a:t> now ranges from 0 to +254</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To make E range from positive to negative, subtract a Bias = half the range = 2</a:t>
            </a:r>
            <a:r>
              <a:rPr lang="en-US" sz="2000" baseline="30000" dirty="0" smtClean="0">
                <a:solidFill>
                  <a:srgbClr val="00004D"/>
                </a:solidFill>
                <a:effectLst>
                  <a:outerShdw blurRad="38100" dist="38100" dir="2700000" algn="tl">
                    <a:srgbClr val="DDDDDD"/>
                  </a:outerShdw>
                </a:effectLst>
              </a:rPr>
              <a:t>k-1 </a:t>
            </a:r>
            <a:r>
              <a:rPr lang="en-US" sz="2000" dirty="0" smtClean="0">
                <a:solidFill>
                  <a:srgbClr val="00004D"/>
                </a:solidFill>
                <a:effectLst>
                  <a:outerShdw blurRad="38100" dist="38100" dir="2700000" algn="tl">
                    <a:srgbClr val="DDDDDD"/>
                  </a:outerShdw>
                </a:effectLst>
              </a:rPr>
              <a:t>– 1 = 127</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E =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b="0" dirty="0" smtClean="0">
                <a:solidFill>
                  <a:srgbClr val="00004D"/>
                </a:solidFill>
                <a:effectLst>
                  <a:outerShdw blurRad="38100" dist="38100" dir="2700000" algn="tl">
                    <a:srgbClr val="DDDDDD"/>
                  </a:outerShdw>
                </a:effectLst>
                <a:latin typeface="Courier" charset="0"/>
                <a:cs typeface="Courier" charset="0"/>
              </a:rPr>
              <a:t> </a:t>
            </a:r>
            <a:r>
              <a:rPr lang="en-US" sz="2000" dirty="0" smtClean="0">
                <a:solidFill>
                  <a:srgbClr val="00004D"/>
                </a:solidFill>
                <a:effectLst>
                  <a:outerShdw blurRad="38100" dist="38100" dir="2700000" algn="tl">
                    <a:srgbClr val="DDDDDD"/>
                  </a:outerShdw>
                </a:effectLst>
              </a:rPr>
              <a:t>– Bias, so E ranges from -127 to +127</a:t>
            </a:r>
          </a:p>
          <a:p>
            <a:pPr lvl="2"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E</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range is actually -126 to +127, because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dirty="0">
                <a:solidFill>
                  <a:srgbClr val="00004D"/>
                </a:solidFill>
                <a:effectLst>
                  <a:outerShdw blurRad="38100" dist="38100" dir="2700000" algn="tl">
                    <a:srgbClr val="DDDDDD"/>
                  </a:outerShdw>
                </a:effectLst>
              </a:rPr>
              <a:t>= </a:t>
            </a:r>
            <a:r>
              <a:rPr lang="en-US" altLang="ja-JP" sz="2000" dirty="0" smtClean="0">
                <a:solidFill>
                  <a:srgbClr val="00004D"/>
                </a:solidFill>
                <a:effectLst>
                  <a:outerShdw blurRad="38100" dist="38100" dir="2700000" algn="tl">
                    <a:srgbClr val="DDDDDD"/>
                  </a:outerShdw>
                </a:effectLst>
              </a:rPr>
              <a:t>all 0’s</a:t>
            </a:r>
            <a:r>
              <a:rPr lang="en-US" sz="2000" dirty="0" smtClean="0">
                <a:solidFill>
                  <a:srgbClr val="00004D"/>
                </a:solidFill>
                <a:effectLst>
                  <a:outerShdw blurRad="38100" dist="38100" dir="2700000" algn="tl">
                    <a:srgbClr val="DDDDDD"/>
                  </a:outerShdw>
                </a:effectLst>
              </a:rPr>
              <a:t> reserved for </a:t>
            </a:r>
            <a:r>
              <a:rPr lang="en-US" sz="2000" i="1" dirty="0" smtClean="0">
                <a:solidFill>
                  <a:srgbClr val="00004D"/>
                </a:solidFill>
                <a:effectLst>
                  <a:outerShdw blurRad="38100" dist="38100" dir="2700000" algn="tl">
                    <a:srgbClr val="DDDDDD"/>
                  </a:outerShdw>
                </a:effectLst>
              </a:rPr>
              <a:t>de-normalized (next slide)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IEEE Floating Point Summary</a:t>
            </a:r>
          </a:p>
        </p:txBody>
      </p:sp>
      <p:sp>
        <p:nvSpPr>
          <p:cNvPr id="3" name="Content Placeholder 2"/>
          <p:cNvSpPr>
            <a:spLocks noGrp="1"/>
          </p:cNvSpPr>
          <p:nvPr>
            <p:ph idx="1"/>
          </p:nvPr>
        </p:nvSpPr>
        <p:spPr>
          <a:xfrm>
            <a:off x="290513" y="1752600"/>
            <a:ext cx="8307387" cy="1752600"/>
          </a:xfrm>
        </p:spPr>
        <p:txBody>
          <a:bodyPr/>
          <a:lstStyle/>
          <a:p>
            <a:pPr>
              <a:defRPr/>
            </a:pPr>
            <a:r>
              <a:rPr lang="en-US" dirty="0">
                <a:latin typeface="Helvetica" charset="0"/>
                <a:ea typeface="ＭＳ Ｐゴシック" charset="0"/>
              </a:rPr>
              <a:t>• </a:t>
            </a:r>
            <a:r>
              <a:rPr lang="en-US" sz="1800" dirty="0">
                <a:latin typeface="Helvetica" charset="0"/>
                <a:ea typeface="ＭＳ Ｐゴシック" charset="0"/>
              </a:rPr>
              <a:t>MSB </a:t>
            </a:r>
            <a:r>
              <a:rPr lang="en-US" sz="1800" b="0" dirty="0">
                <a:latin typeface="Courier" charset="0"/>
                <a:ea typeface="ＭＳ Ｐゴシック" charset="0"/>
                <a:cs typeface="Courier" charset="0"/>
              </a:rPr>
              <a:t>s</a:t>
            </a:r>
            <a:r>
              <a:rPr lang="en-US" sz="1800" dirty="0">
                <a:latin typeface="Helvetica" charset="0"/>
                <a:ea typeface="ＭＳ Ｐゴシック" charset="0"/>
              </a:rPr>
              <a:t> is sign bit</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exp</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E, and is </a:t>
            </a:r>
            <a:r>
              <a:rPr lang="en-US" sz="1800" b="0" dirty="0">
                <a:latin typeface="Courier" charset="0"/>
                <a:ea typeface="ＭＳ Ｐゴシック" charset="0"/>
                <a:cs typeface="Courier" charset="0"/>
              </a:rPr>
              <a:t>e</a:t>
            </a:r>
            <a:r>
              <a:rPr lang="en-US" sz="1800" dirty="0">
                <a:latin typeface="Helvetica" charset="0"/>
                <a:ea typeface="ＭＳ Ｐゴシック" charset="0"/>
              </a:rPr>
              <a:t> bits wide</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frac</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M, and is </a:t>
            </a:r>
            <a:r>
              <a:rPr lang="en-US" sz="1800" b="0" dirty="0">
                <a:latin typeface="Courier" charset="0"/>
                <a:ea typeface="ＭＳ Ｐゴシック" charset="0"/>
                <a:cs typeface="Courier" charset="0"/>
              </a:rPr>
              <a:t>f</a:t>
            </a:r>
            <a:r>
              <a:rPr lang="en-US" sz="1800" dirty="0">
                <a:latin typeface="Helvetica" charset="0"/>
                <a:ea typeface="ＭＳ Ｐゴシック" charset="0"/>
              </a:rPr>
              <a:t> bits wide</a:t>
            </a:r>
          </a:p>
          <a:p>
            <a:pPr>
              <a:defRPr/>
            </a:pPr>
            <a:r>
              <a:rPr lang="en-US" sz="1800" dirty="0">
                <a:solidFill>
                  <a:srgbClr val="FF0000"/>
                </a:solidFill>
                <a:latin typeface="Helvetica" charset="0"/>
                <a:ea typeface="ＭＳ Ｐゴシック" charset="0"/>
              </a:rPr>
              <a:t>Floating point Value = (–1)</a:t>
            </a:r>
            <a:r>
              <a:rPr lang="en-US" sz="1800" baseline="30000" dirty="0">
                <a:solidFill>
                  <a:srgbClr val="FF0000"/>
                </a:solidFill>
                <a:latin typeface="Helvetica" charset="0"/>
                <a:ea typeface="ＭＳ Ｐゴシック" charset="0"/>
              </a:rPr>
              <a:t>S</a:t>
            </a:r>
            <a:r>
              <a:rPr lang="en-US" sz="1800" dirty="0">
                <a:solidFill>
                  <a:srgbClr val="FF0000"/>
                </a:solidFill>
                <a:latin typeface="Helvetica" charset="0"/>
                <a:ea typeface="ＭＳ Ｐゴシック" charset="0"/>
              </a:rPr>
              <a:t> * M * 2</a:t>
            </a:r>
            <a:r>
              <a:rPr lang="en-US" sz="1800" baseline="30000" dirty="0">
                <a:solidFill>
                  <a:srgbClr val="FF0000"/>
                </a:solidFill>
                <a:latin typeface="Helvetica" charset="0"/>
                <a:ea typeface="ＭＳ Ｐゴシック" charset="0"/>
              </a:rPr>
              <a:t>E</a:t>
            </a:r>
            <a:r>
              <a:rPr lang="en-US" sz="1800" dirty="0">
                <a:latin typeface="Helvetica" charset="0"/>
                <a:ea typeface="ＭＳ Ｐゴシック" charset="0"/>
              </a:rPr>
              <a:t>,     except special cases</a:t>
            </a:r>
            <a:r>
              <a:rPr lang="en-US" sz="1800" dirty="0" smtClean="0">
                <a:latin typeface="Helvetica" charset="0"/>
                <a:ea typeface="ＭＳ Ｐゴシック" charset="0"/>
              </a:rPr>
              <a:t>.</a:t>
            </a:r>
            <a:endParaRPr lang="en-US" sz="1800" dirty="0">
              <a:latin typeface="Helvetica" charset="0"/>
              <a:ea typeface="ＭＳ Ｐゴシック" charset="0"/>
            </a:endParaRPr>
          </a:p>
        </p:txBody>
      </p:sp>
      <p:grpSp>
        <p:nvGrpSpPr>
          <p:cNvPr id="65539" name="Group 7"/>
          <p:cNvGrpSpPr>
            <a:grpSpLocks/>
          </p:cNvGrpSpPr>
          <p:nvPr/>
        </p:nvGrpSpPr>
        <p:grpSpPr bwMode="auto">
          <a:xfrm>
            <a:off x="1854200" y="1066800"/>
            <a:ext cx="6985000" cy="355600"/>
            <a:chOff x="816" y="2128"/>
            <a:chExt cx="4400" cy="224"/>
          </a:xfrm>
        </p:grpSpPr>
        <p:sp>
          <p:nvSpPr>
            <p:cNvPr id="655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55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55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5540" name="TextBox 7"/>
          <p:cNvSpPr txBox="1">
            <a:spLocks noChangeArrowheads="1"/>
          </p:cNvSpPr>
          <p:nvPr/>
        </p:nvSpPr>
        <p:spPr bwMode="auto">
          <a:xfrm>
            <a:off x="6089650" y="2355850"/>
            <a:ext cx="26733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Bias = 2</a:t>
            </a:r>
            <a:r>
              <a:rPr lang="en-US" sz="1800" baseline="30000">
                <a:solidFill>
                  <a:srgbClr val="000066"/>
                </a:solidFill>
              </a:rPr>
              <a:t>e-1</a:t>
            </a:r>
            <a:r>
              <a:rPr lang="en-US" sz="1800">
                <a:solidFill>
                  <a:srgbClr val="000066"/>
                </a:solidFill>
              </a:rPr>
              <a:t>‐1, where </a:t>
            </a:r>
          </a:p>
          <a:p>
            <a:pPr algn="l"/>
            <a:r>
              <a:rPr lang="en-US" sz="1800">
                <a:solidFill>
                  <a:srgbClr val="000066"/>
                </a:solidFill>
              </a:rPr>
              <a:t>e is # of exponent bits.</a:t>
            </a:r>
          </a:p>
          <a:p>
            <a:pPr algn="l"/>
            <a:endParaRPr lang="en-US" sz="1800">
              <a:solidFill>
                <a:srgbClr val="000066"/>
              </a:solidFill>
            </a:endParaRPr>
          </a:p>
        </p:txBody>
      </p:sp>
      <p:sp>
        <p:nvSpPr>
          <p:cNvPr id="65541" name="Left Brace 8"/>
          <p:cNvSpPr>
            <a:spLocks/>
          </p:cNvSpPr>
          <p:nvPr/>
        </p:nvSpPr>
        <p:spPr bwMode="auto">
          <a:xfrm rot="-5400000">
            <a:off x="3124200" y="609600"/>
            <a:ext cx="381000" cy="2057400"/>
          </a:xfrm>
          <a:prstGeom prst="leftBrace">
            <a:avLst>
              <a:gd name="adj1" fmla="val 8325"/>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3800">
              <a:solidFill>
                <a:srgbClr val="000066"/>
              </a:solidFill>
            </a:endParaRPr>
          </a:p>
        </p:txBody>
      </p:sp>
      <p:sp>
        <p:nvSpPr>
          <p:cNvPr id="65542" name="Left Brace 9"/>
          <p:cNvSpPr>
            <a:spLocks/>
          </p:cNvSpPr>
          <p:nvPr/>
        </p:nvSpPr>
        <p:spPr bwMode="auto">
          <a:xfrm rot="-5400000">
            <a:off x="6400800" y="-609600"/>
            <a:ext cx="381000" cy="4495800"/>
          </a:xfrm>
          <a:prstGeom prst="leftBrace">
            <a:avLst>
              <a:gd name="adj1" fmla="val 8358"/>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3800">
              <a:solidFill>
                <a:srgbClr val="000066"/>
              </a:solidFill>
            </a:endParaRPr>
          </a:p>
        </p:txBody>
      </p:sp>
      <p:sp>
        <p:nvSpPr>
          <p:cNvPr id="65543" name="TextBox 10"/>
          <p:cNvSpPr txBox="1">
            <a:spLocks noChangeArrowheads="1"/>
          </p:cNvSpPr>
          <p:nvPr/>
        </p:nvSpPr>
        <p:spPr bwMode="auto">
          <a:xfrm>
            <a:off x="2800350" y="1676400"/>
            <a:ext cx="101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e bits</a:t>
            </a:r>
          </a:p>
        </p:txBody>
      </p:sp>
      <p:sp>
        <p:nvSpPr>
          <p:cNvPr id="65544" name="TextBox 11"/>
          <p:cNvSpPr txBox="1">
            <a:spLocks noChangeArrowheads="1"/>
          </p:cNvSpPr>
          <p:nvPr/>
        </p:nvSpPr>
        <p:spPr bwMode="auto">
          <a:xfrm>
            <a:off x="6089650" y="1676400"/>
            <a:ext cx="101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f bits</a:t>
            </a:r>
          </a:p>
        </p:txBody>
      </p:sp>
      <p:sp>
        <p:nvSpPr>
          <p:cNvPr id="13" name="Content Placeholder 2"/>
          <p:cNvSpPr txBox="1">
            <a:spLocks/>
          </p:cNvSpPr>
          <p:nvPr/>
        </p:nvSpPr>
        <p:spPr bwMode="auto">
          <a:xfrm>
            <a:off x="304800" y="3505200"/>
            <a:ext cx="8307388" cy="2330450"/>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a:buClr>
                <a:srgbClr val="660033"/>
              </a:buClr>
              <a:defRPr/>
            </a:pPr>
            <a:r>
              <a:rPr lang="en-US" sz="1800" dirty="0" smtClean="0">
                <a:solidFill>
                  <a:srgbClr val="003300"/>
                </a:solidFill>
                <a:latin typeface="Helvetica" charset="0"/>
                <a:ea typeface="ＭＳ Ｐゴシック" charset="0"/>
              </a:rPr>
              <a:t>3 Encoding cases:</a:t>
            </a:r>
          </a:p>
          <a:p>
            <a:pPr>
              <a:buClr>
                <a:srgbClr val="660033"/>
              </a:buClr>
              <a:defRPr/>
            </a:pPr>
            <a:r>
              <a:rPr lang="en-US" sz="1800" dirty="0" smtClean="0">
                <a:solidFill>
                  <a:srgbClr val="003300"/>
                </a:solidFill>
                <a:latin typeface="Helvetica" charset="0"/>
                <a:ea typeface="ＭＳ Ｐゴシック" charset="0"/>
              </a:rPr>
              <a:t>	If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0</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&amp;&amp;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1</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 Normalized case</a:t>
            </a:r>
          </a:p>
          <a:p>
            <a:pPr>
              <a:buClr>
                <a:srgbClr val="660033"/>
              </a:buClr>
              <a:defRPr/>
            </a:pPr>
            <a:r>
              <a:rPr lang="en-US" sz="1800" dirty="0" smtClean="0">
                <a:solidFill>
                  <a:srgbClr val="003300"/>
                </a:solidFill>
                <a:latin typeface="Helvetica" charset="0"/>
                <a:ea typeface="ＭＳ Ｐゴシック" charset="0"/>
              </a:rPr>
              <a:t>		E =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‐Bias, M = 1.</a:t>
            </a:r>
            <a:r>
              <a:rPr lang="en-US" sz="1800" b="0" dirty="0" smtClean="0">
                <a:solidFill>
                  <a:srgbClr val="003300"/>
                </a:solidFill>
                <a:latin typeface="Courier" charset="0"/>
                <a:ea typeface="ＭＳ Ｐゴシック" charset="0"/>
                <a:cs typeface="Courier" charset="0"/>
              </a:rPr>
              <a:t>frac</a:t>
            </a:r>
            <a:r>
              <a:rPr lang="en-US" sz="1800" dirty="0" smtClean="0">
                <a:solidFill>
                  <a:srgbClr val="003300"/>
                </a:solidFill>
                <a:latin typeface="Helvetica" charset="0"/>
                <a:ea typeface="ＭＳ Ｐゴシック" charset="0"/>
              </a:rPr>
              <a:t>, i.e.  </a:t>
            </a:r>
            <a:r>
              <a:rPr lang="en-US" sz="1800" dirty="0" smtClean="0">
                <a:solidFill>
                  <a:srgbClr val="FF0000"/>
                </a:solidFill>
                <a:latin typeface="Helvetica" charset="0"/>
                <a:ea typeface="ＭＳ Ｐゴシック" charset="0"/>
              </a:rPr>
              <a:t>Value = (–1)</a:t>
            </a:r>
            <a:r>
              <a:rPr lang="en-US" sz="1800" baseline="30000" dirty="0" smtClean="0">
                <a:solidFill>
                  <a:srgbClr val="FF0000"/>
                </a:solidFill>
                <a:latin typeface="Helvetica" charset="0"/>
                <a:ea typeface="ＭＳ Ｐゴシック" charset="0"/>
              </a:rPr>
              <a:t>S</a:t>
            </a:r>
            <a:r>
              <a:rPr lang="en-US" sz="1800" dirty="0" smtClean="0">
                <a:solidFill>
                  <a:srgbClr val="FF0000"/>
                </a:solidFill>
                <a:latin typeface="Helvetica" charset="0"/>
                <a:ea typeface="ＭＳ Ｐゴシック" charset="0"/>
              </a:rPr>
              <a:t> * (1.</a:t>
            </a:r>
            <a:r>
              <a:rPr lang="en-US" sz="1800" b="0" dirty="0" smtClean="0">
                <a:solidFill>
                  <a:srgbClr val="FF0000"/>
                </a:solidFill>
                <a:latin typeface="Courier" charset="0"/>
                <a:ea typeface="ＭＳ Ｐゴシック" charset="0"/>
                <a:cs typeface="Courier" charset="0"/>
              </a:rPr>
              <a:t>frac</a:t>
            </a:r>
            <a:r>
              <a:rPr lang="en-US" sz="1800" dirty="0" smtClean="0">
                <a:solidFill>
                  <a:srgbClr val="FF0000"/>
                </a:solidFill>
                <a:latin typeface="Helvetica" charset="0"/>
                <a:ea typeface="ＭＳ Ｐゴシック" charset="0"/>
              </a:rPr>
              <a:t>)* 2</a:t>
            </a:r>
            <a:r>
              <a:rPr lang="en-US" sz="1800" b="0" baseline="30000" dirty="0" smtClean="0">
                <a:solidFill>
                  <a:srgbClr val="FF0000"/>
                </a:solidFill>
                <a:latin typeface="Courier" charset="0"/>
                <a:ea typeface="ＭＳ Ｐゴシック" charset="0"/>
                <a:cs typeface="Courier" charset="0"/>
              </a:rPr>
              <a:t>exp</a:t>
            </a:r>
            <a:r>
              <a:rPr lang="en-US" sz="1800" baseline="30000" dirty="0" smtClean="0">
                <a:solidFill>
                  <a:srgbClr val="FF0000"/>
                </a:solidFill>
                <a:latin typeface="Helvetica" charset="0"/>
                <a:ea typeface="ＭＳ Ｐゴシック" charset="0"/>
              </a:rPr>
              <a:t>-Bias</a:t>
            </a:r>
            <a:endParaRPr lang="en-US" sz="1800" dirty="0" smtClean="0">
              <a:solidFill>
                <a:srgbClr val="003300"/>
              </a:solidFill>
              <a:latin typeface="Helvetica" charset="0"/>
              <a:ea typeface="ＭＳ Ｐゴシック" charset="0"/>
            </a:endParaRPr>
          </a:p>
          <a:p>
            <a:pPr>
              <a:buClr>
                <a:srgbClr val="660033"/>
              </a:buClr>
              <a:defRPr/>
            </a:pPr>
            <a:r>
              <a:rPr lang="en-US" sz="1800" dirty="0" smtClean="0">
                <a:solidFill>
                  <a:srgbClr val="003300"/>
                </a:solidFill>
                <a:latin typeface="Helvetica" charset="0"/>
                <a:ea typeface="ＭＳ Ｐゴシック" charset="0"/>
              </a:rPr>
              <a:t>	</a:t>
            </a:r>
            <a:r>
              <a:rPr lang="en-US" sz="1800" dirty="0">
                <a:solidFill>
                  <a:srgbClr val="003300"/>
                </a:solidFill>
                <a:latin typeface="Helvetica" charset="0"/>
                <a:ea typeface="ＭＳ Ｐゴシック" charset="0"/>
              </a:rPr>
              <a:t>Else if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1</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 Special cases</a:t>
            </a:r>
          </a:p>
          <a:p>
            <a:pPr>
              <a:buClr>
                <a:srgbClr val="660033"/>
              </a:buClr>
              <a:defRPr/>
            </a:pPr>
            <a:r>
              <a:rPr lang="en-US" sz="1800" dirty="0">
                <a:solidFill>
                  <a:srgbClr val="003300"/>
                </a:solidFill>
                <a:latin typeface="Helvetica" charset="0"/>
                <a:ea typeface="ＭＳ Ｐゴシック" charset="0"/>
              </a:rPr>
              <a:t>		if (</a:t>
            </a:r>
            <a:r>
              <a:rPr lang="en-US" sz="1800" b="0" dirty="0" err="1">
                <a:solidFill>
                  <a:srgbClr val="003300"/>
                </a:solidFill>
                <a:latin typeface="Courier" charset="0"/>
                <a:ea typeface="ＭＳ Ｐゴシック" charset="0"/>
                <a:cs typeface="Courier" charset="0"/>
              </a:rPr>
              <a:t>frac</a:t>
            </a:r>
            <a:r>
              <a:rPr lang="en-US" sz="1800" dirty="0">
                <a:solidFill>
                  <a:srgbClr val="003300"/>
                </a:solidFill>
                <a:latin typeface="Helvetica" charset="0"/>
                <a:ea typeface="ＭＳ Ｐゴシック" charset="0"/>
              </a:rPr>
              <a:t>==all 0</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a:t>
            </a:r>
            <a:r>
              <a:rPr lang="en-US" sz="1800" dirty="0">
                <a:solidFill>
                  <a:srgbClr val="FF0000"/>
                </a:solidFill>
                <a:latin typeface="Helvetica" charset="0"/>
                <a:ea typeface="ＭＳ Ｐゴシック" charset="0"/>
              </a:rPr>
              <a:t>Value = +/- ∞ (infinity)</a:t>
            </a:r>
          </a:p>
          <a:p>
            <a:pPr>
              <a:buClr>
                <a:srgbClr val="660033"/>
              </a:buClr>
              <a:defRPr/>
            </a:pPr>
            <a:r>
              <a:rPr lang="en-US" sz="1800" dirty="0">
                <a:solidFill>
                  <a:srgbClr val="003300"/>
                </a:solidFill>
                <a:latin typeface="Helvetica" charset="0"/>
                <a:ea typeface="ＭＳ Ｐゴシック" charset="0"/>
              </a:rPr>
              <a:t>		else </a:t>
            </a:r>
            <a:r>
              <a:rPr lang="en-US" sz="1800" dirty="0">
                <a:solidFill>
                  <a:srgbClr val="FF0000"/>
                </a:solidFill>
                <a:latin typeface="Helvetica" charset="0"/>
                <a:ea typeface="ＭＳ Ｐゴシック" charset="0"/>
              </a:rPr>
              <a:t>Value = NAN</a:t>
            </a:r>
          </a:p>
          <a:p>
            <a:pPr>
              <a:buClr>
                <a:srgbClr val="660033"/>
              </a:buClr>
              <a:defRPr/>
            </a:pPr>
            <a:r>
              <a:rPr lang="en-US" sz="1800" dirty="0" smtClean="0">
                <a:solidFill>
                  <a:srgbClr val="003300"/>
                </a:solidFill>
                <a:latin typeface="Helvetica" charset="0"/>
                <a:ea typeface="ＭＳ Ｐゴシック" charset="0"/>
              </a:rPr>
              <a:t>      Else if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0</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 De-normalized case for extra precision near 0</a:t>
            </a:r>
          </a:p>
          <a:p>
            <a:pPr>
              <a:buClr>
                <a:srgbClr val="660033"/>
              </a:buClr>
              <a:defRPr/>
            </a:pPr>
            <a:r>
              <a:rPr lang="en-US" sz="1800" dirty="0" smtClean="0">
                <a:solidFill>
                  <a:srgbClr val="003300"/>
                </a:solidFill>
                <a:latin typeface="Helvetica" charset="0"/>
                <a:ea typeface="ＭＳ Ｐゴシック" charset="0"/>
              </a:rPr>
              <a:t>		E = 1-Bias, M = 0.</a:t>
            </a:r>
            <a:r>
              <a:rPr lang="en-US" sz="1800" b="0" dirty="0" smtClean="0">
                <a:solidFill>
                  <a:srgbClr val="003300"/>
                </a:solidFill>
                <a:latin typeface="Courier" charset="0"/>
                <a:ea typeface="ＭＳ Ｐゴシック" charset="0"/>
                <a:cs typeface="Courier" charset="0"/>
              </a:rPr>
              <a:t>frac</a:t>
            </a:r>
            <a:r>
              <a:rPr lang="en-US" sz="1800" dirty="0" smtClean="0">
                <a:solidFill>
                  <a:srgbClr val="003300"/>
                </a:solidFill>
                <a:latin typeface="Helvetica" charset="0"/>
                <a:ea typeface="ＭＳ Ｐゴシック" charset="0"/>
              </a:rPr>
              <a:t>,  i.e. </a:t>
            </a:r>
            <a:r>
              <a:rPr lang="en-US" sz="1800" dirty="0" smtClean="0">
                <a:solidFill>
                  <a:srgbClr val="FF0000"/>
                </a:solidFill>
                <a:latin typeface="Helvetica" charset="0"/>
                <a:ea typeface="ＭＳ Ｐゴシック" charset="0"/>
              </a:rPr>
              <a:t>Value = (–1)</a:t>
            </a:r>
            <a:r>
              <a:rPr lang="en-US" sz="1800" baseline="30000" dirty="0" smtClean="0">
                <a:solidFill>
                  <a:srgbClr val="FF0000"/>
                </a:solidFill>
                <a:latin typeface="Helvetica" charset="0"/>
                <a:ea typeface="ＭＳ Ｐゴシック" charset="0"/>
              </a:rPr>
              <a:t>S</a:t>
            </a:r>
            <a:r>
              <a:rPr lang="en-US" sz="1800" dirty="0" smtClean="0">
                <a:solidFill>
                  <a:srgbClr val="FF0000"/>
                </a:solidFill>
                <a:latin typeface="Helvetica" charset="0"/>
                <a:ea typeface="ＭＳ Ｐゴシック" charset="0"/>
              </a:rPr>
              <a:t> * (0.</a:t>
            </a:r>
            <a:r>
              <a:rPr lang="en-US" sz="1800" b="0" dirty="0" smtClean="0">
                <a:solidFill>
                  <a:srgbClr val="FF0000"/>
                </a:solidFill>
                <a:latin typeface="Courier" charset="0"/>
                <a:ea typeface="ＭＳ Ｐゴシック" charset="0"/>
                <a:cs typeface="Courier" charset="0"/>
              </a:rPr>
              <a:t>frac</a:t>
            </a:r>
            <a:r>
              <a:rPr lang="en-US" sz="1800" dirty="0" smtClean="0">
                <a:solidFill>
                  <a:srgbClr val="FF0000"/>
                </a:solidFill>
                <a:latin typeface="Helvetica" charset="0"/>
                <a:ea typeface="ＭＳ Ｐゴシック" charset="0"/>
              </a:rPr>
              <a:t>) * 2</a:t>
            </a:r>
            <a:r>
              <a:rPr lang="en-US" sz="1800" baseline="30000" dirty="0" smtClean="0">
                <a:solidFill>
                  <a:srgbClr val="FF0000"/>
                </a:solidFill>
                <a:latin typeface="Helvetica" charset="0"/>
                <a:ea typeface="ＭＳ Ｐゴシック" charset="0"/>
              </a:rPr>
              <a:t>1-Bias</a:t>
            </a:r>
            <a:endParaRPr lang="en-US" sz="1800" dirty="0" smtClean="0">
              <a:solidFill>
                <a:srgbClr val="003300"/>
              </a:solidFill>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dissolve">
                                      <p:cBhvr>
                                        <p:cTn id="32" dur="500"/>
                                        <p:tgtEl>
                                          <p:spTgt spid="1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dissolve">
                                      <p:cBhvr>
                                        <p:cTn id="37" dur="500"/>
                                        <p:tgtEl>
                                          <p:spTgt spid="1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dissolve">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228600"/>
            <a:ext cx="7366000" cy="573088"/>
          </a:xfrm>
        </p:spPr>
        <p:txBody>
          <a:bodyPr/>
          <a:lstStyle/>
          <a:p>
            <a:pPr eaLnBrk="1" hangingPunct="1">
              <a:defRPr/>
            </a:pPr>
            <a:r>
              <a:rPr lang="en-US" smtClean="0">
                <a:cs typeface="+mj-cs"/>
              </a:rPr>
              <a:t>Normalized Encoding Example</a:t>
            </a:r>
          </a:p>
        </p:txBody>
      </p:sp>
      <p:sp>
        <p:nvSpPr>
          <p:cNvPr id="115715" name="Rectangle 3"/>
          <p:cNvSpPr>
            <a:spLocks noGrp="1" noChangeArrowheads="1"/>
          </p:cNvSpPr>
          <p:nvPr>
            <p:ph type="body" idx="1"/>
          </p:nvPr>
        </p:nvSpPr>
        <p:spPr>
          <a:xfrm>
            <a:off x="457200" y="838200"/>
            <a:ext cx="8255000" cy="1524000"/>
          </a:xfrm>
        </p:spPr>
        <p:txBody>
          <a:bodyPr/>
          <a:lstStyle/>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Value</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a:latin typeface="Courier New" charset="0"/>
                <a:ea typeface="ＭＳ Ｐゴシック" charset="0"/>
              </a:rPr>
              <a:t>Float F = 15213.0;</a:t>
            </a:r>
            <a:endParaRPr lang="en-US" sz="1800" dirty="0">
              <a:latin typeface="Helvetica" charset="0"/>
              <a:ea typeface="ＭＳ Ｐゴシック" charset="0"/>
            </a:endParaRPr>
          </a:p>
          <a:p>
            <a:pPr marL="560388" lvl="1" indent="-222250" defTabSz="895350" eaLnBrk="1" hangingPunct="1">
              <a:lnSpc>
                <a:spcPct val="90000"/>
              </a:lnSpc>
              <a:tabLst>
                <a:tab pos="914400" algn="l"/>
                <a:tab pos="1828800" algn="l"/>
                <a:tab pos="2400300" algn="l"/>
                <a:tab pos="2971800" algn="l"/>
              </a:tabLst>
              <a:defRPr/>
            </a:pPr>
            <a:r>
              <a:rPr lang="en-US" sz="1800" b="0" dirty="0">
                <a:latin typeface="Helvetica" charset="0"/>
                <a:ea typeface="ＭＳ Ｐゴシック" charset="0"/>
              </a:rPr>
              <a:t>15213</a:t>
            </a:r>
            <a:r>
              <a:rPr lang="en-US" sz="1800" b="0" baseline="-25000" dirty="0">
                <a:latin typeface="Helvetica" charset="0"/>
                <a:ea typeface="ＭＳ Ｐゴシック" charset="0"/>
              </a:rPr>
              <a:t>10</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  </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a:t>
            </a:r>
            <a:r>
              <a:rPr lang="en-US" sz="1800" b="0" dirty="0">
                <a:latin typeface="Helvetica" charset="0"/>
                <a:ea typeface="ＭＳ Ｐゴシック" charset="0"/>
              </a:rPr>
              <a:t> X </a:t>
            </a:r>
            <a:r>
              <a:rPr lang="en-US" sz="1800" b="0" dirty="0">
                <a:solidFill>
                  <a:schemeClr val="accent1">
                    <a:lumMod val="60000"/>
                    <a:lumOff val="40000"/>
                  </a:schemeClr>
                </a:solidFill>
                <a:latin typeface="Helvetica" charset="0"/>
                <a:ea typeface="ＭＳ Ｐゴシック" charset="0"/>
              </a:rPr>
              <a:t>2</a:t>
            </a:r>
            <a:r>
              <a:rPr lang="en-US" sz="1800" b="0" baseline="30000" dirty="0">
                <a:solidFill>
                  <a:schemeClr val="accent1">
                    <a:lumMod val="60000"/>
                    <a:lumOff val="40000"/>
                  </a:schemeClr>
                </a:solidFill>
                <a:latin typeface="Helvetica" charset="0"/>
                <a:ea typeface="ＭＳ Ｐゴシック" charset="0"/>
              </a:rPr>
              <a:t>13</a:t>
            </a:r>
            <a:endParaRPr lang="en-US" sz="1800" b="0" dirty="0">
              <a:solidFill>
                <a:schemeClr val="accent1">
                  <a:lumMod val="60000"/>
                  <a:lumOff val="40000"/>
                </a:schemeClr>
              </a:solidFill>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err="1">
                <a:latin typeface="Helvetica" charset="0"/>
                <a:ea typeface="ＭＳ Ｐゴシック" charset="0"/>
              </a:rPr>
              <a:t>Significand</a:t>
            </a:r>
            <a:endParaRPr lang="en-US" sz="20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latin typeface="Helvetica" charset="0"/>
                <a:ea typeface="ＭＳ Ｐゴシック" charset="0"/>
              </a:rPr>
              <a:t>M</a:t>
            </a:r>
            <a:r>
              <a:rPr lang="en-US" sz="1800" dirty="0">
                <a:latin typeface="Helvetica" charset="0"/>
                <a:ea typeface="ＭＳ Ｐゴシック" charset="0"/>
              </a:rPr>
              <a:t> 	= 	</a:t>
            </a:r>
            <a:r>
              <a:rPr lang="en-US" sz="1800" b="0" dirty="0">
                <a:latin typeface="Helvetica" charset="0"/>
                <a:ea typeface="ＭＳ Ｐゴシック" charset="0"/>
              </a:rPr>
              <a:t>1.</a:t>
            </a:r>
            <a:r>
              <a:rPr lang="en-US" sz="1800" b="0" u="sng" dirty="0">
                <a:latin typeface="Helvetica" charset="0"/>
                <a:ea typeface="ＭＳ Ｐゴシック" charset="0"/>
              </a:rPr>
              <a:t>1101101101101</a:t>
            </a:r>
            <a:r>
              <a:rPr lang="en-US" sz="1800" b="0" baseline="-25000" dirty="0">
                <a:latin typeface="Helvetica" charset="0"/>
                <a:ea typeface="ＭＳ Ｐゴシック" charset="0"/>
              </a:rPr>
              <a:t>2</a:t>
            </a: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err="1">
                <a:latin typeface="Courier New" charset="0"/>
                <a:ea typeface="ＭＳ Ｐゴシック" charset="0"/>
              </a:rPr>
              <a:t>frac</a:t>
            </a:r>
            <a:r>
              <a:rPr lang="en-US" sz="1800" dirty="0">
                <a:latin typeface="Courier New" charset="0"/>
                <a:ea typeface="ＭＳ Ｐゴシック" charset="0"/>
              </a:rPr>
              <a:t>	= 	 </a:t>
            </a:r>
            <a:r>
              <a:rPr lang="en-US" sz="1800" u="sng" dirty="0">
                <a:latin typeface="Courier New" charset="0"/>
                <a:ea typeface="ＭＳ Ｐゴシック" charset="0"/>
              </a:rPr>
              <a:t>1101101101101</a:t>
            </a:r>
            <a:r>
              <a:rPr lang="en-US" sz="1800" dirty="0">
                <a:latin typeface="Courier New" charset="0"/>
                <a:ea typeface="ＭＳ Ｐゴシック" charset="0"/>
              </a:rPr>
              <a:t>0000000000</a:t>
            </a:r>
            <a:r>
              <a:rPr lang="en-US" sz="1800" baseline="-25000" dirty="0">
                <a:latin typeface="Courier New" charset="0"/>
                <a:ea typeface="ＭＳ Ｐゴシック" charset="0"/>
              </a:rPr>
              <a:t>2</a:t>
            </a: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Exponent</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E	</a:t>
            </a:r>
            <a:r>
              <a:rPr lang="en-US" sz="1800" dirty="0">
                <a:solidFill>
                  <a:srgbClr val="FF1A1A"/>
                </a:solidFill>
                <a:latin typeface="Helvetica" charset="0"/>
                <a:ea typeface="ＭＳ Ｐゴシック" charset="0"/>
              </a:rPr>
              <a:t> 	= 	</a:t>
            </a:r>
            <a:r>
              <a:rPr lang="en-US" sz="1800" dirty="0" smtClean="0">
                <a:solidFill>
                  <a:srgbClr val="FF1A1A"/>
                </a:solidFill>
                <a:latin typeface="Helvetica" charset="0"/>
                <a:ea typeface="ＭＳ Ｐゴシック" charset="0"/>
              </a:rPr>
              <a:t>           13</a:t>
            </a:r>
            <a:endParaRPr lang="en-US" sz="1800" dirty="0">
              <a:solidFill>
                <a:srgbClr val="FF1A1A"/>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 	</a:t>
            </a:r>
            <a:r>
              <a:rPr lang="en-US" sz="1800" dirty="0" smtClean="0">
                <a:solidFill>
                  <a:srgbClr val="FF1A1A"/>
                </a:solidFill>
                <a:latin typeface="Helvetica" charset="0"/>
                <a:ea typeface="ＭＳ Ｐゴシック" charset="0"/>
              </a:rPr>
              <a:t>         127</a:t>
            </a:r>
            <a:endParaRPr lang="en-US" sz="1800" dirty="0">
              <a:solidFill>
                <a:srgbClr val="FF1A1A"/>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err="1">
                <a:solidFill>
                  <a:srgbClr val="FF1A1A"/>
                </a:solidFill>
                <a:latin typeface="Helvetica" charset="0"/>
                <a:ea typeface="ＭＳ Ｐゴシック" charset="0"/>
              </a:rPr>
              <a:t>E</a:t>
            </a:r>
            <a:r>
              <a:rPr lang="en-US" sz="1800" b="0" i="1" dirty="0" err="1" smtClean="0">
                <a:solidFill>
                  <a:srgbClr val="FF1A1A"/>
                </a:solidFill>
                <a:latin typeface="Helvetica" charset="0"/>
                <a:ea typeface="ＭＳ Ｐゴシック" charset="0"/>
              </a:rPr>
              <a:t>xp</a:t>
            </a:r>
            <a:r>
              <a:rPr lang="en-US" sz="1800" dirty="0" smtClean="0">
                <a:solidFill>
                  <a:srgbClr val="FF1A1A"/>
                </a:solidFill>
                <a:latin typeface="Helvetica" charset="0"/>
                <a:ea typeface="ＭＳ Ｐゴシック" charset="0"/>
              </a:rPr>
              <a:t> </a:t>
            </a:r>
            <a:r>
              <a:rPr lang="en-US" sz="1800" dirty="0">
                <a:solidFill>
                  <a:srgbClr val="FF1A1A"/>
                </a:solidFill>
                <a:latin typeface="Helvetica" charset="0"/>
                <a:ea typeface="ＭＳ Ｐゴシック" charset="0"/>
              </a:rPr>
              <a:t>	</a:t>
            </a:r>
            <a:r>
              <a:rPr lang="en-US" sz="1800" dirty="0" smtClean="0">
                <a:solidFill>
                  <a:srgbClr val="FF1A1A"/>
                </a:solidFill>
                <a:latin typeface="Helvetica" charset="0"/>
                <a:ea typeface="ＭＳ Ｐゴシック" charset="0"/>
              </a:rPr>
              <a:t>= </a:t>
            </a:r>
            <a:r>
              <a:rPr lang="en-US" sz="1800" b="0" i="1" dirty="0" smtClean="0">
                <a:solidFill>
                  <a:srgbClr val="FF1A1A"/>
                </a:solidFill>
                <a:latin typeface="Helvetica" charset="0"/>
                <a:ea typeface="ＭＳ Ｐゴシック" charset="0"/>
              </a:rPr>
              <a:t>E +</a:t>
            </a:r>
            <a:r>
              <a:rPr lang="en-US" sz="1800" dirty="0" smtClean="0">
                <a:solidFill>
                  <a:srgbClr val="FF1A1A"/>
                </a:solidFill>
                <a:latin typeface="Helvetica" charset="0"/>
                <a:ea typeface="ＭＳ Ｐゴシック" charset="0"/>
              </a:rPr>
              <a:t> </a:t>
            </a: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a:t>
            </a:r>
            <a:r>
              <a:rPr lang="en-US" sz="1800" dirty="0" smtClean="0">
                <a:solidFill>
                  <a:srgbClr val="FF1A1A"/>
                </a:solidFill>
                <a:latin typeface="Helvetica" charset="0"/>
                <a:ea typeface="ＭＳ Ｐゴシック" charset="0"/>
              </a:rPr>
              <a:t> = </a:t>
            </a:r>
            <a:r>
              <a:rPr lang="en-US" sz="1800" dirty="0">
                <a:solidFill>
                  <a:srgbClr val="FF1A1A"/>
                </a:solidFill>
                <a:latin typeface="Helvetica" charset="0"/>
                <a:ea typeface="ＭＳ Ｐゴシック" charset="0"/>
              </a:rPr>
              <a:t>	140 	</a:t>
            </a:r>
            <a:r>
              <a:rPr lang="en-US" sz="1800" dirty="0" smtClean="0">
                <a:solidFill>
                  <a:srgbClr val="FF1A1A"/>
                </a:solidFill>
                <a:latin typeface="Helvetica" charset="0"/>
                <a:ea typeface="ＭＳ Ｐゴシック" charset="0"/>
              </a:rPr>
              <a:t>=   </a:t>
            </a:r>
            <a:r>
              <a:rPr lang="en-US" sz="1800" dirty="0" smtClean="0">
                <a:solidFill>
                  <a:srgbClr val="FF0000"/>
                </a:solidFill>
                <a:latin typeface="Courier New" charset="0"/>
                <a:ea typeface="ＭＳ Ｐゴシック" charset="0"/>
              </a:rPr>
              <a:t>10001100</a:t>
            </a:r>
            <a:r>
              <a:rPr lang="en-US" sz="1800" baseline="-25000" dirty="0" smtClean="0">
                <a:solidFill>
                  <a:srgbClr val="FF0000"/>
                </a:solidFill>
                <a:latin typeface="Courier New" charset="0"/>
                <a:ea typeface="ＭＳ Ｐゴシック" charset="0"/>
              </a:rPr>
              <a:t>2</a:t>
            </a:r>
            <a:endParaRPr lang="en-US" sz="1800" dirty="0">
              <a:solidFill>
                <a:srgbClr val="FF0000"/>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p:txBody>
      </p:sp>
      <p:sp>
        <p:nvSpPr>
          <p:cNvPr id="115716" name="Text Box 4"/>
          <p:cNvSpPr txBox="1">
            <a:spLocks noChangeArrowheads="1"/>
          </p:cNvSpPr>
          <p:nvPr/>
        </p:nvSpPr>
        <p:spPr bwMode="auto">
          <a:xfrm>
            <a:off x="990600" y="4495800"/>
            <a:ext cx="6781800" cy="12001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Floating Point Representation:</a:t>
            </a:r>
          </a:p>
          <a:p>
            <a:pPr algn="l">
              <a:lnSpc>
                <a:spcPct val="100000"/>
              </a:lnSpc>
              <a:spcBef>
                <a:spcPct val="50000"/>
              </a:spcBef>
            </a:pPr>
            <a:r>
              <a:rPr lang="en-US" sz="1800">
                <a:solidFill>
                  <a:srgbClr val="000066"/>
                </a:solidFill>
              </a:rPr>
              <a:t>Binary:</a:t>
            </a:r>
            <a:r>
              <a:rPr lang="en-US" sz="1800">
                <a:solidFill>
                  <a:srgbClr val="000066"/>
                </a:solidFill>
                <a:latin typeface="Courier New" charset="0"/>
              </a:rPr>
              <a:t>  	</a:t>
            </a:r>
            <a:r>
              <a:rPr lang="en-US" sz="1800">
                <a:solidFill>
                  <a:srgbClr val="00A600"/>
                </a:solidFill>
                <a:latin typeface="Courier New" charset="0"/>
              </a:rPr>
              <a:t>0</a:t>
            </a:r>
            <a:r>
              <a:rPr lang="en-US" sz="1800">
                <a:solidFill>
                  <a:srgbClr val="FF0000"/>
                </a:solidFill>
                <a:latin typeface="Courier New" charset="0"/>
              </a:rPr>
              <a:t>100</a:t>
            </a:r>
            <a:r>
              <a:rPr lang="en-US" sz="1800">
                <a:solidFill>
                  <a:srgbClr val="000066"/>
                </a:solidFill>
                <a:latin typeface="Courier New" charset="0"/>
              </a:rPr>
              <a:t> </a:t>
            </a:r>
            <a:r>
              <a:rPr lang="en-US" sz="1800">
                <a:solidFill>
                  <a:srgbClr val="FF0000"/>
                </a:solidFill>
                <a:latin typeface="Courier New" charset="0"/>
              </a:rPr>
              <a:t>0110</a:t>
            </a:r>
            <a:r>
              <a:rPr lang="en-US" sz="1800">
                <a:solidFill>
                  <a:srgbClr val="000066"/>
                </a:solidFill>
                <a:latin typeface="Courier New" charset="0"/>
              </a:rPr>
              <a:t> </a:t>
            </a:r>
            <a:r>
              <a:rPr lang="en-US" sz="1800">
                <a:solidFill>
                  <a:srgbClr val="FF0000"/>
                </a:solidFill>
                <a:latin typeface="Courier New" charset="0"/>
              </a:rPr>
              <a:t>0</a:t>
            </a:r>
            <a:r>
              <a:rPr lang="en-US" sz="1800">
                <a:solidFill>
                  <a:srgbClr val="000066"/>
                </a:solidFill>
                <a:latin typeface="Courier New" charset="0"/>
              </a:rPr>
              <a:t>110 1101 1011 0100 0000 0000</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p>
        </p:txBody>
      </p:sp>
      <p:grpSp>
        <p:nvGrpSpPr>
          <p:cNvPr id="2" name="Group 8"/>
          <p:cNvGrpSpPr>
            <a:grpSpLocks/>
          </p:cNvGrpSpPr>
          <p:nvPr/>
        </p:nvGrpSpPr>
        <p:grpSpPr bwMode="auto">
          <a:xfrm>
            <a:off x="2286000" y="5181600"/>
            <a:ext cx="5181600" cy="1295400"/>
            <a:chOff x="2362201" y="5112325"/>
            <a:chExt cx="5181598" cy="1884215"/>
          </a:xfrm>
        </p:grpSpPr>
        <p:sp>
          <p:nvSpPr>
            <p:cNvPr id="5" name="Left Brace 4"/>
            <p:cNvSpPr/>
            <p:nvPr/>
          </p:nvSpPr>
          <p:spPr bwMode="auto">
            <a:xfrm rot="16200000">
              <a:off x="2272148" y="5202379"/>
              <a:ext cx="1551706" cy="1371599"/>
            </a:xfrm>
            <a:prstGeom prst="leftBrace">
              <a:avLst/>
            </a:prstGeom>
            <a:noFill/>
            <a:ln w="50800" cap="flat" cmpd="sng" algn="ctr">
              <a:solidFill>
                <a:schemeClr val="accent1">
                  <a:lumMod val="60000"/>
                  <a:lumOff val="4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3" name="TextBox 5"/>
            <p:cNvSpPr txBox="1">
              <a:spLocks noChangeArrowheads="1"/>
            </p:cNvSpPr>
            <p:nvPr/>
          </p:nvSpPr>
          <p:spPr bwMode="auto">
            <a:xfrm>
              <a:off x="2667000" y="6622079"/>
              <a:ext cx="64640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exp</a:t>
              </a:r>
            </a:p>
          </p:txBody>
        </p:sp>
        <p:sp>
          <p:nvSpPr>
            <p:cNvPr id="7" name="Left Brace 6"/>
            <p:cNvSpPr/>
            <p:nvPr/>
          </p:nvSpPr>
          <p:spPr bwMode="auto">
            <a:xfrm rot="16200000">
              <a:off x="4901046" y="4021279"/>
              <a:ext cx="1551706" cy="3733799"/>
            </a:xfrm>
            <a:prstGeom prst="leftBrace">
              <a:avLst/>
            </a:prstGeom>
            <a:noFill/>
            <a:ln w="50800" cap="flat" cmpd="sng" algn="ctr">
              <a:solidFill>
                <a:schemeClr val="accent4">
                  <a:lumMod val="50000"/>
                  <a:lumOff val="5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5" name="TextBox 7"/>
            <p:cNvSpPr txBox="1">
              <a:spLocks noChangeArrowheads="1"/>
            </p:cNvSpPr>
            <p:nvPr/>
          </p:nvSpPr>
          <p:spPr bwMode="auto">
            <a:xfrm>
              <a:off x="5104644" y="6622079"/>
              <a:ext cx="800319"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frac</a:t>
              </a:r>
            </a:p>
          </p:txBody>
        </p:sp>
      </p:grpSp>
      <p:grpSp>
        <p:nvGrpSpPr>
          <p:cNvPr id="8" name="Group 7"/>
          <p:cNvGrpSpPr>
            <a:grpSpLocks/>
          </p:cNvGrpSpPr>
          <p:nvPr/>
        </p:nvGrpSpPr>
        <p:grpSpPr bwMode="auto">
          <a:xfrm>
            <a:off x="1371600" y="5257800"/>
            <a:ext cx="1397000" cy="1031875"/>
            <a:chOff x="1371600" y="5257800"/>
            <a:chExt cx="1396762" cy="1032049"/>
          </a:xfrm>
        </p:grpSpPr>
        <p:sp>
          <p:nvSpPr>
            <p:cNvPr id="67590" name="TextBox 2"/>
            <p:cNvSpPr txBox="1">
              <a:spLocks noChangeArrowheads="1"/>
            </p:cNvSpPr>
            <p:nvPr/>
          </p:nvSpPr>
          <p:spPr bwMode="auto">
            <a:xfrm>
              <a:off x="1371600" y="5943600"/>
              <a:ext cx="13967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A600"/>
                  </a:solidFill>
                </a:rPr>
                <a:t>sign bit = 0</a:t>
              </a:r>
            </a:p>
          </p:txBody>
        </p:sp>
        <p:cxnSp>
          <p:nvCxnSpPr>
            <p:cNvPr id="6" name="Straight Arrow Connector 5"/>
            <p:cNvCxnSpPr/>
            <p:nvPr/>
          </p:nvCxnSpPr>
          <p:spPr bwMode="auto">
            <a:xfrm flipV="1">
              <a:off x="2209657" y="5257800"/>
              <a:ext cx="0" cy="685916"/>
            </a:xfrm>
            <a:prstGeom prst="straightConnector1">
              <a:avLst/>
            </a:prstGeom>
            <a:noFill/>
            <a:ln w="19050" cap="flat" cmpd="sng" algn="ctr">
              <a:solidFill>
                <a:srgbClr val="007F4D"/>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ssolve">
                                      <p:cBhvr>
                                        <p:cTn id="7" dur="500"/>
                                        <p:tgtEl>
                                          <p:spTgt spid="1157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dissolve">
                                      <p:cBhvr>
                                        <p:cTn id="10" dur="500"/>
                                        <p:tgtEl>
                                          <p:spTgt spid="1157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dissolve">
                                      <p:cBhvr>
                                        <p:cTn id="13" dur="500"/>
                                        <p:tgtEl>
                                          <p:spTgt spid="1157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5715">
                                            <p:txEl>
                                              <p:pRg st="3" end="3"/>
                                            </p:txEl>
                                          </p:spTgt>
                                        </p:tgtEl>
                                        <p:attrNameLst>
                                          <p:attrName>style.visibility</p:attrName>
                                        </p:attrNameLst>
                                      </p:cBhvr>
                                      <p:to>
                                        <p:strVal val="visible"/>
                                      </p:to>
                                    </p:set>
                                    <p:animEffect transition="in" filter="dissolve">
                                      <p:cBhvr>
                                        <p:cTn id="18" dur="500"/>
                                        <p:tgtEl>
                                          <p:spTgt spid="11571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dissolve">
                                      <p:cBhvr>
                                        <p:cTn id="21" dur="500"/>
                                        <p:tgtEl>
                                          <p:spTgt spid="1157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5715">
                                            <p:txEl>
                                              <p:pRg st="5" end="5"/>
                                            </p:txEl>
                                          </p:spTgt>
                                        </p:tgtEl>
                                        <p:attrNameLst>
                                          <p:attrName>style.visibility</p:attrName>
                                        </p:attrNameLst>
                                      </p:cBhvr>
                                      <p:to>
                                        <p:strVal val="visible"/>
                                      </p:to>
                                    </p:set>
                                    <p:animEffect transition="in" filter="dissolve">
                                      <p:cBhvr>
                                        <p:cTn id="24" dur="500"/>
                                        <p:tgtEl>
                                          <p:spTgt spid="11571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5715">
                                            <p:txEl>
                                              <p:pRg st="6" end="6"/>
                                            </p:txEl>
                                          </p:spTgt>
                                        </p:tgtEl>
                                        <p:attrNameLst>
                                          <p:attrName>style.visibility</p:attrName>
                                        </p:attrNameLst>
                                      </p:cBhvr>
                                      <p:to>
                                        <p:strVal val="visible"/>
                                      </p:to>
                                    </p:set>
                                    <p:animEffect transition="in" filter="dissolve">
                                      <p:cBhvr>
                                        <p:cTn id="29" dur="500"/>
                                        <p:tgtEl>
                                          <p:spTgt spid="1157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5715">
                                            <p:txEl>
                                              <p:pRg st="7" end="7"/>
                                            </p:txEl>
                                          </p:spTgt>
                                        </p:tgtEl>
                                        <p:attrNameLst>
                                          <p:attrName>style.visibility</p:attrName>
                                        </p:attrNameLst>
                                      </p:cBhvr>
                                      <p:to>
                                        <p:strVal val="visible"/>
                                      </p:to>
                                    </p:set>
                                    <p:animEffect transition="in" filter="dissolve">
                                      <p:cBhvr>
                                        <p:cTn id="32" dur="500"/>
                                        <p:tgtEl>
                                          <p:spTgt spid="1157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5715">
                                            <p:txEl>
                                              <p:pRg st="8" end="8"/>
                                            </p:txEl>
                                          </p:spTgt>
                                        </p:tgtEl>
                                        <p:attrNameLst>
                                          <p:attrName>style.visibility</p:attrName>
                                        </p:attrNameLst>
                                      </p:cBhvr>
                                      <p:to>
                                        <p:strVal val="visible"/>
                                      </p:to>
                                    </p:set>
                                    <p:animEffect transition="in" filter="dissolve">
                                      <p:cBhvr>
                                        <p:cTn id="35" dur="500"/>
                                        <p:tgtEl>
                                          <p:spTgt spid="115715">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5715">
                                            <p:txEl>
                                              <p:pRg st="9" end="9"/>
                                            </p:txEl>
                                          </p:spTgt>
                                        </p:tgtEl>
                                        <p:attrNameLst>
                                          <p:attrName>style.visibility</p:attrName>
                                        </p:attrNameLst>
                                      </p:cBhvr>
                                      <p:to>
                                        <p:strVal val="visible"/>
                                      </p:to>
                                    </p:set>
                                    <p:animEffect transition="in" filter="dissolve">
                                      <p:cBhvr>
                                        <p:cTn id="38" dur="500"/>
                                        <p:tgtEl>
                                          <p:spTgt spid="11571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5716"/>
                                        </p:tgtEl>
                                        <p:attrNameLst>
                                          <p:attrName>style.visibility</p:attrName>
                                        </p:attrNameLst>
                                      </p:cBhvr>
                                      <p:to>
                                        <p:strVal val="visible"/>
                                      </p:to>
                                    </p:set>
                                    <p:animEffect transition="in" filter="dissolve">
                                      <p:cBhvr>
                                        <p:cTn id="43" dur="500"/>
                                        <p:tgtEl>
                                          <p:spTgt spid="1157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33400" y="304800"/>
            <a:ext cx="7366000" cy="573088"/>
          </a:xfrm>
          <a:effectLst>
            <a:outerShdw blurRad="63500" dist="53882" dir="2700000" algn="ctr" rotWithShape="0">
              <a:srgbClr val="969696"/>
            </a:outerShdw>
          </a:effectLst>
        </p:spPr>
        <p:txBody>
          <a:bodyPr/>
          <a:lstStyle/>
          <a:p>
            <a:pPr eaLnBrk="1" hangingPunct="1">
              <a:defRPr/>
            </a:pPr>
            <a:r>
              <a:rPr lang="ja-JP" altLang="en-US">
                <a:latin typeface="Arial" charset="0"/>
                <a:ea typeface="ＭＳ Ｐゴシック" charset="0"/>
              </a:rPr>
              <a:t>“</a:t>
            </a:r>
            <a:r>
              <a:rPr lang="en-US" altLang="ja-JP">
                <a:latin typeface="Helvetica" charset="0"/>
                <a:ea typeface="ＭＳ Ｐゴシック" charset="0"/>
              </a:rPr>
              <a:t>Normalized</a:t>
            </a:r>
            <a:r>
              <a:rPr lang="ja-JP" altLang="en-US">
                <a:latin typeface="Arial" charset="0"/>
                <a:ea typeface="ＭＳ Ｐゴシック" charset="0"/>
              </a:rPr>
              <a:t>”</a:t>
            </a:r>
            <a:r>
              <a:rPr lang="en-US" altLang="ja-JP">
                <a:latin typeface="Helvetica" charset="0"/>
                <a:ea typeface="ＭＳ Ｐゴシック" charset="0"/>
              </a:rPr>
              <a:t> Numeric Values</a:t>
            </a:r>
            <a:endParaRPr lang="en-US">
              <a:latin typeface="Helvetica" charset="0"/>
              <a:ea typeface="ＭＳ Ｐゴシック" charset="0"/>
            </a:endParaRPr>
          </a:p>
        </p:txBody>
      </p:sp>
      <p:sp>
        <p:nvSpPr>
          <p:cNvPr id="114691" name="Rectangle 3"/>
          <p:cNvSpPr>
            <a:spLocks noGrp="1" noChangeArrowheads="1"/>
          </p:cNvSpPr>
          <p:nvPr>
            <p:ph type="body" idx="1"/>
          </p:nvPr>
        </p:nvSpPr>
        <p:spPr>
          <a:xfrm>
            <a:off x="290513" y="990600"/>
            <a:ext cx="8307387" cy="5454650"/>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Condition</a:t>
            </a:r>
          </a:p>
          <a:p>
            <a:pPr marL="560388" lvl="1" indent="-222250" defTabSz="895350" eaLnBrk="1" hangingPunct="1">
              <a:lnSpc>
                <a:spcPct val="90000"/>
              </a:lnSpc>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r>
              <a:rPr lang="en-US" dirty="0">
                <a:latin typeface="Helvetica" charset="0"/>
                <a:ea typeface="ＭＳ Ｐゴシック" charset="0"/>
              </a:rPr>
              <a:t> and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endParaRPr lang="en-US" dirty="0">
              <a:latin typeface="Helvetica" charset="0"/>
              <a:ea typeface="ＭＳ Ｐゴシック" charset="0"/>
            </a:endParaRPr>
          </a:p>
          <a:p>
            <a:pPr marL="223838" indent="-223838" defTabSz="895350" eaLnBrk="1" hangingPunct="1">
              <a:lnSpc>
                <a:spcPct val="85000"/>
              </a:lnSpc>
              <a:defRPr/>
            </a:pPr>
            <a:r>
              <a:rPr lang="en-US" dirty="0">
                <a:latin typeface="Helvetica" charset="0"/>
                <a:ea typeface="ＭＳ Ｐゴシック" charset="0"/>
              </a:rPr>
              <a:t>Exponent coded as </a:t>
            </a:r>
            <a:r>
              <a:rPr lang="en-US" i="1" dirty="0">
                <a:latin typeface="Helvetica" charset="0"/>
                <a:ea typeface="ＭＳ Ｐゴシック" charset="0"/>
              </a:rPr>
              <a:t>biased</a:t>
            </a:r>
            <a:r>
              <a:rPr lang="en-US" dirty="0">
                <a:latin typeface="Helvetica" charset="0"/>
                <a:ea typeface="ＭＳ Ｐゴシック" charset="0"/>
              </a:rPr>
              <a:t> value</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E  </a:t>
            </a:r>
            <a:r>
              <a:rPr lang="en-US" dirty="0">
                <a:latin typeface="Helvetica" charset="0"/>
                <a:ea typeface="ＭＳ Ｐゴシック" charset="0"/>
              </a:rPr>
              <a:t>=</a:t>
            </a:r>
            <a:r>
              <a:rPr lang="en-US" i="1" dirty="0">
                <a:latin typeface="Helvetica" charset="0"/>
                <a:ea typeface="ＭＳ Ｐゴシック" charset="0"/>
              </a:rPr>
              <a:t>  </a:t>
            </a:r>
            <a:r>
              <a:rPr lang="en-US" i="1" dirty="0" err="1">
                <a:latin typeface="Helvetica" charset="0"/>
                <a:ea typeface="ＭＳ Ｐゴシック" charset="0"/>
              </a:rPr>
              <a:t>Exp</a:t>
            </a:r>
            <a:r>
              <a:rPr lang="en-US" i="1" dirty="0">
                <a:latin typeface="Helvetica" charset="0"/>
                <a:ea typeface="ＭＳ Ｐゴシック" charset="0"/>
              </a:rPr>
              <a:t> – Bias</a:t>
            </a:r>
          </a:p>
          <a:p>
            <a:pPr marL="839788" lvl="2" indent="-165100" defTabSz="895350" eaLnBrk="1" hangingPunct="1">
              <a:lnSpc>
                <a:spcPct val="97000"/>
              </a:lnSpc>
              <a:defRPr/>
            </a:pPr>
            <a:r>
              <a:rPr lang="en-US" i="1" dirty="0" err="1">
                <a:latin typeface="Helvetica" charset="0"/>
                <a:ea typeface="ＭＳ Ｐゴシック" charset="0"/>
              </a:rPr>
              <a:t>Exp</a:t>
            </a:r>
            <a:r>
              <a:rPr lang="en-US" i="1" dirty="0">
                <a:latin typeface="Helvetica" charset="0"/>
                <a:ea typeface="ＭＳ Ｐゴシック" charset="0"/>
              </a:rPr>
              <a:t> </a:t>
            </a:r>
            <a:r>
              <a:rPr lang="en-US" dirty="0">
                <a:latin typeface="Helvetica" charset="0"/>
                <a:ea typeface="ＭＳ Ｐゴシック" charset="0"/>
              </a:rPr>
              <a:t>: unsigned value denoted by </a:t>
            </a:r>
            <a:r>
              <a:rPr lang="en-US" dirty="0" err="1">
                <a:latin typeface="Courier New" charset="0"/>
                <a:ea typeface="ＭＳ Ｐゴシック" charset="0"/>
              </a:rPr>
              <a:t>exp</a:t>
            </a:r>
            <a:r>
              <a:rPr lang="en-US" dirty="0">
                <a:latin typeface="Courier New" charset="0"/>
                <a:ea typeface="ＭＳ Ｐゴシック" charset="0"/>
              </a:rPr>
              <a:t> </a:t>
            </a:r>
          </a:p>
          <a:p>
            <a:pPr marL="839788" lvl="2" indent="-165100" defTabSz="895350" eaLnBrk="1" hangingPunct="1">
              <a:lnSpc>
                <a:spcPct val="97000"/>
              </a:lnSpc>
              <a:defRPr/>
            </a:pPr>
            <a:r>
              <a:rPr lang="en-US" i="1" dirty="0">
                <a:latin typeface="Helvetica" charset="0"/>
                <a:ea typeface="ＭＳ Ｐゴシック" charset="0"/>
              </a:rPr>
              <a:t>Bias </a:t>
            </a:r>
            <a:r>
              <a:rPr lang="en-US" dirty="0">
                <a:latin typeface="Helvetica" charset="0"/>
                <a:ea typeface="ＭＳ Ｐゴシック" charset="0"/>
              </a:rPr>
              <a:t>: Bias value</a:t>
            </a:r>
          </a:p>
          <a:p>
            <a:pPr marL="1120775" lvl="3" indent="-166688" defTabSz="895350" eaLnBrk="1" hangingPunct="1">
              <a:lnSpc>
                <a:spcPct val="90000"/>
              </a:lnSpc>
              <a:defRPr/>
            </a:pPr>
            <a:r>
              <a:rPr lang="en-US" dirty="0">
                <a:latin typeface="Helvetica" charset="0"/>
                <a:ea typeface="ＭＳ Ｐゴシック" charset="0"/>
              </a:rPr>
              <a:t>Single precision: 127 (</a:t>
            </a:r>
            <a:r>
              <a:rPr lang="en-US" i="1" dirty="0" err="1">
                <a:latin typeface="Helvetica" charset="0"/>
                <a:ea typeface="ＭＳ Ｐゴシック" charset="0"/>
              </a:rPr>
              <a:t>Exp</a:t>
            </a:r>
            <a:r>
              <a:rPr lang="en-US" dirty="0">
                <a:latin typeface="Helvetica" charset="0"/>
                <a:ea typeface="ＭＳ Ｐゴシック" charset="0"/>
              </a:rPr>
              <a:t>: 1…254, </a:t>
            </a:r>
            <a:r>
              <a:rPr lang="en-US" i="1" dirty="0">
                <a:latin typeface="Helvetica" charset="0"/>
                <a:ea typeface="ＭＳ Ｐゴシック" charset="0"/>
              </a:rPr>
              <a:t>E</a:t>
            </a:r>
            <a:r>
              <a:rPr lang="en-US" dirty="0">
                <a:latin typeface="Helvetica" charset="0"/>
                <a:ea typeface="ＭＳ Ｐゴシック" charset="0"/>
              </a:rPr>
              <a:t>: -126…127)</a:t>
            </a:r>
          </a:p>
          <a:p>
            <a:pPr marL="1120775" lvl="3" indent="-166688" defTabSz="895350" eaLnBrk="1" hangingPunct="1">
              <a:lnSpc>
                <a:spcPct val="90000"/>
              </a:lnSpc>
              <a:defRPr/>
            </a:pPr>
            <a:r>
              <a:rPr lang="en-US" dirty="0">
                <a:latin typeface="Helvetica" charset="0"/>
                <a:ea typeface="ＭＳ Ｐゴシック" charset="0"/>
              </a:rPr>
              <a:t>Double precision: 1023 (</a:t>
            </a:r>
            <a:r>
              <a:rPr lang="en-US" i="1" dirty="0" err="1">
                <a:latin typeface="Helvetica" charset="0"/>
                <a:ea typeface="ＭＳ Ｐゴシック" charset="0"/>
              </a:rPr>
              <a:t>Exp</a:t>
            </a:r>
            <a:r>
              <a:rPr lang="en-US" dirty="0">
                <a:latin typeface="Helvetica" charset="0"/>
                <a:ea typeface="ＭＳ Ｐゴシック" charset="0"/>
              </a:rPr>
              <a:t>: 1…2046, </a:t>
            </a:r>
            <a:r>
              <a:rPr lang="en-US" i="1" dirty="0">
                <a:latin typeface="Helvetica" charset="0"/>
                <a:ea typeface="ＭＳ Ｐゴシック" charset="0"/>
              </a:rPr>
              <a:t>E</a:t>
            </a:r>
            <a:r>
              <a:rPr lang="en-US" dirty="0">
                <a:latin typeface="Helvetica" charset="0"/>
                <a:ea typeface="ＭＳ Ｐゴシック" charset="0"/>
              </a:rPr>
              <a:t>: -1022…1023)</a:t>
            </a:r>
          </a:p>
          <a:p>
            <a:pPr marL="1120775" lvl="3" indent="-166688" defTabSz="895350" eaLnBrk="1" hangingPunct="1">
              <a:lnSpc>
                <a:spcPct val="90000"/>
              </a:lnSpc>
              <a:defRPr/>
            </a:pPr>
            <a:r>
              <a:rPr lang="en-US" dirty="0">
                <a:latin typeface="Helvetica" charset="0"/>
                <a:ea typeface="ＭＳ Ｐゴシック" charset="0"/>
              </a:rPr>
              <a:t>in general: </a:t>
            </a:r>
            <a:r>
              <a:rPr lang="en-US" i="1" dirty="0">
                <a:latin typeface="Helvetica" charset="0"/>
                <a:ea typeface="ＭＳ Ｐゴシック" charset="0"/>
              </a:rPr>
              <a:t>Bias</a:t>
            </a:r>
            <a:r>
              <a:rPr lang="en-US" dirty="0">
                <a:latin typeface="Helvetica" charset="0"/>
                <a:ea typeface="ＭＳ Ｐゴシック" charset="0"/>
              </a:rPr>
              <a:t> = 2</a:t>
            </a:r>
            <a:r>
              <a:rPr lang="en-US" baseline="30000" dirty="0">
                <a:latin typeface="Helvetica" charset="0"/>
                <a:ea typeface="ＭＳ Ｐゴシック" charset="0"/>
              </a:rPr>
              <a:t>e-1</a:t>
            </a:r>
            <a:r>
              <a:rPr lang="en-US" dirty="0">
                <a:latin typeface="Helvetica" charset="0"/>
                <a:ea typeface="ＭＳ Ｐゴシック" charset="0"/>
              </a:rPr>
              <a:t> - 1, where e is number of exponent bits</a:t>
            </a:r>
          </a:p>
          <a:p>
            <a:pPr marL="223838" indent="-223838" defTabSz="895350" eaLnBrk="1" hangingPunct="1">
              <a:lnSpc>
                <a:spcPct val="85000"/>
              </a:lnSpc>
              <a:defRPr/>
            </a:pPr>
            <a:r>
              <a:rPr lang="en-US" dirty="0" err="1">
                <a:latin typeface="Helvetica" charset="0"/>
                <a:ea typeface="ＭＳ Ｐゴシック" charset="0"/>
              </a:rPr>
              <a:t>Significand</a:t>
            </a:r>
            <a:r>
              <a:rPr lang="en-US" dirty="0">
                <a:latin typeface="Helvetica" charset="0"/>
                <a:ea typeface="ＭＳ Ｐゴシック" charset="0"/>
              </a:rPr>
              <a:t> coded with implied leading 1</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1.xxx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 </a:t>
            </a:r>
            <a:r>
              <a:rPr lang="en-US" b="0" dirty="0">
                <a:latin typeface="Courier New" charset="0"/>
                <a:ea typeface="ＭＳ Ｐゴシック" charset="0"/>
              </a:rPr>
              <a:t>xxx</a:t>
            </a:r>
            <a:r>
              <a:rPr lang="en-US" b="0" dirty="0">
                <a:latin typeface="Helvetica" charset="0"/>
                <a:ea typeface="ＭＳ Ｐゴシック" charset="0"/>
              </a:rPr>
              <a:t>…</a:t>
            </a:r>
            <a:r>
              <a:rPr lang="en-US" b="0"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Minimum when </a:t>
            </a:r>
            <a:r>
              <a:rPr lang="en-US" b="0" dirty="0">
                <a:latin typeface="Courier New" charset="0"/>
                <a:ea typeface="ＭＳ Ｐゴシック" charset="0"/>
              </a:rPr>
              <a:t>000</a:t>
            </a:r>
            <a:r>
              <a:rPr lang="en-US" b="0" dirty="0">
                <a:latin typeface="Helvetica" charset="0"/>
                <a:ea typeface="ＭＳ Ｐゴシック" charset="0"/>
              </a:rPr>
              <a:t>…</a:t>
            </a:r>
            <a:r>
              <a:rPr lang="en-US" b="0" dirty="0">
                <a:latin typeface="Courier New" charset="0"/>
                <a:ea typeface="ＭＳ Ｐゴシック" charset="0"/>
              </a:rPr>
              <a:t>0</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1.0)</a:t>
            </a:r>
          </a:p>
          <a:p>
            <a:pPr marL="839788" lvl="2" indent="-165100" defTabSz="895350" eaLnBrk="1" hangingPunct="1">
              <a:lnSpc>
                <a:spcPct val="97000"/>
              </a:lnSpc>
              <a:defRPr/>
            </a:pPr>
            <a:r>
              <a:rPr lang="en-US" dirty="0">
                <a:latin typeface="Helvetica" charset="0"/>
                <a:ea typeface="ＭＳ Ｐゴシック" charset="0"/>
              </a:rPr>
              <a:t>Maximum when </a:t>
            </a:r>
            <a:r>
              <a:rPr lang="en-US" b="0" dirty="0">
                <a:latin typeface="Courier New" charset="0"/>
                <a:ea typeface="ＭＳ Ｐゴシック" charset="0"/>
              </a:rPr>
              <a:t>111</a:t>
            </a:r>
            <a:r>
              <a:rPr lang="en-US" b="0" dirty="0">
                <a:latin typeface="Helvetica" charset="0"/>
                <a:ea typeface="ＭＳ Ｐゴシック" charset="0"/>
              </a:rPr>
              <a:t>…</a:t>
            </a:r>
            <a:r>
              <a:rPr lang="en-US" b="0" dirty="0">
                <a:latin typeface="Courier New" charset="0"/>
                <a:ea typeface="ＭＳ Ｐゴシック" charset="0"/>
              </a:rPr>
              <a:t>1</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2.0 – </a:t>
            </a:r>
            <a:r>
              <a:rPr lang="en-US" dirty="0">
                <a:latin typeface="Symbol" charset="0"/>
                <a:ea typeface="ＭＳ Ｐゴシック" charset="0"/>
              </a:rPr>
              <a:t></a:t>
            </a:r>
            <a:r>
              <a:rPr lang="en-US" dirty="0">
                <a:latin typeface="Helvetica" charset="0"/>
                <a:ea typeface="ＭＳ Ｐゴシック" charset="0"/>
              </a:rPr>
              <a:t>)</a:t>
            </a:r>
          </a:p>
          <a:p>
            <a:pPr marL="839788" lvl="2" indent="-165100" defTabSz="895350" eaLnBrk="1" hangingPunct="1">
              <a:lnSpc>
                <a:spcPct val="97000"/>
              </a:lnSpc>
              <a:defRPr/>
            </a:pPr>
            <a:r>
              <a:rPr lang="en-US" dirty="0">
                <a:latin typeface="Helvetica" charset="0"/>
                <a:ea typeface="ＭＳ Ｐゴシック" charset="0"/>
              </a:rPr>
              <a:t>Get extra leading bit for </a:t>
            </a:r>
            <a:r>
              <a:rPr lang="ja-JP" altLang="en-US" dirty="0">
                <a:latin typeface="Arial" charset="0"/>
                <a:ea typeface="ＭＳ Ｐゴシック" charset="0"/>
              </a:rPr>
              <a:t>“</a:t>
            </a:r>
            <a:r>
              <a:rPr lang="en-US" altLang="ja-JP" dirty="0">
                <a:latin typeface="Helvetica" charset="0"/>
                <a:ea typeface="ＭＳ Ｐゴシック" charset="0"/>
              </a:rPr>
              <a:t>free</a:t>
            </a:r>
            <a:r>
              <a:rPr lang="ja-JP" altLang="en-US" dirty="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dissolve">
                                      <p:cBhvr>
                                        <p:cTn id="7" dur="500"/>
                                        <p:tgtEl>
                                          <p:spTgt spid="114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dissolve">
                                      <p:cBhvr>
                                        <p:cTn id="10" dur="500"/>
                                        <p:tgtEl>
                                          <p:spTgt spid="114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dissolve">
                                      <p:cBhvr>
                                        <p:cTn id="15" dur="500"/>
                                        <p:tgtEl>
                                          <p:spTgt spid="114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dissolve">
                                      <p:cBhvr>
                                        <p:cTn id="18" dur="500"/>
                                        <p:tgtEl>
                                          <p:spTgt spid="114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dissolve">
                                      <p:cBhvr>
                                        <p:cTn id="21" dur="500"/>
                                        <p:tgtEl>
                                          <p:spTgt spid="1146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dissolve">
                                      <p:cBhvr>
                                        <p:cTn id="24" dur="500"/>
                                        <p:tgtEl>
                                          <p:spTgt spid="11469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dissolve">
                                      <p:cBhvr>
                                        <p:cTn id="27" dur="500"/>
                                        <p:tgtEl>
                                          <p:spTgt spid="11469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4691">
                                            <p:txEl>
                                              <p:pRg st="7" end="7"/>
                                            </p:txEl>
                                          </p:spTgt>
                                        </p:tgtEl>
                                        <p:attrNameLst>
                                          <p:attrName>style.visibility</p:attrName>
                                        </p:attrNameLst>
                                      </p:cBhvr>
                                      <p:to>
                                        <p:strVal val="visible"/>
                                      </p:to>
                                    </p:set>
                                    <p:animEffect transition="in" filter="dissolve">
                                      <p:cBhvr>
                                        <p:cTn id="30" dur="500"/>
                                        <p:tgtEl>
                                          <p:spTgt spid="11469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4691">
                                            <p:txEl>
                                              <p:pRg st="8" end="8"/>
                                            </p:txEl>
                                          </p:spTgt>
                                        </p:tgtEl>
                                        <p:attrNameLst>
                                          <p:attrName>style.visibility</p:attrName>
                                        </p:attrNameLst>
                                      </p:cBhvr>
                                      <p:to>
                                        <p:strVal val="visible"/>
                                      </p:to>
                                    </p:set>
                                    <p:animEffect transition="in" filter="dissolve">
                                      <p:cBhvr>
                                        <p:cTn id="33" dur="500"/>
                                        <p:tgtEl>
                                          <p:spTgt spid="11469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4691">
                                            <p:txEl>
                                              <p:pRg st="9" end="9"/>
                                            </p:txEl>
                                          </p:spTgt>
                                        </p:tgtEl>
                                        <p:attrNameLst>
                                          <p:attrName>style.visibility</p:attrName>
                                        </p:attrNameLst>
                                      </p:cBhvr>
                                      <p:to>
                                        <p:strVal val="visible"/>
                                      </p:to>
                                    </p:set>
                                    <p:animEffect transition="in" filter="dissolve">
                                      <p:cBhvr>
                                        <p:cTn id="38" dur="500"/>
                                        <p:tgtEl>
                                          <p:spTgt spid="11469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691">
                                            <p:txEl>
                                              <p:pRg st="10" end="10"/>
                                            </p:txEl>
                                          </p:spTgt>
                                        </p:tgtEl>
                                        <p:attrNameLst>
                                          <p:attrName>style.visibility</p:attrName>
                                        </p:attrNameLst>
                                      </p:cBhvr>
                                      <p:to>
                                        <p:strVal val="visible"/>
                                      </p:to>
                                    </p:set>
                                    <p:animEffect transition="in" filter="dissolve">
                                      <p:cBhvr>
                                        <p:cTn id="41" dur="500"/>
                                        <p:tgtEl>
                                          <p:spTgt spid="11469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4691">
                                            <p:txEl>
                                              <p:pRg st="11" end="11"/>
                                            </p:txEl>
                                          </p:spTgt>
                                        </p:tgtEl>
                                        <p:attrNameLst>
                                          <p:attrName>style.visibility</p:attrName>
                                        </p:attrNameLst>
                                      </p:cBhvr>
                                      <p:to>
                                        <p:strVal val="visible"/>
                                      </p:to>
                                    </p:set>
                                    <p:animEffect transition="in" filter="dissolve">
                                      <p:cBhvr>
                                        <p:cTn id="44" dur="500"/>
                                        <p:tgtEl>
                                          <p:spTgt spid="114691">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4691">
                                            <p:txEl>
                                              <p:pRg st="12" end="12"/>
                                            </p:txEl>
                                          </p:spTgt>
                                        </p:tgtEl>
                                        <p:attrNameLst>
                                          <p:attrName>style.visibility</p:attrName>
                                        </p:attrNameLst>
                                      </p:cBhvr>
                                      <p:to>
                                        <p:strVal val="visible"/>
                                      </p:to>
                                    </p:set>
                                    <p:animEffect transition="in" filter="dissolve">
                                      <p:cBhvr>
                                        <p:cTn id="47" dur="500"/>
                                        <p:tgtEl>
                                          <p:spTgt spid="114691">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691">
                                            <p:txEl>
                                              <p:pRg st="13" end="13"/>
                                            </p:txEl>
                                          </p:spTgt>
                                        </p:tgtEl>
                                        <p:attrNameLst>
                                          <p:attrName>style.visibility</p:attrName>
                                        </p:attrNameLst>
                                      </p:cBhvr>
                                      <p:to>
                                        <p:strVal val="visible"/>
                                      </p:to>
                                    </p:set>
                                    <p:animEffect transition="in" filter="dissolve">
                                      <p:cBhvr>
                                        <p:cTn id="50" dur="500"/>
                                        <p:tgtEl>
                                          <p:spTgt spid="114691">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4691">
                                            <p:txEl>
                                              <p:pRg st="14" end="14"/>
                                            </p:txEl>
                                          </p:spTgt>
                                        </p:tgtEl>
                                        <p:attrNameLst>
                                          <p:attrName>style.visibility</p:attrName>
                                        </p:attrNameLst>
                                      </p:cBhvr>
                                      <p:to>
                                        <p:strVal val="visible"/>
                                      </p:to>
                                    </p:set>
                                    <p:animEffect transition="in" filter="dissolve">
                                      <p:cBhvr>
                                        <p:cTn id="53" dur="500"/>
                                        <p:tgtEl>
                                          <p:spTgt spid="1146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rPr>
              <a:t>Midterm results</a:t>
            </a:r>
          </a:p>
          <a:p>
            <a:pPr lvl="1">
              <a:defRPr/>
            </a:pPr>
            <a:r>
              <a:rPr lang="en-US" dirty="0">
                <a:latin typeface="Helvetica" charset="0"/>
                <a:ea typeface="ＭＳ Ｐゴシック" charset="0"/>
                <a:cs typeface="ＭＳ Ｐゴシック" charset="0"/>
              </a:rPr>
              <a:t>We’ll hand grade the exams that had trouble being uploaded to the </a:t>
            </a:r>
            <a:r>
              <a:rPr lang="en-US" dirty="0" err="1">
                <a:latin typeface="Helvetica" charset="0"/>
                <a:ea typeface="ＭＳ Ｐゴシック" charset="0"/>
                <a:cs typeface="ＭＳ Ｐゴシック" charset="0"/>
              </a:rPr>
              <a:t>moodle</a:t>
            </a:r>
            <a:r>
              <a:rPr lang="en-US" dirty="0">
                <a:latin typeface="Helvetica" charset="0"/>
                <a:ea typeface="ＭＳ Ｐゴシック" charset="0"/>
                <a:cs typeface="ＭＳ Ｐゴシック" charset="0"/>
              </a:rPr>
              <a:t> </a:t>
            </a:r>
            <a:r>
              <a:rPr lang="mr-IN"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results hopefully done by next week</a:t>
            </a:r>
          </a:p>
          <a:p>
            <a:pPr lvl="1">
              <a:defRPr/>
            </a:pPr>
            <a:r>
              <a:rPr lang="en-US" dirty="0">
                <a:latin typeface="Helvetica" charset="0"/>
                <a:ea typeface="ＭＳ Ｐゴシック" charset="0"/>
                <a:cs typeface="ＭＳ Ｐゴシック" charset="0"/>
              </a:rPr>
              <a:t>Solutions released next week to allow excused late test takers</a:t>
            </a:r>
          </a:p>
          <a:p>
            <a:pPr lvl="1">
              <a:defRPr/>
            </a:pPr>
            <a:r>
              <a:rPr lang="en-US" dirty="0">
                <a:latin typeface="Helvetica" charset="0"/>
                <a:ea typeface="ＭＳ Ｐゴシック" charset="0"/>
                <a:cs typeface="ＭＳ Ｐゴシック" charset="0"/>
              </a:rPr>
              <a:t>Drop by Prof. Han’s office hours to correct any scores, e.g. transcription errors from paper to the </a:t>
            </a:r>
            <a:r>
              <a:rPr lang="en-US" dirty="0" err="1">
                <a:latin typeface="Helvetica" charset="0"/>
                <a:ea typeface="ＭＳ Ｐゴシック" charset="0"/>
                <a:cs typeface="ＭＳ Ｐゴシック" charset="0"/>
              </a:rPr>
              <a:t>moodle</a:t>
            </a:r>
            <a:endParaRPr lang="en-US" dirty="0">
              <a:latin typeface="Helvetica"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775186608"/>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8305800" cy="573088"/>
          </a:xfrm>
          <a:effectLst>
            <a:outerShdw blurRad="63500" dist="53882" dir="2700000" algn="ctr" rotWithShape="0">
              <a:srgbClr val="969696"/>
            </a:outerShdw>
          </a:effectLst>
        </p:spPr>
        <p:txBody>
          <a:bodyPr/>
          <a:lstStyle/>
          <a:p>
            <a:pPr eaLnBrk="1" hangingPunct="1">
              <a:defRPr/>
            </a:pPr>
            <a:r>
              <a:rPr lang="en-US" dirty="0" err="1" smtClean="0">
                <a:cs typeface="+mj-cs"/>
              </a:rPr>
              <a:t>Denormalized</a:t>
            </a:r>
            <a:r>
              <a:rPr lang="en-US" dirty="0" smtClean="0">
                <a:cs typeface="+mj-cs"/>
              </a:rPr>
              <a:t> Values Intuition</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smtClean="0">
                <a:latin typeface="Helvetica" charset="0"/>
                <a:ea typeface="ＭＳ Ｐゴシック" charset="0"/>
              </a:rPr>
              <a:t>Range of normalized values for 32-bit single precision</a:t>
            </a: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smtClean="0">
                <a:latin typeface="Helvetica" charset="0"/>
                <a:ea typeface="ＭＳ Ｐゴシック" charset="0"/>
              </a:rPr>
              <a:t>1 to +254, so E = -126 to +127</a:t>
            </a:r>
          </a:p>
          <a:p>
            <a:pPr lvl="1" eaLnBrk="1" hangingPunct="1">
              <a:defRPr/>
            </a:pPr>
            <a:r>
              <a:rPr lang="en-US" dirty="0" smtClean="0">
                <a:latin typeface="Helvetica" charset="0"/>
                <a:ea typeface="ＭＳ Ｐゴシック" charset="0"/>
              </a:rPr>
              <a:t>So smallest possible value we can represent is ~ 2</a:t>
            </a:r>
            <a:r>
              <a:rPr lang="en-US" baseline="30000" dirty="0" smtClean="0">
                <a:latin typeface="Helvetica" charset="0"/>
                <a:ea typeface="ＭＳ Ｐゴシック" charset="0"/>
              </a:rPr>
              <a:t>-126</a:t>
            </a:r>
          </a:p>
          <a:p>
            <a:pPr lvl="1" eaLnBrk="1" hangingPunct="1">
              <a:defRPr/>
            </a:pPr>
            <a:r>
              <a:rPr lang="en-US" dirty="0" smtClean="0">
                <a:latin typeface="Helvetica" charset="0"/>
                <a:ea typeface="ＭＳ Ｐゴシック" charset="0"/>
              </a:rPr>
              <a:t>= ~ 10</a:t>
            </a:r>
            <a:r>
              <a:rPr lang="en-US" baseline="30000" dirty="0" smtClean="0">
                <a:latin typeface="Helvetica" charset="0"/>
                <a:ea typeface="ＭＳ Ｐゴシック" charset="0"/>
              </a:rPr>
              <a:t>-38</a:t>
            </a:r>
          </a:p>
          <a:p>
            <a:pPr lvl="1" eaLnBrk="1" hangingPunct="1">
              <a:defRPr/>
            </a:pPr>
            <a:r>
              <a:rPr lang="en-US" dirty="0" smtClean="0">
                <a:latin typeface="Helvetica" charset="0"/>
                <a:ea typeface="ＭＳ Ｐゴシック" charset="0"/>
              </a:rPr>
              <a:t>In some cases, this is not enough precision</a:t>
            </a:r>
          </a:p>
          <a:p>
            <a:pPr eaLnBrk="1" hangingPunct="1">
              <a:defRPr/>
            </a:pPr>
            <a:r>
              <a:rPr lang="en-US" dirty="0" smtClean="0">
                <a:latin typeface="Helvetica" charset="0"/>
                <a:ea typeface="ＭＳ Ｐゴシック" charset="0"/>
              </a:rPr>
              <a:t>Reserve </a:t>
            </a:r>
            <a:r>
              <a:rPr lang="en-US" b="0" dirty="0" err="1" smtClean="0">
                <a:latin typeface="Courier"/>
                <a:ea typeface="ＭＳ Ｐゴシック" charset="0"/>
                <a:cs typeface="Courier"/>
              </a:rPr>
              <a:t>exp</a:t>
            </a:r>
            <a:r>
              <a:rPr lang="en-US" dirty="0" smtClean="0">
                <a:latin typeface="Helvetica" charset="0"/>
                <a:ea typeface="ＭＳ Ｐゴシック" charset="0"/>
              </a:rPr>
              <a:t>=all 0’s to get more precision near 0</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Let Exponent </a:t>
            </a:r>
            <a:r>
              <a:rPr lang="en-US" dirty="0">
                <a:latin typeface="Helvetica" charset="0"/>
                <a:ea typeface="ＭＳ Ｐゴシック" charset="0"/>
              </a:rPr>
              <a:t>value </a:t>
            </a:r>
            <a:r>
              <a:rPr lang="en-US" i="1" dirty="0">
                <a:latin typeface="Helvetica" charset="0"/>
                <a:ea typeface="ＭＳ Ｐゴシック" charset="0"/>
              </a:rPr>
              <a:t>E </a:t>
            </a:r>
            <a:r>
              <a:rPr lang="en-US" dirty="0">
                <a:latin typeface="Helvetica" charset="0"/>
                <a:ea typeface="ＭＳ Ｐゴシック" charset="0"/>
              </a:rPr>
              <a:t>= </a:t>
            </a:r>
            <a:r>
              <a:rPr lang="en-US" dirty="0" smtClean="0">
                <a:latin typeface="Helvetica" charset="0"/>
                <a:ea typeface="ＭＳ Ｐゴシック" charset="0"/>
              </a:rPr>
              <a:t>1–</a:t>
            </a:r>
            <a:r>
              <a:rPr lang="en-US" i="1" dirty="0" smtClean="0">
                <a:latin typeface="Helvetica" charset="0"/>
                <a:ea typeface="ＭＳ Ｐゴシック" charset="0"/>
              </a:rPr>
              <a:t>Bias</a:t>
            </a:r>
            <a:endParaRPr lang="en-US" dirty="0" smtClean="0">
              <a:latin typeface="Helvetica" charset="0"/>
              <a:ea typeface="ＭＳ Ｐゴシック" charset="0"/>
            </a:endParaRPr>
          </a:p>
          <a:p>
            <a:pPr lvl="2" eaLnBrk="1" hangingPunct="1">
              <a:defRPr/>
            </a:pPr>
            <a:r>
              <a:rPr lang="en-US" dirty="0" smtClean="0">
                <a:latin typeface="Helvetica" charset="0"/>
                <a:ea typeface="ＭＳ Ｐゴシック" charset="0"/>
              </a:rPr>
              <a:t>= -126 for single precision</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Let </a:t>
            </a:r>
            <a:r>
              <a:rPr lang="en-US" dirty="0" err="1" smtClean="0">
                <a:latin typeface="Helvetica" charset="0"/>
                <a:ea typeface="ＭＳ Ｐゴシック" charset="0"/>
              </a:rPr>
              <a:t>Significand</a:t>
            </a:r>
            <a:r>
              <a:rPr lang="en-US" dirty="0" smtClean="0">
                <a:latin typeface="Helvetica" charset="0"/>
                <a:ea typeface="ＭＳ Ｐゴシック" charset="0"/>
              </a:rPr>
              <a:t> </a:t>
            </a:r>
            <a:r>
              <a:rPr lang="en-US" dirty="0">
                <a:latin typeface="Helvetica" charset="0"/>
                <a:ea typeface="ＭＳ Ｐゴシック" charset="0"/>
              </a:rPr>
              <a:t>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So now we can express 0.xxx…x *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126</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Since the </a:t>
            </a:r>
            <a:r>
              <a:rPr lang="en-US" b="0" dirty="0" err="1" smtClean="0">
                <a:latin typeface="Courier"/>
                <a:ea typeface="ＭＳ Ｐゴシック" charset="0"/>
                <a:cs typeface="Courier"/>
              </a:rPr>
              <a:t>frac</a:t>
            </a:r>
            <a:r>
              <a:rPr lang="en-US" dirty="0" smtClean="0">
                <a:latin typeface="Helvetica" charset="0"/>
                <a:ea typeface="ＭＳ Ｐゴシック" charset="0"/>
              </a:rPr>
              <a:t> field 0.xxx…x has 23 bits, we get an additional 23 bits of precision!</a:t>
            </a:r>
            <a:endParaRPr lang="en-US" dirty="0">
              <a:latin typeface="Courier New" charset="0"/>
              <a:ea typeface="ＭＳ Ｐゴシック" charset="0"/>
            </a:endParaRPr>
          </a:p>
          <a:p>
            <a:pPr lvl="2" eaLnBrk="1" hangingPunct="1">
              <a:defRPr/>
            </a:pPr>
            <a:r>
              <a:rPr lang="en-US" dirty="0" smtClean="0">
                <a:latin typeface="Helvetica" charset="0"/>
                <a:ea typeface="ＭＳ Ｐゴシック" charset="0"/>
              </a:rPr>
              <a:t>i.e. if </a:t>
            </a:r>
            <a:r>
              <a:rPr lang="en-US" dirty="0" err="1" smtClean="0">
                <a:latin typeface="Courier New" charset="0"/>
                <a:ea typeface="ＭＳ Ｐゴシック" charset="0"/>
              </a:rPr>
              <a:t>frac</a:t>
            </a:r>
            <a:r>
              <a:rPr lang="en-US" dirty="0" smtClean="0">
                <a:latin typeface="Courier New" charset="0"/>
                <a:ea typeface="ＭＳ Ｐゴシック" charset="0"/>
              </a:rPr>
              <a:t>=0000...0001 = </a:t>
            </a:r>
            <a:r>
              <a:rPr lang="en-US" dirty="0">
                <a:latin typeface="Helvetica" charset="0"/>
                <a:ea typeface="ＭＳ Ｐゴシック" charset="0"/>
              </a:rPr>
              <a:t>2</a:t>
            </a:r>
            <a:r>
              <a:rPr lang="en-US" baseline="30000" dirty="0" smtClean="0">
                <a:latin typeface="Helvetica" charset="0"/>
                <a:ea typeface="ＭＳ Ｐゴシック" charset="0"/>
              </a:rPr>
              <a:t>-23</a:t>
            </a:r>
            <a:r>
              <a:rPr lang="en-US" dirty="0" smtClean="0">
                <a:latin typeface="Helvetica" charset="0"/>
                <a:ea typeface="ＭＳ Ｐゴシック" charset="0"/>
              </a:rPr>
              <a:t>, then we get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23</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-126</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-149</a:t>
            </a:r>
          </a:p>
          <a:p>
            <a:pPr lvl="2" eaLnBrk="1" hangingPunct="1">
              <a:defRPr/>
            </a:pPr>
            <a:r>
              <a:rPr lang="en-US" dirty="0" smtClean="0">
                <a:latin typeface="Helvetica" charset="0"/>
                <a:ea typeface="ＭＳ Ｐゴシック" charset="0"/>
              </a:rPr>
              <a:t>~ 10</a:t>
            </a:r>
            <a:r>
              <a:rPr lang="en-US" baseline="30000" dirty="0" smtClean="0">
                <a:latin typeface="Helvetica" charset="0"/>
                <a:ea typeface="ＭＳ Ｐゴシック" charset="0"/>
              </a:rPr>
              <a:t>-45 </a:t>
            </a:r>
            <a:r>
              <a:rPr lang="en-US" dirty="0">
                <a:latin typeface="Helvetica" charset="0"/>
                <a:ea typeface="ＭＳ Ｐゴシック" charset="0"/>
              </a:rPr>
              <a:t> </a:t>
            </a:r>
            <a:r>
              <a:rPr lang="en-US" dirty="0" smtClean="0">
                <a:latin typeface="Helvetica" charset="0"/>
                <a:ea typeface="ＭＳ Ｐゴシック" charset="0"/>
              </a:rPr>
              <a:t>(compare to </a:t>
            </a:r>
            <a:r>
              <a:rPr lang="en-US" dirty="0">
                <a:latin typeface="Helvetica" charset="0"/>
                <a:ea typeface="ＭＳ Ｐゴシック" charset="0"/>
              </a:rPr>
              <a:t>~ 10</a:t>
            </a:r>
            <a:r>
              <a:rPr lang="en-US" baseline="30000" dirty="0">
                <a:latin typeface="Helvetica" charset="0"/>
                <a:ea typeface="ＭＳ Ｐゴシック" charset="0"/>
              </a:rPr>
              <a:t>-</a:t>
            </a:r>
            <a:r>
              <a:rPr lang="en-US" baseline="30000" dirty="0" smtClean="0">
                <a:latin typeface="Helvetica" charset="0"/>
                <a:ea typeface="ＭＳ Ｐゴシック" charset="0"/>
              </a:rPr>
              <a:t>38</a:t>
            </a:r>
            <a:r>
              <a:rPr lang="en-US" dirty="0">
                <a:latin typeface="Helvetica" charset="0"/>
                <a:ea typeface="ＭＳ Ｐゴシック" charset="0"/>
              </a:rPr>
              <a:t> </a:t>
            </a:r>
            <a:r>
              <a:rPr lang="en-US" dirty="0" smtClean="0">
                <a:latin typeface="Helvetica" charset="0"/>
                <a:ea typeface="ＭＳ Ｐゴシック" charset="0"/>
              </a:rPr>
              <a:t>)</a:t>
            </a:r>
            <a:endParaRPr lang="en-US" baseline="30000" dirty="0">
              <a:latin typeface="Helvetica" charset="0"/>
              <a:ea typeface="ＭＳ Ｐゴシック" charset="0"/>
            </a:endParaRPr>
          </a:p>
          <a:p>
            <a:pPr lvl="2" eaLnBrk="1" hangingPunct="1">
              <a:defRPr/>
            </a:pPr>
            <a:endParaRPr lang="en-US" baseline="30000"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dissolve">
                                      <p:cBhvr>
                                        <p:cTn id="32" dur="500"/>
                                        <p:tgtEl>
                                          <p:spTgt spid="116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dissolve">
                                      <p:cBhvr>
                                        <p:cTn id="37" dur="500"/>
                                        <p:tgtEl>
                                          <p:spTgt spid="116739">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739">
                                            <p:txEl>
                                              <p:pRg st="8" end="8"/>
                                            </p:txEl>
                                          </p:spTgt>
                                        </p:tgtEl>
                                        <p:attrNameLst>
                                          <p:attrName>style.visibility</p:attrName>
                                        </p:attrNameLst>
                                      </p:cBhvr>
                                      <p:to>
                                        <p:strVal val="visible"/>
                                      </p:to>
                                    </p:set>
                                    <p:animEffect transition="in" filter="dissolve">
                                      <p:cBhvr>
                                        <p:cTn id="45" dur="500"/>
                                        <p:tgtEl>
                                          <p:spTgt spid="116739">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739">
                                            <p:txEl>
                                              <p:pRg st="9" end="9"/>
                                            </p:txEl>
                                          </p:spTgt>
                                        </p:tgtEl>
                                        <p:attrNameLst>
                                          <p:attrName>style.visibility</p:attrName>
                                        </p:attrNameLst>
                                      </p:cBhvr>
                                      <p:to>
                                        <p:strVal val="visible"/>
                                      </p:to>
                                    </p:set>
                                    <p:animEffect transition="in" filter="dissolve">
                                      <p:cBhvr>
                                        <p:cTn id="48" dur="500"/>
                                        <p:tgtEl>
                                          <p:spTgt spid="11673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6739">
                                            <p:txEl>
                                              <p:pRg st="10" end="10"/>
                                            </p:txEl>
                                          </p:spTgt>
                                        </p:tgtEl>
                                        <p:attrNameLst>
                                          <p:attrName>style.visibility</p:attrName>
                                        </p:attrNameLst>
                                      </p:cBhvr>
                                      <p:to>
                                        <p:strVal val="visible"/>
                                      </p:to>
                                    </p:set>
                                    <p:animEffect transition="in" filter="dissolve">
                                      <p:cBhvr>
                                        <p:cTn id="53" dur="500"/>
                                        <p:tgtEl>
                                          <p:spTgt spid="116739">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6739">
                                            <p:txEl>
                                              <p:pRg st="11" end="11"/>
                                            </p:txEl>
                                          </p:spTgt>
                                        </p:tgtEl>
                                        <p:attrNameLst>
                                          <p:attrName>style.visibility</p:attrName>
                                        </p:attrNameLst>
                                      </p:cBhvr>
                                      <p:to>
                                        <p:strVal val="visible"/>
                                      </p:to>
                                    </p:set>
                                    <p:animEffect transition="in" filter="dissolve">
                                      <p:cBhvr>
                                        <p:cTn id="58" dur="500"/>
                                        <p:tgtEl>
                                          <p:spTgt spid="116739">
                                            <p:txEl>
                                              <p:pRg st="11" end="11"/>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739">
                                            <p:txEl>
                                              <p:pRg st="12" end="12"/>
                                            </p:txEl>
                                          </p:spTgt>
                                        </p:tgtEl>
                                        <p:attrNameLst>
                                          <p:attrName>style.visibility</p:attrName>
                                        </p:attrNameLst>
                                      </p:cBhvr>
                                      <p:to>
                                        <p:strVal val="visible"/>
                                      </p:to>
                                    </p:set>
                                    <p:animEffect transition="in" filter="dissolve">
                                      <p:cBhvr>
                                        <p:cTn id="61" dur="500"/>
                                        <p:tgtEl>
                                          <p:spTgt spid="116739">
                                            <p:txEl>
                                              <p:pRg st="12" end="12"/>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16739">
                                            <p:txEl>
                                              <p:pRg st="13" end="13"/>
                                            </p:txEl>
                                          </p:spTgt>
                                        </p:tgtEl>
                                        <p:attrNameLst>
                                          <p:attrName>style.visibility</p:attrName>
                                        </p:attrNameLst>
                                      </p:cBhvr>
                                      <p:to>
                                        <p:strVal val="visible"/>
                                      </p:to>
                                    </p:set>
                                    <p:animEffect transition="in" filter="dissolve">
                                      <p:cBhvr>
                                        <p:cTn id="64"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6477000" cy="573088"/>
          </a:xfrm>
          <a:effectLst>
            <a:outerShdw blurRad="63500" dist="53882" dir="2700000" algn="ctr" rotWithShape="0">
              <a:srgbClr val="969696"/>
            </a:outerShdw>
          </a:effectLst>
        </p:spPr>
        <p:txBody>
          <a:bodyPr/>
          <a:lstStyle/>
          <a:p>
            <a:pPr eaLnBrk="1" hangingPunct="1">
              <a:defRPr/>
            </a:pPr>
            <a:r>
              <a:rPr lang="en-US" smtClean="0">
                <a:cs typeface="+mj-cs"/>
              </a:rPr>
              <a:t>Denormalized Values</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eaLnBrk="1" hangingPunct="1">
              <a:defRPr/>
            </a:pPr>
            <a:r>
              <a:rPr lang="en-US" dirty="0">
                <a:latin typeface="Helvetica" charset="0"/>
                <a:ea typeface="ＭＳ Ｐゴシック" charset="0"/>
              </a:rPr>
              <a:t>Value</a:t>
            </a:r>
          </a:p>
          <a:p>
            <a:pPr lvl="1" eaLnBrk="1" hangingPunct="1">
              <a:defRPr/>
            </a:pPr>
            <a:r>
              <a:rPr lang="en-US" dirty="0">
                <a:latin typeface="Helvetica" charset="0"/>
                <a:ea typeface="ＭＳ Ｐゴシック" charset="0"/>
              </a:rPr>
              <a:t>Exponent value </a:t>
            </a:r>
            <a:r>
              <a:rPr lang="en-US" i="1" dirty="0">
                <a:latin typeface="Helvetica" charset="0"/>
                <a:ea typeface="ＭＳ Ｐゴシック" charset="0"/>
              </a:rPr>
              <a:t>E </a:t>
            </a:r>
            <a:r>
              <a:rPr lang="en-US" dirty="0">
                <a:latin typeface="Helvetica" charset="0"/>
                <a:ea typeface="ＭＳ Ｐゴシック" charset="0"/>
              </a:rPr>
              <a:t>= </a:t>
            </a:r>
            <a:r>
              <a:rPr lang="en-US" dirty="0" smtClean="0">
                <a:latin typeface="Helvetica" charset="0"/>
                <a:ea typeface="ＭＳ Ｐゴシック" charset="0"/>
              </a:rPr>
              <a:t>1–</a:t>
            </a:r>
            <a:r>
              <a:rPr lang="en-US" i="1" dirty="0" smtClean="0">
                <a:latin typeface="Helvetica" charset="0"/>
                <a:ea typeface="ＭＳ Ｐゴシック" charset="0"/>
              </a:rPr>
              <a:t>Bias</a:t>
            </a:r>
            <a:endParaRPr lang="en-US" dirty="0">
              <a:latin typeface="Helvetica" charset="0"/>
              <a:ea typeface="ＭＳ Ｐゴシック" charset="0"/>
            </a:endParaRPr>
          </a:p>
          <a:p>
            <a:pPr lvl="1" eaLnBrk="1" hangingPunct="1">
              <a:defRPr/>
            </a:pPr>
            <a:r>
              <a:rPr lang="en-US" dirty="0" err="1">
                <a:latin typeface="Helvetica" charset="0"/>
                <a:ea typeface="ＭＳ Ｐゴシック" charset="0"/>
              </a:rPr>
              <a:t>Significand</a:t>
            </a:r>
            <a:r>
              <a:rPr lang="en-US" dirty="0">
                <a:latin typeface="Helvetica" charset="0"/>
                <a:ea typeface="ＭＳ Ｐゴシック" charset="0"/>
              </a:rPr>
              <a:t> 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smtClean="0">
                <a:latin typeface="Courier New" charset="0"/>
                <a:ea typeface="ＭＳ Ｐゴシック" charset="0"/>
              </a:rPr>
              <a:t>frac</a:t>
            </a:r>
            <a:endParaRPr lang="en-US" dirty="0" smtClean="0">
              <a:latin typeface="Courier New" charset="0"/>
              <a:ea typeface="ＭＳ Ｐゴシック" charset="0"/>
            </a:endParaRPr>
          </a:p>
          <a:p>
            <a:pPr eaLnBrk="1" hangingPunct="1">
              <a:defRPr/>
            </a:pPr>
            <a:r>
              <a:rPr lang="en-US" dirty="0" smtClean="0">
                <a:latin typeface="Helvetica" charset="0"/>
                <a:ea typeface="ＭＳ Ｐゴシック" charset="0"/>
              </a:rPr>
              <a:t>Cases</a:t>
            </a:r>
          </a:p>
          <a:p>
            <a:pPr lvl="1"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exp</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r>
              <a:rPr lang="en-US" dirty="0" smtClean="0">
                <a:latin typeface="Helvetica" charset="0"/>
                <a:ea typeface="ＭＳ Ｐゴシック" charset="0"/>
              </a:rPr>
              <a:t>, </a:t>
            </a:r>
            <a:r>
              <a:rPr lang="en-US" dirty="0" err="1" smtClean="0">
                <a:latin typeface="Courier New" charset="0"/>
                <a:ea typeface="ＭＳ Ｐゴシック" charset="0"/>
              </a:rPr>
              <a:t>frac</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p>
          <a:p>
            <a:pPr lvl="2" eaLnBrk="1" hangingPunct="1">
              <a:defRPr/>
            </a:pPr>
            <a:r>
              <a:rPr lang="en-US" dirty="0" smtClean="0">
                <a:latin typeface="Helvetica" charset="0"/>
                <a:ea typeface="ＭＳ Ｐゴシック" charset="0"/>
              </a:rPr>
              <a:t>Represents value 0</a:t>
            </a:r>
          </a:p>
          <a:p>
            <a:pPr lvl="2" eaLnBrk="1" hangingPunct="1">
              <a:defRPr/>
            </a:pPr>
            <a:r>
              <a:rPr lang="en-US" dirty="0" smtClean="0">
                <a:latin typeface="Helvetica" charset="0"/>
                <a:ea typeface="ＭＳ Ｐゴシック" charset="0"/>
              </a:rPr>
              <a:t>Note that have distinct values +0 and –0</a:t>
            </a:r>
          </a:p>
          <a:p>
            <a:pPr lvl="1" eaLnBrk="1" hangingPunct="1">
              <a:defRPr/>
            </a:pPr>
            <a:r>
              <a:rPr lang="en-US" dirty="0" err="1" smtClean="0">
                <a:latin typeface="Courier New" charset="0"/>
                <a:ea typeface="ＭＳ Ｐゴシック" charset="0"/>
              </a:rPr>
              <a:t>exp</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r>
              <a:rPr lang="en-US" dirty="0" smtClean="0">
                <a:latin typeface="Helvetica" charset="0"/>
                <a:ea typeface="ＭＳ Ｐゴシック" charset="0"/>
              </a:rPr>
              <a:t>, </a:t>
            </a:r>
            <a:r>
              <a:rPr lang="en-US" dirty="0" err="1" smtClean="0">
                <a:latin typeface="Courier New" charset="0"/>
                <a:ea typeface="ＭＳ Ｐゴシック" charset="0"/>
              </a:rPr>
              <a:t>frac</a:t>
            </a:r>
            <a:r>
              <a:rPr lang="en-US" dirty="0" smtClean="0">
                <a:latin typeface="Helvetica" charset="0"/>
                <a:ea typeface="ＭＳ Ｐゴシック" charset="0"/>
              </a:rPr>
              <a:t> </a:t>
            </a:r>
            <a:r>
              <a:rPr lang="en-US" dirty="0" smtClean="0">
                <a:latin typeface="Helvetica" charset="0"/>
                <a:ea typeface="ＭＳ Ｐゴシック" charset="0"/>
                <a:sym typeface="Symbol" charset="0"/>
              </a:rPr>
              <a:t></a:t>
            </a:r>
            <a:r>
              <a:rPr lang="en-US" dirty="0" smtClean="0">
                <a:latin typeface="Helvetica" charset="0"/>
                <a:ea typeface="ＭＳ Ｐゴシック" charset="0"/>
              </a:rPr>
              <a:t>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p>
          <a:p>
            <a:pPr lvl="2" eaLnBrk="1" hangingPunct="1">
              <a:defRPr/>
            </a:pPr>
            <a:r>
              <a:rPr lang="en-US" dirty="0" smtClean="0">
                <a:latin typeface="Helvetica" charset="0"/>
                <a:ea typeface="ＭＳ Ｐゴシック" charset="0"/>
              </a:rPr>
              <a:t>Numbers very close to 0.0</a:t>
            </a:r>
          </a:p>
          <a:p>
            <a:pPr lvl="2" eaLnBrk="1" hangingPunct="1">
              <a:defRPr/>
            </a:pPr>
            <a:r>
              <a:rPr lang="en-US" dirty="0" smtClean="0">
                <a:latin typeface="Helvetica" charset="0"/>
                <a:ea typeface="ＭＳ Ｐゴシック" charset="0"/>
              </a:rPr>
              <a:t>Lose precision as get smaller</a:t>
            </a:r>
          </a:p>
          <a:p>
            <a:pPr lvl="2" eaLnBrk="1" hangingPunct="1">
              <a:defRPr/>
            </a:pPr>
            <a:r>
              <a:rPr lang="ja-JP" altLang="en-US" dirty="0" smtClean="0">
                <a:latin typeface="Arial" charset="0"/>
                <a:ea typeface="ＭＳ Ｐゴシック" charset="0"/>
              </a:rPr>
              <a:t>“</a:t>
            </a:r>
            <a:r>
              <a:rPr lang="en-US" altLang="ja-JP" dirty="0" smtClean="0">
                <a:latin typeface="Helvetica" charset="0"/>
                <a:ea typeface="ＭＳ Ｐゴシック" charset="0"/>
              </a:rPr>
              <a:t>Gradual underflow</a:t>
            </a:r>
            <a:r>
              <a:rPr lang="ja-JP" altLang="en-US" dirty="0" smtClean="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6739">
                                            <p:txEl>
                                              <p:pRg st="5" end="5"/>
                                            </p:txEl>
                                          </p:spTgt>
                                        </p:tgtEl>
                                        <p:attrNameLst>
                                          <p:attrName>style.visibility</p:attrName>
                                        </p:attrNameLst>
                                      </p:cBhvr>
                                      <p:to>
                                        <p:strVal val="visible"/>
                                      </p:to>
                                    </p:set>
                                    <p:animEffect transition="in" filter="dissolve">
                                      <p:cBhvr>
                                        <p:cTn id="30" dur="500"/>
                                        <p:tgtEl>
                                          <p:spTgt spid="1167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6739">
                                            <p:txEl>
                                              <p:pRg st="6" end="6"/>
                                            </p:txEl>
                                          </p:spTgt>
                                        </p:tgtEl>
                                        <p:attrNameLst>
                                          <p:attrName>style.visibility</p:attrName>
                                        </p:attrNameLst>
                                      </p:cBhvr>
                                      <p:to>
                                        <p:strVal val="visible"/>
                                      </p:to>
                                    </p:set>
                                    <p:animEffect transition="in" filter="dissolve">
                                      <p:cBhvr>
                                        <p:cTn id="35" dur="500"/>
                                        <p:tgtEl>
                                          <p:spTgt spid="116739">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6739">
                                            <p:txEl>
                                              <p:pRg st="8" end="8"/>
                                            </p:txEl>
                                          </p:spTgt>
                                        </p:tgtEl>
                                        <p:attrNameLst>
                                          <p:attrName>style.visibility</p:attrName>
                                        </p:attrNameLst>
                                      </p:cBhvr>
                                      <p:to>
                                        <p:strVal val="visible"/>
                                      </p:to>
                                    </p:set>
                                    <p:animEffect transition="in" filter="dissolve">
                                      <p:cBhvr>
                                        <p:cTn id="43" dur="500"/>
                                        <p:tgtEl>
                                          <p:spTgt spid="116739">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6739">
                                            <p:txEl>
                                              <p:pRg st="9" end="9"/>
                                            </p:txEl>
                                          </p:spTgt>
                                        </p:tgtEl>
                                        <p:attrNameLst>
                                          <p:attrName>style.visibility</p:attrName>
                                        </p:attrNameLst>
                                      </p:cBhvr>
                                      <p:to>
                                        <p:strVal val="visible"/>
                                      </p:to>
                                    </p:set>
                                    <p:animEffect transition="in" filter="dissolve">
                                      <p:cBhvr>
                                        <p:cTn id="46" dur="500"/>
                                        <p:tgtEl>
                                          <p:spTgt spid="116739">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6739">
                                            <p:txEl>
                                              <p:pRg st="10" end="10"/>
                                            </p:txEl>
                                          </p:spTgt>
                                        </p:tgtEl>
                                        <p:attrNameLst>
                                          <p:attrName>style.visibility</p:attrName>
                                        </p:attrNameLst>
                                      </p:cBhvr>
                                      <p:to>
                                        <p:strVal val="visible"/>
                                      </p:to>
                                    </p:set>
                                    <p:animEffect transition="in" filter="dissolve">
                                      <p:cBhvr>
                                        <p:cTn id="51" dur="500"/>
                                        <p:tgtEl>
                                          <p:spTgt spid="116739">
                                            <p:txEl>
                                              <p:pRg st="10" end="10"/>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6739">
                                            <p:txEl>
                                              <p:pRg st="11" end="11"/>
                                            </p:txEl>
                                          </p:spTgt>
                                        </p:tgtEl>
                                        <p:attrNameLst>
                                          <p:attrName>style.visibility</p:attrName>
                                        </p:attrNameLst>
                                      </p:cBhvr>
                                      <p:to>
                                        <p:strVal val="visible"/>
                                      </p:to>
                                    </p:set>
                                    <p:animEffect transition="in" filter="dissolve">
                                      <p:cBhvr>
                                        <p:cTn id="54" dur="500"/>
                                        <p:tgtEl>
                                          <p:spTgt spid="116739">
                                            <p:txEl>
                                              <p:pRg st="11" end="11"/>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6739">
                                            <p:txEl>
                                              <p:pRg st="12" end="12"/>
                                            </p:txEl>
                                          </p:spTgt>
                                        </p:tgtEl>
                                        <p:attrNameLst>
                                          <p:attrName>style.visibility</p:attrName>
                                        </p:attrNameLst>
                                      </p:cBhvr>
                                      <p:to>
                                        <p:strVal val="visible"/>
                                      </p:to>
                                    </p:set>
                                    <p:animEffect transition="in" filter="dissolve">
                                      <p:cBhvr>
                                        <p:cTn id="57" dur="500"/>
                                        <p:tgtEl>
                                          <p:spTgt spid="116739">
                                            <p:txEl>
                                              <p:pRg st="12" end="1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6739">
                                            <p:txEl>
                                              <p:pRg st="13" end="13"/>
                                            </p:txEl>
                                          </p:spTgt>
                                        </p:tgtEl>
                                        <p:attrNameLst>
                                          <p:attrName>style.visibility</p:attrName>
                                        </p:attrNameLst>
                                      </p:cBhvr>
                                      <p:to>
                                        <p:strVal val="visible"/>
                                      </p:to>
                                    </p:set>
                                    <p:animEffect transition="in" filter="dissolve">
                                      <p:cBhvr>
                                        <p:cTn id="60"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304800"/>
            <a:ext cx="5842000" cy="573088"/>
          </a:xfrm>
          <a:effectLst>
            <a:outerShdw blurRad="63500" dist="53882" dir="2700000" algn="ctr" rotWithShape="0">
              <a:srgbClr val="969696"/>
            </a:outerShdw>
          </a:effectLst>
        </p:spPr>
        <p:txBody>
          <a:bodyPr/>
          <a:lstStyle/>
          <a:p>
            <a:pPr eaLnBrk="1" hangingPunct="1">
              <a:defRPr/>
            </a:pPr>
            <a:r>
              <a:rPr lang="en-US" smtClean="0">
                <a:cs typeface="+mj-cs"/>
              </a:rPr>
              <a:t>Special Values</a:t>
            </a:r>
          </a:p>
        </p:txBody>
      </p:sp>
      <p:sp>
        <p:nvSpPr>
          <p:cNvPr id="117763"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p>
          <a:p>
            <a:pPr eaLnBrk="1" hangingPunct="1">
              <a:defRPr/>
            </a:pPr>
            <a:r>
              <a:rPr lang="en-US" dirty="0">
                <a:latin typeface="Helvetica" charset="0"/>
                <a:ea typeface="ＭＳ Ｐゴシック" charset="0"/>
              </a:rPr>
              <a:t>Cases</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Represents value</a:t>
            </a:r>
            <a:r>
              <a:rPr lang="en-US" sz="2400" dirty="0">
                <a:latin typeface="Symbol" charset="0"/>
                <a:ea typeface="ＭＳ Ｐゴシック" charset="0"/>
              </a:rPr>
              <a:t></a:t>
            </a:r>
            <a:r>
              <a:rPr lang="en-US" dirty="0">
                <a:latin typeface="Symbol" charset="0"/>
                <a:ea typeface="ＭＳ Ｐゴシック" charset="0"/>
              </a:rPr>
              <a:t></a:t>
            </a:r>
            <a:r>
              <a:rPr lang="en-US" dirty="0">
                <a:latin typeface="Helvetica" charset="0"/>
                <a:ea typeface="ＭＳ Ｐゴシック" charset="0"/>
              </a:rPr>
              <a:t>(infinity)</a:t>
            </a:r>
          </a:p>
          <a:p>
            <a:pPr lvl="2" eaLnBrk="1" hangingPunct="1">
              <a:defRPr/>
            </a:pPr>
            <a:r>
              <a:rPr lang="en-US" dirty="0">
                <a:latin typeface="Helvetica" charset="0"/>
                <a:ea typeface="ＭＳ Ｐゴシック" charset="0"/>
              </a:rPr>
              <a:t>Operation that overflows</a:t>
            </a:r>
          </a:p>
          <a:p>
            <a:pPr lvl="2" eaLnBrk="1" hangingPunct="1">
              <a:defRPr/>
            </a:pPr>
            <a:r>
              <a:rPr lang="en-US" dirty="0">
                <a:latin typeface="Helvetica" charset="0"/>
                <a:ea typeface="ＭＳ Ｐゴシック" charset="0"/>
              </a:rPr>
              <a:t>Both positive and negative</a:t>
            </a:r>
          </a:p>
          <a:p>
            <a:pPr lvl="2" eaLnBrk="1" hangingPunct="1">
              <a:defRPr/>
            </a:pPr>
            <a:r>
              <a:rPr lang="en-US" dirty="0">
                <a:latin typeface="Helvetica" charset="0"/>
                <a:ea typeface="ＭＳ Ｐゴシック" charset="0"/>
              </a:rPr>
              <a:t>E.g., 1.0/0.0 = </a:t>
            </a:r>
            <a:r>
              <a:rPr lang="en-US" dirty="0">
                <a:latin typeface="Symbol" charset="0"/>
                <a:ea typeface="ＭＳ Ｐゴシック" charset="0"/>
              </a:rPr>
              <a:t></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sz="2400" dirty="0">
                <a:latin typeface="Symbol" charset="0"/>
                <a:ea typeface="ＭＳ Ｐゴシック" charset="0"/>
              </a:rPr>
              <a:t></a:t>
            </a:r>
            <a:r>
              <a:rPr lang="en-US" sz="2400" dirty="0">
                <a:latin typeface="Helvetica" charset="0"/>
                <a:ea typeface="ＭＳ Ｐゴシック" charset="0"/>
              </a:rPr>
              <a:t>,  </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dirty="0">
                <a:latin typeface="Symbol" charset="0"/>
                <a:ea typeface="ＭＳ Ｐゴシック" charset="0"/>
              </a:rPr>
              <a:t></a:t>
            </a:r>
            <a:r>
              <a:rPr lang="en-US" sz="2400" dirty="0">
                <a:latin typeface="Symbol" charset="0"/>
                <a:ea typeface="ＭＳ Ｐゴシック" charset="0"/>
              </a:rPr>
              <a:t></a:t>
            </a:r>
            <a:endParaRPr lang="en-US" dirty="0">
              <a:latin typeface="Helvetica" charset="0"/>
              <a:ea typeface="ＭＳ Ｐゴシック" charset="0"/>
            </a:endParaRPr>
          </a:p>
          <a:p>
            <a:pPr lvl="1" eaLnBrk="1" hangingPunct="1">
              <a:defRPr/>
            </a:pP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Not-a-Number (</a:t>
            </a:r>
            <a:r>
              <a:rPr lang="en-US" dirty="0" err="1">
                <a:latin typeface="Helvetica" charset="0"/>
                <a:ea typeface="ＭＳ Ｐゴシック" charset="0"/>
              </a:rPr>
              <a:t>NaN</a:t>
            </a:r>
            <a:r>
              <a:rPr lang="en-US" dirty="0">
                <a:latin typeface="Helvetica" charset="0"/>
                <a:ea typeface="ＭＳ Ｐゴシック" charset="0"/>
              </a:rPr>
              <a:t>)</a:t>
            </a:r>
          </a:p>
          <a:p>
            <a:pPr lvl="2" eaLnBrk="1" hangingPunct="1">
              <a:defRPr/>
            </a:pPr>
            <a:r>
              <a:rPr lang="en-US" dirty="0">
                <a:latin typeface="Helvetica" charset="0"/>
                <a:ea typeface="ＭＳ Ｐゴシック" charset="0"/>
              </a:rPr>
              <a:t>Represents case when no numeric value can be determined</a:t>
            </a:r>
          </a:p>
          <a:p>
            <a:pPr lvl="2" eaLnBrk="1" hangingPunct="1">
              <a:defRPr/>
            </a:pPr>
            <a:r>
              <a:rPr lang="en-US" dirty="0">
                <a:latin typeface="Helvetica" charset="0"/>
                <a:ea typeface="ＭＳ Ｐゴシック" charset="0"/>
              </a:rPr>
              <a:t>E.g., </a:t>
            </a:r>
            <a:r>
              <a:rPr lang="en-US" dirty="0" err="1">
                <a:latin typeface="Helvetica" charset="0"/>
                <a:ea typeface="ＭＳ Ｐゴシック" charset="0"/>
              </a:rPr>
              <a:t>sqrt</a:t>
            </a:r>
            <a:r>
              <a:rPr lang="en-US" dirty="0">
                <a:latin typeface="Helvetica" charset="0"/>
                <a:ea typeface="ＭＳ Ｐゴシック" charset="0"/>
              </a:rPr>
              <a:t>(–1), </a:t>
            </a:r>
            <a:r>
              <a:rPr lang="en-US" dirty="0">
                <a:latin typeface="Symbol" charset="0"/>
                <a:ea typeface="ＭＳ Ｐゴシック" charset="0"/>
              </a:rPr>
              <a:t></a:t>
            </a:r>
            <a:endParaRPr lang="en-US" sz="2400" dirty="0">
              <a:latin typeface="Symbol"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dissolve">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dissolve">
                                      <p:cBhvr>
                                        <p:cTn id="17" dur="500"/>
                                        <p:tgtEl>
                                          <p:spTgt spid="11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dissolve">
                                      <p:cBhvr>
                                        <p:cTn id="22" dur="500"/>
                                        <p:tgtEl>
                                          <p:spTgt spid="11776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Effect transition="in" filter="dissolve">
                                      <p:cBhvr>
                                        <p:cTn id="25" dur="500"/>
                                        <p:tgtEl>
                                          <p:spTgt spid="11776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763">
                                            <p:txEl>
                                              <p:pRg st="5" end="5"/>
                                            </p:txEl>
                                          </p:spTgt>
                                        </p:tgtEl>
                                        <p:attrNameLst>
                                          <p:attrName>style.visibility</p:attrName>
                                        </p:attrNameLst>
                                      </p:cBhvr>
                                      <p:to>
                                        <p:strVal val="visible"/>
                                      </p:to>
                                    </p:set>
                                    <p:animEffect transition="in" filter="dissolve">
                                      <p:cBhvr>
                                        <p:cTn id="28" dur="500"/>
                                        <p:tgtEl>
                                          <p:spTgt spid="11776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animEffect transition="in" filter="dissolve">
                                      <p:cBhvr>
                                        <p:cTn id="31" dur="500"/>
                                        <p:tgtEl>
                                          <p:spTgt spid="11776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7763">
                                            <p:txEl>
                                              <p:pRg st="7" end="7"/>
                                            </p:txEl>
                                          </p:spTgt>
                                        </p:tgtEl>
                                        <p:attrNameLst>
                                          <p:attrName>style.visibility</p:attrName>
                                        </p:attrNameLst>
                                      </p:cBhvr>
                                      <p:to>
                                        <p:strVal val="visible"/>
                                      </p:to>
                                    </p:set>
                                    <p:animEffect transition="in" filter="dissolve">
                                      <p:cBhvr>
                                        <p:cTn id="34" dur="500"/>
                                        <p:tgtEl>
                                          <p:spTgt spid="1177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7763">
                                            <p:txEl>
                                              <p:pRg st="8" end="8"/>
                                            </p:txEl>
                                          </p:spTgt>
                                        </p:tgtEl>
                                        <p:attrNameLst>
                                          <p:attrName>style.visibility</p:attrName>
                                        </p:attrNameLst>
                                      </p:cBhvr>
                                      <p:to>
                                        <p:strVal val="visible"/>
                                      </p:to>
                                    </p:set>
                                    <p:animEffect transition="in" filter="dissolve">
                                      <p:cBhvr>
                                        <p:cTn id="39" dur="500"/>
                                        <p:tgtEl>
                                          <p:spTgt spid="11776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7763">
                                            <p:txEl>
                                              <p:pRg st="9" end="9"/>
                                            </p:txEl>
                                          </p:spTgt>
                                        </p:tgtEl>
                                        <p:attrNameLst>
                                          <p:attrName>style.visibility</p:attrName>
                                        </p:attrNameLst>
                                      </p:cBhvr>
                                      <p:to>
                                        <p:strVal val="visible"/>
                                      </p:to>
                                    </p:set>
                                    <p:animEffect transition="in" filter="dissolve">
                                      <p:cBhvr>
                                        <p:cTn id="42" dur="500"/>
                                        <p:tgtEl>
                                          <p:spTgt spid="11776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7763">
                                            <p:txEl>
                                              <p:pRg st="10" end="10"/>
                                            </p:txEl>
                                          </p:spTgt>
                                        </p:tgtEl>
                                        <p:attrNameLst>
                                          <p:attrName>style.visibility</p:attrName>
                                        </p:attrNameLst>
                                      </p:cBhvr>
                                      <p:to>
                                        <p:strVal val="visible"/>
                                      </p:to>
                                    </p:set>
                                    <p:animEffect transition="in" filter="dissolve">
                                      <p:cBhvr>
                                        <p:cTn id="45" dur="500"/>
                                        <p:tgtEl>
                                          <p:spTgt spid="117763">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7763">
                                            <p:txEl>
                                              <p:pRg st="11" end="11"/>
                                            </p:txEl>
                                          </p:spTgt>
                                        </p:tgtEl>
                                        <p:attrNameLst>
                                          <p:attrName>style.visibility</p:attrName>
                                        </p:attrNameLst>
                                      </p:cBhvr>
                                      <p:to>
                                        <p:strVal val="visible"/>
                                      </p:to>
                                    </p:set>
                                    <p:animEffect transition="in" filter="dissolve">
                                      <p:cBhvr>
                                        <p:cTn id="48" dur="500"/>
                                        <p:tgtEl>
                                          <p:spTgt spid="11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228600"/>
            <a:ext cx="6997700" cy="1095375"/>
          </a:xfrm>
        </p:spPr>
        <p:txBody>
          <a:bodyPr/>
          <a:lstStyle/>
          <a:p>
            <a:pPr eaLnBrk="1" hangingPunct="1">
              <a:defRPr/>
            </a:pPr>
            <a:r>
              <a:rPr lang="en-US" smtClean="0">
                <a:cs typeface="+mj-cs"/>
              </a:rPr>
              <a:t>Summary of Floating Point </a:t>
            </a:r>
            <a:br>
              <a:rPr lang="en-US" smtClean="0">
                <a:cs typeface="+mj-cs"/>
              </a:rPr>
            </a:br>
            <a:r>
              <a:rPr lang="en-US" smtClean="0">
                <a:cs typeface="+mj-cs"/>
              </a:rPr>
              <a:t>Real Number Encodings</a:t>
            </a:r>
          </a:p>
        </p:txBody>
      </p:sp>
      <p:sp>
        <p:nvSpPr>
          <p:cNvPr id="77826" name="Line 3"/>
          <p:cNvSpPr>
            <a:spLocks noChangeShapeType="1"/>
          </p:cNvSpPr>
          <p:nvPr/>
        </p:nvSpPr>
        <p:spPr bwMode="auto">
          <a:xfrm>
            <a:off x="838200" y="2828925"/>
            <a:ext cx="7315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7" name="Line 4"/>
          <p:cNvSpPr>
            <a:spLocks noChangeShapeType="1"/>
          </p:cNvSpPr>
          <p:nvPr/>
        </p:nvSpPr>
        <p:spPr bwMode="auto">
          <a:xfrm>
            <a:off x="8382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8" name="Line 5"/>
          <p:cNvSpPr>
            <a:spLocks noChangeShapeType="1"/>
          </p:cNvSpPr>
          <p:nvPr/>
        </p:nvSpPr>
        <p:spPr bwMode="auto">
          <a:xfrm>
            <a:off x="8153400" y="3286125"/>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9" name="Line 6"/>
          <p:cNvSpPr>
            <a:spLocks noChangeShapeType="1"/>
          </p:cNvSpPr>
          <p:nvPr/>
        </p:nvSpPr>
        <p:spPr bwMode="auto">
          <a:xfrm>
            <a:off x="81534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7"/>
          <p:cNvSpPr>
            <a:spLocks noChangeShapeType="1"/>
          </p:cNvSpPr>
          <p:nvPr/>
        </p:nvSpPr>
        <p:spPr bwMode="auto">
          <a:xfrm>
            <a:off x="42672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8"/>
          <p:cNvSpPr>
            <a:spLocks noChangeShapeType="1"/>
          </p:cNvSpPr>
          <p:nvPr/>
        </p:nvSpPr>
        <p:spPr bwMode="auto">
          <a:xfrm>
            <a:off x="8153400" y="3438525"/>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Text Box 9"/>
          <p:cNvSpPr txBox="1">
            <a:spLocks noChangeArrowheads="1"/>
          </p:cNvSpPr>
          <p:nvPr/>
        </p:nvSpPr>
        <p:spPr bwMode="auto">
          <a:xfrm>
            <a:off x="8153400" y="314325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3" name="Line 10"/>
          <p:cNvSpPr>
            <a:spLocks noChangeShapeType="1"/>
          </p:cNvSpPr>
          <p:nvPr/>
        </p:nvSpPr>
        <p:spPr bwMode="auto">
          <a:xfrm>
            <a:off x="8686800" y="3286125"/>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1"/>
          <p:cNvSpPr>
            <a:spLocks noChangeShapeType="1"/>
          </p:cNvSpPr>
          <p:nvPr/>
        </p:nvSpPr>
        <p:spPr bwMode="auto">
          <a:xfrm>
            <a:off x="304800" y="33528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Line 12"/>
          <p:cNvSpPr>
            <a:spLocks noChangeShapeType="1"/>
          </p:cNvSpPr>
          <p:nvPr/>
        </p:nvSpPr>
        <p:spPr bwMode="auto">
          <a:xfrm>
            <a:off x="304800" y="35052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6" name="Text Box 13"/>
          <p:cNvSpPr txBox="1">
            <a:spLocks noChangeArrowheads="1"/>
          </p:cNvSpPr>
          <p:nvPr/>
        </p:nvSpPr>
        <p:spPr bwMode="auto">
          <a:xfrm>
            <a:off x="304800" y="32099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7" name="Line 14"/>
          <p:cNvSpPr>
            <a:spLocks noChangeShapeType="1"/>
          </p:cNvSpPr>
          <p:nvPr/>
        </p:nvSpPr>
        <p:spPr bwMode="auto">
          <a:xfrm>
            <a:off x="838200" y="33528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5"/>
          <p:cNvSpPr>
            <a:spLocks noChangeArrowheads="1"/>
          </p:cNvSpPr>
          <p:nvPr/>
        </p:nvSpPr>
        <p:spPr bwMode="auto">
          <a:xfrm>
            <a:off x="7772400" y="231933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sz="2400" b="0">
                <a:solidFill>
                  <a:srgbClr val="000066"/>
                </a:solidFill>
                <a:latin typeface="Times" charset="0"/>
              </a:rPr>
              <a:t>+</a:t>
            </a:r>
            <a:r>
              <a:rPr lang="en-US" sz="2400" b="0">
                <a:solidFill>
                  <a:srgbClr val="000066"/>
                </a:solidFill>
                <a:latin typeface="Symbol" charset="0"/>
              </a:rPr>
              <a:t></a:t>
            </a:r>
          </a:p>
        </p:txBody>
      </p:sp>
      <p:sp>
        <p:nvSpPr>
          <p:cNvPr id="77839" name="Rectangle 16"/>
          <p:cNvSpPr>
            <a:spLocks noChangeArrowheads="1"/>
          </p:cNvSpPr>
          <p:nvPr/>
        </p:nvSpPr>
        <p:spPr bwMode="auto">
          <a:xfrm>
            <a:off x="715963" y="2295525"/>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sym typeface="Symbol" charset="0"/>
              </a:rPr>
              <a:t></a:t>
            </a:r>
            <a:r>
              <a:rPr lang="en-US" sz="2400" b="0">
                <a:solidFill>
                  <a:srgbClr val="000066"/>
                </a:solidFill>
                <a:latin typeface="Symbol" charset="0"/>
              </a:rPr>
              <a:t></a:t>
            </a:r>
          </a:p>
        </p:txBody>
      </p:sp>
      <p:sp>
        <p:nvSpPr>
          <p:cNvPr id="77840" name="Text Box 17"/>
          <p:cNvSpPr txBox="1">
            <a:spLocks noChangeArrowheads="1"/>
          </p:cNvSpPr>
          <p:nvPr/>
        </p:nvSpPr>
        <p:spPr bwMode="auto">
          <a:xfrm>
            <a:off x="3962400" y="3273425"/>
            <a:ext cx="43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sym typeface="Symbol" charset="0"/>
              </a:rPr>
              <a:t></a:t>
            </a:r>
            <a:r>
              <a:rPr lang="en-US" sz="1800" b="0">
                <a:solidFill>
                  <a:srgbClr val="000066"/>
                </a:solidFill>
              </a:rPr>
              <a:t>0</a:t>
            </a:r>
          </a:p>
        </p:txBody>
      </p:sp>
      <p:sp>
        <p:nvSpPr>
          <p:cNvPr id="77841" name="Line 18"/>
          <p:cNvSpPr>
            <a:spLocks noChangeShapeType="1"/>
          </p:cNvSpPr>
          <p:nvPr/>
        </p:nvSpPr>
        <p:spPr bwMode="auto">
          <a:xfrm>
            <a:off x="58674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2" name="Text Box 19"/>
          <p:cNvSpPr txBox="1">
            <a:spLocks noChangeArrowheads="1"/>
          </p:cNvSpPr>
          <p:nvPr/>
        </p:nvSpPr>
        <p:spPr bwMode="auto">
          <a:xfrm>
            <a:off x="4737100" y="2447925"/>
            <a:ext cx="113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3" name="Text Box 20"/>
          <p:cNvSpPr txBox="1">
            <a:spLocks noChangeArrowheads="1"/>
          </p:cNvSpPr>
          <p:nvPr/>
        </p:nvSpPr>
        <p:spPr bwMode="auto">
          <a:xfrm>
            <a:off x="6096000" y="2447925"/>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4" name="Text Box 21"/>
          <p:cNvSpPr txBox="1">
            <a:spLocks noChangeArrowheads="1"/>
          </p:cNvSpPr>
          <p:nvPr/>
        </p:nvSpPr>
        <p:spPr bwMode="auto">
          <a:xfrm>
            <a:off x="3048000" y="246221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5" name="Line 22"/>
          <p:cNvSpPr>
            <a:spLocks noChangeShapeType="1"/>
          </p:cNvSpPr>
          <p:nvPr/>
        </p:nvSpPr>
        <p:spPr bwMode="auto">
          <a:xfrm>
            <a:off x="30480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Text Box 23"/>
          <p:cNvSpPr txBox="1">
            <a:spLocks noChangeArrowheads="1"/>
          </p:cNvSpPr>
          <p:nvPr/>
        </p:nvSpPr>
        <p:spPr bwMode="auto">
          <a:xfrm>
            <a:off x="1403350" y="244792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7" name="Line 24"/>
          <p:cNvSpPr>
            <a:spLocks noChangeShapeType="1"/>
          </p:cNvSpPr>
          <p:nvPr/>
        </p:nvSpPr>
        <p:spPr bwMode="auto">
          <a:xfrm>
            <a:off x="47244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8" name="Line 25"/>
          <p:cNvSpPr>
            <a:spLocks noChangeShapeType="1"/>
          </p:cNvSpPr>
          <p:nvPr/>
        </p:nvSpPr>
        <p:spPr bwMode="auto">
          <a:xfrm>
            <a:off x="44958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p:cNvSpPr>
            <a:spLocks noChangeShapeType="1"/>
          </p:cNvSpPr>
          <p:nvPr/>
        </p:nvSpPr>
        <p:spPr bwMode="auto">
          <a:xfrm>
            <a:off x="79248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Line 27"/>
          <p:cNvSpPr>
            <a:spLocks noChangeShapeType="1"/>
          </p:cNvSpPr>
          <p:nvPr/>
        </p:nvSpPr>
        <p:spPr bwMode="auto">
          <a:xfrm>
            <a:off x="11430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1" name="Line 28"/>
          <p:cNvSpPr>
            <a:spLocks noChangeShapeType="1"/>
          </p:cNvSpPr>
          <p:nvPr/>
        </p:nvSpPr>
        <p:spPr bwMode="auto">
          <a:xfrm flipV="1">
            <a:off x="42672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52" name="Line 29"/>
          <p:cNvSpPr>
            <a:spLocks noChangeShapeType="1"/>
          </p:cNvSpPr>
          <p:nvPr/>
        </p:nvSpPr>
        <p:spPr bwMode="auto">
          <a:xfrm flipH="1" flipV="1">
            <a:off x="44958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53" name="Rectangle 30"/>
          <p:cNvSpPr>
            <a:spLocks noChangeArrowheads="1"/>
          </p:cNvSpPr>
          <p:nvPr/>
        </p:nvSpPr>
        <p:spPr bwMode="auto">
          <a:xfrm>
            <a:off x="4572000" y="3276600"/>
            <a:ext cx="44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rPr>
              <a:t>+0</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7213600" cy="573088"/>
          </a:xfrm>
        </p:spPr>
        <p:txBody>
          <a:bodyPr/>
          <a:lstStyle/>
          <a:p>
            <a:pPr eaLnBrk="1" hangingPunct="1">
              <a:defRPr/>
            </a:pPr>
            <a:r>
              <a:rPr lang="en-US" smtClean="0">
                <a:cs typeface="+mj-cs"/>
              </a:rPr>
              <a:t>Tiny Floating Point Example</a:t>
            </a:r>
          </a:p>
        </p:txBody>
      </p:sp>
      <p:sp>
        <p:nvSpPr>
          <p:cNvPr id="119811" name="Rectangle 3"/>
          <p:cNvSpPr>
            <a:spLocks noGrp="1" noChangeArrowheads="1"/>
          </p:cNvSpPr>
          <p:nvPr>
            <p:ph type="body" idx="1"/>
          </p:nvPr>
        </p:nvSpPr>
        <p:spPr/>
        <p:txBody>
          <a:bodyPr/>
          <a:lstStyle/>
          <a:p>
            <a:pPr eaLnBrk="1" hangingPunct="1">
              <a:defRPr/>
            </a:pPr>
            <a:r>
              <a:rPr lang="en-US" dirty="0" smtClean="0">
                <a:cs typeface="+mn-cs"/>
              </a:rPr>
              <a:t>8-bit Floating Point Representation</a:t>
            </a:r>
          </a:p>
          <a:p>
            <a:pPr lvl="1" eaLnBrk="1" hangingPunct="1">
              <a:defRPr/>
            </a:pPr>
            <a:r>
              <a:rPr lang="en-US" dirty="0" smtClean="0"/>
              <a:t>the sign bit is in the most significant bit.</a:t>
            </a:r>
          </a:p>
          <a:p>
            <a:pPr lvl="1" eaLnBrk="1" hangingPunct="1">
              <a:defRPr/>
            </a:pPr>
            <a:r>
              <a:rPr lang="en-US" dirty="0" smtClean="0"/>
              <a:t>the next four bits are the exponent, so Bias = 2</a:t>
            </a:r>
            <a:r>
              <a:rPr lang="en-US" baseline="30000" dirty="0" smtClean="0"/>
              <a:t>4-1</a:t>
            </a:r>
            <a:r>
              <a:rPr lang="en-US" dirty="0" smtClean="0"/>
              <a:t>-1 = 7.</a:t>
            </a:r>
          </a:p>
          <a:p>
            <a:pPr lvl="1" eaLnBrk="1" hangingPunct="1">
              <a:defRPr/>
            </a:pPr>
            <a:r>
              <a:rPr lang="en-US" dirty="0" smtClean="0"/>
              <a:t>the last three bits are the </a:t>
            </a:r>
            <a:r>
              <a:rPr lang="en-US" dirty="0" err="1" smtClean="0">
                <a:latin typeface="Courier New" charset="0"/>
              </a:rPr>
              <a:t>frac</a:t>
            </a:r>
            <a:endParaRPr lang="en-US" dirty="0" smtClean="0"/>
          </a:p>
          <a:p>
            <a:pPr eaLnBrk="1" hangingPunct="1">
              <a:buFont typeface="Wingdings" charset="0"/>
              <a:buChar char="l"/>
              <a:defRPr/>
            </a:pPr>
            <a:r>
              <a:rPr lang="en-US" dirty="0" smtClean="0">
                <a:cs typeface="+mn-cs"/>
              </a:rPr>
              <a:t>Same General Form as IEEE Format</a:t>
            </a:r>
          </a:p>
          <a:p>
            <a:pPr lvl="1" eaLnBrk="1" hangingPunct="1">
              <a:defRPr/>
            </a:pPr>
            <a:r>
              <a:rPr lang="en-US" dirty="0" smtClean="0"/>
              <a:t>normalized, </a:t>
            </a:r>
            <a:r>
              <a:rPr lang="en-US" dirty="0" err="1" smtClean="0"/>
              <a:t>denormalized</a:t>
            </a:r>
            <a:endParaRPr lang="en-US" dirty="0" smtClean="0"/>
          </a:p>
          <a:p>
            <a:pPr lvl="1" eaLnBrk="1" hangingPunct="1">
              <a:defRPr/>
            </a:pPr>
            <a:r>
              <a:rPr lang="en-US" dirty="0" smtClean="0"/>
              <a:t>representation of 0, </a:t>
            </a:r>
            <a:r>
              <a:rPr lang="en-US" dirty="0" err="1" smtClean="0"/>
              <a:t>NaN</a:t>
            </a:r>
            <a:r>
              <a:rPr lang="en-US" dirty="0" smtClean="0"/>
              <a:t>, infinity</a:t>
            </a:r>
          </a:p>
        </p:txBody>
      </p:sp>
      <p:sp>
        <p:nvSpPr>
          <p:cNvPr id="79875" name="Rectangle 4"/>
          <p:cNvSpPr>
            <a:spLocks noChangeArrowheads="1"/>
          </p:cNvSpPr>
          <p:nvPr/>
        </p:nvSpPr>
        <p:spPr bwMode="auto">
          <a:xfrm>
            <a:off x="2232025" y="4572000"/>
            <a:ext cx="304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rPr>
              <a:t>s</a:t>
            </a:r>
          </a:p>
        </p:txBody>
      </p:sp>
      <p:sp>
        <p:nvSpPr>
          <p:cNvPr id="79876" name="Rectangle 5"/>
          <p:cNvSpPr>
            <a:spLocks noChangeArrowheads="1"/>
          </p:cNvSpPr>
          <p:nvPr/>
        </p:nvSpPr>
        <p:spPr bwMode="auto">
          <a:xfrm>
            <a:off x="2536825" y="4572000"/>
            <a:ext cx="17526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exp</a:t>
            </a:r>
            <a:endParaRPr lang="en-US">
              <a:solidFill>
                <a:srgbClr val="000066"/>
              </a:solidFill>
            </a:endParaRPr>
          </a:p>
        </p:txBody>
      </p:sp>
      <p:sp>
        <p:nvSpPr>
          <p:cNvPr id="79877" name="Rectangle 6"/>
          <p:cNvSpPr>
            <a:spLocks noChangeArrowheads="1"/>
          </p:cNvSpPr>
          <p:nvPr/>
        </p:nvSpPr>
        <p:spPr bwMode="auto">
          <a:xfrm>
            <a:off x="4289425" y="4572000"/>
            <a:ext cx="1828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frac</a:t>
            </a:r>
          </a:p>
        </p:txBody>
      </p:sp>
      <p:sp>
        <p:nvSpPr>
          <p:cNvPr id="79878" name="Text Box 7"/>
          <p:cNvSpPr txBox="1">
            <a:spLocks noChangeArrowheads="1"/>
          </p:cNvSpPr>
          <p:nvPr/>
        </p:nvSpPr>
        <p:spPr bwMode="auto">
          <a:xfrm>
            <a:off x="5965825" y="42656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79879" name="Text Box 8"/>
          <p:cNvSpPr txBox="1">
            <a:spLocks noChangeArrowheads="1"/>
          </p:cNvSpPr>
          <p:nvPr/>
        </p:nvSpPr>
        <p:spPr bwMode="auto">
          <a:xfrm>
            <a:off x="4289425"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2</a:t>
            </a:r>
          </a:p>
        </p:txBody>
      </p:sp>
      <p:sp>
        <p:nvSpPr>
          <p:cNvPr id="79880" name="Text Box 9"/>
          <p:cNvSpPr txBox="1">
            <a:spLocks noChangeArrowheads="1"/>
          </p:cNvSpPr>
          <p:nvPr/>
        </p:nvSpPr>
        <p:spPr bwMode="auto">
          <a:xfrm>
            <a:off x="4060825"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3</a:t>
            </a:r>
          </a:p>
        </p:txBody>
      </p:sp>
      <p:sp>
        <p:nvSpPr>
          <p:cNvPr id="79881" name="Text Box 10"/>
          <p:cNvSpPr txBox="1">
            <a:spLocks noChangeArrowheads="1"/>
          </p:cNvSpPr>
          <p:nvPr/>
        </p:nvSpPr>
        <p:spPr bwMode="auto">
          <a:xfrm>
            <a:off x="2482850"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6</a:t>
            </a:r>
          </a:p>
        </p:txBody>
      </p:sp>
      <p:sp>
        <p:nvSpPr>
          <p:cNvPr id="79882" name="Text Box 11"/>
          <p:cNvSpPr txBox="1">
            <a:spLocks noChangeArrowheads="1"/>
          </p:cNvSpPr>
          <p:nvPr/>
        </p:nvSpPr>
        <p:spPr bwMode="auto">
          <a:xfrm>
            <a:off x="2254250"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7</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228600"/>
            <a:ext cx="7416800" cy="573088"/>
          </a:xfrm>
        </p:spPr>
        <p:txBody>
          <a:bodyPr/>
          <a:lstStyle/>
          <a:p>
            <a:pPr eaLnBrk="1" hangingPunct="1">
              <a:defRPr/>
            </a:pPr>
            <a:r>
              <a:rPr lang="en-US" smtClean="0">
                <a:cs typeface="+mj-cs"/>
              </a:rPr>
              <a:t>Values Related to the Exponent</a:t>
            </a:r>
          </a:p>
        </p:txBody>
      </p:sp>
      <p:sp>
        <p:nvSpPr>
          <p:cNvPr id="81922" name="Text Box 3"/>
          <p:cNvSpPr txBox="1">
            <a:spLocks noChangeArrowheads="1"/>
          </p:cNvSpPr>
          <p:nvPr/>
        </p:nvSpPr>
        <p:spPr bwMode="auto">
          <a:xfrm>
            <a:off x="2133600" y="990600"/>
            <a:ext cx="509587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749300" algn="l"/>
                <a:tab pos="1714500" algn="l"/>
                <a:tab pos="2578100" algn="l"/>
                <a:tab pos="3492500" algn="l"/>
              </a:tabLst>
              <a:defRPr sz="2400" b="1">
                <a:solidFill>
                  <a:schemeClr val="tx1"/>
                </a:solidFill>
                <a:latin typeface="Helvetica" charset="0"/>
                <a:ea typeface="ＭＳ Ｐゴシック" charset="0"/>
                <a:cs typeface="ＭＳ Ｐゴシック" charset="0"/>
              </a:defRPr>
            </a:lvl1pPr>
            <a:lvl2pPr marL="742950" indent="-285750">
              <a:tabLst>
                <a:tab pos="749300" algn="l"/>
                <a:tab pos="1714500" algn="l"/>
                <a:tab pos="2578100" algn="l"/>
                <a:tab pos="3492500" algn="l"/>
              </a:tabLst>
              <a:defRPr sz="2400" b="1">
                <a:solidFill>
                  <a:schemeClr val="tx1"/>
                </a:solidFill>
                <a:latin typeface="Helvetica" charset="0"/>
                <a:ea typeface="ＭＳ Ｐゴシック" charset="0"/>
              </a:defRPr>
            </a:lvl2pPr>
            <a:lvl3pPr marL="1143000" indent="-228600">
              <a:tabLst>
                <a:tab pos="749300" algn="l"/>
                <a:tab pos="1714500" algn="l"/>
                <a:tab pos="2578100" algn="l"/>
                <a:tab pos="3492500" algn="l"/>
              </a:tabLst>
              <a:defRPr sz="2400" b="1">
                <a:solidFill>
                  <a:schemeClr val="tx1"/>
                </a:solidFill>
                <a:latin typeface="Helvetica" charset="0"/>
                <a:ea typeface="ＭＳ Ｐゴシック" charset="0"/>
              </a:defRPr>
            </a:lvl3pPr>
            <a:lvl4pPr marL="1600200" indent="-228600">
              <a:tabLst>
                <a:tab pos="749300" algn="l"/>
                <a:tab pos="1714500" algn="l"/>
                <a:tab pos="2578100" algn="l"/>
                <a:tab pos="3492500" algn="l"/>
              </a:tabLst>
              <a:defRPr sz="2400" b="1">
                <a:solidFill>
                  <a:schemeClr val="tx1"/>
                </a:solidFill>
                <a:latin typeface="Helvetica" charset="0"/>
                <a:ea typeface="ＭＳ Ｐゴシック" charset="0"/>
              </a:defRPr>
            </a:lvl4pPr>
            <a:lvl5pPr marL="2057400" indent="-228600">
              <a:tabLst>
                <a:tab pos="749300" algn="l"/>
                <a:tab pos="1714500" algn="l"/>
                <a:tab pos="2578100" algn="l"/>
                <a:tab pos="34925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E=(exp	</a:t>
            </a:r>
          </a:p>
          <a:p>
            <a:pPr algn="l">
              <a:lnSpc>
                <a:spcPct val="100000"/>
              </a:lnSpc>
            </a:pPr>
            <a:r>
              <a:rPr lang="en-US" sz="1800">
                <a:solidFill>
                  <a:srgbClr val="000066"/>
                </a:solidFill>
                <a:latin typeface="Courier New" charset="0"/>
              </a:rPr>
              <a:t>exp   exp   -Bias)</a:t>
            </a:r>
            <a:r>
              <a:rPr lang="en-US" sz="1800" baseline="30000">
                <a:solidFill>
                  <a:srgbClr val="000066"/>
                </a:solidFill>
                <a:latin typeface="Courier New" charset="0"/>
              </a:rPr>
              <a:t>1</a:t>
            </a:r>
            <a:r>
              <a:rPr lang="en-US" sz="1800">
                <a:solidFill>
                  <a:srgbClr val="000066"/>
                </a:solidFill>
                <a:latin typeface="Courier New" charset="0"/>
              </a:rPr>
              <a:t>  2</a:t>
            </a:r>
            <a:r>
              <a:rPr lang="en-US" sz="1800" baseline="30000">
                <a:solidFill>
                  <a:srgbClr val="000066"/>
                </a:solidFill>
                <a:latin typeface="Courier New" charset="0"/>
              </a:rPr>
              <a:t>E</a:t>
            </a:r>
            <a:endParaRPr lang="en-US" sz="1800">
              <a:solidFill>
                <a:srgbClr val="000066"/>
              </a:solidFill>
              <a:latin typeface="Courier New" charset="0"/>
            </a:endParaRP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-6 	1/64	(denorms)</a:t>
            </a:r>
          </a:p>
          <a:p>
            <a:pPr algn="l">
              <a:lnSpc>
                <a:spcPct val="100000"/>
              </a:lnSpc>
            </a:pPr>
            <a:r>
              <a:rPr lang="en-US" sz="1800">
                <a:solidFill>
                  <a:srgbClr val="FF00FF"/>
                </a:solidFill>
                <a:latin typeface="Courier New" charset="0"/>
              </a:rPr>
              <a:t>1	0001	-6	1/64</a:t>
            </a:r>
          </a:p>
          <a:p>
            <a:pPr algn="l">
              <a:lnSpc>
                <a:spcPct val="100000"/>
              </a:lnSpc>
            </a:pPr>
            <a:r>
              <a:rPr lang="en-US" sz="1800">
                <a:solidFill>
                  <a:srgbClr val="000066"/>
                </a:solidFill>
                <a:latin typeface="Courier New" charset="0"/>
              </a:rPr>
              <a:t>2	0010	-5	1/32</a:t>
            </a:r>
          </a:p>
          <a:p>
            <a:pPr algn="l">
              <a:lnSpc>
                <a:spcPct val="100000"/>
              </a:lnSpc>
            </a:pPr>
            <a:r>
              <a:rPr lang="en-US" sz="1800">
                <a:solidFill>
                  <a:srgbClr val="000066"/>
                </a:solidFill>
                <a:latin typeface="Courier New" charset="0"/>
              </a:rPr>
              <a:t>3	0011	-4	1/16</a:t>
            </a:r>
          </a:p>
          <a:p>
            <a:pPr algn="l">
              <a:lnSpc>
                <a:spcPct val="100000"/>
              </a:lnSpc>
            </a:pPr>
            <a:r>
              <a:rPr lang="en-US" sz="1800">
                <a:solidFill>
                  <a:srgbClr val="000066"/>
                </a:solidFill>
                <a:latin typeface="Courier New" charset="0"/>
              </a:rPr>
              <a:t>4	0100	-3	1/8</a:t>
            </a:r>
          </a:p>
          <a:p>
            <a:pPr algn="l">
              <a:lnSpc>
                <a:spcPct val="100000"/>
              </a:lnSpc>
            </a:pPr>
            <a:r>
              <a:rPr lang="en-US" sz="1800">
                <a:solidFill>
                  <a:srgbClr val="000066"/>
                </a:solidFill>
                <a:latin typeface="Courier New" charset="0"/>
              </a:rPr>
              <a:t>5	0101	-2	1/4</a:t>
            </a:r>
          </a:p>
          <a:p>
            <a:pPr algn="l">
              <a:lnSpc>
                <a:spcPct val="100000"/>
              </a:lnSpc>
            </a:pPr>
            <a:r>
              <a:rPr lang="en-US" sz="1800">
                <a:solidFill>
                  <a:srgbClr val="000066"/>
                </a:solidFill>
                <a:latin typeface="Courier New" charset="0"/>
              </a:rPr>
              <a:t>6	0110	-1	1/2</a:t>
            </a:r>
          </a:p>
          <a:p>
            <a:pPr algn="l">
              <a:lnSpc>
                <a:spcPct val="100000"/>
              </a:lnSpc>
            </a:pPr>
            <a:r>
              <a:rPr lang="en-US" sz="1800">
                <a:solidFill>
                  <a:srgbClr val="000066"/>
                </a:solidFill>
                <a:latin typeface="Courier New" charset="0"/>
              </a:rPr>
              <a:t>7	0111	 0	1</a:t>
            </a:r>
          </a:p>
          <a:p>
            <a:pPr algn="l">
              <a:lnSpc>
                <a:spcPct val="100000"/>
              </a:lnSpc>
            </a:pPr>
            <a:r>
              <a:rPr lang="en-US" sz="1800">
                <a:solidFill>
                  <a:srgbClr val="000066"/>
                </a:solidFill>
                <a:latin typeface="Courier New" charset="0"/>
              </a:rPr>
              <a:t>8	1000	+1	2</a:t>
            </a:r>
          </a:p>
          <a:p>
            <a:pPr algn="l">
              <a:lnSpc>
                <a:spcPct val="100000"/>
              </a:lnSpc>
            </a:pPr>
            <a:r>
              <a:rPr lang="en-US" sz="1800">
                <a:solidFill>
                  <a:srgbClr val="000066"/>
                </a:solidFill>
                <a:latin typeface="Courier New" charset="0"/>
              </a:rPr>
              <a:t>9	1001	+2	4</a:t>
            </a:r>
          </a:p>
          <a:p>
            <a:pPr algn="l">
              <a:lnSpc>
                <a:spcPct val="100000"/>
              </a:lnSpc>
            </a:pPr>
            <a:r>
              <a:rPr lang="en-US" sz="1800">
                <a:solidFill>
                  <a:srgbClr val="000066"/>
                </a:solidFill>
                <a:latin typeface="Courier New" charset="0"/>
              </a:rPr>
              <a:t>10	1010	+3	8</a:t>
            </a:r>
          </a:p>
          <a:p>
            <a:pPr algn="l">
              <a:lnSpc>
                <a:spcPct val="100000"/>
              </a:lnSpc>
            </a:pPr>
            <a:r>
              <a:rPr lang="en-US" sz="1800">
                <a:solidFill>
                  <a:srgbClr val="000066"/>
                </a:solidFill>
                <a:latin typeface="Courier New" charset="0"/>
              </a:rPr>
              <a:t>11	1011	+4	16</a:t>
            </a:r>
          </a:p>
          <a:p>
            <a:pPr algn="l">
              <a:lnSpc>
                <a:spcPct val="100000"/>
              </a:lnSpc>
            </a:pPr>
            <a:r>
              <a:rPr lang="en-US" sz="1800">
                <a:solidFill>
                  <a:srgbClr val="000066"/>
                </a:solidFill>
                <a:latin typeface="Courier New" charset="0"/>
              </a:rPr>
              <a:t>12	1100	+5	32</a:t>
            </a:r>
          </a:p>
          <a:p>
            <a:pPr algn="l">
              <a:lnSpc>
                <a:spcPct val="100000"/>
              </a:lnSpc>
            </a:pPr>
            <a:r>
              <a:rPr lang="en-US" sz="1800">
                <a:solidFill>
                  <a:srgbClr val="000066"/>
                </a:solidFill>
                <a:latin typeface="Courier New" charset="0"/>
              </a:rPr>
              <a:t>13	1101	+6	64</a:t>
            </a:r>
          </a:p>
          <a:p>
            <a:pPr algn="l">
              <a:lnSpc>
                <a:spcPct val="100000"/>
              </a:lnSpc>
            </a:pPr>
            <a:r>
              <a:rPr lang="en-US" sz="1800">
                <a:solidFill>
                  <a:srgbClr val="000066"/>
                </a:solidFill>
                <a:latin typeface="Courier New" charset="0"/>
              </a:rPr>
              <a:t>14	1110	+7	128</a:t>
            </a:r>
          </a:p>
          <a:p>
            <a:pPr algn="l">
              <a:lnSpc>
                <a:spcPct val="100000"/>
              </a:lnSpc>
            </a:pPr>
            <a:r>
              <a:rPr lang="en-US" sz="1800">
                <a:solidFill>
                  <a:srgbClr val="00A600"/>
                </a:solidFill>
                <a:latin typeface="Courier New" charset="0"/>
              </a:rPr>
              <a:t>15	1111	n/a		(inf, NaN)</a:t>
            </a:r>
          </a:p>
        </p:txBody>
      </p:sp>
      <p:grpSp>
        <p:nvGrpSpPr>
          <p:cNvPr id="5" name="Group 4"/>
          <p:cNvGrpSpPr>
            <a:grpSpLocks/>
          </p:cNvGrpSpPr>
          <p:nvPr/>
        </p:nvGrpSpPr>
        <p:grpSpPr bwMode="auto">
          <a:xfrm>
            <a:off x="5410200" y="2349500"/>
            <a:ext cx="3752850" cy="2451100"/>
            <a:chOff x="5410200" y="2133600"/>
            <a:chExt cx="3752509" cy="2451824"/>
          </a:xfrm>
        </p:grpSpPr>
        <p:sp>
          <p:nvSpPr>
            <p:cNvPr id="81930" name="TextBox 1"/>
            <p:cNvSpPr txBox="1">
              <a:spLocks noChangeArrowheads="1"/>
            </p:cNvSpPr>
            <p:nvPr/>
          </p:nvSpPr>
          <p:spPr bwMode="auto">
            <a:xfrm>
              <a:off x="5784816" y="2244758"/>
              <a:ext cx="3377893" cy="234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FF"/>
                  </a:solidFill>
                </a:rPr>
                <a:t>highest normalized precision </a:t>
              </a:r>
            </a:p>
            <a:p>
              <a:r>
                <a:rPr lang="en-US" sz="1800">
                  <a:solidFill>
                    <a:srgbClr val="FF00FF"/>
                  </a:solidFill>
                </a:rPr>
                <a:t>is 1/64,</a:t>
              </a:r>
            </a:p>
            <a:p>
              <a:r>
                <a:rPr lang="en-US" sz="1800">
                  <a:solidFill>
                    <a:srgbClr val="000066"/>
                  </a:solidFill>
                </a:rPr>
                <a:t>i.e. 1.frac*2^(exp-Bias) is</a:t>
              </a:r>
            </a:p>
            <a:p>
              <a:r>
                <a:rPr lang="en-US" sz="1800">
                  <a:solidFill>
                    <a:srgbClr val="000066"/>
                  </a:solidFill>
                </a:rPr>
                <a:t>most precise when </a:t>
              </a:r>
            </a:p>
            <a:p>
              <a:r>
                <a:rPr lang="en-US" sz="1800">
                  <a:solidFill>
                    <a:srgbClr val="000066"/>
                  </a:solidFill>
                </a:rPr>
                <a:t>exp=1 (E=-6) and frac=0.</a:t>
              </a:r>
            </a:p>
            <a:p>
              <a:endParaRPr lang="en-US" sz="1800">
                <a:solidFill>
                  <a:srgbClr val="000066"/>
                </a:solidFill>
              </a:endParaRPr>
            </a:p>
            <a:p>
              <a:r>
                <a:rPr lang="en-US" sz="1800">
                  <a:solidFill>
                    <a:srgbClr val="FF1A1A"/>
                  </a:solidFill>
                </a:rPr>
                <a:t>But we want </a:t>
              </a:r>
            </a:p>
            <a:p>
              <a:r>
                <a:rPr lang="en-US" sz="1800">
                  <a:solidFill>
                    <a:srgbClr val="FF1A1A"/>
                  </a:solidFill>
                </a:rPr>
                <a:t>more precision!</a:t>
              </a:r>
            </a:p>
            <a:p>
              <a:r>
                <a:rPr lang="en-US" sz="1800">
                  <a:solidFill>
                    <a:srgbClr val="FF1A1A"/>
                  </a:solidFill>
                </a:rPr>
                <a:t>So use denormalized.</a:t>
              </a:r>
            </a:p>
          </p:txBody>
        </p:sp>
        <p:cxnSp>
          <p:nvCxnSpPr>
            <p:cNvPr id="4" name="Straight Arrow Connector 3"/>
            <p:cNvCxnSpPr/>
            <p:nvPr/>
          </p:nvCxnSpPr>
          <p:spPr bwMode="auto">
            <a:xfrm flipH="1" flipV="1">
              <a:off x="5410200" y="2133600"/>
              <a:ext cx="685738" cy="152445"/>
            </a:xfrm>
            <a:prstGeom prst="straightConnector1">
              <a:avLst/>
            </a:prstGeom>
            <a:noFill/>
            <a:ln w="28575" cap="flat" cmpd="sng" algn="ctr">
              <a:solidFill>
                <a:srgbClr val="FF00FF"/>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
        <p:nvSpPr>
          <p:cNvPr id="81924" name="TextBox 1"/>
          <p:cNvSpPr txBox="1">
            <a:spLocks noChangeArrowheads="1"/>
          </p:cNvSpPr>
          <p:nvPr/>
        </p:nvSpPr>
        <p:spPr bwMode="auto">
          <a:xfrm>
            <a:off x="2819400" y="6330950"/>
            <a:ext cx="23034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aseline="30000">
                <a:solidFill>
                  <a:srgbClr val="000066"/>
                </a:solidFill>
              </a:rPr>
              <a:t>1</a:t>
            </a:r>
            <a:r>
              <a:rPr lang="en-US" sz="2000">
                <a:solidFill>
                  <a:srgbClr val="000066"/>
                </a:solidFill>
              </a:rPr>
              <a:t> normalized only</a:t>
            </a:r>
          </a:p>
        </p:txBody>
      </p:sp>
      <p:grpSp>
        <p:nvGrpSpPr>
          <p:cNvPr id="6" name="Group 5"/>
          <p:cNvGrpSpPr>
            <a:grpSpLocks/>
          </p:cNvGrpSpPr>
          <p:nvPr/>
        </p:nvGrpSpPr>
        <p:grpSpPr bwMode="auto">
          <a:xfrm>
            <a:off x="304800" y="2209800"/>
            <a:ext cx="1828800" cy="3733800"/>
            <a:chOff x="304800" y="2209800"/>
            <a:chExt cx="1828800" cy="3733800"/>
          </a:xfrm>
        </p:grpSpPr>
        <p:sp>
          <p:nvSpPr>
            <p:cNvPr id="3" name="Left Brace 2"/>
            <p:cNvSpPr/>
            <p:nvPr/>
          </p:nvSpPr>
          <p:spPr bwMode="auto">
            <a:xfrm>
              <a:off x="1752600" y="2209800"/>
              <a:ext cx="381000" cy="37338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3800">
                <a:solidFill>
                  <a:srgbClr val="000066"/>
                </a:solidFill>
              </a:endParaRPr>
            </a:p>
          </p:txBody>
        </p:sp>
        <p:sp>
          <p:nvSpPr>
            <p:cNvPr id="81929" name="TextBox 8"/>
            <p:cNvSpPr txBox="1">
              <a:spLocks noChangeArrowheads="1"/>
            </p:cNvSpPr>
            <p:nvPr/>
          </p:nvSpPr>
          <p:spPr bwMode="auto">
            <a:xfrm>
              <a:off x="304800" y="3733800"/>
              <a:ext cx="153857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normalized</a:t>
              </a:r>
            </a:p>
          </p:txBody>
        </p:sp>
      </p:grpSp>
      <p:sp>
        <p:nvSpPr>
          <p:cNvPr id="10" name="TextBox 9"/>
          <p:cNvSpPr txBox="1">
            <a:spLocks noChangeArrowheads="1"/>
          </p:cNvSpPr>
          <p:nvPr/>
        </p:nvSpPr>
        <p:spPr bwMode="auto">
          <a:xfrm>
            <a:off x="381000" y="1835150"/>
            <a:ext cx="18383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1A1A"/>
                </a:solidFill>
              </a:rPr>
              <a:t>denormalized</a:t>
            </a:r>
          </a:p>
        </p:txBody>
      </p:sp>
      <p:sp>
        <p:nvSpPr>
          <p:cNvPr id="11" name="TextBox 10"/>
          <p:cNvSpPr txBox="1">
            <a:spLocks noChangeArrowheads="1"/>
          </p:cNvSpPr>
          <p:nvPr/>
        </p:nvSpPr>
        <p:spPr bwMode="auto">
          <a:xfrm>
            <a:off x="304800" y="5949950"/>
            <a:ext cx="1928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228600"/>
            <a:ext cx="5740400" cy="573088"/>
          </a:xfrm>
        </p:spPr>
        <p:txBody>
          <a:bodyPr/>
          <a:lstStyle/>
          <a:p>
            <a:pPr eaLnBrk="1" hangingPunct="1">
              <a:defRPr/>
            </a:pPr>
            <a:r>
              <a:rPr lang="en-US" smtClean="0">
                <a:cs typeface="+mj-cs"/>
              </a:rPr>
              <a:t>Dynamic Range</a:t>
            </a:r>
          </a:p>
        </p:txBody>
      </p:sp>
      <p:sp>
        <p:nvSpPr>
          <p:cNvPr id="83970" name="Text Box 3"/>
          <p:cNvSpPr txBox="1">
            <a:spLocks noChangeArrowheads="1"/>
          </p:cNvSpPr>
          <p:nvPr/>
        </p:nvSpPr>
        <p:spPr bwMode="auto">
          <a:xfrm>
            <a:off x="1676400" y="892175"/>
            <a:ext cx="51704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s exp  frac	</a:t>
            </a:r>
            <a:r>
              <a:rPr lang="en-US" sz="1800" i="1">
                <a:solidFill>
                  <a:srgbClr val="000066"/>
                </a:solidFill>
              </a:rPr>
              <a:t>E</a:t>
            </a:r>
            <a:r>
              <a:rPr lang="en-US" sz="1800">
                <a:solidFill>
                  <a:srgbClr val="000066"/>
                </a:solidFill>
                <a:latin typeface="Courier New" charset="0"/>
              </a:rPr>
              <a:t>	</a:t>
            </a:r>
            <a:r>
              <a:rPr lang="en-US" sz="1800">
                <a:solidFill>
                  <a:srgbClr val="000066"/>
                </a:solidFill>
              </a:rPr>
              <a:t>Value</a:t>
            </a:r>
            <a:r>
              <a:rPr lang="en-US" sz="1800">
                <a:solidFill>
                  <a:srgbClr val="000066"/>
                </a:solidFill>
                <a:latin typeface="Courier New" charset="0"/>
              </a:rPr>
              <a:t>	</a:t>
            </a: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000	-6	0</a:t>
            </a:r>
          </a:p>
          <a:p>
            <a:pPr algn="l">
              <a:lnSpc>
                <a:spcPct val="100000"/>
              </a:lnSpc>
            </a:pPr>
            <a:r>
              <a:rPr lang="en-US" sz="1800">
                <a:solidFill>
                  <a:srgbClr val="FF1A1A"/>
                </a:solidFill>
                <a:latin typeface="Courier New" charset="0"/>
              </a:rPr>
              <a:t>0 0000 001	-6	1/8*1/64 = 1/512</a:t>
            </a:r>
          </a:p>
          <a:p>
            <a:pPr algn="l">
              <a:lnSpc>
                <a:spcPct val="100000"/>
              </a:lnSpc>
            </a:pPr>
            <a:r>
              <a:rPr lang="en-US" sz="1800">
                <a:solidFill>
                  <a:srgbClr val="FF1A1A"/>
                </a:solidFill>
                <a:latin typeface="Courier New" charset="0"/>
              </a:rPr>
              <a:t>0 0000 010	-6	2/8*1/64 = 2/512</a:t>
            </a:r>
          </a:p>
          <a:p>
            <a:pPr algn="l">
              <a:lnSpc>
                <a:spcPct val="100000"/>
              </a:lnSpc>
            </a:pPr>
            <a:r>
              <a:rPr lang="en-US" sz="1800">
                <a:solidFill>
                  <a:srgbClr val="FF1A1A"/>
                </a:solidFill>
                <a:latin typeface="Courier New" charset="0"/>
              </a:rPr>
              <a:t>…</a:t>
            </a:r>
          </a:p>
          <a:p>
            <a:pPr algn="l">
              <a:lnSpc>
                <a:spcPct val="100000"/>
              </a:lnSpc>
            </a:pPr>
            <a:r>
              <a:rPr lang="en-US" sz="1800">
                <a:solidFill>
                  <a:srgbClr val="FF1A1A"/>
                </a:solidFill>
                <a:latin typeface="Courier New" charset="0"/>
              </a:rPr>
              <a:t>0 0000 110	-6	6/8*1/64 = 6/512</a:t>
            </a:r>
          </a:p>
          <a:p>
            <a:pPr algn="l">
              <a:lnSpc>
                <a:spcPct val="100000"/>
              </a:lnSpc>
            </a:pPr>
            <a:r>
              <a:rPr lang="en-US" sz="1800">
                <a:solidFill>
                  <a:srgbClr val="FF1A1A"/>
                </a:solidFill>
                <a:latin typeface="Courier New" charset="0"/>
              </a:rPr>
              <a:t>0 0000 111	-6	7/8*1/64 = 7/512</a:t>
            </a:r>
          </a:p>
        </p:txBody>
      </p:sp>
      <p:sp>
        <p:nvSpPr>
          <p:cNvPr id="83971" name="Text Box 4"/>
          <p:cNvSpPr txBox="1">
            <a:spLocks noChangeArrowheads="1"/>
          </p:cNvSpPr>
          <p:nvPr/>
        </p:nvSpPr>
        <p:spPr bwMode="auto">
          <a:xfrm>
            <a:off x="6975475" y="1676400"/>
            <a:ext cx="1657350" cy="366713"/>
          </a:xfrm>
          <a:prstGeom prst="rect">
            <a:avLst/>
          </a:prstGeom>
          <a:noFill/>
          <a:ln w="9525">
            <a:solidFill>
              <a:srgbClr val="0A0A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A0AFF"/>
                </a:solidFill>
              </a:rPr>
              <a:t>closest to zero</a:t>
            </a:r>
          </a:p>
        </p:txBody>
      </p:sp>
      <p:sp>
        <p:nvSpPr>
          <p:cNvPr id="83972" name="Text Box 5"/>
          <p:cNvSpPr txBox="1">
            <a:spLocks noChangeArrowheads="1"/>
          </p:cNvSpPr>
          <p:nvPr/>
        </p:nvSpPr>
        <p:spPr bwMode="auto">
          <a:xfrm>
            <a:off x="7035800" y="2757488"/>
            <a:ext cx="170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1A1A"/>
                </a:solidFill>
              </a:rPr>
              <a:t>largest denorm</a:t>
            </a:r>
          </a:p>
        </p:txBody>
      </p:sp>
      <p:sp>
        <p:nvSpPr>
          <p:cNvPr id="83973" name="Text Box 17"/>
          <p:cNvSpPr txBox="1">
            <a:spLocks noChangeArrowheads="1"/>
          </p:cNvSpPr>
          <p:nvPr/>
        </p:nvSpPr>
        <p:spPr bwMode="auto">
          <a:xfrm>
            <a:off x="-7938" y="1524000"/>
            <a:ext cx="1698626"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FF1A1A"/>
                </a:solidFill>
              </a:rPr>
              <a:t>Denormalized</a:t>
            </a:r>
          </a:p>
          <a:p>
            <a:pPr>
              <a:lnSpc>
                <a:spcPct val="100000"/>
              </a:lnSpc>
            </a:pPr>
            <a:r>
              <a:rPr lang="en-US" sz="1800">
                <a:solidFill>
                  <a:srgbClr val="FF1A1A"/>
                </a:solidFill>
              </a:rPr>
              <a:t>numbers</a:t>
            </a:r>
          </a:p>
          <a:p>
            <a:pPr>
              <a:lnSpc>
                <a:spcPct val="100000"/>
              </a:lnSpc>
            </a:pPr>
            <a:r>
              <a:rPr lang="en-US" sz="1800">
                <a:solidFill>
                  <a:srgbClr val="FF1A1A"/>
                </a:solidFill>
              </a:rPr>
              <a:t>Value=</a:t>
            </a:r>
          </a:p>
          <a:p>
            <a:pPr>
              <a:lnSpc>
                <a:spcPct val="100000"/>
              </a:lnSpc>
            </a:pPr>
            <a:r>
              <a:rPr lang="en-US" sz="1800">
                <a:solidFill>
                  <a:srgbClr val="FF1A1A"/>
                </a:solidFill>
              </a:rPr>
              <a:t>0.</a:t>
            </a:r>
            <a:r>
              <a:rPr lang="en-US" sz="1800" b="0">
                <a:solidFill>
                  <a:srgbClr val="FF1A1A"/>
                </a:solidFill>
                <a:latin typeface="Courier" charset="0"/>
                <a:cs typeface="Courier" charset="0"/>
              </a:rPr>
              <a:t>frac</a:t>
            </a:r>
            <a:r>
              <a:rPr lang="en-US" sz="1800">
                <a:solidFill>
                  <a:srgbClr val="FF1A1A"/>
                </a:solidFill>
              </a:rPr>
              <a:t>*2</a:t>
            </a:r>
            <a:r>
              <a:rPr lang="en-US" sz="1800" baseline="30000">
                <a:solidFill>
                  <a:srgbClr val="FF1A1A"/>
                </a:solidFill>
              </a:rPr>
              <a:t>E</a:t>
            </a:r>
            <a:r>
              <a:rPr lang="en-US" sz="1800">
                <a:solidFill>
                  <a:srgbClr val="FF1A1A"/>
                </a:solidFill>
              </a:rPr>
              <a:t>,</a:t>
            </a:r>
            <a:endParaRPr lang="en-US" sz="1800" baseline="30000">
              <a:solidFill>
                <a:srgbClr val="FF1A1A"/>
              </a:solidFill>
            </a:endParaRPr>
          </a:p>
          <a:p>
            <a:pPr>
              <a:lnSpc>
                <a:spcPct val="100000"/>
              </a:lnSpc>
            </a:pPr>
            <a:r>
              <a:rPr lang="en-US" sz="1800">
                <a:solidFill>
                  <a:srgbClr val="FF1A1A"/>
                </a:solidFill>
              </a:rPr>
              <a:t>E=1-Bias</a:t>
            </a:r>
            <a:endParaRPr lang="en-US" sz="1800" baseline="30000">
              <a:solidFill>
                <a:srgbClr val="FF1A1A"/>
              </a:solidFill>
            </a:endParaRPr>
          </a:p>
        </p:txBody>
      </p:sp>
      <p:sp>
        <p:nvSpPr>
          <p:cNvPr id="83974" name="Line 19"/>
          <p:cNvSpPr>
            <a:spLocks noChangeShapeType="1"/>
          </p:cNvSpPr>
          <p:nvPr/>
        </p:nvSpPr>
        <p:spPr bwMode="auto">
          <a:xfrm>
            <a:off x="457200" y="3095625"/>
            <a:ext cx="830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4"/>
          <p:cNvGrpSpPr>
            <a:grpSpLocks/>
          </p:cNvGrpSpPr>
          <p:nvPr/>
        </p:nvGrpSpPr>
        <p:grpSpPr bwMode="auto">
          <a:xfrm>
            <a:off x="6629400" y="381000"/>
            <a:ext cx="2235200" cy="1371600"/>
            <a:chOff x="6629400" y="381000"/>
            <a:chExt cx="2235435" cy="1371600"/>
          </a:xfrm>
        </p:grpSpPr>
        <p:sp>
          <p:nvSpPr>
            <p:cNvPr id="83996" name="TextBox 1"/>
            <p:cNvSpPr txBox="1">
              <a:spLocks noChangeArrowheads="1"/>
            </p:cNvSpPr>
            <p:nvPr/>
          </p:nvSpPr>
          <p:spPr bwMode="auto">
            <a:xfrm>
              <a:off x="6871155" y="381000"/>
              <a:ext cx="1993680"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extra precision by</a:t>
              </a:r>
            </a:p>
            <a:p>
              <a:r>
                <a:rPr lang="en-US" sz="1800" b="0">
                  <a:solidFill>
                    <a:srgbClr val="000066"/>
                  </a:solidFill>
                  <a:latin typeface="Courier" charset="0"/>
                  <a:cs typeface="Courier" charset="0"/>
                </a:rPr>
                <a:t>frac</a:t>
              </a:r>
              <a:r>
                <a:rPr lang="en-US" sz="1800" b="0">
                  <a:solidFill>
                    <a:srgbClr val="000066"/>
                  </a:solidFill>
                </a:rPr>
                <a:t> bits</a:t>
              </a:r>
            </a:p>
          </p:txBody>
        </p:sp>
        <p:cxnSp>
          <p:nvCxnSpPr>
            <p:cNvPr id="4" name="Straight Arrow Connector 3"/>
            <p:cNvCxnSpPr/>
            <p:nvPr/>
          </p:nvCxnSpPr>
          <p:spPr bwMode="auto">
            <a:xfrm flipH="1">
              <a:off x="6629400" y="1066800"/>
              <a:ext cx="1066912" cy="685800"/>
            </a:xfrm>
            <a:prstGeom prst="straightConnector1">
              <a:avLst/>
            </a:prstGeom>
            <a:noFill/>
            <a:ln w="28575" cap="flat" cmpd="sng" algn="ctr">
              <a:solidFill>
                <a:schemeClr val="accent1">
                  <a:lumMod val="60000"/>
                  <a:lumOff val="40000"/>
                </a:schemeClr>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grpSp>
        <p:nvGrpSpPr>
          <p:cNvPr id="6" name="Group 5"/>
          <p:cNvGrpSpPr>
            <a:grpSpLocks/>
          </p:cNvGrpSpPr>
          <p:nvPr/>
        </p:nvGrpSpPr>
        <p:grpSpPr bwMode="auto">
          <a:xfrm>
            <a:off x="115888" y="3048000"/>
            <a:ext cx="8947150" cy="3140075"/>
            <a:chOff x="115841" y="3048000"/>
            <a:chExt cx="8947197" cy="3139321"/>
          </a:xfrm>
        </p:grpSpPr>
        <p:grpSp>
          <p:nvGrpSpPr>
            <p:cNvPr id="83983" name="Group 9"/>
            <p:cNvGrpSpPr>
              <a:grpSpLocks/>
            </p:cNvGrpSpPr>
            <p:nvPr/>
          </p:nvGrpSpPr>
          <p:grpSpPr bwMode="auto">
            <a:xfrm>
              <a:off x="6793011" y="3240088"/>
              <a:ext cx="258665" cy="2681288"/>
              <a:chOff x="3819" y="2041"/>
              <a:chExt cx="623" cy="1689"/>
            </a:xfrm>
          </p:grpSpPr>
          <p:sp>
            <p:nvSpPr>
              <p:cNvPr id="83992" name="Line 12"/>
              <p:cNvSpPr>
                <a:spLocks noChangeShapeType="1"/>
              </p:cNvSpPr>
              <p:nvPr/>
            </p:nvSpPr>
            <p:spPr bwMode="auto">
              <a:xfrm flipH="1">
                <a:off x="3819" y="2041"/>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3" name="Line 13"/>
              <p:cNvSpPr>
                <a:spLocks noChangeShapeType="1"/>
              </p:cNvSpPr>
              <p:nvPr/>
            </p:nvSpPr>
            <p:spPr bwMode="auto">
              <a:xfrm flipH="1">
                <a:off x="3819" y="2713"/>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4" name="Line 14"/>
              <p:cNvSpPr>
                <a:spLocks noChangeShapeType="1"/>
              </p:cNvSpPr>
              <p:nvPr/>
            </p:nvSpPr>
            <p:spPr bwMode="auto">
              <a:xfrm flipH="1">
                <a:off x="3819" y="30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5" name="Line 15"/>
              <p:cNvSpPr>
                <a:spLocks noChangeShapeType="1"/>
              </p:cNvSpPr>
              <p:nvPr/>
            </p:nvSpPr>
            <p:spPr bwMode="auto">
              <a:xfrm flipH="1">
                <a:off x="3819" y="3730"/>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3984" name="Group 2"/>
            <p:cNvGrpSpPr>
              <a:grpSpLocks/>
            </p:cNvGrpSpPr>
            <p:nvPr/>
          </p:nvGrpSpPr>
          <p:grpSpPr bwMode="auto">
            <a:xfrm>
              <a:off x="115841" y="3048000"/>
              <a:ext cx="8947197" cy="3139321"/>
              <a:chOff x="115841" y="3048000"/>
              <a:chExt cx="8947197" cy="3139321"/>
            </a:xfrm>
          </p:grpSpPr>
          <p:sp>
            <p:nvSpPr>
              <p:cNvPr id="83985" name="Text Box 6"/>
              <p:cNvSpPr txBox="1">
                <a:spLocks noChangeArrowheads="1"/>
              </p:cNvSpPr>
              <p:nvPr/>
            </p:nvSpPr>
            <p:spPr bwMode="auto">
              <a:xfrm>
                <a:off x="7035789" y="3048000"/>
                <a:ext cx="1606558" cy="36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00FF"/>
                    </a:solidFill>
                  </a:rPr>
                  <a:t>smallest norm</a:t>
                </a:r>
              </a:p>
            </p:txBody>
          </p:sp>
          <p:sp>
            <p:nvSpPr>
              <p:cNvPr id="83986" name="Text Box 7"/>
              <p:cNvSpPr txBox="1">
                <a:spLocks noChangeArrowheads="1"/>
              </p:cNvSpPr>
              <p:nvPr/>
            </p:nvSpPr>
            <p:spPr bwMode="auto">
              <a:xfrm>
                <a:off x="7035789" y="4114544"/>
                <a:ext cx="2001849" cy="36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below</a:t>
                </a:r>
              </a:p>
            </p:txBody>
          </p:sp>
          <p:sp>
            <p:nvSpPr>
              <p:cNvPr id="83987" name="Text Box 8"/>
              <p:cNvSpPr txBox="1">
                <a:spLocks noChangeArrowheads="1"/>
              </p:cNvSpPr>
              <p:nvPr/>
            </p:nvSpPr>
            <p:spPr bwMode="auto">
              <a:xfrm>
                <a:off x="7035789" y="4662100"/>
                <a:ext cx="2027249" cy="36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above</a:t>
                </a:r>
              </a:p>
            </p:txBody>
          </p:sp>
          <p:sp>
            <p:nvSpPr>
              <p:cNvPr id="83988" name="Text Box 16"/>
              <p:cNvSpPr txBox="1">
                <a:spLocks noChangeArrowheads="1"/>
              </p:cNvSpPr>
              <p:nvPr/>
            </p:nvSpPr>
            <p:spPr bwMode="auto">
              <a:xfrm>
                <a:off x="7035789" y="5728644"/>
                <a:ext cx="1454158" cy="36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largest norm</a:t>
                </a:r>
              </a:p>
            </p:txBody>
          </p:sp>
          <p:sp>
            <p:nvSpPr>
              <p:cNvPr id="83989" name="Text Box 18"/>
              <p:cNvSpPr txBox="1">
                <a:spLocks noChangeArrowheads="1"/>
              </p:cNvSpPr>
              <p:nvPr/>
            </p:nvSpPr>
            <p:spPr bwMode="auto">
              <a:xfrm>
                <a:off x="115841" y="3885999"/>
                <a:ext cx="1454158" cy="147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Normalized</a:t>
                </a:r>
              </a:p>
              <a:p>
                <a:pPr>
                  <a:lnSpc>
                    <a:spcPct val="100000"/>
                  </a:lnSpc>
                </a:pPr>
                <a:r>
                  <a:rPr lang="en-US" sz="1800">
                    <a:solidFill>
                      <a:srgbClr val="000066"/>
                    </a:solidFill>
                  </a:rPr>
                  <a:t>Numbers</a:t>
                </a:r>
              </a:p>
              <a:p>
                <a:pPr>
                  <a:lnSpc>
                    <a:spcPct val="100000"/>
                  </a:lnSpc>
                </a:pPr>
                <a:r>
                  <a:rPr lang="en-US" sz="1800">
                    <a:solidFill>
                      <a:srgbClr val="000066"/>
                    </a:solidFill>
                  </a:rPr>
                  <a:t>Value=</a:t>
                </a:r>
              </a:p>
              <a:p>
                <a:pPr>
                  <a:lnSpc>
                    <a:spcPct val="100000"/>
                  </a:lnSpc>
                </a:pPr>
                <a:r>
                  <a:rPr lang="en-US" sz="1800">
                    <a:solidFill>
                      <a:srgbClr val="000066"/>
                    </a:solidFill>
                  </a:rPr>
                  <a:t>1.</a:t>
                </a:r>
                <a:r>
                  <a:rPr lang="en-US" sz="1800" b="0">
                    <a:solidFill>
                      <a:srgbClr val="000066"/>
                    </a:solidFill>
                    <a:latin typeface="Courier" charset="0"/>
                    <a:cs typeface="Courier" charset="0"/>
                  </a:rPr>
                  <a:t>frac</a:t>
                </a:r>
                <a:r>
                  <a:rPr lang="en-US" sz="1800">
                    <a:solidFill>
                      <a:srgbClr val="000066"/>
                    </a:solidFill>
                  </a:rPr>
                  <a:t>*2</a:t>
                </a:r>
                <a:r>
                  <a:rPr lang="en-US" sz="1800" baseline="30000">
                    <a:solidFill>
                      <a:srgbClr val="000066"/>
                    </a:solidFill>
                  </a:rPr>
                  <a:t>E</a:t>
                </a:r>
                <a:r>
                  <a:rPr lang="en-US" sz="1800">
                    <a:solidFill>
                      <a:srgbClr val="000066"/>
                    </a:solidFill>
                  </a:rPr>
                  <a:t>,</a:t>
                </a:r>
              </a:p>
              <a:p>
                <a:pPr>
                  <a:lnSpc>
                    <a:spcPct val="100000"/>
                  </a:lnSpc>
                </a:pPr>
                <a:r>
                  <a:rPr lang="en-US" sz="1800">
                    <a:solidFill>
                      <a:srgbClr val="000066"/>
                    </a:solidFill>
                  </a:rPr>
                  <a:t>E=</a:t>
                </a:r>
                <a:r>
                  <a:rPr lang="en-US" sz="1800" b="0">
                    <a:solidFill>
                      <a:srgbClr val="000066"/>
                    </a:solidFill>
                    <a:latin typeface="Courier" charset="0"/>
                    <a:cs typeface="Courier" charset="0"/>
                  </a:rPr>
                  <a:t>exp</a:t>
                </a:r>
                <a:r>
                  <a:rPr lang="en-US" sz="1800">
                    <a:solidFill>
                      <a:srgbClr val="000066"/>
                    </a:solidFill>
                  </a:rPr>
                  <a:t>-Bias</a:t>
                </a:r>
              </a:p>
            </p:txBody>
          </p:sp>
          <p:sp>
            <p:nvSpPr>
              <p:cNvPr id="83990" name="Line 20"/>
              <p:cNvSpPr>
                <a:spLocks noChangeShapeType="1"/>
              </p:cNvSpPr>
              <p:nvPr/>
            </p:nvSpPr>
            <p:spPr bwMode="auto">
              <a:xfrm>
                <a:off x="609556" y="6152404"/>
                <a:ext cx="8305844"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91" name="Text Box 3"/>
              <p:cNvSpPr txBox="1">
                <a:spLocks noChangeArrowheads="1"/>
              </p:cNvSpPr>
              <p:nvPr/>
            </p:nvSpPr>
            <p:spPr bwMode="auto">
              <a:xfrm>
                <a:off x="1687474" y="3048000"/>
                <a:ext cx="517051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00FF"/>
                    </a:solidFill>
                    <a:latin typeface="Courier New" charset="0"/>
                  </a:rPr>
                  <a:t>0 0001	000	-6	8/8*1/64 = 8/512</a:t>
                </a:r>
              </a:p>
              <a:p>
                <a:pPr algn="l">
                  <a:lnSpc>
                    <a:spcPct val="100000"/>
                  </a:lnSpc>
                </a:pPr>
                <a:r>
                  <a:rPr lang="en-US" sz="1800">
                    <a:solidFill>
                      <a:srgbClr val="000066"/>
                    </a:solidFill>
                    <a:latin typeface="Courier New" charset="0"/>
                  </a:rPr>
                  <a:t>0 0001 001  	-6	9/8*1/64 = 9/512</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0110 110	-1	14/8*1/2 = 14/16</a:t>
                </a:r>
              </a:p>
              <a:p>
                <a:pPr algn="l">
                  <a:lnSpc>
                    <a:spcPct val="100000"/>
                  </a:lnSpc>
                </a:pPr>
                <a:r>
                  <a:rPr lang="en-US" sz="1800">
                    <a:solidFill>
                      <a:srgbClr val="000066"/>
                    </a:solidFill>
                    <a:latin typeface="Courier New" charset="0"/>
                  </a:rPr>
                  <a:t>0 0110 111	-1	15/8*1/2 = 15/16</a:t>
                </a:r>
              </a:p>
              <a:p>
                <a:pPr algn="l">
                  <a:lnSpc>
                    <a:spcPct val="100000"/>
                  </a:lnSpc>
                </a:pPr>
                <a:r>
                  <a:rPr lang="en-US" sz="1800">
                    <a:solidFill>
                      <a:srgbClr val="000066"/>
                    </a:solidFill>
                    <a:latin typeface="Courier New" charset="0"/>
                  </a:rPr>
                  <a:t>0 0111 000	0	8/8*1    = 1</a:t>
                </a:r>
              </a:p>
              <a:p>
                <a:pPr algn="l">
                  <a:lnSpc>
                    <a:spcPct val="100000"/>
                  </a:lnSpc>
                </a:pPr>
                <a:r>
                  <a:rPr lang="en-US" sz="1800">
                    <a:solidFill>
                      <a:srgbClr val="000066"/>
                    </a:solidFill>
                    <a:latin typeface="Courier New" charset="0"/>
                  </a:rPr>
                  <a:t>0 0111 001	0	9/8*1    = 9/8</a:t>
                </a:r>
              </a:p>
              <a:p>
                <a:pPr algn="l">
                  <a:lnSpc>
                    <a:spcPct val="100000"/>
                  </a:lnSpc>
                </a:pPr>
                <a:r>
                  <a:rPr lang="en-US" sz="1800">
                    <a:solidFill>
                      <a:srgbClr val="000066"/>
                    </a:solidFill>
                    <a:latin typeface="Courier New" charset="0"/>
                  </a:rPr>
                  <a:t>0 0111 010	0	10/8*1   = 10/8</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1110	110	7	14/8*128 = 224</a:t>
                </a:r>
              </a:p>
              <a:p>
                <a:pPr algn="l">
                  <a:lnSpc>
                    <a:spcPct val="100000"/>
                  </a:lnSpc>
                </a:pPr>
                <a:r>
                  <a:rPr lang="en-US" sz="1800">
                    <a:solidFill>
                      <a:srgbClr val="000066"/>
                    </a:solidFill>
                    <a:latin typeface="Courier New" charset="0"/>
                  </a:rPr>
                  <a:t>0 1110 111	7	15/8*128 = 240</a:t>
                </a:r>
              </a:p>
            </p:txBody>
          </p:sp>
        </p:grpSp>
      </p:grpSp>
      <p:grpSp>
        <p:nvGrpSpPr>
          <p:cNvPr id="2" name="Group 1"/>
          <p:cNvGrpSpPr>
            <a:grpSpLocks/>
          </p:cNvGrpSpPr>
          <p:nvPr/>
        </p:nvGrpSpPr>
        <p:grpSpPr bwMode="auto">
          <a:xfrm>
            <a:off x="546100" y="6096000"/>
            <a:ext cx="4776788" cy="650875"/>
            <a:chOff x="545780" y="6096000"/>
            <a:chExt cx="4777885" cy="651460"/>
          </a:xfrm>
        </p:grpSpPr>
        <p:sp>
          <p:nvSpPr>
            <p:cNvPr id="83981" name="Text Box 3"/>
            <p:cNvSpPr txBox="1">
              <a:spLocks noChangeArrowheads="1"/>
            </p:cNvSpPr>
            <p:nvPr/>
          </p:nvSpPr>
          <p:spPr bwMode="auto">
            <a:xfrm>
              <a:off x="1676340" y="6172268"/>
              <a:ext cx="3647325" cy="36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A600"/>
                  </a:solidFill>
                  <a:latin typeface="Courier New" charset="0"/>
                </a:rPr>
                <a:t>0 1111 000	n/a	+ inf</a:t>
              </a:r>
            </a:p>
          </p:txBody>
        </p:sp>
        <p:sp>
          <p:nvSpPr>
            <p:cNvPr id="83982" name="TextBox 25"/>
            <p:cNvSpPr txBox="1">
              <a:spLocks noChangeArrowheads="1"/>
            </p:cNvSpPr>
            <p:nvPr/>
          </p:nvSpPr>
          <p:spPr bwMode="auto">
            <a:xfrm>
              <a:off x="545780" y="6096000"/>
              <a:ext cx="1054342" cy="6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a:t>
              </a:r>
            </a:p>
            <a:p>
              <a:r>
                <a:rPr lang="en-US" sz="2000">
                  <a:solidFill>
                    <a:srgbClr val="00A600"/>
                  </a:solidFill>
                </a:rPr>
                <a:t>values</a:t>
              </a:r>
            </a:p>
          </p:txBody>
        </p:sp>
      </p:grpSp>
      <p:grpSp>
        <p:nvGrpSpPr>
          <p:cNvPr id="83978" name="Group 9"/>
          <p:cNvGrpSpPr>
            <a:grpSpLocks/>
          </p:cNvGrpSpPr>
          <p:nvPr/>
        </p:nvGrpSpPr>
        <p:grpSpPr bwMode="auto">
          <a:xfrm>
            <a:off x="6781800" y="1851025"/>
            <a:ext cx="269875" cy="1120775"/>
            <a:chOff x="3792" y="1152"/>
            <a:chExt cx="650" cy="706"/>
          </a:xfrm>
        </p:grpSpPr>
        <p:sp>
          <p:nvSpPr>
            <p:cNvPr id="83979" name="Line 10"/>
            <p:cNvSpPr>
              <a:spLocks noChangeShapeType="1"/>
            </p:cNvSpPr>
            <p:nvPr/>
          </p:nvSpPr>
          <p:spPr bwMode="auto">
            <a:xfrm flipH="1">
              <a:off x="3792" y="1152"/>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80" name="Line 11"/>
            <p:cNvSpPr>
              <a:spLocks noChangeShapeType="1"/>
            </p:cNvSpPr>
            <p:nvPr/>
          </p:nvSpPr>
          <p:spPr bwMode="auto">
            <a:xfrm flipH="1">
              <a:off x="3819" y="18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04800" y="228600"/>
            <a:ext cx="8610600" cy="573088"/>
          </a:xfrm>
        </p:spPr>
        <p:txBody>
          <a:bodyPr/>
          <a:lstStyle/>
          <a:p>
            <a:pPr eaLnBrk="1" hangingPunct="1">
              <a:defRPr/>
            </a:pPr>
            <a:r>
              <a:rPr lang="en-US" smtClean="0">
                <a:cs typeface="+mj-cs"/>
              </a:rPr>
              <a:t>Distribution of Values</a:t>
            </a:r>
          </a:p>
        </p:txBody>
      </p:sp>
      <p:sp>
        <p:nvSpPr>
          <p:cNvPr id="122883" name="Rectangle 3"/>
          <p:cNvSpPr>
            <a:spLocks noGrp="1" noChangeArrowheads="1"/>
          </p:cNvSpPr>
          <p:nvPr>
            <p:ph type="body" idx="1"/>
          </p:nvPr>
        </p:nvSpPr>
        <p:spPr>
          <a:xfrm>
            <a:off x="290513" y="1220788"/>
            <a:ext cx="8307387" cy="5006975"/>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r>
              <a:rPr lang="en-US">
                <a:latin typeface="Helvetica" charset="0"/>
                <a:ea typeface="ＭＳ Ｐゴシック" charset="0"/>
              </a:rPr>
              <a:t>Notice how the distribution gets denser toward zero. </a:t>
            </a:r>
          </a:p>
        </p:txBody>
      </p:sp>
      <p:graphicFrame>
        <p:nvGraphicFramePr>
          <p:cNvPr id="86019" name="Object 4"/>
          <p:cNvGraphicFramePr>
            <a:graphicFrameLocks noChangeAspect="1"/>
          </p:cNvGraphicFramePr>
          <p:nvPr/>
        </p:nvGraphicFramePr>
        <p:xfrm>
          <a:off x="381000" y="4038600"/>
          <a:ext cx="8326438" cy="1095375"/>
        </p:xfrm>
        <a:graphic>
          <a:graphicData uri="http://schemas.openxmlformats.org/presentationml/2006/ole">
            <mc:AlternateContent xmlns:mc="http://schemas.openxmlformats.org/markup-compatibility/2006">
              <mc:Choice xmlns:v="urn:schemas-microsoft-com:vml" Requires="v">
                <p:oleObj spid="_x0000_s86119"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038600"/>
                        <a:ext cx="8326438" cy="1095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08000" y="228600"/>
            <a:ext cx="8331200" cy="1095375"/>
          </a:xfrm>
        </p:spPr>
        <p:txBody>
          <a:bodyPr/>
          <a:lstStyle/>
          <a:p>
            <a:pPr eaLnBrk="1" hangingPunct="1">
              <a:defRPr/>
            </a:pPr>
            <a:r>
              <a:rPr lang="en-US" smtClean="0">
                <a:cs typeface="+mj-cs"/>
              </a:rPr>
              <a:t>Distribution of Values</a:t>
            </a:r>
            <a:br>
              <a:rPr lang="en-US" smtClean="0">
                <a:cs typeface="+mj-cs"/>
              </a:rPr>
            </a:br>
            <a:r>
              <a:rPr lang="en-US" smtClean="0">
                <a:cs typeface="+mj-cs"/>
              </a:rPr>
              <a:t>(close-up view)</a:t>
            </a:r>
          </a:p>
        </p:txBody>
      </p:sp>
      <p:sp>
        <p:nvSpPr>
          <p:cNvPr id="123907" name="Rectangle 3"/>
          <p:cNvSpPr>
            <a:spLocks noGrp="1" noChangeArrowheads="1"/>
          </p:cNvSpPr>
          <p:nvPr>
            <p:ph type="body" idx="1"/>
          </p:nvPr>
        </p:nvSpPr>
        <p:spPr>
          <a:xfrm>
            <a:off x="290513" y="1728788"/>
            <a:ext cx="8307387" cy="1524000"/>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p:txBody>
      </p:sp>
      <p:graphicFrame>
        <p:nvGraphicFramePr>
          <p:cNvPr id="88067" name="Object 4"/>
          <p:cNvGraphicFramePr>
            <a:graphicFrameLocks noChangeAspect="1"/>
          </p:cNvGraphicFramePr>
          <p:nvPr/>
        </p:nvGraphicFramePr>
        <p:xfrm>
          <a:off x="404813" y="3771900"/>
          <a:ext cx="8335962" cy="1104900"/>
        </p:xfrm>
        <a:graphic>
          <a:graphicData uri="http://schemas.openxmlformats.org/presentationml/2006/ole">
            <mc:AlternateContent xmlns:mc="http://schemas.openxmlformats.org/markup-compatibility/2006">
              <mc:Choice xmlns:v="urn:schemas-microsoft-com:vml" Requires="v">
                <p:oleObj spid="_x0000_s88167"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3771900"/>
                        <a:ext cx="8335962" cy="1104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smtClean="0">
                <a:cs typeface="+mn-cs"/>
              </a:rPr>
              <a:t>Conceptual View</a:t>
            </a:r>
          </a:p>
          <a:p>
            <a:pPr marL="558954" lvl="1" indent="-221683" defTabSz="893062" eaLnBrk="1" hangingPunct="1">
              <a:tabLst>
                <a:tab pos="3192218" algn="l"/>
                <a:tab pos="4104276" algn="l"/>
                <a:tab pos="5016341" algn="l"/>
                <a:tab pos="5928404" algn="l"/>
                <a:tab pos="6840464" algn="l"/>
              </a:tabLst>
              <a:defRPr/>
            </a:pPr>
            <a:r>
              <a:rPr lang="en-US" dirty="0" smtClean="0"/>
              <a:t>Examples: FP Addition, FP Multiplication</a:t>
            </a:r>
          </a:p>
          <a:p>
            <a:pPr marL="558954" lvl="1" indent="-221683" defTabSz="893062" eaLnBrk="1" hangingPunct="1">
              <a:tabLst>
                <a:tab pos="3192218" algn="l"/>
                <a:tab pos="4104276" algn="l"/>
                <a:tab pos="5016341" algn="l"/>
                <a:tab pos="5928404" algn="l"/>
                <a:tab pos="6840464" algn="l"/>
              </a:tabLst>
              <a:defRPr/>
            </a:pPr>
            <a:r>
              <a:rPr lang="en-US" dirty="0" smtClean="0"/>
              <a:t>First compute exact result</a:t>
            </a:r>
          </a:p>
          <a:p>
            <a:pPr marL="558954" lvl="1" indent="-221683" defTabSz="893062" eaLnBrk="1" hangingPunct="1">
              <a:tabLst>
                <a:tab pos="3192218" algn="l"/>
                <a:tab pos="4104276" algn="l"/>
                <a:tab pos="5016341" algn="l"/>
                <a:tab pos="5928404" algn="l"/>
                <a:tab pos="6840464" algn="l"/>
              </a:tabLst>
              <a:defRPr/>
            </a:pPr>
            <a:r>
              <a:rPr lang="en-US" dirty="0" smtClean="0"/>
              <a:t>Make it fit into desired precision</a:t>
            </a:r>
          </a:p>
          <a:p>
            <a:pPr marL="837642" lvl="2" indent="-164675" defTabSz="893062" eaLnBrk="1" hangingPunct="1">
              <a:tabLst>
                <a:tab pos="3192218" algn="l"/>
                <a:tab pos="4104276" algn="l"/>
                <a:tab pos="5016341" algn="l"/>
                <a:tab pos="5928404" algn="l"/>
                <a:tab pos="6840464" algn="l"/>
              </a:tabLst>
              <a:defRPr/>
            </a:pPr>
            <a:r>
              <a:rPr lang="en-US" dirty="0" smtClean="0"/>
              <a:t>Possibly overflow if exponent too large</a:t>
            </a:r>
          </a:p>
          <a:p>
            <a:pPr marL="837642" lvl="2" indent="-164675" defTabSz="893062" eaLnBrk="1" hangingPunct="1">
              <a:tabLst>
                <a:tab pos="3192218" algn="l"/>
                <a:tab pos="4104276" algn="l"/>
                <a:tab pos="5016341" algn="l"/>
                <a:tab pos="5928404" algn="l"/>
                <a:tab pos="6840464" algn="l"/>
              </a:tabLst>
              <a:defRPr/>
            </a:pPr>
            <a:r>
              <a:rPr lang="en-US" dirty="0" smtClean="0"/>
              <a:t>Possibly </a:t>
            </a:r>
            <a:r>
              <a:rPr lang="en-US" i="1" dirty="0" smtClean="0"/>
              <a:t>round </a:t>
            </a:r>
            <a:r>
              <a:rPr lang="en-US" dirty="0" smtClean="0"/>
              <a:t>to fit into </a:t>
            </a:r>
            <a:r>
              <a:rPr lang="en-US" dirty="0" err="1" smtClean="0">
                <a:latin typeface="Courier New" charset="0"/>
              </a:rPr>
              <a:t>frac</a:t>
            </a:r>
            <a:endParaRPr lang="en-US" dirty="0" smtClean="0"/>
          </a:p>
        </p:txBody>
      </p:sp>
      <p:sp>
        <p:nvSpPr>
          <p:cNvPr id="126980" name="Text Box 4"/>
          <p:cNvSpPr txBox="1">
            <a:spLocks noChangeArrowheads="1"/>
          </p:cNvSpPr>
          <p:nvPr/>
        </p:nvSpPr>
        <p:spPr bwMode="auto">
          <a:xfrm>
            <a:off x="533400" y="5865813"/>
            <a:ext cx="8288338" cy="925512"/>
          </a:xfrm>
          <a:prstGeom prst="rect">
            <a:avLst/>
          </a:prstGeom>
          <a:noFill/>
          <a:ln>
            <a:noFill/>
          </a:ln>
          <a:effectLst/>
          <a:extLst/>
        </p:spPr>
        <p:txBody>
          <a:bodyPr wrap="none" lIns="91215" tIns="45595" rIns="91215" bIns="45595">
            <a:spAutoFit/>
          </a:bodyPr>
          <a:lstStyle/>
          <a:p>
            <a:pPr algn="l">
              <a:lnSpc>
                <a:spcPct val="100000"/>
              </a:lnSpc>
              <a:defRPr/>
            </a:pPr>
            <a:r>
              <a:rPr lang="en-US" sz="1800" dirty="0">
                <a:cs typeface="+mn-cs"/>
              </a:rPr>
              <a:t>Note:</a:t>
            </a:r>
          </a:p>
          <a:p>
            <a:pPr algn="l">
              <a:lnSpc>
                <a:spcPct val="100000"/>
              </a:lnSpc>
              <a:defRPr/>
            </a:pPr>
            <a:r>
              <a:rPr lang="en-US" sz="1800" dirty="0">
                <a:cs typeface="+mn-cs"/>
              </a:rPr>
              <a:t>1.  Round down: rounded result is close to but no greater than true result.</a:t>
            </a:r>
          </a:p>
          <a:p>
            <a:pPr algn="l">
              <a:lnSpc>
                <a:spcPct val="100000"/>
              </a:lnSpc>
              <a:defRPr/>
            </a:pPr>
            <a:r>
              <a:rPr lang="en-US" sz="1800" dirty="0">
                <a:cs typeface="+mn-cs"/>
              </a:rPr>
              <a:t>2.  Round up: rounded result is close to but no less than true result. </a:t>
            </a:r>
          </a:p>
        </p:txBody>
      </p:sp>
      <p:sp>
        <p:nvSpPr>
          <p:cNvPr id="6" name="Rectangle 3"/>
          <p:cNvSpPr txBox="1">
            <a:spLocks noChangeArrowheads="1"/>
          </p:cNvSpPr>
          <p:nvPr/>
        </p:nvSpPr>
        <p:spPr bwMode="auto">
          <a:xfrm>
            <a:off x="228600" y="3505200"/>
            <a:ext cx="8307388" cy="2362200"/>
          </a:xfrm>
          <a:prstGeom prst="rect">
            <a:avLst/>
          </a:prstGeom>
          <a:noFill/>
          <a:ln>
            <a:noFill/>
          </a:ln>
          <a:effectLst/>
          <a:extLst/>
        </p:spPr>
        <p:txBody>
          <a:bodyPr lIns="90245" tIns="44337" rIns="90245" bIns="44337"/>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267" indent="-223267" defTabSz="893062" eaLnBrk="1" hangingPunct="1">
              <a:tabLst>
                <a:tab pos="3192218" algn="l"/>
                <a:tab pos="4104276" algn="l"/>
                <a:tab pos="5016341" algn="l"/>
                <a:tab pos="5928404" algn="l"/>
                <a:tab pos="6840464" algn="l"/>
              </a:tabLst>
              <a:defRPr/>
            </a:pPr>
            <a:r>
              <a:rPr lang="en-US" dirty="0" smtClean="0">
                <a:cs typeface="+mn-cs"/>
              </a:rPr>
              <a:t>Rounding Modes (illustrate with $ rounding)</a:t>
            </a:r>
          </a:p>
          <a:p>
            <a:pPr marL="223267" indent="-223267" defTabSz="893062" eaLnBrk="1" hangingPunct="1">
              <a:tabLst>
                <a:tab pos="3192218" algn="l"/>
                <a:tab pos="4104276" algn="l"/>
                <a:tab pos="5016341" algn="l"/>
                <a:tab pos="5928404" algn="l"/>
                <a:tab pos="6840464" algn="l"/>
              </a:tabLst>
              <a:defRPr/>
            </a:pPr>
            <a:r>
              <a:rPr lang="en-US" sz="1800" b="0" dirty="0">
                <a:cs typeface="+mn-cs"/>
              </a:rPr>
              <a:t>		</a:t>
            </a:r>
            <a:r>
              <a:rPr lang="en-US" sz="1800" dirty="0">
                <a:cs typeface="+mn-cs"/>
              </a:rPr>
              <a:t>$1.40	$1.60	$1.50	$2.50	–$1.50</a:t>
            </a:r>
            <a:endParaRPr lang="en-US" sz="1800" b="0" dirty="0">
              <a:cs typeface="+mn-cs"/>
            </a:endParaRPr>
          </a:p>
          <a:p>
            <a:pPr marL="558954" lvl="1" indent="-221683" defTabSz="893062" eaLnBrk="1" hangingPunct="1">
              <a:tabLst>
                <a:tab pos="3192218" algn="l"/>
                <a:tab pos="4104276" algn="l"/>
                <a:tab pos="5016341" algn="l"/>
                <a:tab pos="5928404" algn="l"/>
                <a:tab pos="6840464" algn="l"/>
              </a:tabLst>
              <a:defRPr/>
            </a:pPr>
            <a:r>
              <a:rPr lang="en-US" dirty="0" smtClean="0"/>
              <a:t>Round-towards-Zero</a:t>
            </a:r>
            <a:r>
              <a:rPr lang="en-US" b="0" dirty="0" smtClean="0"/>
              <a:t>	$1	$1	$1	$2	–$1</a:t>
            </a:r>
          </a:p>
          <a:p>
            <a:pPr marL="558954" lvl="1" indent="-221683" defTabSz="893062" eaLnBrk="1" hangingPunct="1">
              <a:tabLst>
                <a:tab pos="3192218" algn="l"/>
                <a:tab pos="4104276" algn="l"/>
                <a:tab pos="5016341" algn="l"/>
                <a:tab pos="5928404" algn="l"/>
                <a:tab pos="6840464" algn="l"/>
              </a:tabLst>
              <a:defRPr/>
            </a:pPr>
            <a:r>
              <a:rPr lang="en-US" dirty="0" smtClean="0"/>
              <a:t>Round down (</a:t>
            </a:r>
            <a:r>
              <a:rPr lang="en-US" b="0" dirty="0" smtClean="0"/>
              <a:t>-</a:t>
            </a:r>
            <a:r>
              <a:rPr lang="en-US" b="0" dirty="0" smtClean="0">
                <a:latin typeface="Symbol" charset="0"/>
              </a:rPr>
              <a:t></a:t>
            </a:r>
            <a:r>
              <a:rPr lang="en-US" dirty="0" smtClean="0"/>
              <a:t>)</a:t>
            </a:r>
            <a:r>
              <a:rPr lang="en-US" b="0" dirty="0" smtClean="0"/>
              <a:t>	$1	$1	$1	$2	–$2</a:t>
            </a:r>
          </a:p>
          <a:p>
            <a:pPr marL="558954" lvl="1" indent="-221683" defTabSz="893062" eaLnBrk="1" hangingPunct="1">
              <a:tabLst>
                <a:tab pos="3192218" algn="l"/>
                <a:tab pos="4104276" algn="l"/>
                <a:tab pos="5016341" algn="l"/>
                <a:tab pos="5928404" algn="l"/>
                <a:tab pos="6840464" algn="l"/>
              </a:tabLst>
              <a:defRPr/>
            </a:pPr>
            <a:r>
              <a:rPr lang="en-US" dirty="0" smtClean="0"/>
              <a:t>Round up (</a:t>
            </a:r>
            <a:r>
              <a:rPr lang="en-US" b="0" dirty="0" smtClean="0"/>
              <a:t>+</a:t>
            </a:r>
            <a:r>
              <a:rPr lang="en-US" b="0" dirty="0" smtClean="0">
                <a:latin typeface="Symbol" charset="0"/>
              </a:rPr>
              <a:t></a:t>
            </a:r>
            <a:r>
              <a:rPr lang="en-US" dirty="0" smtClean="0"/>
              <a:t>) </a:t>
            </a:r>
            <a:r>
              <a:rPr lang="en-US" b="0" dirty="0" smtClean="0"/>
              <a:t>	$2	$2	$2	$3	–$1</a:t>
            </a:r>
          </a:p>
          <a:p>
            <a:pPr marL="558954" lvl="1" indent="-221683" defTabSz="893062" eaLnBrk="1" hangingPunct="1">
              <a:tabLst>
                <a:tab pos="3192218" algn="l"/>
                <a:tab pos="4104276" algn="l"/>
                <a:tab pos="5016341" algn="l"/>
                <a:tab pos="5928404" algn="l"/>
                <a:tab pos="6840464" algn="l"/>
              </a:tabLst>
              <a:defRPr/>
            </a:pPr>
            <a:r>
              <a:rPr lang="en-US" dirty="0" smtClean="0"/>
              <a:t>Nearest Even </a:t>
            </a:r>
            <a:r>
              <a:rPr lang="en-US" sz="1400" dirty="0"/>
              <a:t>(default)</a:t>
            </a:r>
            <a:r>
              <a:rPr lang="en-US" b="0" dirty="0" smtClean="0"/>
              <a:t>	$1	$2	$2	$2	–$2</a:t>
            </a:r>
          </a:p>
        </p:txBody>
      </p:sp>
    </p:spTree>
    <p:extLst>
      <p:ext uri="{BB962C8B-B14F-4D97-AF65-F5344CB8AC3E}">
        <p14:creationId xmlns:p14="http://schemas.microsoft.com/office/powerpoint/2010/main" val="9385034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79">
                                            <p:txEl>
                                              <p:pRg st="3" end="3"/>
                                            </p:txEl>
                                          </p:spTgt>
                                        </p:tgtEl>
                                        <p:attrNameLst>
                                          <p:attrName>style.visibility</p:attrName>
                                        </p:attrNameLst>
                                      </p:cBhvr>
                                      <p:to>
                                        <p:strVal val="visible"/>
                                      </p:to>
                                    </p:set>
                                    <p:animEffect transition="in" filter="dissolve">
                                      <p:cBhvr>
                                        <p:cTn id="16" dur="500"/>
                                        <p:tgtEl>
                                          <p:spTgt spid="12697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animEffect transition="in" filter="dissolve">
                                      <p:cBhvr>
                                        <p:cTn id="19" dur="500"/>
                                        <p:tgtEl>
                                          <p:spTgt spid="12697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79">
                                            <p:txEl>
                                              <p:pRg st="5" end="5"/>
                                            </p:txEl>
                                          </p:spTgt>
                                        </p:tgtEl>
                                        <p:attrNameLst>
                                          <p:attrName>style.visibility</p:attrName>
                                        </p:attrNameLst>
                                      </p:cBhvr>
                                      <p:to>
                                        <p:strVal val="visible"/>
                                      </p:to>
                                    </p:set>
                                    <p:animEffect transition="in" filter="dissolve">
                                      <p:cBhvr>
                                        <p:cTn id="22" dur="500"/>
                                        <p:tgtEl>
                                          <p:spTgt spid="1269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dissolve">
                                      <p:cBhvr>
                                        <p:cTn id="42" dur="500"/>
                                        <p:tgtEl>
                                          <p:spTgt spid="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dissolve">
                                      <p:cBhvr>
                                        <p:cTn id="47" dur="500"/>
                                        <p:tgtEl>
                                          <p:spTgt spid="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dissolve">
                                      <p:cBhvr>
                                        <p:cTn id="52" dur="500"/>
                                        <p:tgtEl>
                                          <p:spTgt spid="6">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6980"/>
                                        </p:tgtEl>
                                        <p:attrNameLst>
                                          <p:attrName>style.visibility</p:attrName>
                                        </p:attrNameLst>
                                      </p:cBhvr>
                                      <p:to>
                                        <p:strVal val="visible"/>
                                      </p:to>
                                    </p:set>
                                    <p:animEffect transition="in" filter="dissolve">
                                      <p:cBhvr>
                                        <p:cTn id="5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0" grpId="0"/>
      <p:bldP spid="6"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8" name="Content Placeholder 7"/>
          <p:cNvSpPr>
            <a:spLocks noGrp="1"/>
          </p:cNvSpPr>
          <p:nvPr>
            <p:ph idx="1"/>
          </p:nvPr>
        </p:nvSpPr>
        <p:spPr>
          <a:xfrm>
            <a:off x="304800" y="1143000"/>
            <a:ext cx="8307387" cy="5181600"/>
          </a:xfrm>
        </p:spPr>
        <p:txBody>
          <a:bodyPr/>
          <a:lstStyle/>
          <a:p>
            <a:r>
              <a:rPr lang="en-US" dirty="0" smtClean="0"/>
              <a:t>Midterm 1 Distribution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Average =75.2, Median = 78.5, </a:t>
            </a:r>
            <a:r>
              <a:rPr lang="en-US" dirty="0" err="1" smtClean="0"/>
              <a:t>StdDev</a:t>
            </a:r>
            <a:r>
              <a:rPr lang="en-US" dirty="0" smtClean="0"/>
              <a:t> = 17.7</a:t>
            </a:r>
            <a:endParaRPr lang="en-US" dirty="0"/>
          </a:p>
        </p:txBody>
      </p:sp>
      <p:pic>
        <p:nvPicPr>
          <p:cNvPr id="9" name="Picture 8"/>
          <p:cNvPicPr>
            <a:picLocks noChangeAspect="1"/>
          </p:cNvPicPr>
          <p:nvPr/>
        </p:nvPicPr>
        <p:blipFill>
          <a:blip r:embed="rId2"/>
          <a:stretch>
            <a:fillRect/>
          </a:stretch>
        </p:blipFill>
        <p:spPr>
          <a:xfrm>
            <a:off x="0" y="1752600"/>
            <a:ext cx="9144000" cy="3938954"/>
          </a:xfrm>
          <a:prstGeom prst="rect">
            <a:avLst/>
          </a:prstGeom>
        </p:spPr>
      </p:pic>
    </p:spTree>
    <p:extLst>
      <p:ext uri="{BB962C8B-B14F-4D97-AF65-F5344CB8AC3E}">
        <p14:creationId xmlns:p14="http://schemas.microsoft.com/office/powerpoint/2010/main" val="36999162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683500" cy="573088"/>
          </a:xfrm>
        </p:spPr>
        <p:txBody>
          <a:bodyPr/>
          <a:lstStyle/>
          <a:p>
            <a:pPr eaLnBrk="1" hangingPunct="1">
              <a:defRPr/>
            </a:pPr>
            <a:r>
              <a:rPr lang="en-US" smtClean="0">
                <a:cs typeface="+mj-cs"/>
              </a:rPr>
              <a:t>Closer Look at Round-To-Even</a:t>
            </a:r>
          </a:p>
        </p:txBody>
      </p:sp>
      <p:sp>
        <p:nvSpPr>
          <p:cNvPr id="128003" name="Rectangle 3"/>
          <p:cNvSpPr>
            <a:spLocks noGrp="1" noChangeArrowheads="1"/>
          </p:cNvSpPr>
          <p:nvPr>
            <p:ph type="body" idx="1"/>
          </p:nvPr>
        </p:nvSpPr>
        <p:spPr/>
        <p:txBody>
          <a:bodyPr/>
          <a:lstStyle/>
          <a:p>
            <a:pPr marL="223267" indent="-223267" defTabSz="893062" eaLnBrk="1" hangingPunct="1">
              <a:tabLst>
                <a:tab pos="2166146" algn="l"/>
                <a:tab pos="3141545" algn="l"/>
              </a:tabLst>
              <a:defRPr/>
            </a:pPr>
            <a:r>
              <a:rPr lang="en-US" dirty="0" smtClean="0">
                <a:cs typeface="+mn-cs"/>
              </a:rPr>
              <a:t>Default Rounding Mode</a:t>
            </a:r>
          </a:p>
          <a:p>
            <a:pPr marL="558954" lvl="1" indent="-221683" defTabSz="893062" eaLnBrk="1" hangingPunct="1">
              <a:tabLst>
                <a:tab pos="2166146" algn="l"/>
                <a:tab pos="3141545" algn="l"/>
              </a:tabLst>
              <a:defRPr/>
            </a:pPr>
            <a:r>
              <a:rPr lang="en-US" dirty="0" smtClean="0"/>
              <a:t>Hard to get any other kind without dropping into assembly</a:t>
            </a:r>
          </a:p>
          <a:p>
            <a:pPr marL="558954" lvl="1" indent="-221683" defTabSz="893062" eaLnBrk="1" hangingPunct="1">
              <a:tabLst>
                <a:tab pos="2166146" algn="l"/>
                <a:tab pos="3141545" algn="l"/>
              </a:tabLst>
              <a:defRPr/>
            </a:pPr>
            <a:r>
              <a:rPr lang="en-US" dirty="0" smtClean="0"/>
              <a:t>All others are statistically biased</a:t>
            </a:r>
          </a:p>
          <a:p>
            <a:pPr marL="837642" lvl="2" indent="-164675" defTabSz="893062" eaLnBrk="1" hangingPunct="1">
              <a:tabLst>
                <a:tab pos="2166146" algn="l"/>
                <a:tab pos="3141545" algn="l"/>
              </a:tabLst>
              <a:defRPr/>
            </a:pPr>
            <a:r>
              <a:rPr lang="en-US" dirty="0" smtClean="0"/>
              <a:t>Sum of set of positive numbers will consistently be over- or under- estimated</a:t>
            </a:r>
          </a:p>
          <a:p>
            <a:pPr marL="223267" indent="-223267" defTabSz="893062" eaLnBrk="1" hangingPunct="1">
              <a:tabLst>
                <a:tab pos="2166146" algn="l"/>
                <a:tab pos="3141545" algn="l"/>
              </a:tabLst>
              <a:defRPr/>
            </a:pPr>
            <a:r>
              <a:rPr lang="en-US" dirty="0" smtClean="0">
                <a:cs typeface="+mn-cs"/>
              </a:rPr>
              <a:t>Applying to Other Decimal Places / Bit Positions</a:t>
            </a:r>
          </a:p>
          <a:p>
            <a:pPr marL="558954" lvl="1" indent="-221683" defTabSz="893062" eaLnBrk="1" hangingPunct="1">
              <a:tabLst>
                <a:tab pos="2166146" algn="l"/>
                <a:tab pos="3141545" algn="l"/>
              </a:tabLst>
              <a:defRPr/>
            </a:pPr>
            <a:r>
              <a:rPr lang="en-US" dirty="0" smtClean="0"/>
              <a:t>When exactly halfway between two possible values</a:t>
            </a:r>
          </a:p>
          <a:p>
            <a:pPr marL="837642" lvl="2" indent="-164675" defTabSz="893062" eaLnBrk="1" hangingPunct="1">
              <a:tabLst>
                <a:tab pos="2166146" algn="l"/>
                <a:tab pos="3141545" algn="l"/>
              </a:tabLst>
              <a:defRPr/>
            </a:pPr>
            <a:r>
              <a:rPr lang="en-US" dirty="0" smtClean="0"/>
              <a:t>Round so that least significant digit is even</a:t>
            </a:r>
          </a:p>
          <a:p>
            <a:pPr marL="558954" lvl="1" indent="-221683" defTabSz="893062" eaLnBrk="1" hangingPunct="1">
              <a:tabLst>
                <a:tab pos="2166146" algn="l"/>
                <a:tab pos="3141545" algn="l"/>
              </a:tabLst>
              <a:defRPr/>
            </a:pPr>
            <a:r>
              <a:rPr lang="en-US" dirty="0" smtClean="0"/>
              <a:t>E.g., round to nearest hundredth</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49999</a:t>
            </a:r>
            <a:r>
              <a:rPr lang="en-US" dirty="0" smtClean="0"/>
              <a:t>	1.23	(Less than half way)</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50001</a:t>
            </a:r>
            <a:r>
              <a:rPr lang="en-US" dirty="0" smtClean="0"/>
              <a:t>	1.24	(Greater than half way)</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50000</a:t>
            </a:r>
            <a:r>
              <a:rPr lang="en-US" dirty="0" smtClean="0"/>
              <a:t>	1.24	(Half way—round up)</a:t>
            </a:r>
          </a:p>
          <a:p>
            <a:pPr marL="837642" lvl="2" indent="-164675" defTabSz="893062" eaLnBrk="1" hangingPunct="1">
              <a:buFont typeface="Wingdings" charset="0"/>
              <a:buNone/>
              <a:tabLst>
                <a:tab pos="2166146" algn="l"/>
                <a:tab pos="3141545" algn="l"/>
              </a:tabLst>
              <a:defRPr/>
            </a:pPr>
            <a:r>
              <a:rPr lang="en-US" dirty="0" smtClean="0"/>
              <a:t>1.24</a:t>
            </a:r>
            <a:r>
              <a:rPr lang="en-US" b="0" dirty="0" smtClean="0">
                <a:solidFill>
                  <a:srgbClr val="FF0000"/>
                </a:solidFill>
              </a:rPr>
              <a:t>50000</a:t>
            </a:r>
            <a:r>
              <a:rPr lang="en-US" dirty="0" smtClean="0"/>
              <a:t>	1.24	(Half way—round down)</a:t>
            </a:r>
          </a:p>
        </p:txBody>
      </p:sp>
      <p:sp>
        <p:nvSpPr>
          <p:cNvPr id="3" name="Up Arrow 2"/>
          <p:cNvSpPr/>
          <p:nvPr/>
        </p:nvSpPr>
        <p:spPr bwMode="auto">
          <a:xfrm>
            <a:off x="1355725" y="57975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3518365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dissolve">
                                      <p:cBhvr>
                                        <p:cTn id="7" dur="500"/>
                                        <p:tgtEl>
                                          <p:spTgt spid="1280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dissolve">
                                      <p:cBhvr>
                                        <p:cTn id="10" dur="500"/>
                                        <p:tgtEl>
                                          <p:spTgt spid="1280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dissolve">
                                      <p:cBhvr>
                                        <p:cTn id="13" dur="500"/>
                                        <p:tgtEl>
                                          <p:spTgt spid="12800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8003">
                                            <p:txEl>
                                              <p:pRg st="3" end="3"/>
                                            </p:txEl>
                                          </p:spTgt>
                                        </p:tgtEl>
                                        <p:attrNameLst>
                                          <p:attrName>style.visibility</p:attrName>
                                        </p:attrNameLst>
                                      </p:cBhvr>
                                      <p:to>
                                        <p:strVal val="visible"/>
                                      </p:to>
                                    </p:set>
                                    <p:animEffect transition="in" filter="dissolve">
                                      <p:cBhvr>
                                        <p:cTn id="16" dur="500"/>
                                        <p:tgtEl>
                                          <p:spTgt spid="1280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8003">
                                            <p:txEl>
                                              <p:pRg st="4" end="4"/>
                                            </p:txEl>
                                          </p:spTgt>
                                        </p:tgtEl>
                                        <p:attrNameLst>
                                          <p:attrName>style.visibility</p:attrName>
                                        </p:attrNameLst>
                                      </p:cBhvr>
                                      <p:to>
                                        <p:strVal val="visible"/>
                                      </p:to>
                                    </p:set>
                                    <p:animEffect transition="in" filter="dissolve">
                                      <p:cBhvr>
                                        <p:cTn id="21" dur="500"/>
                                        <p:tgtEl>
                                          <p:spTgt spid="12800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8003">
                                            <p:txEl>
                                              <p:pRg st="5" end="5"/>
                                            </p:txEl>
                                          </p:spTgt>
                                        </p:tgtEl>
                                        <p:attrNameLst>
                                          <p:attrName>style.visibility</p:attrName>
                                        </p:attrNameLst>
                                      </p:cBhvr>
                                      <p:to>
                                        <p:strVal val="visible"/>
                                      </p:to>
                                    </p:set>
                                    <p:animEffect transition="in" filter="dissolve">
                                      <p:cBhvr>
                                        <p:cTn id="24" dur="500"/>
                                        <p:tgtEl>
                                          <p:spTgt spid="12800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8003">
                                            <p:txEl>
                                              <p:pRg st="6" end="6"/>
                                            </p:txEl>
                                          </p:spTgt>
                                        </p:tgtEl>
                                        <p:attrNameLst>
                                          <p:attrName>style.visibility</p:attrName>
                                        </p:attrNameLst>
                                      </p:cBhvr>
                                      <p:to>
                                        <p:strVal val="visible"/>
                                      </p:to>
                                    </p:set>
                                    <p:animEffect transition="in" filter="dissolve">
                                      <p:cBhvr>
                                        <p:cTn id="27" dur="500"/>
                                        <p:tgtEl>
                                          <p:spTgt spid="12800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8003">
                                            <p:txEl>
                                              <p:pRg st="7" end="7"/>
                                            </p:txEl>
                                          </p:spTgt>
                                        </p:tgtEl>
                                        <p:attrNameLst>
                                          <p:attrName>style.visibility</p:attrName>
                                        </p:attrNameLst>
                                      </p:cBhvr>
                                      <p:to>
                                        <p:strVal val="visible"/>
                                      </p:to>
                                    </p:set>
                                    <p:animEffect transition="in" filter="dissolve">
                                      <p:cBhvr>
                                        <p:cTn id="30" dur="500"/>
                                        <p:tgtEl>
                                          <p:spTgt spid="12800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8003">
                                            <p:txEl>
                                              <p:pRg st="8" end="8"/>
                                            </p:txEl>
                                          </p:spTgt>
                                        </p:tgtEl>
                                        <p:attrNameLst>
                                          <p:attrName>style.visibility</p:attrName>
                                        </p:attrNameLst>
                                      </p:cBhvr>
                                      <p:to>
                                        <p:strVal val="visible"/>
                                      </p:to>
                                    </p:set>
                                    <p:animEffect transition="in" filter="dissolve">
                                      <p:cBhvr>
                                        <p:cTn id="33" dur="500"/>
                                        <p:tgtEl>
                                          <p:spTgt spid="12800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8003">
                                            <p:txEl>
                                              <p:pRg st="9" end="9"/>
                                            </p:txEl>
                                          </p:spTgt>
                                        </p:tgtEl>
                                        <p:attrNameLst>
                                          <p:attrName>style.visibility</p:attrName>
                                        </p:attrNameLst>
                                      </p:cBhvr>
                                      <p:to>
                                        <p:strVal val="visible"/>
                                      </p:to>
                                    </p:set>
                                    <p:animEffect transition="in" filter="dissolve">
                                      <p:cBhvr>
                                        <p:cTn id="36" dur="500"/>
                                        <p:tgtEl>
                                          <p:spTgt spid="12800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28003">
                                            <p:txEl>
                                              <p:pRg st="10" end="10"/>
                                            </p:txEl>
                                          </p:spTgt>
                                        </p:tgtEl>
                                        <p:attrNameLst>
                                          <p:attrName>style.visibility</p:attrName>
                                        </p:attrNameLst>
                                      </p:cBhvr>
                                      <p:to>
                                        <p:strVal val="visible"/>
                                      </p:to>
                                    </p:set>
                                    <p:animEffect transition="in" filter="dissolve">
                                      <p:cBhvr>
                                        <p:cTn id="39" dur="500"/>
                                        <p:tgtEl>
                                          <p:spTgt spid="128003">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8003">
                                            <p:txEl>
                                              <p:pRg st="11" end="11"/>
                                            </p:txEl>
                                          </p:spTgt>
                                        </p:tgtEl>
                                        <p:attrNameLst>
                                          <p:attrName>style.visibility</p:attrName>
                                        </p:attrNameLst>
                                      </p:cBhvr>
                                      <p:to>
                                        <p:strVal val="visible"/>
                                      </p:to>
                                    </p:set>
                                    <p:animEffect transition="in" filter="dissolve">
                                      <p:cBhvr>
                                        <p:cTn id="42" dur="500"/>
                                        <p:tgtEl>
                                          <p:spTgt spid="128003">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81000" y="228600"/>
            <a:ext cx="7150100" cy="573088"/>
          </a:xfrm>
        </p:spPr>
        <p:txBody>
          <a:bodyPr/>
          <a:lstStyle/>
          <a:p>
            <a:pPr eaLnBrk="1" hangingPunct="1">
              <a:defRPr/>
            </a:pPr>
            <a:r>
              <a:rPr lang="en-US" smtClean="0">
                <a:cs typeface="+mj-cs"/>
              </a:rPr>
              <a:t>Rounding Binary Numbers</a:t>
            </a:r>
          </a:p>
        </p:txBody>
      </p:sp>
      <p:sp>
        <p:nvSpPr>
          <p:cNvPr id="129027" name="Rectangle 3"/>
          <p:cNvSpPr>
            <a:spLocks noGrp="1" noChangeArrowheads="1"/>
          </p:cNvSpPr>
          <p:nvPr>
            <p:ph type="body" idx="1"/>
          </p:nvPr>
        </p:nvSpPr>
        <p:spPr>
          <a:xfrm>
            <a:off x="290513" y="1220788"/>
            <a:ext cx="8701087" cy="5224462"/>
          </a:xfrm>
        </p:spPr>
        <p:txBody>
          <a:bodyPr/>
          <a:lstStyle/>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Binary Fractional Numbers</a:t>
            </a:r>
          </a:p>
          <a:p>
            <a:pPr marL="558954" lvl="1" indent="-221683" defTabSz="893062" eaLnBrk="1" hangingPunct="1">
              <a:tabLst>
                <a:tab pos="1482101" algn="l"/>
                <a:tab pos="2964201" algn="l"/>
                <a:tab pos="4281624" algn="l"/>
                <a:tab pos="6270427" algn="l"/>
              </a:tabLst>
              <a:defRPr/>
            </a:pPr>
            <a:r>
              <a:rPr lang="ja-JP" altLang="en-US" dirty="0">
                <a:latin typeface="Arial" charset="0"/>
                <a:ea typeface="ＭＳ Ｐゴシック" charset="0"/>
              </a:rPr>
              <a:t>“</a:t>
            </a:r>
            <a:r>
              <a:rPr lang="en-US" altLang="ja-JP" dirty="0">
                <a:latin typeface="Helvetica" charset="0"/>
                <a:ea typeface="ＭＳ Ｐゴシック" charset="0"/>
              </a:rPr>
              <a:t>Even</a:t>
            </a:r>
            <a:r>
              <a:rPr lang="ja-JP" altLang="en-US" dirty="0">
                <a:latin typeface="Arial" charset="0"/>
                <a:ea typeface="ＭＳ Ｐゴシック" charset="0"/>
              </a:rPr>
              <a:t>”</a:t>
            </a:r>
            <a:r>
              <a:rPr lang="en-US" altLang="ja-JP" dirty="0">
                <a:latin typeface="Helvetica" charset="0"/>
                <a:ea typeface="ＭＳ Ｐゴシック" charset="0"/>
              </a:rPr>
              <a:t> when least significant bit is </a:t>
            </a:r>
            <a:r>
              <a:rPr lang="en-US" altLang="ja-JP" dirty="0">
                <a:latin typeface="Courier New" charset="0"/>
                <a:ea typeface="ＭＳ Ｐゴシック" charset="0"/>
              </a:rPr>
              <a:t>0</a:t>
            </a:r>
            <a:endParaRPr lang="en-US" altLang="ja-JP"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Half way when bits to right of rounding position = </a:t>
            </a:r>
            <a:r>
              <a:rPr lang="en-US" dirty="0">
                <a:latin typeface="Courier New" charset="0"/>
                <a:ea typeface="ＭＳ Ｐゴシック" charset="0"/>
              </a:rPr>
              <a:t>100</a:t>
            </a:r>
            <a:r>
              <a:rPr lang="en-US" dirty="0">
                <a:latin typeface="Helvetica" charset="0"/>
                <a:ea typeface="ＭＳ Ｐゴシック" charset="0"/>
              </a:rPr>
              <a:t>…</a:t>
            </a:r>
            <a:r>
              <a:rPr lang="en-US" baseline="-25000" dirty="0">
                <a:latin typeface="Courier New" charset="0"/>
                <a:ea typeface="ＭＳ Ｐゴシック" charset="0"/>
              </a:rPr>
              <a:t>2</a:t>
            </a:r>
          </a:p>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Examples</a:t>
            </a: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Round to nearest 1/4 (2 bits right of binary point)</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Value	Binary	Rounded	Action	Rounded Value</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3/32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011</a:t>
            </a:r>
            <a:r>
              <a:rPr lang="en-US" baseline="-25000" dirty="0">
                <a:latin typeface="Courier New" charset="0"/>
                <a:ea typeface="ＭＳ Ｐゴシック" charset="0"/>
              </a:rPr>
              <a:t>2	</a:t>
            </a:r>
            <a:r>
              <a:rPr lang="en-US" dirty="0">
                <a:latin typeface="Courier New" charset="0"/>
                <a:ea typeface="ＭＳ Ｐゴシック" charset="0"/>
              </a:rPr>
              <a:t>10.00</a:t>
            </a:r>
            <a:r>
              <a:rPr lang="en-US" baseline="-25000" dirty="0">
                <a:latin typeface="Courier New" charset="0"/>
                <a:ea typeface="ＭＳ Ｐゴシック" charset="0"/>
              </a:rPr>
              <a:t>2	</a:t>
            </a:r>
            <a:r>
              <a:rPr lang="en-US" dirty="0">
                <a:latin typeface="Helvetica" charset="0"/>
                <a:ea typeface="ＭＳ Ｐゴシック" charset="0"/>
              </a:rPr>
              <a:t>(&lt;1/2—down)</a:t>
            </a:r>
            <a:r>
              <a:rPr lang="en-US" baseline="-25000" dirty="0">
                <a:latin typeface="Courier New" charset="0"/>
                <a:ea typeface="ＭＳ Ｐゴシック" charset="0"/>
              </a:rPr>
              <a:t>	</a:t>
            </a:r>
            <a:r>
              <a:rPr lang="en-US" dirty="0">
                <a:latin typeface="Helvetica" charset="0"/>
                <a:ea typeface="ＭＳ Ｐゴシック" charset="0"/>
              </a:rPr>
              <a:t>2</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3/16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110</a:t>
            </a:r>
            <a:r>
              <a:rPr lang="en-US" baseline="-25000" dirty="0">
                <a:latin typeface="Courier New" charset="0"/>
                <a:ea typeface="ＭＳ Ｐゴシック" charset="0"/>
              </a:rPr>
              <a:t>2	</a:t>
            </a:r>
            <a:r>
              <a:rPr lang="en-US" dirty="0">
                <a:latin typeface="Courier New" charset="0"/>
                <a:ea typeface="ＭＳ Ｐゴシック" charset="0"/>
              </a:rPr>
              <a:t>10.01</a:t>
            </a:r>
            <a:r>
              <a:rPr lang="en-US" baseline="-25000" dirty="0">
                <a:latin typeface="Courier New" charset="0"/>
                <a:ea typeface="ＭＳ Ｐゴシック" charset="0"/>
              </a:rPr>
              <a:t>2	</a:t>
            </a:r>
            <a:r>
              <a:rPr lang="en-US" dirty="0">
                <a:latin typeface="Helvetica" charset="0"/>
                <a:ea typeface="ＭＳ Ｐゴシック" charset="0"/>
              </a:rPr>
              <a:t>(&gt;1/2—up)</a:t>
            </a:r>
            <a:r>
              <a:rPr lang="en-US" baseline="-25000" dirty="0">
                <a:latin typeface="Courier New" charset="0"/>
                <a:ea typeface="ＭＳ Ｐゴシック" charset="0"/>
              </a:rPr>
              <a:t>	</a:t>
            </a:r>
            <a:r>
              <a:rPr lang="en-US" dirty="0">
                <a:latin typeface="Helvetica" charset="0"/>
                <a:ea typeface="ＭＳ Ｐゴシック" charset="0"/>
              </a:rPr>
              <a:t>2 1/4</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7/8	</a:t>
            </a:r>
            <a:r>
              <a:rPr lang="en-US" dirty="0">
                <a:latin typeface="Courier New" charset="0"/>
                <a:ea typeface="ＭＳ Ｐゴシック" charset="0"/>
              </a:rPr>
              <a:t>10.11</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11.00</a:t>
            </a:r>
            <a:r>
              <a:rPr lang="en-US" baseline="-25000" dirty="0">
                <a:latin typeface="Courier New" charset="0"/>
                <a:ea typeface="ＭＳ Ｐゴシック" charset="0"/>
              </a:rPr>
              <a:t>2	</a:t>
            </a:r>
            <a:r>
              <a:rPr lang="en-US" dirty="0">
                <a:latin typeface="Helvetica" charset="0"/>
                <a:ea typeface="ＭＳ Ｐゴシック" charset="0"/>
              </a:rPr>
              <a:t>(1/2—up)</a:t>
            </a:r>
            <a:r>
              <a:rPr lang="en-US" baseline="-25000" dirty="0">
                <a:latin typeface="Courier New" charset="0"/>
                <a:ea typeface="ＭＳ Ｐゴシック" charset="0"/>
              </a:rPr>
              <a:t>	</a:t>
            </a:r>
            <a:r>
              <a:rPr lang="en-US" dirty="0">
                <a:latin typeface="Helvetica" charset="0"/>
                <a:ea typeface="ＭＳ Ｐゴシック" charset="0"/>
              </a:rPr>
              <a:t>3</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5/8	</a:t>
            </a:r>
            <a:r>
              <a:rPr lang="en-US" dirty="0">
                <a:latin typeface="Courier New" charset="0"/>
                <a:ea typeface="ＭＳ Ｐゴシック" charset="0"/>
              </a:rPr>
              <a:t>10.10</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10.10</a:t>
            </a:r>
            <a:r>
              <a:rPr lang="en-US" baseline="-25000" dirty="0">
                <a:latin typeface="Courier New" charset="0"/>
                <a:ea typeface="ＭＳ Ｐゴシック" charset="0"/>
              </a:rPr>
              <a:t>2	</a:t>
            </a:r>
            <a:r>
              <a:rPr lang="en-US" dirty="0">
                <a:latin typeface="Helvetica" charset="0"/>
                <a:ea typeface="ＭＳ Ｐゴシック" charset="0"/>
              </a:rPr>
              <a:t>(1/2—down)</a:t>
            </a:r>
            <a:r>
              <a:rPr lang="en-US" baseline="-25000" dirty="0">
                <a:latin typeface="Courier New" charset="0"/>
                <a:ea typeface="ＭＳ Ｐゴシック" charset="0"/>
              </a:rPr>
              <a:t>	</a:t>
            </a:r>
            <a:r>
              <a:rPr lang="en-US" dirty="0">
                <a:latin typeface="Helvetica" charset="0"/>
                <a:ea typeface="ＭＳ Ｐゴシック" charset="0"/>
              </a:rPr>
              <a:t>2 1/2</a:t>
            </a:r>
            <a:endParaRPr lang="en-US" dirty="0">
              <a:latin typeface="Courier New"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p:txBody>
      </p:sp>
      <p:sp>
        <p:nvSpPr>
          <p:cNvPr id="4" name="Up Arrow 3"/>
          <p:cNvSpPr/>
          <p:nvPr/>
        </p:nvSpPr>
        <p:spPr bwMode="auto">
          <a:xfrm>
            <a:off x="2447925" y="51117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2041751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dissolve">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dissolve">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dissolve">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dissolve">
                                      <p:cBhvr>
                                        <p:cTn id="22" dur="500"/>
                                        <p:tgtEl>
                                          <p:spTgt spid="129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27">
                                            <p:txEl>
                                              <p:pRg st="4" end="4"/>
                                            </p:txEl>
                                          </p:spTgt>
                                        </p:tgtEl>
                                        <p:attrNameLst>
                                          <p:attrName>style.visibility</p:attrName>
                                        </p:attrNameLst>
                                      </p:cBhvr>
                                      <p:to>
                                        <p:strVal val="visible"/>
                                      </p:to>
                                    </p:set>
                                    <p:animEffect transition="in" filter="dissolve">
                                      <p:cBhvr>
                                        <p:cTn id="27" dur="500"/>
                                        <p:tgtEl>
                                          <p:spTgt spid="129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27">
                                            <p:txEl>
                                              <p:pRg st="5" end="5"/>
                                            </p:txEl>
                                          </p:spTgt>
                                        </p:tgtEl>
                                        <p:attrNameLst>
                                          <p:attrName>style.visibility</p:attrName>
                                        </p:attrNameLst>
                                      </p:cBhvr>
                                      <p:to>
                                        <p:strVal val="visible"/>
                                      </p:to>
                                    </p:set>
                                    <p:animEffect transition="in" filter="dissolve">
                                      <p:cBhvr>
                                        <p:cTn id="32" dur="500"/>
                                        <p:tgtEl>
                                          <p:spTgt spid="129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27">
                                            <p:txEl>
                                              <p:pRg st="6" end="6"/>
                                            </p:txEl>
                                          </p:spTgt>
                                        </p:tgtEl>
                                        <p:attrNameLst>
                                          <p:attrName>style.visibility</p:attrName>
                                        </p:attrNameLst>
                                      </p:cBhvr>
                                      <p:to>
                                        <p:strVal val="visible"/>
                                      </p:to>
                                    </p:set>
                                    <p:animEffect transition="in" filter="dissolve">
                                      <p:cBhvr>
                                        <p:cTn id="37" dur="500"/>
                                        <p:tgtEl>
                                          <p:spTgt spid="129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27">
                                            <p:txEl>
                                              <p:pRg st="7" end="7"/>
                                            </p:txEl>
                                          </p:spTgt>
                                        </p:tgtEl>
                                        <p:attrNameLst>
                                          <p:attrName>style.visibility</p:attrName>
                                        </p:attrNameLst>
                                      </p:cBhvr>
                                      <p:to>
                                        <p:strVal val="visible"/>
                                      </p:to>
                                    </p:set>
                                    <p:animEffect transition="in" filter="dissolve">
                                      <p:cBhvr>
                                        <p:cTn id="42" dur="500"/>
                                        <p:tgtEl>
                                          <p:spTgt spid="1290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27">
                                            <p:txEl>
                                              <p:pRg st="8" end="8"/>
                                            </p:txEl>
                                          </p:spTgt>
                                        </p:tgtEl>
                                        <p:attrNameLst>
                                          <p:attrName>style.visibility</p:attrName>
                                        </p:attrNameLst>
                                      </p:cBhvr>
                                      <p:to>
                                        <p:strVal val="visible"/>
                                      </p:to>
                                    </p:set>
                                    <p:animEffect transition="in" filter="dissolve">
                                      <p:cBhvr>
                                        <p:cTn id="47" dur="500"/>
                                        <p:tgtEl>
                                          <p:spTgt spid="1290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27">
                                            <p:txEl>
                                              <p:pRg st="9" end="9"/>
                                            </p:txEl>
                                          </p:spTgt>
                                        </p:tgtEl>
                                        <p:attrNameLst>
                                          <p:attrName>style.visibility</p:attrName>
                                        </p:attrNameLst>
                                      </p:cBhvr>
                                      <p:to>
                                        <p:strVal val="visible"/>
                                      </p:to>
                                    </p:set>
                                    <p:animEffect transition="in" filter="dissolve">
                                      <p:cBhvr>
                                        <p:cTn id="52" dur="500"/>
                                        <p:tgtEl>
                                          <p:spTgt spid="12902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304800"/>
            <a:ext cx="6070600" cy="555625"/>
          </a:xfrm>
          <a:effectLst>
            <a:outerShdw blurRad="63500" dist="53882" dir="2700000" algn="ctr" rotWithShape="0">
              <a:srgbClr val="969696"/>
            </a:outerShdw>
          </a:effectLst>
        </p:spPr>
        <p:txBody>
          <a:bodyPr/>
          <a:lstStyle/>
          <a:p>
            <a:pPr eaLnBrk="1" hangingPunct="1">
              <a:defRPr/>
            </a:pPr>
            <a:r>
              <a:rPr lang="en-US" smtClean="0">
                <a:cs typeface="+mj-cs"/>
              </a:rPr>
              <a:t>FP Multiplication</a:t>
            </a:r>
          </a:p>
        </p:txBody>
      </p:sp>
      <p:sp>
        <p:nvSpPr>
          <p:cNvPr id="130051" name="Rectangle 3"/>
          <p:cNvSpPr>
            <a:spLocks noGrp="1" noChangeArrowheads="1"/>
          </p:cNvSpPr>
          <p:nvPr>
            <p:ph type="body" idx="1"/>
          </p:nvPr>
        </p:nvSpPr>
        <p:spPr>
          <a:xfrm>
            <a:off x="290513" y="914400"/>
            <a:ext cx="8307387" cy="5530850"/>
          </a:xfrm>
        </p:spPr>
        <p:txBody>
          <a:bodyPr lIns="90245" tIns="44337" rIns="90245" bIns="44337"/>
          <a:lstStyle/>
          <a:p>
            <a:pPr marL="384776" indent="-384776" eaLnBrk="1" hangingPunct="1">
              <a:defRPr/>
            </a:pPr>
            <a:r>
              <a:rPr lang="en-US" dirty="0" smtClean="0">
                <a:cs typeface="+mn-cs"/>
              </a:rPr>
              <a:t>Operands</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s1</a:t>
            </a:r>
            <a:r>
              <a:rPr lang="en-US" b="0" i="1" dirty="0" smtClean="0">
                <a:solidFill>
                  <a:schemeClr val="hlink"/>
                </a:solidFill>
              </a:rPr>
              <a:t> M1  </a:t>
            </a:r>
            <a:r>
              <a:rPr lang="en-US" b="0" dirty="0" smtClean="0">
                <a:solidFill>
                  <a:schemeClr val="hlink"/>
                </a:solidFill>
              </a:rPr>
              <a:t>2</a:t>
            </a:r>
            <a:r>
              <a:rPr lang="en-US" b="0" i="1" baseline="30000" dirty="0" smtClean="0">
                <a:solidFill>
                  <a:schemeClr val="hlink"/>
                </a:solidFill>
              </a:rPr>
              <a:t>E1	</a:t>
            </a:r>
            <a:r>
              <a:rPr lang="en-US" baseline="30000" dirty="0" smtClean="0">
                <a:solidFill>
                  <a:schemeClr val="hlink"/>
                </a:solidFill>
                <a:latin typeface="Courier New" charset="0"/>
              </a:rPr>
              <a:t>*</a:t>
            </a:r>
            <a:r>
              <a:rPr lang="en-US" b="0" i="1" baseline="30000" dirty="0" smtClean="0">
                <a:solidFill>
                  <a:schemeClr val="hlink"/>
                </a:solidFill>
              </a:rPr>
              <a:t>	</a:t>
            </a: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s2</a:t>
            </a:r>
            <a:r>
              <a:rPr lang="en-US" b="0" i="1" dirty="0" smtClean="0">
                <a:solidFill>
                  <a:schemeClr val="hlink"/>
                </a:solidFill>
              </a:rPr>
              <a:t> M2  </a:t>
            </a:r>
            <a:r>
              <a:rPr lang="en-US" b="0" dirty="0" smtClean="0">
                <a:solidFill>
                  <a:schemeClr val="hlink"/>
                </a:solidFill>
              </a:rPr>
              <a:t>2</a:t>
            </a:r>
            <a:r>
              <a:rPr lang="en-US" b="0" i="1" baseline="30000" dirty="0" smtClean="0">
                <a:solidFill>
                  <a:schemeClr val="hlink"/>
                </a:solidFill>
              </a:rPr>
              <a:t>E2</a:t>
            </a:r>
          </a:p>
          <a:p>
            <a:pPr marL="384776" indent="-384776" eaLnBrk="1" hangingPunct="1">
              <a:defRPr/>
            </a:pPr>
            <a:r>
              <a:rPr lang="en-US" dirty="0" smtClean="0">
                <a:cs typeface="+mn-cs"/>
              </a:rPr>
              <a:t>Exact Result</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a:t>
            </a:r>
            <a:r>
              <a:rPr lang="en-US" b="0" i="1" dirty="0" smtClean="0">
                <a:solidFill>
                  <a:schemeClr val="hlink"/>
                </a:solidFill>
              </a:rPr>
              <a:t> M  </a:t>
            </a:r>
            <a:r>
              <a:rPr lang="en-US" b="0" dirty="0" smtClean="0">
                <a:solidFill>
                  <a:schemeClr val="hlink"/>
                </a:solidFill>
              </a:rPr>
              <a:t>2</a:t>
            </a:r>
            <a:r>
              <a:rPr lang="en-US" b="0" i="1" baseline="30000" dirty="0" smtClean="0">
                <a:solidFill>
                  <a:schemeClr val="hlink"/>
                </a:solidFill>
              </a:rPr>
              <a:t>E</a:t>
            </a:r>
            <a:endParaRPr lang="en-US" dirty="0" smtClean="0"/>
          </a:p>
          <a:p>
            <a:pPr marL="742635" lvl="1" indent="-245434" eaLnBrk="1" hangingPunct="1">
              <a:defRPr/>
            </a:pPr>
            <a:r>
              <a:rPr lang="en-US" dirty="0" smtClean="0"/>
              <a:t>Sign </a:t>
            </a:r>
            <a:r>
              <a:rPr lang="en-US" b="0" i="1" dirty="0" smtClean="0"/>
              <a:t>s</a:t>
            </a:r>
            <a:r>
              <a:rPr lang="en-US" dirty="0" smtClean="0"/>
              <a:t>: 	</a:t>
            </a:r>
            <a:r>
              <a:rPr lang="en-US" b="0" i="1" dirty="0" smtClean="0"/>
              <a:t>s1</a:t>
            </a:r>
            <a:r>
              <a:rPr lang="en-US" b="0" dirty="0" smtClean="0"/>
              <a:t> ^ </a:t>
            </a:r>
            <a:r>
              <a:rPr lang="en-US" b="0" i="1" dirty="0" smtClean="0"/>
              <a:t>s2</a:t>
            </a:r>
            <a:endParaRPr lang="en-US" b="0" dirty="0" smtClean="0"/>
          </a:p>
          <a:p>
            <a:pPr marL="742635" lvl="1" indent="-245434" eaLnBrk="1" hangingPunct="1">
              <a:defRPr/>
            </a:pPr>
            <a:r>
              <a:rPr lang="en-US" dirty="0" err="1" smtClean="0"/>
              <a:t>Significand</a:t>
            </a:r>
            <a:r>
              <a:rPr lang="en-US" dirty="0" smtClean="0"/>
              <a:t> </a:t>
            </a:r>
            <a:r>
              <a:rPr lang="en-US" b="0" i="1" dirty="0" smtClean="0"/>
              <a:t>M</a:t>
            </a:r>
            <a:r>
              <a:rPr lang="en-US" dirty="0" smtClean="0"/>
              <a:t>: 	</a:t>
            </a:r>
            <a:r>
              <a:rPr lang="en-US" b="0" i="1" dirty="0" smtClean="0"/>
              <a:t>M1</a:t>
            </a:r>
            <a:r>
              <a:rPr lang="en-US" b="0" dirty="0" smtClean="0"/>
              <a:t> * </a:t>
            </a:r>
            <a:r>
              <a:rPr lang="en-US" b="0" i="1" dirty="0" smtClean="0"/>
              <a:t>M2</a:t>
            </a:r>
            <a:endParaRPr lang="en-US" b="0" dirty="0" smtClean="0"/>
          </a:p>
          <a:p>
            <a:pPr marL="742635" lvl="1" indent="-245434" eaLnBrk="1" hangingPunct="1">
              <a:defRPr/>
            </a:pPr>
            <a:r>
              <a:rPr lang="en-US" dirty="0" smtClean="0"/>
              <a:t>Exponent </a:t>
            </a:r>
            <a:r>
              <a:rPr lang="en-US" b="0" i="1" dirty="0" smtClean="0"/>
              <a:t>E</a:t>
            </a:r>
            <a:r>
              <a:rPr lang="en-US" dirty="0" smtClean="0"/>
              <a:t>: 	</a:t>
            </a:r>
            <a:r>
              <a:rPr lang="en-US" b="0" i="1" dirty="0" smtClean="0"/>
              <a:t>E1</a:t>
            </a:r>
            <a:r>
              <a:rPr lang="en-US" b="0" dirty="0" smtClean="0"/>
              <a:t> + </a:t>
            </a:r>
            <a:r>
              <a:rPr lang="en-US" b="0" i="1" dirty="0" smtClean="0"/>
              <a:t>E2</a:t>
            </a:r>
          </a:p>
          <a:p>
            <a:pPr marL="384776" indent="-384776" eaLnBrk="1" hangingPunct="1">
              <a:defRPr/>
            </a:pPr>
            <a:r>
              <a:rPr lang="en-US" dirty="0" smtClean="0">
                <a:cs typeface="+mn-cs"/>
              </a:rPr>
              <a:t>Fixing</a:t>
            </a:r>
          </a:p>
          <a:p>
            <a:pPr marL="742635" lvl="1" indent="-245434" eaLnBrk="1" hangingPunct="1">
              <a:defRPr/>
            </a:pPr>
            <a:r>
              <a:rPr lang="en-US" dirty="0" smtClean="0"/>
              <a:t>If </a:t>
            </a:r>
            <a:r>
              <a:rPr lang="en-US" b="0" i="1" dirty="0" smtClean="0"/>
              <a:t>M</a:t>
            </a:r>
            <a:r>
              <a:rPr lang="en-US" b="0" dirty="0" smtClean="0"/>
              <a:t> </a:t>
            </a:r>
            <a:r>
              <a:rPr lang="en-US" b="0" dirty="0" smtClean="0">
                <a:latin typeface="Courier New" charset="0"/>
              </a:rPr>
              <a:t>≥</a:t>
            </a:r>
            <a:r>
              <a:rPr lang="en-US" b="0" dirty="0" smtClean="0"/>
              <a:t> 2, </a:t>
            </a:r>
            <a:r>
              <a:rPr lang="en-US" dirty="0" smtClean="0"/>
              <a:t>shift </a:t>
            </a:r>
            <a:r>
              <a:rPr lang="en-US" b="0" i="1" dirty="0" smtClean="0"/>
              <a:t>M</a:t>
            </a:r>
            <a:r>
              <a:rPr lang="en-US" dirty="0" smtClean="0"/>
              <a:t> right, increment </a:t>
            </a:r>
            <a:r>
              <a:rPr lang="en-US" b="0" i="1" dirty="0" smtClean="0"/>
              <a:t>E</a:t>
            </a:r>
            <a:r>
              <a:rPr lang="en-US" dirty="0" smtClean="0"/>
              <a:t> </a:t>
            </a:r>
          </a:p>
          <a:p>
            <a:pPr marL="742635" lvl="1" indent="-245434" eaLnBrk="1" hangingPunct="1">
              <a:defRPr/>
            </a:pPr>
            <a:r>
              <a:rPr lang="en-US" dirty="0" smtClean="0"/>
              <a:t>If </a:t>
            </a:r>
            <a:r>
              <a:rPr lang="en-US" b="0" i="1" dirty="0" smtClean="0"/>
              <a:t>E</a:t>
            </a:r>
            <a:r>
              <a:rPr lang="en-US" dirty="0" smtClean="0"/>
              <a:t> out of range, overflow </a:t>
            </a:r>
          </a:p>
          <a:p>
            <a:pPr marL="742635" lvl="1" indent="-245434" eaLnBrk="1" hangingPunct="1">
              <a:defRPr/>
            </a:pPr>
            <a:r>
              <a:rPr lang="en-US" dirty="0" smtClean="0"/>
              <a:t>Round </a:t>
            </a:r>
            <a:r>
              <a:rPr lang="en-US" b="0" i="1" dirty="0" smtClean="0"/>
              <a:t>M</a:t>
            </a:r>
            <a:r>
              <a:rPr lang="en-US" dirty="0" smtClean="0"/>
              <a:t> to fit </a:t>
            </a:r>
            <a:r>
              <a:rPr lang="en-US" dirty="0" err="1" smtClean="0">
                <a:latin typeface="Courier New" charset="0"/>
              </a:rPr>
              <a:t>frac</a:t>
            </a:r>
            <a:r>
              <a:rPr lang="en-US" dirty="0" smtClean="0"/>
              <a:t> precision</a:t>
            </a:r>
          </a:p>
          <a:p>
            <a:pPr marL="384776" indent="-384776" eaLnBrk="1" hangingPunct="1">
              <a:defRPr/>
            </a:pPr>
            <a:r>
              <a:rPr lang="en-US" dirty="0" smtClean="0">
                <a:cs typeface="+mn-cs"/>
              </a:rPr>
              <a:t>Implementation</a:t>
            </a:r>
          </a:p>
          <a:p>
            <a:pPr marL="742635" lvl="1" indent="-245434" eaLnBrk="1" hangingPunct="1">
              <a:defRPr/>
            </a:pPr>
            <a:r>
              <a:rPr lang="en-US" dirty="0" smtClean="0"/>
              <a:t>Biggest chore is multiplying </a:t>
            </a:r>
            <a:r>
              <a:rPr lang="en-US" dirty="0" err="1" smtClean="0"/>
              <a:t>significands</a:t>
            </a:r>
            <a:endParaRPr lang="en-US" dirty="0" smtClean="0"/>
          </a:p>
        </p:txBody>
      </p:sp>
    </p:spTree>
    <p:extLst>
      <p:ext uri="{BB962C8B-B14F-4D97-AF65-F5344CB8AC3E}">
        <p14:creationId xmlns:p14="http://schemas.microsoft.com/office/powerpoint/2010/main" val="2155216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dissolve">
                                      <p:cBhvr>
                                        <p:cTn id="7" dur="500"/>
                                        <p:tgtEl>
                                          <p:spTgt spid="1300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0051">
                                            <p:txEl>
                                              <p:pRg st="1" end="1"/>
                                            </p:txEl>
                                          </p:spTgt>
                                        </p:tgtEl>
                                        <p:attrNameLst>
                                          <p:attrName>style.visibility</p:attrName>
                                        </p:attrNameLst>
                                      </p:cBhvr>
                                      <p:to>
                                        <p:strVal val="visible"/>
                                      </p:to>
                                    </p:set>
                                    <p:animEffect transition="in" filter="dissolve">
                                      <p:cBhvr>
                                        <p:cTn id="10" dur="500"/>
                                        <p:tgtEl>
                                          <p:spTgt spid="130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dissolve">
                                      <p:cBhvr>
                                        <p:cTn id="15" dur="500"/>
                                        <p:tgtEl>
                                          <p:spTgt spid="13005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dissolve">
                                      <p:cBhvr>
                                        <p:cTn id="18" dur="500"/>
                                        <p:tgtEl>
                                          <p:spTgt spid="13005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0051">
                                            <p:txEl>
                                              <p:pRg st="4" end="4"/>
                                            </p:txEl>
                                          </p:spTgt>
                                        </p:tgtEl>
                                        <p:attrNameLst>
                                          <p:attrName>style.visibility</p:attrName>
                                        </p:attrNameLst>
                                      </p:cBhvr>
                                      <p:to>
                                        <p:strVal val="visible"/>
                                      </p:to>
                                    </p:set>
                                    <p:animEffect transition="in" filter="dissolve">
                                      <p:cBhvr>
                                        <p:cTn id="21" dur="500"/>
                                        <p:tgtEl>
                                          <p:spTgt spid="13005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0051">
                                            <p:txEl>
                                              <p:pRg st="5" end="5"/>
                                            </p:txEl>
                                          </p:spTgt>
                                        </p:tgtEl>
                                        <p:attrNameLst>
                                          <p:attrName>style.visibility</p:attrName>
                                        </p:attrNameLst>
                                      </p:cBhvr>
                                      <p:to>
                                        <p:strVal val="visible"/>
                                      </p:to>
                                    </p:set>
                                    <p:animEffect transition="in" filter="dissolve">
                                      <p:cBhvr>
                                        <p:cTn id="24" dur="500"/>
                                        <p:tgtEl>
                                          <p:spTgt spid="13005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0051">
                                            <p:txEl>
                                              <p:pRg st="6" end="6"/>
                                            </p:txEl>
                                          </p:spTgt>
                                        </p:tgtEl>
                                        <p:attrNameLst>
                                          <p:attrName>style.visibility</p:attrName>
                                        </p:attrNameLst>
                                      </p:cBhvr>
                                      <p:to>
                                        <p:strVal val="visible"/>
                                      </p:to>
                                    </p:set>
                                    <p:animEffect transition="in" filter="dissolve">
                                      <p:cBhvr>
                                        <p:cTn id="27" dur="500"/>
                                        <p:tgtEl>
                                          <p:spTgt spid="1300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0051">
                                            <p:txEl>
                                              <p:pRg st="7" end="7"/>
                                            </p:txEl>
                                          </p:spTgt>
                                        </p:tgtEl>
                                        <p:attrNameLst>
                                          <p:attrName>style.visibility</p:attrName>
                                        </p:attrNameLst>
                                      </p:cBhvr>
                                      <p:to>
                                        <p:strVal val="visible"/>
                                      </p:to>
                                    </p:set>
                                    <p:animEffect transition="in" filter="dissolve">
                                      <p:cBhvr>
                                        <p:cTn id="32" dur="500"/>
                                        <p:tgtEl>
                                          <p:spTgt spid="130051">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0051">
                                            <p:txEl>
                                              <p:pRg st="8" end="8"/>
                                            </p:txEl>
                                          </p:spTgt>
                                        </p:tgtEl>
                                        <p:attrNameLst>
                                          <p:attrName>style.visibility</p:attrName>
                                        </p:attrNameLst>
                                      </p:cBhvr>
                                      <p:to>
                                        <p:strVal val="visible"/>
                                      </p:to>
                                    </p:set>
                                    <p:animEffect transition="in" filter="dissolve">
                                      <p:cBhvr>
                                        <p:cTn id="35" dur="500"/>
                                        <p:tgtEl>
                                          <p:spTgt spid="130051">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0051">
                                            <p:txEl>
                                              <p:pRg st="9" end="9"/>
                                            </p:txEl>
                                          </p:spTgt>
                                        </p:tgtEl>
                                        <p:attrNameLst>
                                          <p:attrName>style.visibility</p:attrName>
                                        </p:attrNameLst>
                                      </p:cBhvr>
                                      <p:to>
                                        <p:strVal val="visible"/>
                                      </p:to>
                                    </p:set>
                                    <p:animEffect transition="in" filter="dissolve">
                                      <p:cBhvr>
                                        <p:cTn id="38" dur="500"/>
                                        <p:tgtEl>
                                          <p:spTgt spid="13005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0051">
                                            <p:txEl>
                                              <p:pRg st="10" end="10"/>
                                            </p:txEl>
                                          </p:spTgt>
                                        </p:tgtEl>
                                        <p:attrNameLst>
                                          <p:attrName>style.visibility</p:attrName>
                                        </p:attrNameLst>
                                      </p:cBhvr>
                                      <p:to>
                                        <p:strVal val="visible"/>
                                      </p:to>
                                    </p:set>
                                    <p:animEffect transition="in" filter="dissolve">
                                      <p:cBhvr>
                                        <p:cTn id="41" dur="500"/>
                                        <p:tgtEl>
                                          <p:spTgt spid="13005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0051">
                                            <p:txEl>
                                              <p:pRg st="11" end="11"/>
                                            </p:txEl>
                                          </p:spTgt>
                                        </p:tgtEl>
                                        <p:attrNameLst>
                                          <p:attrName>style.visibility</p:attrName>
                                        </p:attrNameLst>
                                      </p:cBhvr>
                                      <p:to>
                                        <p:strVal val="visible"/>
                                      </p:to>
                                    </p:set>
                                    <p:animEffect transition="in" filter="dissolve">
                                      <p:cBhvr>
                                        <p:cTn id="46" dur="500"/>
                                        <p:tgtEl>
                                          <p:spTgt spid="130051">
                                            <p:txEl>
                                              <p:pRg st="11" end="1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051">
                                            <p:txEl>
                                              <p:pRg st="12" end="12"/>
                                            </p:txEl>
                                          </p:spTgt>
                                        </p:tgtEl>
                                        <p:attrNameLst>
                                          <p:attrName>style.visibility</p:attrName>
                                        </p:attrNameLst>
                                      </p:cBhvr>
                                      <p:to>
                                        <p:strVal val="visible"/>
                                      </p:to>
                                    </p:set>
                                    <p:animEffect transition="in" filter="dissolve">
                                      <p:cBhvr>
                                        <p:cTn id="49" dur="500"/>
                                        <p:tgtEl>
                                          <p:spTgt spid="1300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152400"/>
            <a:ext cx="8716962" cy="781050"/>
          </a:xfrm>
        </p:spPr>
        <p:txBody>
          <a:bodyPr/>
          <a:lstStyle/>
          <a:p>
            <a:pPr eaLnBrk="1" hangingPunct="1">
              <a:defRPr/>
            </a:pPr>
            <a:r>
              <a:rPr lang="en-US" dirty="0" smtClean="0">
                <a:cs typeface="+mj-cs"/>
              </a:rPr>
              <a:t>FP Multiplication - 8 bit example</a:t>
            </a:r>
          </a:p>
        </p:txBody>
      </p:sp>
      <p:sp>
        <p:nvSpPr>
          <p:cNvPr id="3" name="Content Placeholder 2"/>
          <p:cNvSpPr>
            <a:spLocks noGrp="1"/>
          </p:cNvSpPr>
          <p:nvPr>
            <p:ph idx="1"/>
          </p:nvPr>
        </p:nvSpPr>
        <p:spPr>
          <a:xfrm>
            <a:off x="290513" y="914400"/>
            <a:ext cx="8701087" cy="5224463"/>
          </a:xfrm>
        </p:spPr>
        <p:txBody>
          <a:bodyPr/>
          <a:lstStyle/>
          <a:p>
            <a:pPr marL="384776" indent="-384776" eaLnBrk="1" hangingPunct="1">
              <a:buFont typeface="Arial" charset="0"/>
              <a:buChar char="•"/>
              <a:defRPr/>
            </a:pPr>
            <a:r>
              <a:rPr lang="en-US" dirty="0" smtClean="0">
                <a:latin typeface="Helvetica" charset="0"/>
                <a:ea typeface="ＭＳ Ｐゴシック" charset="0"/>
              </a:rPr>
              <a:t>Recall: 1 bit for sign, 4 bits for exponent </a:t>
            </a:r>
            <a:r>
              <a:rPr lang="en-US" b="0" dirty="0" err="1" smtClean="0">
                <a:latin typeface="Courier"/>
                <a:ea typeface="ＭＳ Ｐゴシック" charset="0"/>
                <a:cs typeface="Courier"/>
              </a:rPr>
              <a:t>exp</a:t>
            </a:r>
            <a:r>
              <a:rPr lang="en-US" dirty="0" smtClean="0">
                <a:latin typeface="Helvetica" charset="0"/>
                <a:ea typeface="ＭＳ Ｐゴシック" charset="0"/>
              </a:rPr>
              <a:t>, 3 bits for fraction </a:t>
            </a:r>
            <a:r>
              <a:rPr lang="en-US" b="0" dirty="0" err="1" smtClean="0">
                <a:latin typeface="Courier"/>
                <a:ea typeface="ＭＳ Ｐゴシック" charset="0"/>
                <a:cs typeface="Courier"/>
              </a:rPr>
              <a:t>frac</a:t>
            </a:r>
            <a:endParaRPr lang="en-US" b="0" dirty="0" smtClean="0">
              <a:latin typeface="Courier"/>
              <a:ea typeface="ＭＳ Ｐゴシック" charset="0"/>
              <a:cs typeface="Courier"/>
            </a:endParaRPr>
          </a:p>
          <a:p>
            <a:pPr marL="384776" indent="-384776" eaLnBrk="1" hangingPunct="1">
              <a:buFont typeface="Arial" charset="0"/>
              <a:buChar char="•"/>
              <a:defRPr/>
            </a:pPr>
            <a:r>
              <a:rPr lang="en-US" dirty="0" smtClean="0">
                <a:latin typeface="Helvetica" charset="0"/>
                <a:ea typeface="ＭＳ Ｐゴシック" charset="0"/>
              </a:rPr>
              <a:t>9</a:t>
            </a:r>
            <a:r>
              <a:rPr lang="en-US" dirty="0">
                <a:latin typeface="Helvetica" charset="0"/>
                <a:ea typeface="ＭＳ Ｐゴシック" charset="0"/>
              </a:rPr>
              <a:t>/512 * 224</a:t>
            </a:r>
          </a:p>
          <a:p>
            <a:pPr marL="384776" indent="-384776" eaLnBrk="1" hangingPunct="1">
              <a:buFont typeface="Arial" charset="0"/>
              <a:buChar char="•"/>
              <a:defRPr/>
            </a:pPr>
            <a:r>
              <a:rPr lang="en-US" dirty="0">
                <a:latin typeface="Helvetica" charset="0"/>
                <a:ea typeface="ＭＳ Ｐゴシック" charset="0"/>
              </a:rPr>
              <a:t>9/512 = </a:t>
            </a:r>
            <a:r>
              <a:rPr lang="en-US" dirty="0" smtClean="0">
                <a:latin typeface="Helvetica" charset="0"/>
                <a:ea typeface="ＭＳ Ｐゴシック" charset="0"/>
              </a:rPr>
              <a:t>           0.000001001 =    </a:t>
            </a:r>
            <a:r>
              <a:rPr lang="en-US" dirty="0" smtClean="0">
                <a:solidFill>
                  <a:schemeClr val="tx1">
                    <a:lumMod val="60000"/>
                    <a:lumOff val="40000"/>
                  </a:schemeClr>
                </a:solidFill>
                <a:latin typeface="Helvetica" charset="0"/>
                <a:ea typeface="ＭＳ Ｐゴシック" charset="0"/>
              </a:rPr>
              <a:t>1.001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chemeClr val="accent1">
                    <a:lumMod val="60000"/>
                    <a:lumOff val="40000"/>
                  </a:schemeClr>
                </a:solidFill>
                <a:latin typeface="Helvetica" charset="0"/>
                <a:ea typeface="ＭＳ Ｐゴシック" charset="0"/>
              </a:rPr>
              <a:t>-6 </a:t>
            </a:r>
            <a:r>
              <a:rPr lang="en-US" dirty="0" smtClean="0">
                <a:solidFill>
                  <a:schemeClr val="accent1">
                    <a:lumMod val="60000"/>
                    <a:lumOff val="40000"/>
                  </a:schemeClr>
                </a:solidFill>
                <a:latin typeface="Helvetica" charset="0"/>
                <a:ea typeface="ＭＳ Ｐゴシック" charset="0"/>
              </a:rPr>
              <a:t>       </a:t>
            </a:r>
          </a:p>
          <a:p>
            <a:pPr marL="384776" indent="-384776" eaLnBrk="1" hangingPunct="1">
              <a:buFont typeface="Arial" charset="0"/>
              <a:buChar char="•"/>
              <a:defRPr/>
            </a:pPr>
            <a:r>
              <a:rPr lang="en-US" dirty="0" smtClean="0">
                <a:latin typeface="Helvetica" charset="0"/>
                <a:ea typeface="ＭＳ Ｐゴシック" charset="0"/>
              </a:rPr>
              <a:t>224 </a:t>
            </a:r>
            <a:r>
              <a:rPr lang="en-US" dirty="0">
                <a:latin typeface="Helvetica" charset="0"/>
                <a:ea typeface="ＭＳ Ｐゴシック" charset="0"/>
              </a:rPr>
              <a:t>= 11100000</a:t>
            </a:r>
            <a:r>
              <a:rPr lang="en-US" dirty="0" smtClean="0">
                <a:latin typeface="Helvetica" charset="0"/>
                <a:ea typeface="ＭＳ Ｐゴシック" charset="0"/>
              </a:rPr>
              <a:t>.                   =    </a:t>
            </a:r>
            <a:r>
              <a:rPr lang="en-US" dirty="0" smtClean="0">
                <a:solidFill>
                  <a:srgbClr val="0A0AFF"/>
                </a:solidFill>
                <a:latin typeface="Helvetica" charset="0"/>
                <a:ea typeface="ＭＳ Ｐゴシック" charset="0"/>
              </a:rPr>
              <a:t>1.110</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7</a:t>
            </a:r>
            <a:r>
              <a:rPr lang="en-US" dirty="0">
                <a:latin typeface="Helvetica" charset="0"/>
                <a:ea typeface="ＭＳ Ｐゴシック" charset="0"/>
              </a:rPr>
              <a:t>  </a:t>
            </a:r>
          </a:p>
          <a:p>
            <a:pPr marL="384776" indent="-384776" eaLnBrk="1" hangingPunct="1">
              <a:defRPr/>
            </a:pPr>
            <a:r>
              <a:rPr lang="en-US" dirty="0">
                <a:latin typeface="Helvetica" charset="0"/>
                <a:ea typeface="ＭＳ Ｐゴシック" charset="0"/>
              </a:rPr>
              <a:t>9/512 * </a:t>
            </a:r>
            <a:r>
              <a:rPr lang="en-US" dirty="0" smtClean="0">
                <a:latin typeface="Helvetica" charset="0"/>
                <a:ea typeface="ＭＳ Ｐゴシック" charset="0"/>
              </a:rPr>
              <a:t>224 </a:t>
            </a:r>
            <a:r>
              <a:rPr lang="en-US" dirty="0">
                <a:latin typeface="Helvetica" charset="0"/>
                <a:ea typeface="ＭＳ Ｐゴシック" charset="0"/>
              </a:rPr>
              <a:t>=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(-6+7)</a:t>
            </a:r>
            <a:br>
              <a:rPr lang="en-US" baseline="30000" dirty="0">
                <a:solidFill>
                  <a:srgbClr val="FF1A1A"/>
                </a:solidFill>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a:latin typeface="Helvetica" charset="0"/>
                <a:ea typeface="ＭＳ Ｐゴシック" charset="0"/>
              </a:rPr>
              <a:t>                   = </a:t>
            </a:r>
            <a:r>
              <a:rPr lang="en-US" dirty="0" smtClean="0">
                <a:latin typeface="Helvetica" charset="0"/>
                <a:ea typeface="ＭＳ Ｐゴシック" charset="0"/>
              </a:rPr>
              <a:t>(</a:t>
            </a:r>
            <a:r>
              <a:rPr lang="en-US" dirty="0" smtClean="0">
                <a:solidFill>
                  <a:srgbClr val="0A0AFF"/>
                </a:solidFill>
                <a:latin typeface="Helvetica" charset="0"/>
                <a:ea typeface="ＭＳ Ｐゴシック" charset="0"/>
              </a:rPr>
              <a:t>1.001 * (2</a:t>
            </a:r>
            <a:r>
              <a:rPr lang="en-US" baseline="30000" dirty="0" smtClean="0">
                <a:solidFill>
                  <a:srgbClr val="0A0AFF"/>
                </a:solidFill>
                <a:latin typeface="Helvetica" charset="0"/>
                <a:ea typeface="ＭＳ Ｐゴシック" charset="0"/>
              </a:rPr>
              <a:t>0 + </a:t>
            </a:r>
            <a:r>
              <a:rPr lang="en-US" dirty="0" smtClean="0">
                <a:solidFill>
                  <a:srgbClr val="0A0AFF"/>
                </a:solidFill>
                <a:latin typeface="Helvetica" charset="0"/>
                <a:ea typeface="ＭＳ Ｐゴシック" charset="0"/>
              </a:rPr>
              <a:t>2</a:t>
            </a:r>
            <a:r>
              <a:rPr lang="en-US" baseline="30000" dirty="0" smtClean="0">
                <a:solidFill>
                  <a:srgbClr val="0A0AFF"/>
                </a:solidFill>
                <a:latin typeface="Helvetica" charset="0"/>
                <a:ea typeface="ＭＳ Ｐゴシック" charset="0"/>
              </a:rPr>
              <a:t>-1 + </a:t>
            </a:r>
            <a:r>
              <a:rPr lang="en-US" dirty="0" smtClean="0">
                <a:solidFill>
                  <a:srgbClr val="0A0AFF"/>
                </a:solidFill>
                <a:latin typeface="Helvetica" charset="0"/>
                <a:ea typeface="ＭＳ Ｐゴシック" charset="0"/>
              </a:rPr>
              <a:t>2</a:t>
            </a:r>
            <a:r>
              <a:rPr lang="en-US" baseline="30000" dirty="0" smtClean="0">
                <a:solidFill>
                  <a:srgbClr val="0A0AFF"/>
                </a:solidFill>
                <a:latin typeface="Helvetica" charset="0"/>
                <a:ea typeface="ＭＳ Ｐゴシック" charset="0"/>
              </a:rPr>
              <a:t>-2</a:t>
            </a:r>
            <a:r>
              <a:rPr lang="en-US" dirty="0" smtClean="0">
                <a:solidFill>
                  <a:srgbClr val="0A0AFF"/>
                </a:solidFill>
                <a:latin typeface="Helvetica" charset="0"/>
                <a:ea typeface="ＭＳ Ｐゴシック" charset="0"/>
              </a:rPr>
              <a:t>) </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a:t>
            </a:r>
            <a:r>
              <a:rPr lang="en-US" baseline="30000" dirty="0" smtClean="0">
                <a:solidFill>
                  <a:srgbClr val="FF1A1A"/>
                </a:solidFill>
                <a:latin typeface="Helvetica" charset="0"/>
                <a:ea typeface="ＭＳ Ｐゴシック" charset="0"/>
              </a:rPr>
              <a:t>1</a:t>
            </a:r>
            <a:endParaRPr lang="en-US" dirty="0" smtClean="0">
              <a:solidFill>
                <a:srgbClr val="FF1A1A"/>
              </a:solidFill>
              <a:latin typeface="Helvetica" charset="0"/>
              <a:ea typeface="ＭＳ Ｐゴシック" charset="0"/>
            </a:endParaRPr>
          </a:p>
          <a:p>
            <a:pPr marL="384776" indent="-384776" eaLnBrk="1" hangingPunct="1">
              <a:defRPr/>
            </a:pPr>
            <a:r>
              <a:rPr lang="en-US" dirty="0">
                <a:latin typeface="Helvetica" charset="0"/>
                <a:ea typeface="ＭＳ Ｐゴシック" charset="0"/>
              </a:rPr>
              <a:t>			  = </a:t>
            </a:r>
            <a:r>
              <a:rPr lang="en-US" dirty="0" smtClean="0">
                <a:latin typeface="Helvetica" charset="0"/>
                <a:ea typeface="ＭＳ Ｐゴシック" charset="0"/>
              </a:rPr>
              <a:t>(</a:t>
            </a:r>
            <a:r>
              <a:rPr lang="en-US" dirty="0" smtClean="0">
                <a:solidFill>
                  <a:srgbClr val="0A0AFF"/>
                </a:solidFill>
                <a:latin typeface="Helvetica" charset="0"/>
                <a:ea typeface="ＭＳ Ｐゴシック" charset="0"/>
              </a:rPr>
              <a:t>1.001 + 1.001&gt;&gt;1 + 1.001&gt;&gt;2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a:latin typeface="Helvetica" charset="0"/>
                <a:ea typeface="ＭＳ Ｐゴシック" charset="0"/>
              </a:rPr>
              <a:t>		  = </a:t>
            </a:r>
            <a:r>
              <a:rPr lang="en-US" dirty="0" smtClean="0">
                <a:solidFill>
                  <a:srgbClr val="0A0AFF"/>
                </a:solidFill>
                <a:latin typeface="Helvetica" charset="0"/>
                <a:ea typeface="ＭＳ Ｐゴシック" charset="0"/>
              </a:rPr>
              <a:t>1.11111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smtClean="0">
                <a:latin typeface="Helvetica" charset="0"/>
                <a:ea typeface="ＭＳ Ｐゴシック" charset="0"/>
              </a:rPr>
              <a:t>                   </a:t>
            </a:r>
            <a:r>
              <a:rPr lang="en-US" dirty="0">
                <a:latin typeface="Helvetica" charset="0"/>
                <a:ea typeface="ＭＳ Ｐゴシック" charset="0"/>
              </a:rPr>
              <a:t>= </a:t>
            </a:r>
            <a:r>
              <a:rPr lang="en-US" dirty="0">
                <a:solidFill>
                  <a:srgbClr val="0A0AFF"/>
                </a:solidFill>
                <a:latin typeface="Helvetica" charset="0"/>
                <a:ea typeface="ＭＳ Ｐゴシック" charset="0"/>
              </a:rPr>
              <a:t>1.111</a:t>
            </a:r>
            <a:r>
              <a:rPr lang="en-US" dirty="0">
                <a:latin typeface="Helvetica" charset="0"/>
                <a:ea typeface="ＭＳ Ｐゴシック" charset="0"/>
              </a:rPr>
              <a:t> * </a:t>
            </a:r>
            <a:r>
              <a:rPr lang="en-US" dirty="0" smtClean="0">
                <a:latin typeface="Helvetica" charset="0"/>
                <a:ea typeface="ＭＳ Ｐゴシック" charset="0"/>
              </a:rPr>
              <a:t>2</a:t>
            </a:r>
            <a:r>
              <a:rPr lang="en-US" baseline="30000" dirty="0" smtClean="0">
                <a:solidFill>
                  <a:srgbClr val="FF1A1A"/>
                </a:solidFill>
                <a:latin typeface="Helvetica" charset="0"/>
                <a:ea typeface="ＭＳ Ｐゴシック" charset="0"/>
              </a:rPr>
              <a:t>1</a:t>
            </a:r>
            <a:r>
              <a:rPr lang="en-US" dirty="0" smtClean="0">
                <a:latin typeface="Helvetica" charset="0"/>
                <a:ea typeface="ＭＳ Ｐゴシック" charset="0"/>
              </a:rPr>
              <a:t>    </a:t>
            </a:r>
            <a:r>
              <a:rPr lang="en-US" sz="2000" dirty="0">
                <a:latin typeface="Helvetica" charset="0"/>
                <a:ea typeface="ＭＳ Ｐゴシック" charset="0"/>
              </a:rPr>
              <a:t>(only 3 bits for </a:t>
            </a:r>
            <a:r>
              <a:rPr lang="en-US" sz="2000" b="0" dirty="0" err="1">
                <a:latin typeface="Courier"/>
                <a:ea typeface="ＭＳ Ｐゴシック" charset="0"/>
                <a:cs typeface="Courier"/>
              </a:rPr>
              <a:t>frac</a:t>
            </a:r>
            <a:r>
              <a:rPr lang="en-US" sz="2000" dirty="0">
                <a:latin typeface="Helvetica" charset="0"/>
                <a:ea typeface="ＭＳ Ｐゴシック" charset="0"/>
              </a:rPr>
              <a:t>, so Round Zero)</a:t>
            </a:r>
          </a:p>
          <a:p>
            <a:pPr marL="384776" indent="-384776" eaLnBrk="1" hangingPunct="1">
              <a:defRPr/>
            </a:pPr>
            <a:r>
              <a:rPr lang="en-US" dirty="0" smtClean="0">
                <a:latin typeface="Helvetica" charset="0"/>
                <a:ea typeface="ＭＳ Ｐゴシック" charset="0"/>
              </a:rPr>
              <a:t>          		  = </a:t>
            </a:r>
            <a:r>
              <a:rPr lang="en-US" dirty="0">
                <a:latin typeface="Helvetica" charset="0"/>
                <a:ea typeface="ＭＳ Ｐゴシック" charset="0"/>
              </a:rPr>
              <a:t>15/8 * 2 = </a:t>
            </a:r>
            <a:r>
              <a:rPr lang="en-US" dirty="0" smtClean="0">
                <a:latin typeface="Helvetica" charset="0"/>
                <a:ea typeface="ＭＳ Ｐゴシック" charset="0"/>
              </a:rPr>
              <a:t>15/4 </a:t>
            </a:r>
            <a:r>
              <a:rPr lang="en-US" dirty="0">
                <a:latin typeface="Helvetica" charset="0"/>
                <a:ea typeface="ＭＳ Ｐゴシック" charset="0"/>
              </a:rPr>
              <a:t>= </a:t>
            </a:r>
            <a:r>
              <a:rPr lang="en-US" dirty="0" smtClean="0">
                <a:latin typeface="Helvetica" charset="0"/>
                <a:ea typeface="ＭＳ Ｐゴシック" charset="0"/>
              </a:rPr>
              <a:t>3.75</a:t>
            </a:r>
            <a:endParaRPr lang="en-US" dirty="0">
              <a:latin typeface="Helvetica" charset="0"/>
              <a:ea typeface="ＭＳ Ｐゴシック" charset="0"/>
            </a:endParaRPr>
          </a:p>
          <a:p>
            <a:pPr marL="384776" indent="-384776" eaLnBrk="1" hangingPunct="1">
              <a:defRPr/>
            </a:pPr>
            <a:r>
              <a:rPr lang="en-US" dirty="0" smtClean="0">
                <a:latin typeface="Helvetica" charset="0"/>
                <a:ea typeface="ＭＳ Ｐゴシック" charset="0"/>
              </a:rPr>
              <a:t>			The </a:t>
            </a:r>
            <a:r>
              <a:rPr lang="ja-JP" altLang="en-US" dirty="0">
                <a:latin typeface="Helvetica" charset="0"/>
                <a:ea typeface="ＭＳ Ｐゴシック" charset="0"/>
              </a:rPr>
              <a:t>“</a:t>
            </a:r>
            <a:r>
              <a:rPr lang="en-US" dirty="0">
                <a:latin typeface="Helvetica" charset="0"/>
                <a:ea typeface="ＭＳ Ｐゴシック" charset="0"/>
              </a:rPr>
              <a:t>precise</a:t>
            </a:r>
            <a:r>
              <a:rPr lang="ja-JP" altLang="en-US" dirty="0">
                <a:latin typeface="Helvetica" charset="0"/>
                <a:ea typeface="ＭＳ Ｐゴシック" charset="0"/>
              </a:rPr>
              <a:t>”</a:t>
            </a:r>
            <a:r>
              <a:rPr lang="en-US" dirty="0">
                <a:latin typeface="Helvetica" charset="0"/>
                <a:ea typeface="ＭＳ Ｐゴシック" charset="0"/>
              </a:rPr>
              <a:t> answer is ~</a:t>
            </a:r>
            <a:r>
              <a:rPr lang="en-US" dirty="0" smtClean="0">
                <a:latin typeface="Helvetica" charset="0"/>
                <a:ea typeface="ＭＳ Ｐゴシック" charset="0"/>
              </a:rPr>
              <a:t>3.94</a:t>
            </a:r>
            <a:endParaRPr lang="en-US" dirty="0">
              <a:latin typeface="Helvetica" charset="0"/>
              <a:ea typeface="ＭＳ Ｐゴシック" charset="0"/>
            </a:endParaRPr>
          </a:p>
        </p:txBody>
      </p:sp>
    </p:spTree>
    <p:extLst>
      <p:ext uri="{BB962C8B-B14F-4D97-AF65-F5344CB8AC3E}">
        <p14:creationId xmlns:p14="http://schemas.microsoft.com/office/powerpoint/2010/main" val="1873035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304800"/>
            <a:ext cx="5511800" cy="573088"/>
          </a:xfrm>
          <a:effectLst>
            <a:outerShdw blurRad="63500" dist="53882" dir="2700000" algn="ctr" rotWithShape="0">
              <a:srgbClr val="969696"/>
            </a:outerShdw>
          </a:effectLst>
        </p:spPr>
        <p:txBody>
          <a:bodyPr/>
          <a:lstStyle/>
          <a:p>
            <a:pPr eaLnBrk="1" hangingPunct="1">
              <a:defRPr/>
            </a:pPr>
            <a:r>
              <a:rPr lang="en-US" smtClean="0">
                <a:cs typeface="+mj-cs"/>
              </a:rPr>
              <a:t>FP Addition</a:t>
            </a:r>
          </a:p>
        </p:txBody>
      </p:sp>
      <p:sp>
        <p:nvSpPr>
          <p:cNvPr id="131075" name="Rectangle 3"/>
          <p:cNvSpPr>
            <a:spLocks noGrp="1" noChangeArrowheads="1"/>
          </p:cNvSpPr>
          <p:nvPr>
            <p:ph type="body" idx="1"/>
          </p:nvPr>
        </p:nvSpPr>
        <p:spPr>
          <a:xfrm>
            <a:off x="304800" y="914400"/>
            <a:ext cx="8307388" cy="5224463"/>
          </a:xfrm>
        </p:spPr>
        <p:txBody>
          <a:bodyPr lIns="90245" tIns="44337" rIns="90245" bIns="44337"/>
          <a:lstStyle/>
          <a:p>
            <a:pPr marL="384776" indent="-384776" eaLnBrk="1" hangingPunct="1">
              <a:defRPr/>
            </a:pPr>
            <a:r>
              <a:rPr lang="en-US" dirty="0" smtClean="0">
                <a:cs typeface="+mn-cs"/>
              </a:rPr>
              <a:t>Operands</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s1</a:t>
            </a:r>
            <a:r>
              <a:rPr lang="en-US" b="0" i="1" dirty="0" smtClean="0">
                <a:solidFill>
                  <a:schemeClr val="hlink"/>
                </a:solidFill>
              </a:rPr>
              <a:t> M1  </a:t>
            </a:r>
            <a:r>
              <a:rPr lang="en-US" b="0" dirty="0" smtClean="0">
                <a:solidFill>
                  <a:schemeClr val="hlink"/>
                </a:solidFill>
              </a:rPr>
              <a:t>2</a:t>
            </a:r>
            <a:r>
              <a:rPr lang="en-US" b="0" i="1" baseline="30000" dirty="0" smtClean="0">
                <a:solidFill>
                  <a:schemeClr val="hlink"/>
                </a:solidFill>
              </a:rPr>
              <a:t>E1</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s2</a:t>
            </a:r>
            <a:r>
              <a:rPr lang="en-US" b="0" i="1" dirty="0" smtClean="0">
                <a:solidFill>
                  <a:schemeClr val="hlink"/>
                </a:solidFill>
              </a:rPr>
              <a:t> M2  </a:t>
            </a:r>
            <a:r>
              <a:rPr lang="en-US" b="0" dirty="0" smtClean="0">
                <a:solidFill>
                  <a:schemeClr val="hlink"/>
                </a:solidFill>
              </a:rPr>
              <a:t>2</a:t>
            </a:r>
            <a:r>
              <a:rPr lang="en-US" b="0" i="1" baseline="30000" dirty="0" smtClean="0">
                <a:solidFill>
                  <a:schemeClr val="hlink"/>
                </a:solidFill>
              </a:rPr>
              <a:t>E2</a:t>
            </a:r>
          </a:p>
          <a:p>
            <a:pPr marL="742635" lvl="1" indent="-245434" eaLnBrk="1" hangingPunct="1">
              <a:defRPr/>
            </a:pPr>
            <a:r>
              <a:rPr lang="en-US" dirty="0" smtClean="0"/>
              <a:t>Assume </a:t>
            </a:r>
            <a:r>
              <a:rPr lang="en-US" b="0" i="1" dirty="0" smtClean="0"/>
              <a:t>E1</a:t>
            </a:r>
            <a:r>
              <a:rPr lang="en-US" dirty="0" smtClean="0"/>
              <a:t> &gt; </a:t>
            </a:r>
            <a:r>
              <a:rPr lang="en-US" b="0" i="1" dirty="0" smtClean="0"/>
              <a:t>E2</a:t>
            </a:r>
            <a:endParaRPr lang="en-US" dirty="0" smtClean="0"/>
          </a:p>
          <a:p>
            <a:pPr marL="384776" indent="-384776" eaLnBrk="1" hangingPunct="1">
              <a:defRPr/>
            </a:pPr>
            <a:r>
              <a:rPr lang="en-US" dirty="0" smtClean="0">
                <a:cs typeface="+mn-cs"/>
              </a:rPr>
              <a:t>Exact Result</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a:t>
            </a:r>
            <a:r>
              <a:rPr lang="en-US" b="0" i="1" dirty="0" smtClean="0">
                <a:solidFill>
                  <a:schemeClr val="hlink"/>
                </a:solidFill>
              </a:rPr>
              <a:t> M  </a:t>
            </a:r>
            <a:r>
              <a:rPr lang="en-US" b="0" dirty="0" smtClean="0">
                <a:solidFill>
                  <a:schemeClr val="hlink"/>
                </a:solidFill>
              </a:rPr>
              <a:t>2</a:t>
            </a:r>
            <a:r>
              <a:rPr lang="en-US" b="0" i="1" baseline="30000" dirty="0" smtClean="0">
                <a:solidFill>
                  <a:schemeClr val="hlink"/>
                </a:solidFill>
              </a:rPr>
              <a:t>E</a:t>
            </a:r>
            <a:endParaRPr lang="en-US" dirty="0" smtClean="0"/>
          </a:p>
          <a:p>
            <a:pPr marL="742635" lvl="1" indent="-245434" eaLnBrk="1" hangingPunct="1">
              <a:defRPr/>
            </a:pPr>
            <a:r>
              <a:rPr lang="en-US" dirty="0" smtClean="0"/>
              <a:t>Sign </a:t>
            </a:r>
            <a:r>
              <a:rPr lang="en-US" b="0" i="1" dirty="0" smtClean="0"/>
              <a:t>s</a:t>
            </a:r>
            <a:r>
              <a:rPr lang="en-US" dirty="0" smtClean="0"/>
              <a:t>, </a:t>
            </a:r>
            <a:r>
              <a:rPr lang="en-US" dirty="0" err="1" smtClean="0"/>
              <a:t>significand</a:t>
            </a:r>
            <a:r>
              <a:rPr lang="en-US" dirty="0" smtClean="0"/>
              <a:t> </a:t>
            </a:r>
            <a:r>
              <a:rPr lang="en-US" b="0" i="1" dirty="0" smtClean="0"/>
              <a:t>M</a:t>
            </a:r>
            <a:r>
              <a:rPr lang="en-US" dirty="0" smtClean="0"/>
              <a:t>: </a:t>
            </a:r>
          </a:p>
          <a:p>
            <a:pPr marL="1143243" lvl="2" indent="-237516" eaLnBrk="1" hangingPunct="1">
              <a:defRPr/>
            </a:pPr>
            <a:r>
              <a:rPr lang="en-US" dirty="0" smtClean="0"/>
              <a:t>Result of signed align &amp; add</a:t>
            </a:r>
          </a:p>
          <a:p>
            <a:pPr marL="742635" lvl="1" indent="-245434" eaLnBrk="1" hangingPunct="1">
              <a:defRPr/>
            </a:pPr>
            <a:r>
              <a:rPr lang="en-US" dirty="0" smtClean="0"/>
              <a:t>Exponent </a:t>
            </a:r>
            <a:r>
              <a:rPr lang="en-US" b="0" i="1" dirty="0" smtClean="0"/>
              <a:t>E</a:t>
            </a:r>
            <a:r>
              <a:rPr lang="en-US" dirty="0" smtClean="0"/>
              <a:t>: 	</a:t>
            </a:r>
            <a:r>
              <a:rPr lang="en-US" b="0" i="1" dirty="0" smtClean="0"/>
              <a:t>E1</a:t>
            </a:r>
          </a:p>
          <a:p>
            <a:pPr marL="384776" indent="-384776" eaLnBrk="1" hangingPunct="1">
              <a:defRPr/>
            </a:pPr>
            <a:r>
              <a:rPr lang="en-US" dirty="0" smtClean="0">
                <a:cs typeface="+mn-cs"/>
              </a:rPr>
              <a:t>Fixing</a:t>
            </a:r>
          </a:p>
          <a:p>
            <a:pPr marL="742635" lvl="1" indent="-245434" eaLnBrk="1" hangingPunct="1">
              <a:defRPr/>
            </a:pPr>
            <a:r>
              <a:rPr lang="en-US" dirty="0" smtClean="0"/>
              <a:t>If </a:t>
            </a:r>
            <a:r>
              <a:rPr lang="en-US" b="0" i="1" dirty="0" smtClean="0"/>
              <a:t>M </a:t>
            </a:r>
            <a:r>
              <a:rPr lang="en-US" b="0" dirty="0" smtClean="0">
                <a:latin typeface="Courier New" charset="0"/>
              </a:rPr>
              <a:t>≥</a:t>
            </a:r>
            <a:r>
              <a:rPr lang="en-US" b="0" dirty="0" smtClean="0"/>
              <a:t> 2, </a:t>
            </a:r>
            <a:r>
              <a:rPr lang="en-US" dirty="0" smtClean="0"/>
              <a:t>shift </a:t>
            </a:r>
            <a:r>
              <a:rPr lang="en-US" b="0" i="1" dirty="0" smtClean="0"/>
              <a:t>M</a:t>
            </a:r>
            <a:r>
              <a:rPr lang="en-US" dirty="0" smtClean="0"/>
              <a:t> right, increment </a:t>
            </a:r>
            <a:r>
              <a:rPr lang="en-US" b="0" i="1" dirty="0" smtClean="0"/>
              <a:t>E</a:t>
            </a:r>
            <a:r>
              <a:rPr lang="en-US" dirty="0" smtClean="0"/>
              <a:t> </a:t>
            </a:r>
          </a:p>
          <a:p>
            <a:pPr marL="742635" lvl="1" indent="-245434" eaLnBrk="1" hangingPunct="1">
              <a:defRPr/>
            </a:pPr>
            <a:r>
              <a:rPr lang="en-US" dirty="0" smtClean="0"/>
              <a:t>if </a:t>
            </a:r>
            <a:r>
              <a:rPr lang="en-US" b="0" i="1" dirty="0" smtClean="0"/>
              <a:t>M</a:t>
            </a:r>
            <a:r>
              <a:rPr lang="en-US" b="0" dirty="0" smtClean="0"/>
              <a:t> &lt; 1,</a:t>
            </a:r>
            <a:r>
              <a:rPr lang="en-US" dirty="0" smtClean="0"/>
              <a:t> shift </a:t>
            </a:r>
            <a:r>
              <a:rPr lang="en-US" b="0" i="1" dirty="0" smtClean="0"/>
              <a:t>M</a:t>
            </a:r>
            <a:r>
              <a:rPr lang="en-US" dirty="0" smtClean="0"/>
              <a:t> left </a:t>
            </a:r>
            <a:r>
              <a:rPr lang="en-US" b="0" i="1" dirty="0" smtClean="0"/>
              <a:t>k</a:t>
            </a:r>
            <a:r>
              <a:rPr lang="en-US" dirty="0" smtClean="0"/>
              <a:t> positions, decrement </a:t>
            </a:r>
            <a:r>
              <a:rPr lang="en-US" b="0" i="1" dirty="0" smtClean="0"/>
              <a:t>E</a:t>
            </a:r>
            <a:r>
              <a:rPr lang="en-US" dirty="0" smtClean="0"/>
              <a:t> by </a:t>
            </a:r>
            <a:r>
              <a:rPr lang="en-US" b="0" i="1" dirty="0" smtClean="0"/>
              <a:t>k</a:t>
            </a:r>
            <a:endParaRPr lang="en-US" dirty="0" smtClean="0"/>
          </a:p>
          <a:p>
            <a:pPr marL="742635" lvl="1" indent="-245434" eaLnBrk="1" hangingPunct="1">
              <a:defRPr/>
            </a:pPr>
            <a:r>
              <a:rPr lang="en-US" dirty="0" smtClean="0"/>
              <a:t>Overflow if </a:t>
            </a:r>
            <a:r>
              <a:rPr lang="en-US" b="0" i="1" dirty="0" smtClean="0"/>
              <a:t>E</a:t>
            </a:r>
            <a:r>
              <a:rPr lang="en-US" dirty="0" smtClean="0"/>
              <a:t> out of range</a:t>
            </a:r>
          </a:p>
          <a:p>
            <a:pPr marL="742635" lvl="1" indent="-245434" eaLnBrk="1" hangingPunct="1">
              <a:defRPr/>
            </a:pPr>
            <a:r>
              <a:rPr lang="en-US" dirty="0" smtClean="0"/>
              <a:t>Round </a:t>
            </a:r>
            <a:r>
              <a:rPr lang="en-US" b="0" i="1" dirty="0" smtClean="0"/>
              <a:t>M</a:t>
            </a:r>
            <a:r>
              <a:rPr lang="en-US" dirty="0" smtClean="0"/>
              <a:t> to fit </a:t>
            </a:r>
            <a:r>
              <a:rPr lang="en-US" dirty="0" err="1" smtClean="0">
                <a:latin typeface="Courier New" charset="0"/>
              </a:rPr>
              <a:t>frac</a:t>
            </a:r>
            <a:r>
              <a:rPr lang="en-US" dirty="0" smtClean="0"/>
              <a:t> precision</a:t>
            </a:r>
          </a:p>
        </p:txBody>
      </p:sp>
      <p:grpSp>
        <p:nvGrpSpPr>
          <p:cNvPr id="27651" name="Group 4"/>
          <p:cNvGrpSpPr>
            <a:grpSpLocks/>
          </p:cNvGrpSpPr>
          <p:nvPr/>
        </p:nvGrpSpPr>
        <p:grpSpPr bwMode="auto">
          <a:xfrm>
            <a:off x="4203700" y="1395413"/>
            <a:ext cx="4089400" cy="1944687"/>
            <a:chOff x="2648" y="879"/>
            <a:chExt cx="2576" cy="1225"/>
          </a:xfrm>
        </p:grpSpPr>
        <p:sp>
          <p:nvSpPr>
            <p:cNvPr id="131077"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s1</a:t>
              </a:r>
              <a:r>
                <a:rPr lang="en-US" sz="1800" b="0" i="1">
                  <a:solidFill>
                    <a:schemeClr val="hlink"/>
                  </a:solidFill>
                  <a:cs typeface="+mn-cs"/>
                </a:rPr>
                <a:t> M1 </a:t>
              </a:r>
            </a:p>
          </p:txBody>
        </p:sp>
        <p:sp>
          <p:nvSpPr>
            <p:cNvPr id="131078"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s2</a:t>
              </a:r>
              <a:r>
                <a:rPr lang="en-US" sz="1800" b="0" i="1">
                  <a:solidFill>
                    <a:schemeClr val="hlink"/>
                  </a:solidFill>
                  <a:cs typeface="+mn-cs"/>
                </a:rPr>
                <a:t> M2 </a:t>
              </a:r>
            </a:p>
          </p:txBody>
        </p:sp>
        <p:sp>
          <p:nvSpPr>
            <p:cNvPr id="131079" name="Line 7"/>
            <p:cNvSpPr>
              <a:spLocks noChangeShapeType="1"/>
            </p:cNvSpPr>
            <p:nvPr/>
          </p:nvSpPr>
          <p:spPr bwMode="auto">
            <a:xfrm>
              <a:off x="4080"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0" name="Line 8"/>
            <p:cNvSpPr>
              <a:spLocks noChangeShapeType="1"/>
            </p:cNvSpPr>
            <p:nvPr/>
          </p:nvSpPr>
          <p:spPr bwMode="auto">
            <a:xfrm>
              <a:off x="5184"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1"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a:extLst/>
          </p:spPr>
          <p:txBody>
            <a:bodyPr wrap="none" anchor="ctr"/>
            <a:lstStyle/>
            <a:p>
              <a:pPr>
                <a:defRPr/>
              </a:pPr>
              <a:endParaRPr lang="en-US" sz="1800">
                <a:cs typeface="+mn-cs"/>
              </a:endParaRPr>
            </a:p>
          </p:txBody>
        </p:sp>
        <p:sp>
          <p:nvSpPr>
            <p:cNvPr id="131082" name="Rectangle 10"/>
            <p:cNvSpPr>
              <a:spLocks noChangeArrowheads="1"/>
            </p:cNvSpPr>
            <p:nvPr/>
          </p:nvSpPr>
          <p:spPr bwMode="auto">
            <a:xfrm>
              <a:off x="4407" y="879"/>
              <a:ext cx="479" cy="193"/>
            </a:xfrm>
            <a:prstGeom prst="rect">
              <a:avLst/>
            </a:prstGeom>
            <a:solidFill>
              <a:schemeClr val="bg1"/>
            </a:solidFill>
            <a:ln>
              <a:noFill/>
            </a:ln>
            <a:effectLst/>
            <a:extLst/>
          </p:spPr>
          <p:txBody>
            <a:bodyPr wrap="none" lIns="90487" tIns="44450" rIns="90487" bIns="44450">
              <a:spAutoFit/>
            </a:bodyPr>
            <a:lstStyle/>
            <a:p>
              <a:pPr algn="l">
                <a:lnSpc>
                  <a:spcPct val="100000"/>
                </a:lnSpc>
                <a:defRPr/>
              </a:pPr>
              <a:r>
                <a:rPr lang="en-US" sz="1400" b="0" i="1">
                  <a:cs typeface="+mn-cs"/>
                </a:rPr>
                <a:t>E1</a:t>
              </a:r>
              <a:r>
                <a:rPr lang="en-US" sz="1400" b="0">
                  <a:cs typeface="+mn-cs"/>
                </a:rPr>
                <a:t>–</a:t>
              </a:r>
              <a:r>
                <a:rPr lang="en-US" sz="1400" b="0" i="1">
                  <a:cs typeface="+mn-cs"/>
                </a:rPr>
                <a:t>E2</a:t>
              </a:r>
            </a:p>
          </p:txBody>
        </p:sp>
        <p:sp>
          <p:nvSpPr>
            <p:cNvPr id="131083" name="Rectangle 11"/>
            <p:cNvSpPr>
              <a:spLocks noChangeArrowheads="1"/>
            </p:cNvSpPr>
            <p:nvPr/>
          </p:nvSpPr>
          <p:spPr bwMode="auto">
            <a:xfrm>
              <a:off x="2679" y="1474"/>
              <a:ext cx="200" cy="231"/>
            </a:xfrm>
            <a:prstGeom prst="rect">
              <a:avLst/>
            </a:prstGeom>
            <a:noFill/>
            <a:ln>
              <a:noFill/>
            </a:ln>
            <a:effectLst/>
            <a:extLst/>
          </p:spPr>
          <p:txBody>
            <a:bodyPr wrap="none" lIns="90487" tIns="44450" rIns="90487" bIns="44450">
              <a:spAutoFit/>
            </a:bodyPr>
            <a:lstStyle/>
            <a:p>
              <a:pPr algn="l">
                <a:lnSpc>
                  <a:spcPct val="100000"/>
                </a:lnSpc>
                <a:defRPr/>
              </a:pPr>
              <a:r>
                <a:rPr lang="en-US" sz="1800" b="0">
                  <a:cs typeface="+mn-cs"/>
                </a:rPr>
                <a:t>+</a:t>
              </a:r>
            </a:p>
          </p:txBody>
        </p:sp>
        <p:sp>
          <p:nvSpPr>
            <p:cNvPr id="131084" name="Line 12"/>
            <p:cNvSpPr>
              <a:spLocks noChangeShapeType="1"/>
            </p:cNvSpPr>
            <p:nvPr/>
          </p:nvSpPr>
          <p:spPr bwMode="auto">
            <a:xfrm>
              <a:off x="2648" y="1824"/>
              <a:ext cx="2576" cy="0"/>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5"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a:t>
              </a:r>
              <a:r>
                <a:rPr lang="en-US" sz="1800" b="0" i="1">
                  <a:solidFill>
                    <a:schemeClr val="hlink"/>
                  </a:solidFill>
                  <a:cs typeface="+mn-cs"/>
                </a:rPr>
                <a:t> M </a:t>
              </a:r>
            </a:p>
          </p:txBody>
        </p:sp>
      </p:grpSp>
    </p:spTree>
    <p:extLst>
      <p:ext uri="{BB962C8B-B14F-4D97-AF65-F5344CB8AC3E}">
        <p14:creationId xmlns:p14="http://schemas.microsoft.com/office/powerpoint/2010/main" val="29126619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dissolve">
                                      <p:cBhvr>
                                        <p:cTn id="7" dur="500"/>
                                        <p:tgtEl>
                                          <p:spTgt spid="131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1075">
                                            <p:txEl>
                                              <p:pRg st="1" end="1"/>
                                            </p:txEl>
                                          </p:spTgt>
                                        </p:tgtEl>
                                        <p:attrNameLst>
                                          <p:attrName>style.visibility</p:attrName>
                                        </p:attrNameLst>
                                      </p:cBhvr>
                                      <p:to>
                                        <p:strVal val="visible"/>
                                      </p:to>
                                    </p:set>
                                    <p:animEffect transition="in" filter="dissolve">
                                      <p:cBhvr>
                                        <p:cTn id="10" dur="500"/>
                                        <p:tgtEl>
                                          <p:spTgt spid="131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Effect transition="in" filter="dissolve">
                                      <p:cBhvr>
                                        <p:cTn id="13" dur="500"/>
                                        <p:tgtEl>
                                          <p:spTgt spid="131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1075">
                                            <p:txEl>
                                              <p:pRg st="3" end="3"/>
                                            </p:txEl>
                                          </p:spTgt>
                                        </p:tgtEl>
                                        <p:attrNameLst>
                                          <p:attrName>style.visibility</p:attrName>
                                        </p:attrNameLst>
                                      </p:cBhvr>
                                      <p:to>
                                        <p:strVal val="visible"/>
                                      </p:to>
                                    </p:set>
                                    <p:animEffect transition="in" filter="dissolve">
                                      <p:cBhvr>
                                        <p:cTn id="16" dur="500"/>
                                        <p:tgtEl>
                                          <p:spTgt spid="1310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1075">
                                            <p:txEl>
                                              <p:pRg st="4" end="4"/>
                                            </p:txEl>
                                          </p:spTgt>
                                        </p:tgtEl>
                                        <p:attrNameLst>
                                          <p:attrName>style.visibility</p:attrName>
                                        </p:attrNameLst>
                                      </p:cBhvr>
                                      <p:to>
                                        <p:strVal val="visible"/>
                                      </p:to>
                                    </p:set>
                                    <p:animEffect transition="in" filter="dissolve">
                                      <p:cBhvr>
                                        <p:cTn id="21" dur="500"/>
                                        <p:tgtEl>
                                          <p:spTgt spid="13107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1075">
                                            <p:txEl>
                                              <p:pRg st="5" end="5"/>
                                            </p:txEl>
                                          </p:spTgt>
                                        </p:tgtEl>
                                        <p:attrNameLst>
                                          <p:attrName>style.visibility</p:attrName>
                                        </p:attrNameLst>
                                      </p:cBhvr>
                                      <p:to>
                                        <p:strVal val="visible"/>
                                      </p:to>
                                    </p:set>
                                    <p:animEffect transition="in" filter="dissolve">
                                      <p:cBhvr>
                                        <p:cTn id="24" dur="500"/>
                                        <p:tgtEl>
                                          <p:spTgt spid="13107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animEffect transition="in" filter="dissolve">
                                      <p:cBhvr>
                                        <p:cTn id="27" dur="500"/>
                                        <p:tgtEl>
                                          <p:spTgt spid="13107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1075">
                                            <p:txEl>
                                              <p:pRg st="7" end="7"/>
                                            </p:txEl>
                                          </p:spTgt>
                                        </p:tgtEl>
                                        <p:attrNameLst>
                                          <p:attrName>style.visibility</p:attrName>
                                        </p:attrNameLst>
                                      </p:cBhvr>
                                      <p:to>
                                        <p:strVal val="visible"/>
                                      </p:to>
                                    </p:set>
                                    <p:animEffect transition="in" filter="dissolve">
                                      <p:cBhvr>
                                        <p:cTn id="30" dur="500"/>
                                        <p:tgtEl>
                                          <p:spTgt spid="13107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1075">
                                            <p:txEl>
                                              <p:pRg st="8" end="8"/>
                                            </p:txEl>
                                          </p:spTgt>
                                        </p:tgtEl>
                                        <p:attrNameLst>
                                          <p:attrName>style.visibility</p:attrName>
                                        </p:attrNameLst>
                                      </p:cBhvr>
                                      <p:to>
                                        <p:strVal val="visible"/>
                                      </p:to>
                                    </p:set>
                                    <p:animEffect transition="in" filter="dissolve">
                                      <p:cBhvr>
                                        <p:cTn id="33" dur="500"/>
                                        <p:tgtEl>
                                          <p:spTgt spid="13107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1075">
                                            <p:txEl>
                                              <p:pRg st="9" end="9"/>
                                            </p:txEl>
                                          </p:spTgt>
                                        </p:tgtEl>
                                        <p:attrNameLst>
                                          <p:attrName>style.visibility</p:attrName>
                                        </p:attrNameLst>
                                      </p:cBhvr>
                                      <p:to>
                                        <p:strVal val="visible"/>
                                      </p:to>
                                    </p:set>
                                    <p:animEffect transition="in" filter="dissolve">
                                      <p:cBhvr>
                                        <p:cTn id="38" dur="500"/>
                                        <p:tgtEl>
                                          <p:spTgt spid="131075">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1075">
                                            <p:txEl>
                                              <p:pRg st="10" end="10"/>
                                            </p:txEl>
                                          </p:spTgt>
                                        </p:tgtEl>
                                        <p:attrNameLst>
                                          <p:attrName>style.visibility</p:attrName>
                                        </p:attrNameLst>
                                      </p:cBhvr>
                                      <p:to>
                                        <p:strVal val="visible"/>
                                      </p:to>
                                    </p:set>
                                    <p:animEffect transition="in" filter="dissolve">
                                      <p:cBhvr>
                                        <p:cTn id="41" dur="500"/>
                                        <p:tgtEl>
                                          <p:spTgt spid="131075">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1075">
                                            <p:txEl>
                                              <p:pRg st="11" end="11"/>
                                            </p:txEl>
                                          </p:spTgt>
                                        </p:tgtEl>
                                        <p:attrNameLst>
                                          <p:attrName>style.visibility</p:attrName>
                                        </p:attrNameLst>
                                      </p:cBhvr>
                                      <p:to>
                                        <p:strVal val="visible"/>
                                      </p:to>
                                    </p:set>
                                    <p:animEffect transition="in" filter="dissolve">
                                      <p:cBhvr>
                                        <p:cTn id="44" dur="500"/>
                                        <p:tgtEl>
                                          <p:spTgt spid="131075">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31075">
                                            <p:txEl>
                                              <p:pRg st="12" end="12"/>
                                            </p:txEl>
                                          </p:spTgt>
                                        </p:tgtEl>
                                        <p:attrNameLst>
                                          <p:attrName>style.visibility</p:attrName>
                                        </p:attrNameLst>
                                      </p:cBhvr>
                                      <p:to>
                                        <p:strVal val="visible"/>
                                      </p:to>
                                    </p:set>
                                    <p:animEffect transition="in" filter="dissolve">
                                      <p:cBhvr>
                                        <p:cTn id="47" dur="500"/>
                                        <p:tgtEl>
                                          <p:spTgt spid="131075">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1075">
                                            <p:txEl>
                                              <p:pRg st="13" end="13"/>
                                            </p:txEl>
                                          </p:spTgt>
                                        </p:tgtEl>
                                        <p:attrNameLst>
                                          <p:attrName>style.visibility</p:attrName>
                                        </p:attrNameLst>
                                      </p:cBhvr>
                                      <p:to>
                                        <p:strVal val="visible"/>
                                      </p:to>
                                    </p:set>
                                    <p:animEffect transition="in" filter="dissolve">
                                      <p:cBhvr>
                                        <p:cTn id="50" dur="500"/>
                                        <p:tgtEl>
                                          <p:spTgt spid="1310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FP Addition - 8 bit example</a:t>
            </a:r>
          </a:p>
        </p:txBody>
      </p:sp>
      <p:sp>
        <p:nvSpPr>
          <p:cNvPr id="3" name="Content Placeholder 2"/>
          <p:cNvSpPr>
            <a:spLocks noGrp="1"/>
          </p:cNvSpPr>
          <p:nvPr>
            <p:ph idx="1"/>
          </p:nvPr>
        </p:nvSpPr>
        <p:spPr>
          <a:xfrm>
            <a:off x="290513" y="1220788"/>
            <a:ext cx="8853487" cy="3656012"/>
          </a:xfrm>
        </p:spPr>
        <p:txBody>
          <a:bodyPr/>
          <a:lstStyle/>
          <a:p>
            <a:pPr marL="384776" indent="-384776" eaLnBrk="1" hangingPunct="1">
              <a:buFont typeface="Arial" charset="0"/>
              <a:buChar char="•"/>
              <a:defRPr/>
            </a:pPr>
            <a:r>
              <a:rPr lang="en-US" dirty="0">
                <a:latin typeface="Helvetica" charset="0"/>
                <a:ea typeface="ＭＳ Ｐゴシック" charset="0"/>
              </a:rPr>
              <a:t>9/512 + 224</a:t>
            </a:r>
          </a:p>
          <a:p>
            <a:pPr marL="384776" indent="-384776" eaLnBrk="1" hangingPunct="1">
              <a:buFont typeface="Arial" charset="0"/>
              <a:buChar char="•"/>
              <a:defRPr/>
            </a:pPr>
            <a:r>
              <a:rPr lang="en-US" dirty="0">
                <a:latin typeface="Helvetica" charset="0"/>
                <a:ea typeface="ＭＳ Ｐゴシック" charset="0"/>
              </a:rPr>
              <a:t>9/512 = 1.001 * 2</a:t>
            </a:r>
            <a:r>
              <a:rPr lang="en-US" baseline="30000" dirty="0">
                <a:latin typeface="Helvetica" charset="0"/>
                <a:ea typeface="ＭＳ Ｐゴシック" charset="0"/>
              </a:rPr>
              <a:t>-6 </a:t>
            </a:r>
            <a:r>
              <a:rPr lang="en-US" dirty="0">
                <a:latin typeface="Helvetica" charset="0"/>
                <a:ea typeface="ＭＳ Ｐゴシック" charset="0"/>
              </a:rPr>
              <a:t> =           0.000001001</a:t>
            </a:r>
          </a:p>
          <a:p>
            <a:pPr marL="384776" indent="-384776" eaLnBrk="1" hangingPunct="1">
              <a:buFont typeface="Arial" charset="0"/>
              <a:buChar char="•"/>
              <a:defRPr/>
            </a:pPr>
            <a:r>
              <a:rPr lang="en-US" dirty="0">
                <a:latin typeface="Helvetica" charset="0"/>
                <a:ea typeface="ＭＳ Ｐゴシック" charset="0"/>
              </a:rPr>
              <a:t>224 = 1.110 * 2</a:t>
            </a:r>
            <a:r>
              <a:rPr lang="en-US" baseline="30000" dirty="0">
                <a:latin typeface="Helvetica" charset="0"/>
                <a:ea typeface="ＭＳ Ｐゴシック" charset="0"/>
              </a:rPr>
              <a:t>7</a:t>
            </a:r>
            <a:r>
              <a:rPr lang="en-US" dirty="0">
                <a:latin typeface="Helvetica" charset="0"/>
                <a:ea typeface="ＭＳ Ｐゴシック" charset="0"/>
              </a:rPr>
              <a:t> = 11100000.</a:t>
            </a:r>
          </a:p>
          <a:p>
            <a:pPr marL="384776" indent="-384776" eaLnBrk="1" hangingPunct="1">
              <a:buFont typeface="Arial" charset="0"/>
              <a:buChar char="•"/>
              <a:defRPr/>
            </a:pPr>
            <a:r>
              <a:rPr lang="en-US" dirty="0">
                <a:latin typeface="Helvetica" charset="0"/>
                <a:ea typeface="ＭＳ Ｐゴシック" charset="0"/>
              </a:rPr>
              <a:t>9/512+224          = 11100000.000001001</a:t>
            </a:r>
          </a:p>
          <a:p>
            <a:pPr marL="0" indent="0" eaLnBrk="1" hangingPunct="1">
              <a:defRPr/>
            </a:pPr>
            <a:r>
              <a:rPr lang="en-US" dirty="0" smtClean="0">
                <a:latin typeface="Helvetica" charset="0"/>
                <a:ea typeface="ＭＳ Ｐゴシック" charset="0"/>
              </a:rPr>
              <a:t>                                </a:t>
            </a:r>
            <a:r>
              <a:rPr lang="en-US" dirty="0">
                <a:latin typeface="Helvetica" charset="0"/>
                <a:ea typeface="ＭＳ Ｐゴシック" charset="0"/>
              </a:rPr>
              <a:t>= 1.1100000000001001 * </a:t>
            </a:r>
            <a:r>
              <a:rPr lang="en-US" dirty="0" smtClean="0">
                <a:latin typeface="Helvetica" charset="0"/>
                <a:ea typeface="ＭＳ Ｐゴシック" charset="0"/>
              </a:rPr>
              <a:t>2</a:t>
            </a:r>
            <a:r>
              <a:rPr lang="en-US" baseline="30000" dirty="0" smtClean="0">
                <a:latin typeface="Helvetica" charset="0"/>
                <a:ea typeface="ＭＳ Ｐゴシック" charset="0"/>
              </a:rPr>
              <a:t>7</a:t>
            </a:r>
            <a:endParaRPr lang="en-US" dirty="0" smtClean="0">
              <a:latin typeface="Helvetica" charset="0"/>
              <a:ea typeface="ＭＳ Ｐゴシック" charset="0"/>
            </a:endParaRPr>
          </a:p>
          <a:p>
            <a:pPr marL="0" indent="0" eaLnBrk="1" hangingPunct="1">
              <a:defRPr/>
            </a:pPr>
            <a:r>
              <a:rPr lang="en-US" dirty="0" smtClean="0">
                <a:latin typeface="Helvetica" charset="0"/>
                <a:ea typeface="ＭＳ Ｐゴシック" charset="0"/>
              </a:rPr>
              <a:t>                                = 1.110                           * 2</a:t>
            </a:r>
            <a:r>
              <a:rPr lang="en-US" baseline="30000" dirty="0" smtClean="0">
                <a:latin typeface="Helvetica" charset="0"/>
                <a:ea typeface="ＭＳ Ｐゴシック" charset="0"/>
              </a:rPr>
              <a:t>7      </a:t>
            </a:r>
            <a:r>
              <a:rPr lang="en-US" dirty="0" smtClean="0">
                <a:latin typeface="Helvetica" charset="0"/>
                <a:ea typeface="ＭＳ Ｐゴシック" charset="0"/>
              </a:rPr>
              <a:t>(</a:t>
            </a:r>
            <a:r>
              <a:rPr lang="en-US" dirty="0">
                <a:latin typeface="Helvetica" charset="0"/>
                <a:ea typeface="ＭＳ Ｐゴシック" charset="0"/>
              </a:rPr>
              <a:t>3 bits </a:t>
            </a:r>
            <a:r>
              <a:rPr lang="en-US" b="0" dirty="0" err="1">
                <a:latin typeface="Courier"/>
                <a:ea typeface="ＭＳ Ｐゴシック" charset="0"/>
                <a:cs typeface="Courier"/>
              </a:rPr>
              <a:t>frac</a:t>
            </a:r>
            <a:r>
              <a:rPr lang="en-US" dirty="0">
                <a:latin typeface="Helvetica" charset="0"/>
                <a:ea typeface="ＭＳ Ｐゴシック" charset="0"/>
              </a:rPr>
              <a:t>)</a:t>
            </a:r>
            <a:endParaRPr lang="en-US" baseline="30000" dirty="0" smtClean="0">
              <a:latin typeface="Helvetica" charset="0"/>
              <a:ea typeface="ＭＳ Ｐゴシック" charset="0"/>
            </a:endParaRPr>
          </a:p>
          <a:p>
            <a:pPr marL="0" indent="0" eaLnBrk="1" hangingPunct="1">
              <a:defRPr/>
            </a:pPr>
            <a:r>
              <a:rPr lang="en-US" baseline="30000" dirty="0" smtClean="0">
                <a:latin typeface="Helvetica" charset="0"/>
                <a:ea typeface="ＭＳ Ｐゴシック" charset="0"/>
              </a:rPr>
              <a:t>          </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224        </a:t>
            </a:r>
            <a:r>
              <a:rPr lang="en-US" dirty="0" smtClean="0">
                <a:solidFill>
                  <a:srgbClr val="FF0000"/>
                </a:solidFill>
                <a:latin typeface="Helvetica" charset="0"/>
                <a:ea typeface="ＭＳ Ｐゴシック" charset="0"/>
              </a:rPr>
              <a:t>(9/512 is rounded away!)</a:t>
            </a:r>
            <a:endParaRPr lang="en-US" dirty="0">
              <a:solidFill>
                <a:srgbClr val="FF0000"/>
              </a:solidFill>
              <a:latin typeface="Helvetica" charset="0"/>
              <a:ea typeface="ＭＳ Ｐゴシック" charset="0"/>
            </a:endParaRPr>
          </a:p>
        </p:txBody>
      </p:sp>
      <p:sp>
        <p:nvSpPr>
          <p:cNvPr id="5" name="Content Placeholder 2"/>
          <p:cNvSpPr txBox="1">
            <a:spLocks/>
          </p:cNvSpPr>
          <p:nvPr/>
        </p:nvSpPr>
        <p:spPr bwMode="auto">
          <a:xfrm>
            <a:off x="228600" y="4953000"/>
            <a:ext cx="8307388" cy="179705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0" indent="0" eaLnBrk="1" hangingPunct="1">
              <a:defRPr/>
            </a:pPr>
            <a:r>
              <a:rPr lang="en-US" dirty="0" smtClean="0">
                <a:latin typeface="Helvetica" charset="0"/>
                <a:ea typeface="ＭＳ Ｐゴシック" charset="0"/>
              </a:rPr>
              <a:t>Implication of this rounding effect:</a:t>
            </a:r>
          </a:p>
          <a:p>
            <a:pPr lvl="1" eaLnBrk="1" hangingPunct="1">
              <a:lnSpc>
                <a:spcPct val="100000"/>
              </a:lnSpc>
              <a:buClr>
                <a:srgbClr val="660033"/>
              </a:buClr>
              <a:defRPr/>
            </a:pPr>
            <a:r>
              <a:rPr lang="en-US" dirty="0" smtClean="0">
                <a:latin typeface="Helvetica" charset="0"/>
                <a:ea typeface="ＭＳ Ｐゴシック" charset="0"/>
              </a:rPr>
              <a:t> Suppose you added 9/512 50,000 times to 224:                         	Then 9/512 + 9/512 + … + 9/512 + 224 &gt; 224</a:t>
            </a:r>
          </a:p>
          <a:p>
            <a:pPr marL="497201" lvl="1" indent="0" eaLnBrk="1" hangingPunct="1">
              <a:lnSpc>
                <a:spcPct val="100000"/>
              </a:lnSpc>
              <a:buClr>
                <a:srgbClr val="660033"/>
              </a:buClr>
              <a:buFont typeface="Wingdings" charset="0"/>
              <a:buNone/>
              <a:defRPr/>
            </a:pPr>
            <a:r>
              <a:rPr lang="en-US" dirty="0" smtClean="0">
                <a:latin typeface="Helvetica" charset="0"/>
                <a:ea typeface="ＭＳ Ｐゴシック" charset="0"/>
              </a:rPr>
              <a:t>      </a:t>
            </a:r>
            <a:r>
              <a:rPr lang="en-US" dirty="0" smtClean="0">
                <a:solidFill>
                  <a:srgbClr val="FF0000"/>
                </a:solidFill>
                <a:latin typeface="Helvetica" charset="0"/>
                <a:ea typeface="ＭＳ Ｐゴシック" charset="0"/>
              </a:rPr>
              <a:t>But 9/512 + (9/512+(…+(9/512+224)))))))) = 224    !!!</a:t>
            </a:r>
          </a:p>
          <a:p>
            <a:pPr marL="497201" lvl="1" indent="0" eaLnBrk="1" hangingPunct="1">
              <a:lnSpc>
                <a:spcPct val="100000"/>
              </a:lnSpc>
              <a:buClr>
                <a:srgbClr val="660033"/>
              </a:buClr>
              <a:buFont typeface="Wingdings" charset="0"/>
              <a:buNone/>
              <a:defRPr/>
            </a:pPr>
            <a:r>
              <a:rPr lang="en-US" dirty="0" smtClean="0">
                <a:latin typeface="Helvetica" charset="0"/>
                <a:ea typeface="ＭＳ Ｐゴシック" charset="0"/>
              </a:rPr>
              <a:t>     So floating point addition is not associative!</a:t>
            </a:r>
            <a:endParaRPr lang="en-US" dirty="0" smtClean="0">
              <a:solidFill>
                <a:srgbClr val="FF0000"/>
              </a:solidFill>
              <a:latin typeface="Helvetica" charset="0"/>
              <a:ea typeface="ＭＳ Ｐゴシック" charset="0"/>
            </a:endParaRPr>
          </a:p>
        </p:txBody>
      </p:sp>
    </p:spTree>
    <p:extLst>
      <p:ext uri="{BB962C8B-B14F-4D97-AF65-F5344CB8AC3E}">
        <p14:creationId xmlns:p14="http://schemas.microsoft.com/office/powerpoint/2010/main" val="37878120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FP Arithmetic and Associativity</a:t>
            </a:r>
          </a:p>
        </p:txBody>
      </p:sp>
      <p:sp>
        <p:nvSpPr>
          <p:cNvPr id="3" name="Content Placeholder 2"/>
          <p:cNvSpPr>
            <a:spLocks noGrp="1"/>
          </p:cNvSpPr>
          <p:nvPr>
            <p:ph idx="1"/>
          </p:nvPr>
        </p:nvSpPr>
        <p:spPr>
          <a:xfrm>
            <a:off x="290513" y="1220788"/>
            <a:ext cx="8853487" cy="3198812"/>
          </a:xfrm>
        </p:spPr>
        <p:txBody>
          <a:bodyPr/>
          <a:lstStyle/>
          <a:p>
            <a:pPr marL="384776" indent="-384776" eaLnBrk="1" hangingPunct="1">
              <a:buFont typeface="Arial" charset="0"/>
              <a:buChar char="•"/>
              <a:defRPr/>
            </a:pPr>
            <a:r>
              <a:rPr lang="en-US" dirty="0" smtClean="0">
                <a:latin typeface="Helvetica" charset="0"/>
                <a:ea typeface="ＭＳ Ｐゴシック" charset="0"/>
              </a:rPr>
              <a:t>Floating point addition is not associative: </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Example: single</a:t>
            </a:r>
            <a:r>
              <a:rPr lang="en-US" dirty="0">
                <a:latin typeface="Helvetica" charset="0"/>
                <a:ea typeface="ＭＳ Ｐゴシック" charset="0"/>
              </a:rPr>
              <a:t>-</a:t>
            </a:r>
            <a:r>
              <a:rPr lang="en-US" dirty="0" smtClean="0">
                <a:latin typeface="Helvetica" charset="0"/>
                <a:ea typeface="ＭＳ Ｐゴシック" charset="0"/>
              </a:rPr>
              <a:t>precision</a:t>
            </a:r>
            <a:endParaRPr lang="en-US" dirty="0">
              <a:latin typeface="Helvetica" charset="0"/>
              <a:ea typeface="ＭＳ Ｐゴシック" charset="0"/>
            </a:endParaRPr>
          </a:p>
          <a:p>
            <a:pPr marL="0" indent="0" eaLnBrk="1" hangingPunct="1">
              <a:defRPr/>
            </a:pPr>
            <a:r>
              <a:rPr lang="en-US" dirty="0" smtClean="0">
                <a:latin typeface="Helvetica" charset="0"/>
                <a:ea typeface="ＭＳ Ｐゴシック" charset="0"/>
              </a:rPr>
              <a:t>               (</a:t>
            </a:r>
            <a:r>
              <a:rPr lang="en-US" dirty="0">
                <a:latin typeface="Helvetica" charset="0"/>
                <a:ea typeface="ＭＳ Ｐゴシック" charset="0"/>
              </a:rPr>
              <a:t>3.14+1e10)-1e10 ≠ 3.14+(1e10-1e10</a:t>
            </a:r>
            <a:r>
              <a:rPr lang="en-US" dirty="0" smtClean="0">
                <a:latin typeface="Helvetica" charset="0"/>
                <a:ea typeface="ＭＳ Ｐゴシック" charset="0"/>
              </a:rPr>
              <a:t>)               </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0.0                 = </a:t>
            </a:r>
            <a:r>
              <a:rPr lang="en-US" dirty="0" smtClean="0">
                <a:latin typeface="Helvetica" charset="0"/>
                <a:ea typeface="ＭＳ Ｐゴシック" charset="0"/>
              </a:rPr>
              <a:t>3.14</a:t>
            </a:r>
          </a:p>
          <a:p>
            <a:pPr marL="342022" indent="-342022" eaLnBrk="1" hangingPunct="1">
              <a:buFont typeface="Arial"/>
              <a:buChar char="•"/>
              <a:defRPr/>
            </a:pPr>
            <a:r>
              <a:rPr lang="en-US" dirty="0" smtClean="0">
                <a:latin typeface="Helvetica" charset="0"/>
                <a:ea typeface="ＭＳ Ｐゴシック" charset="0"/>
              </a:rPr>
              <a:t>Floating point multiplication is not associative:</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Example: single-precision</a:t>
            </a:r>
          </a:p>
          <a:p>
            <a:pPr marL="0" indent="0" eaLnBrk="1" hangingPunct="1">
              <a:defRPr/>
            </a:pPr>
            <a:r>
              <a:rPr lang="en-US" dirty="0" smtClean="0">
                <a:latin typeface="Helvetica" charset="0"/>
                <a:ea typeface="ＭＳ Ｐゴシック" charset="0"/>
              </a:rPr>
              <a:t>                (1e20*1e20)*1e-20  </a:t>
            </a:r>
            <a:r>
              <a:rPr lang="en-US" dirty="0">
                <a:latin typeface="Helvetica" charset="0"/>
                <a:ea typeface="ＭＳ Ｐゴシック" charset="0"/>
              </a:rPr>
              <a:t>≠  </a:t>
            </a:r>
            <a:r>
              <a:rPr lang="en-US" dirty="0" smtClean="0">
                <a:latin typeface="Helvetica" charset="0"/>
                <a:ea typeface="ＭＳ Ｐゴシック" charset="0"/>
              </a:rPr>
              <a:t> 1e20*(1e20*1e-20)</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 + ∞                           = 1e20</a:t>
            </a:r>
            <a:endParaRPr lang="en-US" dirty="0">
              <a:latin typeface="Helvetica" charset="0"/>
              <a:ea typeface="ＭＳ Ｐゴシック" charset="0"/>
            </a:endParaRPr>
          </a:p>
          <a:p>
            <a:pPr marL="0" indent="0" eaLnBrk="1" hangingPunct="1">
              <a:defRPr/>
            </a:pPr>
            <a:endParaRPr lang="en-US" dirty="0" smtClean="0">
              <a:latin typeface="Helvetica" charset="0"/>
              <a:ea typeface="ＭＳ Ｐゴシック" charset="0"/>
            </a:endParaRPr>
          </a:p>
        </p:txBody>
      </p:sp>
      <p:sp>
        <p:nvSpPr>
          <p:cNvPr id="7" name="Content Placeholder 2"/>
          <p:cNvSpPr txBox="1">
            <a:spLocks/>
          </p:cNvSpPr>
          <p:nvPr/>
        </p:nvSpPr>
        <p:spPr bwMode="auto">
          <a:xfrm>
            <a:off x="366713" y="5181600"/>
            <a:ext cx="8853487" cy="121920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lvl="1" eaLnBrk="1" hangingPunct="1">
              <a:buClr>
                <a:srgbClr val="660033"/>
              </a:buClr>
              <a:defRPr/>
            </a:pPr>
            <a:endParaRPr lang="en-US" dirty="0" smtClean="0">
              <a:solidFill>
                <a:srgbClr val="000066"/>
              </a:solidFill>
              <a:latin typeface="Helvetica" charset="0"/>
              <a:ea typeface="ＭＳ Ｐゴシック" charset="0"/>
            </a:endParaRPr>
          </a:p>
          <a:p>
            <a:pPr lvl="1" eaLnBrk="1" hangingPunct="1">
              <a:buClr>
                <a:srgbClr val="660033"/>
              </a:buClr>
              <a:defRPr/>
            </a:pPr>
            <a:r>
              <a:rPr lang="en-US" dirty="0" smtClean="0">
                <a:solidFill>
                  <a:srgbClr val="000066"/>
                </a:solidFill>
                <a:latin typeface="Helvetica" charset="0"/>
                <a:ea typeface="ＭＳ Ｐゴシック" charset="0"/>
              </a:rPr>
              <a:t>Largest positive 32-bit single precision # is about 10^37, so 10^40 will overflow as positive infinity.</a:t>
            </a:r>
          </a:p>
          <a:p>
            <a:pPr marL="0" indent="0" eaLnBrk="1" hangingPunct="1">
              <a:buClr>
                <a:srgbClr val="660033"/>
              </a:buClr>
              <a:defRPr/>
            </a:pPr>
            <a:endParaRPr lang="en-US" dirty="0" smtClean="0">
              <a:solidFill>
                <a:srgbClr val="003300"/>
              </a:solidFill>
              <a:latin typeface="Helvetica" charset="0"/>
              <a:ea typeface="ＭＳ Ｐゴシック" charset="0"/>
            </a:endParaRPr>
          </a:p>
          <a:p>
            <a:pPr marL="0" indent="0" eaLnBrk="1" hangingPunct="1">
              <a:buClr>
                <a:srgbClr val="660033"/>
              </a:buClr>
              <a:defRPr/>
            </a:pPr>
            <a:endParaRPr lang="en-US" dirty="0" smtClean="0">
              <a:solidFill>
                <a:srgbClr val="003300"/>
              </a:solidFill>
              <a:latin typeface="Helvetica" charset="0"/>
              <a:ea typeface="ＭＳ Ｐゴシック" charset="0"/>
            </a:endParaRPr>
          </a:p>
        </p:txBody>
      </p:sp>
    </p:spTree>
    <p:extLst>
      <p:ext uri="{BB962C8B-B14F-4D97-AF65-F5344CB8AC3E}">
        <p14:creationId xmlns:p14="http://schemas.microsoft.com/office/powerpoint/2010/main" val="38094180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smtClean="0">
                <a:cs typeface="+mn-cs"/>
              </a:rPr>
              <a:t>Rounding modes</a:t>
            </a:r>
          </a:p>
          <a:p>
            <a:pPr marL="558954" lvl="1" indent="-221683" defTabSz="893062" eaLnBrk="1" hangingPunct="1">
              <a:tabLst>
                <a:tab pos="3192218" algn="l"/>
                <a:tab pos="4104276" algn="l"/>
                <a:tab pos="5016341" algn="l"/>
                <a:tab pos="5928404" algn="l"/>
                <a:tab pos="6840464" algn="l"/>
              </a:tabLst>
              <a:defRPr/>
            </a:pPr>
            <a:r>
              <a:rPr lang="en-US" dirty="0" smtClean="0"/>
              <a:t>Round to zero, Round down, Round up, Round-to-nearest-even</a:t>
            </a:r>
          </a:p>
          <a:p>
            <a:pPr marL="558954" lvl="1" indent="-221683" defTabSz="893062" eaLnBrk="1" hangingPunct="1">
              <a:tabLst>
                <a:tab pos="3192218" algn="l"/>
                <a:tab pos="4104276" algn="l"/>
                <a:tab pos="5016341" algn="l"/>
                <a:tab pos="5928404" algn="l"/>
                <a:tab pos="6840464" algn="l"/>
              </a:tabLst>
              <a:defRPr/>
            </a:pPr>
            <a:r>
              <a:rPr lang="en-US" dirty="0" smtClean="0"/>
              <a:t>Needed in floating point multiplication and addition due to finite # of </a:t>
            </a:r>
            <a:r>
              <a:rPr lang="en-US" b="0" dirty="0" err="1" smtClean="0">
                <a:latin typeface="Courier"/>
                <a:cs typeface="Courier"/>
              </a:rPr>
              <a:t>frac</a:t>
            </a:r>
            <a:r>
              <a:rPr lang="en-US" dirty="0" smtClean="0"/>
              <a:t> bits</a:t>
            </a:r>
          </a:p>
          <a:p>
            <a:pPr marL="384776" indent="-384776" eaLnBrk="1" hangingPunct="1">
              <a:defRPr/>
            </a:pPr>
            <a:r>
              <a:rPr lang="en-US" dirty="0" smtClean="0"/>
              <a:t>Floating Point Multiplication</a:t>
            </a:r>
            <a:endParaRPr lang="en-US" dirty="0"/>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s1</a:t>
            </a:r>
            <a:r>
              <a:rPr lang="en-US" b="0" i="1" dirty="0">
                <a:solidFill>
                  <a:schemeClr val="hlink"/>
                </a:solidFill>
              </a:rPr>
              <a:t> M1  </a:t>
            </a:r>
            <a:r>
              <a:rPr lang="en-US" b="0" dirty="0" smtClean="0">
                <a:solidFill>
                  <a:schemeClr val="hlink"/>
                </a:solidFill>
              </a:rPr>
              <a:t>2</a:t>
            </a:r>
            <a:r>
              <a:rPr lang="en-US" b="0" i="1" baseline="30000" dirty="0" smtClean="0">
                <a:solidFill>
                  <a:schemeClr val="hlink"/>
                </a:solidFill>
              </a:rPr>
              <a:t>E1</a:t>
            </a:r>
            <a:r>
              <a:rPr lang="en-US" b="0" i="1" dirty="0" smtClean="0">
                <a:solidFill>
                  <a:schemeClr val="hlink"/>
                </a:solidFill>
              </a:rPr>
              <a:t>  </a:t>
            </a:r>
            <a:r>
              <a:rPr lang="en-US" baseline="30000" dirty="0" smtClean="0">
                <a:solidFill>
                  <a:schemeClr val="hlink"/>
                </a:solidFill>
                <a:latin typeface="Courier New" charset="0"/>
              </a:rPr>
              <a:t>*</a:t>
            </a:r>
            <a:r>
              <a:rPr lang="en-US" b="0" i="1" baseline="30000" dirty="0" smtClean="0">
                <a:solidFill>
                  <a:schemeClr val="hlink"/>
                </a:solidFill>
              </a:rPr>
              <a:t> </a:t>
            </a:r>
            <a:r>
              <a:rPr lang="en-US" b="0" i="1" dirty="0" smtClean="0">
                <a:solidFill>
                  <a:schemeClr val="hlink"/>
                </a:solidFill>
              </a:rPr>
              <a:t> </a:t>
            </a:r>
            <a:r>
              <a:rPr lang="en-US" b="0" dirty="0" smtClean="0">
                <a:solidFill>
                  <a:schemeClr val="hlink"/>
                </a:solidFill>
                <a:latin typeface="Times" charset="0"/>
              </a:rPr>
              <a:t>(</a:t>
            </a: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s2</a:t>
            </a:r>
            <a:r>
              <a:rPr lang="en-US" b="0" i="1" dirty="0">
                <a:solidFill>
                  <a:schemeClr val="hlink"/>
                </a:solidFill>
              </a:rPr>
              <a:t> M2  </a:t>
            </a:r>
            <a:r>
              <a:rPr lang="en-US" b="0" dirty="0">
                <a:solidFill>
                  <a:schemeClr val="hlink"/>
                </a:solidFill>
              </a:rPr>
              <a:t>2</a:t>
            </a:r>
            <a:r>
              <a:rPr lang="en-US" b="0" i="1" baseline="30000" dirty="0">
                <a:solidFill>
                  <a:schemeClr val="hlink"/>
                </a:solidFill>
              </a:rPr>
              <a:t>E2</a:t>
            </a:r>
          </a:p>
          <a:p>
            <a:pPr marL="384776" indent="-384776" eaLnBrk="1" hangingPunct="1">
              <a:defRPr/>
            </a:pPr>
            <a:r>
              <a:rPr lang="en-US" dirty="0"/>
              <a:t>Exact Result</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a:t>
            </a:r>
            <a:r>
              <a:rPr lang="en-US" b="0" i="1" dirty="0">
                <a:solidFill>
                  <a:schemeClr val="hlink"/>
                </a:solidFill>
              </a:rPr>
              <a:t> M  </a:t>
            </a:r>
            <a:r>
              <a:rPr lang="en-US" b="0" dirty="0">
                <a:solidFill>
                  <a:schemeClr val="hlink"/>
                </a:solidFill>
              </a:rPr>
              <a:t>2</a:t>
            </a:r>
            <a:r>
              <a:rPr lang="en-US" b="0" i="1" baseline="30000" dirty="0">
                <a:solidFill>
                  <a:schemeClr val="hlink"/>
                </a:solidFill>
              </a:rPr>
              <a:t>E</a:t>
            </a:r>
            <a:endParaRPr lang="en-US" dirty="0"/>
          </a:p>
          <a:p>
            <a:pPr marL="742635" lvl="1" indent="-245434" eaLnBrk="1" hangingPunct="1">
              <a:defRPr/>
            </a:pPr>
            <a:r>
              <a:rPr lang="en-US" dirty="0"/>
              <a:t>Sign </a:t>
            </a:r>
            <a:r>
              <a:rPr lang="en-US" b="0" i="1" dirty="0"/>
              <a:t>s</a:t>
            </a:r>
            <a:r>
              <a:rPr lang="en-US" dirty="0"/>
              <a:t>: 	</a:t>
            </a:r>
            <a:r>
              <a:rPr lang="en-US" b="0" i="1" dirty="0"/>
              <a:t>s1</a:t>
            </a:r>
            <a:r>
              <a:rPr lang="en-US" b="0" dirty="0"/>
              <a:t> ^ </a:t>
            </a:r>
            <a:r>
              <a:rPr lang="en-US" b="0" i="1" dirty="0"/>
              <a:t>s2</a:t>
            </a:r>
            <a:endParaRPr lang="en-US" b="0" dirty="0"/>
          </a:p>
          <a:p>
            <a:pPr marL="742635" lvl="1" indent="-245434" eaLnBrk="1" hangingPunct="1">
              <a:defRPr/>
            </a:pPr>
            <a:r>
              <a:rPr lang="en-US" dirty="0" err="1"/>
              <a:t>Significand</a:t>
            </a:r>
            <a:r>
              <a:rPr lang="en-US" dirty="0"/>
              <a:t> </a:t>
            </a:r>
            <a:r>
              <a:rPr lang="en-US" b="0" i="1" dirty="0"/>
              <a:t>M</a:t>
            </a:r>
            <a:r>
              <a:rPr lang="en-US" dirty="0"/>
              <a:t>: 	</a:t>
            </a:r>
            <a:r>
              <a:rPr lang="en-US" b="0" i="1" dirty="0"/>
              <a:t>M1</a:t>
            </a:r>
            <a:r>
              <a:rPr lang="en-US" b="0" dirty="0"/>
              <a:t> * </a:t>
            </a:r>
            <a:r>
              <a:rPr lang="en-US" b="0" i="1" dirty="0"/>
              <a:t>M2</a:t>
            </a:r>
            <a:endParaRPr lang="en-US" b="0" dirty="0"/>
          </a:p>
          <a:p>
            <a:pPr marL="742635" lvl="1" indent="-245434" eaLnBrk="1" hangingPunct="1">
              <a:defRPr/>
            </a:pPr>
            <a:r>
              <a:rPr lang="en-US" dirty="0"/>
              <a:t>Exponent </a:t>
            </a:r>
            <a:r>
              <a:rPr lang="en-US" b="0" i="1" dirty="0"/>
              <a:t>E</a:t>
            </a:r>
            <a:r>
              <a:rPr lang="en-US" dirty="0"/>
              <a:t>: 	</a:t>
            </a:r>
            <a:r>
              <a:rPr lang="en-US" b="0" i="1" dirty="0"/>
              <a:t>E1</a:t>
            </a:r>
            <a:r>
              <a:rPr lang="en-US" b="0" dirty="0"/>
              <a:t> + </a:t>
            </a:r>
            <a:r>
              <a:rPr lang="en-US" b="0" i="1" dirty="0"/>
              <a:t>E2</a:t>
            </a:r>
          </a:p>
          <a:p>
            <a:pPr marL="558954" lvl="1" indent="-221683" defTabSz="893062" eaLnBrk="1" hangingPunct="1">
              <a:tabLst>
                <a:tab pos="3192218" algn="l"/>
                <a:tab pos="4104276" algn="l"/>
                <a:tab pos="5016341" algn="l"/>
                <a:tab pos="5928404" algn="l"/>
                <a:tab pos="6840464" algn="l"/>
              </a:tabLst>
              <a:defRPr/>
            </a:pPr>
            <a:endParaRPr lang="en-US" dirty="0" smtClean="0"/>
          </a:p>
          <a:p>
            <a:pPr marL="558954" lvl="1" indent="-221683" defTabSz="893062" eaLnBrk="1" hangingPunct="1">
              <a:tabLst>
                <a:tab pos="3192218" algn="l"/>
                <a:tab pos="4104276" algn="l"/>
                <a:tab pos="5016341" algn="l"/>
                <a:tab pos="5928404" algn="l"/>
                <a:tab pos="6840464" algn="l"/>
              </a:tabLst>
              <a:defRPr/>
            </a:pPr>
            <a:endParaRPr lang="en-US" dirty="0" smtClean="0"/>
          </a:p>
        </p:txBody>
      </p:sp>
      <p:sp>
        <p:nvSpPr>
          <p:cNvPr id="7" name="Rectangle 3"/>
          <p:cNvSpPr txBox="1">
            <a:spLocks noChangeArrowheads="1"/>
          </p:cNvSpPr>
          <p:nvPr/>
        </p:nvSpPr>
        <p:spPr bwMode="auto">
          <a:xfrm>
            <a:off x="4800600" y="3125788"/>
            <a:ext cx="4191000" cy="2360612"/>
          </a:xfrm>
          <a:prstGeom prst="rect">
            <a:avLst/>
          </a:prstGeom>
          <a:noFill/>
          <a:ln>
            <a:noFill/>
          </a:ln>
          <a:effectLst/>
          <a:extLst/>
        </p:spPr>
        <p:txBody>
          <a:bodyPr lIns="90245" tIns="44337" rIns="90245" bIns="44337"/>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marL="1146175" indent="-238125">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Floating Point Addition</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s1</a:t>
            </a:r>
            <a:r>
              <a:rPr lang="en-US" sz="2000" b="0" i="1">
                <a:solidFill>
                  <a:srgbClr val="660033"/>
                </a:solidFill>
              </a:rPr>
              <a:t> M1  </a:t>
            </a:r>
            <a:r>
              <a:rPr lang="en-US" sz="2000" b="0">
                <a:solidFill>
                  <a:srgbClr val="660033"/>
                </a:solidFill>
              </a:rPr>
              <a:t>2</a:t>
            </a:r>
            <a:r>
              <a:rPr lang="en-US" sz="2000" b="0" i="1" baseline="30000">
                <a:solidFill>
                  <a:srgbClr val="660033"/>
                </a:solidFill>
              </a:rPr>
              <a:t>E1</a:t>
            </a:r>
            <a:r>
              <a:rPr lang="en-US" sz="2000" b="0" i="1">
                <a:solidFill>
                  <a:srgbClr val="660033"/>
                </a:solidFill>
              </a:rPr>
              <a:t>  </a:t>
            </a:r>
            <a:r>
              <a:rPr lang="en-US" sz="2000" baseline="30000">
                <a:solidFill>
                  <a:srgbClr val="660033"/>
                </a:solidFill>
                <a:latin typeface="Courier New" charset="0"/>
              </a:rPr>
              <a:t>+</a:t>
            </a:r>
            <a:r>
              <a:rPr lang="en-US" sz="2000" b="0" i="1" baseline="30000">
                <a:solidFill>
                  <a:srgbClr val="660033"/>
                </a:solidFill>
              </a:rPr>
              <a:t> </a:t>
            </a:r>
            <a:r>
              <a:rPr lang="en-US" sz="2000" b="0" i="1">
                <a:solidFill>
                  <a:srgbClr val="660033"/>
                </a:solidFill>
              </a:rPr>
              <a:t> </a:t>
            </a: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s2</a:t>
            </a:r>
            <a:r>
              <a:rPr lang="en-US" sz="2000" b="0" i="1">
                <a:solidFill>
                  <a:srgbClr val="660033"/>
                </a:solidFill>
              </a:rPr>
              <a:t> M2  </a:t>
            </a:r>
            <a:r>
              <a:rPr lang="en-US" sz="2000" b="0">
                <a:solidFill>
                  <a:srgbClr val="660033"/>
                </a:solidFill>
              </a:rPr>
              <a:t>2</a:t>
            </a:r>
            <a:r>
              <a:rPr lang="en-US" sz="2000" b="0" i="1" baseline="30000">
                <a:solidFill>
                  <a:srgbClr val="660033"/>
                </a:solidFill>
              </a:rPr>
              <a:t>E2</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Assume </a:t>
            </a:r>
            <a:r>
              <a:rPr lang="en-US" sz="2000" b="0" i="1">
                <a:solidFill>
                  <a:srgbClr val="000066"/>
                </a:solidFill>
              </a:rPr>
              <a:t>E1</a:t>
            </a:r>
            <a:r>
              <a:rPr lang="en-US" sz="2000">
                <a:solidFill>
                  <a:srgbClr val="000066"/>
                </a:solidFill>
              </a:rPr>
              <a:t> &gt; </a:t>
            </a:r>
            <a:r>
              <a:rPr lang="en-US" sz="2000" b="0" i="1">
                <a:solidFill>
                  <a:srgbClr val="000066"/>
                </a:solidFill>
              </a:rPr>
              <a:t>E2</a:t>
            </a:r>
            <a:endParaRPr lang="en-US" sz="2000">
              <a:solidFill>
                <a:srgbClr val="000066"/>
              </a:solidFill>
            </a:endParaRPr>
          </a:p>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Exact Result</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a:t>
            </a:r>
            <a:r>
              <a:rPr lang="en-US" sz="2000" b="0" i="1">
                <a:solidFill>
                  <a:srgbClr val="660033"/>
                </a:solidFill>
              </a:rPr>
              <a:t> M  </a:t>
            </a:r>
            <a:r>
              <a:rPr lang="en-US" sz="2000" b="0">
                <a:solidFill>
                  <a:srgbClr val="660033"/>
                </a:solidFill>
              </a:rPr>
              <a:t>2</a:t>
            </a:r>
            <a:r>
              <a:rPr lang="en-US" sz="2000" b="0" i="1" baseline="30000">
                <a:solidFill>
                  <a:srgbClr val="660033"/>
                </a:solidFill>
              </a:rPr>
              <a:t>E</a:t>
            </a: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Sign </a:t>
            </a:r>
            <a:r>
              <a:rPr lang="en-US" sz="2000" b="0" i="1">
                <a:solidFill>
                  <a:srgbClr val="000066"/>
                </a:solidFill>
              </a:rPr>
              <a:t>s</a:t>
            </a:r>
            <a:r>
              <a:rPr lang="en-US" sz="2000">
                <a:solidFill>
                  <a:srgbClr val="000066"/>
                </a:solidFill>
              </a:rPr>
              <a:t>, significand </a:t>
            </a:r>
            <a:r>
              <a:rPr lang="en-US" sz="2000" b="0" i="1">
                <a:solidFill>
                  <a:srgbClr val="000066"/>
                </a:solidFill>
              </a:rPr>
              <a:t>M</a:t>
            </a:r>
            <a:r>
              <a:rPr lang="en-US" sz="2000">
                <a:solidFill>
                  <a:srgbClr val="000066"/>
                </a:solidFill>
              </a:rPr>
              <a:t>: </a:t>
            </a:r>
          </a:p>
          <a:p>
            <a:pPr lvl="2" algn="l" eaLnBrk="1" hangingPunct="1">
              <a:lnSpc>
                <a:spcPct val="107000"/>
              </a:lnSpc>
              <a:spcBef>
                <a:spcPct val="10000"/>
              </a:spcBef>
              <a:buClr>
                <a:srgbClr val="005400"/>
              </a:buClr>
              <a:buSzPct val="90000"/>
              <a:buFont typeface="Wingdings" charset="0"/>
              <a:buChar char="l"/>
              <a:defRPr/>
            </a:pPr>
            <a:r>
              <a:rPr lang="en-US" sz="1800">
                <a:solidFill>
                  <a:srgbClr val="000099"/>
                </a:solidFill>
              </a:rPr>
              <a:t>Result of signed align &amp; add</a:t>
            </a:r>
          </a:p>
          <a:p>
            <a:pPr lvl="1" algn="l" eaLnBrk="1" hangingPunct="1">
              <a:spcBef>
                <a:spcPct val="25000"/>
              </a:spcBef>
              <a:buClr>
                <a:srgbClr val="660033"/>
              </a:buClr>
              <a:buSzPct val="75000"/>
              <a:buFont typeface="Wingdings" charset="0"/>
              <a:buChar char="n"/>
              <a:defRPr/>
            </a:pPr>
            <a:r>
              <a:rPr lang="en-US" sz="2000">
                <a:solidFill>
                  <a:srgbClr val="000066"/>
                </a:solidFill>
              </a:rPr>
              <a:t>Exponent </a:t>
            </a:r>
            <a:r>
              <a:rPr lang="en-US" sz="2000" b="0" i="1">
                <a:solidFill>
                  <a:srgbClr val="000066"/>
                </a:solidFill>
              </a:rPr>
              <a:t>E</a:t>
            </a:r>
            <a:r>
              <a:rPr lang="en-US" sz="2000">
                <a:solidFill>
                  <a:srgbClr val="000066"/>
                </a:solidFill>
              </a:rPr>
              <a:t>: 	</a:t>
            </a:r>
            <a:r>
              <a:rPr lang="en-US" sz="2000" b="0" i="1">
                <a:solidFill>
                  <a:srgbClr val="000066"/>
                </a:solidFill>
              </a:rPr>
              <a:t>E1</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p:txBody>
      </p:sp>
    </p:spTree>
    <p:extLst>
      <p:ext uri="{BB962C8B-B14F-4D97-AF65-F5344CB8AC3E}">
        <p14:creationId xmlns:p14="http://schemas.microsoft.com/office/powerpoint/2010/main" val="37335857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6979">
                                            <p:txEl>
                                              <p:pRg st="3" end="3"/>
                                            </p:txEl>
                                          </p:spTgt>
                                        </p:tgtEl>
                                        <p:attrNameLst>
                                          <p:attrName>style.visibility</p:attrName>
                                        </p:attrNameLst>
                                      </p:cBhvr>
                                      <p:to>
                                        <p:strVal val="visible"/>
                                      </p:to>
                                    </p:set>
                                    <p:animEffect transition="in" filter="dissolve">
                                      <p:cBhvr>
                                        <p:cTn id="18" dur="500"/>
                                        <p:tgtEl>
                                          <p:spTgt spid="12697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6979">
                                            <p:txEl>
                                              <p:pRg st="4" end="4"/>
                                            </p:txEl>
                                          </p:spTgt>
                                        </p:tgtEl>
                                        <p:attrNameLst>
                                          <p:attrName>style.visibility</p:attrName>
                                        </p:attrNameLst>
                                      </p:cBhvr>
                                      <p:to>
                                        <p:strVal val="visible"/>
                                      </p:to>
                                    </p:set>
                                    <p:animEffect transition="in" filter="dissolve">
                                      <p:cBhvr>
                                        <p:cTn id="21" dur="500"/>
                                        <p:tgtEl>
                                          <p:spTgt spid="1269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979">
                                            <p:txEl>
                                              <p:pRg st="5" end="5"/>
                                            </p:txEl>
                                          </p:spTgt>
                                        </p:tgtEl>
                                        <p:attrNameLst>
                                          <p:attrName>style.visibility</p:attrName>
                                        </p:attrNameLst>
                                      </p:cBhvr>
                                      <p:to>
                                        <p:strVal val="visible"/>
                                      </p:to>
                                    </p:set>
                                    <p:animEffect transition="in" filter="dissolve">
                                      <p:cBhvr>
                                        <p:cTn id="26" dur="500"/>
                                        <p:tgtEl>
                                          <p:spTgt spid="12697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6979">
                                            <p:txEl>
                                              <p:pRg st="6" end="6"/>
                                            </p:txEl>
                                          </p:spTgt>
                                        </p:tgtEl>
                                        <p:attrNameLst>
                                          <p:attrName>style.visibility</p:attrName>
                                        </p:attrNameLst>
                                      </p:cBhvr>
                                      <p:to>
                                        <p:strVal val="visible"/>
                                      </p:to>
                                    </p:set>
                                    <p:animEffect transition="in" filter="dissolve">
                                      <p:cBhvr>
                                        <p:cTn id="29" dur="500"/>
                                        <p:tgtEl>
                                          <p:spTgt spid="12697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6979">
                                            <p:txEl>
                                              <p:pRg st="7" end="7"/>
                                            </p:txEl>
                                          </p:spTgt>
                                        </p:tgtEl>
                                        <p:attrNameLst>
                                          <p:attrName>style.visibility</p:attrName>
                                        </p:attrNameLst>
                                      </p:cBhvr>
                                      <p:to>
                                        <p:strVal val="visible"/>
                                      </p:to>
                                    </p:set>
                                    <p:animEffect transition="in" filter="dissolve">
                                      <p:cBhvr>
                                        <p:cTn id="32" dur="500"/>
                                        <p:tgtEl>
                                          <p:spTgt spid="12697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6979">
                                            <p:txEl>
                                              <p:pRg st="8" end="8"/>
                                            </p:txEl>
                                          </p:spTgt>
                                        </p:tgtEl>
                                        <p:attrNameLst>
                                          <p:attrName>style.visibility</p:attrName>
                                        </p:attrNameLst>
                                      </p:cBhvr>
                                      <p:to>
                                        <p:strVal val="visible"/>
                                      </p:to>
                                    </p:set>
                                    <p:animEffect transition="in" filter="dissolve">
                                      <p:cBhvr>
                                        <p:cTn id="35" dur="500"/>
                                        <p:tgtEl>
                                          <p:spTgt spid="12697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6979">
                                            <p:txEl>
                                              <p:pRg st="9" end="9"/>
                                            </p:txEl>
                                          </p:spTgt>
                                        </p:tgtEl>
                                        <p:attrNameLst>
                                          <p:attrName>style.visibility</p:attrName>
                                        </p:attrNameLst>
                                      </p:cBhvr>
                                      <p:to>
                                        <p:strVal val="visible"/>
                                      </p:to>
                                    </p:set>
                                    <p:animEffect transition="in" filter="dissolve">
                                      <p:cBhvr>
                                        <p:cTn id="38" dur="500"/>
                                        <p:tgtEl>
                                          <p:spTgt spid="126979">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dissolve">
                                      <p:cBhvr>
                                        <p:cTn id="43" dur="500"/>
                                        <p:tgtEl>
                                          <p:spTgt spid="7">
                                            <p:txEl>
                                              <p:pRg st="0" end="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dissolve">
                                      <p:cBhvr>
                                        <p:cTn id="46" dur="500"/>
                                        <p:tgtEl>
                                          <p:spTgt spid="7">
                                            <p:txEl>
                                              <p:pRg st="1" end="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dissolve">
                                      <p:cBhvr>
                                        <p:cTn id="49" dur="500"/>
                                        <p:tgtEl>
                                          <p:spTgt spid="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Effect transition="in" filter="dissolve">
                                      <p:cBhvr>
                                        <p:cTn id="54" dur="500"/>
                                        <p:tgtEl>
                                          <p:spTgt spid="7">
                                            <p:txEl>
                                              <p:pRg st="4" end="4"/>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dissolve">
                                      <p:cBhvr>
                                        <p:cTn id="57" dur="500"/>
                                        <p:tgtEl>
                                          <p:spTgt spid="7">
                                            <p:txEl>
                                              <p:pRg st="5" end="5"/>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dissolve">
                                      <p:cBhvr>
                                        <p:cTn id="60" dur="500"/>
                                        <p:tgtEl>
                                          <p:spTgt spid="7">
                                            <p:txEl>
                                              <p:pRg st="6" end="6"/>
                                            </p:txEl>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dissolve">
                                      <p:cBhvr>
                                        <p:cTn id="63" dur="500"/>
                                        <p:tgtEl>
                                          <p:spTgt spid="7">
                                            <p:txEl>
                                              <p:pRg st="7" end="7"/>
                                            </p:txEl>
                                          </p:spTgt>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dissolve">
                                      <p:cBhvr>
                                        <p:cTn id="6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81000" y="228600"/>
            <a:ext cx="6273800" cy="573088"/>
          </a:xfrm>
          <a:effectLst>
            <a:outerShdw blurRad="63500" dist="53882" dir="2700000" algn="ctr" rotWithShape="0">
              <a:srgbClr val="969696"/>
            </a:outerShdw>
          </a:effectLst>
        </p:spPr>
        <p:txBody>
          <a:bodyPr/>
          <a:lstStyle/>
          <a:p>
            <a:pPr eaLnBrk="1" hangingPunct="1">
              <a:defRPr/>
            </a:pPr>
            <a:r>
              <a:rPr lang="en-US" smtClean="0">
                <a:cs typeface="+mj-cs"/>
              </a:rPr>
              <a:t>Floating Point in C</a:t>
            </a:r>
          </a:p>
        </p:txBody>
      </p:sp>
      <p:sp>
        <p:nvSpPr>
          <p:cNvPr id="134147" name="Rectangle 3"/>
          <p:cNvSpPr>
            <a:spLocks noGrp="1" noChangeArrowheads="1"/>
          </p:cNvSpPr>
          <p:nvPr>
            <p:ph type="body" idx="1"/>
          </p:nvPr>
        </p:nvSpPr>
        <p:spPr>
          <a:xfrm>
            <a:off x="304800" y="990601"/>
            <a:ext cx="8307388" cy="1295400"/>
          </a:xfrm>
        </p:spPr>
        <p:txBody>
          <a:bodyPr lIns="90245" tIns="44337" rIns="90245" bIns="44337"/>
          <a:lstStyle/>
          <a:p>
            <a:pPr marL="384776" indent="-384776" eaLnBrk="1" hangingPunct="1">
              <a:defRPr/>
            </a:pPr>
            <a:r>
              <a:rPr lang="en-US" dirty="0">
                <a:latin typeface="Helvetica" charset="0"/>
                <a:ea typeface="ＭＳ Ｐゴシック" charset="0"/>
              </a:rPr>
              <a:t>C Guarantees Two Levels</a:t>
            </a:r>
          </a:p>
          <a:p>
            <a:pPr marL="742635" lvl="1" indent="-245434" eaLnBrk="1" hangingPunct="1">
              <a:buFont typeface="Wingdings" charset="0"/>
              <a:buNone/>
              <a:defRPr/>
            </a:pPr>
            <a:r>
              <a:rPr lang="en-US" dirty="0">
                <a:latin typeface="Courier New" charset="0"/>
                <a:ea typeface="ＭＳ Ｐゴシック" charset="0"/>
              </a:rPr>
              <a:t>float</a:t>
            </a:r>
            <a:r>
              <a:rPr lang="en-US" dirty="0">
                <a:latin typeface="Helvetica" charset="0"/>
                <a:ea typeface="ＭＳ Ｐゴシック" charset="0"/>
              </a:rPr>
              <a:t>	single precision</a:t>
            </a:r>
          </a:p>
          <a:p>
            <a:pPr marL="742635" lvl="1" indent="-245434" eaLnBrk="1" hangingPunct="1">
              <a:buFont typeface="Wingdings" charset="0"/>
              <a:buNone/>
              <a:defRPr/>
            </a:pPr>
            <a:r>
              <a:rPr lang="en-US" dirty="0">
                <a:latin typeface="Courier New" charset="0"/>
                <a:ea typeface="ＭＳ Ｐゴシック" charset="0"/>
              </a:rPr>
              <a:t>double</a:t>
            </a:r>
            <a:r>
              <a:rPr lang="en-US" dirty="0">
                <a:latin typeface="Helvetica" charset="0"/>
                <a:ea typeface="ＭＳ Ｐゴシック" charset="0"/>
              </a:rPr>
              <a:t>	double </a:t>
            </a:r>
            <a:r>
              <a:rPr lang="en-US" dirty="0" smtClean="0">
                <a:latin typeface="Helvetica" charset="0"/>
                <a:ea typeface="ＭＳ Ｐゴシック" charset="0"/>
              </a:rPr>
              <a:t>precision</a:t>
            </a:r>
            <a:endParaRPr lang="en-US" sz="1800" b="0" dirty="0">
              <a:latin typeface="Helvetica" charset="0"/>
              <a:ea typeface="ＭＳ Ｐゴシック" charset="0"/>
            </a:endParaRPr>
          </a:p>
        </p:txBody>
      </p:sp>
      <p:sp>
        <p:nvSpPr>
          <p:cNvPr id="4" name="Rectangle 3"/>
          <p:cNvSpPr txBox="1">
            <a:spLocks noChangeArrowheads="1"/>
          </p:cNvSpPr>
          <p:nvPr/>
        </p:nvSpPr>
        <p:spPr bwMode="auto">
          <a:xfrm>
            <a:off x="304800" y="2209800"/>
            <a:ext cx="8307388" cy="3929063"/>
          </a:xfrm>
          <a:prstGeom prst="rect">
            <a:avLst/>
          </a:prstGeom>
          <a:noFill/>
          <a:ln>
            <a:noFill/>
          </a:ln>
          <a:effectLst/>
          <a:extLst/>
        </p:spPr>
        <p:txBody>
          <a:bodyPr vert="horz" wrap="square" lIns="90245" tIns="44337" rIns="90245" bIns="44337"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384776" indent="-384776" eaLnBrk="1" hangingPunct="1">
              <a:defRPr/>
            </a:pPr>
            <a:r>
              <a:rPr lang="en-US" dirty="0" smtClean="0">
                <a:latin typeface="Helvetica" charset="0"/>
                <a:ea typeface="ＭＳ Ｐゴシック" charset="0"/>
              </a:rPr>
              <a:t>Conversions</a:t>
            </a:r>
          </a:p>
          <a:p>
            <a:pPr marL="742635" lvl="1" indent="-245434" eaLnBrk="1" hangingPunct="1">
              <a:defRPr/>
            </a:pPr>
            <a:r>
              <a:rPr lang="en-US" dirty="0" smtClean="0">
                <a:latin typeface="Helvetica" charset="0"/>
                <a:ea typeface="ＭＳ Ｐゴシック" charset="0"/>
              </a:rPr>
              <a:t>Casting between </a:t>
            </a:r>
            <a:r>
              <a:rPr lang="en-US" dirty="0" err="1" smtClean="0">
                <a:latin typeface="Courier New" charset="0"/>
                <a:ea typeface="ＭＳ Ｐゴシック" charset="0"/>
              </a:rPr>
              <a:t>int</a:t>
            </a:r>
            <a:r>
              <a:rPr lang="en-US" dirty="0" smtClean="0">
                <a:latin typeface="Helvetica" charset="0"/>
                <a:ea typeface="ＭＳ Ｐゴシック" charset="0"/>
              </a:rPr>
              <a:t>, </a:t>
            </a:r>
            <a:r>
              <a:rPr lang="en-US" dirty="0" smtClean="0">
                <a:latin typeface="Courier New" charset="0"/>
                <a:ea typeface="ＭＳ Ｐゴシック" charset="0"/>
              </a:rPr>
              <a:t>float</a:t>
            </a:r>
            <a:r>
              <a:rPr lang="en-US" dirty="0" smtClean="0">
                <a:latin typeface="Helvetica" charset="0"/>
                <a:ea typeface="ＭＳ Ｐゴシック" charset="0"/>
              </a:rPr>
              <a:t>, and </a:t>
            </a:r>
            <a:r>
              <a:rPr lang="en-US" dirty="0" smtClean="0">
                <a:latin typeface="Courier New" charset="0"/>
                <a:ea typeface="ＭＳ Ｐゴシック" charset="0"/>
              </a:rPr>
              <a:t>double</a:t>
            </a:r>
            <a:r>
              <a:rPr lang="en-US" dirty="0" smtClean="0">
                <a:latin typeface="Helvetica" charset="0"/>
                <a:ea typeface="ＭＳ Ｐゴシック" charset="0"/>
              </a:rPr>
              <a:t> changes numeric values </a:t>
            </a:r>
            <a:r>
              <a:rPr lang="en-US" i="1" dirty="0" smtClean="0">
                <a:latin typeface="Helvetica" charset="0"/>
                <a:ea typeface="ＭＳ Ｐゴシック" charset="0"/>
              </a:rPr>
              <a:t>and bit representations</a:t>
            </a:r>
            <a:r>
              <a:rPr lang="en-US" dirty="0" smtClean="0">
                <a:latin typeface="Helvetica" charset="0"/>
                <a:ea typeface="ＭＳ Ｐゴシック" charset="0"/>
              </a:rPr>
              <a:t>, unlike casting between signed/unsigned </a:t>
            </a:r>
            <a:r>
              <a:rPr lang="en-US" b="0" dirty="0" err="1" smtClean="0">
                <a:latin typeface="Courier" charset="0"/>
                <a:ea typeface="ＭＳ Ｐゴシック" charset="0"/>
                <a:cs typeface="Courier" charset="0"/>
              </a:rPr>
              <a:t>ints</a:t>
            </a:r>
            <a:r>
              <a:rPr lang="en-US" b="0" dirty="0" smtClean="0">
                <a:latin typeface="Courier" charset="0"/>
                <a:ea typeface="ＭＳ Ｐゴシック" charset="0"/>
                <a:cs typeface="Courier" charset="0"/>
              </a:rPr>
              <a:t>, shorts</a:t>
            </a:r>
            <a:r>
              <a:rPr lang="en-US" dirty="0" smtClean="0">
                <a:latin typeface="Helvetica" charset="0"/>
                <a:ea typeface="ＭＳ Ｐゴシック" charset="0"/>
              </a:rPr>
              <a:t> and </a:t>
            </a:r>
            <a:r>
              <a:rPr lang="en-US" b="0" dirty="0" smtClean="0">
                <a:latin typeface="Courier" charset="0"/>
                <a:ea typeface="ＭＳ Ｐゴシック" charset="0"/>
                <a:cs typeface="Courier" charset="0"/>
              </a:rPr>
              <a:t>longs</a:t>
            </a:r>
          </a:p>
          <a:p>
            <a:pPr marL="742635" lvl="1" indent="-245434" eaLnBrk="1" hangingPunct="1">
              <a:defRPr/>
            </a:pPr>
            <a:r>
              <a:rPr lang="en-US" dirty="0" smtClean="0">
                <a:latin typeface="Helvetica" charset="0"/>
                <a:ea typeface="ＭＳ Ｐゴシック" charset="0"/>
              </a:rPr>
              <a:t> </a:t>
            </a:r>
            <a:r>
              <a:rPr lang="en-US" dirty="0" smtClean="0">
                <a:latin typeface="Courier New" charset="0"/>
                <a:ea typeface="ＭＳ Ｐゴシック" charset="0"/>
              </a:rPr>
              <a:t>Double</a:t>
            </a:r>
            <a:r>
              <a:rPr lang="en-US" dirty="0" smtClean="0">
                <a:latin typeface="Helvetica" charset="0"/>
                <a:ea typeface="ＭＳ Ｐゴシック" charset="0"/>
              </a:rPr>
              <a:t> or </a:t>
            </a:r>
            <a:r>
              <a:rPr lang="en-US" dirty="0" smtClean="0">
                <a:latin typeface="Courier New" charset="0"/>
                <a:ea typeface="ＭＳ Ｐゴシック" charset="0"/>
              </a:rPr>
              <a:t>float</a:t>
            </a:r>
            <a:r>
              <a:rPr lang="en-US" dirty="0" smtClean="0">
                <a:latin typeface="Helvetica" charset="0"/>
                <a:ea typeface="ＭＳ Ｐゴシック" charset="0"/>
              </a:rPr>
              <a:t> to </a:t>
            </a:r>
            <a:r>
              <a:rPr lang="en-US" dirty="0" err="1" smtClean="0">
                <a:latin typeface="Courier New" charset="0"/>
                <a:ea typeface="ＭＳ Ｐゴシック" charset="0"/>
              </a:rPr>
              <a:t>int</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Truncates fractional part</a:t>
            </a:r>
          </a:p>
          <a:p>
            <a:pPr marL="1143243" lvl="2" indent="-237516" eaLnBrk="1" hangingPunct="1">
              <a:defRPr/>
            </a:pPr>
            <a:r>
              <a:rPr lang="en-US" dirty="0" smtClean="0">
                <a:latin typeface="Helvetica" charset="0"/>
                <a:ea typeface="ＭＳ Ｐゴシック" charset="0"/>
              </a:rPr>
              <a:t>Like rounding toward zero</a:t>
            </a:r>
          </a:p>
          <a:p>
            <a:pPr marL="1143243" lvl="2" indent="-237516" eaLnBrk="1" hangingPunct="1">
              <a:defRPr/>
            </a:pPr>
            <a:r>
              <a:rPr lang="en-US" dirty="0" smtClean="0">
                <a:latin typeface="Helvetica" charset="0"/>
                <a:ea typeface="ＭＳ Ｐゴシック" charset="0"/>
              </a:rPr>
              <a:t>Not defined when out of range</a:t>
            </a:r>
          </a:p>
          <a:p>
            <a:pPr marL="1596109" lvl="3" indent="-228018" eaLnBrk="1" hangingPunct="1">
              <a:defRPr/>
            </a:pPr>
            <a:r>
              <a:rPr lang="en-US" dirty="0" smtClean="0">
                <a:latin typeface="Helvetica" charset="0"/>
                <a:ea typeface="ＭＳ Ｐゴシック" charset="0"/>
              </a:rPr>
              <a:t>Generally saturates to </a:t>
            </a:r>
            <a:r>
              <a:rPr lang="en-US" dirty="0" err="1" smtClean="0">
                <a:latin typeface="Helvetica" charset="0"/>
                <a:ea typeface="ＭＳ Ｐゴシック" charset="0"/>
              </a:rPr>
              <a:t>TMin</a:t>
            </a:r>
            <a:r>
              <a:rPr lang="en-US" dirty="0" smtClean="0">
                <a:latin typeface="Helvetica" charset="0"/>
                <a:ea typeface="ＭＳ Ｐゴシック" charset="0"/>
              </a:rPr>
              <a:t> or </a:t>
            </a:r>
            <a:r>
              <a:rPr lang="en-US" dirty="0" err="1" smtClean="0">
                <a:latin typeface="Helvetica" charset="0"/>
                <a:ea typeface="ＭＳ Ｐゴシック" charset="0"/>
              </a:rPr>
              <a:t>TMax</a:t>
            </a:r>
            <a:endParaRPr lang="en-US" dirty="0" smtClean="0">
              <a:latin typeface="Helvetica" charset="0"/>
              <a:ea typeface="ＭＳ Ｐゴシック" charset="0"/>
            </a:endParaRPr>
          </a:p>
          <a:p>
            <a:pPr marL="742635" lvl="1" indent="-245434"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int</a:t>
            </a:r>
            <a:r>
              <a:rPr lang="en-US" dirty="0" smtClean="0">
                <a:latin typeface="Helvetica" charset="0"/>
                <a:ea typeface="ＭＳ Ｐゴシック" charset="0"/>
              </a:rPr>
              <a:t> to </a:t>
            </a:r>
            <a:r>
              <a:rPr lang="en-US" dirty="0" smtClean="0">
                <a:latin typeface="Courier New" charset="0"/>
                <a:ea typeface="ＭＳ Ｐゴシック" charset="0"/>
              </a:rPr>
              <a:t>double</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Exact conversion, as long as </a:t>
            </a:r>
            <a:r>
              <a:rPr lang="en-US" dirty="0" err="1" smtClean="0">
                <a:latin typeface="Helvetica" charset="0"/>
                <a:ea typeface="ＭＳ Ｐゴシック" charset="0"/>
              </a:rPr>
              <a:t>int</a:t>
            </a:r>
            <a:r>
              <a:rPr lang="en-US" dirty="0" smtClean="0">
                <a:latin typeface="Helvetica" charset="0"/>
                <a:ea typeface="ＭＳ Ｐゴシック" charset="0"/>
              </a:rPr>
              <a:t> has </a:t>
            </a:r>
            <a:r>
              <a:rPr lang="en-US" dirty="0" smtClean="0">
                <a:latin typeface="Courier New" charset="0"/>
                <a:ea typeface="ＭＳ Ｐゴシック" charset="0"/>
              </a:rPr>
              <a:t>≤</a:t>
            </a:r>
            <a:r>
              <a:rPr lang="en-US" dirty="0" smtClean="0">
                <a:latin typeface="Helvetica" charset="0"/>
                <a:ea typeface="ＭＳ Ｐゴシック" charset="0"/>
              </a:rPr>
              <a:t> 53 bit word size</a:t>
            </a:r>
          </a:p>
          <a:p>
            <a:pPr marL="742635" lvl="1" indent="-245434"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int</a:t>
            </a:r>
            <a:r>
              <a:rPr lang="en-US" dirty="0" smtClean="0">
                <a:latin typeface="Helvetica" charset="0"/>
                <a:ea typeface="ＭＳ Ｐゴシック" charset="0"/>
              </a:rPr>
              <a:t> to </a:t>
            </a:r>
            <a:r>
              <a:rPr lang="en-US" dirty="0" smtClean="0">
                <a:latin typeface="Courier New" charset="0"/>
                <a:ea typeface="ＭＳ Ｐゴシック" charset="0"/>
              </a:rPr>
              <a:t>float</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Will round according to rounding mode</a:t>
            </a:r>
          </a:p>
          <a:p>
            <a:pPr marL="384776" indent="-384776" eaLnBrk="1" hangingPunct="1">
              <a:defRPr/>
            </a:pPr>
            <a:endParaRPr lang="en-US" sz="1800" b="0" dirty="0">
              <a:latin typeface="Helvetica" charset="0"/>
              <a:ea typeface="ＭＳ Ｐゴシック" charset="0"/>
            </a:endParaRPr>
          </a:p>
        </p:txBody>
      </p:sp>
    </p:spTree>
    <p:extLst>
      <p:ext uri="{BB962C8B-B14F-4D97-AF65-F5344CB8AC3E}">
        <p14:creationId xmlns:p14="http://schemas.microsoft.com/office/powerpoint/2010/main" val="10014300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dissolve">
                                      <p:cBhvr>
                                        <p:cTn id="7" dur="500"/>
                                        <p:tgtEl>
                                          <p:spTgt spid="1341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4147">
                                            <p:txEl>
                                              <p:pRg st="1" end="1"/>
                                            </p:txEl>
                                          </p:spTgt>
                                        </p:tgtEl>
                                        <p:attrNameLst>
                                          <p:attrName>style.visibility</p:attrName>
                                        </p:attrNameLst>
                                      </p:cBhvr>
                                      <p:to>
                                        <p:strVal val="visible"/>
                                      </p:to>
                                    </p:set>
                                    <p:animEffect transition="in" filter="dissolve">
                                      <p:cBhvr>
                                        <p:cTn id="10" dur="500"/>
                                        <p:tgtEl>
                                          <p:spTgt spid="1341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Effect transition="in" filter="dissolve">
                                      <p:cBhvr>
                                        <p:cTn id="13" dur="500"/>
                                        <p:tgtEl>
                                          <p:spTgt spid="134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dissolv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dissolv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dissolve">
                                      <p:cBhvr>
                                        <p:cTn id="28" dur="500"/>
                                        <p:tgtEl>
                                          <p:spTgt spid="4">
                                            <p:txEl>
                                              <p:pRg st="2" end="2"/>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dissolve">
                                      <p:cBhvr>
                                        <p:cTn id="31" dur="500"/>
                                        <p:tgtEl>
                                          <p:spTgt spid="4">
                                            <p:txEl>
                                              <p:pRg st="3" end="3"/>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dissolve">
                                      <p:cBhvr>
                                        <p:cTn id="34" dur="500"/>
                                        <p:tgtEl>
                                          <p:spTgt spid="4">
                                            <p:txEl>
                                              <p:pRg st="4" end="4"/>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dissolv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dissolve">
                                      <p:cBhvr>
                                        <p:cTn id="45" dur="500"/>
                                        <p:tgtEl>
                                          <p:spTgt spid="4">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dissolve">
                                      <p:cBhvr>
                                        <p:cTn id="48" dur="500"/>
                                        <p:tgtEl>
                                          <p:spTgt spid="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dissolve">
                                      <p:cBhvr>
                                        <p:cTn id="53" dur="500"/>
                                        <p:tgtEl>
                                          <p:spTgt spid="4">
                                            <p:txEl>
                                              <p:pRg st="9" end="9"/>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dissolve">
                                      <p:cBhvr>
                                        <p:cTn id="5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4"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smtClean="0">
                <a:cs typeface="+mj-cs"/>
              </a:rPr>
              <a:t>Ariane 5</a:t>
            </a:r>
          </a:p>
        </p:txBody>
      </p:sp>
      <p:sp>
        <p:nvSpPr>
          <p:cNvPr id="138243" name="Rectangle 3"/>
          <p:cNvSpPr>
            <a:spLocks noGrp="1" noChangeArrowheads="1"/>
          </p:cNvSpPr>
          <p:nvPr>
            <p:ph type="body" idx="1"/>
          </p:nvPr>
        </p:nvSpPr>
        <p:spPr>
          <a:xfrm>
            <a:off x="290513" y="1220788"/>
            <a:ext cx="4052887" cy="5224462"/>
          </a:xfrm>
        </p:spPr>
        <p:txBody>
          <a:bodyPr/>
          <a:lstStyle/>
          <a:p>
            <a:pPr marL="742635" lvl="1" indent="-245434" eaLnBrk="1" hangingPunct="1">
              <a:lnSpc>
                <a:spcPct val="90000"/>
              </a:lnSpc>
              <a:defRPr/>
            </a:pPr>
            <a:r>
              <a:rPr lang="en-US" sz="1800" dirty="0">
                <a:latin typeface="Helvetica" charset="0"/>
                <a:ea typeface="ＭＳ Ｐゴシック" charset="0"/>
              </a:rPr>
              <a:t>Exploded 37 seconds after liftoff</a:t>
            </a:r>
          </a:p>
          <a:p>
            <a:pPr marL="742635" lvl="1" indent="-245434" eaLnBrk="1" hangingPunct="1">
              <a:lnSpc>
                <a:spcPct val="90000"/>
              </a:lnSpc>
              <a:defRPr/>
            </a:pPr>
            <a:r>
              <a:rPr lang="en-US" sz="1800" dirty="0">
                <a:latin typeface="Helvetica" charset="0"/>
                <a:ea typeface="ＭＳ Ｐゴシック" charset="0"/>
              </a:rPr>
              <a:t>Cargo worth $500 million</a:t>
            </a:r>
          </a:p>
          <a:p>
            <a:pPr marL="384776" indent="-384776" eaLnBrk="1" hangingPunct="1">
              <a:lnSpc>
                <a:spcPct val="85000"/>
              </a:lnSpc>
              <a:defRPr/>
            </a:pPr>
            <a:r>
              <a:rPr lang="en-US" sz="2000" dirty="0">
                <a:latin typeface="Helvetica" charset="0"/>
                <a:ea typeface="ＭＳ Ｐゴシック" charset="0"/>
              </a:rPr>
              <a:t>Why</a:t>
            </a:r>
          </a:p>
          <a:p>
            <a:pPr marL="742635" lvl="1" indent="-245434" eaLnBrk="1" hangingPunct="1">
              <a:lnSpc>
                <a:spcPct val="90000"/>
              </a:lnSpc>
              <a:defRPr/>
            </a:pPr>
            <a:r>
              <a:rPr lang="en-US" sz="1800" dirty="0">
                <a:latin typeface="Helvetica" charset="0"/>
                <a:ea typeface="ＭＳ Ｐゴシック" charset="0"/>
              </a:rPr>
              <a:t>Computed horizontal velocity as floating point number</a:t>
            </a:r>
          </a:p>
          <a:p>
            <a:pPr marL="742635" lvl="1" indent="-245434" eaLnBrk="1" hangingPunct="1">
              <a:lnSpc>
                <a:spcPct val="90000"/>
              </a:lnSpc>
              <a:defRPr/>
            </a:pPr>
            <a:r>
              <a:rPr lang="en-US" sz="1800" dirty="0">
                <a:latin typeface="Helvetica" charset="0"/>
                <a:ea typeface="ＭＳ Ｐゴシック" charset="0"/>
              </a:rPr>
              <a:t>Converted to 16-bit integer</a:t>
            </a:r>
          </a:p>
          <a:p>
            <a:pPr marL="742635" lvl="1" indent="-245434" eaLnBrk="1" hangingPunct="1">
              <a:lnSpc>
                <a:spcPct val="90000"/>
              </a:lnSpc>
              <a:defRPr/>
            </a:pPr>
            <a:r>
              <a:rPr lang="en-US" sz="1800" dirty="0">
                <a:latin typeface="Helvetica" charset="0"/>
                <a:ea typeface="ＭＳ Ｐゴシック" charset="0"/>
              </a:rPr>
              <a:t>Worked OK for </a:t>
            </a:r>
            <a:r>
              <a:rPr lang="en-US" sz="1800" dirty="0" err="1">
                <a:latin typeface="Helvetica" charset="0"/>
                <a:ea typeface="ＭＳ Ｐゴシック" charset="0"/>
              </a:rPr>
              <a:t>Ariane</a:t>
            </a:r>
            <a:r>
              <a:rPr lang="en-US" sz="18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Overflowed for </a:t>
            </a:r>
            <a:r>
              <a:rPr lang="en-US" sz="1800" dirty="0" err="1">
                <a:latin typeface="Helvetica" charset="0"/>
                <a:ea typeface="ＭＳ Ｐゴシック" charset="0"/>
              </a:rPr>
              <a:t>Ariane</a:t>
            </a:r>
            <a:r>
              <a:rPr lang="en-US" sz="1800" dirty="0">
                <a:latin typeface="Helvetica" charset="0"/>
                <a:ea typeface="ＭＳ Ｐゴシック" charset="0"/>
              </a:rPr>
              <a:t> 5</a:t>
            </a:r>
          </a:p>
          <a:p>
            <a:pPr marL="1143243" lvl="2" indent="-237516" eaLnBrk="1" hangingPunct="1">
              <a:lnSpc>
                <a:spcPct val="97000"/>
              </a:lnSpc>
              <a:defRPr/>
            </a:pPr>
            <a:r>
              <a:rPr lang="en-US" sz="1600" dirty="0">
                <a:latin typeface="Helvetica" charset="0"/>
                <a:ea typeface="ＭＳ Ｐゴシック" charset="0"/>
              </a:rPr>
              <a:t>Used same software, which was OK for lower velocities</a:t>
            </a:r>
          </a:p>
          <a:p>
            <a:pPr marL="1143243" lvl="2" indent="-237516" eaLnBrk="1" hangingPunct="1">
              <a:lnSpc>
                <a:spcPct val="97000"/>
              </a:lnSpc>
              <a:defRPr/>
            </a:pPr>
            <a:r>
              <a:rPr lang="en-US" sz="1600" dirty="0" err="1">
                <a:latin typeface="Helvetica" charset="0"/>
                <a:ea typeface="ＭＳ Ｐゴシック" charset="0"/>
              </a:rPr>
              <a:t>Ariane</a:t>
            </a:r>
            <a:r>
              <a:rPr lang="en-US" sz="1600" dirty="0">
                <a:latin typeface="Helvetica" charset="0"/>
                <a:ea typeface="ＭＳ Ｐゴシック" charset="0"/>
              </a:rPr>
              <a:t> 5 had 5X horizontal velocity of </a:t>
            </a:r>
            <a:r>
              <a:rPr lang="en-US" sz="1600" dirty="0" err="1">
                <a:latin typeface="Helvetica" charset="0"/>
                <a:ea typeface="ＭＳ Ｐゴシック" charset="0"/>
              </a:rPr>
              <a:t>Ariane</a:t>
            </a:r>
            <a:r>
              <a:rPr lang="en-US" sz="16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Software was written in Ada, which allows protection for overflows</a:t>
            </a:r>
          </a:p>
          <a:p>
            <a:pPr marL="1143243" lvl="2" indent="-237516" eaLnBrk="1" hangingPunct="1">
              <a:lnSpc>
                <a:spcPct val="97000"/>
              </a:lnSpc>
              <a:defRPr/>
            </a:pPr>
            <a:r>
              <a:rPr lang="en-US" sz="1600" dirty="0">
                <a:latin typeface="Helvetica" charset="0"/>
                <a:ea typeface="ＭＳ Ｐゴシック" charset="0"/>
              </a:rPr>
              <a:t>Protections explicitly not used</a:t>
            </a:r>
          </a:p>
          <a:p>
            <a:pPr marL="742635" lvl="1" indent="-245434" eaLnBrk="1" hangingPunct="1">
              <a:lnSpc>
                <a:spcPct val="90000"/>
              </a:lnSpc>
              <a:defRPr/>
            </a:pPr>
            <a:endParaRPr lang="en-US" sz="1800" dirty="0">
              <a:latin typeface="Helvetica" charset="0"/>
              <a:ea typeface="ＭＳ Ｐゴシック" charset="0"/>
            </a:endParaRPr>
          </a:p>
        </p:txBody>
      </p:sp>
      <p:pic>
        <p:nvPicPr>
          <p:cNvPr id="37891" name="Picture 4" descr="arian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43000"/>
            <a:ext cx="25146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5116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rPr>
              <a:t>Midterm #2 this Friday Oct 20</a:t>
            </a:r>
            <a:endParaRPr lang="en-US" dirty="0">
              <a:latin typeface="Helvetica" charset="0"/>
            </a:endParaRPr>
          </a:p>
          <a:p>
            <a:pPr lvl="1">
              <a:defRPr/>
            </a:pPr>
            <a:r>
              <a:rPr lang="en-US" dirty="0" smtClean="0">
                <a:latin typeface="Helvetica" charset="0"/>
                <a:ea typeface="ＭＳ Ｐゴシック" charset="0"/>
                <a:cs typeface="ＭＳ Ｐゴシック" charset="0"/>
              </a:rPr>
              <a:t>Same procedures as last time (see Week 4 announcements)</a:t>
            </a:r>
          </a:p>
          <a:p>
            <a:pPr lvl="2">
              <a:defRPr/>
            </a:pPr>
            <a:r>
              <a:rPr lang="en-US" dirty="0" smtClean="0">
                <a:latin typeface="Helvetica" charset="0"/>
                <a:ea typeface="ＭＳ Ｐゴシック" charset="0"/>
                <a:cs typeface="ＭＳ Ｐゴシック" charset="0"/>
              </a:rPr>
              <a:t>Show up with charged working laptop, your student ID, 1 page front/back summary sheet, and set of tables printed from textbook</a:t>
            </a:r>
          </a:p>
          <a:p>
            <a:pPr lvl="2">
              <a:defRPr/>
            </a:pPr>
            <a:r>
              <a:rPr lang="en-US" dirty="0" smtClean="0">
                <a:latin typeface="Helvetica" charset="0"/>
                <a:ea typeface="ＭＳ Ｐゴシック" charset="0"/>
                <a:cs typeface="ＭＳ Ｐゴシック" charset="0"/>
              </a:rPr>
              <a:t>Recitation sections 101-104 report to </a:t>
            </a:r>
            <a:r>
              <a:rPr lang="en-US" dirty="0" err="1" smtClean="0">
                <a:latin typeface="Helvetica" charset="0"/>
                <a:ea typeface="ＭＳ Ｐゴシック" charset="0"/>
                <a:cs typeface="ＭＳ Ｐゴシック" charset="0"/>
              </a:rPr>
              <a:t>Hellems</a:t>
            </a:r>
            <a:r>
              <a:rPr lang="en-US" dirty="0" smtClean="0">
                <a:latin typeface="Helvetica" charset="0"/>
                <a:ea typeface="ＭＳ Ｐゴシック" charset="0"/>
                <a:cs typeface="ＭＳ Ｐゴシック" charset="0"/>
              </a:rPr>
              <a:t> 252</a:t>
            </a:r>
          </a:p>
          <a:p>
            <a:pPr lvl="2">
              <a:defRPr/>
            </a:pPr>
            <a:r>
              <a:rPr lang="en-US" dirty="0" smtClean="0">
                <a:latin typeface="Helvetica" charset="0"/>
                <a:ea typeface="ＭＳ Ｐゴシック" charset="0"/>
                <a:cs typeface="ＭＳ Ｐゴシック" charset="0"/>
              </a:rPr>
              <a:t>Extended time test takers show up in Prof. Han’s office at 2 pm</a:t>
            </a:r>
          </a:p>
          <a:p>
            <a:pPr lvl="2">
              <a:defRPr/>
            </a:pPr>
            <a:r>
              <a:rPr lang="en-US" dirty="0" smtClean="0">
                <a:latin typeface="Helvetica" charset="0"/>
                <a:ea typeface="ＭＳ Ｐゴシック" charset="0"/>
                <a:cs typeface="ＭＳ Ｐゴシック" charset="0"/>
              </a:rPr>
              <a:t>Closed book. No electronics except to upload answers to </a:t>
            </a:r>
            <a:r>
              <a:rPr lang="en-US" dirty="0" err="1" smtClean="0">
                <a:latin typeface="Helvetica" charset="0"/>
                <a:ea typeface="ＭＳ Ｐゴシック" charset="0"/>
                <a:cs typeface="ＭＳ Ｐゴシック" charset="0"/>
              </a:rPr>
              <a:t>moodle</a:t>
            </a:r>
            <a:r>
              <a:rPr lang="en-US" dirty="0" smtClean="0">
                <a:latin typeface="Helvetica" charset="0"/>
                <a:ea typeface="ＭＳ Ｐゴシック" charset="0"/>
                <a:cs typeface="ＭＳ Ｐゴシック" charset="0"/>
              </a:rPr>
              <a:t>.</a:t>
            </a:r>
          </a:p>
          <a:p>
            <a:pPr lvl="1">
              <a:defRPr/>
            </a:pPr>
            <a:r>
              <a:rPr lang="en-US" dirty="0" smtClean="0">
                <a:latin typeface="Helvetica" charset="0"/>
                <a:ea typeface="ＭＳ Ｐゴシック" charset="0"/>
                <a:cs typeface="ＭＳ Ｐゴシック" charset="0"/>
              </a:rPr>
              <a:t>Midterm #2 covers all topics since last midterm, including:</a:t>
            </a:r>
          </a:p>
          <a:p>
            <a:pPr lvl="2">
              <a:defRPr/>
            </a:pPr>
            <a:r>
              <a:rPr lang="en-US" dirty="0" smtClean="0">
                <a:latin typeface="Helvetica" charset="0"/>
                <a:ea typeface="ＭＳ Ｐゴシック" charset="0"/>
                <a:cs typeface="ＭＳ Ｐゴシック" charset="0"/>
              </a:rPr>
              <a:t>Stack pointers and stack discipline, function calls, recursion</a:t>
            </a:r>
          </a:p>
          <a:p>
            <a:pPr lvl="2">
              <a:defRPr/>
            </a:pPr>
            <a:r>
              <a:rPr lang="en-US" dirty="0" smtClean="0">
                <a:latin typeface="Helvetica" charset="0"/>
                <a:ea typeface="ＭＳ Ｐゴシック" charset="0"/>
                <a:cs typeface="ＭＳ Ｐゴシック" charset="0"/>
              </a:rPr>
              <a:t>Multidimensional </a:t>
            </a:r>
            <a:r>
              <a:rPr lang="en-US" dirty="0">
                <a:latin typeface="Helvetica" charset="0"/>
                <a:ea typeface="ＭＳ Ｐゴシック" charset="0"/>
                <a:cs typeface="ＭＳ Ｐゴシック" charset="0"/>
              </a:rPr>
              <a:t>arrays, </a:t>
            </a:r>
            <a:r>
              <a:rPr lang="en-US" dirty="0" err="1" smtClean="0">
                <a:latin typeface="Helvetica" charset="0"/>
                <a:ea typeface="ＭＳ Ｐゴシック" charset="0"/>
                <a:cs typeface="ＭＳ Ｐゴシック" charset="0"/>
              </a:rPr>
              <a:t>structs</a:t>
            </a:r>
            <a:r>
              <a:rPr lang="en-US" dirty="0" smtClean="0">
                <a:latin typeface="Helvetica" charset="0"/>
                <a:ea typeface="ＭＳ Ｐゴシック" charset="0"/>
                <a:cs typeface="ＭＳ Ｐゴシック" charset="0"/>
              </a:rPr>
              <a:t>, alignment</a:t>
            </a:r>
          </a:p>
          <a:p>
            <a:pPr lvl="2">
              <a:defRPr/>
            </a:pPr>
            <a:r>
              <a:rPr lang="en-US" dirty="0" smtClean="0">
                <a:latin typeface="Helvetica" charset="0"/>
                <a:ea typeface="ＭＳ Ｐゴシック" charset="0"/>
                <a:cs typeface="ＭＳ Ｐゴシック" charset="0"/>
              </a:rPr>
              <a:t>Buffer overflow, ROP</a:t>
            </a:r>
          </a:p>
          <a:p>
            <a:pPr lvl="2">
              <a:defRPr/>
            </a:pPr>
            <a:r>
              <a:rPr lang="en-US" dirty="0" smtClean="0">
                <a:latin typeface="Helvetica" charset="0"/>
                <a:ea typeface="ＭＳ Ｐゴシック" charset="0"/>
                <a:cs typeface="ＭＳ Ｐゴシック" charset="0"/>
              </a:rPr>
              <a:t>Floating point</a:t>
            </a:r>
          </a:p>
          <a:p>
            <a:pPr lvl="1">
              <a:defRPr/>
            </a:pPr>
            <a:r>
              <a:rPr lang="en-US" dirty="0" smtClean="0">
                <a:latin typeface="Helvetica" charset="0"/>
                <a:ea typeface="ＭＳ Ｐゴシック" charset="0"/>
                <a:cs typeface="ＭＳ Ｐゴシック" charset="0"/>
              </a:rPr>
              <a:t>Practice exam released by Monday</a:t>
            </a:r>
            <a:endParaRPr lang="en-US" dirty="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4814095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1000" y="304800"/>
            <a:ext cx="6324600" cy="555625"/>
          </a:xfrm>
          <a:effectLst>
            <a:outerShdw blurRad="63500" dist="53882" dir="2700000" algn="ctr" rotWithShape="0">
              <a:srgbClr val="969696"/>
            </a:outerShdw>
          </a:effectLst>
        </p:spPr>
        <p:txBody>
          <a:bodyPr/>
          <a:lstStyle/>
          <a:p>
            <a:pPr eaLnBrk="1" hangingPunct="1">
              <a:defRPr/>
            </a:pPr>
            <a:r>
              <a:rPr lang="en-US" dirty="0">
                <a:ea typeface="+mj-ea"/>
                <a:cs typeface="+mj-cs"/>
              </a:rPr>
              <a:t>IA32 Floating </a:t>
            </a:r>
            <a:r>
              <a:rPr lang="en-US" dirty="0" smtClean="0">
                <a:ea typeface="+mj-ea"/>
                <a:cs typeface="+mj-cs"/>
              </a:rPr>
              <a:t>Point</a:t>
            </a:r>
            <a:endParaRPr lang="en-US" dirty="0">
              <a:ea typeface="+mj-ea"/>
              <a:cs typeface="+mj-cs"/>
            </a:endParaRPr>
          </a:p>
        </p:txBody>
      </p:sp>
      <p:sp>
        <p:nvSpPr>
          <p:cNvPr id="368643" name="Rectangle 3"/>
          <p:cNvSpPr>
            <a:spLocks noGrp="1" noChangeArrowheads="1"/>
          </p:cNvSpPr>
          <p:nvPr>
            <p:ph type="body" idx="1"/>
          </p:nvPr>
        </p:nvSpPr>
        <p:spPr>
          <a:xfrm>
            <a:off x="290513" y="1220788"/>
            <a:ext cx="6643687" cy="5224462"/>
          </a:xfrm>
        </p:spPr>
        <p:txBody>
          <a:bodyPr lIns="90245" tIns="44337" rIns="90245" bIns="44337"/>
          <a:lstStyle/>
          <a:p>
            <a:pPr marL="384776" indent="-384776" eaLnBrk="1" hangingPunct="1">
              <a:buFont typeface="Wingdings" charset="2"/>
              <a:buNone/>
              <a:defRPr/>
            </a:pPr>
            <a:r>
              <a:rPr lang="en-US" dirty="0">
                <a:ea typeface="+mn-ea"/>
                <a:cs typeface="+mn-cs"/>
              </a:rPr>
              <a:t>History</a:t>
            </a:r>
          </a:p>
          <a:p>
            <a:pPr marL="742635" lvl="1" indent="-245434" eaLnBrk="1" hangingPunct="1">
              <a:buFont typeface="Wingdings" charset="2"/>
              <a:buChar char="n"/>
              <a:defRPr/>
            </a:pPr>
            <a:r>
              <a:rPr lang="en-US" dirty="0"/>
              <a:t>8086: first computer to implement IEEE FP</a:t>
            </a:r>
          </a:p>
          <a:p>
            <a:pPr marL="1143243" lvl="2" indent="-237516" eaLnBrk="1" hangingPunct="1">
              <a:buFont typeface="Wingdings" charset="2"/>
              <a:buChar char="l"/>
              <a:defRPr/>
            </a:pPr>
            <a:r>
              <a:rPr lang="en-US" dirty="0"/>
              <a:t>separate 8087 FPU (floating point unit)</a:t>
            </a:r>
          </a:p>
          <a:p>
            <a:pPr marL="742635" lvl="1" indent="-245434" eaLnBrk="1" hangingPunct="1">
              <a:buFont typeface="Wingdings" charset="2"/>
              <a:buChar char="n"/>
              <a:defRPr/>
            </a:pPr>
            <a:r>
              <a:rPr lang="en-US" dirty="0"/>
              <a:t>486: merged FPU and Integer Unit onto one chip</a:t>
            </a:r>
          </a:p>
          <a:p>
            <a:pPr marL="384776" indent="-384776" eaLnBrk="1" hangingPunct="1">
              <a:buFont typeface="Wingdings" charset="2"/>
              <a:buNone/>
              <a:defRPr/>
            </a:pPr>
            <a:r>
              <a:rPr lang="en-US" dirty="0">
                <a:ea typeface="+mn-ea"/>
                <a:cs typeface="+mn-cs"/>
              </a:rPr>
              <a:t>Summary</a:t>
            </a:r>
          </a:p>
          <a:p>
            <a:pPr marL="742635" lvl="1" indent="-245434" eaLnBrk="1" hangingPunct="1">
              <a:buFont typeface="Wingdings" charset="2"/>
              <a:buChar char="n"/>
              <a:defRPr/>
            </a:pPr>
            <a:r>
              <a:rPr lang="en-US" dirty="0"/>
              <a:t>Hardware to add, multiply, and divide</a:t>
            </a:r>
          </a:p>
          <a:p>
            <a:pPr marL="742635" lvl="1" indent="-245434" eaLnBrk="1" hangingPunct="1">
              <a:buFont typeface="Wingdings" charset="2"/>
              <a:buChar char="n"/>
              <a:defRPr/>
            </a:pPr>
            <a:r>
              <a:rPr lang="en-US" dirty="0"/>
              <a:t>Floating point data registers</a:t>
            </a:r>
          </a:p>
          <a:p>
            <a:pPr marL="742635" lvl="1" indent="-245434" eaLnBrk="1" hangingPunct="1">
              <a:buFont typeface="Wingdings" charset="2"/>
              <a:buChar char="n"/>
              <a:defRPr/>
            </a:pPr>
            <a:r>
              <a:rPr lang="en-US" dirty="0"/>
              <a:t>Various control &amp; status registers</a:t>
            </a:r>
          </a:p>
          <a:p>
            <a:pPr marL="384776" indent="-384776" eaLnBrk="1" hangingPunct="1">
              <a:buFont typeface="Wingdings" charset="2"/>
              <a:buNone/>
              <a:defRPr/>
            </a:pPr>
            <a:r>
              <a:rPr lang="en-US" dirty="0">
                <a:ea typeface="+mn-ea"/>
                <a:cs typeface="+mn-cs"/>
              </a:rPr>
              <a:t>Floating Point Formats</a:t>
            </a:r>
          </a:p>
          <a:p>
            <a:pPr marL="742635" lvl="1" indent="-245434" eaLnBrk="1" hangingPunct="1">
              <a:buFont typeface="Wingdings" charset="2"/>
              <a:buChar char="n"/>
              <a:defRPr/>
            </a:pPr>
            <a:r>
              <a:rPr lang="en-US" dirty="0"/>
              <a:t>single precision (C </a:t>
            </a:r>
            <a:r>
              <a:rPr lang="en-US" dirty="0">
                <a:latin typeface="Courier New" charset="0"/>
              </a:rPr>
              <a:t>float</a:t>
            </a:r>
            <a:r>
              <a:rPr lang="en-US" dirty="0"/>
              <a:t>): 32 bits</a:t>
            </a:r>
          </a:p>
          <a:p>
            <a:pPr marL="742635" lvl="1" indent="-245434" eaLnBrk="1" hangingPunct="1">
              <a:buFont typeface="Wingdings" charset="2"/>
              <a:buChar char="n"/>
              <a:defRPr/>
            </a:pPr>
            <a:r>
              <a:rPr lang="en-US" dirty="0"/>
              <a:t>double precision (C </a:t>
            </a:r>
            <a:r>
              <a:rPr lang="en-US" dirty="0">
                <a:latin typeface="Courier New" charset="0"/>
              </a:rPr>
              <a:t>double</a:t>
            </a:r>
            <a:r>
              <a:rPr lang="en-US" dirty="0"/>
              <a:t>): 64 bits</a:t>
            </a:r>
          </a:p>
          <a:p>
            <a:pPr marL="742635" lvl="1" indent="-245434" eaLnBrk="1" hangingPunct="1">
              <a:buFont typeface="Wingdings" charset="2"/>
              <a:buChar char="n"/>
              <a:defRPr/>
            </a:pPr>
            <a:r>
              <a:rPr lang="en-US" dirty="0"/>
              <a:t>extended precision (C </a:t>
            </a:r>
            <a:r>
              <a:rPr lang="en-US" dirty="0">
                <a:latin typeface="Courier New" charset="0"/>
              </a:rPr>
              <a:t>long double</a:t>
            </a:r>
            <a:r>
              <a:rPr lang="en-US" dirty="0"/>
              <a:t>): 80 bits</a:t>
            </a:r>
          </a:p>
        </p:txBody>
      </p:sp>
      <p:sp>
        <p:nvSpPr>
          <p:cNvPr id="39939" name="Rectangle 4"/>
          <p:cNvSpPr>
            <a:spLocks noChangeArrowheads="1"/>
          </p:cNvSpPr>
          <p:nvPr/>
        </p:nvSpPr>
        <p:spPr bwMode="auto">
          <a:xfrm>
            <a:off x="6705600" y="1447800"/>
            <a:ext cx="16764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Instruction</a:t>
            </a:r>
          </a:p>
          <a:p>
            <a:pPr>
              <a:lnSpc>
                <a:spcPct val="100000"/>
              </a:lnSpc>
            </a:pPr>
            <a:r>
              <a:rPr lang="en-US" sz="1800">
                <a:solidFill>
                  <a:srgbClr val="000066"/>
                </a:solidFill>
              </a:rPr>
              <a:t>decoder and</a:t>
            </a:r>
          </a:p>
          <a:p>
            <a:pPr>
              <a:lnSpc>
                <a:spcPct val="100000"/>
              </a:lnSpc>
            </a:pPr>
            <a:r>
              <a:rPr lang="en-US" sz="1800">
                <a:solidFill>
                  <a:srgbClr val="000066"/>
                </a:solidFill>
              </a:rPr>
              <a:t>sequencer</a:t>
            </a:r>
          </a:p>
        </p:txBody>
      </p:sp>
      <p:sp>
        <p:nvSpPr>
          <p:cNvPr id="39940" name="Rectangle 5"/>
          <p:cNvSpPr>
            <a:spLocks noChangeArrowheads="1"/>
          </p:cNvSpPr>
          <p:nvPr/>
        </p:nvSpPr>
        <p:spPr bwMode="auto">
          <a:xfrm>
            <a:off x="76962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FPU</a:t>
            </a:r>
          </a:p>
        </p:txBody>
      </p:sp>
      <p:sp>
        <p:nvSpPr>
          <p:cNvPr id="39941" name="Rectangle 6"/>
          <p:cNvSpPr>
            <a:spLocks noChangeArrowheads="1"/>
          </p:cNvSpPr>
          <p:nvPr/>
        </p:nvSpPr>
        <p:spPr bwMode="auto">
          <a:xfrm>
            <a:off x="62484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Integer</a:t>
            </a:r>
          </a:p>
          <a:p>
            <a:pPr>
              <a:lnSpc>
                <a:spcPct val="100000"/>
              </a:lnSpc>
            </a:pPr>
            <a:r>
              <a:rPr lang="en-US" sz="1800">
                <a:solidFill>
                  <a:srgbClr val="000066"/>
                </a:solidFill>
              </a:rPr>
              <a:t>Unit</a:t>
            </a:r>
          </a:p>
        </p:txBody>
      </p:sp>
      <p:sp>
        <p:nvSpPr>
          <p:cNvPr id="39942" name="Line 7"/>
          <p:cNvSpPr>
            <a:spLocks noChangeShapeType="1"/>
          </p:cNvSpPr>
          <p:nvPr/>
        </p:nvSpPr>
        <p:spPr bwMode="auto">
          <a:xfrm>
            <a:off x="68580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3" name="Line 8"/>
          <p:cNvSpPr>
            <a:spLocks noChangeShapeType="1"/>
          </p:cNvSpPr>
          <p:nvPr/>
        </p:nvSpPr>
        <p:spPr bwMode="auto">
          <a:xfrm>
            <a:off x="83058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4" name="Line 9"/>
          <p:cNvSpPr>
            <a:spLocks noChangeShapeType="1"/>
          </p:cNvSpPr>
          <p:nvPr/>
        </p:nvSpPr>
        <p:spPr bwMode="auto">
          <a:xfrm>
            <a:off x="6858000" y="30480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5" name="Line 10"/>
          <p:cNvSpPr>
            <a:spLocks noChangeShapeType="1"/>
          </p:cNvSpPr>
          <p:nvPr/>
        </p:nvSpPr>
        <p:spPr bwMode="auto">
          <a:xfrm>
            <a:off x="7543800" y="24384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6" name="Line 11"/>
          <p:cNvSpPr>
            <a:spLocks noChangeShapeType="1"/>
          </p:cNvSpPr>
          <p:nvPr/>
        </p:nvSpPr>
        <p:spPr bwMode="auto">
          <a:xfrm>
            <a:off x="68580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7" name="Line 12"/>
          <p:cNvSpPr>
            <a:spLocks noChangeShapeType="1"/>
          </p:cNvSpPr>
          <p:nvPr/>
        </p:nvSpPr>
        <p:spPr bwMode="auto">
          <a:xfrm>
            <a:off x="83058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8" name="Rectangle 13"/>
          <p:cNvSpPr>
            <a:spLocks noChangeArrowheads="1"/>
          </p:cNvSpPr>
          <p:nvPr/>
        </p:nvSpPr>
        <p:spPr bwMode="auto">
          <a:xfrm>
            <a:off x="6629400" y="4876800"/>
            <a:ext cx="19050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Memory</a:t>
            </a:r>
          </a:p>
        </p:txBody>
      </p:sp>
    </p:spTree>
    <p:extLst>
      <p:ext uri="{BB962C8B-B14F-4D97-AF65-F5344CB8AC3E}">
        <p14:creationId xmlns:p14="http://schemas.microsoft.com/office/powerpoint/2010/main" val="12915684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dissolve">
                                      <p:cBhvr>
                                        <p:cTn id="7" dur="500"/>
                                        <p:tgtEl>
                                          <p:spTgt spid="3686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643">
                                            <p:txEl>
                                              <p:pRg st="1" end="1"/>
                                            </p:txEl>
                                          </p:spTgt>
                                        </p:tgtEl>
                                        <p:attrNameLst>
                                          <p:attrName>style.visibility</p:attrName>
                                        </p:attrNameLst>
                                      </p:cBhvr>
                                      <p:to>
                                        <p:strVal val="visible"/>
                                      </p:to>
                                    </p:set>
                                    <p:animEffect transition="in" filter="dissolve">
                                      <p:cBhvr>
                                        <p:cTn id="10" dur="500"/>
                                        <p:tgtEl>
                                          <p:spTgt spid="3686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animEffect transition="in" filter="dissolve">
                                      <p:cBhvr>
                                        <p:cTn id="13" dur="500"/>
                                        <p:tgtEl>
                                          <p:spTgt spid="3686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8643">
                                            <p:txEl>
                                              <p:pRg st="3" end="3"/>
                                            </p:txEl>
                                          </p:spTgt>
                                        </p:tgtEl>
                                        <p:attrNameLst>
                                          <p:attrName>style.visibility</p:attrName>
                                        </p:attrNameLst>
                                      </p:cBhvr>
                                      <p:to>
                                        <p:strVal val="visible"/>
                                      </p:to>
                                    </p:set>
                                    <p:animEffect transition="in" filter="dissolve">
                                      <p:cBhvr>
                                        <p:cTn id="16" dur="500"/>
                                        <p:tgtEl>
                                          <p:spTgt spid="3686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8643">
                                            <p:txEl>
                                              <p:pRg st="4" end="4"/>
                                            </p:txEl>
                                          </p:spTgt>
                                        </p:tgtEl>
                                        <p:attrNameLst>
                                          <p:attrName>style.visibility</p:attrName>
                                        </p:attrNameLst>
                                      </p:cBhvr>
                                      <p:to>
                                        <p:strVal val="visible"/>
                                      </p:to>
                                    </p:set>
                                    <p:animEffect transition="in" filter="dissolve">
                                      <p:cBhvr>
                                        <p:cTn id="21" dur="500"/>
                                        <p:tgtEl>
                                          <p:spTgt spid="36864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8643">
                                            <p:txEl>
                                              <p:pRg st="5" end="5"/>
                                            </p:txEl>
                                          </p:spTgt>
                                        </p:tgtEl>
                                        <p:attrNameLst>
                                          <p:attrName>style.visibility</p:attrName>
                                        </p:attrNameLst>
                                      </p:cBhvr>
                                      <p:to>
                                        <p:strVal val="visible"/>
                                      </p:to>
                                    </p:set>
                                    <p:animEffect transition="in" filter="dissolve">
                                      <p:cBhvr>
                                        <p:cTn id="24" dur="500"/>
                                        <p:tgtEl>
                                          <p:spTgt spid="36864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68643">
                                            <p:txEl>
                                              <p:pRg st="6" end="6"/>
                                            </p:txEl>
                                          </p:spTgt>
                                        </p:tgtEl>
                                        <p:attrNameLst>
                                          <p:attrName>style.visibility</p:attrName>
                                        </p:attrNameLst>
                                      </p:cBhvr>
                                      <p:to>
                                        <p:strVal val="visible"/>
                                      </p:to>
                                    </p:set>
                                    <p:animEffect transition="in" filter="dissolve">
                                      <p:cBhvr>
                                        <p:cTn id="27" dur="500"/>
                                        <p:tgtEl>
                                          <p:spTgt spid="36864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8643">
                                            <p:txEl>
                                              <p:pRg st="7" end="7"/>
                                            </p:txEl>
                                          </p:spTgt>
                                        </p:tgtEl>
                                        <p:attrNameLst>
                                          <p:attrName>style.visibility</p:attrName>
                                        </p:attrNameLst>
                                      </p:cBhvr>
                                      <p:to>
                                        <p:strVal val="visible"/>
                                      </p:to>
                                    </p:set>
                                    <p:animEffect transition="in" filter="dissolve">
                                      <p:cBhvr>
                                        <p:cTn id="30" dur="500"/>
                                        <p:tgtEl>
                                          <p:spTgt spid="3686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8643">
                                            <p:txEl>
                                              <p:pRg st="8" end="8"/>
                                            </p:txEl>
                                          </p:spTgt>
                                        </p:tgtEl>
                                        <p:attrNameLst>
                                          <p:attrName>style.visibility</p:attrName>
                                        </p:attrNameLst>
                                      </p:cBhvr>
                                      <p:to>
                                        <p:strVal val="visible"/>
                                      </p:to>
                                    </p:set>
                                    <p:animEffect transition="in" filter="dissolve">
                                      <p:cBhvr>
                                        <p:cTn id="35" dur="500"/>
                                        <p:tgtEl>
                                          <p:spTgt spid="36864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8643">
                                            <p:txEl>
                                              <p:pRg st="9" end="9"/>
                                            </p:txEl>
                                          </p:spTgt>
                                        </p:tgtEl>
                                        <p:attrNameLst>
                                          <p:attrName>style.visibility</p:attrName>
                                        </p:attrNameLst>
                                      </p:cBhvr>
                                      <p:to>
                                        <p:strVal val="visible"/>
                                      </p:to>
                                    </p:set>
                                    <p:animEffect transition="in" filter="dissolve">
                                      <p:cBhvr>
                                        <p:cTn id="38" dur="500"/>
                                        <p:tgtEl>
                                          <p:spTgt spid="36864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68643">
                                            <p:txEl>
                                              <p:pRg st="10" end="10"/>
                                            </p:txEl>
                                          </p:spTgt>
                                        </p:tgtEl>
                                        <p:attrNameLst>
                                          <p:attrName>style.visibility</p:attrName>
                                        </p:attrNameLst>
                                      </p:cBhvr>
                                      <p:to>
                                        <p:strVal val="visible"/>
                                      </p:to>
                                    </p:set>
                                    <p:animEffect transition="in" filter="dissolve">
                                      <p:cBhvr>
                                        <p:cTn id="41" dur="500"/>
                                        <p:tgtEl>
                                          <p:spTgt spid="36864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68643">
                                            <p:txEl>
                                              <p:pRg st="11" end="11"/>
                                            </p:txEl>
                                          </p:spTgt>
                                        </p:tgtEl>
                                        <p:attrNameLst>
                                          <p:attrName>style.visibility</p:attrName>
                                        </p:attrNameLst>
                                      </p:cBhvr>
                                      <p:to>
                                        <p:strVal val="visible"/>
                                      </p:to>
                                    </p:set>
                                    <p:animEffect transition="in" filter="dissolve">
                                      <p:cBhvr>
                                        <p:cTn id="44" dur="500"/>
                                        <p:tgtEl>
                                          <p:spTgt spid="368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a:t>
            </a:r>
            <a:r>
              <a:rPr lang="en-US" dirty="0" smtClean="0">
                <a:ea typeface="+mj-ea"/>
                <a:cs typeface="+mj-cs"/>
              </a:rPr>
              <a:t>instructions and registers</a:t>
            </a:r>
            <a:endParaRPr lang="en-US" dirty="0">
              <a:ea typeface="+mj-ea"/>
              <a:cs typeface="+mj-cs"/>
            </a:endParaRPr>
          </a:p>
        </p:txBody>
      </p:sp>
      <p:sp>
        <p:nvSpPr>
          <p:cNvPr id="370691" name="Rectangle 3"/>
          <p:cNvSpPr>
            <a:spLocks noGrp="1" noChangeArrowheads="1"/>
          </p:cNvSpPr>
          <p:nvPr>
            <p:ph type="body" idx="1"/>
          </p:nvPr>
        </p:nvSpPr>
        <p:spPr>
          <a:xfrm>
            <a:off x="290513" y="990600"/>
            <a:ext cx="3290887" cy="5224462"/>
          </a:xfrm>
        </p:spPr>
        <p:txBody>
          <a:bodyPr/>
          <a:lstStyle/>
          <a:p>
            <a:pPr marL="384776" indent="-384776" eaLnBrk="1" hangingPunct="1">
              <a:defRPr/>
            </a:pPr>
            <a:r>
              <a:rPr lang="en-US" dirty="0" smtClean="0">
                <a:latin typeface="Helvetica" charset="0"/>
              </a:rPr>
              <a:t>See Figure 3.45 in textbook</a:t>
            </a:r>
          </a:p>
          <a:p>
            <a:pPr marL="384776" indent="-384776" eaLnBrk="1" hangingPunct="1">
              <a:defRPr/>
            </a:pPr>
            <a:r>
              <a:rPr lang="en-US" dirty="0" smtClean="0">
                <a:latin typeface="Helvetica" charset="0"/>
              </a:rPr>
              <a:t>Large </a:t>
            </a:r>
            <a:r>
              <a:rPr lang="en-US" dirty="0">
                <a:latin typeface="Helvetica" charset="0"/>
              </a:rPr>
              <a:t>number of floating point instructions and formats</a:t>
            </a:r>
          </a:p>
          <a:p>
            <a:pPr marL="742635" lvl="1" indent="-245434" eaLnBrk="1" hangingPunct="1">
              <a:defRPr/>
            </a:pPr>
            <a:r>
              <a:rPr lang="en-US" dirty="0">
                <a:latin typeface="Helvetica" charset="0"/>
                <a:ea typeface="ＭＳ Ｐゴシック" charset="0"/>
              </a:rPr>
              <a:t>~50 basic instruction types</a:t>
            </a:r>
          </a:p>
          <a:p>
            <a:pPr marL="742635" lvl="1" indent="-245434" eaLnBrk="1" hangingPunct="1">
              <a:defRPr/>
            </a:pPr>
            <a:r>
              <a:rPr lang="en-US" dirty="0">
                <a:latin typeface="Helvetica" charset="0"/>
                <a:ea typeface="ＭＳ Ｐゴシック" charset="0"/>
              </a:rPr>
              <a:t>load, store, add, multiply</a:t>
            </a:r>
          </a:p>
          <a:p>
            <a:pPr marL="742635" lvl="1" indent="-245434" eaLnBrk="1" hangingPunct="1">
              <a:defRPr/>
            </a:pPr>
            <a:r>
              <a:rPr lang="en-US" dirty="0">
                <a:latin typeface="Helvetica" charset="0"/>
                <a:ea typeface="ＭＳ Ｐゴシック" charset="0"/>
              </a:rPr>
              <a:t>sin, </a:t>
            </a:r>
            <a:r>
              <a:rPr lang="en-US" dirty="0" err="1">
                <a:latin typeface="Helvetica" charset="0"/>
                <a:ea typeface="ＭＳ Ｐゴシック" charset="0"/>
              </a:rPr>
              <a:t>cos</a:t>
            </a:r>
            <a:r>
              <a:rPr lang="en-US" dirty="0">
                <a:latin typeface="Helvetica" charset="0"/>
                <a:ea typeface="ＭＳ Ｐゴシック" charset="0"/>
              </a:rPr>
              <a:t>, tan, </a:t>
            </a:r>
            <a:r>
              <a:rPr lang="en-US" dirty="0" err="1">
                <a:latin typeface="Helvetica" charset="0"/>
                <a:ea typeface="ＭＳ Ｐゴシック" charset="0"/>
              </a:rPr>
              <a:t>arctan</a:t>
            </a:r>
            <a:r>
              <a:rPr lang="en-US" dirty="0">
                <a:latin typeface="Helvetica" charset="0"/>
                <a:ea typeface="ＭＳ Ｐゴシック" charset="0"/>
              </a:rPr>
              <a:t>, and log</a:t>
            </a:r>
            <a:r>
              <a:rPr lang="en-US" dirty="0" smtClean="0">
                <a:latin typeface="Helvetica" charset="0"/>
                <a:ea typeface="ＭＳ Ｐゴシック" charset="0"/>
              </a:rPr>
              <a:t>!</a:t>
            </a:r>
          </a:p>
        </p:txBody>
      </p:sp>
      <p:pic>
        <p:nvPicPr>
          <p:cNvPr id="2" name="Picture 1"/>
          <p:cNvPicPr>
            <a:picLocks noChangeAspect="1"/>
          </p:cNvPicPr>
          <p:nvPr/>
        </p:nvPicPr>
        <p:blipFill>
          <a:blip r:embed="rId3"/>
          <a:stretch>
            <a:fillRect/>
          </a:stretch>
        </p:blipFill>
        <p:spPr>
          <a:xfrm>
            <a:off x="3835400" y="872435"/>
            <a:ext cx="5334000" cy="5985565"/>
          </a:xfrm>
          <a:prstGeom prst="rect">
            <a:avLst/>
          </a:prstGeom>
        </p:spPr>
      </p:pic>
    </p:spTree>
    <p:extLst>
      <p:ext uri="{BB962C8B-B14F-4D97-AF65-F5344CB8AC3E}">
        <p14:creationId xmlns:p14="http://schemas.microsoft.com/office/powerpoint/2010/main" val="932815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Effect transition="in" filter="dissolve">
                                      <p:cBhvr>
                                        <p:cTn id="15" dur="500"/>
                                        <p:tgtEl>
                                          <p:spTgt spid="370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0691">
                                            <p:txEl>
                                              <p:pRg st="3" end="3"/>
                                            </p:txEl>
                                          </p:spTgt>
                                        </p:tgtEl>
                                        <p:attrNameLst>
                                          <p:attrName>style.visibility</p:attrName>
                                        </p:attrNameLst>
                                      </p:cBhvr>
                                      <p:to>
                                        <p:strVal val="visible"/>
                                      </p:to>
                                    </p:set>
                                    <p:animEffect transition="in" filter="dissolve">
                                      <p:cBhvr>
                                        <p:cTn id="18" dur="500"/>
                                        <p:tgtEl>
                                          <p:spTgt spid="370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0691">
                                            <p:txEl>
                                              <p:pRg st="4" end="4"/>
                                            </p:txEl>
                                          </p:spTgt>
                                        </p:tgtEl>
                                        <p:attrNameLst>
                                          <p:attrName>style.visibility</p:attrName>
                                        </p:attrNameLst>
                                      </p:cBhvr>
                                      <p:to>
                                        <p:strVal val="visible"/>
                                      </p:to>
                                    </p:set>
                                    <p:animEffect transition="in" filter="dissolve">
                                      <p:cBhvr>
                                        <p:cTn id="21"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a:t>
            </a:r>
            <a:r>
              <a:rPr lang="en-US" dirty="0" smtClean="0">
                <a:ea typeface="+mj-ea"/>
                <a:cs typeface="+mj-cs"/>
              </a:rPr>
              <a:t>instructions and registers (2)</a:t>
            </a:r>
            <a:endParaRPr lang="en-US" dirty="0">
              <a:ea typeface="+mj-ea"/>
              <a:cs typeface="+mj-cs"/>
            </a:endParaRPr>
          </a:p>
        </p:txBody>
      </p:sp>
      <p:sp>
        <p:nvSpPr>
          <p:cNvPr id="370691" name="Rectangle 3"/>
          <p:cNvSpPr>
            <a:spLocks noGrp="1" noChangeArrowheads="1"/>
          </p:cNvSpPr>
          <p:nvPr>
            <p:ph type="body" idx="1"/>
          </p:nvPr>
        </p:nvSpPr>
        <p:spPr>
          <a:xfrm>
            <a:off x="290513" y="990600"/>
            <a:ext cx="8307387" cy="5257800"/>
          </a:xfrm>
        </p:spPr>
        <p:txBody>
          <a:bodyPr/>
          <a:lstStyle/>
          <a:p>
            <a:pPr marL="384776" indent="-384776" eaLnBrk="1" hangingPunct="1">
              <a:defRPr/>
            </a:pPr>
            <a:r>
              <a:rPr lang="en-US" dirty="0" smtClean="0">
                <a:latin typeface="Helvetica" charset="0"/>
              </a:rPr>
              <a:t>Sample </a:t>
            </a:r>
            <a:r>
              <a:rPr lang="en-US" dirty="0">
                <a:latin typeface="Helvetica" charset="0"/>
              </a:rPr>
              <a:t>instructions</a:t>
            </a:r>
            <a:r>
              <a:rPr lang="en-US" dirty="0" smtClean="0">
                <a:latin typeface="Helvetica" charset="0"/>
              </a:rPr>
              <a:t>:</a:t>
            </a:r>
          </a:p>
          <a:p>
            <a:pPr>
              <a:lnSpc>
                <a:spcPct val="100000"/>
              </a:lnSpc>
              <a:spcBef>
                <a:spcPct val="20000"/>
              </a:spcBef>
            </a:pPr>
            <a:r>
              <a:rPr lang="en-US" dirty="0" smtClean="0">
                <a:solidFill>
                  <a:srgbClr val="000066"/>
                </a:solidFill>
              </a:rPr>
              <a:t>Instruction	          Description	</a:t>
            </a:r>
          </a:p>
          <a:p>
            <a:pPr>
              <a:lnSpc>
                <a:spcPct val="100000"/>
              </a:lnSpc>
              <a:spcBef>
                <a:spcPct val="20000"/>
              </a:spcBef>
            </a:pPr>
            <a:r>
              <a:rPr lang="en-US" sz="2000" dirty="0" err="1" smtClean="0">
                <a:solidFill>
                  <a:srgbClr val="000066"/>
                </a:solidFill>
                <a:latin typeface="Courier New" charset="0"/>
              </a:rPr>
              <a:t>vmovss</a:t>
            </a:r>
            <a:r>
              <a:rPr lang="en-US" sz="2000" dirty="0" smtClean="0">
                <a:solidFill>
                  <a:srgbClr val="000066"/>
                </a:solidFill>
                <a:latin typeface="Courier New" charset="0"/>
              </a:rPr>
              <a:t> S, D       </a:t>
            </a:r>
            <a:r>
              <a:rPr lang="en-US" sz="2000" dirty="0" smtClean="0">
                <a:solidFill>
                  <a:srgbClr val="000066"/>
                </a:solidFill>
              </a:rPr>
              <a:t>D = S, where exactly 1 of S and D is a                      				memory address</a:t>
            </a:r>
          </a:p>
          <a:p>
            <a:pPr>
              <a:lnSpc>
                <a:spcPct val="100000"/>
              </a:lnSpc>
              <a:spcBef>
                <a:spcPct val="20000"/>
              </a:spcBef>
            </a:pPr>
            <a:r>
              <a:rPr lang="en-US" sz="2000" dirty="0" err="1" smtClean="0">
                <a:solidFill>
                  <a:srgbClr val="000066"/>
                </a:solidFill>
                <a:latin typeface="Courier New" charset="0"/>
              </a:rPr>
              <a:t>vaddss</a:t>
            </a:r>
            <a:r>
              <a:rPr lang="en-US" sz="2000" dirty="0" smtClean="0">
                <a:solidFill>
                  <a:srgbClr val="000066"/>
                </a:solidFill>
                <a:latin typeface="Courier New" charset="0"/>
              </a:rPr>
              <a:t> S1,S2, D   </a:t>
            </a:r>
            <a:r>
              <a:rPr lang="en-US" sz="2000" dirty="0" smtClean="0">
                <a:solidFill>
                  <a:srgbClr val="000066"/>
                </a:solidFill>
              </a:rPr>
              <a:t>D = S1+S2 </a:t>
            </a:r>
          </a:p>
          <a:p>
            <a:pPr>
              <a:lnSpc>
                <a:spcPct val="100000"/>
              </a:lnSpc>
              <a:spcBef>
                <a:spcPct val="20000"/>
              </a:spcBef>
            </a:pPr>
            <a:r>
              <a:rPr lang="en-US" sz="2000" dirty="0" err="1" smtClean="0">
                <a:solidFill>
                  <a:srgbClr val="000066"/>
                </a:solidFill>
                <a:latin typeface="Courier New" charset="0"/>
              </a:rPr>
              <a:t>vmulss</a:t>
            </a:r>
            <a:r>
              <a:rPr lang="en-US" sz="2000" dirty="0" smtClean="0">
                <a:solidFill>
                  <a:srgbClr val="000066"/>
                </a:solidFill>
                <a:latin typeface="Courier New" charset="0"/>
              </a:rPr>
              <a:t> S1,S2, D   </a:t>
            </a:r>
            <a:r>
              <a:rPr lang="en-US" sz="2000" dirty="0" smtClean="0">
                <a:solidFill>
                  <a:srgbClr val="000066"/>
                </a:solidFill>
              </a:rPr>
              <a:t>D = S1*S2 </a:t>
            </a:r>
          </a:p>
          <a:p>
            <a:pPr>
              <a:lnSpc>
                <a:spcPct val="100000"/>
              </a:lnSpc>
              <a:spcBef>
                <a:spcPct val="20000"/>
              </a:spcBef>
            </a:pPr>
            <a:r>
              <a:rPr lang="en-US" sz="2000" dirty="0" err="1" smtClean="0">
                <a:solidFill>
                  <a:srgbClr val="000066"/>
                </a:solidFill>
                <a:latin typeface="Courier New" charset="0"/>
              </a:rPr>
              <a:t>sqrtss</a:t>
            </a:r>
            <a:r>
              <a:rPr lang="en-US" sz="2000" dirty="0" smtClean="0">
                <a:solidFill>
                  <a:srgbClr val="000066"/>
                </a:solidFill>
                <a:latin typeface="Courier New" charset="0"/>
              </a:rPr>
              <a:t> S,D        </a:t>
            </a:r>
            <a:r>
              <a:rPr lang="en-US" sz="2000" dirty="0" smtClean="0">
                <a:solidFill>
                  <a:srgbClr val="000066"/>
                </a:solidFill>
              </a:rPr>
              <a:t>D = </a:t>
            </a:r>
            <a:r>
              <a:rPr lang="en-US" sz="2000" dirty="0" err="1" smtClean="0">
                <a:solidFill>
                  <a:srgbClr val="000066"/>
                </a:solidFill>
              </a:rPr>
              <a:t>sqrt</a:t>
            </a:r>
            <a:r>
              <a:rPr lang="en-US" sz="2000" dirty="0" smtClean="0">
                <a:solidFill>
                  <a:srgbClr val="000066"/>
                </a:solidFill>
              </a:rPr>
              <a:t>(S) </a:t>
            </a:r>
            <a:endParaRPr lang="en-US" sz="2000" dirty="0" smtClean="0">
              <a:solidFill>
                <a:srgbClr val="000066"/>
              </a:solidFill>
              <a:latin typeface="Courier New" charset="0"/>
            </a:endParaRPr>
          </a:p>
          <a:p>
            <a:pPr>
              <a:lnSpc>
                <a:spcPct val="100000"/>
              </a:lnSpc>
              <a:spcBef>
                <a:spcPct val="20000"/>
              </a:spcBef>
            </a:pPr>
            <a:r>
              <a:rPr lang="en-US" sz="2000" dirty="0" smtClean="0">
                <a:solidFill>
                  <a:srgbClr val="000066"/>
                </a:solidFill>
                <a:latin typeface="Courier New" charset="0"/>
              </a:rPr>
              <a:t>vcvttsd2si S, D   </a:t>
            </a:r>
            <a:r>
              <a:rPr lang="en-US" sz="2000" dirty="0" smtClean="0">
                <a:solidFill>
                  <a:srgbClr val="000066"/>
                </a:solidFill>
              </a:rPr>
              <a:t>D = (</a:t>
            </a:r>
            <a:r>
              <a:rPr lang="en-US" sz="2000" dirty="0" err="1" smtClean="0">
                <a:solidFill>
                  <a:srgbClr val="000066"/>
                </a:solidFill>
              </a:rPr>
              <a:t>int</a:t>
            </a:r>
            <a:r>
              <a:rPr lang="en-US" sz="2000" dirty="0" smtClean="0">
                <a:solidFill>
                  <a:srgbClr val="000066"/>
                </a:solidFill>
              </a:rPr>
              <a:t>) S, where S is a double </a:t>
            </a:r>
          </a:p>
          <a:p>
            <a:pPr>
              <a:lnSpc>
                <a:spcPct val="100000"/>
              </a:lnSpc>
              <a:spcBef>
                <a:spcPct val="20000"/>
              </a:spcBef>
            </a:pPr>
            <a:endParaRPr lang="en-US" sz="2000" dirty="0">
              <a:solidFill>
                <a:srgbClr val="000066"/>
              </a:solidFill>
            </a:endParaRPr>
          </a:p>
          <a:p>
            <a:pPr>
              <a:lnSpc>
                <a:spcPct val="100000"/>
              </a:lnSpc>
              <a:spcBef>
                <a:spcPct val="20000"/>
              </a:spcBef>
            </a:pPr>
            <a:r>
              <a:rPr lang="en-US" sz="2000" dirty="0" smtClean="0"/>
              <a:t>Note there are certain</a:t>
            </a:r>
            <a:r>
              <a:rPr lang="en-US" sz="2000" baseline="0" dirty="0" smtClean="0"/>
              <a:t> restrictions on whether S, S1, S2, and D can be registers and/or memory locations.</a:t>
            </a:r>
            <a:endParaRPr lang="en-US" sz="2000" dirty="0" smtClean="0"/>
          </a:p>
          <a:p>
            <a:pPr>
              <a:lnSpc>
                <a:spcPct val="100000"/>
              </a:lnSpc>
              <a:spcBef>
                <a:spcPct val="20000"/>
              </a:spcBef>
            </a:pPr>
            <a:endParaRPr lang="en-US" sz="2000" dirty="0" smtClean="0">
              <a:solidFill>
                <a:srgbClr val="000066"/>
              </a:solidFill>
            </a:endParaRPr>
          </a:p>
          <a:p>
            <a:pPr marL="384776" indent="-384776" eaLnBrk="1" hangingPunct="1">
              <a:defRPr/>
            </a:pPr>
            <a:endParaRPr lang="en-US" sz="2000" dirty="0">
              <a:latin typeface="Helvetica" charset="0"/>
            </a:endParaRPr>
          </a:p>
        </p:txBody>
      </p:sp>
    </p:spTree>
    <p:extLst>
      <p:ext uri="{BB962C8B-B14F-4D97-AF65-F5344CB8AC3E}">
        <p14:creationId xmlns:p14="http://schemas.microsoft.com/office/powerpoint/2010/main" val="1265223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dissolve">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dissolve">
                                      <p:cBhvr>
                                        <p:cTn id="22" dur="500"/>
                                        <p:tgtEl>
                                          <p:spTgt spid="370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0691">
                                            <p:txEl>
                                              <p:pRg st="4" end="4"/>
                                            </p:txEl>
                                          </p:spTgt>
                                        </p:tgtEl>
                                        <p:attrNameLst>
                                          <p:attrName>style.visibility</p:attrName>
                                        </p:attrNameLst>
                                      </p:cBhvr>
                                      <p:to>
                                        <p:strVal val="visible"/>
                                      </p:to>
                                    </p:set>
                                    <p:animEffect transition="in" filter="dissolve">
                                      <p:cBhvr>
                                        <p:cTn id="27" dur="500"/>
                                        <p:tgtEl>
                                          <p:spTgt spid="3706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0691">
                                            <p:txEl>
                                              <p:pRg st="5" end="5"/>
                                            </p:txEl>
                                          </p:spTgt>
                                        </p:tgtEl>
                                        <p:attrNameLst>
                                          <p:attrName>style.visibility</p:attrName>
                                        </p:attrNameLst>
                                      </p:cBhvr>
                                      <p:to>
                                        <p:strVal val="visible"/>
                                      </p:to>
                                    </p:set>
                                    <p:animEffect transition="in" filter="dissolve">
                                      <p:cBhvr>
                                        <p:cTn id="32" dur="500"/>
                                        <p:tgtEl>
                                          <p:spTgt spid="3706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691">
                                            <p:txEl>
                                              <p:pRg st="6" end="6"/>
                                            </p:txEl>
                                          </p:spTgt>
                                        </p:tgtEl>
                                        <p:attrNameLst>
                                          <p:attrName>style.visibility</p:attrName>
                                        </p:attrNameLst>
                                      </p:cBhvr>
                                      <p:to>
                                        <p:strVal val="visible"/>
                                      </p:to>
                                    </p:set>
                                    <p:animEffect transition="in" filter="dissolve">
                                      <p:cBhvr>
                                        <p:cTn id="37" dur="500"/>
                                        <p:tgtEl>
                                          <p:spTgt spid="3706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0691">
                                            <p:txEl>
                                              <p:pRg st="8" end="8"/>
                                            </p:txEl>
                                          </p:spTgt>
                                        </p:tgtEl>
                                        <p:attrNameLst>
                                          <p:attrName>style.visibility</p:attrName>
                                        </p:attrNameLst>
                                      </p:cBhvr>
                                      <p:to>
                                        <p:strVal val="visible"/>
                                      </p:to>
                                    </p:set>
                                    <p:animEffect transition="in" filter="dissolve">
                                      <p:cBhvr>
                                        <p:cTn id="42"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228600"/>
            <a:ext cx="8153400" cy="573088"/>
          </a:xfrm>
        </p:spPr>
        <p:txBody>
          <a:bodyPr/>
          <a:lstStyle/>
          <a:p>
            <a:pPr eaLnBrk="1" hangingPunct="1">
              <a:defRPr/>
            </a:pPr>
            <a:r>
              <a:rPr lang="en-US" dirty="0" smtClean="0">
                <a:cs typeface="+mj-cs"/>
              </a:rPr>
              <a:t>Floating Point Summary</a:t>
            </a:r>
          </a:p>
        </p:txBody>
      </p:sp>
      <p:sp>
        <p:nvSpPr>
          <p:cNvPr id="136195" name="Rectangle 3"/>
          <p:cNvSpPr>
            <a:spLocks noGrp="1" noChangeArrowheads="1"/>
          </p:cNvSpPr>
          <p:nvPr>
            <p:ph type="body" idx="1"/>
          </p:nvPr>
        </p:nvSpPr>
        <p:spPr/>
        <p:txBody>
          <a:bodyPr/>
          <a:lstStyle/>
          <a:p>
            <a:pPr marL="384776" indent="-384776" eaLnBrk="1" hangingPunct="1">
              <a:lnSpc>
                <a:spcPct val="100000"/>
              </a:lnSpc>
              <a:defRPr/>
            </a:pPr>
            <a:r>
              <a:rPr lang="en-US" dirty="0">
                <a:latin typeface="Helvetica" charset="0"/>
                <a:ea typeface="ＭＳ Ｐゴシック" charset="0"/>
              </a:rPr>
              <a:t>IEEE Floating Point Has Clear Mathematical  Properties</a:t>
            </a:r>
          </a:p>
          <a:p>
            <a:pPr marL="742635" lvl="1" indent="-245434" eaLnBrk="1" hangingPunct="1">
              <a:defRPr/>
            </a:pPr>
            <a:r>
              <a:rPr lang="en-US" dirty="0">
                <a:latin typeface="Helvetica" charset="0"/>
                <a:ea typeface="ＭＳ Ｐゴシック" charset="0"/>
              </a:rPr>
              <a:t>Represents numbers of form </a:t>
            </a:r>
            <a:r>
              <a:rPr lang="en-US" i="1" dirty="0">
                <a:latin typeface="Helvetica" charset="0"/>
                <a:ea typeface="ＭＳ Ｐゴシック" charset="0"/>
              </a:rPr>
              <a:t>M</a:t>
            </a:r>
            <a:r>
              <a:rPr lang="en-US" dirty="0">
                <a:latin typeface="Helvetica" charset="0"/>
                <a:ea typeface="ＭＳ Ｐゴシック" charset="0"/>
              </a:rPr>
              <a:t> </a:t>
            </a:r>
            <a:r>
              <a:rPr lang="en-US" b="0" dirty="0">
                <a:latin typeface="Helvetica" charset="0"/>
                <a:ea typeface="ＭＳ Ｐゴシック" charset="0"/>
              </a:rPr>
              <a:t>X</a:t>
            </a:r>
            <a:r>
              <a:rPr lang="en-US" dirty="0">
                <a:latin typeface="Helvetica" charset="0"/>
                <a:ea typeface="ＭＳ Ｐゴシック" charset="0"/>
              </a:rPr>
              <a:t> 2</a:t>
            </a:r>
            <a:r>
              <a:rPr lang="en-US" i="1" baseline="30000" dirty="0">
                <a:latin typeface="Helvetica" charset="0"/>
                <a:ea typeface="ＭＳ Ｐゴシック" charset="0"/>
              </a:rPr>
              <a:t>E</a:t>
            </a:r>
            <a:endParaRPr lang="en-US" dirty="0">
              <a:latin typeface="Helvetica" charset="0"/>
              <a:ea typeface="ＭＳ Ｐゴシック" charset="0"/>
            </a:endParaRPr>
          </a:p>
          <a:p>
            <a:pPr marL="742635" lvl="1" indent="-245434" eaLnBrk="1" hangingPunct="1">
              <a:defRPr/>
            </a:pPr>
            <a:r>
              <a:rPr lang="en-US" dirty="0">
                <a:latin typeface="Helvetica" charset="0"/>
                <a:ea typeface="ＭＳ Ｐゴシック" charset="0"/>
              </a:rPr>
              <a:t>Can reason about operations independent of implementation</a:t>
            </a:r>
          </a:p>
          <a:p>
            <a:pPr marL="1143243" lvl="2" indent="-237516" eaLnBrk="1" hangingPunct="1">
              <a:defRPr/>
            </a:pPr>
            <a:r>
              <a:rPr lang="en-US" dirty="0">
                <a:latin typeface="Helvetica" charset="0"/>
                <a:ea typeface="ＭＳ Ｐゴシック" charset="0"/>
              </a:rPr>
              <a:t>As if computed with perfect precision and then rounded</a:t>
            </a:r>
          </a:p>
          <a:p>
            <a:pPr marL="742635" lvl="1" indent="-245434" eaLnBrk="1" hangingPunct="1">
              <a:defRPr/>
            </a:pPr>
            <a:r>
              <a:rPr lang="en-US" dirty="0">
                <a:latin typeface="Helvetica" charset="0"/>
                <a:ea typeface="ＭＳ Ｐゴシック" charset="0"/>
              </a:rPr>
              <a:t>Not the same as real arithmetic</a:t>
            </a:r>
          </a:p>
          <a:p>
            <a:pPr marL="1143243" lvl="2" indent="-237516" eaLnBrk="1" hangingPunct="1">
              <a:defRPr/>
            </a:pPr>
            <a:r>
              <a:rPr lang="en-US" dirty="0">
                <a:latin typeface="Helvetica" charset="0"/>
                <a:ea typeface="ＭＳ Ｐゴシック" charset="0"/>
              </a:rPr>
              <a:t>Violates associativity/distributivity</a:t>
            </a:r>
          </a:p>
          <a:p>
            <a:pPr marL="1143243" lvl="2" indent="-237516" eaLnBrk="1" hangingPunct="1">
              <a:defRPr/>
            </a:pPr>
            <a:r>
              <a:rPr lang="en-US" dirty="0">
                <a:latin typeface="Helvetica" charset="0"/>
                <a:ea typeface="ＭＳ Ｐゴシック" charset="0"/>
              </a:rPr>
              <a:t>Makes life difficult for compilers &amp; serious numerical applications </a:t>
            </a:r>
            <a:r>
              <a:rPr lang="en-US" dirty="0" smtClean="0">
                <a:latin typeface="Helvetica" charset="0"/>
                <a:ea typeface="ＭＳ Ｐゴシック" charset="0"/>
              </a:rPr>
              <a:t>programmers</a:t>
            </a:r>
          </a:p>
          <a:p>
            <a:pPr marL="742635" lvl="1" indent="-245434" eaLnBrk="1" hangingPunct="1">
              <a:defRPr/>
            </a:pPr>
            <a:r>
              <a:rPr lang="en-US" dirty="0" smtClean="0">
                <a:latin typeface="Helvetica" charset="0"/>
                <a:ea typeface="ＭＳ Ｐゴシック" charset="0"/>
              </a:rPr>
              <a:t>Conversions between float/double and int/long can cause overflow</a:t>
            </a:r>
            <a:endParaRPr lang="en-US" dirty="0">
              <a:latin typeface="Helvetica" charset="0"/>
              <a:ea typeface="ＭＳ Ｐゴシック" charset="0"/>
            </a:endParaRPr>
          </a:p>
          <a:p>
            <a:pPr marL="905727" lvl="2" indent="0" eaLnBrk="1" hangingPunct="1">
              <a:buNone/>
              <a:defRPr/>
            </a:pPr>
            <a:endParaRPr lang="en-US" dirty="0">
              <a:latin typeface="Helvetica" charset="0"/>
              <a:ea typeface="ＭＳ Ｐゴシック" charset="0"/>
            </a:endParaRPr>
          </a:p>
        </p:txBody>
      </p:sp>
    </p:spTree>
    <p:extLst>
      <p:ext uri="{BB962C8B-B14F-4D97-AF65-F5344CB8AC3E}">
        <p14:creationId xmlns:p14="http://schemas.microsoft.com/office/powerpoint/2010/main" val="3710499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ssolve">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dissolve">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dissolve">
                                      <p:cBhvr>
                                        <p:cTn id="17" dur="500"/>
                                        <p:tgtEl>
                                          <p:spTgt spid="13619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6195">
                                            <p:txEl>
                                              <p:pRg st="3" end="3"/>
                                            </p:txEl>
                                          </p:spTgt>
                                        </p:tgtEl>
                                        <p:attrNameLst>
                                          <p:attrName>style.visibility</p:attrName>
                                        </p:attrNameLst>
                                      </p:cBhvr>
                                      <p:to>
                                        <p:strVal val="visible"/>
                                      </p:to>
                                    </p:set>
                                    <p:animEffect transition="in" filter="dissolve">
                                      <p:cBhvr>
                                        <p:cTn id="20" dur="500"/>
                                        <p:tgtEl>
                                          <p:spTgt spid="1361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dissolve">
                                      <p:cBhvr>
                                        <p:cTn id="25" dur="500"/>
                                        <p:tgtEl>
                                          <p:spTgt spid="13619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6195">
                                            <p:txEl>
                                              <p:pRg st="5" end="5"/>
                                            </p:txEl>
                                          </p:spTgt>
                                        </p:tgtEl>
                                        <p:attrNameLst>
                                          <p:attrName>style.visibility</p:attrName>
                                        </p:attrNameLst>
                                      </p:cBhvr>
                                      <p:to>
                                        <p:strVal val="visible"/>
                                      </p:to>
                                    </p:set>
                                    <p:animEffect transition="in" filter="dissolve">
                                      <p:cBhvr>
                                        <p:cTn id="28" dur="500"/>
                                        <p:tgtEl>
                                          <p:spTgt spid="13619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6195">
                                            <p:txEl>
                                              <p:pRg st="6" end="6"/>
                                            </p:txEl>
                                          </p:spTgt>
                                        </p:tgtEl>
                                        <p:attrNameLst>
                                          <p:attrName>style.visibility</p:attrName>
                                        </p:attrNameLst>
                                      </p:cBhvr>
                                      <p:to>
                                        <p:strVal val="visible"/>
                                      </p:to>
                                    </p:set>
                                    <p:animEffect transition="in" filter="dissolve">
                                      <p:cBhvr>
                                        <p:cTn id="31" dur="500"/>
                                        <p:tgtEl>
                                          <p:spTgt spid="13619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6195">
                                            <p:txEl>
                                              <p:pRg st="7" end="7"/>
                                            </p:txEl>
                                          </p:spTgt>
                                        </p:tgtEl>
                                        <p:attrNameLst>
                                          <p:attrName>style.visibility</p:attrName>
                                        </p:attrNameLst>
                                      </p:cBhvr>
                                      <p:to>
                                        <p:strVal val="visible"/>
                                      </p:to>
                                    </p:set>
                                    <p:animEffect transition="in" filter="dissolve">
                                      <p:cBhvr>
                                        <p:cTn id="36" dur="500"/>
                                        <p:tgtEl>
                                          <p:spTgt spid="136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defTabSz="911846" eaLnBrk="1" hangingPunct="1">
              <a:defRPr/>
            </a:pPr>
            <a:r>
              <a:rPr lang="en-US" dirty="0" smtClean="0">
                <a:cs typeface="+mj-cs"/>
              </a:rPr>
              <a:t>Major Revelations So Far…</a:t>
            </a:r>
            <a:endParaRPr lang="en-US" dirty="0">
              <a:cs typeface="+mj-cs"/>
            </a:endParaRPr>
          </a:p>
        </p:txBody>
      </p:sp>
      <p:sp>
        <p:nvSpPr>
          <p:cNvPr id="264195" name="Rectangle 3"/>
          <p:cNvSpPr>
            <a:spLocks noGrp="1" noChangeArrowheads="1"/>
          </p:cNvSpPr>
          <p:nvPr>
            <p:ph type="body" idx="1"/>
          </p:nvPr>
        </p:nvSpPr>
        <p:spPr/>
        <p:txBody>
          <a:bodyPr/>
          <a:lstStyle/>
          <a:p>
            <a:pPr marL="456031" indent="-456031" eaLnBrk="1" hangingPunct="1">
              <a:buFont typeface="+mj-lt"/>
              <a:buAutoNum type="arabicPeriod"/>
              <a:defRPr/>
            </a:pPr>
            <a:r>
              <a:rPr lang="en-US" dirty="0" smtClean="0">
                <a:latin typeface="Helvetica" charset="0"/>
                <a:ea typeface="ＭＳ Ｐゴシック" charset="0"/>
              </a:rPr>
              <a:t>Two’s complement encoding and arithmetic for integers </a:t>
            </a:r>
          </a:p>
          <a:p>
            <a:pPr marL="456031" indent="-456031" eaLnBrk="1" hangingPunct="1">
              <a:buFont typeface="+mj-lt"/>
              <a:buAutoNum type="arabicPeriod"/>
              <a:defRPr/>
            </a:pPr>
            <a:r>
              <a:rPr lang="en-US" dirty="0" smtClean="0">
                <a:latin typeface="Helvetica" charset="0"/>
                <a:ea typeface="ＭＳ Ｐゴシック" charset="0"/>
              </a:rPr>
              <a:t>Programs in high-level languages are compiled into assembly instructions and executed on the CPU</a:t>
            </a:r>
          </a:p>
          <a:p>
            <a:pPr marL="456031" indent="-456031" eaLnBrk="1" hangingPunct="1">
              <a:buFont typeface="+mj-lt"/>
              <a:buAutoNum type="arabicPeriod"/>
              <a:defRPr/>
            </a:pPr>
            <a:r>
              <a:rPr lang="en-US" dirty="0" smtClean="0">
                <a:latin typeface="Helvetica" charset="0"/>
                <a:ea typeface="ＭＳ Ｐゴシック" charset="0"/>
              </a:rPr>
              <a:t>Assembly uses a call stack to efficiently manage function calls</a:t>
            </a:r>
          </a:p>
          <a:p>
            <a:pPr marL="456031" indent="-456031" eaLnBrk="1" hangingPunct="1">
              <a:buFont typeface="+mj-lt"/>
              <a:buAutoNum type="arabicPeriod"/>
              <a:defRPr/>
            </a:pPr>
            <a:r>
              <a:rPr lang="en-US" dirty="0" smtClean="0">
                <a:latin typeface="Helvetica" charset="0"/>
              </a:rPr>
              <a:t>Call stacks can be overflowed on x86 CPUs, resulting in execution of malicious code</a:t>
            </a:r>
          </a:p>
          <a:p>
            <a:pPr marL="456031" indent="-456031" eaLnBrk="1" hangingPunct="1">
              <a:buFont typeface="+mj-lt"/>
              <a:buAutoNum type="arabicPeriod"/>
              <a:defRPr/>
            </a:pPr>
            <a:r>
              <a:rPr lang="en-US" dirty="0" smtClean="0">
                <a:latin typeface="Helvetica" charset="0"/>
              </a:rPr>
              <a:t>Floating point representation encodes real #s as M*2</a:t>
            </a:r>
            <a:r>
              <a:rPr lang="en-US" baseline="30000" dirty="0" smtClean="0">
                <a:latin typeface="Helvetica" charset="0"/>
              </a:rPr>
              <a:t>E</a:t>
            </a:r>
            <a:r>
              <a:rPr lang="en-US" dirty="0" smtClean="0">
                <a:latin typeface="Helvetica" charset="0"/>
              </a:rPr>
              <a:t>, and x86 has separate FP registers &amp; instructions</a:t>
            </a:r>
          </a:p>
          <a:p>
            <a:pPr marL="0" indent="0" eaLnBrk="1" hangingPunct="1">
              <a:defRPr/>
            </a:pPr>
            <a:r>
              <a:rPr lang="en-US" dirty="0" smtClean="0">
                <a:latin typeface="Helvetica" charset="0"/>
              </a:rPr>
              <a:t>Next up: How to improve performance using 1) pipelining, 2) parallelism, and 3) caching</a:t>
            </a:r>
          </a:p>
        </p:txBody>
      </p:sp>
    </p:spTree>
    <p:extLst>
      <p:ext uri="{BB962C8B-B14F-4D97-AF65-F5344CB8AC3E}">
        <p14:creationId xmlns:p14="http://schemas.microsoft.com/office/powerpoint/2010/main" val="23490519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dissolve">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dissolve">
                                      <p:cBhvr>
                                        <p:cTn id="12" dur="500"/>
                                        <p:tgtEl>
                                          <p:spTgt spid="26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dissolve">
                                      <p:cBhvr>
                                        <p:cTn id="17" dur="500"/>
                                        <p:tgtEl>
                                          <p:spTgt spid="264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dissolve">
                                      <p:cBhvr>
                                        <p:cTn id="22" dur="500"/>
                                        <p:tgtEl>
                                          <p:spTgt spid="264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dissolve">
                                      <p:cBhvr>
                                        <p:cTn id="27" dur="500"/>
                                        <p:tgtEl>
                                          <p:spTgt spid="264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dissolve">
                                      <p:cBhvr>
                                        <p:cTn id="32" dur="500"/>
                                        <p:tgtEl>
                                          <p:spTgt spid="264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2286000"/>
            <a:ext cx="8716962" cy="781050"/>
          </a:xfrm>
        </p:spPr>
        <p:txBody>
          <a:bodyPr/>
          <a:lstStyle/>
          <a:p>
            <a:pPr algn="ctr"/>
            <a:r>
              <a:rPr lang="en-US" dirty="0" smtClean="0"/>
              <a:t>Supplementary Slides</a:t>
            </a:r>
            <a:endParaRPr lang="en-US" dirty="0"/>
          </a:p>
        </p:txBody>
      </p:sp>
    </p:spTree>
    <p:extLst>
      <p:ext uri="{BB962C8B-B14F-4D97-AF65-F5344CB8AC3E}">
        <p14:creationId xmlns:p14="http://schemas.microsoft.com/office/powerpoint/2010/main" val="28047585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609600" y="228600"/>
            <a:ext cx="6692900" cy="573088"/>
          </a:xfrm>
        </p:spPr>
        <p:txBody>
          <a:bodyPr/>
          <a:lstStyle/>
          <a:p>
            <a:pPr eaLnBrk="1" hangingPunct="1">
              <a:defRPr/>
            </a:pPr>
            <a:r>
              <a:rPr lang="en-US">
                <a:ea typeface="+mj-ea"/>
                <a:cs typeface="+mj-cs"/>
              </a:rPr>
              <a:t>FPU Data Register Stack</a:t>
            </a:r>
          </a:p>
        </p:txBody>
      </p:sp>
      <p:sp>
        <p:nvSpPr>
          <p:cNvPr id="369667" name="Rectangle 3"/>
          <p:cNvSpPr>
            <a:spLocks noGrp="1" noChangeArrowheads="1"/>
          </p:cNvSpPr>
          <p:nvPr>
            <p:ph type="body" idx="1"/>
          </p:nvPr>
        </p:nvSpPr>
        <p:spPr>
          <a:xfrm>
            <a:off x="379413" y="1365250"/>
            <a:ext cx="6211887" cy="508000"/>
          </a:xfrm>
        </p:spPr>
        <p:txBody>
          <a:bodyPr/>
          <a:lstStyle/>
          <a:p>
            <a:pPr marL="384776" indent="-384776" eaLnBrk="1" hangingPunct="1">
              <a:defRPr/>
            </a:pPr>
            <a:r>
              <a:rPr lang="en-US">
                <a:latin typeface="Helvetica" charset="0"/>
              </a:rPr>
              <a:t>FPU register format (extended precision)</a:t>
            </a:r>
          </a:p>
        </p:txBody>
      </p:sp>
      <p:grpSp>
        <p:nvGrpSpPr>
          <p:cNvPr id="40963" name="Group 25"/>
          <p:cNvGrpSpPr>
            <a:grpSpLocks/>
          </p:cNvGrpSpPr>
          <p:nvPr/>
        </p:nvGrpSpPr>
        <p:grpSpPr bwMode="auto">
          <a:xfrm>
            <a:off x="1371600" y="1903413"/>
            <a:ext cx="5640388" cy="611187"/>
            <a:chOff x="864" y="960"/>
            <a:chExt cx="3553" cy="385"/>
          </a:xfrm>
        </p:grpSpPr>
        <p:sp>
          <p:nvSpPr>
            <p:cNvPr id="40978" name="Rectangle 4"/>
            <p:cNvSpPr>
              <a:spLocks noChangeArrowheads="1"/>
            </p:cNvSpPr>
            <p:nvPr/>
          </p:nvSpPr>
          <p:spPr bwMode="auto">
            <a:xfrm>
              <a:off x="912" y="1153"/>
              <a:ext cx="19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s</a:t>
              </a:r>
            </a:p>
          </p:txBody>
        </p:sp>
        <p:sp>
          <p:nvSpPr>
            <p:cNvPr id="40979" name="Rectangle 5"/>
            <p:cNvSpPr>
              <a:spLocks noChangeArrowheads="1"/>
            </p:cNvSpPr>
            <p:nvPr/>
          </p:nvSpPr>
          <p:spPr bwMode="auto">
            <a:xfrm>
              <a:off x="1104" y="1153"/>
              <a:ext cx="576"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exp</a:t>
              </a:r>
            </a:p>
          </p:txBody>
        </p:sp>
        <p:sp>
          <p:nvSpPr>
            <p:cNvPr id="40980" name="Rectangle 6"/>
            <p:cNvSpPr>
              <a:spLocks noChangeArrowheads="1"/>
            </p:cNvSpPr>
            <p:nvPr/>
          </p:nvSpPr>
          <p:spPr bwMode="auto">
            <a:xfrm>
              <a:off x="1680" y="1153"/>
              <a:ext cx="2688"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frac</a:t>
              </a:r>
            </a:p>
          </p:txBody>
        </p:sp>
        <p:sp>
          <p:nvSpPr>
            <p:cNvPr id="40981" name="Text Box 7"/>
            <p:cNvSpPr txBox="1">
              <a:spLocks noChangeArrowheads="1"/>
            </p:cNvSpPr>
            <p:nvPr/>
          </p:nvSpPr>
          <p:spPr bwMode="auto">
            <a:xfrm>
              <a:off x="4238" y="960"/>
              <a:ext cx="1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40982" name="Text Box 8"/>
            <p:cNvSpPr txBox="1">
              <a:spLocks noChangeArrowheads="1"/>
            </p:cNvSpPr>
            <p:nvPr/>
          </p:nvSpPr>
          <p:spPr bwMode="auto">
            <a:xfrm>
              <a:off x="1632"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63</a:t>
              </a:r>
            </a:p>
          </p:txBody>
        </p:sp>
        <p:sp>
          <p:nvSpPr>
            <p:cNvPr id="40983" name="Text Box 9"/>
            <p:cNvSpPr txBox="1">
              <a:spLocks noChangeArrowheads="1"/>
            </p:cNvSpPr>
            <p:nvPr/>
          </p:nvSpPr>
          <p:spPr bwMode="auto">
            <a:xfrm>
              <a:off x="1488"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64</a:t>
              </a:r>
            </a:p>
          </p:txBody>
        </p:sp>
        <p:sp>
          <p:nvSpPr>
            <p:cNvPr id="40984" name="Text Box 10"/>
            <p:cNvSpPr txBox="1">
              <a:spLocks noChangeArrowheads="1"/>
            </p:cNvSpPr>
            <p:nvPr/>
          </p:nvSpPr>
          <p:spPr bwMode="auto">
            <a:xfrm>
              <a:off x="1056"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78</a:t>
              </a:r>
            </a:p>
          </p:txBody>
        </p:sp>
        <p:sp>
          <p:nvSpPr>
            <p:cNvPr id="40985" name="Text Box 11"/>
            <p:cNvSpPr txBox="1">
              <a:spLocks noChangeArrowheads="1"/>
            </p:cNvSpPr>
            <p:nvPr/>
          </p:nvSpPr>
          <p:spPr bwMode="auto">
            <a:xfrm>
              <a:off x="864"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79</a:t>
              </a:r>
            </a:p>
          </p:txBody>
        </p:sp>
      </p:grpSp>
      <p:sp>
        <p:nvSpPr>
          <p:cNvPr id="369679" name="Rectangle 15"/>
          <p:cNvSpPr>
            <a:spLocks noChangeArrowheads="1"/>
          </p:cNvSpPr>
          <p:nvPr/>
        </p:nvSpPr>
        <p:spPr bwMode="auto">
          <a:xfrm>
            <a:off x="533400" y="2590800"/>
            <a:ext cx="4114800" cy="3581400"/>
          </a:xfrm>
          <a:prstGeom prst="rect">
            <a:avLst/>
          </a:prstGeom>
          <a:noFill/>
          <a:ln w="12700">
            <a:noFill/>
            <a:miter lim="800000"/>
            <a:headEnd/>
            <a:tailEnd/>
          </a:ln>
          <a:effectLst/>
        </p:spPr>
        <p:txBody>
          <a:bodyPr lIns="90245" tIns="44337" rIns="90245" bIns="44337"/>
          <a:lstStyle/>
          <a:p>
            <a:pPr marL="384776" indent="-384776" algn="l" eaLnBrk="1" hangingPunct="1">
              <a:lnSpc>
                <a:spcPct val="95000"/>
              </a:lnSpc>
              <a:spcBef>
                <a:spcPct val="50000"/>
              </a:spcBef>
              <a:buClr>
                <a:srgbClr val="660033"/>
              </a:buClr>
              <a:defRPr/>
            </a:pPr>
            <a:r>
              <a:rPr lang="en-US" sz="2400" dirty="0">
                <a:solidFill>
                  <a:srgbClr val="003300"/>
                </a:solidFill>
                <a:effectLst>
                  <a:outerShdw blurRad="38100" dist="38100" dir="2700000" algn="tl">
                    <a:srgbClr val="DDDDDD"/>
                  </a:outerShdw>
                </a:effectLst>
                <a:ea typeface="ＭＳ Ｐゴシック" pitchFamily="-1" charset="-128"/>
                <a:cs typeface="ＭＳ Ｐゴシック" pitchFamily="-1" charset="-128"/>
              </a:rPr>
              <a:t>FPU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8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Logically forms shallow stack</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Top called </a:t>
            </a:r>
            <a:r>
              <a:rPr lang="en-US" sz="2000" dirty="0">
                <a:solidFill>
                  <a:srgbClr val="000066"/>
                </a:solidFill>
                <a:latin typeface="Courier New" charset="0"/>
                <a:ea typeface="ＭＳ Ｐゴシック" charset="-128"/>
                <a:cs typeface="ＭＳ Ｐゴシック" pitchFamily="-1" charset="-128"/>
              </a:rPr>
              <a:t>%</a:t>
            </a:r>
            <a:r>
              <a:rPr lang="en-US" sz="2000" dirty="0" err="1">
                <a:solidFill>
                  <a:srgbClr val="000066"/>
                </a:solidFill>
                <a:latin typeface="Courier New" charset="0"/>
                <a:ea typeface="ＭＳ Ｐゴシック" charset="-128"/>
                <a:cs typeface="ＭＳ Ｐゴシック" pitchFamily="-1" charset="-128"/>
              </a:rPr>
              <a:t>st</a:t>
            </a:r>
            <a:r>
              <a:rPr lang="en-US" sz="2000" dirty="0">
                <a:solidFill>
                  <a:srgbClr val="000066"/>
                </a:solidFill>
                <a:latin typeface="Courier New" charset="0"/>
                <a:ea typeface="ＭＳ Ｐゴシック" charset="-128"/>
                <a:cs typeface="ＭＳ Ｐゴシック" pitchFamily="-1" charset="-128"/>
              </a:rPr>
              <a:t>(0)</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When push too many, bottom values disappear</a:t>
            </a:r>
          </a:p>
        </p:txBody>
      </p:sp>
      <p:sp>
        <p:nvSpPr>
          <p:cNvPr id="40965" name="Text Box 16"/>
          <p:cNvSpPr txBox="1">
            <a:spLocks noChangeArrowheads="1"/>
          </p:cNvSpPr>
          <p:nvPr/>
        </p:nvSpPr>
        <p:spPr bwMode="auto">
          <a:xfrm>
            <a:off x="5791200" y="5791200"/>
            <a:ext cx="195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stack grows down</a:t>
            </a:r>
          </a:p>
        </p:txBody>
      </p:sp>
      <p:grpSp>
        <p:nvGrpSpPr>
          <p:cNvPr id="40966" name="Group 27"/>
          <p:cNvGrpSpPr>
            <a:grpSpLocks/>
          </p:cNvGrpSpPr>
          <p:nvPr/>
        </p:nvGrpSpPr>
        <p:grpSpPr bwMode="auto">
          <a:xfrm>
            <a:off x="4114800" y="4495800"/>
            <a:ext cx="4498975" cy="1281113"/>
            <a:chOff x="2112" y="1872"/>
            <a:chExt cx="2834" cy="807"/>
          </a:xfrm>
        </p:grpSpPr>
        <p:sp>
          <p:nvSpPr>
            <p:cNvPr id="40967" name="Rectangle 12"/>
            <p:cNvSpPr>
              <a:spLocks noChangeArrowheads="1"/>
            </p:cNvSpPr>
            <p:nvPr/>
          </p:nvSpPr>
          <p:spPr bwMode="auto">
            <a:xfrm>
              <a:off x="3026" y="1872"/>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68" name="Text Box 13"/>
            <p:cNvSpPr txBox="1">
              <a:spLocks noChangeArrowheads="1"/>
            </p:cNvSpPr>
            <p:nvPr/>
          </p:nvSpPr>
          <p:spPr bwMode="auto">
            <a:xfrm>
              <a:off x="2112" y="24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nSpc>
                  <a:spcPct val="100000"/>
                </a:lnSpc>
              </a:pPr>
              <a:r>
                <a:rPr lang="ja-JP" altLang="en-US" sz="1800">
                  <a:solidFill>
                    <a:srgbClr val="000066"/>
                  </a:solidFill>
                </a:rPr>
                <a:t>“</a:t>
              </a:r>
              <a:r>
                <a:rPr lang="en-US" altLang="ja-JP" sz="1800">
                  <a:solidFill>
                    <a:srgbClr val="000066"/>
                  </a:solidFill>
                </a:rPr>
                <a:t>Top</a:t>
              </a:r>
              <a:r>
                <a:rPr lang="ja-JP" altLang="en-US" sz="1800">
                  <a:solidFill>
                    <a:srgbClr val="000066"/>
                  </a:solidFill>
                </a:rPr>
                <a:t>”</a:t>
              </a:r>
              <a:r>
                <a:rPr lang="en-US" altLang="ja-JP" sz="1800">
                  <a:solidFill>
                    <a:srgbClr val="000066"/>
                  </a:solidFill>
                </a:rPr>
                <a:t> </a:t>
              </a:r>
              <a:endParaRPr lang="en-US" sz="1800">
                <a:solidFill>
                  <a:srgbClr val="000066"/>
                </a:solidFill>
              </a:endParaRPr>
            </a:p>
          </p:txBody>
        </p:sp>
        <p:sp>
          <p:nvSpPr>
            <p:cNvPr id="40969" name="Line 14"/>
            <p:cNvSpPr>
              <a:spLocks noChangeShapeType="1"/>
            </p:cNvSpPr>
            <p:nvPr/>
          </p:nvSpPr>
          <p:spPr bwMode="auto">
            <a:xfrm flipV="1">
              <a:off x="2832" y="2544"/>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0" name="Rectangle 17"/>
            <p:cNvSpPr>
              <a:spLocks noChangeArrowheads="1"/>
            </p:cNvSpPr>
            <p:nvPr/>
          </p:nvSpPr>
          <p:spPr bwMode="auto">
            <a:xfrm>
              <a:off x="3024" y="2064"/>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1" name="Rectangle 18"/>
            <p:cNvSpPr>
              <a:spLocks noChangeArrowheads="1"/>
            </p:cNvSpPr>
            <p:nvPr/>
          </p:nvSpPr>
          <p:spPr bwMode="auto">
            <a:xfrm>
              <a:off x="3024" y="2256"/>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2" name="Rectangle 19"/>
            <p:cNvSpPr>
              <a:spLocks noChangeArrowheads="1"/>
            </p:cNvSpPr>
            <p:nvPr/>
          </p:nvSpPr>
          <p:spPr bwMode="auto">
            <a:xfrm>
              <a:off x="3024" y="2448"/>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3" name="Line 20"/>
            <p:cNvSpPr>
              <a:spLocks noChangeShapeType="1"/>
            </p:cNvSpPr>
            <p:nvPr/>
          </p:nvSpPr>
          <p:spPr bwMode="auto">
            <a:xfrm>
              <a:off x="2832" y="1872"/>
              <a:ext cx="172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Rectangle 21"/>
            <p:cNvSpPr>
              <a:spLocks noChangeArrowheads="1"/>
            </p:cNvSpPr>
            <p:nvPr/>
          </p:nvSpPr>
          <p:spPr bwMode="auto">
            <a:xfrm>
              <a:off x="4368" y="244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0975" name="Rectangle 22"/>
            <p:cNvSpPr>
              <a:spLocks noChangeArrowheads="1"/>
            </p:cNvSpPr>
            <p:nvPr/>
          </p:nvSpPr>
          <p:spPr bwMode="auto">
            <a:xfrm>
              <a:off x="4368" y="2256"/>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0976" name="Rectangle 23"/>
            <p:cNvSpPr>
              <a:spLocks noChangeArrowheads="1"/>
            </p:cNvSpPr>
            <p:nvPr/>
          </p:nvSpPr>
          <p:spPr bwMode="auto">
            <a:xfrm>
              <a:off x="4368" y="2064"/>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%st(2)</a:t>
              </a:r>
            </a:p>
          </p:txBody>
        </p:sp>
        <p:sp>
          <p:nvSpPr>
            <p:cNvPr id="40977" name="Rectangle 24"/>
            <p:cNvSpPr>
              <a:spLocks noChangeArrowheads="1"/>
            </p:cNvSpPr>
            <p:nvPr/>
          </p:nvSpPr>
          <p:spPr bwMode="auto">
            <a:xfrm>
              <a:off x="4368" y="1872"/>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%st(3)</a:t>
              </a:r>
            </a:p>
          </p:txBody>
        </p:sp>
      </p:grpSp>
    </p:spTree>
    <p:extLst>
      <p:ext uri="{BB962C8B-B14F-4D97-AF65-F5344CB8AC3E}">
        <p14:creationId xmlns:p14="http://schemas.microsoft.com/office/powerpoint/2010/main" val="10510338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6083300" cy="573088"/>
          </a:xfrm>
        </p:spPr>
        <p:txBody>
          <a:bodyPr/>
          <a:lstStyle/>
          <a:p>
            <a:pPr eaLnBrk="1" hangingPunct="1">
              <a:defRPr/>
            </a:pPr>
            <a:r>
              <a:rPr lang="en-US">
                <a:ea typeface="+mj-ea"/>
                <a:cs typeface="+mj-cs"/>
              </a:rPr>
              <a:t>FPU instructions</a:t>
            </a:r>
          </a:p>
        </p:txBody>
      </p:sp>
      <p:sp>
        <p:nvSpPr>
          <p:cNvPr id="370691" name="Rectangle 3"/>
          <p:cNvSpPr>
            <a:spLocks noGrp="1" noChangeArrowheads="1"/>
          </p:cNvSpPr>
          <p:nvPr>
            <p:ph type="body" idx="1"/>
          </p:nvPr>
        </p:nvSpPr>
        <p:spPr/>
        <p:txBody>
          <a:bodyPr/>
          <a:lstStyle/>
          <a:p>
            <a:pPr marL="384776" indent="-384776" eaLnBrk="1" hangingPunct="1">
              <a:defRPr/>
            </a:pPr>
            <a:r>
              <a:rPr lang="en-US">
                <a:latin typeface="Helvetica" charset="0"/>
              </a:rPr>
              <a:t>Large number of floating point instructions and formats</a:t>
            </a:r>
          </a:p>
          <a:p>
            <a:pPr marL="742635" lvl="1" indent="-245434" eaLnBrk="1" hangingPunct="1">
              <a:defRPr/>
            </a:pPr>
            <a:r>
              <a:rPr lang="en-US">
                <a:latin typeface="Helvetica" charset="0"/>
                <a:ea typeface="ＭＳ Ｐゴシック" charset="0"/>
              </a:rPr>
              <a:t>~50 basic instruction types</a:t>
            </a:r>
          </a:p>
          <a:p>
            <a:pPr marL="742635" lvl="1" indent="-245434" eaLnBrk="1" hangingPunct="1">
              <a:defRPr/>
            </a:pPr>
            <a:r>
              <a:rPr lang="en-US">
                <a:latin typeface="Helvetica" charset="0"/>
                <a:ea typeface="ＭＳ Ｐゴシック" charset="0"/>
              </a:rPr>
              <a:t>load, store, add, multiply</a:t>
            </a:r>
          </a:p>
          <a:p>
            <a:pPr marL="742635" lvl="1" indent="-245434" eaLnBrk="1" hangingPunct="1">
              <a:defRPr/>
            </a:pPr>
            <a:r>
              <a:rPr lang="en-US">
                <a:latin typeface="Helvetica" charset="0"/>
                <a:ea typeface="ＭＳ Ｐゴシック" charset="0"/>
              </a:rPr>
              <a:t>sin, cos, tan, arctan, and log!</a:t>
            </a:r>
          </a:p>
          <a:p>
            <a:pPr marL="384776" indent="-384776" eaLnBrk="1" hangingPunct="1">
              <a:defRPr/>
            </a:pPr>
            <a:endParaRPr lang="en-US">
              <a:latin typeface="Helvetica" charset="0"/>
            </a:endParaRPr>
          </a:p>
          <a:p>
            <a:pPr marL="384776" indent="-384776" eaLnBrk="1" hangingPunct="1">
              <a:defRPr/>
            </a:pPr>
            <a:r>
              <a:rPr lang="en-US">
                <a:latin typeface="Helvetica" charset="0"/>
              </a:rPr>
              <a:t>Sample instructions:</a:t>
            </a:r>
          </a:p>
        </p:txBody>
      </p:sp>
      <p:sp>
        <p:nvSpPr>
          <p:cNvPr id="43011" name="Text Box 4"/>
          <p:cNvSpPr txBox="1">
            <a:spLocks noChangeArrowheads="1"/>
          </p:cNvSpPr>
          <p:nvPr/>
        </p:nvSpPr>
        <p:spPr bwMode="auto">
          <a:xfrm>
            <a:off x="304800" y="4038600"/>
            <a:ext cx="8515350" cy="2073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15" tIns="45595" rIns="91215" bIns="45595">
            <a:spAutoFit/>
          </a:bodyPr>
          <a:lstStyle>
            <a:lvl1pPr>
              <a:tabLst>
                <a:tab pos="1774825" algn="l"/>
                <a:tab pos="4516438" algn="l"/>
              </a:tabLst>
              <a:defRPr sz="3800" b="1">
                <a:solidFill>
                  <a:schemeClr val="tx1"/>
                </a:solidFill>
                <a:latin typeface="Helvetica" charset="0"/>
                <a:ea typeface="ＭＳ Ｐゴシック" charset="0"/>
                <a:cs typeface="ＭＳ Ｐゴシック" charset="0"/>
              </a:defRPr>
            </a:lvl1pPr>
            <a:lvl2pPr marL="742950" indent="-285750">
              <a:tabLst>
                <a:tab pos="1774825" algn="l"/>
                <a:tab pos="4516438" algn="l"/>
              </a:tabLst>
              <a:defRPr sz="3800" b="1">
                <a:solidFill>
                  <a:schemeClr val="tx1"/>
                </a:solidFill>
                <a:latin typeface="Helvetica" charset="0"/>
                <a:ea typeface="ＭＳ Ｐゴシック" charset="0"/>
              </a:defRPr>
            </a:lvl2pPr>
            <a:lvl3pPr marL="1143000" indent="-228600">
              <a:tabLst>
                <a:tab pos="1774825" algn="l"/>
                <a:tab pos="4516438" algn="l"/>
              </a:tabLst>
              <a:defRPr sz="3800" b="1">
                <a:solidFill>
                  <a:schemeClr val="tx1"/>
                </a:solidFill>
                <a:latin typeface="Helvetica" charset="0"/>
                <a:ea typeface="ＭＳ Ｐゴシック" charset="0"/>
              </a:defRPr>
            </a:lvl3pPr>
            <a:lvl4pPr marL="1600200" indent="-228600">
              <a:tabLst>
                <a:tab pos="1774825" algn="l"/>
                <a:tab pos="4516438" algn="l"/>
              </a:tabLst>
              <a:defRPr sz="3800" b="1">
                <a:solidFill>
                  <a:schemeClr val="tx1"/>
                </a:solidFill>
                <a:latin typeface="Helvetica" charset="0"/>
                <a:ea typeface="ＭＳ Ｐゴシック" charset="0"/>
              </a:defRPr>
            </a:lvl4pPr>
            <a:lvl5pPr marL="2057400" indent="-228600">
              <a:tabLst>
                <a:tab pos="1774825" algn="l"/>
                <a:tab pos="4516438" algn="l"/>
              </a:tabLst>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9pPr>
          </a:lstStyle>
          <a:p>
            <a:pPr algn="l">
              <a:lnSpc>
                <a:spcPct val="100000"/>
              </a:lnSpc>
              <a:spcBef>
                <a:spcPct val="20000"/>
              </a:spcBef>
            </a:pPr>
            <a:r>
              <a:rPr lang="en-US" sz="2000">
                <a:solidFill>
                  <a:srgbClr val="000066"/>
                </a:solidFill>
              </a:rPr>
              <a:t>Instruction	Effect			Description</a:t>
            </a:r>
          </a:p>
          <a:p>
            <a:pPr algn="l">
              <a:lnSpc>
                <a:spcPct val="100000"/>
              </a:lnSpc>
              <a:spcBef>
                <a:spcPct val="20000"/>
              </a:spcBef>
            </a:pPr>
            <a:r>
              <a:rPr lang="en-US" sz="1800">
                <a:solidFill>
                  <a:srgbClr val="000066"/>
                </a:solidFill>
                <a:latin typeface="Courier New" charset="0"/>
              </a:rPr>
              <a:t>fldz	</a:t>
            </a:r>
            <a:r>
              <a:rPr lang="en-US" sz="1800">
                <a:solidFill>
                  <a:srgbClr val="000066"/>
                </a:solidFill>
              </a:rPr>
              <a:t>push 0.0			Load zero</a:t>
            </a:r>
          </a:p>
          <a:p>
            <a:pPr algn="l">
              <a:lnSpc>
                <a:spcPct val="100000"/>
              </a:lnSpc>
              <a:spcBef>
                <a:spcPct val="20000"/>
              </a:spcBef>
            </a:pPr>
            <a:r>
              <a:rPr lang="en-US" sz="1800">
                <a:solidFill>
                  <a:srgbClr val="000066"/>
                </a:solidFill>
                <a:latin typeface="Courier New" charset="0"/>
              </a:rPr>
              <a:t>flds  Addr	</a:t>
            </a:r>
            <a:r>
              <a:rPr lang="en-US" sz="1800">
                <a:solidFill>
                  <a:srgbClr val="000066"/>
                </a:solidFill>
              </a:rPr>
              <a:t>push M[</a:t>
            </a:r>
            <a:r>
              <a:rPr lang="en-US" sz="1800">
                <a:solidFill>
                  <a:srgbClr val="000066"/>
                </a:solidFill>
                <a:latin typeface="Courier New" charset="0"/>
              </a:rPr>
              <a:t>Addr</a:t>
            </a:r>
            <a:r>
              <a:rPr lang="en-US" sz="1800">
                <a:solidFill>
                  <a:srgbClr val="000066"/>
                </a:solidFill>
              </a:rPr>
              <a:t>] 			Load single precision real</a:t>
            </a:r>
          </a:p>
          <a:p>
            <a:pPr algn="l">
              <a:lnSpc>
                <a:spcPct val="100000"/>
              </a:lnSpc>
              <a:spcBef>
                <a:spcPct val="20000"/>
              </a:spcBef>
            </a:pPr>
            <a:r>
              <a:rPr lang="en-US" sz="1800">
                <a:solidFill>
                  <a:srgbClr val="000066"/>
                </a:solidFill>
                <a:latin typeface="Courier New" charset="0"/>
              </a:rPr>
              <a:t>fmuls Addr	%st(0) &lt;- %st(0)*</a:t>
            </a:r>
            <a:r>
              <a:rPr lang="en-US" sz="1800">
                <a:solidFill>
                  <a:srgbClr val="000066"/>
                </a:solidFill>
              </a:rPr>
              <a:t>M[</a:t>
            </a:r>
            <a:r>
              <a:rPr lang="en-US" sz="1800">
                <a:solidFill>
                  <a:srgbClr val="000066"/>
                </a:solidFill>
                <a:latin typeface="Courier New" charset="0"/>
              </a:rPr>
              <a:t>Addr</a:t>
            </a:r>
            <a:r>
              <a:rPr lang="en-US" sz="1800">
                <a:solidFill>
                  <a:srgbClr val="000066"/>
                </a:solidFill>
              </a:rPr>
              <a:t>]	Multiply</a:t>
            </a:r>
          </a:p>
          <a:p>
            <a:pPr algn="l">
              <a:lnSpc>
                <a:spcPct val="100000"/>
              </a:lnSpc>
              <a:spcBef>
                <a:spcPct val="20000"/>
              </a:spcBef>
            </a:pPr>
            <a:r>
              <a:rPr lang="en-US" sz="1800">
                <a:solidFill>
                  <a:srgbClr val="000066"/>
                </a:solidFill>
                <a:latin typeface="Courier New" charset="0"/>
              </a:rPr>
              <a:t>faddp	%st(1) &lt;- %st(0)+%st(1); pop</a:t>
            </a:r>
            <a:r>
              <a:rPr lang="en-US" sz="1800">
                <a:solidFill>
                  <a:srgbClr val="000066"/>
                </a:solidFill>
              </a:rPr>
              <a:t>	Add and pop</a:t>
            </a:r>
          </a:p>
          <a:p>
            <a:pPr algn="l">
              <a:lnSpc>
                <a:spcPct val="100000"/>
              </a:lnSpc>
              <a:spcBef>
                <a:spcPct val="20000"/>
              </a:spcBef>
            </a:pPr>
            <a:endParaRPr lang="en-US" sz="1800">
              <a:solidFill>
                <a:srgbClr val="000066"/>
              </a:solidFill>
            </a:endParaRPr>
          </a:p>
        </p:txBody>
      </p:sp>
    </p:spTree>
    <p:extLst>
      <p:ext uri="{BB962C8B-B14F-4D97-AF65-F5344CB8AC3E}">
        <p14:creationId xmlns:p14="http://schemas.microsoft.com/office/powerpoint/2010/main" val="24797399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304800" y="304800"/>
            <a:ext cx="7518400" cy="555625"/>
          </a:xfrm>
          <a:effectLst>
            <a:outerShdw blurRad="63500" dist="53882" dir="2700000" algn="ctr" rotWithShape="0">
              <a:srgbClr val="969696"/>
            </a:outerShdw>
          </a:effectLst>
        </p:spPr>
        <p:txBody>
          <a:bodyPr/>
          <a:lstStyle/>
          <a:p>
            <a:pPr eaLnBrk="1" hangingPunct="1">
              <a:defRPr/>
            </a:pPr>
            <a:r>
              <a:rPr lang="en-US">
                <a:ea typeface="+mj-ea"/>
                <a:cs typeface="+mj-cs"/>
              </a:rPr>
              <a:t>Floating Point Code Example</a:t>
            </a:r>
          </a:p>
        </p:txBody>
      </p:sp>
      <p:sp>
        <p:nvSpPr>
          <p:cNvPr id="371715" name="Rectangle 3"/>
          <p:cNvSpPr>
            <a:spLocks noGrp="1" noChangeArrowheads="1"/>
          </p:cNvSpPr>
          <p:nvPr>
            <p:ph type="body" idx="1"/>
          </p:nvPr>
        </p:nvSpPr>
        <p:spPr>
          <a:xfrm>
            <a:off x="152400" y="914400"/>
            <a:ext cx="3886200" cy="5486400"/>
          </a:xfrm>
        </p:spPr>
        <p:txBody>
          <a:bodyPr lIns="90245" tIns="44337" rIns="90245" bIns="44337"/>
          <a:lstStyle/>
          <a:p>
            <a:pPr marL="384776" indent="-384776" eaLnBrk="1" hangingPunct="1">
              <a:buFont typeface="Wingdings" charset="2"/>
              <a:buNone/>
              <a:defRPr/>
            </a:pPr>
            <a:r>
              <a:rPr lang="en-US">
                <a:ea typeface="+mn-ea"/>
                <a:cs typeface="+mn-cs"/>
              </a:rPr>
              <a:t>Compute Inner Product of Two Vectors</a:t>
            </a:r>
          </a:p>
          <a:p>
            <a:pPr marL="742635" lvl="1" indent="-245434" eaLnBrk="1" hangingPunct="1">
              <a:buFont typeface="Wingdings" charset="2"/>
              <a:buChar char="n"/>
              <a:defRPr/>
            </a:pPr>
            <a:r>
              <a:rPr lang="en-US"/>
              <a:t>Single precision arithmetic</a:t>
            </a:r>
          </a:p>
          <a:p>
            <a:pPr marL="742635" lvl="1" indent="-245434" eaLnBrk="1" hangingPunct="1">
              <a:buFont typeface="Wingdings" charset="2"/>
              <a:buChar char="n"/>
              <a:defRPr/>
            </a:pPr>
            <a:r>
              <a:rPr lang="en-US"/>
              <a:t>Common computation</a:t>
            </a:r>
          </a:p>
        </p:txBody>
      </p:sp>
      <p:sp>
        <p:nvSpPr>
          <p:cNvPr id="45059" name="Rectangle 4"/>
          <p:cNvSpPr>
            <a:spLocks noChangeArrowheads="1"/>
          </p:cNvSpPr>
          <p:nvPr/>
        </p:nvSpPr>
        <p:spPr bwMode="auto">
          <a:xfrm>
            <a:off x="228600" y="3048000"/>
            <a:ext cx="3502025" cy="3035300"/>
          </a:xfrm>
          <a:prstGeom prst="rect">
            <a:avLst/>
          </a:prstGeom>
          <a:solidFill>
            <a:srgbClr val="FFFF66"/>
          </a:solidFill>
          <a:ln w="12700">
            <a:solidFill>
              <a:schemeClr val="tx1"/>
            </a:solidFill>
            <a:miter lim="800000"/>
            <a:headEnd/>
            <a:tailEnd/>
          </a:ln>
        </p:spPr>
        <p:txBody>
          <a:bodyPr lIns="90245" tIns="44337" rIns="90245" bIns="44337">
            <a:spAutoFit/>
          </a:bodyPr>
          <a:lstStyle/>
          <a:p>
            <a:pPr algn="l">
              <a:lnSpc>
                <a:spcPct val="100000"/>
              </a:lnSpc>
            </a:pPr>
            <a:r>
              <a:rPr lang="en-US" sz="1600">
                <a:solidFill>
                  <a:srgbClr val="000066"/>
                </a:solidFill>
                <a:latin typeface="Courier New" charset="0"/>
              </a:rPr>
              <a:t>float ipf (float x[], </a:t>
            </a:r>
          </a:p>
          <a:p>
            <a:pPr algn="l">
              <a:lnSpc>
                <a:spcPct val="100000"/>
              </a:lnSpc>
            </a:pPr>
            <a:r>
              <a:rPr lang="en-US" sz="1600">
                <a:solidFill>
                  <a:srgbClr val="000066"/>
                </a:solidFill>
                <a:latin typeface="Courier New" charset="0"/>
              </a:rPr>
              <a:t>           float y[], </a:t>
            </a:r>
          </a:p>
          <a:p>
            <a:pPr algn="l">
              <a:lnSpc>
                <a:spcPct val="100000"/>
              </a:lnSpc>
            </a:pPr>
            <a:r>
              <a:rPr lang="en-US" sz="1600">
                <a:solidFill>
                  <a:srgbClr val="000066"/>
                </a:solidFill>
                <a:latin typeface="Courier New" charset="0"/>
              </a:rPr>
              <a:t>           int n)</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i;</a:t>
            </a:r>
          </a:p>
          <a:p>
            <a:pPr algn="l">
              <a:lnSpc>
                <a:spcPct val="100000"/>
              </a:lnSpc>
            </a:pPr>
            <a:r>
              <a:rPr lang="en-US" sz="1600">
                <a:solidFill>
                  <a:srgbClr val="000066"/>
                </a:solidFill>
                <a:latin typeface="Courier New" charset="0"/>
              </a:rPr>
              <a:t>  float result = 0.0;</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for (i = 0; i &lt; n; i++) {</a:t>
            </a:r>
          </a:p>
          <a:p>
            <a:pPr algn="l">
              <a:lnSpc>
                <a:spcPct val="100000"/>
              </a:lnSpc>
            </a:pPr>
            <a:r>
              <a:rPr lang="en-US" sz="1600">
                <a:solidFill>
                  <a:srgbClr val="000066"/>
                </a:solidFill>
                <a:latin typeface="Courier New" charset="0"/>
              </a:rPr>
              <a:t>    result += x[i] * y[i];</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return result;</a:t>
            </a:r>
          </a:p>
          <a:p>
            <a:pPr algn="l">
              <a:lnSpc>
                <a:spcPct val="100000"/>
              </a:lnSpc>
            </a:pPr>
            <a:r>
              <a:rPr lang="en-US" sz="1600">
                <a:solidFill>
                  <a:srgbClr val="000066"/>
                </a:solidFill>
                <a:latin typeface="Courier New" charset="0"/>
              </a:rPr>
              <a:t>}</a:t>
            </a:r>
          </a:p>
        </p:txBody>
      </p:sp>
      <p:sp>
        <p:nvSpPr>
          <p:cNvPr id="37892" name="Rectangle 5"/>
          <p:cNvSpPr>
            <a:spLocks noChangeArrowheads="1"/>
          </p:cNvSpPr>
          <p:nvPr/>
        </p:nvSpPr>
        <p:spPr bwMode="auto">
          <a:xfrm>
            <a:off x="3843338" y="1371600"/>
            <a:ext cx="5184775" cy="5478463"/>
          </a:xfrm>
          <a:prstGeom prst="rect">
            <a:avLst/>
          </a:prstGeom>
          <a:solidFill>
            <a:srgbClr val="FFCCCC"/>
          </a:solidFill>
          <a:ln w="38100" cmpd="dbl">
            <a:solidFill>
              <a:schemeClr val="tx1"/>
            </a:solidFill>
            <a:miter lim="800000"/>
            <a:headEnd/>
            <a:tailEnd/>
          </a:ln>
        </p:spPr>
        <p:txBody>
          <a:bodyPr wrap="none" lIns="91215" tIns="45595" rIns="91215" bIns="45595">
            <a:spAutoFit/>
          </a:bodyPr>
          <a:lstStyle/>
          <a:p>
            <a:pPr algn="l">
              <a:lnSpc>
                <a:spcPct val="100000"/>
              </a:lnSpc>
            </a:pPr>
            <a:r>
              <a:rPr lang="en-US" sz="1400">
                <a:solidFill>
                  <a:srgbClr val="000066"/>
                </a:solidFill>
                <a:latin typeface="Courier New" charset="0"/>
              </a:rPr>
              <a:t>   pushl %ebp              # setup </a:t>
            </a:r>
          </a:p>
          <a:p>
            <a:pPr algn="l">
              <a:lnSpc>
                <a:spcPct val="100000"/>
              </a:lnSpc>
            </a:pPr>
            <a:r>
              <a:rPr lang="en-US" sz="1400">
                <a:solidFill>
                  <a:srgbClr val="000066"/>
                </a:solidFill>
                <a:latin typeface="Courier New" charset="0"/>
              </a:rPr>
              <a:t>   movl %esp,%ebp </a:t>
            </a:r>
          </a:p>
          <a:p>
            <a:pPr algn="l">
              <a:lnSpc>
                <a:spcPct val="100000"/>
              </a:lnSpc>
            </a:pPr>
            <a:r>
              <a:rPr lang="en-US" sz="1400">
                <a:solidFill>
                  <a:srgbClr val="000066"/>
                </a:solidFill>
                <a:latin typeface="Courier New" charset="0"/>
              </a:rPr>
              <a:t>   pushl %ebx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   movl 8(%ebp),%ebx       # %ebx=&amp;x        </a:t>
            </a:r>
          </a:p>
          <a:p>
            <a:pPr algn="l">
              <a:lnSpc>
                <a:spcPct val="100000"/>
              </a:lnSpc>
            </a:pPr>
            <a:r>
              <a:rPr lang="en-US" sz="1400">
                <a:solidFill>
                  <a:srgbClr val="000066"/>
                </a:solidFill>
                <a:latin typeface="Courier New" charset="0"/>
              </a:rPr>
              <a:t>   movl 12(%ebp),%ecx      # %ecx=&amp;y </a:t>
            </a:r>
          </a:p>
          <a:p>
            <a:pPr algn="l">
              <a:lnSpc>
                <a:spcPct val="100000"/>
              </a:lnSpc>
            </a:pPr>
            <a:r>
              <a:rPr lang="en-US" sz="1400">
                <a:solidFill>
                  <a:srgbClr val="000066"/>
                </a:solidFill>
                <a:latin typeface="Courier New" charset="0"/>
              </a:rPr>
              <a:t>   movl 16(%ebp),%edx      # %edx=n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fldz                    # push +0.0  </a:t>
            </a:r>
          </a:p>
          <a:p>
            <a:pPr algn="l">
              <a:lnSpc>
                <a:spcPct val="100000"/>
              </a:lnSpc>
            </a:pPr>
            <a:r>
              <a:rPr lang="en-US" sz="1400">
                <a:solidFill>
                  <a:srgbClr val="000066"/>
                </a:solidFill>
                <a:latin typeface="Courier New" charset="0"/>
              </a:rPr>
              <a:t>   xorl %eax,%eax          # i=0 </a:t>
            </a:r>
          </a:p>
          <a:p>
            <a:pPr algn="l">
              <a:lnSpc>
                <a:spcPct val="100000"/>
              </a:lnSpc>
            </a:pPr>
            <a:r>
              <a:rPr lang="en-US" sz="1400">
                <a:solidFill>
                  <a:srgbClr val="000066"/>
                </a:solidFill>
                <a:latin typeface="Courier New" charset="0"/>
              </a:rPr>
              <a:t>   cmpl %edx,%eax          # if i&gt;=n done </a:t>
            </a:r>
          </a:p>
          <a:p>
            <a:pPr algn="l">
              <a:lnSpc>
                <a:spcPct val="100000"/>
              </a:lnSpc>
            </a:pPr>
            <a:r>
              <a:rPr lang="en-US" sz="1400">
                <a:solidFill>
                  <a:srgbClr val="000066"/>
                </a:solidFill>
                <a:latin typeface="Courier New" charset="0"/>
              </a:rPr>
              <a:t>   jge .L3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.L3: </a:t>
            </a:r>
          </a:p>
          <a:p>
            <a:pPr algn="l">
              <a:lnSpc>
                <a:spcPct val="100000"/>
              </a:lnSpc>
            </a:pPr>
            <a:r>
              <a:rPr lang="en-US" sz="1400">
                <a:solidFill>
                  <a:srgbClr val="000066"/>
                </a:solidFill>
                <a:latin typeface="Courier New" charset="0"/>
              </a:rPr>
              <a:t>   movl -4(%ebp),%ebx      # finish         </a:t>
            </a:r>
          </a:p>
          <a:p>
            <a:pPr algn="l">
              <a:lnSpc>
                <a:spcPct val="100000"/>
              </a:lnSpc>
            </a:pPr>
            <a:r>
              <a:rPr lang="en-US" sz="1400">
                <a:solidFill>
                  <a:srgbClr val="000066"/>
                </a:solidFill>
                <a:latin typeface="Courier New" charset="0"/>
              </a:rPr>
              <a:t>   movl %ebp, %esp</a:t>
            </a:r>
          </a:p>
          <a:p>
            <a:pPr algn="l">
              <a:lnSpc>
                <a:spcPct val="100000"/>
              </a:lnSpc>
            </a:pPr>
            <a:r>
              <a:rPr lang="en-US" sz="1400">
                <a:solidFill>
                  <a:srgbClr val="000066"/>
                </a:solidFill>
                <a:latin typeface="Courier New" charset="0"/>
              </a:rPr>
              <a:t>   popl %ebp</a:t>
            </a:r>
          </a:p>
          <a:p>
            <a:pPr algn="l">
              <a:lnSpc>
                <a:spcPct val="100000"/>
              </a:lnSpc>
            </a:pPr>
            <a:r>
              <a:rPr lang="en-US" sz="1400">
                <a:solidFill>
                  <a:srgbClr val="000066"/>
                </a:solidFill>
                <a:latin typeface="Courier New" charset="0"/>
              </a:rPr>
              <a:t>   ret                     # st(0) = result</a:t>
            </a:r>
          </a:p>
        </p:txBody>
      </p:sp>
    </p:spTree>
    <p:extLst>
      <p:ext uri="{BB962C8B-B14F-4D97-AF65-F5344CB8AC3E}">
        <p14:creationId xmlns:p14="http://schemas.microsoft.com/office/powerpoint/2010/main" val="20202973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dissolve">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609600" y="228600"/>
            <a:ext cx="6858000" cy="573088"/>
          </a:xfrm>
        </p:spPr>
        <p:txBody>
          <a:bodyPr/>
          <a:lstStyle/>
          <a:p>
            <a:pPr eaLnBrk="1" hangingPunct="1">
              <a:defRPr/>
            </a:pPr>
            <a:r>
              <a:rPr lang="en-US">
                <a:ea typeface="+mj-ea"/>
                <a:cs typeface="+mj-cs"/>
              </a:rPr>
              <a:t>Inner Product Stack Trace</a:t>
            </a:r>
          </a:p>
        </p:txBody>
      </p:sp>
      <p:sp>
        <p:nvSpPr>
          <p:cNvPr id="46082" name="Text Box 3"/>
          <p:cNvSpPr txBox="1">
            <a:spLocks noChangeArrowheads="1"/>
          </p:cNvSpPr>
          <p:nvPr/>
        </p:nvSpPr>
        <p:spPr bwMode="auto">
          <a:xfrm>
            <a:off x="758825" y="1263650"/>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1.</a:t>
            </a:r>
            <a:r>
              <a:rPr lang="en-US" sz="1600">
                <a:solidFill>
                  <a:srgbClr val="000066"/>
                </a:solidFill>
                <a:latin typeface="Courier New" charset="0"/>
              </a:rPr>
              <a:t> </a:t>
            </a:r>
            <a:r>
              <a:rPr lang="en-US" sz="1600">
                <a:solidFill>
                  <a:srgbClr val="FF0000"/>
                </a:solidFill>
                <a:latin typeface="Courier New" charset="0"/>
              </a:rPr>
              <a:t>fldz</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83" name="Rectangle 4"/>
          <p:cNvSpPr>
            <a:spLocks noChangeArrowheads="1"/>
          </p:cNvSpPr>
          <p:nvPr/>
        </p:nvSpPr>
        <p:spPr bwMode="auto">
          <a:xfrm>
            <a:off x="1143000" y="1644650"/>
            <a:ext cx="2152650" cy="3048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b="0">
                <a:solidFill>
                  <a:srgbClr val="000066"/>
                </a:solidFill>
                <a:latin typeface="Courier New" charset="0"/>
              </a:rPr>
              <a:t>0.0</a:t>
            </a:r>
          </a:p>
        </p:txBody>
      </p:sp>
      <p:sp>
        <p:nvSpPr>
          <p:cNvPr id="46084" name="Line 5"/>
          <p:cNvSpPr>
            <a:spLocks noChangeShapeType="1"/>
          </p:cNvSpPr>
          <p:nvPr/>
        </p:nvSpPr>
        <p:spPr bwMode="auto">
          <a:xfrm>
            <a:off x="835025" y="164465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1215" tIns="45595" rIns="91215" bIns="45595"/>
          <a:lstStyle/>
          <a:p>
            <a:endParaRPr lang="en-US"/>
          </a:p>
        </p:txBody>
      </p:sp>
      <p:sp>
        <p:nvSpPr>
          <p:cNvPr id="46085" name="Rectangle 6"/>
          <p:cNvSpPr>
            <a:spLocks noChangeArrowheads="1"/>
          </p:cNvSpPr>
          <p:nvPr/>
        </p:nvSpPr>
        <p:spPr bwMode="auto">
          <a:xfrm>
            <a:off x="3273425" y="16446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p>
            <a:pPr algn="l">
              <a:lnSpc>
                <a:spcPct val="100000"/>
              </a:lnSpc>
            </a:pPr>
            <a:r>
              <a:rPr lang="en-US" sz="1600">
                <a:solidFill>
                  <a:srgbClr val="003300"/>
                </a:solidFill>
                <a:latin typeface="Courier New" charset="0"/>
              </a:rPr>
              <a:t>%st(0)</a:t>
            </a:r>
          </a:p>
        </p:txBody>
      </p:sp>
      <p:sp>
        <p:nvSpPr>
          <p:cNvPr id="46086" name="Text Box 40"/>
          <p:cNvSpPr txBox="1">
            <a:spLocks noChangeArrowheads="1"/>
          </p:cNvSpPr>
          <p:nvPr/>
        </p:nvSpPr>
        <p:spPr bwMode="auto">
          <a:xfrm>
            <a:off x="533400" y="806450"/>
            <a:ext cx="1965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Initialization</a:t>
            </a:r>
          </a:p>
        </p:txBody>
      </p:sp>
      <p:grpSp>
        <p:nvGrpSpPr>
          <p:cNvPr id="6" name="Group 5"/>
          <p:cNvGrpSpPr>
            <a:grpSpLocks/>
          </p:cNvGrpSpPr>
          <p:nvPr/>
        </p:nvGrpSpPr>
        <p:grpSpPr bwMode="auto">
          <a:xfrm>
            <a:off x="758825" y="4572000"/>
            <a:ext cx="3432175" cy="1022350"/>
            <a:chOff x="758825" y="4572000"/>
            <a:chExt cx="3432175" cy="1022350"/>
          </a:xfrm>
        </p:grpSpPr>
        <p:sp>
          <p:nvSpPr>
            <p:cNvPr id="46123" name="Rectangle 14"/>
            <p:cNvSpPr>
              <a:spLocks noChangeArrowheads="1"/>
            </p:cNvSpPr>
            <p:nvPr/>
          </p:nvSpPr>
          <p:spPr bwMode="auto">
            <a:xfrm>
              <a:off x="1143000" y="49530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grpSp>
          <p:nvGrpSpPr>
            <p:cNvPr id="46124" name="Group 4"/>
            <p:cNvGrpSpPr>
              <a:grpSpLocks/>
            </p:cNvGrpSpPr>
            <p:nvPr/>
          </p:nvGrpSpPr>
          <p:grpSpPr bwMode="auto">
            <a:xfrm>
              <a:off x="758825" y="4572000"/>
              <a:ext cx="3432175" cy="1022350"/>
              <a:chOff x="758825" y="4572000"/>
              <a:chExt cx="3432175" cy="1022350"/>
            </a:xfrm>
          </p:grpSpPr>
          <p:sp>
            <p:nvSpPr>
              <p:cNvPr id="46125" name="Text Box 13"/>
              <p:cNvSpPr txBox="1">
                <a:spLocks noChangeArrowheads="1"/>
              </p:cNvSpPr>
              <p:nvPr/>
            </p:nvSpPr>
            <p:spPr bwMode="auto">
              <a:xfrm>
                <a:off x="758825" y="4572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3.</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26" name="Line 15"/>
              <p:cNvSpPr>
                <a:spLocks noChangeShapeType="1"/>
              </p:cNvSpPr>
              <p:nvPr/>
            </p:nvSpPr>
            <p:spPr bwMode="auto">
              <a:xfrm>
                <a:off x="835025" y="49530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7" name="Rectangle 16"/>
              <p:cNvSpPr>
                <a:spLocks noChangeArrowheads="1"/>
              </p:cNvSpPr>
              <p:nvPr/>
            </p:nvSpPr>
            <p:spPr bwMode="auto">
              <a:xfrm>
                <a:off x="3273425" y="49530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28" name="Rectangle 17"/>
              <p:cNvSpPr>
                <a:spLocks noChangeArrowheads="1"/>
              </p:cNvSpPr>
              <p:nvPr/>
            </p:nvSpPr>
            <p:spPr bwMode="auto">
              <a:xfrm>
                <a:off x="1139825" y="5257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29" name="Rectangle 18"/>
              <p:cNvSpPr>
                <a:spLocks noChangeArrowheads="1"/>
              </p:cNvSpPr>
              <p:nvPr/>
            </p:nvSpPr>
            <p:spPr bwMode="auto">
              <a:xfrm>
                <a:off x="3270250" y="52578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grpSp>
        <p:nvGrpSpPr>
          <p:cNvPr id="7" name="Group 6"/>
          <p:cNvGrpSpPr>
            <a:grpSpLocks/>
          </p:cNvGrpSpPr>
          <p:nvPr/>
        </p:nvGrpSpPr>
        <p:grpSpPr bwMode="auto">
          <a:xfrm>
            <a:off x="758825" y="5715000"/>
            <a:ext cx="3432175" cy="717550"/>
            <a:chOff x="758825" y="5867400"/>
            <a:chExt cx="3432175" cy="717550"/>
          </a:xfrm>
        </p:grpSpPr>
        <p:sp>
          <p:nvSpPr>
            <p:cNvPr id="46119" name="Text Box 19"/>
            <p:cNvSpPr txBox="1">
              <a:spLocks noChangeArrowheads="1"/>
            </p:cNvSpPr>
            <p:nvPr/>
          </p:nvSpPr>
          <p:spPr bwMode="auto">
            <a:xfrm>
              <a:off x="758825" y="5867400"/>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4.</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20" name="Rectangle 20"/>
            <p:cNvSpPr>
              <a:spLocks noChangeArrowheads="1"/>
            </p:cNvSpPr>
            <p:nvPr/>
          </p:nvSpPr>
          <p:spPr bwMode="auto">
            <a:xfrm>
              <a:off x="1143000" y="62484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0.0+x[0]*y[0]</a:t>
              </a:r>
            </a:p>
          </p:txBody>
        </p:sp>
        <p:sp>
          <p:nvSpPr>
            <p:cNvPr id="46121" name="Line 21"/>
            <p:cNvSpPr>
              <a:spLocks noChangeShapeType="1"/>
            </p:cNvSpPr>
            <p:nvPr/>
          </p:nvSpPr>
          <p:spPr bwMode="auto">
            <a:xfrm>
              <a:off x="835025" y="62484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Rectangle 22"/>
            <p:cNvSpPr>
              <a:spLocks noChangeArrowheads="1"/>
            </p:cNvSpPr>
            <p:nvPr/>
          </p:nvSpPr>
          <p:spPr bwMode="auto">
            <a:xfrm>
              <a:off x="3273425" y="62484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4" name="Group 3"/>
          <p:cNvGrpSpPr>
            <a:grpSpLocks/>
          </p:cNvGrpSpPr>
          <p:nvPr/>
        </p:nvGrpSpPr>
        <p:grpSpPr bwMode="auto">
          <a:xfrm>
            <a:off x="533400" y="2819400"/>
            <a:ext cx="3660775" cy="1555750"/>
            <a:chOff x="533400" y="2819400"/>
            <a:chExt cx="3660775" cy="1555750"/>
          </a:xfrm>
        </p:grpSpPr>
        <p:sp>
          <p:nvSpPr>
            <p:cNvPr id="46112" name="Text Box 7"/>
            <p:cNvSpPr txBox="1">
              <a:spLocks noChangeArrowheads="1"/>
            </p:cNvSpPr>
            <p:nvPr/>
          </p:nvSpPr>
          <p:spPr bwMode="auto">
            <a:xfrm>
              <a:off x="762000" y="33528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13" name="Rectangle 8"/>
            <p:cNvSpPr>
              <a:spLocks noChangeArrowheads="1"/>
            </p:cNvSpPr>
            <p:nvPr/>
          </p:nvSpPr>
          <p:spPr bwMode="auto">
            <a:xfrm>
              <a:off x="1146175" y="3733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sp>
          <p:nvSpPr>
            <p:cNvPr id="46114" name="Line 9"/>
            <p:cNvSpPr>
              <a:spLocks noChangeShapeType="1"/>
            </p:cNvSpPr>
            <p:nvPr/>
          </p:nvSpPr>
          <p:spPr bwMode="auto">
            <a:xfrm>
              <a:off x="838200" y="37338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Rectangle 10"/>
            <p:cNvSpPr>
              <a:spLocks noChangeArrowheads="1"/>
            </p:cNvSpPr>
            <p:nvPr/>
          </p:nvSpPr>
          <p:spPr bwMode="auto">
            <a:xfrm>
              <a:off x="3276600" y="37338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6" name="Rectangle 11"/>
            <p:cNvSpPr>
              <a:spLocks noChangeArrowheads="1"/>
            </p:cNvSpPr>
            <p:nvPr/>
          </p:nvSpPr>
          <p:spPr bwMode="auto">
            <a:xfrm>
              <a:off x="1143000" y="40386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a:t>
              </a:r>
            </a:p>
          </p:txBody>
        </p:sp>
        <p:sp>
          <p:nvSpPr>
            <p:cNvPr id="46117" name="Rectangle 12"/>
            <p:cNvSpPr>
              <a:spLocks noChangeArrowheads="1"/>
            </p:cNvSpPr>
            <p:nvPr/>
          </p:nvSpPr>
          <p:spPr bwMode="auto">
            <a:xfrm>
              <a:off x="3273425" y="40386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18" name="Text Box 41"/>
            <p:cNvSpPr txBox="1">
              <a:spLocks noChangeArrowheads="1"/>
            </p:cNvSpPr>
            <p:nvPr/>
          </p:nvSpPr>
          <p:spPr bwMode="auto">
            <a:xfrm>
              <a:off x="533400" y="2819400"/>
              <a:ext cx="1657773" cy="46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0</a:t>
              </a:r>
            </a:p>
          </p:txBody>
        </p:sp>
      </p:grpSp>
      <p:grpSp>
        <p:nvGrpSpPr>
          <p:cNvPr id="9" name="Group 8"/>
          <p:cNvGrpSpPr>
            <a:grpSpLocks/>
          </p:cNvGrpSpPr>
          <p:nvPr/>
        </p:nvGrpSpPr>
        <p:grpSpPr bwMode="auto">
          <a:xfrm>
            <a:off x="5102225" y="4510088"/>
            <a:ext cx="3432175" cy="1022350"/>
            <a:chOff x="5102225" y="4510087"/>
            <a:chExt cx="3432175" cy="1022350"/>
          </a:xfrm>
        </p:grpSpPr>
        <p:sp>
          <p:nvSpPr>
            <p:cNvPr id="46106" name="Text Box 29"/>
            <p:cNvSpPr txBox="1">
              <a:spLocks noChangeArrowheads="1"/>
            </p:cNvSpPr>
            <p:nvPr/>
          </p:nvSpPr>
          <p:spPr bwMode="auto">
            <a:xfrm>
              <a:off x="5102225" y="4510087"/>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6.</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07" name="Rectangle 30"/>
            <p:cNvSpPr>
              <a:spLocks noChangeArrowheads="1"/>
            </p:cNvSpPr>
            <p:nvPr/>
          </p:nvSpPr>
          <p:spPr bwMode="auto">
            <a:xfrm>
              <a:off x="5486400" y="48910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08" name="Line 31"/>
            <p:cNvSpPr>
              <a:spLocks noChangeShapeType="1"/>
            </p:cNvSpPr>
            <p:nvPr/>
          </p:nvSpPr>
          <p:spPr bwMode="auto">
            <a:xfrm>
              <a:off x="5178425" y="48910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Rectangle 32"/>
            <p:cNvSpPr>
              <a:spLocks noChangeArrowheads="1"/>
            </p:cNvSpPr>
            <p:nvPr/>
          </p:nvSpPr>
          <p:spPr bwMode="auto">
            <a:xfrm>
              <a:off x="7616825" y="48910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0" name="Rectangle 33"/>
            <p:cNvSpPr>
              <a:spLocks noChangeArrowheads="1"/>
            </p:cNvSpPr>
            <p:nvPr/>
          </p:nvSpPr>
          <p:spPr bwMode="auto">
            <a:xfrm>
              <a:off x="5483225" y="5195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x[1]*y[1]</a:t>
              </a:r>
            </a:p>
          </p:txBody>
        </p:sp>
        <p:sp>
          <p:nvSpPr>
            <p:cNvPr id="46111" name="Rectangle 34"/>
            <p:cNvSpPr>
              <a:spLocks noChangeArrowheads="1"/>
            </p:cNvSpPr>
            <p:nvPr/>
          </p:nvSpPr>
          <p:spPr bwMode="auto">
            <a:xfrm>
              <a:off x="7613650" y="51958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10" name="Group 9"/>
          <p:cNvGrpSpPr>
            <a:grpSpLocks/>
          </p:cNvGrpSpPr>
          <p:nvPr/>
        </p:nvGrpSpPr>
        <p:grpSpPr bwMode="auto">
          <a:xfrm>
            <a:off x="5102225" y="5715000"/>
            <a:ext cx="3511550" cy="1131888"/>
            <a:chOff x="5102225" y="5805487"/>
            <a:chExt cx="3511550" cy="1132017"/>
          </a:xfrm>
        </p:grpSpPr>
        <p:sp>
          <p:nvSpPr>
            <p:cNvPr id="46101" name="Text Box 35"/>
            <p:cNvSpPr txBox="1">
              <a:spLocks noChangeArrowheads="1"/>
            </p:cNvSpPr>
            <p:nvPr/>
          </p:nvSpPr>
          <p:spPr bwMode="auto">
            <a:xfrm>
              <a:off x="5102225" y="5805487"/>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7.</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02" name="Rectangle 36"/>
            <p:cNvSpPr>
              <a:spLocks noChangeArrowheads="1"/>
            </p:cNvSpPr>
            <p:nvPr/>
          </p:nvSpPr>
          <p:spPr bwMode="auto">
            <a:xfrm>
              <a:off x="5486400" y="61864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sz="1800" b="0">
                <a:solidFill>
                  <a:srgbClr val="000066"/>
                </a:solidFill>
                <a:latin typeface="Courier New" charset="0"/>
              </a:endParaRPr>
            </a:p>
          </p:txBody>
        </p:sp>
        <p:sp>
          <p:nvSpPr>
            <p:cNvPr id="46103" name="Line 37"/>
            <p:cNvSpPr>
              <a:spLocks noChangeShapeType="1"/>
            </p:cNvSpPr>
            <p:nvPr/>
          </p:nvSpPr>
          <p:spPr bwMode="auto">
            <a:xfrm>
              <a:off x="5178425" y="61864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Rectangle 38"/>
            <p:cNvSpPr>
              <a:spLocks noChangeArrowheads="1"/>
            </p:cNvSpPr>
            <p:nvPr/>
          </p:nvSpPr>
          <p:spPr bwMode="auto">
            <a:xfrm>
              <a:off x="7696200" y="61864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5" name="Rectangle 39"/>
            <p:cNvSpPr>
              <a:spLocks noChangeArrowheads="1"/>
            </p:cNvSpPr>
            <p:nvPr/>
          </p:nvSpPr>
          <p:spPr bwMode="auto">
            <a:xfrm>
              <a:off x="5236613" y="6567487"/>
              <a:ext cx="2820501" cy="37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nSpc>
                  <a:spcPct val="100000"/>
                </a:lnSpc>
              </a:pPr>
              <a:r>
                <a:rPr lang="en-US" sz="1800" b="0">
                  <a:solidFill>
                    <a:srgbClr val="000066"/>
                  </a:solidFill>
                  <a:latin typeface="Courier New" charset="0"/>
                </a:rPr>
                <a:t>x[0]*y[0]+x[1]*y[1]</a:t>
              </a:r>
            </a:p>
          </p:txBody>
        </p:sp>
      </p:grpSp>
      <p:grpSp>
        <p:nvGrpSpPr>
          <p:cNvPr id="8" name="Group 7"/>
          <p:cNvGrpSpPr>
            <a:grpSpLocks/>
          </p:cNvGrpSpPr>
          <p:nvPr/>
        </p:nvGrpSpPr>
        <p:grpSpPr bwMode="auto">
          <a:xfrm>
            <a:off x="4913313" y="2757488"/>
            <a:ext cx="3624262" cy="1555750"/>
            <a:chOff x="4913313" y="2757487"/>
            <a:chExt cx="3624262" cy="1555750"/>
          </a:xfrm>
        </p:grpSpPr>
        <p:sp>
          <p:nvSpPr>
            <p:cNvPr id="46094" name="Text Box 23"/>
            <p:cNvSpPr txBox="1">
              <a:spLocks noChangeArrowheads="1"/>
            </p:cNvSpPr>
            <p:nvPr/>
          </p:nvSpPr>
          <p:spPr bwMode="auto">
            <a:xfrm>
              <a:off x="5105400" y="3290887"/>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5.</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95" name="Rectangle 24"/>
            <p:cNvSpPr>
              <a:spLocks noChangeArrowheads="1"/>
            </p:cNvSpPr>
            <p:nvPr/>
          </p:nvSpPr>
          <p:spPr bwMode="auto">
            <a:xfrm>
              <a:off x="5489575" y="3671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096" name="Line 25"/>
            <p:cNvSpPr>
              <a:spLocks noChangeShapeType="1"/>
            </p:cNvSpPr>
            <p:nvPr/>
          </p:nvSpPr>
          <p:spPr bwMode="auto">
            <a:xfrm>
              <a:off x="5181600" y="36718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Rectangle 26"/>
            <p:cNvSpPr>
              <a:spLocks noChangeArrowheads="1"/>
            </p:cNvSpPr>
            <p:nvPr/>
          </p:nvSpPr>
          <p:spPr bwMode="auto">
            <a:xfrm>
              <a:off x="7620000" y="36718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098" name="Rectangle 27"/>
            <p:cNvSpPr>
              <a:spLocks noChangeArrowheads="1"/>
            </p:cNvSpPr>
            <p:nvPr/>
          </p:nvSpPr>
          <p:spPr bwMode="auto">
            <a:xfrm>
              <a:off x="5486400" y="39766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a:t>
              </a:r>
            </a:p>
          </p:txBody>
        </p:sp>
        <p:sp>
          <p:nvSpPr>
            <p:cNvPr id="46099" name="Rectangle 28"/>
            <p:cNvSpPr>
              <a:spLocks noChangeArrowheads="1"/>
            </p:cNvSpPr>
            <p:nvPr/>
          </p:nvSpPr>
          <p:spPr bwMode="auto">
            <a:xfrm>
              <a:off x="7616825" y="39766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0" name="Text Box 42"/>
            <p:cNvSpPr txBox="1">
              <a:spLocks noChangeArrowheads="1"/>
            </p:cNvSpPr>
            <p:nvPr/>
          </p:nvSpPr>
          <p:spPr bwMode="auto">
            <a:xfrm>
              <a:off x="4913313" y="2757487"/>
              <a:ext cx="1657774" cy="46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1</a:t>
              </a:r>
            </a:p>
          </p:txBody>
        </p:sp>
      </p:grpSp>
      <p:sp>
        <p:nvSpPr>
          <p:cNvPr id="44" name="Rectangle 5"/>
          <p:cNvSpPr>
            <a:spLocks noChangeArrowheads="1"/>
          </p:cNvSpPr>
          <p:nvPr/>
        </p:nvSpPr>
        <p:spPr bwMode="auto">
          <a:xfrm>
            <a:off x="4225925" y="762000"/>
            <a:ext cx="4841875" cy="2032000"/>
          </a:xfrm>
          <a:prstGeom prst="rect">
            <a:avLst/>
          </a:prstGeom>
          <a:solidFill>
            <a:srgbClr val="FFCCCC"/>
          </a:solidFill>
          <a:ln w="38100" cmpd="dbl">
            <a:solidFill>
              <a:schemeClr val="tx1"/>
            </a:solidFill>
            <a:miter lim="800000"/>
            <a:headEnd/>
            <a:tailEnd/>
          </a:ln>
        </p:spPr>
        <p:txBody>
          <a:bodyPr lIns="91215" tIns="45595" rIns="91215" bIns="45595">
            <a:spAutoFit/>
          </a:bodyPr>
          <a:lstStyle/>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r>
              <a:rPr lang="en-US" sz="1400">
                <a:solidFill>
                  <a:srgbClr val="000066"/>
                </a:solidFill>
                <a:latin typeface="Courier New" charset="0"/>
              </a:rPr>
              <a:t>...</a:t>
            </a:r>
          </a:p>
        </p:txBody>
      </p:sp>
    </p:spTree>
    <p:extLst>
      <p:ext uri="{BB962C8B-B14F-4D97-AF65-F5344CB8AC3E}">
        <p14:creationId xmlns:p14="http://schemas.microsoft.com/office/powerpoint/2010/main" val="477323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rPr>
              <a:t>Floating point exercise </a:t>
            </a:r>
            <a:r>
              <a:rPr lang="en-US" dirty="0" smtClean="0">
                <a:latin typeface="Helvetica" charset="0"/>
              </a:rPr>
              <a:t>due Thursday by 11:55 pm</a:t>
            </a:r>
            <a:endParaRPr lang="en-US" dirty="0">
              <a:latin typeface="Helvetica" charset="0"/>
            </a:endParaRPr>
          </a:p>
          <a:p>
            <a:pPr lvl="1">
              <a:buClr>
                <a:srgbClr val="660033"/>
              </a:buClr>
              <a:defRPr/>
            </a:pPr>
            <a:r>
              <a:rPr lang="en-US" dirty="0">
                <a:solidFill>
                  <a:srgbClr val="000066"/>
                </a:solidFill>
                <a:latin typeface="Helvetica" charset="0"/>
                <a:ea typeface="ＭＳ Ｐゴシック" charset="0"/>
                <a:cs typeface="ＭＳ Ｐゴシック" charset="0"/>
              </a:rPr>
              <a:t>TAs will review </a:t>
            </a:r>
            <a:r>
              <a:rPr lang="en-US" dirty="0" smtClean="0">
                <a:solidFill>
                  <a:srgbClr val="000066"/>
                </a:solidFill>
                <a:latin typeface="Helvetica" charset="0"/>
                <a:ea typeface="ＭＳ Ｐゴシック" charset="0"/>
                <a:cs typeface="ＭＳ Ｐゴシック" charset="0"/>
              </a:rPr>
              <a:t>FP in </a:t>
            </a:r>
            <a:r>
              <a:rPr lang="en-US" dirty="0">
                <a:solidFill>
                  <a:srgbClr val="000066"/>
                </a:solidFill>
                <a:latin typeface="Helvetica" charset="0"/>
                <a:ea typeface="ＭＳ Ｐゴシック" charset="0"/>
                <a:cs typeface="ＭＳ Ｐゴシック" charset="0"/>
              </a:rPr>
              <a:t>recitation this week</a:t>
            </a:r>
            <a:endParaRPr lang="en-US" dirty="0">
              <a:latin typeface="Helvetica" charset="0"/>
            </a:endParaRPr>
          </a:p>
          <a:p>
            <a:pPr>
              <a:defRPr/>
            </a:pPr>
            <a:r>
              <a:rPr lang="en-US" dirty="0">
                <a:latin typeface="Helvetica" charset="0"/>
              </a:rPr>
              <a:t>Attack Lab #3 due Monday Oct 30 by 9 </a:t>
            </a:r>
            <a:r>
              <a:rPr lang="en-US" dirty="0" smtClean="0">
                <a:latin typeface="Helvetica" charset="0"/>
              </a:rPr>
              <a:t>am</a:t>
            </a:r>
            <a:endParaRPr lang="en-US" dirty="0">
              <a:latin typeface="Helvetica" charset="0"/>
            </a:endParaRPr>
          </a:p>
          <a:p>
            <a:pPr>
              <a:defRPr/>
            </a:pPr>
            <a:r>
              <a:rPr lang="en-US" dirty="0">
                <a:latin typeface="Helvetica" charset="0"/>
              </a:rPr>
              <a:t>Read:</a:t>
            </a:r>
          </a:p>
          <a:p>
            <a:pPr lvl="1">
              <a:defRPr/>
            </a:pPr>
            <a:r>
              <a:rPr lang="en-US" dirty="0">
                <a:latin typeface="Helvetica" charset="0"/>
                <a:ea typeface="ＭＳ Ｐゴシック" charset="0"/>
                <a:cs typeface="ＭＳ Ｐゴシック" charset="0"/>
              </a:rPr>
              <a:t>Chapter 3.10 (buffer overflow) then </a:t>
            </a:r>
          </a:p>
          <a:p>
            <a:pPr lvl="1">
              <a:defRPr/>
            </a:pPr>
            <a:r>
              <a:rPr lang="en-US" dirty="0">
                <a:latin typeface="Helvetica" charset="0"/>
                <a:ea typeface="ＭＳ Ｐゴシック" charset="0"/>
                <a:cs typeface="ＭＳ Ｐゴシック" charset="0"/>
              </a:rPr>
              <a:t>F</a:t>
            </a:r>
            <a:r>
              <a:rPr lang="en-US" dirty="0">
                <a:latin typeface="Helvetica" charset="0"/>
              </a:rPr>
              <a:t>loating point (Chapter 2.4 and Chapter 3.11),</a:t>
            </a:r>
          </a:p>
          <a:p>
            <a:pPr lvl="1">
              <a:defRPr/>
            </a:pPr>
            <a:r>
              <a:rPr lang="en-US" dirty="0">
                <a:latin typeface="Helvetica" charset="0"/>
                <a:ea typeface="ＭＳ Ｐゴシック" charset="0"/>
                <a:cs typeface="ＭＳ Ｐゴシック" charset="0"/>
              </a:rPr>
              <a:t>and do practice </a:t>
            </a:r>
            <a:r>
              <a:rPr lang="en-US" dirty="0" smtClean="0">
                <a:latin typeface="Helvetica" charset="0"/>
                <a:ea typeface="ＭＳ Ｐゴシック" charset="0"/>
                <a:cs typeface="ＭＳ Ｐゴシック" charset="0"/>
              </a:rPr>
              <a:t>problems</a:t>
            </a:r>
          </a:p>
          <a:p>
            <a:pPr lvl="1">
              <a:defRPr/>
            </a:pPr>
            <a:r>
              <a:rPr lang="en-US" dirty="0">
                <a:latin typeface="Helvetica" charset="0"/>
                <a:ea typeface="ＭＳ Ｐゴシック" charset="0"/>
                <a:cs typeface="ＭＳ Ｐゴシック" charset="0"/>
              </a:rPr>
              <a:t>Next (after midterm) Chapter 4.1, 4.3, 4.4, 4.5.1-</a:t>
            </a:r>
            <a:r>
              <a:rPr lang="en-US" dirty="0" smtClean="0">
                <a:latin typeface="Helvetica" charset="0"/>
                <a:ea typeface="ＭＳ Ｐゴシック" charset="0"/>
                <a:cs typeface="ＭＳ Ｐゴシック" charset="0"/>
              </a:rPr>
              <a:t>4.5.7</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2626570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ln/>
        </p:spPr>
        <p:txBody>
          <a:bodyPr/>
          <a:lstStyle/>
          <a:p>
            <a:pPr marL="119063" indent="-119063"/>
            <a:r>
              <a:rPr lang="en-US"/>
              <a:t>Floating Point Puzzles</a:t>
            </a:r>
          </a:p>
        </p:txBody>
      </p:sp>
      <p:sp>
        <p:nvSpPr>
          <p:cNvPr id="45060" name="Rectangle 4"/>
          <p:cNvSpPr>
            <a:spLocks noGrp="1" noChangeArrowheads="1"/>
          </p:cNvSpPr>
          <p:nvPr>
            <p:ph type="body" idx="1"/>
          </p:nvPr>
        </p:nvSpPr>
        <p:spPr>
          <a:xfrm>
            <a:off x="381000" y="1397000"/>
            <a:ext cx="8382000" cy="1270000"/>
          </a:xfrm>
          <a:ln/>
        </p:spPr>
        <p:txBody>
          <a:bodyPr/>
          <a:lstStyle/>
          <a:p>
            <a:r>
              <a:rPr lang="en-US"/>
              <a:t>For each of the following C expressions, either:</a:t>
            </a:r>
          </a:p>
          <a:p>
            <a:pPr marL="552450" lvl="1"/>
            <a:r>
              <a:rPr lang="en-US"/>
              <a:t>Argue that it is true for all argument values</a:t>
            </a:r>
          </a:p>
          <a:p>
            <a:pPr marL="552450" lvl="1"/>
            <a:r>
              <a:rPr lang="en-US"/>
              <a:t>Explain why not true</a:t>
            </a:r>
          </a:p>
        </p:txBody>
      </p:sp>
      <p:sp>
        <p:nvSpPr>
          <p:cNvPr id="45061" name="Rectangle 5"/>
          <p:cNvSpPr>
            <a:spLocks/>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)(float)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)(double)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(float)(double)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a:t>
            </a:r>
            <a:r>
              <a:rPr lang="en-US" sz="1800" b="1" dirty="0" smtClean="0">
                <a:solidFill>
                  <a:schemeClr val="tx1"/>
                </a:solidFill>
                <a:latin typeface="Courier New"/>
                <a:ea typeface="Monaco" charset="0"/>
                <a:cs typeface="Courier New"/>
                <a:sym typeface="Monaco" charset="0"/>
              </a:rPr>
              <a:t>(double)(</a:t>
            </a:r>
            <a:r>
              <a:rPr lang="en-US" sz="1800" b="1" dirty="0">
                <a:solidFill>
                  <a:schemeClr val="tx1"/>
                </a:solidFill>
                <a:latin typeface="Courier New"/>
                <a:ea typeface="Monaco" charset="0"/>
                <a:cs typeface="Courier New"/>
                <a:sym typeface="Monaco" charset="0"/>
              </a:rPr>
              <a:t>float)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2/3 == 2/3.0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&lt; 0.0	 ⇒ 	((d*2) &lt;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&gt; f	 ⇒ 	-f &gt;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 &gt;=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a:t>
            </a:r>
            <a:r>
              <a:rPr lang="en-US" sz="1800" b="1" dirty="0" err="1">
                <a:solidFill>
                  <a:schemeClr val="tx1"/>
                </a:solidFill>
                <a:latin typeface="Courier New"/>
                <a:ea typeface="Monaco" charset="0"/>
                <a:cs typeface="Courier New"/>
                <a:sym typeface="Monaco" charset="0"/>
              </a:rPr>
              <a:t>d+f</a:t>
            </a:r>
            <a:r>
              <a:rPr lang="en-US" sz="1800" b="1" dirty="0">
                <a:solidFill>
                  <a:schemeClr val="tx1"/>
                </a:solidFill>
                <a:latin typeface="Courier New"/>
                <a:ea typeface="Monaco" charset="0"/>
                <a:cs typeface="Courier New"/>
                <a:sym typeface="Monaco" charset="0"/>
              </a:rPr>
              <a:t>)-d == f</a:t>
            </a: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 x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float f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double d = …;</a:t>
            </a:r>
          </a:p>
        </p:txBody>
      </p:sp>
      <p:sp>
        <p:nvSpPr>
          <p:cNvPr id="45063" name="Rectangle 7"/>
          <p:cNvSpPr>
            <a:spLocks/>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charset="0"/>
                <a:ea typeface="Calibri" charset="0"/>
                <a:cs typeface="Calibri" charset="0"/>
                <a:sym typeface="Calibri" charset="0"/>
              </a:rPr>
              <a:t>Assume neither</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ourier New Bold" charset="0"/>
                <a:cs typeface="Courier New Bold" charset="0"/>
                <a:sym typeface="Courier New Bold" charset="0"/>
              </a:rPr>
              <a:t>d</a:t>
            </a:r>
            <a:r>
              <a:rPr lang="en-US" sz="2000">
                <a:solidFill>
                  <a:schemeClr val="tx1"/>
                </a:solidFill>
                <a:latin typeface="Calibri" charset="0"/>
                <a:ea typeface="Calibri" charset="0"/>
                <a:cs typeface="Calibri" charset="0"/>
                <a:sym typeface="Calibri" charset="0"/>
              </a:rPr>
              <a:t> nor </a:t>
            </a:r>
            <a:r>
              <a:rPr lang="en-US" sz="2000">
                <a:solidFill>
                  <a:schemeClr val="tx1"/>
                </a:solidFill>
                <a:latin typeface="Courier New Bold" charset="0"/>
                <a:cs typeface="Courier New Bold" charset="0"/>
                <a:sym typeface="Courier New Bold" charset="0"/>
              </a:rPr>
              <a:t>f</a:t>
            </a:r>
            <a:r>
              <a:rPr lang="en-US" sz="2000">
                <a:solidFill>
                  <a:schemeClr val="tx1"/>
                </a:solidFill>
                <a:latin typeface="Calibri" charset="0"/>
                <a:ea typeface="Calibri" charset="0"/>
                <a:cs typeface="Calibri" charset="0"/>
                <a:sym typeface="Calibri" charset="0"/>
              </a:rPr>
              <a:t> is NaN</a:t>
            </a:r>
          </a:p>
        </p:txBody>
      </p:sp>
    </p:spTree>
    <p:extLst>
      <p:ext uri="{BB962C8B-B14F-4D97-AF65-F5344CB8AC3E}">
        <p14:creationId xmlns:p14="http://schemas.microsoft.com/office/powerpoint/2010/main" val="24119775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228600"/>
            <a:ext cx="6375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Puzzles - practice</a:t>
            </a:r>
          </a:p>
        </p:txBody>
      </p:sp>
      <p:sp>
        <p:nvSpPr>
          <p:cNvPr id="94210" name="Rectangle 3"/>
          <p:cNvSpPr>
            <a:spLocks noGrp="1" noChangeArrowheads="1"/>
          </p:cNvSpPr>
          <p:nvPr>
            <p:ph type="body" idx="1"/>
          </p:nvPr>
        </p:nvSpPr>
        <p:spPr>
          <a:xfrm>
            <a:off x="304800" y="990600"/>
            <a:ext cx="8307388" cy="914400"/>
          </a:xfrm>
        </p:spPr>
        <p:txBody>
          <a:bodyPr lIns="90245" tIns="44337" rIns="90245" bIns="44337"/>
          <a:lstStyle/>
          <a:p>
            <a:pPr marL="558800" lvl="1" indent="-220663" defTabSz="892175" eaLnBrk="1" hangingPunct="1"/>
            <a:r>
              <a:rPr lang="en-US" sz="1800">
                <a:latin typeface="Helvetica" charset="0"/>
                <a:ea typeface="ＭＳ Ｐゴシック" charset="0"/>
              </a:rPr>
              <a:t>For each of the following C expressions, either:</a:t>
            </a:r>
          </a:p>
          <a:p>
            <a:pPr marL="836613" lvl="2" indent="-163513" defTabSz="892175" eaLnBrk="1" hangingPunct="1">
              <a:lnSpc>
                <a:spcPct val="100000"/>
              </a:lnSpc>
            </a:pPr>
            <a:r>
              <a:rPr lang="en-US" sz="1600">
                <a:latin typeface="Helvetica" charset="0"/>
                <a:ea typeface="ＭＳ Ｐゴシック" charset="0"/>
              </a:rPr>
              <a:t>Argue that it is true for all argument values</a:t>
            </a:r>
          </a:p>
          <a:p>
            <a:pPr marL="836613" lvl="2" indent="-163513" defTabSz="892175" eaLnBrk="1" hangingPunct="1">
              <a:lnSpc>
                <a:spcPct val="100000"/>
              </a:lnSpc>
            </a:pPr>
            <a:r>
              <a:rPr lang="en-US" sz="1600">
                <a:latin typeface="Helvetica" charset="0"/>
                <a:ea typeface="ＭＳ Ｐゴシック" charset="0"/>
              </a:rPr>
              <a:t>Explain why not true</a:t>
            </a:r>
          </a:p>
        </p:txBody>
      </p:sp>
      <p:sp>
        <p:nvSpPr>
          <p:cNvPr id="109572" name="Rectangle 4"/>
          <p:cNvSpPr>
            <a:spLocks noChangeArrowheads="1"/>
          </p:cNvSpPr>
          <p:nvPr/>
        </p:nvSpPr>
        <p:spPr bwMode="auto">
          <a:xfrm>
            <a:off x="3582988" y="2135188"/>
            <a:ext cx="5254625" cy="4078287"/>
          </a:xfrm>
          <a:prstGeom prst="rect">
            <a:avLst/>
          </a:prstGeom>
          <a:noFill/>
          <a:ln>
            <a:noFill/>
          </a:ln>
          <a:effectLst/>
          <a:extLst/>
        </p:spPr>
        <p:txBody>
          <a:bodyPr lIns="90245" tIns="44337" rIns="90245" bIns="44337">
            <a:spAutoFit/>
          </a:bodyPr>
          <a:lstStyle/>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x == (int)(float) x</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x == (int)(double) x</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f == (float)(double) f</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 (float) d</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f == -(-f);</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2/3 == 2/3.0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&lt; 0.0	</a:t>
            </a:r>
            <a:r>
              <a:rPr lang="en-US" sz="1800">
                <a:latin typeface="Symbol" charset="0"/>
                <a:cs typeface="+mn-cs"/>
              </a:rPr>
              <a:t></a:t>
            </a:r>
            <a:r>
              <a:rPr lang="en-US" sz="1800">
                <a:latin typeface="Courier New" charset="0"/>
                <a:cs typeface="+mn-cs"/>
              </a:rPr>
              <a:t>	((d*2) &lt; 0.0)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&gt; f	</a:t>
            </a:r>
            <a:r>
              <a:rPr lang="en-US" sz="1800">
                <a:latin typeface="Symbol" charset="0"/>
                <a:cs typeface="+mn-cs"/>
              </a:rPr>
              <a:t></a:t>
            </a:r>
            <a:r>
              <a:rPr lang="en-US" sz="1800">
                <a:latin typeface="Courier New" charset="0"/>
                <a:cs typeface="+mn-cs"/>
              </a:rPr>
              <a:t>	-f &gt; -d</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 d &gt;= 0.0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(d+f)-d == f</a:t>
            </a:r>
          </a:p>
        </p:txBody>
      </p:sp>
      <p:sp>
        <p:nvSpPr>
          <p:cNvPr id="109573" name="Rectangle 5"/>
          <p:cNvSpPr>
            <a:spLocks noChangeArrowheads="1"/>
          </p:cNvSpPr>
          <p:nvPr/>
        </p:nvSpPr>
        <p:spPr bwMode="auto">
          <a:xfrm>
            <a:off x="522288" y="2655888"/>
            <a:ext cx="2613025" cy="1214437"/>
          </a:xfrm>
          <a:prstGeom prst="rect">
            <a:avLst/>
          </a:prstGeom>
          <a:solidFill>
            <a:srgbClr val="FFFF99"/>
          </a:solidFill>
          <a:ln w="25400">
            <a:solidFill>
              <a:schemeClr val="accent1"/>
            </a:solidFill>
            <a:miter lim="800000"/>
            <a:headEnd/>
            <a:tailEnd/>
          </a:ln>
          <a:effectLst/>
          <a:extLst/>
        </p:spPr>
        <p:txBody>
          <a:bodyPr lIns="90245" tIns="44337" rIns="90245" bIns="44337">
            <a:spAutoFit/>
          </a:bodyPr>
          <a:lstStyle/>
          <a:p>
            <a:pPr algn="l">
              <a:lnSpc>
                <a:spcPct val="100000"/>
              </a:lnSpc>
              <a:spcBef>
                <a:spcPct val="50000"/>
              </a:spcBef>
              <a:tabLst>
                <a:tab pos="1368092" algn="l"/>
                <a:tab pos="2280156" algn="l"/>
              </a:tabLst>
              <a:defRPr/>
            </a:pPr>
            <a:r>
              <a:rPr lang="en-US" sz="1800">
                <a:latin typeface="Courier New" charset="0"/>
                <a:cs typeface="+mn-cs"/>
              </a:rPr>
              <a:t>int x = …;</a:t>
            </a:r>
          </a:p>
          <a:p>
            <a:pPr algn="l">
              <a:lnSpc>
                <a:spcPct val="100000"/>
              </a:lnSpc>
              <a:spcBef>
                <a:spcPct val="50000"/>
              </a:spcBef>
              <a:tabLst>
                <a:tab pos="1368092" algn="l"/>
                <a:tab pos="2280156" algn="l"/>
              </a:tabLst>
              <a:defRPr/>
            </a:pPr>
            <a:r>
              <a:rPr lang="en-US" sz="1800">
                <a:latin typeface="Courier New" charset="0"/>
                <a:cs typeface="+mn-cs"/>
              </a:rPr>
              <a:t>float f = …;</a:t>
            </a:r>
          </a:p>
          <a:p>
            <a:pPr algn="l">
              <a:lnSpc>
                <a:spcPct val="100000"/>
              </a:lnSpc>
              <a:spcBef>
                <a:spcPct val="50000"/>
              </a:spcBef>
              <a:tabLst>
                <a:tab pos="1368092" algn="l"/>
                <a:tab pos="2280156" algn="l"/>
              </a:tabLst>
              <a:defRPr/>
            </a:pPr>
            <a:r>
              <a:rPr lang="en-US" sz="1800">
                <a:latin typeface="Courier New" charset="0"/>
                <a:cs typeface="+mn-cs"/>
              </a:rPr>
              <a:t>double d = …;</a:t>
            </a:r>
          </a:p>
        </p:txBody>
      </p:sp>
      <p:sp>
        <p:nvSpPr>
          <p:cNvPr id="109574" name="Rectangle 6"/>
          <p:cNvSpPr>
            <a:spLocks noChangeArrowheads="1"/>
          </p:cNvSpPr>
          <p:nvPr/>
        </p:nvSpPr>
        <p:spPr bwMode="auto">
          <a:xfrm>
            <a:off x="671513" y="4321175"/>
            <a:ext cx="1917700" cy="644525"/>
          </a:xfrm>
          <a:prstGeom prst="rect">
            <a:avLst/>
          </a:prstGeom>
          <a:noFill/>
          <a:ln>
            <a:noFill/>
          </a:ln>
          <a:effectLst/>
          <a:extLst/>
        </p:spPr>
        <p:txBody>
          <a:bodyPr wrap="none" lIns="90245" tIns="44337" rIns="90245" bIns="44337">
            <a:spAutoFit/>
          </a:bodyPr>
          <a:lstStyle/>
          <a:p>
            <a:pPr algn="l">
              <a:lnSpc>
                <a:spcPct val="100000"/>
              </a:lnSpc>
              <a:defRPr/>
            </a:pPr>
            <a:r>
              <a:rPr lang="en-US" sz="1800">
                <a:cs typeface="+mn-cs"/>
              </a:rPr>
              <a:t>Assume neither</a:t>
            </a:r>
          </a:p>
          <a:p>
            <a:pPr algn="l">
              <a:lnSpc>
                <a:spcPct val="100000"/>
              </a:lnSpc>
              <a:defRPr/>
            </a:pPr>
            <a:r>
              <a:rPr lang="en-US" sz="1800">
                <a:latin typeface="Courier New" charset="0"/>
                <a:cs typeface="+mn-cs"/>
              </a:rPr>
              <a:t>d</a:t>
            </a:r>
            <a:r>
              <a:rPr lang="en-US" sz="1800">
                <a:cs typeface="+mn-cs"/>
              </a:rPr>
              <a:t> nor </a:t>
            </a:r>
            <a:r>
              <a:rPr lang="en-US" sz="1800">
                <a:latin typeface="Courier New" charset="0"/>
                <a:cs typeface="+mn-cs"/>
              </a:rPr>
              <a:t>f</a:t>
            </a:r>
            <a:r>
              <a:rPr lang="en-US" sz="1800">
                <a:cs typeface="+mn-cs"/>
              </a:rPr>
              <a:t> is NaN</a:t>
            </a:r>
          </a:p>
        </p:txBody>
      </p:sp>
    </p:spTree>
    <p:extLst>
      <p:ext uri="{BB962C8B-B14F-4D97-AF65-F5344CB8AC3E}">
        <p14:creationId xmlns:p14="http://schemas.microsoft.com/office/powerpoint/2010/main" val="31796707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228600"/>
            <a:ext cx="8229600" cy="555625"/>
          </a:xfrm>
          <a:effectLst>
            <a:outerShdw blurRad="63500" dist="53882" dir="2700000" algn="ctr" rotWithShape="0">
              <a:srgbClr val="969696"/>
            </a:outerShdw>
          </a:effectLst>
        </p:spPr>
        <p:txBody>
          <a:bodyPr/>
          <a:lstStyle/>
          <a:p>
            <a:pPr eaLnBrk="1" hangingPunct="1">
              <a:defRPr/>
            </a:pPr>
            <a:r>
              <a:rPr lang="en-US" smtClean="0">
                <a:cs typeface="+mj-cs"/>
              </a:rPr>
              <a:t>Answers to Floating Point Puzzles</a:t>
            </a:r>
          </a:p>
        </p:txBody>
      </p:sp>
      <p:sp>
        <p:nvSpPr>
          <p:cNvPr id="96258" name="Rectangle 3"/>
          <p:cNvSpPr>
            <a:spLocks noChangeArrowheads="1"/>
          </p:cNvSpPr>
          <p:nvPr/>
        </p:nvSpPr>
        <p:spPr bwMode="auto">
          <a:xfrm>
            <a:off x="533400" y="2209800"/>
            <a:ext cx="79248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245" tIns="44337" rIns="90245" bIns="44337">
            <a:spAutoFit/>
          </a:bodyPr>
          <a:lstStyle/>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x == (int)(float) x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x == (int)(double) x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f == (float)(double) f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 (float) d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f == -(-f);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2/3 == 2/3.0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&lt; 0.0 </a:t>
            </a:r>
            <a:r>
              <a:rPr lang="en-US" sz="1800">
                <a:latin typeface="Symbol" charset="0"/>
              </a:rPr>
              <a:t></a:t>
            </a:r>
            <a:r>
              <a:rPr lang="en-US" sz="1800">
                <a:latin typeface="Courier New" charset="0"/>
              </a:rPr>
              <a:t>((d*2) &lt; 0.0)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&gt; f  </a:t>
            </a:r>
            <a:r>
              <a:rPr lang="en-US" sz="1800">
                <a:latin typeface="Symbol" charset="0"/>
              </a:rPr>
              <a:t></a:t>
            </a:r>
            <a:r>
              <a:rPr lang="en-US" sz="1800">
                <a:latin typeface="Courier New" charset="0"/>
              </a:rPr>
              <a:t>-f &gt; -d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 d &gt;= 0.0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(d+f)-d == f			</a:t>
            </a:r>
            <a:endParaRPr lang="en-US" sz="1800"/>
          </a:p>
        </p:txBody>
      </p:sp>
      <p:sp>
        <p:nvSpPr>
          <p:cNvPr id="135172" name="Rectangle 4"/>
          <p:cNvSpPr>
            <a:spLocks noChangeArrowheads="1"/>
          </p:cNvSpPr>
          <p:nvPr/>
        </p:nvSpPr>
        <p:spPr bwMode="auto">
          <a:xfrm>
            <a:off x="1752600" y="838200"/>
            <a:ext cx="2613025" cy="1214438"/>
          </a:xfrm>
          <a:prstGeom prst="rect">
            <a:avLst/>
          </a:prstGeom>
          <a:solidFill>
            <a:srgbClr val="FFFF99"/>
          </a:solidFill>
          <a:ln w="25400">
            <a:solidFill>
              <a:schemeClr val="accent1"/>
            </a:solidFill>
            <a:miter lim="800000"/>
            <a:headEnd/>
            <a:tailEnd/>
          </a:ln>
          <a:effectLst/>
          <a:extLst/>
        </p:spPr>
        <p:txBody>
          <a:bodyPr lIns="90245" tIns="44337" rIns="90245" bIns="44337">
            <a:spAutoFit/>
          </a:bodyPr>
          <a:lstStyle/>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int x = …;</a:t>
            </a:r>
          </a:p>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float f = …;</a:t>
            </a:r>
          </a:p>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double d = …;</a:t>
            </a:r>
          </a:p>
        </p:txBody>
      </p:sp>
      <p:sp>
        <p:nvSpPr>
          <p:cNvPr id="135173" name="Rectangle 5"/>
          <p:cNvSpPr>
            <a:spLocks noChangeArrowheads="1"/>
          </p:cNvSpPr>
          <p:nvPr/>
        </p:nvSpPr>
        <p:spPr bwMode="auto">
          <a:xfrm>
            <a:off x="5105400" y="914400"/>
            <a:ext cx="1917700" cy="644525"/>
          </a:xfrm>
          <a:prstGeom prst="rect">
            <a:avLst/>
          </a:prstGeom>
          <a:noFill/>
          <a:ln>
            <a:noFill/>
          </a:ln>
          <a:effectLst/>
          <a:extLst/>
        </p:spPr>
        <p:txBody>
          <a:bodyPr wrap="none" lIns="90245" tIns="44337" rIns="90245" bIns="44337">
            <a:spAutoFit/>
          </a:bodyPr>
          <a:lstStyle/>
          <a:p>
            <a:pPr algn="l">
              <a:lnSpc>
                <a:spcPct val="100000"/>
              </a:lnSpc>
              <a:defRPr/>
            </a:pPr>
            <a:r>
              <a:rPr lang="en-US" sz="1800">
                <a:cs typeface="+mn-cs"/>
              </a:rPr>
              <a:t>Assume neither</a:t>
            </a:r>
          </a:p>
          <a:p>
            <a:pPr algn="l">
              <a:lnSpc>
                <a:spcPct val="100000"/>
              </a:lnSpc>
              <a:defRPr/>
            </a:pPr>
            <a:r>
              <a:rPr lang="en-US" sz="1800">
                <a:latin typeface="Courier New" charset="0"/>
                <a:cs typeface="+mn-cs"/>
              </a:rPr>
              <a:t>d</a:t>
            </a:r>
            <a:r>
              <a:rPr lang="en-US" sz="1800">
                <a:cs typeface="+mn-cs"/>
              </a:rPr>
              <a:t> nor </a:t>
            </a:r>
            <a:r>
              <a:rPr lang="en-US" sz="1800">
                <a:latin typeface="Courier New" charset="0"/>
                <a:cs typeface="+mn-cs"/>
              </a:rPr>
              <a:t>f</a:t>
            </a:r>
            <a:r>
              <a:rPr lang="en-US" sz="1800">
                <a:cs typeface="+mn-cs"/>
              </a:rPr>
              <a:t> is NAN</a:t>
            </a:r>
          </a:p>
        </p:txBody>
      </p:sp>
      <p:sp>
        <p:nvSpPr>
          <p:cNvPr id="135176" name="Rectangle 8"/>
          <p:cNvSpPr>
            <a:spLocks noChangeArrowheads="1"/>
          </p:cNvSpPr>
          <p:nvPr/>
        </p:nvSpPr>
        <p:spPr bwMode="auto">
          <a:xfrm>
            <a:off x="533400" y="2209800"/>
            <a:ext cx="7924800" cy="4078288"/>
          </a:xfrm>
          <a:prstGeom prst="rect">
            <a:avLst/>
          </a:prstGeom>
          <a:noFill/>
          <a:ln>
            <a:noFill/>
          </a:ln>
          <a:effectLst/>
          <a:extLst/>
        </p:spPr>
        <p:txBody>
          <a:bodyPr lIns="90245" tIns="44337" rIns="90245" bIns="44337">
            <a:spAutoFit/>
          </a:bodyPr>
          <a:lstStyle/>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x == (int)(float) x		</a:t>
            </a:r>
            <a:r>
              <a:rPr lang="en-US" sz="1800">
                <a:cs typeface="+mn-cs"/>
              </a:rPr>
              <a:t>No: 24 bit significand</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x == (int)(double) x		</a:t>
            </a:r>
            <a:r>
              <a:rPr lang="en-US" sz="1800">
                <a:cs typeface="+mn-cs"/>
              </a:rPr>
              <a:t>Yes: 53 bit significand</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f == (float)(double) f	</a:t>
            </a:r>
            <a:r>
              <a:rPr lang="en-US" sz="1800">
                <a:cs typeface="+mn-cs"/>
              </a:rPr>
              <a:t>Yes: increases precision</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 (float) d			</a:t>
            </a:r>
            <a:r>
              <a:rPr lang="en-US" sz="1800">
                <a:cs typeface="+mn-cs"/>
              </a:rPr>
              <a:t>No: loses precision</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f == -(-f);				</a:t>
            </a:r>
            <a:r>
              <a:rPr lang="en-US" sz="1800">
                <a:cs typeface="+mn-cs"/>
              </a:rPr>
              <a:t>Yes: Just change sign bit</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2/3 == 2/3.0			</a:t>
            </a:r>
            <a:r>
              <a:rPr lang="en-US" sz="1800">
                <a:cs typeface="+mn-cs"/>
              </a:rPr>
              <a:t>No: 2/3 == 0</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&lt; 0.0 </a:t>
            </a:r>
            <a:r>
              <a:rPr lang="en-US" sz="1800">
                <a:latin typeface="Symbol" charset="0"/>
                <a:cs typeface="+mn-cs"/>
              </a:rPr>
              <a:t></a:t>
            </a:r>
            <a:r>
              <a:rPr lang="en-US" sz="1800">
                <a:latin typeface="Courier New" charset="0"/>
                <a:cs typeface="+mn-cs"/>
              </a:rPr>
              <a:t>((d*2) &lt; 0.0)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&gt; f  </a:t>
            </a:r>
            <a:r>
              <a:rPr lang="en-US" sz="1800">
                <a:latin typeface="Symbol" charset="0"/>
                <a:cs typeface="+mn-cs"/>
              </a:rPr>
              <a:t></a:t>
            </a:r>
            <a:r>
              <a:rPr lang="en-US" sz="1800">
                <a:latin typeface="Courier New" charset="0"/>
                <a:cs typeface="+mn-cs"/>
              </a:rPr>
              <a:t>-f &gt; -d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 d &gt;= 0.0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(d+f)-d == f			</a:t>
            </a:r>
            <a:r>
              <a:rPr lang="en-US" sz="1800">
                <a:cs typeface="+mn-cs"/>
              </a:rPr>
              <a:t>No: Not associative</a:t>
            </a:r>
          </a:p>
        </p:txBody>
      </p:sp>
    </p:spTree>
    <p:extLst>
      <p:ext uri="{BB962C8B-B14F-4D97-AF65-F5344CB8AC3E}">
        <p14:creationId xmlns:p14="http://schemas.microsoft.com/office/powerpoint/2010/main" val="1678468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51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17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517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517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517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51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228600"/>
            <a:ext cx="6553200" cy="573088"/>
          </a:xfrm>
          <a:effectLst>
            <a:outerShdw blurRad="63500" dist="53882" dir="2700000" algn="ctr" rotWithShape="0">
              <a:srgbClr val="969696"/>
            </a:outerShdw>
          </a:effectLst>
        </p:spPr>
        <p:txBody>
          <a:bodyPr/>
          <a:lstStyle/>
          <a:p>
            <a:pPr eaLnBrk="1" hangingPunct="1">
              <a:defRPr/>
            </a:pPr>
            <a:r>
              <a:rPr lang="en-US" smtClean="0">
                <a:cs typeface="+mj-cs"/>
              </a:rPr>
              <a:t>Interesting Numbers</a:t>
            </a:r>
          </a:p>
        </p:txBody>
      </p:sp>
      <p:sp>
        <p:nvSpPr>
          <p:cNvPr id="124931" name="Rectangle 3"/>
          <p:cNvSpPr>
            <a:spLocks noGrp="1" noChangeArrowheads="1"/>
          </p:cNvSpPr>
          <p:nvPr>
            <p:ph type="body" idx="1"/>
          </p:nvPr>
        </p:nvSpPr>
        <p:spPr/>
        <p:txBody>
          <a:bodyPr lIns="90245" tIns="44337" rIns="90245" bIns="44337"/>
          <a:lstStyle/>
          <a:p>
            <a:pPr marL="223267" indent="-223267" defTabSz="893062" eaLnBrk="1" hangingPunct="1">
              <a:lnSpc>
                <a:spcPct val="100000"/>
              </a:lnSpc>
              <a:tabLst>
                <a:tab pos="2736186" algn="l"/>
                <a:tab pos="3648248" algn="l"/>
                <a:tab pos="5307695" algn="l"/>
              </a:tabLst>
              <a:defRPr/>
            </a:pPr>
            <a:r>
              <a:rPr lang="en-US" sz="1800" dirty="0">
                <a:cs typeface="+mn-cs"/>
              </a:rPr>
              <a:t>Description	</a:t>
            </a:r>
            <a:r>
              <a:rPr lang="en-US" sz="1800" dirty="0" err="1">
                <a:latin typeface="Courier New" charset="0"/>
                <a:cs typeface="+mn-cs"/>
              </a:rPr>
              <a:t>exp</a:t>
            </a:r>
            <a:r>
              <a:rPr lang="en-US" sz="1800" dirty="0">
                <a:latin typeface="Courier New" charset="0"/>
                <a:cs typeface="+mn-cs"/>
              </a:rPr>
              <a:t>	</a:t>
            </a:r>
            <a:r>
              <a:rPr lang="en-US" sz="1800" dirty="0" err="1">
                <a:latin typeface="Courier New" charset="0"/>
                <a:cs typeface="+mn-cs"/>
              </a:rPr>
              <a:t>frac</a:t>
            </a:r>
            <a:r>
              <a:rPr lang="en-US" sz="1800" dirty="0">
                <a:cs typeface="+mn-cs"/>
              </a:rPr>
              <a:t>	Numeric Value</a:t>
            </a:r>
          </a:p>
          <a:p>
            <a:pPr marL="223267" indent="-223267" defTabSz="893062" eaLnBrk="1" hangingPunct="1">
              <a:lnSpc>
                <a:spcPct val="100000"/>
              </a:lnSpc>
              <a:tabLst>
                <a:tab pos="2736186" algn="l"/>
                <a:tab pos="3648248" algn="l"/>
                <a:tab pos="5307695" algn="l"/>
              </a:tabLst>
              <a:defRPr/>
            </a:pPr>
            <a:r>
              <a:rPr lang="en-US" sz="1800" b="0" dirty="0">
                <a:cs typeface="+mn-cs"/>
              </a:rPr>
              <a:t>Zero	00…00	00…00	0.0</a:t>
            </a:r>
          </a:p>
          <a:p>
            <a:pPr marL="223267" indent="-223267" defTabSz="893062" eaLnBrk="1" hangingPunct="1">
              <a:lnSpc>
                <a:spcPct val="100000"/>
              </a:lnSpc>
              <a:tabLst>
                <a:tab pos="2736186" algn="l"/>
                <a:tab pos="3648248" algn="l"/>
                <a:tab pos="5307695" algn="l"/>
              </a:tabLst>
              <a:defRPr/>
            </a:pPr>
            <a:r>
              <a:rPr lang="en-US" sz="1800" b="0" dirty="0">
                <a:cs typeface="+mn-cs"/>
              </a:rPr>
              <a:t>Smallest Pos. </a:t>
            </a:r>
            <a:r>
              <a:rPr lang="en-US" sz="1800" b="0" dirty="0" err="1">
                <a:cs typeface="+mn-cs"/>
              </a:rPr>
              <a:t>Denorm</a:t>
            </a:r>
            <a:r>
              <a:rPr lang="en-US" sz="1800" b="0" dirty="0">
                <a:cs typeface="+mn-cs"/>
              </a:rPr>
              <a:t>.	00…00	00…01	2</a:t>
            </a:r>
            <a:r>
              <a:rPr lang="en-US" sz="1800" b="0" baseline="30000" dirty="0">
                <a:cs typeface="+mn-cs"/>
              </a:rPr>
              <a:t>–</a:t>
            </a:r>
            <a:r>
              <a:rPr lang="en-US" sz="1800" b="0" dirty="0">
                <a:cs typeface="+mn-cs"/>
              </a:rPr>
              <a:t> </a:t>
            </a:r>
            <a:r>
              <a:rPr lang="en-US" sz="1800" b="0" baseline="30000" dirty="0">
                <a:cs typeface="+mn-cs"/>
              </a:rPr>
              <a:t>{23,52}</a:t>
            </a:r>
            <a:r>
              <a:rPr lang="en-US" sz="1800" b="0" dirty="0">
                <a:cs typeface="+mn-cs"/>
              </a:rPr>
              <a:t>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1.4 X 10</a:t>
            </a:r>
            <a:r>
              <a:rPr lang="en-US" b="0" baseline="30000" dirty="0" smtClean="0"/>
              <a:t>–45</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4.9 X 10</a:t>
            </a:r>
            <a:r>
              <a:rPr lang="en-US" b="0" baseline="30000" dirty="0" smtClean="0"/>
              <a:t>–324</a:t>
            </a:r>
            <a:endParaRPr lang="en-US" b="0" dirty="0" smtClean="0"/>
          </a:p>
          <a:p>
            <a:pPr marL="223267" indent="-223267" defTabSz="893062" eaLnBrk="1" hangingPunct="1">
              <a:lnSpc>
                <a:spcPct val="100000"/>
              </a:lnSpc>
              <a:tabLst>
                <a:tab pos="2736186" algn="l"/>
                <a:tab pos="3648248" algn="l"/>
                <a:tab pos="5307695" algn="l"/>
              </a:tabLst>
              <a:defRPr/>
            </a:pPr>
            <a:r>
              <a:rPr lang="en-US" sz="1800" b="0" dirty="0">
                <a:cs typeface="+mn-cs"/>
              </a:rPr>
              <a:t>Largest </a:t>
            </a:r>
            <a:r>
              <a:rPr lang="en-US" sz="1800" b="0" dirty="0" err="1">
                <a:cs typeface="+mn-cs"/>
              </a:rPr>
              <a:t>Denormalized</a:t>
            </a:r>
            <a:r>
              <a:rPr lang="en-US" sz="1800" b="0" dirty="0">
                <a:cs typeface="+mn-cs"/>
              </a:rPr>
              <a:t>	00…00	11…11	(1.0 </a:t>
            </a:r>
            <a:r>
              <a:rPr lang="en-US" sz="1800" dirty="0">
                <a:cs typeface="+mn-cs"/>
              </a:rPr>
              <a:t>–</a:t>
            </a:r>
            <a:r>
              <a:rPr lang="en-US" sz="1800" b="0" dirty="0">
                <a:cs typeface="+mn-cs"/>
              </a:rPr>
              <a:t> </a:t>
            </a:r>
            <a:r>
              <a:rPr lang="en-US" sz="1800" b="0" dirty="0">
                <a:latin typeface="Symbol" charset="0"/>
                <a:cs typeface="+mn-cs"/>
              </a:rPr>
              <a:t></a:t>
            </a:r>
            <a:r>
              <a:rPr lang="en-US" sz="1800" b="0" dirty="0">
                <a:cs typeface="+mn-cs"/>
              </a:rPr>
              <a:t>)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1.18 X 10</a:t>
            </a:r>
            <a:r>
              <a:rPr lang="en-US" b="0" baseline="30000" dirty="0" smtClean="0"/>
              <a:t>–38</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2.2 X 10</a:t>
            </a:r>
            <a:r>
              <a:rPr lang="en-US" b="0" baseline="30000" dirty="0" smtClean="0"/>
              <a:t>–308</a:t>
            </a:r>
            <a:endParaRPr lang="en-US" b="0" dirty="0" smtClean="0"/>
          </a:p>
          <a:p>
            <a:pPr marL="223267" indent="-223267" defTabSz="893062" eaLnBrk="1" hangingPunct="1">
              <a:lnSpc>
                <a:spcPct val="100000"/>
              </a:lnSpc>
              <a:tabLst>
                <a:tab pos="2736186" algn="l"/>
                <a:tab pos="3648248" algn="l"/>
                <a:tab pos="5307695" algn="l"/>
              </a:tabLst>
              <a:defRPr/>
            </a:pPr>
            <a:r>
              <a:rPr lang="en-US" sz="1800" b="0" dirty="0">
                <a:cs typeface="+mn-cs"/>
              </a:rPr>
              <a:t>Smallest Pos. Normalized	00…01	00…00	1.0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Just larger than largest </a:t>
            </a:r>
            <a:r>
              <a:rPr lang="en-US" b="0" dirty="0" err="1" smtClean="0"/>
              <a:t>denormalized</a:t>
            </a:r>
            <a:endParaRPr lang="en-US" sz="1600" b="0" dirty="0"/>
          </a:p>
          <a:p>
            <a:pPr marL="223267" indent="-223267" defTabSz="893062" eaLnBrk="1" hangingPunct="1">
              <a:lnSpc>
                <a:spcPct val="100000"/>
              </a:lnSpc>
              <a:tabLst>
                <a:tab pos="2736186" algn="l"/>
                <a:tab pos="3648248" algn="l"/>
                <a:tab pos="5307695" algn="l"/>
              </a:tabLst>
              <a:defRPr/>
            </a:pPr>
            <a:r>
              <a:rPr lang="en-US" sz="1800" b="0" dirty="0">
                <a:cs typeface="+mn-cs"/>
              </a:rPr>
              <a:t>One	01…11	00…00	1.0</a:t>
            </a:r>
          </a:p>
          <a:p>
            <a:pPr marL="223267" indent="-223267" defTabSz="893062" eaLnBrk="1" hangingPunct="1">
              <a:lnSpc>
                <a:spcPct val="100000"/>
              </a:lnSpc>
              <a:tabLst>
                <a:tab pos="2736186" algn="l"/>
                <a:tab pos="3648248" algn="l"/>
                <a:tab pos="5307695" algn="l"/>
              </a:tabLst>
              <a:defRPr/>
            </a:pPr>
            <a:r>
              <a:rPr lang="en-US" sz="1800" b="0" dirty="0">
                <a:cs typeface="+mn-cs"/>
              </a:rPr>
              <a:t> Largest Normalized	11…10	11…11	(2.0 </a:t>
            </a:r>
            <a:r>
              <a:rPr lang="en-US" sz="1800" dirty="0">
                <a:cs typeface="+mn-cs"/>
              </a:rPr>
              <a:t>–</a:t>
            </a:r>
            <a:r>
              <a:rPr lang="en-US" sz="1800" b="0" dirty="0">
                <a:cs typeface="+mn-cs"/>
              </a:rPr>
              <a:t> </a:t>
            </a:r>
            <a:r>
              <a:rPr lang="en-US" sz="1800" b="0" dirty="0">
                <a:latin typeface="Symbol" charset="0"/>
                <a:cs typeface="+mn-cs"/>
              </a:rPr>
              <a:t></a:t>
            </a:r>
            <a:r>
              <a:rPr lang="en-US" sz="1800" b="0" dirty="0">
                <a:cs typeface="+mn-cs"/>
              </a:rPr>
              <a:t>) X 2</a:t>
            </a:r>
            <a:r>
              <a:rPr lang="en-US" sz="1800" b="0" baseline="30000" dirty="0">
                <a:cs typeface="+mn-cs"/>
              </a:rPr>
              <a:t>{127,1023}</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3.4 X 10</a:t>
            </a:r>
            <a:r>
              <a:rPr lang="en-US" b="0" baseline="30000" dirty="0" smtClean="0"/>
              <a:t>38</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1.8 X 10</a:t>
            </a:r>
            <a:r>
              <a:rPr lang="en-US" b="0" baseline="30000" dirty="0" smtClean="0"/>
              <a:t>308</a:t>
            </a:r>
          </a:p>
        </p:txBody>
      </p:sp>
    </p:spTree>
    <p:extLst>
      <p:ext uri="{BB962C8B-B14F-4D97-AF65-F5344CB8AC3E}">
        <p14:creationId xmlns:p14="http://schemas.microsoft.com/office/powerpoint/2010/main" val="5353789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dissolve">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dissolve">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dissolve">
                                      <p:cBhvr>
                                        <p:cTn id="17" dur="500"/>
                                        <p:tgtEl>
                                          <p:spTgt spid="12493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Effect transition="in" filter="dissolve">
                                      <p:cBhvr>
                                        <p:cTn id="20" dur="500"/>
                                        <p:tgtEl>
                                          <p:spTgt spid="124931">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dissolve">
                                      <p:cBhvr>
                                        <p:cTn id="23" dur="500"/>
                                        <p:tgtEl>
                                          <p:spTgt spid="124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4931">
                                            <p:txEl>
                                              <p:pRg st="5" end="5"/>
                                            </p:txEl>
                                          </p:spTgt>
                                        </p:tgtEl>
                                        <p:attrNameLst>
                                          <p:attrName>style.visibility</p:attrName>
                                        </p:attrNameLst>
                                      </p:cBhvr>
                                      <p:to>
                                        <p:strVal val="visible"/>
                                      </p:to>
                                    </p:set>
                                    <p:animEffect transition="in" filter="dissolve">
                                      <p:cBhvr>
                                        <p:cTn id="28" dur="500"/>
                                        <p:tgtEl>
                                          <p:spTgt spid="12493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Effect transition="in" filter="dissolve">
                                      <p:cBhvr>
                                        <p:cTn id="31" dur="500"/>
                                        <p:tgtEl>
                                          <p:spTgt spid="124931">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dissolve">
                                      <p:cBhvr>
                                        <p:cTn id="34" dur="500"/>
                                        <p:tgtEl>
                                          <p:spTgt spid="12493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4931">
                                            <p:txEl>
                                              <p:pRg st="8" end="8"/>
                                            </p:txEl>
                                          </p:spTgt>
                                        </p:tgtEl>
                                        <p:attrNameLst>
                                          <p:attrName>style.visibility</p:attrName>
                                        </p:attrNameLst>
                                      </p:cBhvr>
                                      <p:to>
                                        <p:strVal val="visible"/>
                                      </p:to>
                                    </p:set>
                                    <p:animEffect transition="in" filter="dissolve">
                                      <p:cBhvr>
                                        <p:cTn id="39" dur="500"/>
                                        <p:tgtEl>
                                          <p:spTgt spid="124931">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4931">
                                            <p:txEl>
                                              <p:pRg st="9" end="9"/>
                                            </p:txEl>
                                          </p:spTgt>
                                        </p:tgtEl>
                                        <p:attrNameLst>
                                          <p:attrName>style.visibility</p:attrName>
                                        </p:attrNameLst>
                                      </p:cBhvr>
                                      <p:to>
                                        <p:strVal val="visible"/>
                                      </p:to>
                                    </p:set>
                                    <p:animEffect transition="in" filter="dissolve">
                                      <p:cBhvr>
                                        <p:cTn id="42" dur="500"/>
                                        <p:tgtEl>
                                          <p:spTgt spid="12493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4931">
                                            <p:txEl>
                                              <p:pRg st="10" end="10"/>
                                            </p:txEl>
                                          </p:spTgt>
                                        </p:tgtEl>
                                        <p:attrNameLst>
                                          <p:attrName>style.visibility</p:attrName>
                                        </p:attrNameLst>
                                      </p:cBhvr>
                                      <p:to>
                                        <p:strVal val="visible"/>
                                      </p:to>
                                    </p:set>
                                    <p:animEffect transition="in" filter="dissolve">
                                      <p:cBhvr>
                                        <p:cTn id="47" dur="500"/>
                                        <p:tgtEl>
                                          <p:spTgt spid="124931">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4931">
                                            <p:txEl>
                                              <p:pRg st="11" end="11"/>
                                            </p:txEl>
                                          </p:spTgt>
                                        </p:tgtEl>
                                        <p:attrNameLst>
                                          <p:attrName>style.visibility</p:attrName>
                                        </p:attrNameLst>
                                      </p:cBhvr>
                                      <p:to>
                                        <p:strVal val="visible"/>
                                      </p:to>
                                    </p:set>
                                    <p:animEffect transition="in" filter="dissolve">
                                      <p:cBhvr>
                                        <p:cTn id="52" dur="500"/>
                                        <p:tgtEl>
                                          <p:spTgt spid="124931">
                                            <p:txEl>
                                              <p:pRg st="11" end="11"/>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24931">
                                            <p:txEl>
                                              <p:pRg st="12" end="12"/>
                                            </p:txEl>
                                          </p:spTgt>
                                        </p:tgtEl>
                                        <p:attrNameLst>
                                          <p:attrName>style.visibility</p:attrName>
                                        </p:attrNameLst>
                                      </p:cBhvr>
                                      <p:to>
                                        <p:strVal val="visible"/>
                                      </p:to>
                                    </p:set>
                                    <p:animEffect transition="in" filter="dissolve">
                                      <p:cBhvr>
                                        <p:cTn id="55" dur="500"/>
                                        <p:tgtEl>
                                          <p:spTgt spid="124931">
                                            <p:txEl>
                                              <p:pRg st="12" end="12"/>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24931">
                                            <p:txEl>
                                              <p:pRg st="13" end="13"/>
                                            </p:txEl>
                                          </p:spTgt>
                                        </p:tgtEl>
                                        <p:attrNameLst>
                                          <p:attrName>style.visibility</p:attrName>
                                        </p:attrNameLst>
                                      </p:cBhvr>
                                      <p:to>
                                        <p:strVal val="visible"/>
                                      </p:to>
                                    </p:set>
                                    <p:animEffect transition="in" filter="dissolve">
                                      <p:cBhvr>
                                        <p:cTn id="58" dur="500"/>
                                        <p:tgtEl>
                                          <p:spTgt spid="1249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304800"/>
            <a:ext cx="7493000" cy="573088"/>
          </a:xfrm>
          <a:effectLst>
            <a:outerShdw blurRad="63500" dist="53882" dir="2700000" algn="ctr" rotWithShape="0">
              <a:srgbClr val="969696"/>
            </a:outerShdw>
          </a:effectLst>
        </p:spPr>
        <p:txBody>
          <a:bodyPr/>
          <a:lstStyle/>
          <a:p>
            <a:pPr eaLnBrk="1" hangingPunct="1">
              <a:defRPr/>
            </a:pPr>
            <a:r>
              <a:rPr lang="en-US" smtClean="0">
                <a:cs typeface="+mj-cs"/>
              </a:rPr>
              <a:t>Special Properties of Encoding</a:t>
            </a:r>
          </a:p>
        </p:txBody>
      </p:sp>
      <p:sp>
        <p:nvSpPr>
          <p:cNvPr id="125955" name="Rectangle 3"/>
          <p:cNvSpPr>
            <a:spLocks noGrp="1" noChangeArrowheads="1"/>
          </p:cNvSpPr>
          <p:nvPr>
            <p:ph type="body" idx="1"/>
          </p:nvPr>
        </p:nvSpPr>
        <p:spPr/>
        <p:txBody>
          <a:bodyPr lIns="90245" tIns="44337" rIns="90245" bIns="44337"/>
          <a:lstStyle/>
          <a:p>
            <a:pPr marL="384776" indent="-384776" eaLnBrk="1" hangingPunct="1">
              <a:defRPr/>
            </a:pPr>
            <a:r>
              <a:rPr lang="en-US" dirty="0" smtClean="0">
                <a:cs typeface="+mn-cs"/>
              </a:rPr>
              <a:t>FP Zero Same as Integer Zero</a:t>
            </a:r>
          </a:p>
          <a:p>
            <a:pPr marL="742635" lvl="1" indent="-245434" eaLnBrk="1" hangingPunct="1">
              <a:defRPr/>
            </a:pPr>
            <a:r>
              <a:rPr lang="en-US" dirty="0" smtClean="0"/>
              <a:t>All bits = 0</a:t>
            </a:r>
          </a:p>
          <a:p>
            <a:pPr marL="384776" indent="-384776" eaLnBrk="1" hangingPunct="1">
              <a:defRPr/>
            </a:pPr>
            <a:r>
              <a:rPr lang="en-US" dirty="0" smtClean="0">
                <a:cs typeface="+mn-cs"/>
              </a:rPr>
              <a:t>Can (Almost) Use Unsigned Integer Comparison</a:t>
            </a:r>
          </a:p>
          <a:p>
            <a:pPr marL="742635" lvl="1" indent="-245434" eaLnBrk="1" hangingPunct="1">
              <a:defRPr/>
            </a:pPr>
            <a:r>
              <a:rPr lang="en-US" dirty="0" smtClean="0"/>
              <a:t>Must first compare sign bits</a:t>
            </a:r>
          </a:p>
          <a:p>
            <a:pPr marL="742635" lvl="1" indent="-245434" eaLnBrk="1" hangingPunct="1">
              <a:defRPr/>
            </a:pPr>
            <a:r>
              <a:rPr lang="en-US" dirty="0" smtClean="0"/>
              <a:t>Must consider -0 = 0</a:t>
            </a:r>
          </a:p>
          <a:p>
            <a:pPr marL="742635" lvl="1" indent="-245434" eaLnBrk="1" hangingPunct="1">
              <a:defRPr/>
            </a:pPr>
            <a:r>
              <a:rPr lang="en-US" dirty="0" err="1" smtClean="0"/>
              <a:t>NaNs</a:t>
            </a:r>
            <a:r>
              <a:rPr lang="en-US" dirty="0" smtClean="0"/>
              <a:t> problematic</a:t>
            </a:r>
          </a:p>
          <a:p>
            <a:pPr marL="1143243" lvl="2" indent="-237516" eaLnBrk="1" hangingPunct="1">
              <a:defRPr/>
            </a:pPr>
            <a:r>
              <a:rPr lang="en-US" dirty="0" smtClean="0"/>
              <a:t>Will be greater than any other values</a:t>
            </a:r>
          </a:p>
          <a:p>
            <a:pPr marL="1143243" lvl="2" indent="-237516" eaLnBrk="1" hangingPunct="1">
              <a:defRPr/>
            </a:pPr>
            <a:r>
              <a:rPr lang="en-US" dirty="0" smtClean="0"/>
              <a:t>What should comparison yield?</a:t>
            </a:r>
          </a:p>
          <a:p>
            <a:pPr marL="742635" lvl="1" indent="-245434" eaLnBrk="1" hangingPunct="1">
              <a:defRPr/>
            </a:pPr>
            <a:r>
              <a:rPr lang="en-US" dirty="0" smtClean="0"/>
              <a:t> Otherwise OK</a:t>
            </a:r>
          </a:p>
          <a:p>
            <a:pPr marL="1143243" lvl="2" indent="-237516" eaLnBrk="1" hangingPunct="1">
              <a:defRPr/>
            </a:pPr>
            <a:r>
              <a:rPr lang="en-US" dirty="0" err="1" smtClean="0"/>
              <a:t>Denorm</a:t>
            </a:r>
            <a:r>
              <a:rPr lang="en-US" dirty="0" smtClean="0"/>
              <a:t> vs. normalized</a:t>
            </a:r>
          </a:p>
          <a:p>
            <a:pPr marL="1143243" lvl="2" indent="-237516" eaLnBrk="1" hangingPunct="1">
              <a:defRPr/>
            </a:pPr>
            <a:r>
              <a:rPr lang="en-US" dirty="0" smtClean="0"/>
              <a:t>Normalized vs. infinity</a:t>
            </a:r>
          </a:p>
        </p:txBody>
      </p:sp>
    </p:spTree>
    <p:extLst>
      <p:ext uri="{BB962C8B-B14F-4D97-AF65-F5344CB8AC3E}">
        <p14:creationId xmlns:p14="http://schemas.microsoft.com/office/powerpoint/2010/main" val="211891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04800" y="304800"/>
            <a:ext cx="8153400" cy="573088"/>
          </a:xfrm>
          <a:effectLst>
            <a:outerShdw blurRad="63500" dist="53882" dir="2700000" algn="ctr" rotWithShape="0">
              <a:srgbClr val="969696"/>
            </a:outerShdw>
          </a:effectLst>
        </p:spPr>
        <p:txBody>
          <a:bodyPr/>
          <a:lstStyle/>
          <a:p>
            <a:pPr eaLnBrk="1" hangingPunct="1">
              <a:defRPr/>
            </a:pPr>
            <a:r>
              <a:rPr lang="en-US" smtClean="0">
                <a:cs typeface="+mj-cs"/>
              </a:rPr>
              <a:t>Mathematical Properties of FP Add</a:t>
            </a:r>
          </a:p>
        </p:txBody>
      </p:sp>
      <p:sp>
        <p:nvSpPr>
          <p:cNvPr id="132099" name="Rectangle 3"/>
          <p:cNvSpPr>
            <a:spLocks noGrp="1" noChangeArrowheads="1"/>
          </p:cNvSpPr>
          <p:nvPr>
            <p:ph type="body" idx="1"/>
          </p:nvPr>
        </p:nvSpPr>
        <p:spPr/>
        <p:txBody>
          <a:bodyPr lIns="90245" tIns="44337" rIns="90245" bIns="44337"/>
          <a:lstStyle/>
          <a:p>
            <a:pPr marL="223267" indent="-223267" defTabSz="893062" eaLnBrk="1" hangingPunct="1">
              <a:tabLst>
                <a:tab pos="1938131" algn="l"/>
                <a:tab pos="5016341" algn="l"/>
              </a:tabLst>
              <a:defRPr/>
            </a:pPr>
            <a:r>
              <a:rPr lang="en-US" dirty="0" smtClean="0">
                <a:cs typeface="+mn-cs"/>
              </a:rPr>
              <a:t>Compare to those of </a:t>
            </a:r>
            <a:r>
              <a:rPr lang="en-US" dirty="0" err="1" smtClean="0">
                <a:cs typeface="+mn-cs"/>
              </a:rPr>
              <a:t>Abelian</a:t>
            </a:r>
            <a:r>
              <a:rPr lang="en-US" dirty="0" smtClean="0">
                <a:cs typeface="+mn-cs"/>
              </a:rPr>
              <a:t> Group</a:t>
            </a:r>
          </a:p>
          <a:p>
            <a:pPr marL="558954" lvl="1" indent="-221683" defTabSz="893062" eaLnBrk="1" hangingPunct="1">
              <a:tabLst>
                <a:tab pos="1938131" algn="l"/>
                <a:tab pos="5016341" algn="l"/>
              </a:tabLst>
              <a:defRPr/>
            </a:pPr>
            <a:r>
              <a:rPr lang="en-US" dirty="0" smtClean="0"/>
              <a:t>Closed under addition?	YES		</a:t>
            </a:r>
          </a:p>
          <a:p>
            <a:pPr marL="837642" lvl="2" indent="-164675" defTabSz="893062" eaLnBrk="1" hangingPunct="1">
              <a:tabLst>
                <a:tab pos="1938131" algn="l"/>
                <a:tab pos="5016341" algn="l"/>
              </a:tabLst>
              <a:defRPr/>
            </a:pPr>
            <a:r>
              <a:rPr lang="en-US" dirty="0" smtClean="0"/>
              <a:t>But may generate infinity or </a:t>
            </a:r>
            <a:r>
              <a:rPr lang="en-US" dirty="0" err="1" smtClean="0"/>
              <a:t>NaN</a:t>
            </a:r>
            <a:endParaRPr lang="en-US" dirty="0" smtClean="0"/>
          </a:p>
          <a:p>
            <a:pPr marL="558954" lvl="1" indent="-221683" defTabSz="893062" eaLnBrk="1" hangingPunct="1">
              <a:tabLst>
                <a:tab pos="1938131" algn="l"/>
                <a:tab pos="5016341" algn="l"/>
              </a:tabLst>
              <a:defRPr/>
            </a:pPr>
            <a:r>
              <a:rPr lang="en-US" dirty="0" smtClean="0"/>
              <a:t>Commutative?	YES</a:t>
            </a:r>
          </a:p>
          <a:p>
            <a:pPr marL="558954" lvl="1" indent="-221683" defTabSz="893062" eaLnBrk="1" hangingPunct="1">
              <a:tabLst>
                <a:tab pos="1938131" algn="l"/>
                <a:tab pos="5016341" algn="l"/>
              </a:tabLst>
              <a:defRPr/>
            </a:pPr>
            <a:r>
              <a:rPr lang="en-US" dirty="0" smtClean="0"/>
              <a:t>Associative?	NO</a:t>
            </a:r>
          </a:p>
          <a:p>
            <a:pPr marL="837642" lvl="2" indent="-164675" defTabSz="893062" eaLnBrk="1" hangingPunct="1">
              <a:tabLst>
                <a:tab pos="1938131" algn="l"/>
                <a:tab pos="5016341" algn="l"/>
              </a:tabLst>
              <a:defRPr/>
            </a:pPr>
            <a:r>
              <a:rPr lang="en-US" dirty="0" smtClean="0"/>
              <a:t>Overflow and inexactness of rounding</a:t>
            </a:r>
          </a:p>
          <a:p>
            <a:pPr marL="837642" lvl="2" indent="-164675" defTabSz="893062" eaLnBrk="1" hangingPunct="1">
              <a:tabLst>
                <a:tab pos="1938131" algn="l"/>
                <a:tab pos="5016341" algn="l"/>
              </a:tabLst>
              <a:defRPr/>
            </a:pPr>
            <a:endParaRPr lang="en-US" dirty="0" smtClean="0"/>
          </a:p>
          <a:p>
            <a:pPr marL="837642" lvl="2" indent="-164675" defTabSz="893062" eaLnBrk="1" hangingPunct="1">
              <a:buFont typeface="Wingdings" charset="0"/>
              <a:buNone/>
              <a:tabLst>
                <a:tab pos="1938131" algn="l"/>
                <a:tab pos="5016341" algn="l"/>
              </a:tabLst>
              <a:defRPr/>
            </a:pPr>
            <a:r>
              <a:rPr lang="en-US" dirty="0" smtClean="0"/>
              <a:t>Example: single-precision, (3.14+1e10)-1e10 ≠ 3.14+(1e10-1e10)</a:t>
            </a:r>
          </a:p>
          <a:p>
            <a:pPr marL="837642" lvl="2" indent="-164675" defTabSz="893062" eaLnBrk="1" hangingPunct="1">
              <a:buFont typeface="Wingdings" charset="0"/>
              <a:buNone/>
              <a:tabLst>
                <a:tab pos="1938131" algn="l"/>
                <a:tab pos="5016341" algn="l"/>
              </a:tabLst>
              <a:defRPr/>
            </a:pPr>
            <a:r>
              <a:rPr lang="en-US" dirty="0" smtClean="0"/>
              <a:t>           	                                          = 0.0                 = 3.14</a:t>
            </a:r>
          </a:p>
          <a:p>
            <a:pPr marL="558954" lvl="1" indent="-221683" defTabSz="893062" eaLnBrk="1" hangingPunct="1">
              <a:tabLst>
                <a:tab pos="1938131" algn="l"/>
                <a:tab pos="5016341" algn="l"/>
              </a:tabLst>
              <a:defRPr/>
            </a:pPr>
            <a:r>
              <a:rPr lang="en-US" dirty="0" smtClean="0"/>
              <a:t>0 is additive identity?	YES</a:t>
            </a:r>
          </a:p>
          <a:p>
            <a:pPr marL="558954" lvl="1" indent="-221683" defTabSz="893062" eaLnBrk="1" hangingPunct="1">
              <a:tabLst>
                <a:tab pos="1938131" algn="l"/>
                <a:tab pos="5016341" algn="l"/>
              </a:tabLst>
              <a:defRPr/>
            </a:pPr>
            <a:r>
              <a:rPr lang="en-US" dirty="0" smtClean="0"/>
              <a:t>Every element has additive inverse	ALMOST</a:t>
            </a:r>
          </a:p>
          <a:p>
            <a:pPr marL="837642" lvl="2" indent="-164675" defTabSz="893062" eaLnBrk="1" hangingPunct="1">
              <a:tabLst>
                <a:tab pos="1938131" algn="l"/>
                <a:tab pos="5016341" algn="l"/>
              </a:tabLst>
              <a:defRPr/>
            </a:pPr>
            <a:r>
              <a:rPr lang="en-US" dirty="0" smtClean="0"/>
              <a:t>Except for infinities &amp; </a:t>
            </a:r>
            <a:r>
              <a:rPr lang="en-US" dirty="0" err="1" smtClean="0"/>
              <a:t>NaNs</a:t>
            </a:r>
            <a:endParaRPr lang="en-US" dirty="0" smtClean="0"/>
          </a:p>
          <a:p>
            <a:pPr marL="223267" indent="-223267" defTabSz="893062" eaLnBrk="1" hangingPunct="1">
              <a:tabLst>
                <a:tab pos="1938131" algn="l"/>
                <a:tab pos="5016341" algn="l"/>
              </a:tabLst>
              <a:defRPr/>
            </a:pPr>
            <a:r>
              <a:rPr lang="en-US" dirty="0" err="1" smtClean="0">
                <a:cs typeface="+mn-cs"/>
              </a:rPr>
              <a:t>Monotonicity</a:t>
            </a:r>
            <a:endParaRPr lang="en-US" dirty="0" smtClean="0">
              <a:cs typeface="+mn-cs"/>
            </a:endParaRPr>
          </a:p>
          <a:p>
            <a:pPr marL="558954" lvl="1" indent="-221683" defTabSz="893062" eaLnBrk="1" hangingPunct="1">
              <a:tabLst>
                <a:tab pos="1938131" algn="l"/>
                <a:tab pos="5016341" algn="l"/>
              </a:tabLst>
              <a:defRPr/>
            </a:pPr>
            <a:r>
              <a:rPr lang="en-US" b="0" i="1" dirty="0" smtClean="0"/>
              <a:t>a</a:t>
            </a:r>
            <a:r>
              <a:rPr lang="en-US" b="0" dirty="0" smtClean="0"/>
              <a:t> </a:t>
            </a:r>
            <a:r>
              <a:rPr lang="en-US" b="0" dirty="0" smtClean="0">
                <a:latin typeface="Courier New" charset="0"/>
              </a:rPr>
              <a:t>≥</a:t>
            </a:r>
            <a:r>
              <a:rPr lang="en-US" b="0" dirty="0" smtClean="0"/>
              <a:t> </a:t>
            </a:r>
            <a:r>
              <a:rPr lang="en-US" b="0" i="1" dirty="0" err="1" smtClean="0"/>
              <a:t>b</a:t>
            </a:r>
            <a:r>
              <a:rPr lang="en-US" b="0" dirty="0" smtClean="0"/>
              <a:t> </a:t>
            </a:r>
            <a:r>
              <a:rPr lang="en-US" b="0" dirty="0" err="1" smtClean="0">
                <a:sym typeface="Symbol" charset="0"/>
              </a:rPr>
              <a:t></a:t>
            </a:r>
            <a:r>
              <a:rPr lang="en-US" b="0" dirty="0" smtClean="0"/>
              <a:t> </a:t>
            </a:r>
            <a:r>
              <a:rPr lang="en-US" b="0" i="1" dirty="0" err="1" smtClean="0"/>
              <a:t>a</a:t>
            </a:r>
            <a:r>
              <a:rPr lang="en-US" b="0" dirty="0" err="1" smtClean="0"/>
              <a:t>+</a:t>
            </a:r>
            <a:r>
              <a:rPr lang="en-US" b="0" i="1" dirty="0" err="1" smtClean="0"/>
              <a:t>c</a:t>
            </a:r>
            <a:r>
              <a:rPr lang="en-US" b="0" dirty="0" smtClean="0"/>
              <a:t> </a:t>
            </a:r>
            <a:r>
              <a:rPr lang="en-US" b="0" dirty="0" smtClean="0">
                <a:latin typeface="Courier New" charset="0"/>
              </a:rPr>
              <a:t>≥</a:t>
            </a:r>
            <a:r>
              <a:rPr lang="en-US" b="0" dirty="0" smtClean="0"/>
              <a:t> </a:t>
            </a:r>
            <a:r>
              <a:rPr lang="en-US" b="0" i="1" dirty="0" err="1" smtClean="0"/>
              <a:t>b</a:t>
            </a:r>
            <a:r>
              <a:rPr lang="en-US" b="0" dirty="0" err="1" smtClean="0"/>
              <a:t>+</a:t>
            </a:r>
            <a:r>
              <a:rPr lang="en-US" b="0" i="1" dirty="0" err="1" smtClean="0"/>
              <a:t>c</a:t>
            </a:r>
            <a:r>
              <a:rPr lang="en-US" dirty="0" smtClean="0"/>
              <a:t>?	ALMOST</a:t>
            </a:r>
          </a:p>
          <a:p>
            <a:pPr marL="837642" lvl="2" indent="-164675" defTabSz="893062" eaLnBrk="1" hangingPunct="1">
              <a:tabLst>
                <a:tab pos="1938131" algn="l"/>
                <a:tab pos="5016341" algn="l"/>
              </a:tabLst>
              <a:defRPr/>
            </a:pPr>
            <a:r>
              <a:rPr lang="en-US" dirty="0" smtClean="0"/>
              <a:t>Except for infinities &amp; </a:t>
            </a:r>
            <a:r>
              <a:rPr lang="en-US" dirty="0" err="1" smtClean="0"/>
              <a:t>NaNs</a:t>
            </a:r>
            <a:endParaRPr lang="en-US" dirty="0" smtClean="0"/>
          </a:p>
        </p:txBody>
      </p:sp>
    </p:spTree>
    <p:extLst>
      <p:ext uri="{BB962C8B-B14F-4D97-AF65-F5344CB8AC3E}">
        <p14:creationId xmlns:p14="http://schemas.microsoft.com/office/powerpoint/2010/main" val="2973063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1000" y="304800"/>
            <a:ext cx="7696200" cy="573088"/>
          </a:xfrm>
          <a:effectLst>
            <a:outerShdw blurRad="63500" dist="53882" dir="2700000" algn="ctr" rotWithShape="0">
              <a:srgbClr val="969696"/>
            </a:outerShdw>
          </a:effectLst>
        </p:spPr>
        <p:txBody>
          <a:bodyPr/>
          <a:lstStyle/>
          <a:p>
            <a:pPr eaLnBrk="1" hangingPunct="1">
              <a:defRPr/>
            </a:pPr>
            <a:r>
              <a:rPr lang="en-US" smtClean="0">
                <a:cs typeface="+mj-cs"/>
              </a:rPr>
              <a:t>Math. Properties of FP Mult</a:t>
            </a:r>
          </a:p>
        </p:txBody>
      </p:sp>
      <p:sp>
        <p:nvSpPr>
          <p:cNvPr id="133123" name="Rectangle 3"/>
          <p:cNvSpPr>
            <a:spLocks noGrp="1" noChangeArrowheads="1"/>
          </p:cNvSpPr>
          <p:nvPr>
            <p:ph type="body" idx="1"/>
          </p:nvPr>
        </p:nvSpPr>
        <p:spPr>
          <a:xfrm>
            <a:off x="290513" y="1220788"/>
            <a:ext cx="7939087" cy="5224462"/>
          </a:xfrm>
        </p:spPr>
        <p:txBody>
          <a:bodyPr lIns="90245" tIns="44337" rIns="90245" bIns="44337"/>
          <a:lstStyle/>
          <a:p>
            <a:pPr marL="223267" indent="-223267" defTabSz="893062" eaLnBrk="1" hangingPunct="1">
              <a:tabLst>
                <a:tab pos="5535711" algn="l"/>
              </a:tabLst>
              <a:defRPr/>
            </a:pPr>
            <a:r>
              <a:rPr lang="en-US" dirty="0" smtClean="0">
                <a:cs typeface="+mn-cs"/>
              </a:rPr>
              <a:t>Compare to Commutative Ring</a:t>
            </a:r>
          </a:p>
          <a:p>
            <a:pPr marL="558954" lvl="1" indent="-221683" defTabSz="893062" eaLnBrk="1" hangingPunct="1">
              <a:tabLst>
                <a:tab pos="5535711" algn="l"/>
              </a:tabLst>
              <a:defRPr/>
            </a:pPr>
            <a:r>
              <a:rPr lang="en-US" dirty="0" smtClean="0"/>
              <a:t>Closed under multiplication?	YES</a:t>
            </a:r>
          </a:p>
          <a:p>
            <a:pPr marL="837642" lvl="2" indent="-164675" defTabSz="893062" eaLnBrk="1" hangingPunct="1">
              <a:tabLst>
                <a:tab pos="5535711" algn="l"/>
              </a:tabLst>
              <a:defRPr/>
            </a:pPr>
            <a:r>
              <a:rPr lang="en-US" dirty="0" smtClean="0"/>
              <a:t>But may generate infinity or </a:t>
            </a:r>
            <a:r>
              <a:rPr lang="en-US" dirty="0" err="1" smtClean="0"/>
              <a:t>NaN</a:t>
            </a:r>
            <a:endParaRPr lang="en-US" dirty="0" smtClean="0"/>
          </a:p>
          <a:p>
            <a:pPr marL="558954" lvl="1" indent="-221683" defTabSz="893062" eaLnBrk="1" hangingPunct="1">
              <a:tabLst>
                <a:tab pos="5535711" algn="l"/>
              </a:tabLst>
              <a:defRPr/>
            </a:pPr>
            <a:r>
              <a:rPr lang="en-US" dirty="0" smtClean="0"/>
              <a:t>Multiplication Commutative?	YES</a:t>
            </a:r>
          </a:p>
          <a:p>
            <a:pPr marL="558954" lvl="1" indent="-221683" defTabSz="893062" eaLnBrk="1" hangingPunct="1">
              <a:tabLst>
                <a:tab pos="5535711" algn="l"/>
              </a:tabLst>
              <a:defRPr/>
            </a:pPr>
            <a:r>
              <a:rPr lang="en-US" dirty="0" smtClean="0"/>
              <a:t>Multiplication is Associative?	NO</a:t>
            </a:r>
          </a:p>
          <a:p>
            <a:pPr marL="837642" lvl="2" indent="-164675" defTabSz="893062" eaLnBrk="1" hangingPunct="1">
              <a:tabLst>
                <a:tab pos="5535711" algn="l"/>
              </a:tabLst>
              <a:defRPr/>
            </a:pPr>
            <a:r>
              <a:rPr lang="en-US" dirty="0" smtClean="0"/>
              <a:t>Possibility of overflow, inexactness of rounding</a:t>
            </a:r>
          </a:p>
          <a:p>
            <a:pPr marL="837642" lvl="2" indent="-164675" defTabSz="893062" eaLnBrk="1" hangingPunct="1">
              <a:tabLst>
                <a:tab pos="5535711" algn="l"/>
              </a:tabLst>
              <a:defRPr/>
            </a:pPr>
            <a:endParaRPr lang="en-US" dirty="0" smtClean="0"/>
          </a:p>
          <a:p>
            <a:pPr marL="837642" lvl="2" indent="-164675" defTabSz="893062" eaLnBrk="1" hangingPunct="1">
              <a:buFont typeface="Wingdings" charset="0"/>
              <a:buNone/>
              <a:tabLst>
                <a:tab pos="5535711" algn="l"/>
              </a:tabLst>
              <a:defRPr/>
            </a:pPr>
            <a:r>
              <a:rPr lang="en-US" dirty="0" smtClean="0"/>
              <a:t>Example: single-precision, (1e20*1e20)*1e-20 ≠ 1e20*(1e20*1e-20)</a:t>
            </a:r>
          </a:p>
          <a:p>
            <a:pPr marL="837642" lvl="2" indent="-164675" defTabSz="893062" eaLnBrk="1" hangingPunct="1">
              <a:buFont typeface="Wingdings" charset="0"/>
              <a:buNone/>
              <a:tabLst>
                <a:tab pos="5535711" algn="l"/>
              </a:tabLst>
              <a:defRPr/>
            </a:pPr>
            <a:r>
              <a:rPr lang="en-US" dirty="0" smtClean="0"/>
              <a:t>                                                           =   + ∞                    = 1e20</a:t>
            </a:r>
          </a:p>
          <a:p>
            <a:pPr marL="558954" lvl="1" indent="-221683" defTabSz="893062" eaLnBrk="1" hangingPunct="1">
              <a:tabLst>
                <a:tab pos="5535711" algn="l"/>
              </a:tabLst>
              <a:defRPr/>
            </a:pPr>
            <a:r>
              <a:rPr lang="en-US" dirty="0" smtClean="0"/>
              <a:t>1 is multiplicative identity?	YES</a:t>
            </a:r>
          </a:p>
          <a:p>
            <a:pPr marL="558954" lvl="1" indent="-221683" defTabSz="893062" eaLnBrk="1" hangingPunct="1">
              <a:tabLst>
                <a:tab pos="5535711" algn="l"/>
              </a:tabLst>
              <a:defRPr/>
            </a:pPr>
            <a:r>
              <a:rPr lang="en-US" dirty="0" smtClean="0"/>
              <a:t>Multiplication distributes over addition?	NO</a:t>
            </a:r>
          </a:p>
          <a:p>
            <a:pPr marL="837642" lvl="2" indent="-164675" defTabSz="893062" eaLnBrk="1" hangingPunct="1">
              <a:tabLst>
                <a:tab pos="5535711" algn="l"/>
              </a:tabLst>
              <a:defRPr/>
            </a:pPr>
            <a:r>
              <a:rPr lang="en-US" dirty="0" smtClean="0"/>
              <a:t>Possibility of overflow, inexactness of rounding</a:t>
            </a:r>
          </a:p>
          <a:p>
            <a:pPr marL="223267" indent="-223267" defTabSz="893062" eaLnBrk="1" hangingPunct="1">
              <a:tabLst>
                <a:tab pos="5535711" algn="l"/>
              </a:tabLst>
              <a:defRPr/>
            </a:pPr>
            <a:r>
              <a:rPr lang="en-US" dirty="0" err="1" smtClean="0">
                <a:cs typeface="+mn-cs"/>
              </a:rPr>
              <a:t>Monotonicity</a:t>
            </a:r>
            <a:endParaRPr lang="en-US" dirty="0" smtClean="0">
              <a:cs typeface="+mn-cs"/>
            </a:endParaRPr>
          </a:p>
          <a:p>
            <a:pPr marL="558954" lvl="1" indent="-221683" defTabSz="893062" eaLnBrk="1" hangingPunct="1">
              <a:tabLst>
                <a:tab pos="5535711" algn="l"/>
              </a:tabLst>
              <a:defRPr/>
            </a:pPr>
            <a:r>
              <a:rPr lang="en-US" b="0" i="1" dirty="0" smtClean="0"/>
              <a:t>a</a:t>
            </a:r>
            <a:r>
              <a:rPr lang="en-US" b="0" dirty="0" smtClean="0"/>
              <a:t> </a:t>
            </a:r>
            <a:r>
              <a:rPr lang="en-US" b="0" dirty="0" smtClean="0">
                <a:latin typeface="Courier New" charset="0"/>
              </a:rPr>
              <a:t>≥</a:t>
            </a:r>
            <a:r>
              <a:rPr lang="en-US" b="0" dirty="0" smtClean="0"/>
              <a:t> </a:t>
            </a:r>
            <a:r>
              <a:rPr lang="en-US" b="0" i="1" dirty="0" err="1" smtClean="0"/>
              <a:t>b</a:t>
            </a:r>
            <a:r>
              <a:rPr lang="en-US" b="0" dirty="0" smtClean="0"/>
              <a:t>  &amp; </a:t>
            </a:r>
            <a:r>
              <a:rPr lang="en-US" b="0" i="1" dirty="0" err="1" smtClean="0"/>
              <a:t>c</a:t>
            </a:r>
            <a:r>
              <a:rPr lang="en-US" b="0" dirty="0" smtClean="0"/>
              <a:t> </a:t>
            </a:r>
            <a:r>
              <a:rPr lang="en-US" b="0" dirty="0" smtClean="0">
                <a:latin typeface="Courier New" charset="0"/>
              </a:rPr>
              <a:t>≥ </a:t>
            </a:r>
            <a:r>
              <a:rPr lang="en-US" b="0" dirty="0" smtClean="0"/>
              <a:t>0  </a:t>
            </a:r>
            <a:r>
              <a:rPr lang="en-US" b="0" dirty="0" err="1" smtClean="0">
                <a:sym typeface="Symbol" charset="0"/>
              </a:rPr>
              <a:t></a:t>
            </a:r>
            <a:r>
              <a:rPr lang="en-US" b="0" dirty="0" smtClean="0"/>
              <a:t> </a:t>
            </a:r>
            <a:r>
              <a:rPr lang="en-US" b="0" i="1" dirty="0" smtClean="0"/>
              <a:t>a </a:t>
            </a:r>
            <a:r>
              <a:rPr lang="en-US" b="0" dirty="0" smtClean="0">
                <a:latin typeface="Courier New" charset="0"/>
              </a:rPr>
              <a:t>*</a:t>
            </a:r>
            <a:r>
              <a:rPr lang="en-US" b="0" i="1" dirty="0" err="1" smtClean="0"/>
              <a:t>c</a:t>
            </a:r>
            <a:r>
              <a:rPr lang="en-US" b="0" dirty="0" smtClean="0"/>
              <a:t> </a:t>
            </a:r>
            <a:r>
              <a:rPr lang="en-US" b="0" dirty="0" smtClean="0">
                <a:latin typeface="Courier New" charset="0"/>
              </a:rPr>
              <a:t>≥</a:t>
            </a:r>
            <a:r>
              <a:rPr lang="en-US" b="0" dirty="0" smtClean="0"/>
              <a:t> </a:t>
            </a:r>
            <a:r>
              <a:rPr lang="en-US" b="0" i="1" dirty="0" err="1" smtClean="0"/>
              <a:t>b</a:t>
            </a:r>
            <a:r>
              <a:rPr lang="en-US" b="0" i="1" dirty="0" smtClean="0"/>
              <a:t> </a:t>
            </a:r>
            <a:r>
              <a:rPr lang="en-US" b="0" dirty="0" smtClean="0">
                <a:latin typeface="Courier New" charset="0"/>
              </a:rPr>
              <a:t>*</a:t>
            </a:r>
            <a:r>
              <a:rPr lang="en-US" b="0" i="1" dirty="0" err="1" smtClean="0"/>
              <a:t>c</a:t>
            </a:r>
            <a:r>
              <a:rPr lang="en-US" dirty="0" smtClean="0"/>
              <a:t>?	ALMOST</a:t>
            </a:r>
          </a:p>
          <a:p>
            <a:pPr marL="837642" lvl="2" indent="-164675" defTabSz="893062" eaLnBrk="1" hangingPunct="1">
              <a:tabLst>
                <a:tab pos="5535711" algn="l"/>
              </a:tabLst>
              <a:defRPr/>
            </a:pPr>
            <a:r>
              <a:rPr lang="en-US" dirty="0" smtClean="0"/>
              <a:t>Except for infinities &amp; </a:t>
            </a:r>
            <a:r>
              <a:rPr lang="en-US" dirty="0" err="1" smtClean="0"/>
              <a:t>NaNs</a:t>
            </a:r>
            <a:endParaRPr lang="en-US" dirty="0" smtClean="0"/>
          </a:p>
        </p:txBody>
      </p:sp>
      <p:sp>
        <p:nvSpPr>
          <p:cNvPr id="104451" name="TextBox 3"/>
          <p:cNvSpPr txBox="1">
            <a:spLocks noChangeArrowheads="1"/>
          </p:cNvSpPr>
          <p:nvPr/>
        </p:nvSpPr>
        <p:spPr bwMode="auto">
          <a:xfrm>
            <a:off x="7010400" y="4724400"/>
            <a:ext cx="15319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b="0">
                <a:solidFill>
                  <a:srgbClr val="000066"/>
                </a:solidFill>
              </a:rPr>
              <a:t>See textbook</a:t>
            </a:r>
          </a:p>
          <a:p>
            <a:r>
              <a:rPr lang="en-US" sz="1800" b="0">
                <a:solidFill>
                  <a:srgbClr val="000066"/>
                </a:solidFill>
              </a:rPr>
              <a:t>example</a:t>
            </a:r>
          </a:p>
        </p:txBody>
      </p:sp>
      <p:cxnSp>
        <p:nvCxnSpPr>
          <p:cNvPr id="104452" name="Straight Connector 5"/>
          <p:cNvCxnSpPr>
            <a:cxnSpLocks noChangeShapeType="1"/>
          </p:cNvCxnSpPr>
          <p:nvPr/>
        </p:nvCxnSpPr>
        <p:spPr bwMode="auto">
          <a:xfrm rot="10800000">
            <a:off x="6400800" y="5029200"/>
            <a:ext cx="6096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44566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Standard Decimal Scientific Notation</a:t>
            </a:r>
          </a:p>
        </p:txBody>
      </p:sp>
      <p:sp>
        <p:nvSpPr>
          <p:cNvPr id="3" name="Content Placeholder 2"/>
          <p:cNvSpPr>
            <a:spLocks noGrp="1"/>
          </p:cNvSpPr>
          <p:nvPr>
            <p:ph idx="1"/>
          </p:nvPr>
        </p:nvSpPr>
        <p:spPr/>
        <p:txBody>
          <a:bodyPr/>
          <a:lstStyle/>
          <a:p>
            <a:pPr>
              <a:buFont typeface="Arial" charset="0"/>
              <a:buChar char="•"/>
              <a:defRPr/>
            </a:pPr>
            <a:r>
              <a:rPr lang="en-US">
                <a:latin typeface="Helvetica" charset="0"/>
                <a:ea typeface="ＭＳ Ｐゴシック" charset="0"/>
              </a:rPr>
              <a:t>Real numbers expressed as x*10</a:t>
            </a:r>
            <a:r>
              <a:rPr lang="en-US" baseline="30000">
                <a:latin typeface="Helvetica" charset="0"/>
                <a:ea typeface="ＭＳ Ｐゴシック" charset="0"/>
              </a:rPr>
              <a:t>y</a:t>
            </a:r>
            <a:endParaRPr lang="en-US">
              <a:latin typeface="Helvetica" charset="0"/>
              <a:ea typeface="ＭＳ Ｐゴシック" charset="0"/>
            </a:endParaRPr>
          </a:p>
          <a:p>
            <a:pPr lvl="1">
              <a:buFont typeface="Arial" charset="0"/>
              <a:buChar char="•"/>
              <a:defRPr/>
            </a:pPr>
            <a:r>
              <a:rPr lang="en-US">
                <a:latin typeface="Helvetica" charset="0"/>
                <a:ea typeface="ＭＳ Ｐゴシック" charset="0"/>
              </a:rPr>
              <a:t>e.g. 4.782*10</a:t>
            </a:r>
            <a:r>
              <a:rPr lang="en-US" baseline="30000">
                <a:latin typeface="Helvetica" charset="0"/>
                <a:ea typeface="ＭＳ Ｐゴシック" charset="0"/>
              </a:rPr>
              <a:t>27</a:t>
            </a:r>
            <a:r>
              <a:rPr lang="en-US">
                <a:latin typeface="Helvetica" charset="0"/>
                <a:ea typeface="ＭＳ Ｐゴシック" charset="0"/>
              </a:rPr>
              <a:t>, and -1.396*10</a:t>
            </a:r>
            <a:r>
              <a:rPr lang="en-US" baseline="30000">
                <a:latin typeface="Helvetica" charset="0"/>
                <a:ea typeface="ＭＳ Ｐゴシック" charset="0"/>
              </a:rPr>
              <a:t>-17</a:t>
            </a:r>
            <a:r>
              <a:rPr lang="en-US">
                <a:latin typeface="Helvetica" charset="0"/>
                <a:ea typeface="ＭＳ Ｐゴシック" charset="0"/>
              </a:rPr>
              <a:t>, or 7.088e-6, or 3.14E10</a:t>
            </a:r>
          </a:p>
          <a:p>
            <a:pPr>
              <a:buFont typeface="Arial" charset="0"/>
              <a:buChar char="•"/>
              <a:defRPr/>
            </a:pPr>
            <a:r>
              <a:rPr lang="en-US">
                <a:latin typeface="Helvetica" charset="0"/>
                <a:ea typeface="ＭＳ Ｐゴシック" charset="0"/>
              </a:rPr>
              <a:t>Expansion:</a:t>
            </a:r>
          </a:p>
          <a:p>
            <a:pPr lvl="1">
              <a:buFont typeface="Arial" charset="0"/>
              <a:buChar char="•"/>
              <a:defRPr/>
            </a:pPr>
            <a:r>
              <a:rPr lang="en-US">
                <a:latin typeface="Helvetica" charset="0"/>
                <a:ea typeface="ＭＳ Ｐゴシック" charset="0"/>
              </a:rPr>
              <a:t>4.782*10</a:t>
            </a:r>
            <a:r>
              <a:rPr lang="en-US" baseline="30000">
                <a:latin typeface="Helvetica" charset="0"/>
                <a:ea typeface="ＭＳ Ｐゴシック" charset="0"/>
              </a:rPr>
              <a:t>27 </a:t>
            </a:r>
            <a:r>
              <a:rPr lang="en-US">
                <a:latin typeface="Helvetica" charset="0"/>
                <a:ea typeface="ＭＳ Ｐゴシック" charset="0"/>
              </a:rPr>
              <a:t>= 4*10</a:t>
            </a:r>
            <a:r>
              <a:rPr lang="en-US" baseline="30000">
                <a:latin typeface="Helvetica" charset="0"/>
                <a:ea typeface="ＭＳ Ｐゴシック" charset="0"/>
              </a:rPr>
              <a:t>27</a:t>
            </a:r>
            <a:r>
              <a:rPr lang="en-US">
                <a:latin typeface="Helvetica" charset="0"/>
                <a:ea typeface="ＭＳ Ｐゴシック" charset="0"/>
              </a:rPr>
              <a:t> + 7*10</a:t>
            </a:r>
            <a:r>
              <a:rPr lang="en-US" baseline="30000">
                <a:latin typeface="Helvetica" charset="0"/>
                <a:ea typeface="ＭＳ Ｐゴシック" charset="0"/>
              </a:rPr>
              <a:t>26</a:t>
            </a:r>
            <a:r>
              <a:rPr lang="en-US">
                <a:latin typeface="Helvetica" charset="0"/>
                <a:ea typeface="ＭＳ Ｐゴシック" charset="0"/>
              </a:rPr>
              <a:t> + 8*10</a:t>
            </a:r>
            <a:r>
              <a:rPr lang="en-US" baseline="30000">
                <a:latin typeface="Helvetica" charset="0"/>
                <a:ea typeface="ＭＳ Ｐゴシック" charset="0"/>
              </a:rPr>
              <a:t>25</a:t>
            </a:r>
            <a:r>
              <a:rPr lang="en-US">
                <a:latin typeface="Helvetica" charset="0"/>
                <a:ea typeface="ＭＳ Ｐゴシック" charset="0"/>
              </a:rPr>
              <a:t> + 2*10</a:t>
            </a:r>
            <a:r>
              <a:rPr lang="en-US" baseline="30000">
                <a:latin typeface="Helvetica" charset="0"/>
                <a:ea typeface="ＭＳ Ｐゴシック" charset="0"/>
              </a:rPr>
              <a:t>24</a:t>
            </a:r>
            <a:endParaRPr lang="en-US">
              <a:latin typeface="Helvetica" charset="0"/>
              <a:ea typeface="ＭＳ Ｐゴシック" charset="0"/>
            </a:endParaRPr>
          </a:p>
          <a:p>
            <a:pPr>
              <a:defRPr/>
            </a:pPr>
            <a:r>
              <a:rPr lang="en-US">
                <a:latin typeface="Helvetica" charset="0"/>
                <a:ea typeface="ＭＳ Ｐゴシック" charset="0"/>
              </a:rPr>
              <a:t>		</a:t>
            </a:r>
            <a:r>
              <a:rPr lang="en-US" sz="2000">
                <a:latin typeface="Helvetica" charset="0"/>
                <a:ea typeface="ＭＳ Ｐゴシック" charset="0"/>
              </a:rPr>
              <a:t>decimal = d</a:t>
            </a:r>
            <a:r>
              <a:rPr lang="en-US" sz="2000" baseline="-25000">
                <a:latin typeface="Helvetica" charset="0"/>
                <a:ea typeface="ＭＳ Ｐゴシック" charset="0"/>
              </a:rPr>
              <a:t>m</a:t>
            </a:r>
            <a:r>
              <a:rPr lang="en-US" sz="2000">
                <a:latin typeface="Helvetica" charset="0"/>
                <a:ea typeface="ＭＳ Ｐゴシック" charset="0"/>
              </a:rPr>
              <a:t>d</a:t>
            </a:r>
            <a:r>
              <a:rPr lang="en-US" sz="2000" baseline="-25000">
                <a:latin typeface="Helvetica" charset="0"/>
                <a:ea typeface="ＭＳ Ｐゴシック" charset="0"/>
              </a:rPr>
              <a:t>m-1</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0</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-2</a:t>
            </a:r>
            <a:r>
              <a:rPr lang="en-US" sz="2000">
                <a:latin typeface="Helvetica" charset="0"/>
                <a:ea typeface="ＭＳ Ｐゴシック" charset="0"/>
              </a:rPr>
              <a:t>…d</a:t>
            </a:r>
            <a:r>
              <a:rPr lang="en-US" sz="2000" baseline="-25000">
                <a:latin typeface="Helvetica" charset="0"/>
                <a:ea typeface="ＭＳ Ｐゴシック" charset="0"/>
              </a:rPr>
              <a:t>-n</a:t>
            </a:r>
          </a:p>
          <a:p>
            <a:pPr>
              <a:defRPr/>
            </a:pPr>
            <a:r>
              <a:rPr lang="en-US" sz="2000">
                <a:latin typeface="Helvetica" charset="0"/>
                <a:ea typeface="ＭＳ Ｐゴシック" charset="0"/>
              </a:rPr>
              <a:t>		              = </a:t>
            </a:r>
            <a:r>
              <a:rPr lang="en-US" sz="2800">
                <a:latin typeface="Helvetica" charset="0"/>
                <a:ea typeface="ＭＳ Ｐゴシック" charset="0"/>
              </a:rPr>
              <a:t>Σ </a:t>
            </a:r>
            <a:r>
              <a:rPr lang="en-US" sz="2000">
                <a:latin typeface="Helvetica" charset="0"/>
                <a:ea typeface="ＭＳ Ｐゴシック" charset="0"/>
              </a:rPr>
              <a:t>d</a:t>
            </a:r>
            <a:r>
              <a:rPr lang="en-US" sz="2000" baseline="-25000">
                <a:latin typeface="Helvetica" charset="0"/>
                <a:ea typeface="ＭＳ Ｐゴシック" charset="0"/>
              </a:rPr>
              <a:t>i </a:t>
            </a:r>
            <a:r>
              <a:rPr lang="en-US" sz="2000">
                <a:latin typeface="Helvetica" charset="0"/>
                <a:ea typeface="ＭＳ Ｐゴシック" charset="0"/>
              </a:rPr>
              <a:t>* 10</a:t>
            </a:r>
            <a:r>
              <a:rPr lang="en-US" sz="2000" baseline="30000">
                <a:latin typeface="Helvetica" charset="0"/>
                <a:ea typeface="ＭＳ Ｐゴシック" charset="0"/>
              </a:rPr>
              <a:t>i</a:t>
            </a:r>
          </a:p>
        </p:txBody>
      </p:sp>
      <p:grpSp>
        <p:nvGrpSpPr>
          <p:cNvPr id="6" name="Group 5"/>
          <p:cNvGrpSpPr>
            <a:grpSpLocks/>
          </p:cNvGrpSpPr>
          <p:nvPr/>
        </p:nvGrpSpPr>
        <p:grpSpPr bwMode="auto">
          <a:xfrm>
            <a:off x="2209800" y="3352800"/>
            <a:ext cx="647700" cy="984250"/>
            <a:chOff x="2476416" y="3435539"/>
            <a:chExt cx="647784" cy="984061"/>
          </a:xfrm>
        </p:grpSpPr>
        <p:sp>
          <p:nvSpPr>
            <p:cNvPr id="45061" name="TextBox 3"/>
            <p:cNvSpPr txBox="1">
              <a:spLocks noChangeArrowheads="1"/>
            </p:cNvSpPr>
            <p:nvPr/>
          </p:nvSpPr>
          <p:spPr bwMode="auto">
            <a:xfrm>
              <a:off x="2476416" y="4045022"/>
              <a:ext cx="647784" cy="37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i=-n</a:t>
              </a:r>
            </a:p>
          </p:txBody>
        </p:sp>
        <p:sp>
          <p:nvSpPr>
            <p:cNvPr id="45062" name="TextBox 4"/>
            <p:cNvSpPr txBox="1">
              <a:spLocks noChangeArrowheads="1"/>
            </p:cNvSpPr>
            <p:nvPr/>
          </p:nvSpPr>
          <p:spPr bwMode="auto">
            <a:xfrm>
              <a:off x="2670116" y="3435539"/>
              <a:ext cx="412804" cy="37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m</a:t>
              </a:r>
            </a:p>
          </p:txBody>
        </p:sp>
      </p:grpSp>
      <p:sp>
        <p:nvSpPr>
          <p:cNvPr id="7" name="Content Placeholder 2"/>
          <p:cNvSpPr txBox="1">
            <a:spLocks/>
          </p:cNvSpPr>
          <p:nvPr/>
        </p:nvSpPr>
        <p:spPr bwMode="auto">
          <a:xfrm>
            <a:off x="304800" y="4114800"/>
            <a:ext cx="8307388" cy="1949450"/>
          </a:xfrm>
          <a:prstGeom prst="rect">
            <a:avLst/>
          </a:prstGeom>
          <a:noFill/>
          <a:ln>
            <a:noFill/>
          </a:ln>
          <a:effectLst/>
          <a:extLst/>
        </p:spPr>
        <p:txBody>
          <a:bodyPr lIns="90479" tIns="44446" rIns="90479" bIns="44446"/>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None/>
              <a:defRPr/>
            </a:pPr>
            <a:endParaRPr lang="en-US" sz="2400" smtClean="0">
              <a:solidFill>
                <a:srgbClr val="003300"/>
              </a:solidFill>
              <a:effectLst>
                <a:outerShdw blurRad="38100" dist="38100" dir="2700000" algn="tl">
                  <a:srgbClr val="DDDDDD"/>
                </a:outerShdw>
              </a:effectLst>
            </a:endParaRPr>
          </a:p>
          <a:p>
            <a:pPr algn="l">
              <a:lnSpc>
                <a:spcPct val="95000"/>
              </a:lnSpc>
              <a:spcBef>
                <a:spcPct val="50000"/>
              </a:spcBef>
              <a:buClr>
                <a:srgbClr val="660033"/>
              </a:buClr>
              <a:buFont typeface="Arial" charset="0"/>
              <a:buChar char="•"/>
              <a:defRPr/>
            </a:pPr>
            <a:r>
              <a:rPr lang="en-US" sz="2400" smtClean="0">
                <a:solidFill>
                  <a:srgbClr val="003300"/>
                </a:solidFill>
                <a:effectLst>
                  <a:outerShdw blurRad="38100" dist="38100" dir="2700000" algn="tl">
                    <a:srgbClr val="DDDDDD"/>
                  </a:outerShdw>
                </a:effectLst>
              </a:rPr>
              <a:t>Not all numbers can be expressed exactly in base 10</a:t>
            </a:r>
          </a:p>
          <a:p>
            <a:pPr lvl="1" algn="l">
              <a:lnSpc>
                <a:spcPct val="100000"/>
              </a:lnSpc>
              <a:spcBef>
                <a:spcPct val="25000"/>
              </a:spcBef>
              <a:buClr>
                <a:srgbClr val="660033"/>
              </a:buClr>
              <a:buSzPct val="75000"/>
              <a:buFont typeface="Arial" charset="0"/>
              <a:buChar char="•"/>
              <a:defRPr/>
            </a:pPr>
            <a:r>
              <a:rPr lang="en-US" sz="2000" smtClean="0">
                <a:solidFill>
                  <a:srgbClr val="000066"/>
                </a:solidFill>
              </a:rPr>
              <a:t>e.g. 1/3 = 0.33333…, so it must be approximated</a:t>
            </a:r>
          </a:p>
          <a:p>
            <a:pPr algn="l">
              <a:lnSpc>
                <a:spcPct val="95000"/>
              </a:lnSpc>
              <a:spcBef>
                <a:spcPct val="50000"/>
              </a:spcBef>
              <a:buClr>
                <a:srgbClr val="660033"/>
              </a:buClr>
              <a:buFont typeface="Arial" charset="0"/>
              <a:buChar char="•"/>
              <a:defRPr/>
            </a:pPr>
            <a:r>
              <a:rPr lang="en-US" sz="2400" smtClean="0">
                <a:solidFill>
                  <a:srgbClr val="003300"/>
                </a:solidFill>
                <a:effectLst>
                  <a:outerShdw blurRad="38100" dist="38100" dir="2700000" algn="tl">
                    <a:srgbClr val="DDDDDD"/>
                  </a:outerShdw>
                </a:effectLst>
              </a:rPr>
              <a:t>Our goal is to represent real numbers using binary</a:t>
            </a:r>
          </a:p>
          <a:p>
            <a:pPr lvl="1" algn="l">
              <a:lnSpc>
                <a:spcPct val="100000"/>
              </a:lnSpc>
              <a:spcBef>
                <a:spcPct val="25000"/>
              </a:spcBef>
              <a:buClr>
                <a:srgbClr val="660033"/>
              </a:buClr>
              <a:buSzPct val="75000"/>
              <a:buFont typeface="Arial" charset="0"/>
              <a:buChar char="•"/>
              <a:defRPr/>
            </a:pPr>
            <a:r>
              <a:rPr lang="en-US" sz="2000" smtClean="0">
                <a:solidFill>
                  <a:srgbClr val="000066"/>
                </a:solidFill>
              </a:rPr>
              <a:t>We follow the approach of decimal scientific notation except using base 2</a:t>
            </a:r>
          </a:p>
          <a:p>
            <a:pPr lvl="1" algn="l">
              <a:lnSpc>
                <a:spcPct val="100000"/>
              </a:lnSpc>
              <a:spcBef>
                <a:spcPct val="25000"/>
              </a:spcBef>
              <a:buClr>
                <a:srgbClr val="660033"/>
              </a:buClr>
              <a:buSzPct val="75000"/>
              <a:buFont typeface="Arial" charset="0"/>
              <a:buChar char="•"/>
              <a:defRPr/>
            </a:pPr>
            <a:endParaRPr lang="en-US" sz="2000" smtClean="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fade">
                                      <p:cBhvr>
                                        <p:cTn id="38" dur="500"/>
                                        <p:tgtEl>
                                          <p:spTgt spid="7">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fade">
                                      <p:cBhvr>
                                        <p:cTn id="46" dur="500"/>
                                        <p:tgtEl>
                                          <p:spTgt spid="7">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Effect transition="in" filter="fade">
                                      <p:cBhvr>
                                        <p:cTn id="4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28600"/>
            <a:ext cx="6324600" cy="555625"/>
          </a:xfrm>
          <a:effectLst>
            <a:outerShdw blurRad="63500" dist="53882" dir="2700000" algn="ctr" rotWithShape="0">
              <a:srgbClr val="969696"/>
            </a:outerShdw>
          </a:effectLst>
        </p:spPr>
        <p:txBody>
          <a:bodyPr/>
          <a:lstStyle/>
          <a:p>
            <a:pPr eaLnBrk="1" hangingPunct="1">
              <a:defRPr/>
            </a:pPr>
            <a:r>
              <a:rPr lang="en-US" smtClean="0">
                <a:cs typeface="+mj-cs"/>
              </a:rPr>
              <a:t>IEEE Floating Point</a:t>
            </a:r>
          </a:p>
        </p:txBody>
      </p:sp>
      <p:sp>
        <p:nvSpPr>
          <p:cNvPr id="110595" name="Rectangle 3"/>
          <p:cNvSpPr>
            <a:spLocks noGrp="1" noChangeArrowheads="1"/>
          </p:cNvSpPr>
          <p:nvPr>
            <p:ph type="body" idx="1"/>
          </p:nvPr>
        </p:nvSpPr>
        <p:spPr/>
        <p:txBody>
          <a:bodyPr lIns="90487" tIns="44450" rIns="90487" bIns="44450"/>
          <a:lstStyle/>
          <a:p>
            <a:pPr eaLnBrk="1" hangingPunct="1">
              <a:defRPr/>
            </a:pPr>
            <a:r>
              <a:rPr lang="en-US" smtClean="0">
                <a:cs typeface="+mn-cs"/>
              </a:rPr>
              <a:t>IEEE Standard 754</a:t>
            </a:r>
          </a:p>
          <a:p>
            <a:pPr lvl="1" eaLnBrk="1" hangingPunct="1">
              <a:defRPr/>
            </a:pPr>
            <a:r>
              <a:rPr lang="en-US" smtClean="0"/>
              <a:t>Established in 1985 as uniform standard for floating point arithmetic</a:t>
            </a:r>
          </a:p>
          <a:p>
            <a:pPr lvl="2" eaLnBrk="1" hangingPunct="1">
              <a:defRPr/>
            </a:pPr>
            <a:r>
              <a:rPr lang="en-US" smtClean="0"/>
              <a:t>Before that, many idiosyncratic formats</a:t>
            </a:r>
          </a:p>
          <a:p>
            <a:pPr lvl="1" eaLnBrk="1" hangingPunct="1">
              <a:defRPr/>
            </a:pPr>
            <a:r>
              <a:rPr lang="en-US" smtClean="0"/>
              <a:t>Supported by all major CPUs</a:t>
            </a:r>
          </a:p>
          <a:p>
            <a:pPr eaLnBrk="1" hangingPunct="1">
              <a:defRPr/>
            </a:pPr>
            <a:r>
              <a:rPr lang="en-US" smtClean="0">
                <a:cs typeface="+mn-cs"/>
              </a:rPr>
              <a:t>Driven by Numerical Concerns</a:t>
            </a:r>
          </a:p>
          <a:p>
            <a:pPr lvl="1" eaLnBrk="1" hangingPunct="1">
              <a:defRPr/>
            </a:pPr>
            <a:r>
              <a:rPr lang="en-US" smtClean="0"/>
              <a:t>Nice standards for rounding, overflow, underflow</a:t>
            </a:r>
          </a:p>
          <a:p>
            <a:pPr lvl="1" eaLnBrk="1" hangingPunct="1">
              <a:defRPr/>
            </a:pPr>
            <a:r>
              <a:rPr lang="en-US" smtClean="0"/>
              <a:t>Hard to make go fast</a:t>
            </a:r>
          </a:p>
          <a:p>
            <a:pPr lvl="2" eaLnBrk="1" hangingPunct="1">
              <a:defRPr/>
            </a:pPr>
            <a:r>
              <a:rPr lang="en-US" smtClean="0"/>
              <a:t>Numerical analysts predominated over hardware types in defining standard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228600"/>
            <a:ext cx="6870700" cy="573088"/>
          </a:xfrm>
        </p:spPr>
        <p:txBody>
          <a:bodyPr/>
          <a:lstStyle/>
          <a:p>
            <a:pPr eaLnBrk="1" hangingPunct="1">
              <a:defRPr/>
            </a:pPr>
            <a:r>
              <a:rPr lang="en-US" smtClean="0">
                <a:cs typeface="+mj-cs"/>
              </a:rPr>
              <a:t>Fractional Binary Numbers</a:t>
            </a:r>
          </a:p>
        </p:txBody>
      </p:sp>
      <p:sp>
        <p:nvSpPr>
          <p:cNvPr id="111619" name="Rectangle 3"/>
          <p:cNvSpPr>
            <a:spLocks noGrp="1" noChangeArrowheads="1"/>
          </p:cNvSpPr>
          <p:nvPr>
            <p:ph type="body" idx="1"/>
          </p:nvPr>
        </p:nvSpPr>
        <p:spPr>
          <a:xfrm>
            <a:off x="290513" y="4703763"/>
            <a:ext cx="8472487" cy="1089025"/>
          </a:xfrm>
        </p:spPr>
        <p:txBody>
          <a:bodyPr/>
          <a:lstStyle/>
          <a:p>
            <a:pPr eaLnBrk="1" hangingPunct="1">
              <a:defRPr/>
            </a:pPr>
            <a:r>
              <a:rPr lang="en-US" dirty="0" smtClean="0">
                <a:cs typeface="+mn-cs"/>
              </a:rPr>
              <a:t>Representation</a:t>
            </a:r>
          </a:p>
          <a:p>
            <a:pPr lvl="1" eaLnBrk="1" hangingPunct="1">
              <a:defRPr/>
            </a:pPr>
            <a:r>
              <a:rPr lang="en-US" dirty="0" smtClean="0"/>
              <a:t>Bits to right of </a:t>
            </a:r>
            <a:r>
              <a:rPr lang="ja-JP" altLang="en-US" dirty="0" smtClean="0">
                <a:latin typeface="Arial"/>
              </a:rPr>
              <a:t>“</a:t>
            </a:r>
            <a:r>
              <a:rPr lang="en-US" dirty="0" smtClean="0">
                <a:solidFill>
                  <a:srgbClr val="FF1A1A"/>
                </a:solidFill>
              </a:rPr>
              <a:t>binary point</a:t>
            </a:r>
            <a:r>
              <a:rPr lang="ja-JP" altLang="en-US" dirty="0" smtClean="0">
                <a:latin typeface="Arial"/>
              </a:rPr>
              <a:t>”</a:t>
            </a:r>
            <a:r>
              <a:rPr lang="en-US" dirty="0" smtClean="0"/>
              <a:t> represent fractional powers of 2</a:t>
            </a:r>
          </a:p>
          <a:p>
            <a:pPr lvl="1" eaLnBrk="1" hangingPunct="1">
              <a:defRPr/>
            </a:pPr>
            <a:r>
              <a:rPr lang="en-US" dirty="0" smtClean="0"/>
              <a:t>Represents rational number:</a:t>
            </a:r>
          </a:p>
        </p:txBody>
      </p:sp>
      <p:grpSp>
        <p:nvGrpSpPr>
          <p:cNvPr id="48131" name="Group 5"/>
          <p:cNvGrpSpPr>
            <a:grpSpLocks/>
          </p:cNvGrpSpPr>
          <p:nvPr/>
        </p:nvGrpSpPr>
        <p:grpSpPr bwMode="auto">
          <a:xfrm>
            <a:off x="1539875" y="2565400"/>
            <a:ext cx="5029200" cy="533400"/>
            <a:chOff x="970" y="1616"/>
            <a:chExt cx="3168" cy="336"/>
          </a:xfrm>
        </p:grpSpPr>
        <p:sp>
          <p:nvSpPr>
            <p:cNvPr id="48154" name="Rectangle 6"/>
            <p:cNvSpPr>
              <a:spLocks noChangeArrowheads="1"/>
            </p:cNvSpPr>
            <p:nvPr/>
          </p:nvSpPr>
          <p:spPr bwMode="auto">
            <a:xfrm>
              <a:off x="97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endParaRPr lang="en-US" b="0" i="1">
                <a:solidFill>
                  <a:srgbClr val="000066"/>
                </a:solidFill>
                <a:latin typeface="Times" charset="0"/>
              </a:endParaRPr>
            </a:p>
          </p:txBody>
        </p:sp>
        <p:sp>
          <p:nvSpPr>
            <p:cNvPr id="48155" name="Rectangle 7"/>
            <p:cNvSpPr>
              <a:spLocks noChangeArrowheads="1"/>
            </p:cNvSpPr>
            <p:nvPr/>
          </p:nvSpPr>
          <p:spPr bwMode="auto">
            <a:xfrm>
              <a:off x="121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r>
                <a:rPr lang="en-US" b="0" baseline="-25000">
                  <a:solidFill>
                    <a:srgbClr val="000066"/>
                  </a:solidFill>
                  <a:latin typeface="Times" charset="0"/>
                </a:rPr>
                <a:t>–1</a:t>
              </a:r>
              <a:endParaRPr lang="en-US" b="0">
                <a:solidFill>
                  <a:srgbClr val="000066"/>
                </a:solidFill>
                <a:latin typeface="Times" charset="0"/>
              </a:endParaRPr>
            </a:p>
          </p:txBody>
        </p:sp>
        <p:sp>
          <p:nvSpPr>
            <p:cNvPr id="48156" name="Rectangle 8"/>
            <p:cNvSpPr>
              <a:spLocks noChangeArrowheads="1"/>
            </p:cNvSpPr>
            <p:nvPr/>
          </p:nvSpPr>
          <p:spPr bwMode="auto">
            <a:xfrm>
              <a:off x="193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endParaRPr lang="en-US" b="0">
                <a:solidFill>
                  <a:srgbClr val="000066"/>
                </a:solidFill>
                <a:latin typeface="Times" charset="0"/>
              </a:endParaRPr>
            </a:p>
          </p:txBody>
        </p:sp>
        <p:sp>
          <p:nvSpPr>
            <p:cNvPr id="48157" name="Rectangle 9"/>
            <p:cNvSpPr>
              <a:spLocks noChangeArrowheads="1"/>
            </p:cNvSpPr>
            <p:nvPr/>
          </p:nvSpPr>
          <p:spPr bwMode="auto">
            <a:xfrm>
              <a:off x="217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a:solidFill>
                  <a:srgbClr val="000066"/>
                </a:solidFill>
                <a:latin typeface="Times" charset="0"/>
              </a:endParaRPr>
            </a:p>
          </p:txBody>
        </p:sp>
        <p:sp>
          <p:nvSpPr>
            <p:cNvPr id="48158" name="Rectangle 10"/>
            <p:cNvSpPr>
              <a:spLocks noChangeArrowheads="1"/>
            </p:cNvSpPr>
            <p:nvPr/>
          </p:nvSpPr>
          <p:spPr bwMode="auto">
            <a:xfrm>
              <a:off x="241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0</a:t>
              </a:r>
              <a:endParaRPr lang="en-US" b="0">
                <a:solidFill>
                  <a:srgbClr val="000066"/>
                </a:solidFill>
                <a:latin typeface="Times" charset="0"/>
              </a:endParaRPr>
            </a:p>
          </p:txBody>
        </p:sp>
        <p:sp>
          <p:nvSpPr>
            <p:cNvPr id="48159" name="Rectangle 11"/>
            <p:cNvSpPr>
              <a:spLocks noChangeArrowheads="1"/>
            </p:cNvSpPr>
            <p:nvPr/>
          </p:nvSpPr>
          <p:spPr bwMode="auto">
            <a:xfrm>
              <a:off x="269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i="1" baseline="-25000">
                <a:solidFill>
                  <a:srgbClr val="000066"/>
                </a:solidFill>
                <a:latin typeface="Times" charset="0"/>
              </a:endParaRPr>
            </a:p>
          </p:txBody>
        </p:sp>
        <p:sp>
          <p:nvSpPr>
            <p:cNvPr id="48160" name="Rectangle 12"/>
            <p:cNvSpPr>
              <a:spLocks noChangeArrowheads="1"/>
            </p:cNvSpPr>
            <p:nvPr/>
          </p:nvSpPr>
          <p:spPr bwMode="auto">
            <a:xfrm>
              <a:off x="293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p>
          </p:txBody>
        </p:sp>
        <p:sp>
          <p:nvSpPr>
            <p:cNvPr id="48161" name="Rectangle 13"/>
            <p:cNvSpPr>
              <a:spLocks noChangeArrowheads="1"/>
            </p:cNvSpPr>
            <p:nvPr/>
          </p:nvSpPr>
          <p:spPr bwMode="auto">
            <a:xfrm>
              <a:off x="317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–3</a:t>
              </a:r>
            </a:p>
          </p:txBody>
        </p:sp>
        <p:sp>
          <p:nvSpPr>
            <p:cNvPr id="48162" name="Rectangle 14"/>
            <p:cNvSpPr>
              <a:spLocks noChangeArrowheads="1"/>
            </p:cNvSpPr>
            <p:nvPr/>
          </p:nvSpPr>
          <p:spPr bwMode="auto">
            <a:xfrm>
              <a:off x="389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a:t>
              </a:r>
              <a:r>
                <a:rPr lang="en-US" b="0" i="1" baseline="-25000">
                  <a:solidFill>
                    <a:srgbClr val="000066"/>
                  </a:solidFill>
                  <a:latin typeface="Times" charset="0"/>
                </a:rPr>
                <a:t>j</a:t>
              </a:r>
              <a:endParaRPr lang="en-US" b="0" baseline="-25000">
                <a:solidFill>
                  <a:srgbClr val="000066"/>
                </a:solidFill>
                <a:latin typeface="Times" charset="0"/>
              </a:endParaRPr>
            </a:p>
          </p:txBody>
        </p:sp>
        <p:sp>
          <p:nvSpPr>
            <p:cNvPr id="48163" name="Rectangle 15"/>
            <p:cNvSpPr>
              <a:spLocks noChangeArrowheads="1"/>
            </p:cNvSpPr>
            <p:nvPr/>
          </p:nvSpPr>
          <p:spPr bwMode="auto">
            <a:xfrm>
              <a:off x="3418" y="1616"/>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4" name="Rectangle 16"/>
            <p:cNvSpPr>
              <a:spLocks noChangeArrowheads="1"/>
            </p:cNvSpPr>
            <p:nvPr/>
          </p:nvSpPr>
          <p:spPr bwMode="auto">
            <a:xfrm>
              <a:off x="1450" y="1616"/>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5" name="Rectangle 17"/>
            <p:cNvSpPr>
              <a:spLocks noChangeArrowheads="1"/>
            </p:cNvSpPr>
            <p:nvPr/>
          </p:nvSpPr>
          <p:spPr bwMode="auto">
            <a:xfrm>
              <a:off x="2650" y="1616"/>
              <a:ext cx="4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latin typeface="Times" charset="0"/>
                </a:rPr>
                <a:t>.</a:t>
              </a:r>
              <a:endParaRPr lang="en-US" b="0">
                <a:solidFill>
                  <a:srgbClr val="000066"/>
                </a:solidFill>
                <a:latin typeface="Times" charset="0"/>
              </a:endParaRPr>
            </a:p>
          </p:txBody>
        </p:sp>
      </p:grpSp>
      <p:sp>
        <p:nvSpPr>
          <p:cNvPr id="48132" name="Text Box 18"/>
          <p:cNvSpPr txBox="1">
            <a:spLocks noChangeArrowheads="1"/>
          </p:cNvSpPr>
          <p:nvPr/>
        </p:nvSpPr>
        <p:spPr bwMode="auto">
          <a:xfrm>
            <a:off x="4191000" y="228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1</a:t>
            </a:r>
          </a:p>
        </p:txBody>
      </p:sp>
      <p:sp>
        <p:nvSpPr>
          <p:cNvPr id="48133" name="Text Box 19"/>
          <p:cNvSpPr txBox="1">
            <a:spLocks noChangeArrowheads="1"/>
          </p:cNvSpPr>
          <p:nvPr/>
        </p:nvSpPr>
        <p:spPr bwMode="auto">
          <a:xfrm>
            <a:off x="4191000" y="1981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p>
        </p:txBody>
      </p:sp>
      <p:sp>
        <p:nvSpPr>
          <p:cNvPr id="48134" name="Text Box 20"/>
          <p:cNvSpPr txBox="1">
            <a:spLocks noChangeArrowheads="1"/>
          </p:cNvSpPr>
          <p:nvPr/>
        </p:nvSpPr>
        <p:spPr bwMode="auto">
          <a:xfrm>
            <a:off x="4191000" y="1676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4</a:t>
            </a:r>
          </a:p>
        </p:txBody>
      </p:sp>
      <p:sp>
        <p:nvSpPr>
          <p:cNvPr id="48135" name="Text Box 21"/>
          <p:cNvSpPr txBox="1">
            <a:spLocks noChangeArrowheads="1"/>
          </p:cNvSpPr>
          <p:nvPr/>
        </p:nvSpPr>
        <p:spPr bwMode="auto">
          <a:xfrm>
            <a:off x="4191000" y="1092200"/>
            <a:ext cx="493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r>
              <a:rPr lang="en-US" sz="1800" b="0" baseline="30000">
                <a:solidFill>
                  <a:srgbClr val="800000"/>
                </a:solidFill>
                <a:latin typeface="Times" charset="0"/>
              </a:rPr>
              <a:t>–1</a:t>
            </a:r>
            <a:endParaRPr lang="en-US" sz="1800" b="0" baseline="-25000">
              <a:solidFill>
                <a:srgbClr val="800000"/>
              </a:solidFill>
              <a:latin typeface="Times" charset="0"/>
            </a:endParaRPr>
          </a:p>
        </p:txBody>
      </p:sp>
      <p:sp>
        <p:nvSpPr>
          <p:cNvPr id="48136" name="Text Box 22"/>
          <p:cNvSpPr txBox="1">
            <a:spLocks noChangeArrowheads="1"/>
          </p:cNvSpPr>
          <p:nvPr/>
        </p:nvSpPr>
        <p:spPr bwMode="auto">
          <a:xfrm>
            <a:off x="4191000" y="762000"/>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endParaRPr lang="en-US" sz="1800" b="0" baseline="-25000">
              <a:solidFill>
                <a:srgbClr val="800000"/>
              </a:solidFill>
              <a:latin typeface="Times" charset="0"/>
            </a:endParaRPr>
          </a:p>
        </p:txBody>
      </p:sp>
      <p:sp>
        <p:nvSpPr>
          <p:cNvPr id="48137" name="Freeform 24"/>
          <p:cNvSpPr>
            <a:spLocks/>
          </p:cNvSpPr>
          <p:nvPr/>
        </p:nvSpPr>
        <p:spPr bwMode="auto">
          <a:xfrm>
            <a:off x="3962400" y="2489200"/>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8" name="Freeform 25"/>
          <p:cNvSpPr>
            <a:spLocks/>
          </p:cNvSpPr>
          <p:nvPr/>
        </p:nvSpPr>
        <p:spPr bwMode="auto">
          <a:xfrm>
            <a:off x="3581400" y="2209800"/>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9" name="Freeform 26"/>
          <p:cNvSpPr>
            <a:spLocks/>
          </p:cNvSpPr>
          <p:nvPr/>
        </p:nvSpPr>
        <p:spPr bwMode="auto">
          <a:xfrm>
            <a:off x="3200400" y="1930400"/>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0" name="Freeform 27"/>
          <p:cNvSpPr>
            <a:spLocks/>
          </p:cNvSpPr>
          <p:nvPr/>
        </p:nvSpPr>
        <p:spPr bwMode="auto">
          <a:xfrm>
            <a:off x="1981200" y="1295400"/>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1" name="Freeform 28"/>
          <p:cNvSpPr>
            <a:spLocks/>
          </p:cNvSpPr>
          <p:nvPr/>
        </p:nvSpPr>
        <p:spPr bwMode="auto">
          <a:xfrm>
            <a:off x="1676400" y="990600"/>
            <a:ext cx="2514600" cy="16764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2" name="Rectangle 29"/>
          <p:cNvSpPr>
            <a:spLocks noChangeArrowheads="1"/>
          </p:cNvSpPr>
          <p:nvPr/>
        </p:nvSpPr>
        <p:spPr bwMode="auto">
          <a:xfrm>
            <a:off x="2301875" y="1828800"/>
            <a:ext cx="762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3" name="Freeform 30"/>
          <p:cNvSpPr>
            <a:spLocks/>
          </p:cNvSpPr>
          <p:nvPr/>
        </p:nvSpPr>
        <p:spPr bwMode="auto">
          <a:xfrm rot="10800000">
            <a:off x="4189413" y="3046413"/>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4" name="Freeform 31"/>
          <p:cNvSpPr>
            <a:spLocks/>
          </p:cNvSpPr>
          <p:nvPr/>
        </p:nvSpPr>
        <p:spPr bwMode="auto">
          <a:xfrm rot="10800000">
            <a:off x="4205288" y="3046413"/>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5" name="Freeform 32"/>
          <p:cNvSpPr>
            <a:spLocks/>
          </p:cNvSpPr>
          <p:nvPr/>
        </p:nvSpPr>
        <p:spPr bwMode="auto">
          <a:xfrm rot="10800000">
            <a:off x="4221163" y="3046413"/>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6" name="Freeform 33"/>
          <p:cNvSpPr>
            <a:spLocks/>
          </p:cNvSpPr>
          <p:nvPr/>
        </p:nvSpPr>
        <p:spPr bwMode="auto">
          <a:xfrm rot="10800000">
            <a:off x="4205288" y="3046413"/>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7" name="Rectangle 34"/>
          <p:cNvSpPr>
            <a:spLocks noChangeArrowheads="1"/>
          </p:cNvSpPr>
          <p:nvPr/>
        </p:nvSpPr>
        <p:spPr bwMode="auto">
          <a:xfrm rot="10800000">
            <a:off x="5332413" y="3351213"/>
            <a:ext cx="762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8" name="Text Box 35"/>
          <p:cNvSpPr txBox="1">
            <a:spLocks noChangeArrowheads="1"/>
          </p:cNvSpPr>
          <p:nvPr/>
        </p:nvSpPr>
        <p:spPr bwMode="auto">
          <a:xfrm>
            <a:off x="3708400" y="3048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1/2</a:t>
            </a:r>
          </a:p>
        </p:txBody>
      </p:sp>
      <p:sp>
        <p:nvSpPr>
          <p:cNvPr id="48149" name="Text Box 36"/>
          <p:cNvSpPr txBox="1">
            <a:spLocks noChangeArrowheads="1"/>
          </p:cNvSpPr>
          <p:nvPr/>
        </p:nvSpPr>
        <p:spPr bwMode="auto">
          <a:xfrm>
            <a:off x="3714750" y="3352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1/4</a:t>
            </a:r>
          </a:p>
        </p:txBody>
      </p:sp>
      <p:sp>
        <p:nvSpPr>
          <p:cNvPr id="48150" name="Text Box 37"/>
          <p:cNvSpPr txBox="1">
            <a:spLocks noChangeArrowheads="1"/>
          </p:cNvSpPr>
          <p:nvPr/>
        </p:nvSpPr>
        <p:spPr bwMode="auto">
          <a:xfrm>
            <a:off x="3714750" y="36718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1/8</a:t>
            </a:r>
          </a:p>
        </p:txBody>
      </p:sp>
      <p:sp>
        <p:nvSpPr>
          <p:cNvPr id="48151" name="Text Box 38"/>
          <p:cNvSpPr txBox="1">
            <a:spLocks noChangeArrowheads="1"/>
          </p:cNvSpPr>
          <p:nvPr/>
        </p:nvSpPr>
        <p:spPr bwMode="auto">
          <a:xfrm>
            <a:off x="3794125" y="4267200"/>
            <a:ext cx="417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2</a:t>
            </a:r>
            <a:r>
              <a:rPr lang="en-US" sz="1800" b="0" baseline="30000">
                <a:solidFill>
                  <a:srgbClr val="800000"/>
                </a:solidFill>
                <a:latin typeface="Times" charset="0"/>
              </a:rPr>
              <a:t>–</a:t>
            </a:r>
            <a:r>
              <a:rPr lang="en-US" sz="1800" b="0" i="1" baseline="30000">
                <a:solidFill>
                  <a:srgbClr val="800000"/>
                </a:solidFill>
                <a:latin typeface="Times" charset="0"/>
              </a:rPr>
              <a:t>j</a:t>
            </a:r>
          </a:p>
        </p:txBody>
      </p:sp>
      <p:graphicFrame>
        <p:nvGraphicFramePr>
          <p:cNvPr id="48152" name="Object 39"/>
          <p:cNvGraphicFramePr>
            <a:graphicFrameLocks noChangeAspect="1"/>
          </p:cNvGraphicFramePr>
          <p:nvPr/>
        </p:nvGraphicFramePr>
        <p:xfrm>
          <a:off x="4864100" y="5651500"/>
          <a:ext cx="927100" cy="673100"/>
        </p:xfrm>
        <a:graphic>
          <a:graphicData uri="http://schemas.openxmlformats.org/presentationml/2006/ole">
            <mc:AlternateContent xmlns:mc="http://schemas.openxmlformats.org/markup-compatibility/2006">
              <mc:Choice xmlns:v="urn:schemas-microsoft-com:vml" Requires="v">
                <p:oleObj spid="_x0000_s48265" name="Equation" r:id="rId4" imgW="927100" imgH="673100" progId="Equation.3">
                  <p:embed/>
                </p:oleObj>
              </mc:Choice>
              <mc:Fallback>
                <p:oleObj name="Equation" r:id="rId4" imgW="927100" imgH="6731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100" y="5651500"/>
                        <a:ext cx="9271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3" name="Straight Arrow Connector 2"/>
          <p:cNvCxnSpPr/>
          <p:nvPr/>
        </p:nvCxnSpPr>
        <p:spPr bwMode="auto">
          <a:xfrm flipV="1">
            <a:off x="4267200" y="2971800"/>
            <a:ext cx="0" cy="2209800"/>
          </a:xfrm>
          <a:prstGeom prst="straightConnector1">
            <a:avLst/>
          </a:prstGeom>
          <a:noFill/>
          <a:ln w="19050" cap="flat" cmpd="sng" algn="ctr">
            <a:solidFill>
              <a:srgbClr val="FF1A1A"/>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31800" y="228600"/>
            <a:ext cx="8559800" cy="573088"/>
          </a:xfrm>
          <a:effectLst>
            <a:outerShdw blurRad="63500" dist="53882" dir="2700000" algn="ctr" rotWithShape="0">
              <a:srgbClr val="969696"/>
            </a:outerShdw>
          </a:effectLst>
        </p:spPr>
        <p:txBody>
          <a:bodyPr/>
          <a:lstStyle/>
          <a:p>
            <a:pPr eaLnBrk="1" hangingPunct="1">
              <a:defRPr/>
            </a:pPr>
            <a:r>
              <a:rPr lang="en-US" dirty="0" smtClean="0">
                <a:cs typeface="+mj-cs"/>
              </a:rPr>
              <a:t>Fractional Binary Number Examples</a:t>
            </a:r>
          </a:p>
        </p:txBody>
      </p:sp>
      <p:sp>
        <p:nvSpPr>
          <p:cNvPr id="112643" name="Rectangle 3"/>
          <p:cNvSpPr>
            <a:spLocks noGrp="1" noChangeArrowheads="1"/>
          </p:cNvSpPr>
          <p:nvPr>
            <p:ph type="body" idx="1"/>
          </p:nvPr>
        </p:nvSpPr>
        <p:spPr>
          <a:xfrm>
            <a:off x="290513" y="914400"/>
            <a:ext cx="8307387" cy="553085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5 3/4	</a:t>
            </a:r>
            <a:r>
              <a:rPr lang="en-US" dirty="0" smtClean="0">
                <a:latin typeface="Courier New" charset="0"/>
                <a:ea typeface="ＭＳ Ｐゴシック" charset="0"/>
              </a:rPr>
              <a:t>101.11</a:t>
            </a:r>
            <a:r>
              <a:rPr lang="en-US" baseline="-25000" dirty="0" smtClean="0">
                <a:latin typeface="Courier New"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0</a:t>
            </a:r>
            <a:r>
              <a:rPr lang="en-US" dirty="0" smtClean="0">
                <a:latin typeface="Helvetica" charset="0"/>
                <a:ea typeface="ＭＳ Ｐゴシック" charset="0"/>
              </a:rPr>
              <a:t> + 2</a:t>
            </a:r>
            <a:r>
              <a:rPr lang="en-US" baseline="30000" dirty="0" smtClean="0">
                <a:latin typeface="Helvetica" charset="0"/>
                <a:ea typeface="ＭＳ Ｐゴシック" charset="0"/>
              </a:rPr>
              <a:t>-1</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-2</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2 7/8	</a:t>
            </a:r>
            <a:r>
              <a:rPr lang="en-US" dirty="0">
                <a:latin typeface="Courier New" charset="0"/>
                <a:ea typeface="ＭＳ Ｐゴシック" charset="0"/>
              </a:rPr>
              <a:t> </a:t>
            </a:r>
            <a:r>
              <a:rPr lang="en-US" dirty="0" smtClean="0">
                <a:latin typeface="Courier New" charset="0"/>
                <a:ea typeface="ＭＳ Ｐゴシック" charset="0"/>
              </a:rPr>
              <a:t>10.111</a:t>
            </a:r>
            <a:r>
              <a:rPr lang="en-US" baseline="-25000" dirty="0" smtClean="0">
                <a:latin typeface="Courier New" charset="0"/>
                <a:ea typeface="ＭＳ Ｐゴシック" charset="0"/>
              </a:rPr>
              <a:t>2</a:t>
            </a:r>
            <a:r>
              <a:rPr lang="en-US" dirty="0">
                <a:latin typeface="Helvetica" charset="0"/>
                <a:ea typeface="ＭＳ Ｐゴシック" charset="0"/>
              </a:rPr>
              <a:t> </a:t>
            </a:r>
            <a:r>
              <a:rPr lang="en-US" dirty="0" smtClean="0">
                <a:latin typeface="Helvetica" charset="0"/>
                <a:ea typeface="ＭＳ Ｐゴシック" charset="0"/>
              </a:rPr>
              <a:t>       = 2</a:t>
            </a:r>
            <a:r>
              <a:rPr lang="en-US" baseline="30000" dirty="0">
                <a:latin typeface="Helvetica" charset="0"/>
                <a:ea typeface="ＭＳ Ｐゴシック" charset="0"/>
              </a:rPr>
              <a:t>1</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a:t>
            </a:r>
            <a:r>
              <a:rPr lang="en-US" baseline="30000" dirty="0" smtClean="0">
                <a:latin typeface="Helvetica" charset="0"/>
                <a:ea typeface="ＭＳ Ｐゴシック" charset="0"/>
              </a:rPr>
              <a:t>-1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a:t>
            </a:r>
            <a:r>
              <a:rPr lang="en-US" baseline="30000" dirty="0">
                <a:latin typeface="Helvetica" charset="0"/>
                <a:ea typeface="ＭＳ Ｐゴシック" charset="0"/>
              </a:rPr>
              <a:t>3</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63/64	</a:t>
            </a:r>
            <a:r>
              <a:rPr lang="en-US" dirty="0">
                <a:latin typeface="Courier New" charset="0"/>
                <a:ea typeface="ＭＳ Ｐゴシック" charset="0"/>
              </a:rPr>
              <a:t>  </a:t>
            </a:r>
            <a:r>
              <a:rPr lang="en-US" dirty="0" smtClean="0">
                <a:latin typeface="Courier New" charset="0"/>
                <a:ea typeface="ＭＳ Ｐゴシック" charset="0"/>
              </a:rPr>
              <a:t>0.111111</a:t>
            </a:r>
            <a:r>
              <a:rPr lang="en-US" baseline="-25000" dirty="0" smtClean="0">
                <a:latin typeface="Courier New"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-1 </a:t>
            </a:r>
            <a:r>
              <a:rPr lang="en-US" dirty="0" smtClean="0">
                <a:latin typeface="Helvetica" charset="0"/>
                <a:ea typeface="ＭＳ Ｐゴシック" charset="0"/>
              </a:rPr>
              <a:t>+ </a:t>
            </a:r>
            <a:r>
              <a:rPr lang="en-US" dirty="0">
                <a:latin typeface="Helvetica" charset="0"/>
                <a:ea typeface="ＭＳ Ｐゴシック" charset="0"/>
              </a:rPr>
              <a:t>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-3</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-4</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5</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-6</a:t>
            </a:r>
            <a:endParaRPr lang="en-US" dirty="0">
              <a:latin typeface="Helvetica" charset="0"/>
              <a:ea typeface="ＭＳ Ｐゴシック" charset="0"/>
            </a:endParaRPr>
          </a:p>
          <a:p>
            <a:pPr marL="223838" indent="-223838" defTabSz="895350" eaLnBrk="1" hangingPunct="1">
              <a:lnSpc>
                <a:spcPct val="85000"/>
              </a:lnSpc>
              <a:tabLst>
                <a:tab pos="2400300" algn="l"/>
              </a:tabLst>
              <a:defRPr/>
            </a:pPr>
            <a:r>
              <a:rPr lang="en-US" dirty="0">
                <a:latin typeface="Helvetica" charset="0"/>
                <a:ea typeface="ＭＳ Ｐゴシック" charset="0"/>
              </a:rPr>
              <a:t>Observations</a:t>
            </a:r>
          </a:p>
          <a:p>
            <a:pPr marL="560388" lvl="1" indent="-222250" defTabSz="895350" eaLnBrk="1" hangingPunct="1">
              <a:lnSpc>
                <a:spcPct val="90000"/>
              </a:lnSpc>
              <a:tabLst>
                <a:tab pos="2400300" algn="l"/>
              </a:tabLst>
              <a:defRPr/>
            </a:pPr>
            <a:r>
              <a:rPr lang="en-US" dirty="0">
                <a:latin typeface="Helvetica" charset="0"/>
                <a:ea typeface="ＭＳ Ｐゴシック" charset="0"/>
              </a:rPr>
              <a:t>Divide by 2 by shifting right</a:t>
            </a:r>
          </a:p>
          <a:p>
            <a:pPr marL="560388" lvl="1" indent="-222250" defTabSz="895350" eaLnBrk="1" hangingPunct="1">
              <a:lnSpc>
                <a:spcPct val="90000"/>
              </a:lnSpc>
              <a:tabLst>
                <a:tab pos="2400300" algn="l"/>
              </a:tabLst>
              <a:defRPr/>
            </a:pPr>
            <a:r>
              <a:rPr lang="en-US" dirty="0">
                <a:latin typeface="Helvetica" charset="0"/>
                <a:ea typeface="ＭＳ Ｐゴシック" charset="0"/>
              </a:rPr>
              <a:t>Multiply by 2 by shifting left</a:t>
            </a:r>
          </a:p>
          <a:p>
            <a:pPr marL="560388" lvl="1" indent="-222250" defTabSz="895350" eaLnBrk="1" hangingPunct="1">
              <a:lnSpc>
                <a:spcPct val="90000"/>
              </a:lnSpc>
              <a:tabLst>
                <a:tab pos="2400300" algn="l"/>
              </a:tabLst>
              <a:defRPr/>
            </a:pPr>
            <a:r>
              <a:rPr lang="en-US" dirty="0">
                <a:latin typeface="Helvetica" charset="0"/>
                <a:ea typeface="ＭＳ Ｐゴシック" charset="0"/>
              </a:rPr>
              <a:t>Numbers of form </a:t>
            </a:r>
            <a:r>
              <a:rPr lang="en-US" dirty="0">
                <a:latin typeface="Courier New" charset="0"/>
                <a:ea typeface="ＭＳ Ｐゴシック" charset="0"/>
              </a:rPr>
              <a:t>0.111111…</a:t>
            </a:r>
            <a:r>
              <a:rPr lang="en-US" baseline="-25000" dirty="0">
                <a:latin typeface="Courier New" charset="0"/>
                <a:ea typeface="ＭＳ Ｐゴシック" charset="0"/>
              </a:rPr>
              <a:t>2 </a:t>
            </a:r>
            <a:r>
              <a:rPr lang="en-US" dirty="0">
                <a:latin typeface="Helvetica" charset="0"/>
                <a:ea typeface="ＭＳ Ｐゴシック" charset="0"/>
              </a:rPr>
              <a:t>just below 1.0</a:t>
            </a:r>
          </a:p>
          <a:p>
            <a:pPr marL="839788" lvl="2" indent="-165100" defTabSz="895350" eaLnBrk="1" hangingPunct="1">
              <a:lnSpc>
                <a:spcPct val="97000"/>
              </a:lnSpc>
              <a:tabLst>
                <a:tab pos="2400300" algn="l"/>
              </a:tabLst>
              <a:defRPr/>
            </a:pPr>
            <a:r>
              <a:rPr lang="en-US" dirty="0">
                <a:latin typeface="Helvetica" charset="0"/>
                <a:ea typeface="ＭＳ Ｐゴシック" charset="0"/>
              </a:rPr>
              <a:t>1/2 + 1/4 + 1/8 + … + 1/2</a:t>
            </a:r>
            <a:r>
              <a:rPr lang="en-US" i="1" baseline="30000" dirty="0">
                <a:latin typeface="Helvetica" charset="0"/>
                <a:ea typeface="ＭＳ Ｐゴシック" charset="0"/>
              </a:rPr>
              <a:t>i</a:t>
            </a:r>
            <a:r>
              <a:rPr lang="en-US" dirty="0">
                <a:latin typeface="Helvetica" charset="0"/>
                <a:ea typeface="ＭＳ Ｐゴシック" charset="0"/>
              </a:rPr>
              <a:t> + … </a:t>
            </a:r>
            <a:r>
              <a:rPr lang="en-US" dirty="0">
                <a:latin typeface="Helvetica" charset="0"/>
                <a:ea typeface="ＭＳ Ｐゴシック" charset="0"/>
                <a:sym typeface="Symbol" charset="0"/>
              </a:rPr>
              <a:t></a:t>
            </a:r>
            <a:r>
              <a:rPr lang="en-US" dirty="0">
                <a:latin typeface="Helvetica" charset="0"/>
                <a:ea typeface="ＭＳ Ｐゴシック" charset="0"/>
              </a:rPr>
              <a:t> 1.0</a:t>
            </a:r>
          </a:p>
          <a:p>
            <a:pPr marL="839788" lvl="2" indent="-165100" defTabSz="895350" eaLnBrk="1" hangingPunct="1">
              <a:lnSpc>
                <a:spcPct val="97000"/>
              </a:lnSpc>
              <a:tabLst>
                <a:tab pos="2400300" algn="l"/>
              </a:tabLst>
              <a:defRPr/>
            </a:pPr>
            <a:r>
              <a:rPr lang="en-US" dirty="0">
                <a:latin typeface="Helvetica" charset="0"/>
                <a:ea typeface="ＭＳ Ｐゴシック" charset="0"/>
              </a:rPr>
              <a:t>Use notation 1.0 – </a:t>
            </a:r>
            <a:r>
              <a:rPr lang="en-US" dirty="0">
                <a:latin typeface="Symbol" charset="0"/>
                <a:ea typeface="ＭＳ Ｐゴシック" charset="0"/>
              </a:rPr>
              <a:t></a:t>
            </a:r>
            <a:endParaRPr lang="en-US" dirty="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dissolve">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dissolve">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dissolve">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dissolve">
                                      <p:cBhvr>
                                        <p:cTn id="32" dur="500"/>
                                        <p:tgtEl>
                                          <p:spTgt spid="11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dissolve">
                                      <p:cBhvr>
                                        <p:cTn id="37" dur="500"/>
                                        <p:tgtEl>
                                          <p:spTgt spid="11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Effect transition="in" filter="dissolve">
                                      <p:cBhvr>
                                        <p:cTn id="42" dur="500"/>
                                        <p:tgtEl>
                                          <p:spTgt spid="112643">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3">
                                            <p:txEl>
                                              <p:pRg st="8" end="8"/>
                                            </p:txEl>
                                          </p:spTgt>
                                        </p:tgtEl>
                                        <p:attrNameLst>
                                          <p:attrName>style.visibility</p:attrName>
                                        </p:attrNameLst>
                                      </p:cBhvr>
                                      <p:to>
                                        <p:strVal val="visible"/>
                                      </p:to>
                                    </p:set>
                                    <p:animEffect transition="in" filter="dissolve">
                                      <p:cBhvr>
                                        <p:cTn id="45" dur="500"/>
                                        <p:tgtEl>
                                          <p:spTgt spid="112643">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3">
                                            <p:txEl>
                                              <p:pRg st="9" end="9"/>
                                            </p:txEl>
                                          </p:spTgt>
                                        </p:tgtEl>
                                        <p:attrNameLst>
                                          <p:attrName>style.visibility</p:attrName>
                                        </p:attrNameLst>
                                      </p:cBhvr>
                                      <p:to>
                                        <p:strVal val="visible"/>
                                      </p:to>
                                    </p:set>
                                    <p:animEffect transition="in" filter="dissolve">
                                      <p:cBhvr>
                                        <p:cTn id="48" dur="500"/>
                                        <p:tgtEl>
                                          <p:spTgt spid="1126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34783</TotalTime>
  <Pages>35</Pages>
  <Words>5358</Words>
  <Application>Microsoft Macintosh PowerPoint</Application>
  <PresentationFormat>Letter Paper (8.5x11 in)</PresentationFormat>
  <Paragraphs>937</Paragraphs>
  <Slides>56</Slides>
  <Notes>45</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56</vt:i4>
      </vt:variant>
    </vt:vector>
  </HeadingPairs>
  <TitlesOfParts>
    <vt:vector size="62" baseType="lpstr">
      <vt:lpstr>class02</vt:lpstr>
      <vt:lpstr>1_class02</vt:lpstr>
      <vt:lpstr>2_class02</vt:lpstr>
      <vt:lpstr>3_class02</vt:lpstr>
      <vt:lpstr>Equation</vt:lpstr>
      <vt:lpstr>Worksheet</vt:lpstr>
      <vt:lpstr>Floating Point Introduction</vt:lpstr>
      <vt:lpstr>Announcements</vt:lpstr>
      <vt:lpstr>Announcements</vt:lpstr>
      <vt:lpstr>Announcements</vt:lpstr>
      <vt:lpstr>Announcements</vt:lpstr>
      <vt:lpstr>Standard Decimal Scientific Notation</vt:lpstr>
      <vt:lpstr>IEEE Floating Point</vt:lpstr>
      <vt:lpstr>Fractional Binary Numbers</vt:lpstr>
      <vt:lpstr>Fractional Binary Number Examples</vt:lpstr>
      <vt:lpstr>Representable Numbers</vt:lpstr>
      <vt:lpstr>Floating Point Representation</vt:lpstr>
      <vt:lpstr>Floating Point Precisions</vt:lpstr>
      <vt:lpstr>Recap: Representing Real Numbers</vt:lpstr>
      <vt:lpstr>Recap: Floating Point Representation</vt:lpstr>
      <vt:lpstr>Single Precision Intuition</vt:lpstr>
      <vt:lpstr>Single Precision Intuition</vt:lpstr>
      <vt:lpstr>IEEE Floating Point Summary</vt:lpstr>
      <vt:lpstr>Normalized Encoding Example</vt:lpstr>
      <vt:lpstr>“Normalized” Numeric Values</vt:lpstr>
      <vt:lpstr>Denormalized Values Intuition</vt:lpstr>
      <vt:lpstr>Denormalized Values</vt:lpstr>
      <vt:lpstr>Special Values</vt:lpstr>
      <vt:lpstr>Summary of Floating Point  Real Number Encodings</vt:lpstr>
      <vt:lpstr>Tiny Floating Point Example</vt:lpstr>
      <vt:lpstr>Values Related to the Exponent</vt:lpstr>
      <vt:lpstr>Dynamic Range</vt:lpstr>
      <vt:lpstr>Distribution of Values</vt:lpstr>
      <vt:lpstr>Distribution of Values (close-up view)</vt:lpstr>
      <vt:lpstr>Floating Point Arithmetic Operations</vt:lpstr>
      <vt:lpstr>Closer Look at Round-To-Even</vt:lpstr>
      <vt:lpstr>Rounding Binary Numbers</vt:lpstr>
      <vt:lpstr>FP Multiplication</vt:lpstr>
      <vt:lpstr>FP Multiplication - 8 bit example</vt:lpstr>
      <vt:lpstr>FP Addition</vt:lpstr>
      <vt:lpstr>FP Addition - 8 bit example</vt:lpstr>
      <vt:lpstr>FP Arithmetic and Associativity</vt:lpstr>
      <vt:lpstr>Floating Point Arithmetic Operations</vt:lpstr>
      <vt:lpstr>Floating Point in C</vt:lpstr>
      <vt:lpstr>Ariane 5</vt:lpstr>
      <vt:lpstr>IA32 Floating Point</vt:lpstr>
      <vt:lpstr>FPU instructions and registers</vt:lpstr>
      <vt:lpstr>FPU instructions and registers (2)</vt:lpstr>
      <vt:lpstr>Floating Point Summary</vt:lpstr>
      <vt:lpstr>Major Revelations So Far…</vt:lpstr>
      <vt:lpstr>Supplementary Slides</vt:lpstr>
      <vt:lpstr>FPU Data Register Stack</vt:lpstr>
      <vt:lpstr>FPU instructions</vt:lpstr>
      <vt:lpstr>Floating Point Code Example</vt:lpstr>
      <vt:lpstr>Inner Product Stack Trace</vt:lpstr>
      <vt:lpstr>Floating Point Puzzles</vt:lpstr>
      <vt:lpstr>Floating Point Puzzles - practice</vt:lpstr>
      <vt:lpstr>Answers to Floating Point Puzzles</vt:lpstr>
      <vt:lpstr>Interesting Numbers</vt:lpstr>
      <vt:lpstr>Special Properties of Encoding</vt:lpstr>
      <vt:lpstr>Mathematical Properties of FP Add</vt:lpstr>
      <vt:lpstr>Math. Properties of FP Mult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Level Programming V</dc:title>
  <dc:subject/>
  <dc:creator>Randal E. Bryant and David R. O'Hallaron</dc:creator>
  <cp:keywords/>
  <dc:description/>
  <cp:lastModifiedBy>Richard Han</cp:lastModifiedBy>
  <cp:revision>334</cp:revision>
  <cp:lastPrinted>1998-08-31T18:34:23Z</cp:lastPrinted>
  <dcterms:created xsi:type="dcterms:W3CDTF">2012-10-02T01:58:25Z</dcterms:created>
  <dcterms:modified xsi:type="dcterms:W3CDTF">2019-08-23T09:58:54Z</dcterms:modified>
</cp:coreProperties>
</file>